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3749B-0D33-4E4F-844A-88D97F490F4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C4CAB-47F4-4FBC-B260-8C8005EB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6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2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4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60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36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399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66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2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4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4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8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1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9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2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3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52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05BB-A8E1-40F6-A8F6-20579DBAF9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Generalized linear models and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11875-6251-4B0F-8F53-968109E48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Week 5 Day 2</a:t>
            </a:r>
          </a:p>
        </p:txBody>
      </p:sp>
    </p:spTree>
    <p:extLst>
      <p:ext uri="{BB962C8B-B14F-4D97-AF65-F5344CB8AC3E}">
        <p14:creationId xmlns:p14="http://schemas.microsoft.com/office/powerpoint/2010/main" val="395154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DC86-8A0B-4D12-9844-338DC477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345717"/>
            <a:ext cx="10364451" cy="1596177"/>
          </a:xfrm>
        </p:spPr>
        <p:txBody>
          <a:bodyPr/>
          <a:lstStyle/>
          <a:p>
            <a:r>
              <a:rPr lang="en-IN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77314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6F30-0875-428B-AF65-CB901BAB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48465"/>
          </a:xfrm>
        </p:spPr>
        <p:txBody>
          <a:bodyPr/>
          <a:lstStyle/>
          <a:p>
            <a:r>
              <a:rPr lang="en-IN" dirty="0"/>
              <a:t>Linear regression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64D2E-D8A6-4DB9-8930-D4F608B4B2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403503"/>
            <a:ext cx="10363826" cy="3424107"/>
          </a:xfrm>
        </p:spPr>
        <p:txBody>
          <a:bodyPr>
            <a:normAutofit/>
          </a:bodyPr>
          <a:lstStyle/>
          <a:p>
            <a:r>
              <a:rPr lang="en-IN" dirty="0"/>
              <a:t>We know that Linear Regression models Linear relationship between X and Y.</a:t>
            </a:r>
          </a:p>
          <a:p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th-I"/>
              </a:rPr>
              <a:t>y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in-R"/>
              </a:rPr>
              <a:t>=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th-I"/>
              </a:rPr>
              <a:t>β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in-R"/>
              </a:rPr>
              <a:t>0+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th-I"/>
              </a:rPr>
              <a:t>β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in-R"/>
              </a:rPr>
              <a:t>1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th-I"/>
              </a:rPr>
              <a:t>x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in-R"/>
              </a:rPr>
              <a:t>1+…+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th-I"/>
              </a:rPr>
              <a:t>β</a:t>
            </a:r>
            <a:r>
              <a:rPr lang="es-ES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MJXc-TeX-math-I"/>
              </a:rPr>
              <a:t>pxp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in-R"/>
              </a:rPr>
              <a:t>+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th-I"/>
              </a:rPr>
              <a:t>ϵ</a:t>
            </a:r>
            <a:endParaRPr lang="en-IN" b="0" i="0" dirty="0">
              <a:solidFill>
                <a:schemeClr val="accent6">
                  <a:lumMod val="75000"/>
                </a:schemeClr>
              </a:solidFill>
              <a:effectLst/>
              <a:latin typeface="MJXc-TeX-math-I"/>
            </a:endParaRPr>
          </a:p>
          <a:p>
            <a:r>
              <a:rPr lang="en-US" dirty="0"/>
              <a:t>linear regression model assumes that the outcome y of an instance can be expressed by a weighted sum of its p features with an individual error  E that follows a Gaussian distribution.</a:t>
            </a:r>
          </a:p>
          <a:p>
            <a:r>
              <a:rPr lang="en-US" dirty="0"/>
              <a:t> A simple weighted sum is too restrictive for many real world prediction problems.</a:t>
            </a:r>
          </a:p>
          <a:p>
            <a:r>
              <a:rPr lang="en-US" dirty="0"/>
              <a:t> But a simple weighted sum is too restrictive for many real world prediction problems.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41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6F30-0875-428B-AF65-CB901BAB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48465"/>
          </a:xfrm>
        </p:spPr>
        <p:txBody>
          <a:bodyPr/>
          <a:lstStyle/>
          <a:p>
            <a:r>
              <a:rPr lang="en-IN" dirty="0"/>
              <a:t>Generalized Linear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DD9783-D674-4556-9DA3-43428105E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" y="3232783"/>
            <a:ext cx="10991273" cy="33239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86EFF8-3F0A-45CB-A2E7-CE172242D093}"/>
              </a:ext>
            </a:extLst>
          </p:cNvPr>
          <p:cNvSpPr txBox="1"/>
          <p:nvPr/>
        </p:nvSpPr>
        <p:spPr>
          <a:xfrm>
            <a:off x="581891" y="1283855"/>
            <a:ext cx="10908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They use a link function to model non continuous systematic or Random Variables or basically X and 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is a family of models which are similar to each other and include the Linear Regression in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GLMs are very useful as they model properties and relationships not usually not captured by Linear Regression.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56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05E1-C927-47C7-BB57-B0DF0EBD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37628"/>
          </a:xfrm>
        </p:spPr>
        <p:txBody>
          <a:bodyPr/>
          <a:lstStyle/>
          <a:p>
            <a:r>
              <a:rPr lang="en-IN" dirty="0"/>
              <a:t>Binary 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73793-2296-4261-82FD-EFE043605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13" y="1394691"/>
            <a:ext cx="10781785" cy="435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1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A35C-7654-4EEF-9F50-8B68D292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28392"/>
          </a:xfrm>
        </p:spPr>
        <p:txBody>
          <a:bodyPr/>
          <a:lstStyle/>
          <a:p>
            <a:r>
              <a:rPr lang="en-IN" dirty="0"/>
              <a:t>Logistic Regression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2E1E-730A-4772-A739-B5F8179DB6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96900" y="1283431"/>
            <a:ext cx="3685935" cy="1358170"/>
          </a:xfrm>
        </p:spPr>
        <p:txBody>
          <a:bodyPr/>
          <a:lstStyle/>
          <a:p>
            <a:r>
              <a:rPr lang="en-IN" dirty="0"/>
              <a:t>P&gt;0.5 represents class 1</a:t>
            </a:r>
          </a:p>
          <a:p>
            <a:r>
              <a:rPr lang="en-IN" dirty="0"/>
              <a:t>P&lt;0.5 represents class 0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69632-CCA9-45AC-9BE0-1045708D0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345" y="1246910"/>
            <a:ext cx="6090804" cy="5458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89D653-B669-4BB2-BF15-745C6AA4B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42" y="2543607"/>
            <a:ext cx="3857625" cy="2047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A61372-C2FD-4345-AA23-3E5007DF2537}"/>
              </a:ext>
            </a:extLst>
          </p:cNvPr>
          <p:cNvSpPr txBox="1"/>
          <p:nvPr/>
        </p:nvSpPr>
        <p:spPr>
          <a:xfrm>
            <a:off x="1524000" y="4784436"/>
            <a:ext cx="180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Sigmoid Function</a:t>
            </a:r>
          </a:p>
        </p:txBody>
      </p:sp>
    </p:spTree>
    <p:extLst>
      <p:ext uri="{BB962C8B-B14F-4D97-AF65-F5344CB8AC3E}">
        <p14:creationId xmlns:p14="http://schemas.microsoft.com/office/powerpoint/2010/main" val="408649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B893-59EE-4D01-A438-11A7A6CA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45265"/>
          </a:xfrm>
        </p:spPr>
        <p:txBody>
          <a:bodyPr>
            <a:normAutofit fontScale="90000"/>
          </a:bodyPr>
          <a:lstStyle/>
          <a:p>
            <a:r>
              <a:rPr lang="en-IN" dirty="0"/>
              <a:t>Poisson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23A13-82F8-43F2-BF90-1D6E37AD56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304911"/>
            <a:ext cx="10363826" cy="1493708"/>
          </a:xfrm>
        </p:spPr>
        <p:txBody>
          <a:bodyPr/>
          <a:lstStyle/>
          <a:p>
            <a:r>
              <a:rPr lang="en-IN" dirty="0"/>
              <a:t>Model used in </a:t>
            </a:r>
            <a:r>
              <a:rPr lang="en-IN" dirty="0" err="1"/>
              <a:t>poisson</a:t>
            </a:r>
            <a:r>
              <a:rPr lang="en-IN" dirty="0"/>
              <a:t> regression is log(lambda1) = beta0 + Beta1x</a:t>
            </a:r>
          </a:p>
          <a:p>
            <a:r>
              <a:rPr lang="en-IN" dirty="0"/>
              <a:t>Response variable follows </a:t>
            </a:r>
            <a:r>
              <a:rPr lang="en-IN" dirty="0" err="1"/>
              <a:t>poisson</a:t>
            </a:r>
            <a:r>
              <a:rPr lang="en-IN" dirty="0"/>
              <a:t> distribution</a:t>
            </a:r>
          </a:p>
          <a:p>
            <a:r>
              <a:rPr lang="en-IN" dirty="0"/>
              <a:t>Log(lambda) must be a linear function of 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6DF79-504A-4382-818E-B59FAEAE8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31" y="2938040"/>
            <a:ext cx="6317528" cy="3550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6DB748-2708-484D-B42F-5C1577BB5DB1}"/>
              </a:ext>
            </a:extLst>
          </p:cNvPr>
          <p:cNvSpPr txBox="1"/>
          <p:nvPr/>
        </p:nvSpPr>
        <p:spPr>
          <a:xfrm>
            <a:off x="2438400" y="6488668"/>
            <a:ext cx="905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Source: https://bookdown.org/roback/bookdown-bysh/ch-poissonreg.html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6E304-CE8E-4802-BCA2-AB72DB89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999" y="3370082"/>
            <a:ext cx="4378037" cy="268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5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EA25-06B3-40BC-8BBD-87AC2A85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91183"/>
          </a:xfrm>
        </p:spPr>
        <p:txBody>
          <a:bodyPr/>
          <a:lstStyle/>
          <a:p>
            <a:r>
              <a:rPr lang="en-IN" dirty="0"/>
              <a:t>ODDS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E92F7-EB25-4652-9D5D-0C533FA12C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09701"/>
            <a:ext cx="10363826" cy="1169433"/>
          </a:xfrm>
        </p:spPr>
        <p:txBody>
          <a:bodyPr>
            <a:normAutofit/>
          </a:bodyPr>
          <a:lstStyle/>
          <a:p>
            <a:r>
              <a:rPr lang="en-US" dirty="0"/>
              <a:t>Let’s start with the so-called “odds ratio” p / (1 - p), which describes the ratio between the probability that a certain, positive, event occurs and the probability that it doesn’t occur – where positive refers to the “event that we want to predict”, i.e., p(y=1 | x)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A8666-A892-4F02-BBAB-18724050D03F}"/>
              </a:ext>
            </a:extLst>
          </p:cNvPr>
          <p:cNvSpPr txBox="1"/>
          <p:nvPr/>
        </p:nvSpPr>
        <p:spPr>
          <a:xfrm>
            <a:off x="2438400" y="6488668"/>
            <a:ext cx="81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Source: https://sebastianraschka.com/faq/docs/logistic-why-sigmoid.html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95B0E-127D-4574-82BC-1EAA90499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157" y="2682439"/>
            <a:ext cx="4810125" cy="3276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966093-7F54-4C0D-A7F2-14E55B785182}"/>
              </a:ext>
            </a:extLst>
          </p:cNvPr>
          <p:cNvSpPr txBox="1"/>
          <p:nvPr/>
        </p:nvSpPr>
        <p:spPr>
          <a:xfrm>
            <a:off x="6326981" y="3720574"/>
            <a:ext cx="2527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Helvetica" panose="020B0604020202020204" pitchFamily="34" charset="0"/>
              </a:rPr>
              <a:t>So, the more likely it is that the positive event occurs, the larger the odds’ ratio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13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EA25-06B3-40BC-8BBD-87AC2A85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89005"/>
            <a:ext cx="10364451" cy="791183"/>
          </a:xfrm>
        </p:spPr>
        <p:txBody>
          <a:bodyPr/>
          <a:lstStyle/>
          <a:p>
            <a:r>
              <a:rPr lang="en-IN" dirty="0"/>
              <a:t>LOG-ODDS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E92F7-EB25-4652-9D5D-0C533FA12C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09701"/>
            <a:ext cx="10363826" cy="4381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Now, if we take the natural log of this odds’ ratio, the log-odds or logit function, we get the following</a:t>
            </a: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A8666-A892-4F02-BBAB-18724050D03F}"/>
              </a:ext>
            </a:extLst>
          </p:cNvPr>
          <p:cNvSpPr txBox="1"/>
          <p:nvPr/>
        </p:nvSpPr>
        <p:spPr>
          <a:xfrm>
            <a:off x="2438400" y="6488668"/>
            <a:ext cx="81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Source: https://sebastianraschka.com/faq/docs/logistic-why-sigmoid.html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B5E3E73-C3A5-42BF-91E5-2DC11B7CC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9" y="2177365"/>
            <a:ext cx="7481830" cy="79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63A88E66-20D4-41FD-BA7F-86070F36D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484962"/>
            <a:ext cx="5079083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                                                       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DE3BD01-F5C0-43D6-A2AA-C5AC08625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9" y="3960101"/>
            <a:ext cx="7531732" cy="116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A678B7-093C-46E3-84F0-81C5CE9BBA76}"/>
              </a:ext>
            </a:extLst>
          </p:cNvPr>
          <p:cNvSpPr txBox="1"/>
          <p:nvPr/>
        </p:nvSpPr>
        <p:spPr>
          <a:xfrm>
            <a:off x="863247" y="3298060"/>
            <a:ext cx="9854071" cy="662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1600" cap="all" dirty="0"/>
              <a:t>Next, let’s use this log transformation to model the relationship between our explanatory variables and the target variable.</a:t>
            </a:r>
            <a:endParaRPr lang="en-IN" sz="1600" cap="all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824235A-6B76-420C-899C-142DAD15E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47" y="5324822"/>
            <a:ext cx="7531732" cy="85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19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346D-707E-4511-9775-290275D2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448284"/>
          </a:xfrm>
        </p:spPr>
        <p:txBody>
          <a:bodyPr>
            <a:normAutofit fontScale="90000"/>
          </a:bodyPr>
          <a:lstStyle/>
          <a:p>
            <a:r>
              <a:rPr lang="en-IN" dirty="0"/>
              <a:t>SIGMOID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8C7CD-E3DA-49E4-8457-8413F3C03C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236792"/>
            <a:ext cx="10363826" cy="342410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1536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552</TotalTime>
  <Words>393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Helvetica</vt:lpstr>
      <vt:lpstr>MJXc-TeX-main-R</vt:lpstr>
      <vt:lpstr>MJXc-TeX-math-I</vt:lpstr>
      <vt:lpstr>Wingdings 2</vt:lpstr>
      <vt:lpstr>Quotable</vt:lpstr>
      <vt:lpstr>Generalized linear models and logistic regression</vt:lpstr>
      <vt:lpstr>Linear regression assumptions</vt:lpstr>
      <vt:lpstr>Generalized Linear models</vt:lpstr>
      <vt:lpstr>Binary Logistic Regression</vt:lpstr>
      <vt:lpstr>Logistic Regression Properties</vt:lpstr>
      <vt:lpstr>Poisson regression </vt:lpstr>
      <vt:lpstr>ODDS ratio</vt:lpstr>
      <vt:lpstr>LOG-ODDS ratio</vt:lpstr>
      <vt:lpstr>SIGMOID FUNCTION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 and logistic regression</dc:title>
  <dc:creator>arunabh singh</dc:creator>
  <cp:lastModifiedBy>anuragsrivastava17@gmx.com</cp:lastModifiedBy>
  <cp:revision>41</cp:revision>
  <dcterms:created xsi:type="dcterms:W3CDTF">2020-10-12T17:06:56Z</dcterms:created>
  <dcterms:modified xsi:type="dcterms:W3CDTF">2022-06-28T15:18:09Z</dcterms:modified>
</cp:coreProperties>
</file>