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embeddedFontLst>
    <p:embeddedFont>
      <p:font typeface="Aharoni" panose="02010803020104030203" pitchFamily="2" charset="-79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g0xb8eVKZXhjxvdI1OQZ6ZV3j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392485-53DD-4847-9406-B1F5B48784D7}">
  <a:tblStyle styleId="{10392485-53DD-4847-9406-B1F5B48784D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A"/>
          </a:solidFill>
        </a:fill>
      </a:tcStyle>
    </a:wholeTbl>
    <a:band1H>
      <a:tcTxStyle/>
      <a:tcStyle>
        <a:tcBdr/>
        <a:fill>
          <a:solidFill>
            <a:srgbClr val="CACC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C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9EF236-8411-444E-9EC1-F211233A75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>
        <p:scale>
          <a:sx n="110" d="100"/>
          <a:sy n="110" d="100"/>
        </p:scale>
        <p:origin x="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133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8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8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8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8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8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9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9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1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3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4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7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7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7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7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7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/>
        </p:nvSpPr>
        <p:spPr>
          <a:xfrm>
            <a:off x="238426" y="954698"/>
            <a:ext cx="11953574" cy="532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defRPr/>
            </a:pPr>
            <a:r>
              <a:rPr lang="en-US" sz="34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13 (1- 8pm)– Laboratory Final Examination (BSCS-2)</a:t>
            </a:r>
          </a:p>
          <a:p>
            <a:pPr lvl="0">
              <a:defRPr/>
            </a:pPr>
            <a:r>
              <a:rPr lang="en-US" sz="34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16 – Monday	(5:00PM – 7:00PM)</a:t>
            </a:r>
            <a:endParaRPr lang="en-US" sz="3400" dirty="0"/>
          </a:p>
          <a:p>
            <a:pPr lvl="0">
              <a:defRPr/>
            </a:pPr>
            <a:r>
              <a:rPr lang="en-US" sz="34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Long Quiz (Trees)		-	</a:t>
            </a:r>
          </a:p>
          <a:p>
            <a:pPr lvl="0">
              <a:defRPr/>
            </a:pPr>
            <a:r>
              <a:rPr lang="en-US" sz="34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Long Quiz (Graph)		-	</a:t>
            </a:r>
            <a:endParaRPr lang="en-US" sz="3400" b="1" dirty="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defRPr/>
            </a:pPr>
            <a:r>
              <a:rPr lang="en-US" sz="34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17 – Tuesday	(5:00PM – 7:00PM)</a:t>
            </a:r>
            <a:endParaRPr lang="en-US" sz="3400" dirty="0"/>
          </a:p>
          <a:p>
            <a:pPr lvl="0">
              <a:defRPr/>
            </a:pPr>
            <a:r>
              <a:rPr lang="en-US" sz="34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Final Examination 	Lecture		</a:t>
            </a:r>
          </a:p>
          <a:p>
            <a:pPr lvl="0">
              <a:defRPr/>
            </a:pPr>
            <a:r>
              <a:rPr lang="en-US" sz="34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Topics</a:t>
            </a:r>
            <a:endParaRPr lang="en-US" sz="3400" dirty="0"/>
          </a:p>
          <a:p>
            <a:pPr lvl="0">
              <a:defRPr/>
            </a:pPr>
            <a:r>
              <a:rPr lang="en-US" sz="34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Introduction of Data Structures, Array, Linked List, </a:t>
            </a:r>
            <a:r>
              <a:rPr lang="en-US" sz="3400" dirty="0" err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StacksQueues</a:t>
            </a:r>
            <a:r>
              <a:rPr lang="en-US" sz="3400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Sorting, Trees, Graphs</a:t>
            </a:r>
          </a:p>
          <a:p>
            <a:pPr>
              <a:defRPr/>
            </a:pPr>
            <a:r>
              <a:rPr lang="en-US" sz="34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20 – Laboratory Final Examination (BSCS-1)</a:t>
            </a:r>
          </a:p>
        </p:txBody>
      </p:sp>
      <p:sp>
        <p:nvSpPr>
          <p:cNvPr id="147" name="Google Shape;147;p2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SCHEDULE OF ACTIVITIES</a:t>
            </a:r>
            <a:endParaRPr sz="44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/>
          <p:nvPr/>
        </p:nvSpPr>
        <p:spPr>
          <a:xfrm>
            <a:off x="238426" y="954698"/>
            <a:ext cx="10546115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Suppose G = (V,E) is a graph and T is a minimum spanning tree of graph G.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Initialize the spanning tree T to contain a vertex v1.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Choose an edge e = (v1, v2) of G such that v2 not equal to v1 and e has smallest weight among the edges of G incident with v1.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Select an edge e = (v2, v3) of G such that v2 is not equal to v3 and e has smallest weight among the edge of G incident with v2.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Suppose the edge e1, e2, e3, ...... 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ei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Then select an edge 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ei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+ 1 = (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Vj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Vk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such that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(a) 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Vj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∈ {v1, v2, v3, ...... vi, vi + 1} and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(b) </a:t>
            </a:r>
            <a:r>
              <a:rPr lang="en-US" sz="24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Vk</a:t>
            </a: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∉ { v1, v2, v3, ...... vi, vi + 1} such that ei+1 has smallest weight among the edge of 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Repeat the step 4 until (n – 1) edges have been chosen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Exit</a:t>
            </a:r>
            <a:endParaRPr dirty="0"/>
          </a:p>
        </p:txBody>
      </p:sp>
      <p:sp>
        <p:nvSpPr>
          <p:cNvPr id="278" name="Google Shape;278;p12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Prims’s Algorithm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Prim’s Algorithm</a:t>
            </a:r>
            <a:endParaRPr/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485" y="1017595"/>
            <a:ext cx="4641169" cy="3973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14"/>
          <p:cNvGraphicFramePr/>
          <p:nvPr>
            <p:extLst>
              <p:ext uri="{D42A27DB-BD31-4B8C-83A1-F6EECF244321}">
                <p14:modId xmlns:p14="http://schemas.microsoft.com/office/powerpoint/2010/main" val="3663430758"/>
              </p:ext>
            </p:extLst>
          </p:nvPr>
        </p:nvGraphicFramePr>
        <p:xfrm>
          <a:off x="5191934" y="1017595"/>
          <a:ext cx="7152466" cy="3737166"/>
        </p:xfrm>
        <a:graphic>
          <a:graphicData uri="http://schemas.openxmlformats.org/drawingml/2006/table">
            <a:tbl>
              <a:tblPr firstRow="1" firstCol="1" bandRow="1">
                <a:noFill/>
                <a:tableStyleId>{10392485-53DD-4847-9406-B1F5B48784D7}</a:tableStyleId>
              </a:tblPr>
              <a:tblGrid>
                <a:gridCol w="1594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9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Vertices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K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Edge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Path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 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 10 ,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sz="2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(F,A) |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(H,A)</a:t>
                      </a:r>
                      <a:r>
                        <a:rPr lang="en-US" sz="2400" dirty="0"/>
                        <a:t> 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T 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 4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(C,B)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 T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3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(D,C) 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 T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0 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- 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 T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 25, 7,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sz="2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(D,E) | (G,E) |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(F,E)</a:t>
                      </a:r>
                      <a:endParaRPr sz="2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 T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 18,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sz="2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(D,F) |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(C,F)</a:t>
                      </a:r>
                      <a:endParaRPr sz="2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 T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2 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(D,G) 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 T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3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(G,H)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MST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7" name="Google Shape;317;p14"/>
          <p:cNvSpPr/>
          <p:nvPr/>
        </p:nvSpPr>
        <p:spPr>
          <a:xfrm>
            <a:off x="626527" y="2156581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18" name="Google Shape;318;p14"/>
          <p:cNvSpPr/>
          <p:nvPr/>
        </p:nvSpPr>
        <p:spPr>
          <a:xfrm>
            <a:off x="2108865" y="2785098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3146381" y="1660563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3793385" y="2886178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1" name="Google Shape;321;p14"/>
          <p:cNvSpPr/>
          <p:nvPr/>
        </p:nvSpPr>
        <p:spPr>
          <a:xfrm>
            <a:off x="3255304" y="3950144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1916344" y="1599542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1692153" y="4036488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396203" y="3218575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H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5" name="Google Shape;325;p14"/>
          <p:cNvSpPr txBox="1"/>
          <p:nvPr/>
        </p:nvSpPr>
        <p:spPr>
          <a:xfrm>
            <a:off x="241485" y="519459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14"/>
          <p:cNvSpPr txBox="1"/>
          <p:nvPr/>
        </p:nvSpPr>
        <p:spPr>
          <a:xfrm>
            <a:off x="626527" y="519459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14"/>
          <p:cNvSpPr txBox="1"/>
          <p:nvPr/>
        </p:nvSpPr>
        <p:spPr>
          <a:xfrm>
            <a:off x="958961" y="519459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206047" y="5777238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591089" y="5777238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923523" y="5777238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14"/>
          <p:cNvSpPr txBox="1"/>
          <p:nvPr/>
        </p:nvSpPr>
        <p:spPr>
          <a:xfrm>
            <a:off x="1307111" y="519459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14"/>
          <p:cNvSpPr txBox="1"/>
          <p:nvPr/>
        </p:nvSpPr>
        <p:spPr>
          <a:xfrm>
            <a:off x="1692153" y="519459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2024587" y="519459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14"/>
          <p:cNvSpPr txBox="1"/>
          <p:nvPr/>
        </p:nvSpPr>
        <p:spPr>
          <a:xfrm>
            <a:off x="1271673" y="5777238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14"/>
          <p:cNvSpPr txBox="1"/>
          <p:nvPr/>
        </p:nvSpPr>
        <p:spPr>
          <a:xfrm>
            <a:off x="1656715" y="5777238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14"/>
          <p:cNvSpPr txBox="1"/>
          <p:nvPr/>
        </p:nvSpPr>
        <p:spPr>
          <a:xfrm>
            <a:off x="1989149" y="5777238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14"/>
          <p:cNvSpPr txBox="1"/>
          <p:nvPr/>
        </p:nvSpPr>
        <p:spPr>
          <a:xfrm>
            <a:off x="2591862" y="519459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2976904" y="519459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14"/>
          <p:cNvSpPr txBox="1"/>
          <p:nvPr/>
        </p:nvSpPr>
        <p:spPr>
          <a:xfrm>
            <a:off x="3309338" y="519459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14"/>
          <p:cNvSpPr txBox="1"/>
          <p:nvPr/>
        </p:nvSpPr>
        <p:spPr>
          <a:xfrm>
            <a:off x="2556424" y="5777238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14"/>
          <p:cNvSpPr txBox="1"/>
          <p:nvPr/>
        </p:nvSpPr>
        <p:spPr>
          <a:xfrm>
            <a:off x="2941466" y="5777238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3273900" y="5777238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43" name="Google Shape;343;p14"/>
          <p:cNvCxnSpPr>
            <a:cxnSpLocks/>
            <a:endCxn id="319" idx="3"/>
          </p:cNvCxnSpPr>
          <p:nvPr/>
        </p:nvCxnSpPr>
        <p:spPr>
          <a:xfrm flipV="1">
            <a:off x="2676146" y="2206905"/>
            <a:ext cx="563973" cy="812602"/>
          </a:xfrm>
          <a:prstGeom prst="straightConnector1">
            <a:avLst/>
          </a:prstGeom>
          <a:noFill/>
          <a:ln w="508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>
            <a:cxnSpLocks/>
            <a:endCxn id="319" idx="1"/>
          </p:cNvCxnSpPr>
          <p:nvPr/>
        </p:nvCxnSpPr>
        <p:spPr>
          <a:xfrm flipV="1">
            <a:off x="2395475" y="1754301"/>
            <a:ext cx="844644" cy="56404"/>
          </a:xfrm>
          <a:prstGeom prst="straightConnector1">
            <a:avLst/>
          </a:prstGeom>
          <a:noFill/>
          <a:ln w="508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>
            <a:cxnSpLocks/>
          </p:cNvCxnSpPr>
          <p:nvPr/>
        </p:nvCxnSpPr>
        <p:spPr>
          <a:xfrm flipV="1">
            <a:off x="2203744" y="3358378"/>
            <a:ext cx="1683379" cy="886106"/>
          </a:xfrm>
          <a:prstGeom prst="straightConnector1">
            <a:avLst/>
          </a:prstGeom>
          <a:noFill/>
          <a:ln w="508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43;p14">
            <a:extLst>
              <a:ext uri="{FF2B5EF4-FFF2-40B4-BE49-F238E27FC236}">
                <a16:creationId xmlns:a16="http://schemas.microsoft.com/office/drawing/2014/main" id="{44F377EB-54F6-D4E7-727E-784C1B0845F6}"/>
              </a:ext>
            </a:extLst>
          </p:cNvPr>
          <p:cNvCxnSpPr>
            <a:cxnSpLocks/>
          </p:cNvCxnSpPr>
          <p:nvPr/>
        </p:nvCxnSpPr>
        <p:spPr>
          <a:xfrm flipV="1">
            <a:off x="813832" y="2661536"/>
            <a:ext cx="109691" cy="588561"/>
          </a:xfrm>
          <a:prstGeom prst="straightConnector1">
            <a:avLst/>
          </a:prstGeom>
          <a:noFill/>
          <a:ln w="508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344;p14">
            <a:extLst>
              <a:ext uri="{FF2B5EF4-FFF2-40B4-BE49-F238E27FC236}">
                <a16:creationId xmlns:a16="http://schemas.microsoft.com/office/drawing/2014/main" id="{3B000A59-4F54-F8B7-2B12-902AE111327B}"/>
              </a:ext>
            </a:extLst>
          </p:cNvPr>
          <p:cNvCxnSpPr>
            <a:cxnSpLocks/>
          </p:cNvCxnSpPr>
          <p:nvPr/>
        </p:nvCxnSpPr>
        <p:spPr>
          <a:xfrm>
            <a:off x="3552060" y="2247408"/>
            <a:ext cx="471649" cy="660448"/>
          </a:xfrm>
          <a:prstGeom prst="straightConnector1">
            <a:avLst/>
          </a:prstGeom>
          <a:noFill/>
          <a:ln w="508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348;p14">
            <a:extLst>
              <a:ext uri="{FF2B5EF4-FFF2-40B4-BE49-F238E27FC236}">
                <a16:creationId xmlns:a16="http://schemas.microsoft.com/office/drawing/2014/main" id="{BB0B11B6-5A41-4EC0-D33F-7B60BB432A53}"/>
              </a:ext>
            </a:extLst>
          </p:cNvPr>
          <p:cNvCxnSpPr>
            <a:cxnSpLocks/>
          </p:cNvCxnSpPr>
          <p:nvPr/>
        </p:nvCxnSpPr>
        <p:spPr>
          <a:xfrm>
            <a:off x="1002885" y="3751272"/>
            <a:ext cx="685800" cy="446254"/>
          </a:xfrm>
          <a:prstGeom prst="straightConnector1">
            <a:avLst/>
          </a:prstGeom>
          <a:noFill/>
          <a:ln w="508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0744C644-DD85-C90D-4E75-801E4738962A}"/>
              </a:ext>
            </a:extLst>
          </p:cNvPr>
          <p:cNvSpPr/>
          <p:nvPr/>
        </p:nvSpPr>
        <p:spPr>
          <a:xfrm>
            <a:off x="2421924" y="1050324"/>
            <a:ext cx="2434281" cy="3275804"/>
          </a:xfrm>
          <a:custGeom>
            <a:avLst/>
            <a:gdLst>
              <a:gd name="connsiteX0" fmla="*/ 0 w 2434281"/>
              <a:gd name="connsiteY0" fmla="*/ 729049 h 3275804"/>
              <a:gd name="connsiteX1" fmla="*/ 37071 w 2434281"/>
              <a:gd name="connsiteY1" fmla="*/ 642552 h 3275804"/>
              <a:gd name="connsiteX2" fmla="*/ 49427 w 2434281"/>
              <a:gd name="connsiteY2" fmla="*/ 605481 h 3275804"/>
              <a:gd name="connsiteX3" fmla="*/ 74141 w 2434281"/>
              <a:gd name="connsiteY3" fmla="*/ 444844 h 3275804"/>
              <a:gd name="connsiteX4" fmla="*/ 86498 w 2434281"/>
              <a:gd name="connsiteY4" fmla="*/ 395417 h 3275804"/>
              <a:gd name="connsiteX5" fmla="*/ 111211 w 2434281"/>
              <a:gd name="connsiteY5" fmla="*/ 358346 h 3275804"/>
              <a:gd name="connsiteX6" fmla="*/ 148281 w 2434281"/>
              <a:gd name="connsiteY6" fmla="*/ 296562 h 3275804"/>
              <a:gd name="connsiteX7" fmla="*/ 234779 w 2434281"/>
              <a:gd name="connsiteY7" fmla="*/ 210065 h 3275804"/>
              <a:gd name="connsiteX8" fmla="*/ 321276 w 2434281"/>
              <a:gd name="connsiteY8" fmla="*/ 123568 h 3275804"/>
              <a:gd name="connsiteX9" fmla="*/ 358346 w 2434281"/>
              <a:gd name="connsiteY9" fmla="*/ 86498 h 3275804"/>
              <a:gd name="connsiteX10" fmla="*/ 444844 w 2434281"/>
              <a:gd name="connsiteY10" fmla="*/ 37071 h 3275804"/>
              <a:gd name="connsiteX11" fmla="*/ 518984 w 2434281"/>
              <a:gd name="connsiteY11" fmla="*/ 12357 h 3275804"/>
              <a:gd name="connsiteX12" fmla="*/ 667265 w 2434281"/>
              <a:gd name="connsiteY12" fmla="*/ 0 h 3275804"/>
              <a:gd name="connsiteX13" fmla="*/ 902044 w 2434281"/>
              <a:gd name="connsiteY13" fmla="*/ 12357 h 3275804"/>
              <a:gd name="connsiteX14" fmla="*/ 976184 w 2434281"/>
              <a:gd name="connsiteY14" fmla="*/ 49427 h 3275804"/>
              <a:gd name="connsiteX15" fmla="*/ 1025611 w 2434281"/>
              <a:gd name="connsiteY15" fmla="*/ 61784 h 3275804"/>
              <a:gd name="connsiteX16" fmla="*/ 1099752 w 2434281"/>
              <a:gd name="connsiteY16" fmla="*/ 86498 h 3275804"/>
              <a:gd name="connsiteX17" fmla="*/ 1198606 w 2434281"/>
              <a:gd name="connsiteY17" fmla="*/ 111211 h 3275804"/>
              <a:gd name="connsiteX18" fmla="*/ 1297460 w 2434281"/>
              <a:gd name="connsiteY18" fmla="*/ 135925 h 3275804"/>
              <a:gd name="connsiteX19" fmla="*/ 1421027 w 2434281"/>
              <a:gd name="connsiteY19" fmla="*/ 210065 h 3275804"/>
              <a:gd name="connsiteX20" fmla="*/ 1458098 w 2434281"/>
              <a:gd name="connsiteY20" fmla="*/ 234779 h 3275804"/>
              <a:gd name="connsiteX21" fmla="*/ 1532238 w 2434281"/>
              <a:gd name="connsiteY21" fmla="*/ 308919 h 3275804"/>
              <a:gd name="connsiteX22" fmla="*/ 1556952 w 2434281"/>
              <a:gd name="connsiteY22" fmla="*/ 345990 h 3275804"/>
              <a:gd name="connsiteX23" fmla="*/ 1594022 w 2434281"/>
              <a:gd name="connsiteY23" fmla="*/ 383060 h 3275804"/>
              <a:gd name="connsiteX24" fmla="*/ 1618735 w 2434281"/>
              <a:gd name="connsiteY24" fmla="*/ 420130 h 3275804"/>
              <a:gd name="connsiteX25" fmla="*/ 1655806 w 2434281"/>
              <a:gd name="connsiteY25" fmla="*/ 457200 h 3275804"/>
              <a:gd name="connsiteX26" fmla="*/ 1680519 w 2434281"/>
              <a:gd name="connsiteY26" fmla="*/ 494271 h 3275804"/>
              <a:gd name="connsiteX27" fmla="*/ 1729946 w 2434281"/>
              <a:gd name="connsiteY27" fmla="*/ 593125 h 3275804"/>
              <a:gd name="connsiteX28" fmla="*/ 1767017 w 2434281"/>
              <a:gd name="connsiteY28" fmla="*/ 630195 h 3275804"/>
              <a:gd name="connsiteX29" fmla="*/ 1779373 w 2434281"/>
              <a:gd name="connsiteY29" fmla="*/ 667265 h 3275804"/>
              <a:gd name="connsiteX30" fmla="*/ 1828800 w 2434281"/>
              <a:gd name="connsiteY30" fmla="*/ 741406 h 3275804"/>
              <a:gd name="connsiteX31" fmla="*/ 1878227 w 2434281"/>
              <a:gd name="connsiteY31" fmla="*/ 815546 h 3275804"/>
              <a:gd name="connsiteX32" fmla="*/ 1902941 w 2434281"/>
              <a:gd name="connsiteY32" fmla="*/ 852617 h 3275804"/>
              <a:gd name="connsiteX33" fmla="*/ 1927654 w 2434281"/>
              <a:gd name="connsiteY33" fmla="*/ 889687 h 3275804"/>
              <a:gd name="connsiteX34" fmla="*/ 2026508 w 2434281"/>
              <a:gd name="connsiteY34" fmla="*/ 951471 h 3275804"/>
              <a:gd name="connsiteX35" fmla="*/ 2063579 w 2434281"/>
              <a:gd name="connsiteY35" fmla="*/ 976184 h 3275804"/>
              <a:gd name="connsiteX36" fmla="*/ 2137719 w 2434281"/>
              <a:gd name="connsiteY36" fmla="*/ 1037968 h 3275804"/>
              <a:gd name="connsiteX37" fmla="*/ 2174790 w 2434281"/>
              <a:gd name="connsiteY37" fmla="*/ 1075038 h 3275804"/>
              <a:gd name="connsiteX38" fmla="*/ 2298357 w 2434281"/>
              <a:gd name="connsiteY38" fmla="*/ 1272746 h 3275804"/>
              <a:gd name="connsiteX39" fmla="*/ 2335427 w 2434281"/>
              <a:gd name="connsiteY39" fmla="*/ 1359244 h 3275804"/>
              <a:gd name="connsiteX40" fmla="*/ 2372498 w 2434281"/>
              <a:gd name="connsiteY40" fmla="*/ 1519881 h 3275804"/>
              <a:gd name="connsiteX41" fmla="*/ 2397211 w 2434281"/>
              <a:gd name="connsiteY41" fmla="*/ 1594022 h 3275804"/>
              <a:gd name="connsiteX42" fmla="*/ 2434281 w 2434281"/>
              <a:gd name="connsiteY42" fmla="*/ 1828800 h 3275804"/>
              <a:gd name="connsiteX43" fmla="*/ 2421925 w 2434281"/>
              <a:gd name="connsiteY43" fmla="*/ 2001795 h 3275804"/>
              <a:gd name="connsiteX44" fmla="*/ 2397211 w 2434281"/>
              <a:gd name="connsiteY44" fmla="*/ 2075935 h 3275804"/>
              <a:gd name="connsiteX45" fmla="*/ 2384854 w 2434281"/>
              <a:gd name="connsiteY45" fmla="*/ 2113006 h 3275804"/>
              <a:gd name="connsiteX46" fmla="*/ 2273644 w 2434281"/>
              <a:gd name="connsiteY46" fmla="*/ 2162433 h 3275804"/>
              <a:gd name="connsiteX47" fmla="*/ 2248930 w 2434281"/>
              <a:gd name="connsiteY47" fmla="*/ 2224217 h 3275804"/>
              <a:gd name="connsiteX48" fmla="*/ 2224217 w 2434281"/>
              <a:gd name="connsiteY48" fmla="*/ 2273644 h 3275804"/>
              <a:gd name="connsiteX49" fmla="*/ 2174790 w 2434281"/>
              <a:gd name="connsiteY49" fmla="*/ 2397211 h 3275804"/>
              <a:gd name="connsiteX50" fmla="*/ 2137719 w 2434281"/>
              <a:gd name="connsiteY50" fmla="*/ 2471352 h 3275804"/>
              <a:gd name="connsiteX51" fmla="*/ 2088292 w 2434281"/>
              <a:gd name="connsiteY51" fmla="*/ 2619633 h 3275804"/>
              <a:gd name="connsiteX52" fmla="*/ 2063579 w 2434281"/>
              <a:gd name="connsiteY52" fmla="*/ 2693773 h 3275804"/>
              <a:gd name="connsiteX53" fmla="*/ 2038865 w 2434281"/>
              <a:gd name="connsiteY53" fmla="*/ 2780271 h 3275804"/>
              <a:gd name="connsiteX54" fmla="*/ 2014152 w 2434281"/>
              <a:gd name="connsiteY54" fmla="*/ 2842054 h 3275804"/>
              <a:gd name="connsiteX55" fmla="*/ 2001795 w 2434281"/>
              <a:gd name="connsiteY55" fmla="*/ 2891481 h 3275804"/>
              <a:gd name="connsiteX56" fmla="*/ 1989438 w 2434281"/>
              <a:gd name="connsiteY56" fmla="*/ 2928552 h 3275804"/>
              <a:gd name="connsiteX57" fmla="*/ 1977081 w 2434281"/>
              <a:gd name="connsiteY57" fmla="*/ 2977979 h 3275804"/>
              <a:gd name="connsiteX58" fmla="*/ 1964725 w 2434281"/>
              <a:gd name="connsiteY58" fmla="*/ 3015049 h 3275804"/>
              <a:gd name="connsiteX59" fmla="*/ 1940011 w 2434281"/>
              <a:gd name="connsiteY59" fmla="*/ 3113903 h 3275804"/>
              <a:gd name="connsiteX60" fmla="*/ 1902941 w 2434281"/>
              <a:gd name="connsiteY60" fmla="*/ 3150973 h 3275804"/>
              <a:gd name="connsiteX61" fmla="*/ 1878227 w 2434281"/>
              <a:gd name="connsiteY61" fmla="*/ 3188044 h 3275804"/>
              <a:gd name="connsiteX62" fmla="*/ 1841157 w 2434281"/>
              <a:gd name="connsiteY62" fmla="*/ 3212757 h 3275804"/>
              <a:gd name="connsiteX63" fmla="*/ 1692876 w 2434281"/>
              <a:gd name="connsiteY63" fmla="*/ 3249827 h 3275804"/>
              <a:gd name="connsiteX64" fmla="*/ 1606379 w 2434281"/>
              <a:gd name="connsiteY64" fmla="*/ 3262184 h 3275804"/>
              <a:gd name="connsiteX65" fmla="*/ 1556952 w 2434281"/>
              <a:gd name="connsiteY65" fmla="*/ 3274541 h 3275804"/>
              <a:gd name="connsiteX66" fmla="*/ 1445741 w 2434281"/>
              <a:gd name="connsiteY66" fmla="*/ 3274541 h 327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434281" h="3275804">
                <a:moveTo>
                  <a:pt x="0" y="729049"/>
                </a:moveTo>
                <a:cubicBezTo>
                  <a:pt x="12357" y="700217"/>
                  <a:pt x="25421" y="671677"/>
                  <a:pt x="37071" y="642552"/>
                </a:cubicBezTo>
                <a:cubicBezTo>
                  <a:pt x="41908" y="630458"/>
                  <a:pt x="47446" y="618355"/>
                  <a:pt x="49427" y="605481"/>
                </a:cubicBezTo>
                <a:cubicBezTo>
                  <a:pt x="92484" y="325607"/>
                  <a:pt x="39442" y="566289"/>
                  <a:pt x="74141" y="444844"/>
                </a:cubicBezTo>
                <a:cubicBezTo>
                  <a:pt x="78807" y="428515"/>
                  <a:pt x="79808" y="411027"/>
                  <a:pt x="86498" y="395417"/>
                </a:cubicBezTo>
                <a:cubicBezTo>
                  <a:pt x="92348" y="381767"/>
                  <a:pt x="103340" y="370940"/>
                  <a:pt x="111211" y="358346"/>
                </a:cubicBezTo>
                <a:cubicBezTo>
                  <a:pt x="123940" y="337979"/>
                  <a:pt x="132906" y="315013"/>
                  <a:pt x="148281" y="296562"/>
                </a:cubicBezTo>
                <a:cubicBezTo>
                  <a:pt x="174385" y="265238"/>
                  <a:pt x="212161" y="243992"/>
                  <a:pt x="234779" y="210065"/>
                </a:cubicBezTo>
                <a:cubicBezTo>
                  <a:pt x="279080" y="143613"/>
                  <a:pt x="239090" y="195481"/>
                  <a:pt x="321276" y="123568"/>
                </a:cubicBezTo>
                <a:cubicBezTo>
                  <a:pt x="334427" y="112061"/>
                  <a:pt x="344921" y="97685"/>
                  <a:pt x="358346" y="86498"/>
                </a:cubicBezTo>
                <a:cubicBezTo>
                  <a:pt x="378924" y="69349"/>
                  <a:pt x="421600" y="46369"/>
                  <a:pt x="444844" y="37071"/>
                </a:cubicBezTo>
                <a:cubicBezTo>
                  <a:pt x="469031" y="27396"/>
                  <a:pt x="493024" y="14520"/>
                  <a:pt x="518984" y="12357"/>
                </a:cubicBezTo>
                <a:lnTo>
                  <a:pt x="667265" y="0"/>
                </a:lnTo>
                <a:cubicBezTo>
                  <a:pt x="745525" y="4119"/>
                  <a:pt x="823998" y="5262"/>
                  <a:pt x="902044" y="12357"/>
                </a:cubicBezTo>
                <a:cubicBezTo>
                  <a:pt x="946099" y="16362"/>
                  <a:pt x="936375" y="32366"/>
                  <a:pt x="976184" y="49427"/>
                </a:cubicBezTo>
                <a:cubicBezTo>
                  <a:pt x="991794" y="56117"/>
                  <a:pt x="1009344" y="56904"/>
                  <a:pt x="1025611" y="61784"/>
                </a:cubicBezTo>
                <a:cubicBezTo>
                  <a:pt x="1050563" y="69270"/>
                  <a:pt x="1074207" y="81389"/>
                  <a:pt x="1099752" y="86498"/>
                </a:cubicBezTo>
                <a:cubicBezTo>
                  <a:pt x="1250871" y="116720"/>
                  <a:pt x="1094127" y="82716"/>
                  <a:pt x="1198606" y="111211"/>
                </a:cubicBezTo>
                <a:cubicBezTo>
                  <a:pt x="1231375" y="120148"/>
                  <a:pt x="1267080" y="120735"/>
                  <a:pt x="1297460" y="135925"/>
                </a:cubicBezTo>
                <a:cubicBezTo>
                  <a:pt x="1373454" y="173921"/>
                  <a:pt x="1331560" y="150420"/>
                  <a:pt x="1421027" y="210065"/>
                </a:cubicBezTo>
                <a:cubicBezTo>
                  <a:pt x="1433384" y="218303"/>
                  <a:pt x="1447597" y="224278"/>
                  <a:pt x="1458098" y="234779"/>
                </a:cubicBezTo>
                <a:cubicBezTo>
                  <a:pt x="1482811" y="259492"/>
                  <a:pt x="1512851" y="279839"/>
                  <a:pt x="1532238" y="308919"/>
                </a:cubicBezTo>
                <a:cubicBezTo>
                  <a:pt x="1540476" y="321276"/>
                  <a:pt x="1547444" y="334581"/>
                  <a:pt x="1556952" y="345990"/>
                </a:cubicBezTo>
                <a:cubicBezTo>
                  <a:pt x="1568139" y="359415"/>
                  <a:pt x="1582835" y="369635"/>
                  <a:pt x="1594022" y="383060"/>
                </a:cubicBezTo>
                <a:cubicBezTo>
                  <a:pt x="1603529" y="394469"/>
                  <a:pt x="1609228" y="408721"/>
                  <a:pt x="1618735" y="420130"/>
                </a:cubicBezTo>
                <a:cubicBezTo>
                  <a:pt x="1629922" y="433555"/>
                  <a:pt x="1644619" y="443775"/>
                  <a:pt x="1655806" y="457200"/>
                </a:cubicBezTo>
                <a:cubicBezTo>
                  <a:pt x="1665313" y="468609"/>
                  <a:pt x="1673408" y="481233"/>
                  <a:pt x="1680519" y="494271"/>
                </a:cubicBezTo>
                <a:cubicBezTo>
                  <a:pt x="1698160" y="526613"/>
                  <a:pt x="1703895" y="567075"/>
                  <a:pt x="1729946" y="593125"/>
                </a:cubicBezTo>
                <a:lnTo>
                  <a:pt x="1767017" y="630195"/>
                </a:lnTo>
                <a:cubicBezTo>
                  <a:pt x="1771136" y="642552"/>
                  <a:pt x="1773048" y="655879"/>
                  <a:pt x="1779373" y="667265"/>
                </a:cubicBezTo>
                <a:cubicBezTo>
                  <a:pt x="1793797" y="693229"/>
                  <a:pt x="1812324" y="716692"/>
                  <a:pt x="1828800" y="741406"/>
                </a:cubicBezTo>
                <a:lnTo>
                  <a:pt x="1878227" y="815546"/>
                </a:lnTo>
                <a:lnTo>
                  <a:pt x="1902941" y="852617"/>
                </a:lnTo>
                <a:cubicBezTo>
                  <a:pt x="1911179" y="864974"/>
                  <a:pt x="1915061" y="881816"/>
                  <a:pt x="1927654" y="889687"/>
                </a:cubicBezTo>
                <a:cubicBezTo>
                  <a:pt x="1960605" y="910282"/>
                  <a:pt x="1994176" y="929917"/>
                  <a:pt x="2026508" y="951471"/>
                </a:cubicBezTo>
                <a:cubicBezTo>
                  <a:pt x="2038865" y="959709"/>
                  <a:pt x="2051856" y="967066"/>
                  <a:pt x="2063579" y="976184"/>
                </a:cubicBezTo>
                <a:cubicBezTo>
                  <a:pt x="2088972" y="995934"/>
                  <a:pt x="2113675" y="1016596"/>
                  <a:pt x="2137719" y="1037968"/>
                </a:cubicBezTo>
                <a:cubicBezTo>
                  <a:pt x="2150780" y="1049578"/>
                  <a:pt x="2163724" y="1061513"/>
                  <a:pt x="2174790" y="1075038"/>
                </a:cubicBezTo>
                <a:cubicBezTo>
                  <a:pt x="2257285" y="1175864"/>
                  <a:pt x="2242808" y="1161648"/>
                  <a:pt x="2298357" y="1272746"/>
                </a:cubicBezTo>
                <a:cubicBezTo>
                  <a:pt x="2316044" y="1308119"/>
                  <a:pt x="2326334" y="1322873"/>
                  <a:pt x="2335427" y="1359244"/>
                </a:cubicBezTo>
                <a:cubicBezTo>
                  <a:pt x="2355031" y="1437661"/>
                  <a:pt x="2341743" y="1427615"/>
                  <a:pt x="2372498" y="1519881"/>
                </a:cubicBezTo>
                <a:cubicBezTo>
                  <a:pt x="2380736" y="1544595"/>
                  <a:pt x="2392102" y="1568477"/>
                  <a:pt x="2397211" y="1594022"/>
                </a:cubicBezTo>
                <a:cubicBezTo>
                  <a:pt x="2429240" y="1754164"/>
                  <a:pt x="2417287" y="1675842"/>
                  <a:pt x="2434281" y="1828800"/>
                </a:cubicBezTo>
                <a:cubicBezTo>
                  <a:pt x="2430162" y="1886465"/>
                  <a:pt x="2430501" y="1944623"/>
                  <a:pt x="2421925" y="2001795"/>
                </a:cubicBezTo>
                <a:cubicBezTo>
                  <a:pt x="2418061" y="2027557"/>
                  <a:pt x="2405449" y="2051222"/>
                  <a:pt x="2397211" y="2075935"/>
                </a:cubicBezTo>
                <a:cubicBezTo>
                  <a:pt x="2393092" y="2088292"/>
                  <a:pt x="2397211" y="2108887"/>
                  <a:pt x="2384854" y="2113006"/>
                </a:cubicBezTo>
                <a:cubicBezTo>
                  <a:pt x="2296625" y="2142415"/>
                  <a:pt x="2332389" y="2123269"/>
                  <a:pt x="2273644" y="2162433"/>
                </a:cubicBezTo>
                <a:cubicBezTo>
                  <a:pt x="2265406" y="2183028"/>
                  <a:pt x="2257939" y="2203948"/>
                  <a:pt x="2248930" y="2224217"/>
                </a:cubicBezTo>
                <a:cubicBezTo>
                  <a:pt x="2241449" y="2241050"/>
                  <a:pt x="2231473" y="2256713"/>
                  <a:pt x="2224217" y="2273644"/>
                </a:cubicBezTo>
                <a:cubicBezTo>
                  <a:pt x="2206742" y="2314419"/>
                  <a:pt x="2192571" y="2356569"/>
                  <a:pt x="2174790" y="2397211"/>
                </a:cubicBezTo>
                <a:cubicBezTo>
                  <a:pt x="2163715" y="2422525"/>
                  <a:pt x="2147734" y="2445600"/>
                  <a:pt x="2137719" y="2471352"/>
                </a:cubicBezTo>
                <a:cubicBezTo>
                  <a:pt x="2118835" y="2519910"/>
                  <a:pt x="2104768" y="2570206"/>
                  <a:pt x="2088292" y="2619633"/>
                </a:cubicBezTo>
                <a:cubicBezTo>
                  <a:pt x="2080054" y="2644346"/>
                  <a:pt x="2070736" y="2668725"/>
                  <a:pt x="2063579" y="2693773"/>
                </a:cubicBezTo>
                <a:cubicBezTo>
                  <a:pt x="2055341" y="2722606"/>
                  <a:pt x="2048348" y="2751823"/>
                  <a:pt x="2038865" y="2780271"/>
                </a:cubicBezTo>
                <a:cubicBezTo>
                  <a:pt x="2031851" y="2801314"/>
                  <a:pt x="2021166" y="2821011"/>
                  <a:pt x="2014152" y="2842054"/>
                </a:cubicBezTo>
                <a:cubicBezTo>
                  <a:pt x="2008782" y="2858165"/>
                  <a:pt x="2006461" y="2875152"/>
                  <a:pt x="2001795" y="2891481"/>
                </a:cubicBezTo>
                <a:cubicBezTo>
                  <a:pt x="1998217" y="2904005"/>
                  <a:pt x="1993016" y="2916028"/>
                  <a:pt x="1989438" y="2928552"/>
                </a:cubicBezTo>
                <a:cubicBezTo>
                  <a:pt x="1984772" y="2944881"/>
                  <a:pt x="1981746" y="2961650"/>
                  <a:pt x="1977081" y="2977979"/>
                </a:cubicBezTo>
                <a:cubicBezTo>
                  <a:pt x="1973503" y="2990503"/>
                  <a:pt x="1968152" y="3002483"/>
                  <a:pt x="1964725" y="3015049"/>
                </a:cubicBezTo>
                <a:cubicBezTo>
                  <a:pt x="1955788" y="3047818"/>
                  <a:pt x="1964028" y="3089886"/>
                  <a:pt x="1940011" y="3113903"/>
                </a:cubicBezTo>
                <a:cubicBezTo>
                  <a:pt x="1927654" y="3126260"/>
                  <a:pt x="1914128" y="3137548"/>
                  <a:pt x="1902941" y="3150973"/>
                </a:cubicBezTo>
                <a:cubicBezTo>
                  <a:pt x="1893433" y="3162382"/>
                  <a:pt x="1888728" y="3177543"/>
                  <a:pt x="1878227" y="3188044"/>
                </a:cubicBezTo>
                <a:cubicBezTo>
                  <a:pt x="1867726" y="3198545"/>
                  <a:pt x="1854728" y="3206725"/>
                  <a:pt x="1841157" y="3212757"/>
                </a:cubicBezTo>
                <a:cubicBezTo>
                  <a:pt x="1785258" y="3237601"/>
                  <a:pt x="1752309" y="3240684"/>
                  <a:pt x="1692876" y="3249827"/>
                </a:cubicBezTo>
                <a:cubicBezTo>
                  <a:pt x="1664090" y="3254256"/>
                  <a:pt x="1635034" y="3256974"/>
                  <a:pt x="1606379" y="3262184"/>
                </a:cubicBezTo>
                <a:cubicBezTo>
                  <a:pt x="1589670" y="3265222"/>
                  <a:pt x="1573885" y="3273238"/>
                  <a:pt x="1556952" y="3274541"/>
                </a:cubicBezTo>
                <a:cubicBezTo>
                  <a:pt x="1519991" y="3277384"/>
                  <a:pt x="1482811" y="3274541"/>
                  <a:pt x="1445741" y="3274541"/>
                </a:cubicBezTo>
              </a:path>
            </a:pathLst>
          </a:custGeom>
          <a:noFill/>
          <a:ln w="63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Prim’s Algorithm</a:t>
            </a:r>
            <a:endParaRPr/>
          </a:p>
        </p:txBody>
      </p:sp>
      <p:pic>
        <p:nvPicPr>
          <p:cNvPr id="284" name="Google Shape;2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485" y="1017595"/>
            <a:ext cx="4641169" cy="3973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5" name="Google Shape;285;p13"/>
          <p:cNvGraphicFramePr/>
          <p:nvPr/>
        </p:nvGraphicFramePr>
        <p:xfrm>
          <a:off x="5191934" y="1017595"/>
          <a:ext cx="6628025" cy="3737166"/>
        </p:xfrm>
        <a:graphic>
          <a:graphicData uri="http://schemas.openxmlformats.org/drawingml/2006/table">
            <a:tbl>
              <a:tblPr firstRow="1" firstCol="1" bandRow="1">
                <a:noFill/>
                <a:tableStyleId>{10392485-53DD-4847-9406-B1F5B48784D7}</a:tableStyleId>
              </a:tblPr>
              <a:tblGrid>
                <a:gridCol w="14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7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7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Vertices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distance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Path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4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F-A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H-A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4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C-B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D-C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D-E |G-E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F-E</a:t>
                      </a:r>
                      <a:endParaRPr sz="24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D-F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C-F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D-G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G-H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5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MST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6" name="Google Shape;286;p13"/>
          <p:cNvSpPr/>
          <p:nvPr/>
        </p:nvSpPr>
        <p:spPr>
          <a:xfrm>
            <a:off x="626527" y="2096574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2077195" y="2736654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3121988" y="1689048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3762068" y="2854953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3216691" y="3936724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1" name="Google Shape;291;p13"/>
          <p:cNvSpPr/>
          <p:nvPr/>
        </p:nvSpPr>
        <p:spPr>
          <a:xfrm>
            <a:off x="1895152" y="1558345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1670732" y="4020858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G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434006" y="3203005"/>
            <a:ext cx="640080" cy="640080"/>
          </a:xfrm>
          <a:prstGeom prst="ellipse">
            <a:avLst/>
          </a:prstGeom>
          <a:solidFill>
            <a:srgbClr val="C6EA92"/>
          </a:solidFill>
          <a:ln w="349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H</a:t>
            </a:r>
            <a:endParaRPr sz="40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4" name="Google Shape;294;p13"/>
          <p:cNvSpPr txBox="1"/>
          <p:nvPr/>
        </p:nvSpPr>
        <p:spPr>
          <a:xfrm>
            <a:off x="147873" y="5194595"/>
            <a:ext cx="4786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13"/>
          <p:cNvSpPr txBox="1"/>
          <p:nvPr/>
        </p:nvSpPr>
        <p:spPr>
          <a:xfrm>
            <a:off x="532915" y="5194595"/>
            <a:ext cx="4786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6" name="Google Shape;296;p13"/>
          <p:cNvSpPr txBox="1"/>
          <p:nvPr/>
        </p:nvSpPr>
        <p:spPr>
          <a:xfrm>
            <a:off x="865349" y="5194595"/>
            <a:ext cx="4786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13"/>
          <p:cNvSpPr txBox="1"/>
          <p:nvPr/>
        </p:nvSpPr>
        <p:spPr>
          <a:xfrm>
            <a:off x="1213499" y="5194595"/>
            <a:ext cx="4786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13"/>
          <p:cNvSpPr txBox="1"/>
          <p:nvPr/>
        </p:nvSpPr>
        <p:spPr>
          <a:xfrm>
            <a:off x="1598541" y="5194595"/>
            <a:ext cx="4786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13"/>
          <p:cNvSpPr txBox="1"/>
          <p:nvPr/>
        </p:nvSpPr>
        <p:spPr>
          <a:xfrm>
            <a:off x="1930975" y="5194595"/>
            <a:ext cx="4786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13"/>
          <p:cNvSpPr txBox="1"/>
          <p:nvPr/>
        </p:nvSpPr>
        <p:spPr>
          <a:xfrm>
            <a:off x="2498250" y="5194595"/>
            <a:ext cx="4786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13"/>
          <p:cNvSpPr txBox="1"/>
          <p:nvPr/>
        </p:nvSpPr>
        <p:spPr>
          <a:xfrm>
            <a:off x="2976904" y="5194595"/>
            <a:ext cx="3850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13"/>
          <p:cNvSpPr txBox="1"/>
          <p:nvPr/>
        </p:nvSpPr>
        <p:spPr>
          <a:xfrm>
            <a:off x="3215726" y="5194595"/>
            <a:ext cx="4786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3" name="Google Shape;303;p13"/>
          <p:cNvCxnSpPr/>
          <p:nvPr/>
        </p:nvCxnSpPr>
        <p:spPr>
          <a:xfrm>
            <a:off x="3603215" y="2216236"/>
            <a:ext cx="478893" cy="98559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4" name="Google Shape;304;p13"/>
          <p:cNvCxnSpPr/>
          <p:nvPr/>
        </p:nvCxnSpPr>
        <p:spPr>
          <a:xfrm rot="10800000" flipH="1">
            <a:off x="751410" y="2392959"/>
            <a:ext cx="220029" cy="935148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13"/>
          <p:cNvCxnSpPr>
            <a:endCxn id="288" idx="3"/>
          </p:cNvCxnSpPr>
          <p:nvPr/>
        </p:nvCxnSpPr>
        <p:spPr>
          <a:xfrm rot="10800000" flipH="1">
            <a:off x="2615426" y="2235390"/>
            <a:ext cx="600300" cy="8262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p13"/>
          <p:cNvCxnSpPr/>
          <p:nvPr/>
        </p:nvCxnSpPr>
        <p:spPr>
          <a:xfrm>
            <a:off x="2284929" y="1842195"/>
            <a:ext cx="1157099" cy="65548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13"/>
          <p:cNvCxnSpPr/>
          <p:nvPr/>
        </p:nvCxnSpPr>
        <p:spPr>
          <a:xfrm rot="10800000" flipH="1">
            <a:off x="2130259" y="3272411"/>
            <a:ext cx="1712402" cy="106724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13"/>
          <p:cNvCxnSpPr/>
          <p:nvPr/>
        </p:nvCxnSpPr>
        <p:spPr>
          <a:xfrm>
            <a:off x="958961" y="3524901"/>
            <a:ext cx="925713" cy="81475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13"/>
          <p:cNvSpPr/>
          <p:nvPr/>
        </p:nvSpPr>
        <p:spPr>
          <a:xfrm>
            <a:off x="2299447" y="1196788"/>
            <a:ext cx="2528047" cy="2944942"/>
          </a:xfrm>
          <a:custGeom>
            <a:avLst/>
            <a:gdLst/>
            <a:ahLst/>
            <a:cxnLst/>
            <a:rect l="l" t="t" r="r" b="b"/>
            <a:pathLst>
              <a:path w="2528047" h="2944942" extrusionOk="0">
                <a:moveTo>
                  <a:pt x="0" y="564777"/>
                </a:moveTo>
                <a:cubicBezTo>
                  <a:pt x="96798" y="493792"/>
                  <a:pt x="173709" y="419989"/>
                  <a:pt x="282388" y="376518"/>
                </a:cubicBezTo>
                <a:cubicBezTo>
                  <a:pt x="299548" y="369654"/>
                  <a:pt x="318247" y="367553"/>
                  <a:pt x="336177" y="363071"/>
                </a:cubicBezTo>
                <a:cubicBezTo>
                  <a:pt x="354106" y="354106"/>
                  <a:pt x="372561" y="346122"/>
                  <a:pt x="389965" y="336177"/>
                </a:cubicBezTo>
                <a:cubicBezTo>
                  <a:pt x="403997" y="328159"/>
                  <a:pt x="416118" y="317022"/>
                  <a:pt x="430306" y="309283"/>
                </a:cubicBezTo>
                <a:cubicBezTo>
                  <a:pt x="465502" y="290085"/>
                  <a:pt x="502023" y="273423"/>
                  <a:pt x="537882" y="255494"/>
                </a:cubicBezTo>
                <a:cubicBezTo>
                  <a:pt x="555812" y="246529"/>
                  <a:pt x="572224" y="233462"/>
                  <a:pt x="591671" y="228600"/>
                </a:cubicBezTo>
                <a:lnTo>
                  <a:pt x="645459" y="215153"/>
                </a:lnTo>
                <a:cubicBezTo>
                  <a:pt x="764775" y="119700"/>
                  <a:pt x="654099" y="189570"/>
                  <a:pt x="806824" y="147918"/>
                </a:cubicBezTo>
                <a:cubicBezTo>
                  <a:pt x="826163" y="142644"/>
                  <a:pt x="841453" y="126919"/>
                  <a:pt x="860612" y="121024"/>
                </a:cubicBezTo>
                <a:cubicBezTo>
                  <a:pt x="900110" y="108871"/>
                  <a:pt x="941368" y="103422"/>
                  <a:pt x="981635" y="94130"/>
                </a:cubicBezTo>
                <a:cubicBezTo>
                  <a:pt x="999643" y="89974"/>
                  <a:pt x="1017494" y="85165"/>
                  <a:pt x="1035424" y="80683"/>
                </a:cubicBezTo>
                <a:cubicBezTo>
                  <a:pt x="1053353" y="71718"/>
                  <a:pt x="1070443" y="60827"/>
                  <a:pt x="1089212" y="53788"/>
                </a:cubicBezTo>
                <a:cubicBezTo>
                  <a:pt x="1133905" y="37028"/>
                  <a:pt x="1177210" y="38512"/>
                  <a:pt x="1223682" y="26894"/>
                </a:cubicBezTo>
                <a:cubicBezTo>
                  <a:pt x="1251185" y="20018"/>
                  <a:pt x="1277471" y="8965"/>
                  <a:pt x="1304365" y="0"/>
                </a:cubicBezTo>
                <a:cubicBezTo>
                  <a:pt x="1479177" y="4482"/>
                  <a:pt x="1654120" y="5322"/>
                  <a:pt x="1828800" y="13447"/>
                </a:cubicBezTo>
                <a:cubicBezTo>
                  <a:pt x="1847261" y="14306"/>
                  <a:pt x="1865601" y="19614"/>
                  <a:pt x="1882588" y="26894"/>
                </a:cubicBezTo>
                <a:cubicBezTo>
                  <a:pt x="1897443" y="33260"/>
                  <a:pt x="1908474" y="46560"/>
                  <a:pt x="1922929" y="53788"/>
                </a:cubicBezTo>
                <a:cubicBezTo>
                  <a:pt x="2000475" y="92561"/>
                  <a:pt x="1926540" y="36326"/>
                  <a:pt x="2003612" y="94130"/>
                </a:cubicBezTo>
                <a:cubicBezTo>
                  <a:pt x="2044497" y="124794"/>
                  <a:pt x="2124635" y="188259"/>
                  <a:pt x="2124635" y="188259"/>
                </a:cubicBezTo>
                <a:cubicBezTo>
                  <a:pt x="2129117" y="206188"/>
                  <a:pt x="2127830" y="226670"/>
                  <a:pt x="2138082" y="242047"/>
                </a:cubicBezTo>
                <a:cubicBezTo>
                  <a:pt x="2155663" y="268419"/>
                  <a:pt x="2185518" y="284533"/>
                  <a:pt x="2205318" y="309283"/>
                </a:cubicBezTo>
                <a:cubicBezTo>
                  <a:pt x="2223247" y="331695"/>
                  <a:pt x="2240206" y="354918"/>
                  <a:pt x="2259106" y="376518"/>
                </a:cubicBezTo>
                <a:cubicBezTo>
                  <a:pt x="2304914" y="428870"/>
                  <a:pt x="2293964" y="400540"/>
                  <a:pt x="2326341" y="457200"/>
                </a:cubicBezTo>
                <a:cubicBezTo>
                  <a:pt x="2438280" y="653094"/>
                  <a:pt x="2291241" y="400450"/>
                  <a:pt x="2366682" y="551330"/>
                </a:cubicBezTo>
                <a:cubicBezTo>
                  <a:pt x="2378371" y="574707"/>
                  <a:pt x="2395335" y="595188"/>
                  <a:pt x="2407024" y="618565"/>
                </a:cubicBezTo>
                <a:cubicBezTo>
                  <a:pt x="2417819" y="640155"/>
                  <a:pt x="2425443" y="663199"/>
                  <a:pt x="2433918" y="685800"/>
                </a:cubicBezTo>
                <a:cubicBezTo>
                  <a:pt x="2438895" y="699072"/>
                  <a:pt x="2440072" y="713987"/>
                  <a:pt x="2447365" y="726141"/>
                </a:cubicBezTo>
                <a:cubicBezTo>
                  <a:pt x="2453888" y="737013"/>
                  <a:pt x="2465294" y="744071"/>
                  <a:pt x="2474259" y="753036"/>
                </a:cubicBezTo>
                <a:cubicBezTo>
                  <a:pt x="2498179" y="1040080"/>
                  <a:pt x="2468196" y="833900"/>
                  <a:pt x="2501153" y="954741"/>
                </a:cubicBezTo>
                <a:cubicBezTo>
                  <a:pt x="2510878" y="990401"/>
                  <a:pt x="2528047" y="1062318"/>
                  <a:pt x="2528047" y="1062318"/>
                </a:cubicBezTo>
                <a:cubicBezTo>
                  <a:pt x="2523565" y="1196789"/>
                  <a:pt x="2522063" y="1331392"/>
                  <a:pt x="2514600" y="1465730"/>
                </a:cubicBezTo>
                <a:cubicBezTo>
                  <a:pt x="2513088" y="1492953"/>
                  <a:pt x="2509775" y="1520546"/>
                  <a:pt x="2501153" y="1546412"/>
                </a:cubicBezTo>
                <a:cubicBezTo>
                  <a:pt x="2482726" y="1601692"/>
                  <a:pt x="2433918" y="1707777"/>
                  <a:pt x="2433918" y="1707777"/>
                </a:cubicBezTo>
                <a:cubicBezTo>
                  <a:pt x="2429436" y="1734671"/>
                  <a:pt x="2429093" y="1762593"/>
                  <a:pt x="2420471" y="1788459"/>
                </a:cubicBezTo>
                <a:cubicBezTo>
                  <a:pt x="2415360" y="1803791"/>
                  <a:pt x="2400805" y="1814345"/>
                  <a:pt x="2393577" y="1828800"/>
                </a:cubicBezTo>
                <a:cubicBezTo>
                  <a:pt x="2387238" y="1841478"/>
                  <a:pt x="2385713" y="1856113"/>
                  <a:pt x="2380129" y="1869141"/>
                </a:cubicBezTo>
                <a:cubicBezTo>
                  <a:pt x="2341270" y="1959811"/>
                  <a:pt x="2363909" y="1888134"/>
                  <a:pt x="2312894" y="1990165"/>
                </a:cubicBezTo>
                <a:cubicBezTo>
                  <a:pt x="2302099" y="2011755"/>
                  <a:pt x="2294965" y="2034988"/>
                  <a:pt x="2286000" y="2057400"/>
                </a:cubicBezTo>
                <a:cubicBezTo>
                  <a:pt x="2281518" y="2079812"/>
                  <a:pt x="2280578" y="2103235"/>
                  <a:pt x="2272553" y="2124636"/>
                </a:cubicBezTo>
                <a:cubicBezTo>
                  <a:pt x="2266878" y="2139768"/>
                  <a:pt x="2253677" y="2150945"/>
                  <a:pt x="2245659" y="2164977"/>
                </a:cubicBezTo>
                <a:cubicBezTo>
                  <a:pt x="2221747" y="2206823"/>
                  <a:pt x="2221653" y="2223368"/>
                  <a:pt x="2191871" y="2259106"/>
                </a:cubicBezTo>
                <a:cubicBezTo>
                  <a:pt x="2105589" y="2362643"/>
                  <a:pt x="2191407" y="2239629"/>
                  <a:pt x="2124635" y="2339788"/>
                </a:cubicBezTo>
                <a:cubicBezTo>
                  <a:pt x="2120153" y="2353235"/>
                  <a:pt x="2118221" y="2367823"/>
                  <a:pt x="2111188" y="2380130"/>
                </a:cubicBezTo>
                <a:cubicBezTo>
                  <a:pt x="2100069" y="2399589"/>
                  <a:pt x="2083874" y="2415681"/>
                  <a:pt x="2070847" y="2433918"/>
                </a:cubicBezTo>
                <a:cubicBezTo>
                  <a:pt x="2061453" y="2447069"/>
                  <a:pt x="2051971" y="2460227"/>
                  <a:pt x="2043953" y="2474259"/>
                </a:cubicBezTo>
                <a:cubicBezTo>
                  <a:pt x="2015549" y="2523967"/>
                  <a:pt x="2019569" y="2538985"/>
                  <a:pt x="1976718" y="2581836"/>
                </a:cubicBezTo>
                <a:cubicBezTo>
                  <a:pt x="1965290" y="2593264"/>
                  <a:pt x="1949824" y="2599765"/>
                  <a:pt x="1936377" y="2608730"/>
                </a:cubicBezTo>
                <a:cubicBezTo>
                  <a:pt x="1874065" y="2702194"/>
                  <a:pt x="1957386" y="2593723"/>
                  <a:pt x="1842247" y="2675965"/>
                </a:cubicBezTo>
                <a:cubicBezTo>
                  <a:pt x="1829096" y="2685359"/>
                  <a:pt x="1823918" y="2702601"/>
                  <a:pt x="1815353" y="2716306"/>
                </a:cubicBezTo>
                <a:cubicBezTo>
                  <a:pt x="1801501" y="2738470"/>
                  <a:pt x="1792021" y="2763697"/>
                  <a:pt x="1775012" y="2783541"/>
                </a:cubicBezTo>
                <a:cubicBezTo>
                  <a:pt x="1764494" y="2795812"/>
                  <a:pt x="1747087" y="2800090"/>
                  <a:pt x="1734671" y="2810436"/>
                </a:cubicBezTo>
                <a:cubicBezTo>
                  <a:pt x="1720062" y="2822611"/>
                  <a:pt x="1709543" y="2839367"/>
                  <a:pt x="1694329" y="2850777"/>
                </a:cubicBezTo>
                <a:cubicBezTo>
                  <a:pt x="1673420" y="2866459"/>
                  <a:pt x="1649258" y="2877266"/>
                  <a:pt x="1627094" y="2891118"/>
                </a:cubicBezTo>
                <a:cubicBezTo>
                  <a:pt x="1613389" y="2899683"/>
                  <a:pt x="1601608" y="2911646"/>
                  <a:pt x="1586753" y="2918012"/>
                </a:cubicBezTo>
                <a:cubicBezTo>
                  <a:pt x="1569766" y="2925292"/>
                  <a:pt x="1550735" y="2926382"/>
                  <a:pt x="1532965" y="2931459"/>
                </a:cubicBezTo>
                <a:cubicBezTo>
                  <a:pt x="1480939" y="2946323"/>
                  <a:pt x="1509149" y="2944906"/>
                  <a:pt x="1479177" y="294490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KRUSKAL’S ALGORITHM</a:t>
            </a:r>
            <a:endParaRPr dirty="0"/>
          </a:p>
        </p:txBody>
      </p:sp>
      <p:pic>
        <p:nvPicPr>
          <p:cNvPr id="357" name="Google Shape;357;p15" descr="http://www.cis.nctu.edu.tw/~is83039/discret/images/6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708" y="967046"/>
            <a:ext cx="6190735" cy="47294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217;p9">
            <a:extLst>
              <a:ext uri="{FF2B5EF4-FFF2-40B4-BE49-F238E27FC236}">
                <a16:creationId xmlns:a16="http://schemas.microsoft.com/office/drawing/2014/main" id="{786A45C3-8166-2A4C-84E1-7747D16B3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229962"/>
              </p:ext>
            </p:extLst>
          </p:nvPr>
        </p:nvGraphicFramePr>
        <p:xfrm>
          <a:off x="8075517" y="43105"/>
          <a:ext cx="2650148" cy="6736250"/>
        </p:xfrm>
        <a:graphic>
          <a:graphicData uri="http://schemas.openxmlformats.org/drawingml/2006/table">
            <a:tbl>
              <a:tblPr firstRow="1" bandRow="1">
                <a:noFill/>
                <a:tableStyleId>{10392485-53DD-4847-9406-B1F5B48784D7}</a:tableStyleId>
              </a:tblPr>
              <a:tblGrid>
                <a:gridCol w="111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(D,E)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(E,H)</a:t>
                      </a:r>
                      <a:endParaRPr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(A,B)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(A,G)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(E,F)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(B,C)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(C,I)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(D,G)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(F,I)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000" b="0" i="0" u="none" strike="noStrike" cap="non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(A,C)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4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(C,F)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4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(G,I)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4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(A,D)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5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(B,E)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5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(H,I)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5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8334549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(G,H)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7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0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808070518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MST</a:t>
                      </a:r>
                      <a:endParaRPr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Google Shape;325;p14">
            <a:extLst>
              <a:ext uri="{FF2B5EF4-FFF2-40B4-BE49-F238E27FC236}">
                <a16:creationId xmlns:a16="http://schemas.microsoft.com/office/drawing/2014/main" id="{A6925BAF-5660-A3B7-F0EA-61F8EE76D06A}"/>
              </a:ext>
            </a:extLst>
          </p:cNvPr>
          <p:cNvSpPr txBox="1"/>
          <p:nvPr/>
        </p:nvSpPr>
        <p:spPr>
          <a:xfrm>
            <a:off x="1972836" y="2893771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326;p14">
            <a:extLst>
              <a:ext uri="{FF2B5EF4-FFF2-40B4-BE49-F238E27FC236}">
                <a16:creationId xmlns:a16="http://schemas.microsoft.com/office/drawing/2014/main" id="{7D69B242-12D8-36F5-C88B-E9274F90F251}"/>
              </a:ext>
            </a:extLst>
          </p:cNvPr>
          <p:cNvSpPr txBox="1"/>
          <p:nvPr/>
        </p:nvSpPr>
        <p:spPr>
          <a:xfrm>
            <a:off x="313980" y="3143372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Google Shape;327;p14">
            <a:extLst>
              <a:ext uri="{FF2B5EF4-FFF2-40B4-BE49-F238E27FC236}">
                <a16:creationId xmlns:a16="http://schemas.microsoft.com/office/drawing/2014/main" id="{9A18871F-31EE-C39D-0FFB-5AB79A705717}"/>
              </a:ext>
            </a:extLst>
          </p:cNvPr>
          <p:cNvSpPr txBox="1"/>
          <p:nvPr/>
        </p:nvSpPr>
        <p:spPr>
          <a:xfrm>
            <a:off x="3100554" y="89992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Google Shape;328;p14">
            <a:extLst>
              <a:ext uri="{FF2B5EF4-FFF2-40B4-BE49-F238E27FC236}">
                <a16:creationId xmlns:a16="http://schemas.microsoft.com/office/drawing/2014/main" id="{198F2CB5-1258-11AD-7911-0C67350C857C}"/>
              </a:ext>
            </a:extLst>
          </p:cNvPr>
          <p:cNvSpPr txBox="1"/>
          <p:nvPr/>
        </p:nvSpPr>
        <p:spPr>
          <a:xfrm>
            <a:off x="197708" y="6230029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329;p14">
            <a:extLst>
              <a:ext uri="{FF2B5EF4-FFF2-40B4-BE49-F238E27FC236}">
                <a16:creationId xmlns:a16="http://schemas.microsoft.com/office/drawing/2014/main" id="{5BA16CA1-6858-E35C-54EE-FCF68D397F8E}"/>
              </a:ext>
            </a:extLst>
          </p:cNvPr>
          <p:cNvSpPr txBox="1"/>
          <p:nvPr/>
        </p:nvSpPr>
        <p:spPr>
          <a:xfrm>
            <a:off x="582750" y="6230029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330;p14">
            <a:extLst>
              <a:ext uri="{FF2B5EF4-FFF2-40B4-BE49-F238E27FC236}">
                <a16:creationId xmlns:a16="http://schemas.microsoft.com/office/drawing/2014/main" id="{A35BF362-4C90-D53C-80A4-A7C7F09ADF6C}"/>
              </a:ext>
            </a:extLst>
          </p:cNvPr>
          <p:cNvSpPr txBox="1"/>
          <p:nvPr/>
        </p:nvSpPr>
        <p:spPr>
          <a:xfrm>
            <a:off x="1972835" y="396898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331;p14">
            <a:extLst>
              <a:ext uri="{FF2B5EF4-FFF2-40B4-BE49-F238E27FC236}">
                <a16:creationId xmlns:a16="http://schemas.microsoft.com/office/drawing/2014/main" id="{AC36F8F6-3DE7-FE6E-8905-65FA7282B59A}"/>
              </a:ext>
            </a:extLst>
          </p:cNvPr>
          <p:cNvSpPr txBox="1"/>
          <p:nvPr/>
        </p:nvSpPr>
        <p:spPr>
          <a:xfrm>
            <a:off x="3116206" y="4807127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332;p14">
            <a:extLst>
              <a:ext uri="{FF2B5EF4-FFF2-40B4-BE49-F238E27FC236}">
                <a16:creationId xmlns:a16="http://schemas.microsoft.com/office/drawing/2014/main" id="{532194F1-AEFF-9013-5EE4-A121716FD296}"/>
              </a:ext>
            </a:extLst>
          </p:cNvPr>
          <p:cNvSpPr txBox="1"/>
          <p:nvPr/>
        </p:nvSpPr>
        <p:spPr>
          <a:xfrm>
            <a:off x="4911422" y="254692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333;p14">
            <a:extLst>
              <a:ext uri="{FF2B5EF4-FFF2-40B4-BE49-F238E27FC236}">
                <a16:creationId xmlns:a16="http://schemas.microsoft.com/office/drawing/2014/main" id="{31F21C34-86AA-D105-7DC5-ADC51A010753}"/>
              </a:ext>
            </a:extLst>
          </p:cNvPr>
          <p:cNvSpPr txBox="1"/>
          <p:nvPr/>
        </p:nvSpPr>
        <p:spPr>
          <a:xfrm>
            <a:off x="5903479" y="307014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334;p14">
            <a:extLst>
              <a:ext uri="{FF2B5EF4-FFF2-40B4-BE49-F238E27FC236}">
                <a16:creationId xmlns:a16="http://schemas.microsoft.com/office/drawing/2014/main" id="{5CE9ED9C-1C86-4C77-59EC-6062B38D9FFB}"/>
              </a:ext>
            </a:extLst>
          </p:cNvPr>
          <p:cNvSpPr txBox="1"/>
          <p:nvPr/>
        </p:nvSpPr>
        <p:spPr>
          <a:xfrm>
            <a:off x="4000649" y="3990890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335;p14">
            <a:extLst>
              <a:ext uri="{FF2B5EF4-FFF2-40B4-BE49-F238E27FC236}">
                <a16:creationId xmlns:a16="http://schemas.microsoft.com/office/drawing/2014/main" id="{736986DE-1634-0C40-4D97-7099A20C4D7E}"/>
              </a:ext>
            </a:extLst>
          </p:cNvPr>
          <p:cNvSpPr txBox="1"/>
          <p:nvPr/>
        </p:nvSpPr>
        <p:spPr>
          <a:xfrm>
            <a:off x="3334437" y="2497722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336;p14">
            <a:extLst>
              <a:ext uri="{FF2B5EF4-FFF2-40B4-BE49-F238E27FC236}">
                <a16:creationId xmlns:a16="http://schemas.microsoft.com/office/drawing/2014/main" id="{D7FB6885-8187-696C-677B-79F8359D37A7}"/>
              </a:ext>
            </a:extLst>
          </p:cNvPr>
          <p:cNvSpPr txBox="1"/>
          <p:nvPr/>
        </p:nvSpPr>
        <p:spPr>
          <a:xfrm>
            <a:off x="1173300" y="2399606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337;p14">
            <a:extLst>
              <a:ext uri="{FF2B5EF4-FFF2-40B4-BE49-F238E27FC236}">
                <a16:creationId xmlns:a16="http://schemas.microsoft.com/office/drawing/2014/main" id="{38C56DC0-CEA6-387F-3DE9-673EC7ABFFFB}"/>
              </a:ext>
            </a:extLst>
          </p:cNvPr>
          <p:cNvSpPr txBox="1"/>
          <p:nvPr/>
        </p:nvSpPr>
        <p:spPr>
          <a:xfrm>
            <a:off x="4038773" y="1626181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338;p14">
            <a:extLst>
              <a:ext uri="{FF2B5EF4-FFF2-40B4-BE49-F238E27FC236}">
                <a16:creationId xmlns:a16="http://schemas.microsoft.com/office/drawing/2014/main" id="{1B5889EC-BD34-44DC-85EF-4D565917B036}"/>
              </a:ext>
            </a:extLst>
          </p:cNvPr>
          <p:cNvSpPr txBox="1"/>
          <p:nvPr/>
        </p:nvSpPr>
        <p:spPr>
          <a:xfrm>
            <a:off x="4038773" y="280853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339;p14">
            <a:extLst>
              <a:ext uri="{FF2B5EF4-FFF2-40B4-BE49-F238E27FC236}">
                <a16:creationId xmlns:a16="http://schemas.microsoft.com/office/drawing/2014/main" id="{99988DCC-98CC-653F-C7A5-C7F58DE06530}"/>
              </a:ext>
            </a:extLst>
          </p:cNvPr>
          <p:cNvSpPr txBox="1"/>
          <p:nvPr/>
        </p:nvSpPr>
        <p:spPr>
          <a:xfrm>
            <a:off x="3348242" y="370737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340;p14">
            <a:extLst>
              <a:ext uri="{FF2B5EF4-FFF2-40B4-BE49-F238E27FC236}">
                <a16:creationId xmlns:a16="http://schemas.microsoft.com/office/drawing/2014/main" id="{F996B081-CC94-D417-D688-F5066739744D}"/>
              </a:ext>
            </a:extLst>
          </p:cNvPr>
          <p:cNvSpPr txBox="1"/>
          <p:nvPr/>
        </p:nvSpPr>
        <p:spPr>
          <a:xfrm>
            <a:off x="4911422" y="370737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341;p14">
            <a:extLst>
              <a:ext uri="{FF2B5EF4-FFF2-40B4-BE49-F238E27FC236}">
                <a16:creationId xmlns:a16="http://schemas.microsoft.com/office/drawing/2014/main" id="{4B1EA515-17A9-2E1F-4BF1-43B1CCB14A7B}"/>
              </a:ext>
            </a:extLst>
          </p:cNvPr>
          <p:cNvSpPr txBox="1"/>
          <p:nvPr/>
        </p:nvSpPr>
        <p:spPr>
          <a:xfrm>
            <a:off x="1239668" y="3593365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342;p14">
            <a:extLst>
              <a:ext uri="{FF2B5EF4-FFF2-40B4-BE49-F238E27FC236}">
                <a16:creationId xmlns:a16="http://schemas.microsoft.com/office/drawing/2014/main" id="{CEB42373-057C-5529-A0C3-B1DB235F05F3}"/>
              </a:ext>
            </a:extLst>
          </p:cNvPr>
          <p:cNvSpPr txBox="1"/>
          <p:nvPr/>
        </p:nvSpPr>
        <p:spPr>
          <a:xfrm>
            <a:off x="1980810" y="1668799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4" name="Google Shape;343;p14">
            <a:extLst>
              <a:ext uri="{FF2B5EF4-FFF2-40B4-BE49-F238E27FC236}">
                <a16:creationId xmlns:a16="http://schemas.microsoft.com/office/drawing/2014/main" id="{2E5729F5-5348-32B5-FE41-9B19E9B6CB43}"/>
              </a:ext>
            </a:extLst>
          </p:cNvPr>
          <p:cNvCxnSpPr>
            <a:cxnSpLocks/>
          </p:cNvCxnSpPr>
          <p:nvPr/>
        </p:nvCxnSpPr>
        <p:spPr>
          <a:xfrm flipV="1">
            <a:off x="1171392" y="3395760"/>
            <a:ext cx="2121683" cy="12425"/>
          </a:xfrm>
          <a:prstGeom prst="straightConnector1">
            <a:avLst/>
          </a:prstGeom>
          <a:noFill/>
          <a:ln w="508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343;p14">
            <a:extLst>
              <a:ext uri="{FF2B5EF4-FFF2-40B4-BE49-F238E27FC236}">
                <a16:creationId xmlns:a16="http://schemas.microsoft.com/office/drawing/2014/main" id="{815BBD0A-C548-98C0-D16F-B51920FE4BB0}"/>
              </a:ext>
            </a:extLst>
          </p:cNvPr>
          <p:cNvCxnSpPr>
            <a:cxnSpLocks/>
          </p:cNvCxnSpPr>
          <p:nvPr/>
        </p:nvCxnSpPr>
        <p:spPr>
          <a:xfrm flipV="1">
            <a:off x="3309723" y="3356469"/>
            <a:ext cx="0" cy="1144957"/>
          </a:xfrm>
          <a:prstGeom prst="straightConnector1">
            <a:avLst/>
          </a:prstGeom>
          <a:noFill/>
          <a:ln w="508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343;p14">
            <a:extLst>
              <a:ext uri="{FF2B5EF4-FFF2-40B4-BE49-F238E27FC236}">
                <a16:creationId xmlns:a16="http://schemas.microsoft.com/office/drawing/2014/main" id="{63802CEF-B9E4-9070-6E31-1BD56BCD0345}"/>
              </a:ext>
            </a:extLst>
          </p:cNvPr>
          <p:cNvCxnSpPr>
            <a:cxnSpLocks/>
          </p:cNvCxnSpPr>
          <p:nvPr/>
        </p:nvCxnSpPr>
        <p:spPr>
          <a:xfrm flipV="1">
            <a:off x="1171392" y="2146280"/>
            <a:ext cx="2121683" cy="12425"/>
          </a:xfrm>
          <a:prstGeom prst="straightConnector1">
            <a:avLst/>
          </a:prstGeom>
          <a:noFill/>
          <a:ln w="508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6F676904-D2C3-A51A-75AF-645901BD376A}"/>
              </a:ext>
            </a:extLst>
          </p:cNvPr>
          <p:cNvSpPr/>
          <p:nvPr/>
        </p:nvSpPr>
        <p:spPr>
          <a:xfrm>
            <a:off x="694481" y="2141316"/>
            <a:ext cx="486137" cy="2419109"/>
          </a:xfrm>
          <a:custGeom>
            <a:avLst/>
            <a:gdLst>
              <a:gd name="connsiteX0" fmla="*/ 486137 w 486137"/>
              <a:gd name="connsiteY0" fmla="*/ 0 h 2419109"/>
              <a:gd name="connsiteX1" fmla="*/ 370390 w 486137"/>
              <a:gd name="connsiteY1" fmla="*/ 57874 h 2419109"/>
              <a:gd name="connsiteX2" fmla="*/ 289367 w 486137"/>
              <a:gd name="connsiteY2" fmla="*/ 138897 h 2419109"/>
              <a:gd name="connsiteX3" fmla="*/ 254643 w 486137"/>
              <a:gd name="connsiteY3" fmla="*/ 173621 h 2419109"/>
              <a:gd name="connsiteX4" fmla="*/ 219919 w 486137"/>
              <a:gd name="connsiteY4" fmla="*/ 196770 h 2419109"/>
              <a:gd name="connsiteX5" fmla="*/ 138896 w 486137"/>
              <a:gd name="connsiteY5" fmla="*/ 277793 h 2419109"/>
              <a:gd name="connsiteX6" fmla="*/ 92597 w 486137"/>
              <a:gd name="connsiteY6" fmla="*/ 335666 h 2419109"/>
              <a:gd name="connsiteX7" fmla="*/ 57873 w 486137"/>
              <a:gd name="connsiteY7" fmla="*/ 601884 h 2419109"/>
              <a:gd name="connsiteX8" fmla="*/ 46299 w 486137"/>
              <a:gd name="connsiteY8" fmla="*/ 636608 h 2419109"/>
              <a:gd name="connsiteX9" fmla="*/ 23149 w 486137"/>
              <a:gd name="connsiteY9" fmla="*/ 740780 h 2419109"/>
              <a:gd name="connsiteX10" fmla="*/ 0 w 486137"/>
              <a:gd name="connsiteY10" fmla="*/ 937550 h 2419109"/>
              <a:gd name="connsiteX11" fmla="*/ 46299 w 486137"/>
              <a:gd name="connsiteY11" fmla="*/ 1053297 h 2419109"/>
              <a:gd name="connsiteX12" fmla="*/ 81023 w 486137"/>
              <a:gd name="connsiteY12" fmla="*/ 1064871 h 2419109"/>
              <a:gd name="connsiteX13" fmla="*/ 69448 w 486137"/>
              <a:gd name="connsiteY13" fmla="*/ 1192193 h 2419109"/>
              <a:gd name="connsiteX14" fmla="*/ 46299 w 486137"/>
              <a:gd name="connsiteY14" fmla="*/ 1296365 h 2419109"/>
              <a:gd name="connsiteX15" fmla="*/ 57873 w 486137"/>
              <a:gd name="connsiteY15" fmla="*/ 1527859 h 2419109"/>
              <a:gd name="connsiteX16" fmla="*/ 81023 w 486137"/>
              <a:gd name="connsiteY16" fmla="*/ 1597307 h 2419109"/>
              <a:gd name="connsiteX17" fmla="*/ 104172 w 486137"/>
              <a:gd name="connsiteY17" fmla="*/ 1666755 h 2419109"/>
              <a:gd name="connsiteX18" fmla="*/ 127322 w 486137"/>
              <a:gd name="connsiteY18" fmla="*/ 1701479 h 2419109"/>
              <a:gd name="connsiteX19" fmla="*/ 196770 w 486137"/>
              <a:gd name="connsiteY19" fmla="*/ 1909823 h 2419109"/>
              <a:gd name="connsiteX20" fmla="*/ 219919 w 486137"/>
              <a:gd name="connsiteY20" fmla="*/ 1979271 h 2419109"/>
              <a:gd name="connsiteX21" fmla="*/ 266218 w 486137"/>
              <a:gd name="connsiteY21" fmla="*/ 2037145 h 2419109"/>
              <a:gd name="connsiteX22" fmla="*/ 300942 w 486137"/>
              <a:gd name="connsiteY22" fmla="*/ 2095018 h 2419109"/>
              <a:gd name="connsiteX23" fmla="*/ 335666 w 486137"/>
              <a:gd name="connsiteY23" fmla="*/ 2152892 h 2419109"/>
              <a:gd name="connsiteX24" fmla="*/ 347241 w 486137"/>
              <a:gd name="connsiteY24" fmla="*/ 2187616 h 2419109"/>
              <a:gd name="connsiteX25" fmla="*/ 416689 w 486137"/>
              <a:gd name="connsiteY25" fmla="*/ 2291788 h 2419109"/>
              <a:gd name="connsiteX26" fmla="*/ 439838 w 486137"/>
              <a:gd name="connsiteY26" fmla="*/ 2326512 h 2419109"/>
              <a:gd name="connsiteX27" fmla="*/ 462987 w 486137"/>
              <a:gd name="connsiteY27" fmla="*/ 2395960 h 2419109"/>
              <a:gd name="connsiteX28" fmla="*/ 462987 w 486137"/>
              <a:gd name="connsiteY28" fmla="*/ 2419109 h 241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6137" h="2419109">
                <a:moveTo>
                  <a:pt x="486137" y="0"/>
                </a:moveTo>
                <a:cubicBezTo>
                  <a:pt x="447555" y="19291"/>
                  <a:pt x="405631" y="32998"/>
                  <a:pt x="370390" y="57874"/>
                </a:cubicBezTo>
                <a:cubicBezTo>
                  <a:pt x="339186" y="79900"/>
                  <a:pt x="316375" y="111889"/>
                  <a:pt x="289367" y="138897"/>
                </a:cubicBezTo>
                <a:cubicBezTo>
                  <a:pt x="277792" y="150472"/>
                  <a:pt x="268263" y="164541"/>
                  <a:pt x="254643" y="173621"/>
                </a:cubicBezTo>
                <a:cubicBezTo>
                  <a:pt x="243068" y="181337"/>
                  <a:pt x="230259" y="187464"/>
                  <a:pt x="219919" y="196770"/>
                </a:cubicBezTo>
                <a:cubicBezTo>
                  <a:pt x="191529" y="222321"/>
                  <a:pt x="160082" y="246013"/>
                  <a:pt x="138896" y="277793"/>
                </a:cubicBezTo>
                <a:cubicBezTo>
                  <a:pt x="109694" y="321597"/>
                  <a:pt x="125584" y="302681"/>
                  <a:pt x="92597" y="335666"/>
                </a:cubicBezTo>
                <a:cubicBezTo>
                  <a:pt x="43841" y="481937"/>
                  <a:pt x="83888" y="341734"/>
                  <a:pt x="57873" y="601884"/>
                </a:cubicBezTo>
                <a:cubicBezTo>
                  <a:pt x="56659" y="614024"/>
                  <a:pt x="49651" y="624877"/>
                  <a:pt x="46299" y="636608"/>
                </a:cubicBezTo>
                <a:cubicBezTo>
                  <a:pt x="37010" y="669120"/>
                  <a:pt x="29116" y="707960"/>
                  <a:pt x="23149" y="740780"/>
                </a:cubicBezTo>
                <a:cubicBezTo>
                  <a:pt x="6260" y="833673"/>
                  <a:pt x="10631" y="820614"/>
                  <a:pt x="0" y="937550"/>
                </a:cubicBezTo>
                <a:cubicBezTo>
                  <a:pt x="10289" y="1019856"/>
                  <a:pt x="-12959" y="1023668"/>
                  <a:pt x="46299" y="1053297"/>
                </a:cubicBezTo>
                <a:cubicBezTo>
                  <a:pt x="57212" y="1058753"/>
                  <a:pt x="69448" y="1061013"/>
                  <a:pt x="81023" y="1064871"/>
                </a:cubicBezTo>
                <a:cubicBezTo>
                  <a:pt x="77165" y="1107312"/>
                  <a:pt x="74734" y="1149906"/>
                  <a:pt x="69448" y="1192193"/>
                </a:cubicBezTo>
                <a:cubicBezTo>
                  <a:pt x="65775" y="1221573"/>
                  <a:pt x="53731" y="1266634"/>
                  <a:pt x="46299" y="1296365"/>
                </a:cubicBezTo>
                <a:cubicBezTo>
                  <a:pt x="50157" y="1373530"/>
                  <a:pt x="49017" y="1451107"/>
                  <a:pt x="57873" y="1527859"/>
                </a:cubicBezTo>
                <a:cubicBezTo>
                  <a:pt x="60670" y="1552100"/>
                  <a:pt x="73307" y="1574158"/>
                  <a:pt x="81023" y="1597307"/>
                </a:cubicBezTo>
                <a:cubicBezTo>
                  <a:pt x="81025" y="1597312"/>
                  <a:pt x="104169" y="1666751"/>
                  <a:pt x="104172" y="1666755"/>
                </a:cubicBezTo>
                <a:lnTo>
                  <a:pt x="127322" y="1701479"/>
                </a:lnTo>
                <a:lnTo>
                  <a:pt x="196770" y="1909823"/>
                </a:lnTo>
                <a:lnTo>
                  <a:pt x="219919" y="1979271"/>
                </a:lnTo>
                <a:cubicBezTo>
                  <a:pt x="252904" y="2012258"/>
                  <a:pt x="237015" y="1993341"/>
                  <a:pt x="266218" y="2037145"/>
                </a:cubicBezTo>
                <a:cubicBezTo>
                  <a:pt x="299005" y="2135512"/>
                  <a:pt x="253277" y="2015577"/>
                  <a:pt x="300942" y="2095018"/>
                </a:cubicBezTo>
                <a:cubicBezTo>
                  <a:pt x="346021" y="2170149"/>
                  <a:pt x="277007" y="2094233"/>
                  <a:pt x="335666" y="2152892"/>
                </a:cubicBezTo>
                <a:cubicBezTo>
                  <a:pt x="339524" y="2164467"/>
                  <a:pt x="341316" y="2176951"/>
                  <a:pt x="347241" y="2187616"/>
                </a:cubicBezTo>
                <a:cubicBezTo>
                  <a:pt x="347255" y="2187641"/>
                  <a:pt x="405106" y="2274414"/>
                  <a:pt x="416689" y="2291788"/>
                </a:cubicBezTo>
                <a:cubicBezTo>
                  <a:pt x="424405" y="2303363"/>
                  <a:pt x="435439" y="2313315"/>
                  <a:pt x="439838" y="2326512"/>
                </a:cubicBezTo>
                <a:cubicBezTo>
                  <a:pt x="447554" y="2349661"/>
                  <a:pt x="462987" y="2371558"/>
                  <a:pt x="462987" y="2395960"/>
                </a:cubicBezTo>
                <a:lnTo>
                  <a:pt x="462987" y="2419109"/>
                </a:lnTo>
              </a:path>
            </a:pathLst>
          </a:cu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oogle Shape;343;p14">
            <a:extLst>
              <a:ext uri="{FF2B5EF4-FFF2-40B4-BE49-F238E27FC236}">
                <a16:creationId xmlns:a16="http://schemas.microsoft.com/office/drawing/2014/main" id="{3F6F7211-8BD8-1847-D82B-E29088418BD2}"/>
              </a:ext>
            </a:extLst>
          </p:cNvPr>
          <p:cNvCxnSpPr>
            <a:cxnSpLocks/>
          </p:cNvCxnSpPr>
          <p:nvPr/>
        </p:nvCxnSpPr>
        <p:spPr>
          <a:xfrm flipV="1">
            <a:off x="3282090" y="3376334"/>
            <a:ext cx="2121683" cy="12425"/>
          </a:xfrm>
          <a:prstGeom prst="straightConnector1">
            <a:avLst/>
          </a:prstGeom>
          <a:noFill/>
          <a:ln w="508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43;p14">
            <a:extLst>
              <a:ext uri="{FF2B5EF4-FFF2-40B4-BE49-F238E27FC236}">
                <a16:creationId xmlns:a16="http://schemas.microsoft.com/office/drawing/2014/main" id="{63FFB5C9-93DC-8E60-531E-2543C020B95E}"/>
              </a:ext>
            </a:extLst>
          </p:cNvPr>
          <p:cNvCxnSpPr>
            <a:cxnSpLocks/>
          </p:cNvCxnSpPr>
          <p:nvPr/>
        </p:nvCxnSpPr>
        <p:spPr>
          <a:xfrm flipV="1">
            <a:off x="3307156" y="2128891"/>
            <a:ext cx="2121683" cy="12425"/>
          </a:xfrm>
          <a:prstGeom prst="straightConnector1">
            <a:avLst/>
          </a:prstGeom>
          <a:noFill/>
          <a:ln w="508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5EAD9FE3-1C45-87C4-6D03-627DDE61F708}"/>
              </a:ext>
            </a:extLst>
          </p:cNvPr>
          <p:cNvSpPr/>
          <p:nvPr/>
        </p:nvSpPr>
        <p:spPr>
          <a:xfrm rot="10800000">
            <a:off x="5343629" y="2095684"/>
            <a:ext cx="498824" cy="2396521"/>
          </a:xfrm>
          <a:custGeom>
            <a:avLst/>
            <a:gdLst>
              <a:gd name="connsiteX0" fmla="*/ 486137 w 486137"/>
              <a:gd name="connsiteY0" fmla="*/ 0 h 2419109"/>
              <a:gd name="connsiteX1" fmla="*/ 370390 w 486137"/>
              <a:gd name="connsiteY1" fmla="*/ 57874 h 2419109"/>
              <a:gd name="connsiteX2" fmla="*/ 289367 w 486137"/>
              <a:gd name="connsiteY2" fmla="*/ 138897 h 2419109"/>
              <a:gd name="connsiteX3" fmla="*/ 254643 w 486137"/>
              <a:gd name="connsiteY3" fmla="*/ 173621 h 2419109"/>
              <a:gd name="connsiteX4" fmla="*/ 219919 w 486137"/>
              <a:gd name="connsiteY4" fmla="*/ 196770 h 2419109"/>
              <a:gd name="connsiteX5" fmla="*/ 138896 w 486137"/>
              <a:gd name="connsiteY5" fmla="*/ 277793 h 2419109"/>
              <a:gd name="connsiteX6" fmla="*/ 92597 w 486137"/>
              <a:gd name="connsiteY6" fmla="*/ 335666 h 2419109"/>
              <a:gd name="connsiteX7" fmla="*/ 57873 w 486137"/>
              <a:gd name="connsiteY7" fmla="*/ 601884 h 2419109"/>
              <a:gd name="connsiteX8" fmla="*/ 46299 w 486137"/>
              <a:gd name="connsiteY8" fmla="*/ 636608 h 2419109"/>
              <a:gd name="connsiteX9" fmla="*/ 23149 w 486137"/>
              <a:gd name="connsiteY9" fmla="*/ 740780 h 2419109"/>
              <a:gd name="connsiteX10" fmla="*/ 0 w 486137"/>
              <a:gd name="connsiteY10" fmla="*/ 937550 h 2419109"/>
              <a:gd name="connsiteX11" fmla="*/ 46299 w 486137"/>
              <a:gd name="connsiteY11" fmla="*/ 1053297 h 2419109"/>
              <a:gd name="connsiteX12" fmla="*/ 81023 w 486137"/>
              <a:gd name="connsiteY12" fmla="*/ 1064871 h 2419109"/>
              <a:gd name="connsiteX13" fmla="*/ 69448 w 486137"/>
              <a:gd name="connsiteY13" fmla="*/ 1192193 h 2419109"/>
              <a:gd name="connsiteX14" fmla="*/ 46299 w 486137"/>
              <a:gd name="connsiteY14" fmla="*/ 1296365 h 2419109"/>
              <a:gd name="connsiteX15" fmla="*/ 57873 w 486137"/>
              <a:gd name="connsiteY15" fmla="*/ 1527859 h 2419109"/>
              <a:gd name="connsiteX16" fmla="*/ 81023 w 486137"/>
              <a:gd name="connsiteY16" fmla="*/ 1597307 h 2419109"/>
              <a:gd name="connsiteX17" fmla="*/ 104172 w 486137"/>
              <a:gd name="connsiteY17" fmla="*/ 1666755 h 2419109"/>
              <a:gd name="connsiteX18" fmla="*/ 127322 w 486137"/>
              <a:gd name="connsiteY18" fmla="*/ 1701479 h 2419109"/>
              <a:gd name="connsiteX19" fmla="*/ 196770 w 486137"/>
              <a:gd name="connsiteY19" fmla="*/ 1909823 h 2419109"/>
              <a:gd name="connsiteX20" fmla="*/ 219919 w 486137"/>
              <a:gd name="connsiteY20" fmla="*/ 1979271 h 2419109"/>
              <a:gd name="connsiteX21" fmla="*/ 266218 w 486137"/>
              <a:gd name="connsiteY21" fmla="*/ 2037145 h 2419109"/>
              <a:gd name="connsiteX22" fmla="*/ 300942 w 486137"/>
              <a:gd name="connsiteY22" fmla="*/ 2095018 h 2419109"/>
              <a:gd name="connsiteX23" fmla="*/ 335666 w 486137"/>
              <a:gd name="connsiteY23" fmla="*/ 2152892 h 2419109"/>
              <a:gd name="connsiteX24" fmla="*/ 347241 w 486137"/>
              <a:gd name="connsiteY24" fmla="*/ 2187616 h 2419109"/>
              <a:gd name="connsiteX25" fmla="*/ 416689 w 486137"/>
              <a:gd name="connsiteY25" fmla="*/ 2291788 h 2419109"/>
              <a:gd name="connsiteX26" fmla="*/ 439838 w 486137"/>
              <a:gd name="connsiteY26" fmla="*/ 2326512 h 2419109"/>
              <a:gd name="connsiteX27" fmla="*/ 462987 w 486137"/>
              <a:gd name="connsiteY27" fmla="*/ 2395960 h 2419109"/>
              <a:gd name="connsiteX28" fmla="*/ 462987 w 486137"/>
              <a:gd name="connsiteY28" fmla="*/ 2419109 h 241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6137" h="2419109">
                <a:moveTo>
                  <a:pt x="486137" y="0"/>
                </a:moveTo>
                <a:cubicBezTo>
                  <a:pt x="447555" y="19291"/>
                  <a:pt x="405631" y="32998"/>
                  <a:pt x="370390" y="57874"/>
                </a:cubicBezTo>
                <a:cubicBezTo>
                  <a:pt x="339186" y="79900"/>
                  <a:pt x="316375" y="111889"/>
                  <a:pt x="289367" y="138897"/>
                </a:cubicBezTo>
                <a:cubicBezTo>
                  <a:pt x="277792" y="150472"/>
                  <a:pt x="268263" y="164541"/>
                  <a:pt x="254643" y="173621"/>
                </a:cubicBezTo>
                <a:cubicBezTo>
                  <a:pt x="243068" y="181337"/>
                  <a:pt x="230259" y="187464"/>
                  <a:pt x="219919" y="196770"/>
                </a:cubicBezTo>
                <a:cubicBezTo>
                  <a:pt x="191529" y="222321"/>
                  <a:pt x="160082" y="246013"/>
                  <a:pt x="138896" y="277793"/>
                </a:cubicBezTo>
                <a:cubicBezTo>
                  <a:pt x="109694" y="321597"/>
                  <a:pt x="125584" y="302681"/>
                  <a:pt x="92597" y="335666"/>
                </a:cubicBezTo>
                <a:cubicBezTo>
                  <a:pt x="43841" y="481937"/>
                  <a:pt x="83888" y="341734"/>
                  <a:pt x="57873" y="601884"/>
                </a:cubicBezTo>
                <a:cubicBezTo>
                  <a:pt x="56659" y="614024"/>
                  <a:pt x="49651" y="624877"/>
                  <a:pt x="46299" y="636608"/>
                </a:cubicBezTo>
                <a:cubicBezTo>
                  <a:pt x="37010" y="669120"/>
                  <a:pt x="29116" y="707960"/>
                  <a:pt x="23149" y="740780"/>
                </a:cubicBezTo>
                <a:cubicBezTo>
                  <a:pt x="6260" y="833673"/>
                  <a:pt x="10631" y="820614"/>
                  <a:pt x="0" y="937550"/>
                </a:cubicBezTo>
                <a:cubicBezTo>
                  <a:pt x="10289" y="1019856"/>
                  <a:pt x="-12959" y="1023668"/>
                  <a:pt x="46299" y="1053297"/>
                </a:cubicBezTo>
                <a:cubicBezTo>
                  <a:pt x="57212" y="1058753"/>
                  <a:pt x="69448" y="1061013"/>
                  <a:pt x="81023" y="1064871"/>
                </a:cubicBezTo>
                <a:cubicBezTo>
                  <a:pt x="77165" y="1107312"/>
                  <a:pt x="74734" y="1149906"/>
                  <a:pt x="69448" y="1192193"/>
                </a:cubicBezTo>
                <a:cubicBezTo>
                  <a:pt x="65775" y="1221573"/>
                  <a:pt x="53731" y="1266634"/>
                  <a:pt x="46299" y="1296365"/>
                </a:cubicBezTo>
                <a:cubicBezTo>
                  <a:pt x="50157" y="1373530"/>
                  <a:pt x="49017" y="1451107"/>
                  <a:pt x="57873" y="1527859"/>
                </a:cubicBezTo>
                <a:cubicBezTo>
                  <a:pt x="60670" y="1552100"/>
                  <a:pt x="73307" y="1574158"/>
                  <a:pt x="81023" y="1597307"/>
                </a:cubicBezTo>
                <a:cubicBezTo>
                  <a:pt x="81025" y="1597312"/>
                  <a:pt x="104169" y="1666751"/>
                  <a:pt x="104172" y="1666755"/>
                </a:cubicBezTo>
                <a:lnTo>
                  <a:pt x="127322" y="1701479"/>
                </a:lnTo>
                <a:lnTo>
                  <a:pt x="196770" y="1909823"/>
                </a:lnTo>
                <a:lnTo>
                  <a:pt x="219919" y="1979271"/>
                </a:lnTo>
                <a:cubicBezTo>
                  <a:pt x="252904" y="2012258"/>
                  <a:pt x="237015" y="1993341"/>
                  <a:pt x="266218" y="2037145"/>
                </a:cubicBezTo>
                <a:cubicBezTo>
                  <a:pt x="299005" y="2135512"/>
                  <a:pt x="253277" y="2015577"/>
                  <a:pt x="300942" y="2095018"/>
                </a:cubicBezTo>
                <a:cubicBezTo>
                  <a:pt x="346021" y="2170149"/>
                  <a:pt x="277007" y="2094233"/>
                  <a:pt x="335666" y="2152892"/>
                </a:cubicBezTo>
                <a:cubicBezTo>
                  <a:pt x="339524" y="2164467"/>
                  <a:pt x="341316" y="2176951"/>
                  <a:pt x="347241" y="2187616"/>
                </a:cubicBezTo>
                <a:cubicBezTo>
                  <a:pt x="347255" y="2187641"/>
                  <a:pt x="405106" y="2274414"/>
                  <a:pt x="416689" y="2291788"/>
                </a:cubicBezTo>
                <a:cubicBezTo>
                  <a:pt x="424405" y="2303363"/>
                  <a:pt x="435439" y="2313315"/>
                  <a:pt x="439838" y="2326512"/>
                </a:cubicBezTo>
                <a:cubicBezTo>
                  <a:pt x="447554" y="2349661"/>
                  <a:pt x="462987" y="2371558"/>
                  <a:pt x="462987" y="2395960"/>
                </a:cubicBezTo>
                <a:lnTo>
                  <a:pt x="462987" y="2419109"/>
                </a:lnTo>
              </a:path>
            </a:pathLst>
          </a:cu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oogle Shape;343;p14">
            <a:extLst>
              <a:ext uri="{FF2B5EF4-FFF2-40B4-BE49-F238E27FC236}">
                <a16:creationId xmlns:a16="http://schemas.microsoft.com/office/drawing/2014/main" id="{D707B172-49DA-18E8-46D4-9F938315A77E}"/>
              </a:ext>
            </a:extLst>
          </p:cNvPr>
          <p:cNvCxnSpPr>
            <a:cxnSpLocks/>
          </p:cNvCxnSpPr>
          <p:nvPr/>
        </p:nvCxnSpPr>
        <p:spPr>
          <a:xfrm flipV="1">
            <a:off x="1195834" y="3416991"/>
            <a:ext cx="0" cy="1144957"/>
          </a:xfrm>
          <a:prstGeom prst="straightConnector1">
            <a:avLst/>
          </a:prstGeom>
          <a:noFill/>
          <a:ln w="508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SEATWORK – PRIM’S ALGORITHM</a:t>
            </a:r>
            <a:endParaRPr sz="44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255494" y="6018980"/>
            <a:ext cx="88088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Filename: </a:t>
            </a:r>
            <a:r>
              <a:rPr lang="en-US" sz="3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Section_Lastname_prims.jpg</a:t>
            </a:r>
            <a:endParaRPr sz="3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4" name="Google Shape;364;p16"/>
          <p:cNvPicPr preferRelativeResize="0"/>
          <p:nvPr/>
        </p:nvPicPr>
        <p:blipFill rotWithShape="1">
          <a:blip r:embed="rId3">
            <a:alphaModFix/>
          </a:blip>
          <a:srcRect l="5228"/>
          <a:stretch/>
        </p:blipFill>
        <p:spPr>
          <a:xfrm>
            <a:off x="1523079" y="1029036"/>
            <a:ext cx="6273651" cy="4429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SEATWORK – KRUSKAL ALGORITHM</a:t>
            </a:r>
            <a:endParaRPr sz="4400" b="1" dirty="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63" name="Google Shape;363;p16"/>
          <p:cNvSpPr txBox="1"/>
          <p:nvPr/>
        </p:nvSpPr>
        <p:spPr>
          <a:xfrm>
            <a:off x="400856" y="5922029"/>
            <a:ext cx="106478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Filename: </a:t>
            </a:r>
            <a:r>
              <a:rPr lang="en-US" sz="3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Section_Lastname_Prims_Kruskal.jpg</a:t>
            </a:r>
            <a:endParaRPr sz="3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4" name="Google Shape;364;p16"/>
          <p:cNvPicPr preferRelativeResize="0"/>
          <p:nvPr/>
        </p:nvPicPr>
        <p:blipFill rotWithShape="1">
          <a:blip r:embed="rId3">
            <a:alphaModFix/>
          </a:blip>
          <a:srcRect l="5228"/>
          <a:stretch/>
        </p:blipFill>
        <p:spPr>
          <a:xfrm>
            <a:off x="2587960" y="935971"/>
            <a:ext cx="6273651" cy="4429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680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1730"/>
            </a:gs>
            <a:gs pos="10000">
              <a:srgbClr val="021730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684212" y="685800"/>
            <a:ext cx="8001000" cy="240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haroni"/>
              <a:buNone/>
            </a:pPr>
            <a:r>
              <a:rPr lang="en-US" sz="6600" b="1">
                <a:latin typeface="Aharoni"/>
                <a:ea typeface="Aharoni"/>
                <a:cs typeface="Aharoni"/>
                <a:sym typeface="Aharoni"/>
              </a:rPr>
              <a:t>DATA STRUCTURES AND ALGORITHM</a:t>
            </a:r>
            <a:endParaRPr sz="6600" b="1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40" name="Google Shape;140;p1"/>
          <p:cNvSpPr txBox="1">
            <a:spLocks noGrp="1"/>
          </p:cNvSpPr>
          <p:nvPr>
            <p:ph type="subTitle" idx="1"/>
          </p:nvPr>
        </p:nvSpPr>
        <p:spPr>
          <a:xfrm>
            <a:off x="2901909" y="4244219"/>
            <a:ext cx="7062361" cy="1947333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Char char="▪"/>
            </a:pPr>
            <a:r>
              <a:rPr lang="en-US">
                <a:solidFill>
                  <a:schemeClr val="lt1"/>
                </a:solidFill>
              </a:rPr>
              <a:t>To understand application of a graph theory</a:t>
            </a:r>
            <a:endParaRPr/>
          </a:p>
          <a:p>
            <a:pPr marL="342900" lvl="0" indent="-342900" algn="l" rtl="0">
              <a:spcBef>
                <a:spcPts val="1020"/>
              </a:spcBef>
              <a:spcAft>
                <a:spcPts val="0"/>
              </a:spcAft>
              <a:buSzPts val="1680"/>
              <a:buFont typeface="Noto Sans Symbols"/>
              <a:buChar char="▪"/>
            </a:pPr>
            <a:r>
              <a:rPr lang="en-US">
                <a:solidFill>
                  <a:schemeClr val="lt1"/>
                </a:solidFill>
              </a:rPr>
              <a:t>To apply the concept of Depth First Search and Breadth First Search</a:t>
            </a:r>
            <a:endParaRPr/>
          </a:p>
        </p:txBody>
      </p:sp>
      <p:sp>
        <p:nvSpPr>
          <p:cNvPr id="141" name="Google Shape;141;p1"/>
          <p:cNvSpPr/>
          <p:nvPr/>
        </p:nvSpPr>
        <p:spPr>
          <a:xfrm>
            <a:off x="791028" y="4336143"/>
            <a:ext cx="1763486" cy="1763486"/>
          </a:xfrm>
          <a:prstGeom prst="ellipse">
            <a:avLst/>
          </a:prstGeom>
          <a:solidFill>
            <a:srgbClr val="365F91"/>
          </a:solidFill>
          <a:ln w="127000" cap="flat" cmpd="sng">
            <a:solidFill>
              <a:srgbClr val="8DB3E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Module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/>
        </p:nvSpPr>
        <p:spPr>
          <a:xfrm>
            <a:off x="238426" y="954698"/>
            <a:ext cx="11514303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40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Minimum Spanning Tree (MST) </a:t>
            </a:r>
            <a:r>
              <a:rPr lang="en-US" sz="4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subgraph of an undirected graph such that the subgraph spans (includes) all nodes, is  connected, is acyclic, and has minimum total edge weight</a:t>
            </a:r>
            <a:endParaRPr dirty="0"/>
          </a:p>
        </p:txBody>
      </p:sp>
      <p:sp>
        <p:nvSpPr>
          <p:cNvPr id="191" name="Google Shape;191;p5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DEFINITION</a:t>
            </a:r>
            <a:endParaRPr sz="4400"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/>
        </p:nvSpPr>
        <p:spPr>
          <a:xfrm>
            <a:off x="238426" y="954698"/>
            <a:ext cx="11514303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 Prim’s and Kruskal’s Algorithms work with undirected graphs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 work with weighted and unweighted graphs but are more interesting when edges are weighted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Both are greedy algorithms that produce optimal solutions</a:t>
            </a:r>
            <a:endParaRPr dirty="0"/>
          </a:p>
        </p:txBody>
      </p:sp>
      <p:sp>
        <p:nvSpPr>
          <p:cNvPr id="197" name="Google Shape;197;p6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Algorithm Characteristics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 txBox="1"/>
          <p:nvPr/>
        </p:nvSpPr>
        <p:spPr>
          <a:xfrm>
            <a:off x="238426" y="954698"/>
            <a:ext cx="11514303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 with edges, rather than nodes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steps:</a:t>
            </a:r>
            <a:endParaRPr dirty="0"/>
          </a:p>
          <a:p>
            <a:pPr marL="4572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Char char="–"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 edges by increasing edge weight</a:t>
            </a:r>
            <a:endParaRPr dirty="0"/>
          </a:p>
          <a:p>
            <a:pPr marL="457200" marR="0" lvl="1" indent="-254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Char char="–"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the first |V| – 1 edges that do not generate a cycle</a:t>
            </a:r>
            <a:endParaRPr sz="4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Kruskal’s Algorithm (A-Z)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/>
        </p:nvSpPr>
        <p:spPr>
          <a:xfrm>
            <a:off x="238426" y="954698"/>
            <a:ext cx="11514303" cy="612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Suppose G = (V, E) is a graph, and T is a minimum spanning tree of graph 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Initialize the spanning tree T to contain all the vertices in the graph G but no edges.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Choose the edge e with lowest weight from graph 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Check if both vertices from e are within the same set in the tree T, for all such sets of T. If it is not present, add the edge e to the tree T, and replace the two sets that this edge connects.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Delete the edge e from the graph G and repeat the step 2 and 3 until there is no more edge to add or until the spanning tree T contains (n-1) vertices.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Exit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Kruskal’s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Kruskal’s Algorithm</a:t>
            </a:r>
            <a:endParaRPr dirty="0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34941"/>
            <a:ext cx="5295657" cy="428989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 txBox="1"/>
          <p:nvPr/>
        </p:nvSpPr>
        <p:spPr>
          <a:xfrm>
            <a:off x="5295657" y="769441"/>
            <a:ext cx="6638365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edges by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edge weight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Chronological order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7" name="Google Shape;217;p9"/>
          <p:cNvGraphicFramePr/>
          <p:nvPr>
            <p:extLst>
              <p:ext uri="{D42A27DB-BD31-4B8C-83A1-F6EECF244321}">
                <p14:modId xmlns:p14="http://schemas.microsoft.com/office/powerpoint/2010/main" val="2994822952"/>
              </p:ext>
            </p:extLst>
          </p:nvPr>
        </p:nvGraphicFramePr>
        <p:xfrm>
          <a:off x="8075517" y="43105"/>
          <a:ext cx="3911600" cy="6771790"/>
        </p:xfrm>
        <a:graphic>
          <a:graphicData uri="http://schemas.openxmlformats.org/drawingml/2006/table">
            <a:tbl>
              <a:tblPr firstRow="1" bandRow="1">
                <a:noFill/>
                <a:tableStyleId>{10392485-53DD-4847-9406-B1F5B48784D7}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(D,E)</a:t>
                      </a:r>
                      <a:endParaRPr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1</a:t>
                      </a:r>
                      <a:endParaRPr sz="2400" b="0" i="0" u="none" strike="noStrike" cap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(D,G)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sz="18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(C,D)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3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(C,F)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(E,G)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400" b="0" i="0" u="none" strike="noStrike" cap="non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(G,H)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3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(B,C)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4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(B,E)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4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(B,F)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4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(B,H)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4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(A,H)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5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T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(D,F)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6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(A,B)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8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(A,F)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10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F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MST</a:t>
                      </a:r>
                      <a:endParaRPr sz="1800" b="1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sz="18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cxnSp>
        <p:nvCxnSpPr>
          <p:cNvPr id="218" name="Google Shape;218;p9"/>
          <p:cNvCxnSpPr>
            <a:cxnSpLocks/>
          </p:cNvCxnSpPr>
          <p:nvPr/>
        </p:nvCxnSpPr>
        <p:spPr>
          <a:xfrm flipV="1">
            <a:off x="4158501" y="3070354"/>
            <a:ext cx="672991" cy="1091272"/>
          </a:xfrm>
          <a:prstGeom prst="straightConnector1">
            <a:avLst/>
          </a:prstGeom>
          <a:noFill/>
          <a:ln w="508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9"/>
          <p:cNvCxnSpPr>
            <a:cxnSpLocks/>
          </p:cNvCxnSpPr>
          <p:nvPr/>
        </p:nvCxnSpPr>
        <p:spPr>
          <a:xfrm>
            <a:off x="856131" y="3617846"/>
            <a:ext cx="1167911" cy="650746"/>
          </a:xfrm>
          <a:prstGeom prst="straightConnector1">
            <a:avLst/>
          </a:prstGeom>
          <a:noFill/>
          <a:ln w="508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9"/>
          <p:cNvCxnSpPr>
            <a:cxnSpLocks/>
          </p:cNvCxnSpPr>
          <p:nvPr/>
        </p:nvCxnSpPr>
        <p:spPr>
          <a:xfrm flipV="1">
            <a:off x="757908" y="2277936"/>
            <a:ext cx="169376" cy="934354"/>
          </a:xfrm>
          <a:prstGeom prst="straightConnector1">
            <a:avLst/>
          </a:prstGeom>
          <a:noFill/>
          <a:ln w="508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9"/>
          <p:cNvCxnSpPr/>
          <p:nvPr/>
        </p:nvCxnSpPr>
        <p:spPr>
          <a:xfrm rot="10800000" flipH="1">
            <a:off x="241485" y="6473980"/>
            <a:ext cx="1371600" cy="1856"/>
          </a:xfrm>
          <a:prstGeom prst="straightConnector1">
            <a:avLst/>
          </a:prstGeom>
          <a:noFill/>
          <a:ln w="508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9"/>
          <p:cNvCxnSpPr>
            <a:cxnSpLocks/>
          </p:cNvCxnSpPr>
          <p:nvPr/>
        </p:nvCxnSpPr>
        <p:spPr>
          <a:xfrm flipV="1">
            <a:off x="2301544" y="3186094"/>
            <a:ext cx="2104846" cy="1082498"/>
          </a:xfrm>
          <a:prstGeom prst="straightConnector1">
            <a:avLst/>
          </a:prstGeom>
          <a:noFill/>
          <a:ln w="508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3" name="Google Shape;223;p9"/>
          <p:cNvCxnSpPr>
            <a:cxnSpLocks/>
          </p:cNvCxnSpPr>
          <p:nvPr/>
        </p:nvCxnSpPr>
        <p:spPr>
          <a:xfrm>
            <a:off x="3916368" y="1767806"/>
            <a:ext cx="662058" cy="1135602"/>
          </a:xfrm>
          <a:prstGeom prst="straightConnector1">
            <a:avLst/>
          </a:prstGeom>
          <a:noFill/>
          <a:ln w="508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9"/>
          <p:cNvCxnSpPr/>
          <p:nvPr/>
        </p:nvCxnSpPr>
        <p:spPr>
          <a:xfrm rot="10800000" flipH="1">
            <a:off x="2489513" y="1448198"/>
            <a:ext cx="1371600" cy="1856"/>
          </a:xfrm>
          <a:prstGeom prst="straightConnector1">
            <a:avLst/>
          </a:prstGeom>
          <a:noFill/>
          <a:ln w="508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9"/>
          <p:cNvCxnSpPr/>
          <p:nvPr/>
        </p:nvCxnSpPr>
        <p:spPr>
          <a:xfrm rot="10800000" flipH="1">
            <a:off x="2056838" y="6473980"/>
            <a:ext cx="1371600" cy="1856"/>
          </a:xfrm>
          <a:prstGeom prst="straightConnector1">
            <a:avLst/>
          </a:prstGeom>
          <a:noFill/>
          <a:ln w="508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9"/>
          <p:cNvSpPr txBox="1"/>
          <p:nvPr/>
        </p:nvSpPr>
        <p:spPr>
          <a:xfrm>
            <a:off x="4099772" y="3484246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 dirty="0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2610889" y="3590548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4167063" y="1873490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3093406" y="1108015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2955163" y="4434175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981632" y="3898517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 dirty="0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1842815" y="2021773"/>
            <a:ext cx="700499" cy="5231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 dirty="0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p9"/>
          <p:cNvSpPr txBox="1"/>
          <p:nvPr/>
        </p:nvSpPr>
        <p:spPr>
          <a:xfrm>
            <a:off x="354141" y="2532849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3455019" y="2503599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5138268" y="5705672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5616922" y="5705672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9"/>
          <p:cNvSpPr txBox="1"/>
          <p:nvPr/>
        </p:nvSpPr>
        <p:spPr>
          <a:xfrm>
            <a:off x="5855744" y="5705672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9"/>
          <p:cNvSpPr txBox="1"/>
          <p:nvPr/>
        </p:nvSpPr>
        <p:spPr>
          <a:xfrm>
            <a:off x="3194490" y="2876422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2935986" y="2187172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6337500" y="5698502"/>
            <a:ext cx="385042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1364161" y="2794459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" name="Google Shape;220;p9">
            <a:extLst>
              <a:ext uri="{FF2B5EF4-FFF2-40B4-BE49-F238E27FC236}">
                <a16:creationId xmlns:a16="http://schemas.microsoft.com/office/drawing/2014/main" id="{95239B41-B1C0-44C3-6CAC-169B510FC2AC}"/>
              </a:ext>
            </a:extLst>
          </p:cNvPr>
          <p:cNvCxnSpPr/>
          <p:nvPr/>
        </p:nvCxnSpPr>
        <p:spPr>
          <a:xfrm rot="10800000" flipH="1">
            <a:off x="241484" y="6300217"/>
            <a:ext cx="1371600" cy="1856"/>
          </a:xfrm>
          <a:prstGeom prst="straightConnector1">
            <a:avLst/>
          </a:prstGeom>
          <a:noFill/>
          <a:ln w="508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221;p9">
            <a:extLst>
              <a:ext uri="{FF2B5EF4-FFF2-40B4-BE49-F238E27FC236}">
                <a16:creationId xmlns:a16="http://schemas.microsoft.com/office/drawing/2014/main" id="{D009DEA6-2400-6675-90CA-A3598FBDFA36}"/>
              </a:ext>
            </a:extLst>
          </p:cNvPr>
          <p:cNvCxnSpPr/>
          <p:nvPr/>
        </p:nvCxnSpPr>
        <p:spPr>
          <a:xfrm rot="10800000" flipH="1">
            <a:off x="241484" y="6648396"/>
            <a:ext cx="1371600" cy="1856"/>
          </a:xfrm>
          <a:prstGeom prst="straightConnector1">
            <a:avLst/>
          </a:prstGeom>
          <a:noFill/>
          <a:ln w="508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224;p9">
            <a:extLst>
              <a:ext uri="{FF2B5EF4-FFF2-40B4-BE49-F238E27FC236}">
                <a16:creationId xmlns:a16="http://schemas.microsoft.com/office/drawing/2014/main" id="{0165D235-B625-BB93-C8E3-8BD176CB5993}"/>
              </a:ext>
            </a:extLst>
          </p:cNvPr>
          <p:cNvCxnSpPr>
            <a:cxnSpLocks/>
          </p:cNvCxnSpPr>
          <p:nvPr/>
        </p:nvCxnSpPr>
        <p:spPr>
          <a:xfrm flipV="1">
            <a:off x="2832202" y="1589134"/>
            <a:ext cx="1053614" cy="1158143"/>
          </a:xfrm>
          <a:prstGeom prst="straightConnector1">
            <a:avLst/>
          </a:prstGeom>
          <a:noFill/>
          <a:ln w="508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225;p9">
            <a:extLst>
              <a:ext uri="{FF2B5EF4-FFF2-40B4-BE49-F238E27FC236}">
                <a16:creationId xmlns:a16="http://schemas.microsoft.com/office/drawing/2014/main" id="{3D37C7EE-F273-E24E-BE9C-6FD790355990}"/>
              </a:ext>
            </a:extLst>
          </p:cNvPr>
          <p:cNvCxnSpPr/>
          <p:nvPr/>
        </p:nvCxnSpPr>
        <p:spPr>
          <a:xfrm rot="10800000" flipH="1">
            <a:off x="2056837" y="6648396"/>
            <a:ext cx="1371600" cy="1856"/>
          </a:xfrm>
          <a:prstGeom prst="straightConnector1">
            <a:avLst/>
          </a:prstGeom>
          <a:noFill/>
          <a:ln w="508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232;p9">
            <a:extLst>
              <a:ext uri="{FF2B5EF4-FFF2-40B4-BE49-F238E27FC236}">
                <a16:creationId xmlns:a16="http://schemas.microsoft.com/office/drawing/2014/main" id="{D92CB576-EDCA-C1C5-E4F0-42A737E14B0E}"/>
              </a:ext>
            </a:extLst>
          </p:cNvPr>
          <p:cNvSpPr txBox="1"/>
          <p:nvPr/>
        </p:nvSpPr>
        <p:spPr>
          <a:xfrm>
            <a:off x="1352090" y="1327524"/>
            <a:ext cx="478654" cy="523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</a:t>
            </a:r>
            <a:endParaRPr sz="2800" b="1" dirty="0">
              <a:solidFill>
                <a:schemeClr val="accent4">
                  <a:lumMod val="40000"/>
                  <a:lumOff val="6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Kruskal’s Algorithm</a:t>
            </a:r>
            <a:endParaRPr/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485" y="842387"/>
            <a:ext cx="5295657" cy="4289893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 txBox="1"/>
          <p:nvPr/>
        </p:nvSpPr>
        <p:spPr>
          <a:xfrm>
            <a:off x="5537142" y="842387"/>
            <a:ext cx="66383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edges by increasing edge weight</a:t>
            </a:r>
            <a:endParaRPr/>
          </a:p>
        </p:txBody>
      </p:sp>
      <p:graphicFrame>
        <p:nvGraphicFramePr>
          <p:cNvPr id="249" name="Google Shape;249;p10"/>
          <p:cNvGraphicFramePr/>
          <p:nvPr/>
        </p:nvGraphicFramePr>
        <p:xfrm>
          <a:off x="5782235" y="1438554"/>
          <a:ext cx="2245650" cy="3657680"/>
        </p:xfrm>
        <a:graphic>
          <a:graphicData uri="http://schemas.openxmlformats.org/drawingml/2006/table">
            <a:tbl>
              <a:tblPr>
                <a:noFill/>
                <a:tableStyleId>{739EF236-8411-444E-9EC1-F211233A7520}</a:tableStyleId>
              </a:tblPr>
              <a:tblGrid>
                <a:gridCol w="9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edge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2400" b="1" i="1" u="none" strike="noStrike" cap="none" baseline="-250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2400" b="1" i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entury Gothic"/>
                        <a:buNone/>
                      </a:pPr>
                      <a:endParaRPr sz="2400" b="1" i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(D,E)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4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(D,G)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(E,G)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(C,D)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(G,H)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(C,F)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(B,C)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entury Gothic"/>
                        <a:buNone/>
                      </a:pPr>
                      <a:endParaRPr sz="24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0" name="Google Shape;250;p10"/>
          <p:cNvGraphicFramePr/>
          <p:nvPr/>
        </p:nvGraphicFramePr>
        <p:xfrm>
          <a:off x="8399928" y="1438553"/>
          <a:ext cx="2451825" cy="3657680"/>
        </p:xfrm>
        <a:graphic>
          <a:graphicData uri="http://schemas.openxmlformats.org/drawingml/2006/table">
            <a:tbl>
              <a:tblPr>
                <a:noFill/>
                <a:tableStyleId>{739EF236-8411-444E-9EC1-F211233A7520}</a:tableStyleId>
              </a:tblPr>
              <a:tblGrid>
                <a:gridCol w="120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edge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1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2400" b="1" i="1" u="none" strike="noStrike" cap="none" baseline="-250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endParaRPr sz="2400" b="1" i="1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entury Gothic"/>
                        <a:buNone/>
                      </a:pPr>
                      <a:endParaRPr sz="2400" b="1" i="1" u="none" strike="noStrike" cap="none" baseline="-250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(B,E)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24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(B,F)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(B,H)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(A,H)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(D,F)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(A,B)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(A,F)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Century Gothic"/>
                        <a:buNone/>
                      </a:pPr>
                      <a:endParaRPr sz="2400" b="0" i="0" u="none" strike="noStrike" cap="non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51" name="Google Shape;251;p10"/>
          <p:cNvCxnSpPr/>
          <p:nvPr/>
        </p:nvCxnSpPr>
        <p:spPr>
          <a:xfrm rot="10800000" flipH="1">
            <a:off x="241485" y="5377028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p10"/>
          <p:cNvCxnSpPr/>
          <p:nvPr/>
        </p:nvCxnSpPr>
        <p:spPr>
          <a:xfrm rot="10800000" flipH="1">
            <a:off x="241485" y="5725207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p10"/>
          <p:cNvCxnSpPr/>
          <p:nvPr/>
        </p:nvCxnSpPr>
        <p:spPr>
          <a:xfrm rot="10800000" flipH="1">
            <a:off x="241485" y="6071530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p10"/>
          <p:cNvCxnSpPr/>
          <p:nvPr/>
        </p:nvCxnSpPr>
        <p:spPr>
          <a:xfrm rot="10800000" flipH="1">
            <a:off x="241485" y="6419709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p10"/>
          <p:cNvCxnSpPr/>
          <p:nvPr/>
        </p:nvCxnSpPr>
        <p:spPr>
          <a:xfrm rot="10800000" flipH="1">
            <a:off x="1846167" y="5337170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10"/>
          <p:cNvCxnSpPr/>
          <p:nvPr/>
        </p:nvCxnSpPr>
        <p:spPr>
          <a:xfrm rot="10800000" flipH="1">
            <a:off x="1846167" y="5685349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10"/>
          <p:cNvCxnSpPr/>
          <p:nvPr/>
        </p:nvCxnSpPr>
        <p:spPr>
          <a:xfrm rot="10800000" flipH="1">
            <a:off x="1846167" y="6031672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p10"/>
          <p:cNvCxnSpPr/>
          <p:nvPr/>
        </p:nvCxnSpPr>
        <p:spPr>
          <a:xfrm rot="10800000" flipH="1">
            <a:off x="1846167" y="6379851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" name="Google Shape;259;p10"/>
          <p:cNvCxnSpPr/>
          <p:nvPr/>
        </p:nvCxnSpPr>
        <p:spPr>
          <a:xfrm rot="10800000" flipH="1">
            <a:off x="3661520" y="5337170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0" name="Google Shape;260;p10"/>
          <p:cNvCxnSpPr/>
          <p:nvPr/>
        </p:nvCxnSpPr>
        <p:spPr>
          <a:xfrm rot="10800000" flipH="1">
            <a:off x="3661520" y="5685349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1" name="Google Shape;261;p10"/>
          <p:cNvCxnSpPr/>
          <p:nvPr/>
        </p:nvCxnSpPr>
        <p:spPr>
          <a:xfrm rot="10800000" flipH="1">
            <a:off x="3661520" y="6031672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2" name="Google Shape;262;p10"/>
          <p:cNvCxnSpPr/>
          <p:nvPr/>
        </p:nvCxnSpPr>
        <p:spPr>
          <a:xfrm rot="10800000" flipH="1">
            <a:off x="3661520" y="6379851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0"/>
          <p:cNvCxnSpPr/>
          <p:nvPr/>
        </p:nvCxnSpPr>
        <p:spPr>
          <a:xfrm rot="10800000" flipH="1">
            <a:off x="5369297" y="5377028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0"/>
          <p:cNvCxnSpPr/>
          <p:nvPr/>
        </p:nvCxnSpPr>
        <p:spPr>
          <a:xfrm rot="10800000" flipH="1">
            <a:off x="5369297" y="5725207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10"/>
          <p:cNvCxnSpPr/>
          <p:nvPr/>
        </p:nvCxnSpPr>
        <p:spPr>
          <a:xfrm rot="10800000" flipH="1">
            <a:off x="5369297" y="6071530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10"/>
          <p:cNvCxnSpPr/>
          <p:nvPr/>
        </p:nvCxnSpPr>
        <p:spPr>
          <a:xfrm rot="10800000" flipH="1">
            <a:off x="5369297" y="6419709"/>
            <a:ext cx="1371600" cy="1856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2348"/>
            </a:gs>
            <a:gs pos="10000">
              <a:srgbClr val="032348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 txBox="1"/>
          <p:nvPr/>
        </p:nvSpPr>
        <p:spPr>
          <a:xfrm>
            <a:off x="238426" y="954698"/>
            <a:ext cx="10746731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algorithm was discovered by </a:t>
            </a:r>
            <a:r>
              <a:rPr lang="en-US" sz="3200" dirty="0" err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Vojtech</a:t>
            </a:r>
            <a:r>
              <a:rPr lang="en-US" sz="3200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 err="1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Jarnik</a:t>
            </a:r>
            <a:r>
              <a:rPr lang="en-US" sz="3200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1936 and later rediscovered by </a:t>
            </a:r>
            <a:r>
              <a:rPr lang="en-US" sz="3200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Robert Prim</a:t>
            </a:r>
            <a:r>
              <a:rPr lang="en-US" sz="32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Prim’s algorithm also constructs the minimum-cost spanning tree, edge by edge. Prim’s algorithm begin with a tree T that contain a single vertex (this vertex can be of any vertices in the original graph), generally it is selected as lower most cost edge in the tree. Then we add a least cost edge (u, v) to T such tat T U {(u, v) } is also a tree. Repeat this edge-addition step until T contains n-1 edges.</a:t>
            </a:r>
            <a:endParaRPr dirty="0"/>
          </a:p>
        </p:txBody>
      </p:sp>
      <p:sp>
        <p:nvSpPr>
          <p:cNvPr id="272" name="Google Shape;272;p11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rgbClr val="0F486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Prims’s Algorithm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1286</Words>
  <Application>Microsoft Macintosh PowerPoint</Application>
  <PresentationFormat>Widescreen</PresentationFormat>
  <Paragraphs>362</Paragraphs>
  <Slides>15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Arial</vt:lpstr>
      <vt:lpstr>Noto Sans Symbols</vt:lpstr>
      <vt:lpstr>Verdana</vt:lpstr>
      <vt:lpstr>Aharoni</vt:lpstr>
      <vt:lpstr>Century Gothic</vt:lpstr>
      <vt:lpstr>Times New Roman</vt:lpstr>
      <vt:lpstr>Arial Rounded</vt:lpstr>
      <vt:lpstr>Slice</vt:lpstr>
      <vt:lpstr>PowerPoint Presentation</vt:lpstr>
      <vt:lpstr>DATA STRUCTURES AND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</dc:title>
  <dc:creator>Mary Jane</dc:creator>
  <cp:lastModifiedBy>Mary Jane Lima</cp:lastModifiedBy>
  <cp:revision>5</cp:revision>
  <dcterms:created xsi:type="dcterms:W3CDTF">2020-07-09T22:24:46Z</dcterms:created>
  <dcterms:modified xsi:type="dcterms:W3CDTF">2022-05-11T10:35:15Z</dcterms:modified>
</cp:coreProperties>
</file>