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56" autoAdjust="0"/>
    <p:restoredTop sz="94660"/>
  </p:normalViewPr>
  <p:slideViewPr>
    <p:cSldViewPr>
      <p:cViewPr varScale="1">
        <p:scale>
          <a:sx n="70" d="100"/>
          <a:sy n="70" d="100"/>
        </p:scale>
        <p:origin x="4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DELL\Downloads\data%20analysis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'data analysis'!$Z$1</c:f>
              <c:strCache>
                <c:ptCount val="1"/>
                <c:pt idx="0">
                  <c:v>Current Employee Rating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multiLvlStrRef>
              <c:f>'data analysis'!$A$2:$Y$17</c:f>
              <c:multiLvlStrCache>
                <c:ptCount val="16"/>
                <c:lvl>
                  <c:pt idx="0">
                    <c:v>Fully Meets</c:v>
                  </c:pt>
                  <c:pt idx="1">
                    <c:v>Fully Meets</c:v>
                  </c:pt>
                  <c:pt idx="2">
                    <c:v>Fully Meets</c:v>
                  </c:pt>
                  <c:pt idx="3">
                    <c:v>Fully Meets</c:v>
                  </c:pt>
                  <c:pt idx="4">
                    <c:v>Fully Meets</c:v>
                  </c:pt>
                  <c:pt idx="5">
                    <c:v>Fully Meets</c:v>
                  </c:pt>
                  <c:pt idx="6">
                    <c:v>Exceeds</c:v>
                  </c:pt>
                  <c:pt idx="7">
                    <c:v>Fully Meets</c:v>
                  </c:pt>
                  <c:pt idx="8">
                    <c:v>Exceeds</c:v>
                  </c:pt>
                  <c:pt idx="9">
                    <c:v>Fully Meets</c:v>
                  </c:pt>
                  <c:pt idx="10">
                    <c:v>Fully Meets</c:v>
                  </c:pt>
                  <c:pt idx="11">
                    <c:v>Fully Meets</c:v>
                  </c:pt>
                  <c:pt idx="12">
                    <c:v>Fully Meets</c:v>
                  </c:pt>
                  <c:pt idx="13">
                    <c:v>Fully Meets</c:v>
                  </c:pt>
                  <c:pt idx="14">
                    <c:v>Exceeds</c:v>
                  </c:pt>
                  <c:pt idx="15">
                    <c:v>Exceeds</c:v>
                  </c:pt>
                </c:lvl>
                <c:lvl>
                  <c:pt idx="0">
                    <c:v>Widowed</c:v>
                  </c:pt>
                  <c:pt idx="1">
                    <c:v>Widowed</c:v>
                  </c:pt>
                  <c:pt idx="2">
                    <c:v>Widowed</c:v>
                  </c:pt>
                  <c:pt idx="3">
                    <c:v>Single</c:v>
                  </c:pt>
                  <c:pt idx="4">
                    <c:v>Married</c:v>
                  </c:pt>
                  <c:pt idx="5">
                    <c:v>Married</c:v>
                  </c:pt>
                  <c:pt idx="6">
                    <c:v>Divorced</c:v>
                  </c:pt>
                  <c:pt idx="7">
                    <c:v>Divorced</c:v>
                  </c:pt>
                  <c:pt idx="8">
                    <c:v>Widowed</c:v>
                  </c:pt>
                  <c:pt idx="9">
                    <c:v>Widowed</c:v>
                  </c:pt>
                  <c:pt idx="10">
                    <c:v>Single</c:v>
                  </c:pt>
                  <c:pt idx="11">
                    <c:v>Married</c:v>
                  </c:pt>
                  <c:pt idx="12">
                    <c:v>Single</c:v>
                  </c:pt>
                  <c:pt idx="13">
                    <c:v>Divorced</c:v>
                  </c:pt>
                  <c:pt idx="14">
                    <c:v>Widowed</c:v>
                  </c:pt>
                  <c:pt idx="15">
                    <c:v>Single</c:v>
                  </c:pt>
                </c:lvl>
                <c:lvl>
                  <c:pt idx="0">
                    <c:v>White</c:v>
                  </c:pt>
                  <c:pt idx="1">
                    <c:v>Hispanic</c:v>
                  </c:pt>
                  <c:pt idx="2">
                    <c:v>Hispanic</c:v>
                  </c:pt>
                  <c:pt idx="3">
                    <c:v>Other</c:v>
                  </c:pt>
                  <c:pt idx="4">
                    <c:v>Other</c:v>
                  </c:pt>
                  <c:pt idx="5">
                    <c:v>Black</c:v>
                  </c:pt>
                  <c:pt idx="6">
                    <c:v>Hispanic</c:v>
                  </c:pt>
                  <c:pt idx="7">
                    <c:v>White</c:v>
                  </c:pt>
                  <c:pt idx="8">
                    <c:v>Black</c:v>
                  </c:pt>
                  <c:pt idx="9">
                    <c:v>Asian</c:v>
                  </c:pt>
                  <c:pt idx="10">
                    <c:v>Other</c:v>
                  </c:pt>
                  <c:pt idx="11">
                    <c:v>Asian</c:v>
                  </c:pt>
                  <c:pt idx="12">
                    <c:v>Other</c:v>
                  </c:pt>
                  <c:pt idx="13">
                    <c:v>White</c:v>
                  </c:pt>
                  <c:pt idx="14">
                    <c:v>Asian</c:v>
                  </c:pt>
                  <c:pt idx="15">
                    <c:v>Black</c:v>
                  </c:pt>
                </c:lvl>
                <c:lvl>
                  <c:pt idx="0">
                    <c:v>34904</c:v>
                  </c:pt>
                  <c:pt idx="1">
                    <c:v>6593</c:v>
                  </c:pt>
                  <c:pt idx="2">
                    <c:v>2330</c:v>
                  </c:pt>
                  <c:pt idx="3">
                    <c:v>58782</c:v>
                  </c:pt>
                  <c:pt idx="4">
                    <c:v>33174</c:v>
                  </c:pt>
                  <c:pt idx="5">
                    <c:v>6050</c:v>
                  </c:pt>
                  <c:pt idx="6">
                    <c:v>90007</c:v>
                  </c:pt>
                  <c:pt idx="7">
                    <c:v>97756</c:v>
                  </c:pt>
                  <c:pt idx="8">
                    <c:v>78789</c:v>
                  </c:pt>
                  <c:pt idx="9">
                    <c:v>78207</c:v>
                  </c:pt>
                  <c:pt idx="10">
                    <c:v>46204</c:v>
                  </c:pt>
                  <c:pt idx="11">
                    <c:v>30428</c:v>
                  </c:pt>
                  <c:pt idx="12">
                    <c:v>80820</c:v>
                  </c:pt>
                  <c:pt idx="13">
                    <c:v>40220</c:v>
                  </c:pt>
                  <c:pt idx="14">
                    <c:v>89139</c:v>
                  </c:pt>
                  <c:pt idx="15">
                    <c:v>2810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  <c:pt idx="2">
                    <c:v>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  <c:pt idx="6">
                    <c:v>Female</c:v>
                  </c:pt>
                  <c:pt idx="7">
                    <c:v>Female</c:v>
                  </c:pt>
                  <c:pt idx="8">
                    <c:v>Male</c:v>
                  </c:pt>
                  <c:pt idx="9">
                    <c:v>Male</c:v>
                  </c:pt>
                  <c:pt idx="10">
                    <c:v>Female</c:v>
                  </c:pt>
                  <c:pt idx="11">
                    <c:v>Female</c:v>
                  </c:pt>
                  <c:pt idx="12">
                    <c:v>Male</c:v>
                  </c:pt>
                  <c:pt idx="13">
                    <c:v>Female</c:v>
                  </c:pt>
                  <c:pt idx="14">
                    <c:v>Male</c:v>
                  </c:pt>
                  <c:pt idx="15">
                    <c:v>Male</c:v>
                  </c:pt>
                </c:lvl>
                <c:lvl>
                  <c:pt idx="0">
                    <c:v>Accounting</c:v>
                  </c:pt>
                  <c:pt idx="1">
                    <c:v>Labor</c:v>
                  </c:pt>
                  <c:pt idx="2">
                    <c:v>Assistant</c:v>
                  </c:pt>
                  <c:pt idx="3">
                    <c:v>Clerk</c:v>
                  </c:pt>
                  <c:pt idx="4">
                    <c:v>Laborer</c:v>
                  </c:pt>
                  <c:pt idx="5">
                    <c:v>Driver</c:v>
                  </c:pt>
                  <c:pt idx="6">
                    <c:v>Technician</c:v>
                  </c:pt>
                  <c:pt idx="7">
                    <c:v>Engineer</c:v>
                  </c:pt>
                  <c:pt idx="8">
                    <c:v>Executive Assistant</c:v>
                  </c:pt>
                  <c:pt idx="9">
                    <c:v>Engineer</c:v>
                  </c:pt>
                  <c:pt idx="10">
                    <c:v>Technician</c:v>
                  </c:pt>
                  <c:pt idx="11">
                    <c:v>Technician</c:v>
                  </c:pt>
                  <c:pt idx="12">
                    <c:v>Splicer</c:v>
                  </c:pt>
                  <c:pt idx="13">
                    <c:v>Controller</c:v>
                  </c:pt>
                  <c:pt idx="14">
                    <c:v>Lineman</c:v>
                  </c:pt>
                  <c:pt idx="15">
                    <c:v>Laborer</c:v>
                  </c:pt>
                </c:lvl>
                <c:lvl>
                  <c:pt idx="0">
                    <c:v>MA</c:v>
                  </c:pt>
                  <c:pt idx="1">
                    <c:v>MA</c:v>
                  </c:pt>
                  <c:pt idx="2">
                    <c:v>MA</c:v>
                  </c:pt>
                  <c:pt idx="3">
                    <c:v>ND</c:v>
                  </c:pt>
                  <c:pt idx="4">
                    <c:v>FL</c:v>
                  </c:pt>
                  <c:pt idx="5">
                    <c:v>CT</c:v>
                  </c:pt>
                  <c:pt idx="6">
                    <c:v>CA</c:v>
                  </c:pt>
                  <c:pt idx="7">
                    <c:v>OR</c:v>
                  </c:pt>
                  <c:pt idx="8">
                    <c:v>TX</c:v>
                  </c:pt>
                  <c:pt idx="9">
                    <c:v>TX</c:v>
                  </c:pt>
                  <c:pt idx="10">
                    <c:v>IN</c:v>
                  </c:pt>
                  <c:pt idx="11">
                    <c:v>GA</c:v>
                  </c:pt>
                  <c:pt idx="12">
                    <c:v>CO</c:v>
                  </c:pt>
                  <c:pt idx="13">
                    <c:v>KY</c:v>
                  </c:pt>
                  <c:pt idx="14">
                    <c:v>NV</c:v>
                  </c:pt>
                  <c:pt idx="15">
                    <c:v>MA</c:v>
                  </c:pt>
                </c:lvl>
                <c:lvl>
                  <c:pt idx="0">
                    <c:v>07-10-1969</c:v>
                  </c:pt>
                  <c:pt idx="1">
                    <c:v>30-08-1965</c:v>
                  </c:pt>
                  <c:pt idx="2">
                    <c:v>06-10-1991</c:v>
                  </c:pt>
                  <c:pt idx="3">
                    <c:v>04-04-1998</c:v>
                  </c:pt>
                  <c:pt idx="4">
                    <c:v>29-08-1969</c:v>
                  </c:pt>
                  <c:pt idx="5">
                    <c:v>03-04-1949</c:v>
                  </c:pt>
                  <c:pt idx="6">
                    <c:v>01-07-1942</c:v>
                  </c:pt>
                  <c:pt idx="7">
                    <c:v>07-03-1957</c:v>
                  </c:pt>
                  <c:pt idx="8">
                    <c:v>15-05-1974</c:v>
                  </c:pt>
                  <c:pt idx="9">
                    <c:v>11-11-1949</c:v>
                  </c:pt>
                  <c:pt idx="10">
                    <c:v>26-01-1964</c:v>
                  </c:pt>
                  <c:pt idx="11">
                    <c:v>06-04-1948</c:v>
                  </c:pt>
                  <c:pt idx="12">
                    <c:v>24-11-1981</c:v>
                  </c:pt>
                  <c:pt idx="13">
                    <c:v>06-11-1951</c:v>
                  </c:pt>
                  <c:pt idx="14">
                    <c:v>21-11-1989</c:v>
                  </c:pt>
                  <c:pt idx="15">
                    <c:v>24-11-1952</c:v>
                  </c:pt>
                </c:lvl>
                <c:lvl>
                  <c:pt idx="0">
                    <c:v>Finance &amp; Accounting</c:v>
                  </c:pt>
                  <c:pt idx="1">
                    <c:v>Aerial</c:v>
                  </c:pt>
                  <c:pt idx="2">
                    <c:v>General - Sga</c:v>
                  </c:pt>
                  <c:pt idx="3">
                    <c:v>Finance &amp; Accounting</c:v>
                  </c:pt>
                  <c:pt idx="4">
                    <c:v>General - Con</c:v>
                  </c:pt>
                  <c:pt idx="5">
                    <c:v>Field Operations</c:v>
                  </c:pt>
                  <c:pt idx="6">
                    <c:v>General - Eng</c:v>
                  </c:pt>
                  <c:pt idx="7">
                    <c:v>Engineers</c:v>
                  </c:pt>
                  <c:pt idx="8">
                    <c:v>Executive</c:v>
                  </c:pt>
                  <c:pt idx="9">
                    <c:v>Engineers</c:v>
                  </c:pt>
                  <c:pt idx="10">
                    <c:v>Field Operations</c:v>
                  </c:pt>
                  <c:pt idx="11">
                    <c:v>General - Con</c:v>
                  </c:pt>
                  <c:pt idx="12">
                    <c:v>Splicing</c:v>
                  </c:pt>
                  <c:pt idx="13">
                    <c:v>Finance &amp; Accounting</c:v>
                  </c:pt>
                  <c:pt idx="14">
                    <c:v>General - Con</c:v>
                  </c:pt>
                  <c:pt idx="15">
                    <c:v>Field Operations</c:v>
                  </c:pt>
                </c:lvl>
                <c:lvl>
                  <c:pt idx="0">
                    <c:v>Production       </c:v>
                  </c:pt>
                  <c:pt idx="1">
                    <c:v>Production       </c:v>
                  </c:pt>
                  <c:pt idx="2">
                    <c:v>Sales</c:v>
                  </c:pt>
                  <c:pt idx="3">
                    <c:v>Sales</c:v>
                  </c:pt>
                  <c:pt idx="4">
                    <c:v>Sales</c:v>
                  </c:pt>
                  <c:pt idx="5">
                    <c:v>Sales</c:v>
                  </c:pt>
                  <c:pt idx="6">
                    <c:v>Sales</c:v>
                  </c:pt>
                  <c:pt idx="7">
                    <c:v>Sales</c:v>
                  </c:pt>
                  <c:pt idx="8">
                    <c:v>Sales</c:v>
                  </c:pt>
                  <c:pt idx="9">
                    <c:v>Sales</c:v>
                  </c:pt>
                  <c:pt idx="10">
                    <c:v>Sales</c:v>
                  </c:pt>
                  <c:pt idx="11">
                    <c:v>Sales</c:v>
                  </c:pt>
                  <c:pt idx="12">
                    <c:v>Sales</c:v>
                  </c:pt>
                  <c:pt idx="13">
                    <c:v>Sales</c:v>
                  </c:pt>
                  <c:pt idx="14">
                    <c:v>Sales</c:v>
                  </c:pt>
                  <c:pt idx="15">
                    <c:v>IT/IS</c:v>
                  </c:pt>
                </c:lvl>
                <c:lvl>
                  <c:pt idx="6">
                    <c:v>Me see picture nature degree benefit.</c:v>
                  </c:pt>
                  <c:pt idx="7">
                    <c:v>Blue community type skill story.</c:v>
                  </c:pt>
                  <c:pt idx="9">
                    <c:v>Summer personal bag.</c:v>
                  </c:pt>
                  <c:pt idx="11">
                    <c:v>Alone once than. More condition pay far.</c:v>
                  </c:pt>
                  <c:pt idx="12">
                    <c:v>Foot in theory minute recognize test.</c:v>
                  </c:pt>
                  <c:pt idx="13">
                    <c:v>Degree wish science when thing week old.</c:v>
                  </c:pt>
                  <c:pt idx="15">
                    <c:v>Fear particular method stage.</c:v>
                  </c:pt>
                </c:lvl>
                <c:lvl>
                  <c:pt idx="0">
                    <c:v>Unk</c:v>
                  </c:pt>
                  <c:pt idx="1">
                    <c:v>Unk</c:v>
                  </c:pt>
                  <c:pt idx="2">
                    <c:v>Unk</c:v>
                  </c:pt>
                  <c:pt idx="3">
                    <c:v>Unk</c:v>
                  </c:pt>
                  <c:pt idx="4">
                    <c:v>Unk</c:v>
                  </c:pt>
                  <c:pt idx="5">
                    <c:v>Unk</c:v>
                  </c:pt>
                  <c:pt idx="6">
                    <c:v>Involuntary</c:v>
                  </c:pt>
                  <c:pt idx="7">
                    <c:v>Involuntary</c:v>
                  </c:pt>
                  <c:pt idx="8">
                    <c:v>Unk</c:v>
                  </c:pt>
                  <c:pt idx="9">
                    <c:v>Resignation</c:v>
                  </c:pt>
                  <c:pt idx="10">
                    <c:v>Unk</c:v>
                  </c:pt>
                  <c:pt idx="11">
                    <c:v>Retirement</c:v>
                  </c:pt>
                  <c:pt idx="12">
                    <c:v>Involuntary</c:v>
                  </c:pt>
                  <c:pt idx="13">
                    <c:v>Resignation</c:v>
                  </c:pt>
                  <c:pt idx="14">
                    <c:v>Unk</c:v>
                  </c:pt>
                  <c:pt idx="15">
                    <c:v>Retirement</c:v>
                  </c:pt>
                </c:lvl>
                <c:lvl>
                  <c:pt idx="0">
                    <c:v>Temporary</c:v>
                  </c:pt>
                  <c:pt idx="1">
                    <c:v>Part-Time</c:v>
                  </c:pt>
                  <c:pt idx="2">
                    <c:v>Part-Time</c:v>
                  </c:pt>
                  <c:pt idx="3">
                    <c:v>Full-Time</c:v>
                  </c:pt>
                  <c:pt idx="4">
                    <c:v>Temporary</c:v>
                  </c:pt>
                  <c:pt idx="5">
                    <c:v>Full-Time</c:v>
                  </c:pt>
                  <c:pt idx="6">
                    <c:v>Temporary</c:v>
                  </c:pt>
                  <c:pt idx="7">
                    <c:v>Full-Time</c:v>
                  </c:pt>
                  <c:pt idx="8">
                    <c:v>Part-Time</c:v>
                  </c:pt>
                  <c:pt idx="9">
                    <c:v>Temporary</c:v>
                  </c:pt>
                  <c:pt idx="10">
                    <c:v>Temporary</c:v>
                  </c:pt>
                  <c:pt idx="11">
                    <c:v>Temporary</c:v>
                  </c:pt>
                  <c:pt idx="12">
                    <c:v>Temporary</c:v>
                  </c:pt>
                  <c:pt idx="13">
                    <c:v>Full-Time</c:v>
                  </c:pt>
                  <c:pt idx="14">
                    <c:v>Part-Time</c:v>
                  </c:pt>
                  <c:pt idx="15">
                    <c:v>Full-Time</c:v>
                  </c:pt>
                </c:lvl>
                <c:lvl>
                  <c:pt idx="0">
                    <c:v>Zone C</c:v>
                  </c:pt>
                  <c:pt idx="1">
                    <c:v>Zone A</c:v>
                  </c:pt>
                  <c:pt idx="2">
                    <c:v>Zone B</c:v>
                  </c:pt>
                  <c:pt idx="3">
                    <c:v>Zone A</c:v>
                  </c:pt>
                  <c:pt idx="4">
                    <c:v>Zone A</c:v>
                  </c:pt>
                  <c:pt idx="5">
                    <c:v>Zone B</c:v>
                  </c:pt>
                  <c:pt idx="6">
                    <c:v>Zone B</c:v>
                  </c:pt>
                  <c:pt idx="7">
                    <c:v>Zone C</c:v>
                  </c:pt>
                  <c:pt idx="8">
                    <c:v>Zone B</c:v>
                  </c:pt>
                  <c:pt idx="9">
                    <c:v>Zone B</c:v>
                  </c:pt>
                  <c:pt idx="10">
                    <c:v>Zone B</c:v>
                  </c:pt>
                  <c:pt idx="11">
                    <c:v>Zone C</c:v>
                  </c:pt>
                  <c:pt idx="12">
                    <c:v>Zone A</c:v>
                  </c:pt>
                  <c:pt idx="13">
                    <c:v>Zone A</c:v>
                  </c:pt>
                  <c:pt idx="14">
                    <c:v>Zone A</c:v>
                  </c:pt>
                  <c:pt idx="15">
                    <c:v>Zone A</c:v>
                  </c:pt>
                </c:lvl>
                <c:lvl>
                  <c:pt idx="0">
                    <c:v>Contract</c:v>
                  </c:pt>
                  <c:pt idx="1">
                    <c:v>Contract</c:v>
                  </c:pt>
                  <c:pt idx="2">
                    <c:v>Full-Time</c:v>
                  </c:pt>
                  <c:pt idx="3">
                    <c:v>Contract</c:v>
                  </c:pt>
                  <c:pt idx="4">
                    <c:v>Contract</c:v>
                  </c:pt>
                  <c:pt idx="5">
                    <c:v>Contract</c:v>
                  </c:pt>
                  <c:pt idx="6">
                    <c:v>Full-Time</c:v>
                  </c:pt>
                  <c:pt idx="7">
                    <c:v>Contract</c:v>
                  </c:pt>
                  <c:pt idx="8">
                    <c:v>Contract</c:v>
                  </c:pt>
                  <c:pt idx="9">
                    <c:v>Part-Time</c:v>
                  </c:pt>
                  <c:pt idx="10">
                    <c:v>Contract</c:v>
                  </c:pt>
                  <c:pt idx="11">
                    <c:v>Full-Time</c:v>
                  </c:pt>
                  <c:pt idx="12">
                    <c:v>Full-Time</c:v>
                  </c:pt>
                  <c:pt idx="13">
                    <c:v>Contract</c:v>
                  </c:pt>
                  <c:pt idx="14">
                    <c:v>Part-Time</c:v>
                  </c:pt>
                  <c:pt idx="15">
                    <c:v>Full-Time</c:v>
                  </c:pt>
                </c:lvl>
                <c:lvl>
                  <c:pt idx="0">
                    <c:v>Active</c:v>
                  </c:pt>
                  <c:pt idx="1">
                    <c:v>Active</c:v>
                  </c:pt>
                  <c:pt idx="2">
                    <c:v>Active</c:v>
                  </c:pt>
                  <c:pt idx="3">
                    <c:v>Active</c:v>
                  </c:pt>
                  <c:pt idx="4">
                    <c:v>Active</c:v>
                  </c:pt>
                  <c:pt idx="5">
                    <c:v>Active</c:v>
                  </c:pt>
                  <c:pt idx="6">
                    <c:v>Active</c:v>
                  </c:pt>
                  <c:pt idx="7">
                    <c:v>Active</c:v>
                  </c:pt>
                  <c:pt idx="8">
                    <c:v>Active</c:v>
                  </c:pt>
                  <c:pt idx="9">
                    <c:v>Active</c:v>
                  </c:pt>
                  <c:pt idx="10">
                    <c:v>Active</c:v>
                  </c:pt>
                  <c:pt idx="11">
                    <c:v>Active</c:v>
                  </c:pt>
                  <c:pt idx="12">
                    <c:v>Active</c:v>
                  </c:pt>
                  <c:pt idx="13">
                    <c:v>Active</c:v>
                  </c:pt>
                  <c:pt idx="14">
                    <c:v>Active</c:v>
                  </c:pt>
                  <c:pt idx="15">
                    <c:v>Active</c:v>
                  </c:pt>
                </c:lvl>
                <c:lvl>
                  <c:pt idx="0">
                    <c:v>CCDR</c:v>
                  </c:pt>
                  <c:pt idx="1">
                    <c:v>EW</c:v>
                  </c:pt>
                  <c:pt idx="2">
                    <c:v>PL</c:v>
                  </c:pt>
                  <c:pt idx="3">
                    <c:v>CCDR</c:v>
                  </c:pt>
                  <c:pt idx="4">
                    <c:v>TNS</c:v>
                  </c:pt>
                  <c:pt idx="5">
                    <c:v>BPC</c:v>
                  </c:pt>
                  <c:pt idx="6">
                    <c:v>WBL</c:v>
                  </c:pt>
                  <c:pt idx="7">
                    <c:v>CCDR</c:v>
                  </c:pt>
                  <c:pt idx="8">
                    <c:v>NEL</c:v>
                  </c:pt>
                  <c:pt idx="9">
                    <c:v>BPC</c:v>
                  </c:pt>
                  <c:pt idx="10">
                    <c:v>SVG</c:v>
                  </c:pt>
                  <c:pt idx="11">
                    <c:v>MSC</c:v>
                  </c:pt>
                  <c:pt idx="12">
                    <c:v>EW</c:v>
                  </c:pt>
                  <c:pt idx="13">
                    <c:v>CCDR</c:v>
                  </c:pt>
                  <c:pt idx="14">
                    <c:v>BPC</c:v>
                  </c:pt>
                  <c:pt idx="15">
                    <c:v>PYZ</c:v>
                  </c:pt>
                </c:lvl>
                <c:lvl>
                  <c:pt idx="0">
                    <c:v>uriah.bridges@bilearner.com</c:v>
                  </c:pt>
                  <c:pt idx="1">
                    <c:v>paula.small@bilearner.com</c:v>
                  </c:pt>
                  <c:pt idx="2">
                    <c:v>edward.buck@bilearner.com</c:v>
                  </c:pt>
                  <c:pt idx="3">
                    <c:v>michael.riordan@bilearner.com</c:v>
                  </c:pt>
                  <c:pt idx="4">
                    <c:v>jasmine.onque@bilearner.com</c:v>
                  </c:pt>
                  <c:pt idx="5">
                    <c:v>maruk.fraval@bilearner.com</c:v>
                  </c:pt>
                  <c:pt idx="6">
                    <c:v>latia.costa@bilearner.com</c:v>
                  </c:pt>
                  <c:pt idx="7">
                    <c:v>sharlene.terry@bilearner.com</c:v>
                  </c:pt>
                  <c:pt idx="8">
                    <c:v>jac.mckinzie@bilearner.com</c:v>
                  </c:pt>
                  <c:pt idx="9">
                    <c:v>joseph.martins@bilearner.com</c:v>
                  </c:pt>
                  <c:pt idx="10">
                    <c:v>myriam.givens@bilearner.com</c:v>
                  </c:pt>
                  <c:pt idx="11">
                    <c:v>dheepa.nguyen@bilearner.com</c:v>
                  </c:pt>
                  <c:pt idx="12">
                    <c:v>bartholemew.khemmich@bilearner.com</c:v>
                  </c:pt>
                  <c:pt idx="13">
                    <c:v>xana.potts@bilearner.com</c:v>
                  </c:pt>
                  <c:pt idx="14">
                    <c:v>prater.jeremy@bilearner.com</c:v>
                  </c:pt>
                  <c:pt idx="15">
                    <c:v>kaylah.moon@bilearner.com</c:v>
                  </c:pt>
                </c:lvl>
                <c:lvl>
                  <c:pt idx="0">
                    <c:v>Peter Oneill</c:v>
                  </c:pt>
                  <c:pt idx="1">
                    <c:v>Renee Mccormick</c:v>
                  </c:pt>
                  <c:pt idx="2">
                    <c:v>Crystal Walker</c:v>
                  </c:pt>
                  <c:pt idx="3">
                    <c:v>Rebekah Wright</c:v>
                  </c:pt>
                  <c:pt idx="4">
                    <c:v>Jason Kim</c:v>
                  </c:pt>
                  <c:pt idx="5">
                    <c:v>Sheri Campos</c:v>
                  </c:pt>
                  <c:pt idx="6">
                    <c:v>Jacob Braun</c:v>
                  </c:pt>
                  <c:pt idx="7">
                    <c:v>Tracy Marquez</c:v>
                  </c:pt>
                  <c:pt idx="8">
                    <c:v>Sharon Becker</c:v>
                  </c:pt>
                  <c:pt idx="9">
                    <c:v>George Jenkins</c:v>
                  </c:pt>
                  <c:pt idx="10">
                    <c:v>Troy White</c:v>
                  </c:pt>
                  <c:pt idx="11">
                    <c:v>Brian Miller</c:v>
                  </c:pt>
                  <c:pt idx="12">
                    <c:v>Charles Parks</c:v>
                  </c:pt>
                  <c:pt idx="13">
                    <c:v>Gregory Walker</c:v>
                  </c:pt>
                  <c:pt idx="14">
                    <c:v>Tyler Lewis</c:v>
                  </c:pt>
                  <c:pt idx="15">
                    <c:v>Ashley Scott</c:v>
                  </c:pt>
                </c:lvl>
                <c:lvl>
                  <c:pt idx="0">
                    <c:v>Production Technician I</c:v>
                  </c:pt>
                  <c:pt idx="1">
                    <c:v>Production Technician I</c:v>
                  </c:pt>
                  <c:pt idx="2">
                    <c:v>Area Sales Manager</c:v>
                  </c:pt>
                  <c:pt idx="3">
                    <c:v>Area Sales Manager</c:v>
                  </c:pt>
                  <c:pt idx="4">
                    <c:v>Area Sales Manager</c:v>
                  </c:pt>
                  <c:pt idx="5">
                    <c:v>Area Sales Manager</c:v>
                  </c:pt>
                  <c:pt idx="6">
                    <c:v>Area Sales Manager</c:v>
                  </c:pt>
                  <c:pt idx="7">
                    <c:v>Area Sales Manager</c:v>
                  </c:pt>
                  <c:pt idx="8">
                    <c:v>Area Sales Manager</c:v>
                  </c:pt>
                  <c:pt idx="9">
                    <c:v>Area Sales Manager</c:v>
                  </c:pt>
                  <c:pt idx="10">
                    <c:v>Area Sales Manager</c:v>
                  </c:pt>
                  <c:pt idx="11">
                    <c:v>Area Sales Manager</c:v>
                  </c:pt>
                  <c:pt idx="12">
                    <c:v>Area Sales Manager</c:v>
                  </c:pt>
                  <c:pt idx="13">
                    <c:v>Area Sales Manager</c:v>
                  </c:pt>
                  <c:pt idx="14">
                    <c:v>Area Sales Manager</c:v>
                  </c:pt>
                  <c:pt idx="15">
                    <c:v>Area Sales Manager</c:v>
                  </c:pt>
                </c:lvl>
                <c:lvl>
                  <c:pt idx="6">
                    <c:v>03-Jul-23</c:v>
                  </c:pt>
                  <c:pt idx="7">
                    <c:v>29-Jan-23</c:v>
                  </c:pt>
                  <c:pt idx="9">
                    <c:v>29-Jun-23</c:v>
                  </c:pt>
                  <c:pt idx="11">
                    <c:v>04-Nov-19</c:v>
                  </c:pt>
                  <c:pt idx="12">
                    <c:v>27-Nov-22</c:v>
                  </c:pt>
                  <c:pt idx="13">
                    <c:v>17-Feb-23</c:v>
                  </c:pt>
                  <c:pt idx="15">
                    <c:v>16-Jun-22</c:v>
                  </c:pt>
                </c:lvl>
                <c:lvl>
                  <c:pt idx="0">
                    <c:v>20-Sep-19</c:v>
                  </c:pt>
                  <c:pt idx="1">
                    <c:v>11-Feb-23</c:v>
                  </c:pt>
                  <c:pt idx="2">
                    <c:v>10-Dec-18</c:v>
                  </c:pt>
                  <c:pt idx="3">
                    <c:v>21-Jun-21</c:v>
                  </c:pt>
                  <c:pt idx="4">
                    <c:v>29-Jun-19</c:v>
                  </c:pt>
                  <c:pt idx="5">
                    <c:v>17-Jan-20</c:v>
                  </c:pt>
                  <c:pt idx="6">
                    <c:v>06-Apr-22</c:v>
                  </c:pt>
                  <c:pt idx="7">
                    <c:v>06-Nov-20</c:v>
                  </c:pt>
                  <c:pt idx="8">
                    <c:v>18-Aug-18</c:v>
                  </c:pt>
                  <c:pt idx="9">
                    <c:v>21-Jan-22</c:v>
                  </c:pt>
                  <c:pt idx="10">
                    <c:v>04-Aug-23</c:v>
                  </c:pt>
                  <c:pt idx="11">
                    <c:v>10-Aug-18</c:v>
                  </c:pt>
                  <c:pt idx="12">
                    <c:v>25-May-22</c:v>
                  </c:pt>
                  <c:pt idx="13">
                    <c:v>05-Dec-19</c:v>
                  </c:pt>
                  <c:pt idx="14">
                    <c:v>28-Apr-19</c:v>
                  </c:pt>
                  <c:pt idx="15">
                    <c:v>09-Jul-19</c:v>
                  </c:pt>
                </c:lvl>
                <c:lvl>
                  <c:pt idx="0">
                    <c:v>Bridges</c:v>
                  </c:pt>
                  <c:pt idx="1">
                    <c:v>Small</c:v>
                  </c:pt>
                  <c:pt idx="2">
                    <c:v>Buck</c:v>
                  </c:pt>
                  <c:pt idx="3">
                    <c:v>Riordan</c:v>
                  </c:pt>
                  <c:pt idx="4">
                    <c:v>Onque</c:v>
                  </c:pt>
                  <c:pt idx="5">
                    <c:v>Fraval</c:v>
                  </c:pt>
                  <c:pt idx="6">
                    <c:v>Costa</c:v>
                  </c:pt>
                  <c:pt idx="7">
                    <c:v>Terry</c:v>
                  </c:pt>
                  <c:pt idx="8">
                    <c:v>McKinzie</c:v>
                  </c:pt>
                  <c:pt idx="9">
                    <c:v>Martins</c:v>
                  </c:pt>
                  <c:pt idx="10">
                    <c:v>Givens</c:v>
                  </c:pt>
                  <c:pt idx="11">
                    <c:v>Nguyen</c:v>
                  </c:pt>
                  <c:pt idx="12">
                    <c:v>Khemmich</c:v>
                  </c:pt>
                  <c:pt idx="13">
                    <c:v>Potts</c:v>
                  </c:pt>
                  <c:pt idx="14">
                    <c:v>Jeremy</c:v>
                  </c:pt>
                  <c:pt idx="15">
                    <c:v>Moon</c:v>
                  </c:pt>
                </c:lvl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Myriam</c:v>
                  </c:pt>
                  <c:pt idx="11">
                    <c:v>Dheepa</c:v>
                  </c:pt>
                  <c:pt idx="12">
                    <c:v>Bartholemew</c:v>
                  </c:pt>
                  <c:pt idx="13">
                    <c:v>Xana</c:v>
                  </c:pt>
                  <c:pt idx="14">
                    <c:v>Prater</c:v>
                  </c:pt>
                  <c:pt idx="15">
                    <c:v>Kaylah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3437</c:v>
                  </c:pt>
                  <c:pt idx="11">
                    <c:v>3438</c:v>
                  </c:pt>
                  <c:pt idx="12">
                    <c:v>3439</c:v>
                  </c:pt>
                  <c:pt idx="13">
                    <c:v>3440</c:v>
                  </c:pt>
                  <c:pt idx="14">
                    <c:v>3441</c:v>
                  </c:pt>
                  <c:pt idx="15">
                    <c:v>3442</c:v>
                  </c:pt>
                </c:lvl>
              </c:multiLvlStrCache>
            </c:multiLvlStrRef>
          </c:cat>
          <c:val>
            <c:numRef>
              <c:f>'data analysis'!$Z$2:$Z$17</c:f>
              <c:numCache>
                <c:formatCode>General</c:formatCode>
                <c:ptCount val="16"/>
                <c:pt idx="0">
                  <c:v>4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2</c:v>
                </c:pt>
                <c:pt idx="8">
                  <c:v>3</c:v>
                </c:pt>
                <c:pt idx="9">
                  <c:v>5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0661" y="1076324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651986" y="1261059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00249" y="5388093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88927" y="298884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  : VEMBARASI C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        : 312215105 (asunm1485312215105)</a:t>
            </a:r>
            <a:endParaRPr lang="en-US" sz="2400" dirty="0"/>
          </a:p>
          <a:p>
            <a:r>
              <a:rPr lang="en-US" sz="2400" dirty="0" smtClean="0"/>
              <a:t>DEPARTMENT       : Commerce</a:t>
            </a:r>
            <a:endParaRPr lang="en-US" sz="2400" dirty="0"/>
          </a:p>
          <a:p>
            <a:r>
              <a:rPr lang="en-US" sz="2400" dirty="0" smtClean="0"/>
              <a:t>COLLEGE                : </a:t>
            </a:r>
            <a:r>
              <a:rPr lang="en-US" sz="2400" dirty="0" err="1" smtClean="0"/>
              <a:t>Soka</a:t>
            </a:r>
            <a:r>
              <a:rPr lang="en-US" sz="2400" dirty="0" smtClean="0"/>
              <a:t> Ikeda Arts and Science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09600" y="1219249"/>
            <a:ext cx="84804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Data Preparation: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Cleaning and organizing data for accuracy and consistency.​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Descriptive Analysis: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Using Excel functions (e.g., AVERAGE, MEDIAN) to summarize performance.​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Trend Analysis: Employing Excel charts and pivot tables to visualize performance over time.​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Comparative Analysis: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Using formulas and conditional formatting to compare performance across different groups.​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Predictive Modeling: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If applicable, utilizing Excel’s regression tools to forecast future performance trends​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00" y="38544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55331" y="1234522"/>
            <a:ext cx="7178993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Key Findings: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Summary of performance trends, strengths, and weaknesses identified.​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Comparative Insights: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Differences in performance across departments or roles.​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Visualizations: Charts and graphs illustrating key performance metrics and trends.​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Anomalies and Patterns: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Notable deviations or unexpected patterns in the data.​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</a:t>
            </a:r>
            <a:endParaRPr lang="en-IN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752275"/>
              </p:ext>
            </p:extLst>
          </p:nvPr>
        </p:nvGraphicFramePr>
        <p:xfrm>
          <a:off x="1676400" y="1752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144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295400"/>
            <a:ext cx="79248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Summary of Insights: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Recap of the main findings from the performance analysis.​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Implications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: How these insights impact decision-making and strategy.​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Recommendations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: Suggested actions based on the analysis (e.g., training programs, performance incentives).​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Future Work: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Areas for further analysis or improvement in the data collection and analysis process.​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647039" y="2512516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834312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41018" y="2433351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erlin Sans FB" panose="020E0602020502020306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Berlin Sans FB" panose="020E0602020502020306" pitchFamily="34" charset="0"/>
              </a:rPr>
            </a:br>
            <a:endParaRPr lang="en-IN" dirty="0">
              <a:latin typeface="Berlin Sans FB" panose="020E0602020502020306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066800" y="1721603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enhance company’s growth and efficiency in all aspects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391400" y="42291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77306" y="2032398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insights resulted from the employee data analysis has a great impact on the Firm’s decision making..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38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891793"/>
            <a:ext cx="8458200" cy="19864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r>
              <a:rPr sz="3200" spc="5" dirty="0" smtClean="0"/>
              <a:t>?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/>
              <a:t/>
            </a: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914400" y="1662516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HR Managers: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To assess and manage employee performance and development needs.​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Department Heads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: To identify high performers and areas where additional training or support might be required.​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Executives: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For strategic planning and overall organizational performance insights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34" y="3657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1476375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Dashboard Creation: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Develop interactive dashboards in Excel to provide a visual overview of employee performance.​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Performance Metrics: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Use Excel formulas to calculate key metrics such as productivity, attendance, and achievement of goals.​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Data Visualization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: Implement charts and graphs to represent data trends and comparisons effectively​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132073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IN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09600" y="153617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Employee Information: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Names, roles, departments, and tenure.</a:t>
            </a:r>
            <a:r>
              <a:rPr lang="en-IN" sz="2800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IN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Performance Metrics: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KPIs such as sales numbers, project completion rates, customer feedback scores, etc.</a:t>
            </a:r>
            <a:r>
              <a:rPr lang="en-IN" sz="2800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IN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Historical Data: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Past performance data to enable trend analysis.</a:t>
            </a:r>
            <a:r>
              <a:rPr lang="en-IN" sz="2800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IN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Qualitative Feedback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: Supervisor comments and peer reviews, if available.</a:t>
            </a:r>
            <a:r>
              <a:rPr lang="en-IN" sz="2800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48879" y="169661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286000" y="1696618"/>
            <a:ext cx="6324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these insights impact decision making and strategy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275</Words>
  <Application>Microsoft Office PowerPoint</Application>
  <PresentationFormat>Widescreen</PresentationFormat>
  <Paragraphs>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Berlin Sans FB</vt:lpstr>
      <vt:lpstr>Calibri</vt:lpstr>
      <vt:lpstr>Roboto</vt:lpstr>
      <vt:lpstr>Segoe UI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   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RATING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DELL</cp:lastModifiedBy>
  <cp:revision>21</cp:revision>
  <dcterms:created xsi:type="dcterms:W3CDTF">2024-03-29T15:07:22Z</dcterms:created>
  <dcterms:modified xsi:type="dcterms:W3CDTF">2024-08-29T12:04:12Z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