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64" r:id="rId6"/>
    <p:sldId id="265" r:id="rId7"/>
    <p:sldId id="266" r:id="rId8"/>
    <p:sldId id="271" r:id="rId9"/>
    <p:sldId id="268" r:id="rId10"/>
    <p:sldId id="270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6DE4BB-5FE6-4867-A47A-E2C2FC7BF1A9}">
          <p14:sldIdLst>
            <p14:sldId id="256"/>
            <p14:sldId id="257"/>
            <p14:sldId id="263"/>
            <p14:sldId id="262"/>
            <p14:sldId id="264"/>
            <p14:sldId id="265"/>
            <p14:sldId id="266"/>
            <p14:sldId id="271"/>
            <p14:sldId id="268"/>
            <p14:sldId id="270"/>
          </p14:sldIdLst>
        </p14:section>
        <p14:section name="Untitled Section" id="{0E71F834-2CD7-46D9-87EC-B8C828D1AF28}">
          <p14:sldIdLst>
            <p14:sldId id="261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C3FC-5637-9A3D-2D2D-F0BF86C0F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97F135-594F-8160-88D7-035C88C54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05271-FC07-FECE-E710-F9545743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1299-10F2-6655-7EF4-6FC2ED24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02232-BCC8-1459-A4DF-BA859BEA2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57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43EE-7515-EC81-150B-CD95DCA3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2840A-37CA-F9D3-0AED-66298CE72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E712-22BB-5157-413F-7FE59613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093D-64EB-ECCF-FC37-9CD21F963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6361F-4F62-2035-A85A-78577AE1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6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BE334-A8AF-8184-2915-D9B11A132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29888-82CF-2E1D-0081-AF90474C2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302B-5A3E-9D1C-5FE9-8C2217B71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2B63-F37B-335F-C8A0-8CA11C73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FC98-E43A-4914-B765-C8DA47EC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3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2DAD-70B1-66D2-E96C-0BC6742E0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79448-60A9-70C6-7413-D50EA3F0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C4AED-FE70-C03A-6DD6-D6E31480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E1EC-462E-37FD-5877-DA4DA595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0BF6-F2A7-6411-6B5A-88E96FFC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47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DE17-6A0A-7EB6-EC6C-F690F615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BBA32-B0F4-140E-1642-7DD99C64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454E-D317-5112-BE84-690CFE02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D5BEC-F641-2352-CA2D-21282371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0DA03-4967-DB49-D5C3-1CE4A8AE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4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D7FD-2504-D009-3F30-6A758AD5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F9024-C727-CD14-0936-BDB168F2D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A9564-59D6-46DB-156B-13E8257B7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F7847-730F-099D-AB70-656060BC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6F8EC-50D4-56A5-58A9-CD102BBD0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78896-D18E-7CC7-5877-78CB2BE5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ED7F4-C25F-C861-88C4-6F17E278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81D7A-2A79-1974-C7F1-66BF885EB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92020-2D49-ABEF-E419-F4BE32717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90B06-ABDC-AA56-3297-314177857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4195E-D95A-74E4-3B4C-187280D20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9C452B-A12C-A4DE-0442-570E80FE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AC5CA6-5314-1399-F1A8-5E8940A7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DE51C4-335A-5CF8-577A-24E9C63A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30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CCDE-4E02-75FA-97AF-AE0E92FB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13FD2-33E2-A739-10EB-18772497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4CB9D-7CDA-32AA-0E0F-96E76AF1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04555-25CE-5C80-1EC0-B9A974F1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46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E3636-4A84-2858-D984-69999DA4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61EF7-4C42-4A41-0809-8187A0FB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53948-9B85-8A79-A0A8-1ABCFEB8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52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198DF-0BDF-74B5-1725-6799B519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64FB-80F0-41C3-910C-6AB436A70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72CD4-E62A-0353-2570-4555D5BD0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E2E8A-9008-C9CE-F88D-B3A22249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DCA66-BF38-8808-1E6B-3D857EC5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A03F0-32C4-4DFD-D971-3EB70CC2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06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91FE-4629-6AD2-1022-A405A798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79905-FEDF-9CF3-5049-C410FEDD8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24478-8D13-46B7-85C3-886FB4A1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5C526-4C4A-8C51-9977-76A49E6A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0702-AE75-454C-AF8E-01939D5DB10E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F5D5E-18F4-8495-9FCD-63096278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7D245-52C7-6AEB-1DD4-C6B4B1BC1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98CAC-F46F-4C41-AD19-F09CA389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1A62D-23B2-EFDD-2497-A84CE29B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DEA8E-60AB-4AEA-20EE-0BAAA79D6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00702-AE75-454C-AF8E-01939D5DB10E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D8C8-1D04-4622-29E3-2C2D4E712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8D4E0-6784-AB44-B5E4-F967942E3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53E37-8DC9-4437-B6C8-9EE03615A6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mpatyDheeraj/SF/blob/main/ER_Diagram.P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8B42A-59B5-B150-F835-C9394CDD79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Customer Purchase Behavior Analysis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E5359-C514-F4A4-7871-AA9FC8EFA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				             			Dheeraj </a:t>
            </a:r>
            <a:r>
              <a:rPr lang="en-IN" dirty="0" err="1"/>
              <a:t>Vempaty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484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19EE8-CA2C-0E86-6089-A9E2C17DD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852F-B038-9349-FF77-00ABE581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F164-F2B4-33AC-C623-FAC94CFD4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Focus on High-Value Segments: </a:t>
            </a:r>
            <a:r>
              <a:rPr lang="en-US" dirty="0"/>
              <a:t>Target loyal, high-frequency, and high-spending customers with exclusive offers.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Increase Retention for Loyal Customers</a:t>
            </a:r>
            <a:r>
              <a:rPr lang="en-US" dirty="0"/>
              <a:t>: Retain customers with personalized engagement.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b="1" dirty="0"/>
              <a:t>Target Potential Customers: </a:t>
            </a:r>
            <a:r>
              <a:rPr lang="en-US" dirty="0"/>
              <a:t>Use promotions and re-engagement campaigns to increase frequency and spending.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Win-Back Strategies for At-Risk and Churned Customers: </a:t>
            </a:r>
            <a:r>
              <a:rPr lang="en-US" dirty="0"/>
              <a:t>Create win-back campaigns for customers that are at risk or churned.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Promote Key Categories: </a:t>
            </a:r>
            <a:r>
              <a:rPr lang="en-US" dirty="0"/>
              <a:t>Leverage high-demand categories (Beauty, Books, and Toys) in marketing efforts.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9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F7C26A7-D648-7EF5-EBAB-840B04DDE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96D1-F5C5-1E1D-B4CE-1E1D2885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Monitoring, Security &amp; Reconciliation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7B0D-5E0D-8EE7-DDD0-39C977AF5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2407"/>
            <a:ext cx="8812237" cy="13430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/>
              <a:t>Monitoring:</a:t>
            </a:r>
            <a:r>
              <a:rPr lang="en-US" altLang="en-US" sz="2000" dirty="0"/>
              <a:t> Log-based, pipeline validation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/>
              <a:t>Security:</a:t>
            </a:r>
            <a:r>
              <a:rPr lang="en-US" altLang="en-US" sz="2000" dirty="0"/>
              <a:t> Role-based access, encryption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/>
              <a:t>Reconciliation:</a:t>
            </a:r>
            <a:r>
              <a:rPr lang="en-US" altLang="en-US" sz="2000" dirty="0"/>
              <a:t> Source-to-target record validation &amp; control totals</a:t>
            </a:r>
          </a:p>
          <a:p>
            <a:pPr marL="0" indent="0">
              <a:buNone/>
            </a:pPr>
            <a:endParaRPr lang="en-US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B12B4-438D-4DF6-0C56-CB5E47937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168650"/>
            <a:ext cx="7622638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1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D539-1E92-706E-28A3-2735B797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Dimensions for Customer Categories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EF55-02A4-EBD8-0008-E480F515F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Recency: </a:t>
            </a:r>
            <a:r>
              <a:rPr lang="en-US" dirty="0"/>
              <a:t>Categorized as 'Recent' (within 30 days), 'Moderate' (31-90 days), or 'Stale' (older than 90 days).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Frequency: </a:t>
            </a:r>
            <a:r>
              <a:rPr lang="en-US" dirty="0"/>
              <a:t>Grouped into 'Frequent' (10+ purchases), 'Moderate' (5-9 purchases), and 'Less Frequent' (less than 5).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Spending: </a:t>
            </a:r>
            <a:r>
              <a:rPr lang="en-US" dirty="0"/>
              <a:t>Categorized as 'High Spender' (spend &gt; $10,000), 'Medium Spender' (spend between $5,000 and $10,000), and 'Low Spender' (spend &lt; $5,000).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Customer Segment: </a:t>
            </a:r>
            <a:r>
              <a:rPr lang="en-US" dirty="0"/>
              <a:t>Grouped as 'Loyal Customer', 'Potential Customer', ‘Mindful’, 'At Risk', 'Churned', 'Big Spender', and 'New Customer'.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493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0798-CF05-103C-4E1E-B3CC9D35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Problem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E1264-7740-551A-EB24-DAA98F61E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19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identify patterns and trends in customer purchases, predict future purchasing behavior, and tailor marketing efforts accordingly.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Improve marketing strategies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Segment customers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Predict purchases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Personalize campaigns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23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B9107-1821-E57F-1C25-A2C3BE45F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0C18-2858-D5F7-3109-D1199F12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Sources, Design &amp; ETL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0A547-B45F-C297-DCF8-E92494C8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22588" cy="43219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300" b="1" dirty="0"/>
              <a:t>Tools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Python</a:t>
            </a:r>
            <a:r>
              <a:rPr lang="en-US" dirty="0"/>
              <a:t> – For data preparation, ETL scripts, and data quality automation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Google </a:t>
            </a:r>
            <a:r>
              <a:rPr lang="en-US" b="1" dirty="0" err="1"/>
              <a:t>BigQuery</a:t>
            </a:r>
            <a:r>
              <a:rPr lang="en-US" b="1" dirty="0"/>
              <a:t> </a:t>
            </a:r>
            <a:r>
              <a:rPr lang="en-US" dirty="0"/>
              <a:t>– Data warehouse for storing staging, persistent, and reporting layers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Google Looker Studio </a:t>
            </a:r>
            <a:r>
              <a:rPr lang="en-US" dirty="0"/>
              <a:t>– Dashboard and data exploration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/>
              <a:t>Jupyter</a:t>
            </a:r>
            <a:r>
              <a:rPr lang="en-US" b="1" dirty="0"/>
              <a:t> Notebooks </a:t>
            </a:r>
            <a:r>
              <a:rPr lang="en-US" dirty="0"/>
              <a:t>– Development and documentation of ETL workflows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Visual Studio Code </a:t>
            </a:r>
            <a:r>
              <a:rPr lang="en-US" dirty="0"/>
              <a:t>– IDE for code authoring and debugging</a:t>
            </a:r>
          </a:p>
          <a:p>
            <a:pPr marL="0" indent="0">
              <a:buNone/>
            </a:pPr>
            <a:r>
              <a:rPr lang="en-US" sz="3300" b="1" dirty="0"/>
              <a:t>Steps: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Extract: </a:t>
            </a:r>
            <a:r>
              <a:rPr lang="en-US" dirty="0"/>
              <a:t>From multiple 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Transform:</a:t>
            </a:r>
            <a:r>
              <a:rPr lang="en-US" dirty="0"/>
              <a:t> Clean, normalize, deduplicate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Load: </a:t>
            </a:r>
            <a:r>
              <a:rPr lang="en-US" dirty="0"/>
              <a:t>Into a centralized data warehouse (</a:t>
            </a:r>
            <a:r>
              <a:rPr lang="en-US" dirty="0" err="1"/>
              <a:t>BigQuery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E7FB9C-3715-6AA1-6E3D-09B986645E6B}"/>
              </a:ext>
            </a:extLst>
          </p:cNvPr>
          <p:cNvSpPr txBox="1">
            <a:spLocks/>
          </p:cNvSpPr>
          <p:nvPr/>
        </p:nvSpPr>
        <p:spPr>
          <a:xfrm>
            <a:off x="8299938" y="2099442"/>
            <a:ext cx="2772508" cy="2563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Source files </a:t>
            </a:r>
            <a:r>
              <a:rPr lang="en-US" sz="2400" dirty="0"/>
              <a:t>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Customers.csv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Stores.csv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Products.csv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Transactions.csv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4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0AAF6C-9CBF-E399-2320-D937FDFE485E}"/>
              </a:ext>
            </a:extLst>
          </p:cNvPr>
          <p:cNvSpPr txBox="1">
            <a:spLocks/>
          </p:cNvSpPr>
          <p:nvPr/>
        </p:nvSpPr>
        <p:spPr>
          <a:xfrm>
            <a:off x="8299938" y="4778480"/>
            <a:ext cx="2772508" cy="5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hlinkClick r:id="rId2"/>
              </a:rPr>
              <a:t>ER Diagram 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638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6E52-5A95-5270-9C7E-A946328C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- </a:t>
            </a:r>
            <a:r>
              <a:rPr lang="en-IN" dirty="0"/>
              <a:t>Sales by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9A715-A5E4-C4D9-86F0-9A79A5404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8526" cy="1325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Physical stores generate higher(</a:t>
            </a:r>
            <a:r>
              <a:rPr lang="en-US" b="1" dirty="0"/>
              <a:t>2x</a:t>
            </a:r>
            <a:r>
              <a:rPr lang="en-US" dirty="0"/>
              <a:t>) sales compared to online, indicating a stronger in-store presence or preference.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B233C-CD30-67F5-6604-0EAB97BA7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6891" y="1282075"/>
            <a:ext cx="3559126" cy="21469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E0D855E-1644-D18E-0E1D-5EB9DCBAD028}"/>
              </a:ext>
            </a:extLst>
          </p:cNvPr>
          <p:cNvSpPr txBox="1">
            <a:spLocks/>
          </p:cNvSpPr>
          <p:nvPr/>
        </p:nvSpPr>
        <p:spPr>
          <a:xfrm>
            <a:off x="835855" y="3077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Sales by Category/Sub-Category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EB9F3B-6097-1052-4FC5-A753B4CB1762}"/>
              </a:ext>
            </a:extLst>
          </p:cNvPr>
          <p:cNvSpPr txBox="1">
            <a:spLocks/>
          </p:cNvSpPr>
          <p:nvPr/>
        </p:nvSpPr>
        <p:spPr>
          <a:xfrm>
            <a:off x="835855" y="4538338"/>
            <a:ext cx="6378526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Beauty, Books, and Toys dominate the total sales(</a:t>
            </a:r>
            <a:r>
              <a:rPr lang="en-US" b="1" dirty="0"/>
              <a:t>~30%</a:t>
            </a:r>
            <a:r>
              <a:rPr lang="en-US" dirty="0"/>
              <a:t> revenue) Consider focusing on these categories for targeted marketing campaigns.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527F95-4998-F70B-2A8F-F1021C29C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247501"/>
            <a:ext cx="51054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3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ACA44-171C-2122-B171-E9AFF4C1E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A9E7-A9F1-1FD9-0941-5D0418F2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- </a:t>
            </a:r>
            <a:r>
              <a:rPr lang="en-IN" dirty="0"/>
              <a:t>Loyalty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B4CA-5509-75AF-4447-C37F325FC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8526" cy="160337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Loyalty customers contribute </a:t>
            </a:r>
            <a:r>
              <a:rPr lang="en-US" b="1" dirty="0"/>
              <a:t>70%</a:t>
            </a:r>
            <a:r>
              <a:rPr lang="en-US" dirty="0"/>
              <a:t> of total revenue, underlining the importance of customer retention strategies.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E46BD-410E-51B2-5BEF-0E022F103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2823" y="1344369"/>
            <a:ext cx="3559126" cy="20846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D468B45-32E4-799F-88D7-0997F34D9561}"/>
              </a:ext>
            </a:extLst>
          </p:cNvPr>
          <p:cNvSpPr txBox="1">
            <a:spLocks/>
          </p:cNvSpPr>
          <p:nvPr/>
        </p:nvSpPr>
        <p:spPr>
          <a:xfrm>
            <a:off x="835855" y="33208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Sales by Age Group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C9587B-6F59-3353-7740-A46969F8B180}"/>
              </a:ext>
            </a:extLst>
          </p:cNvPr>
          <p:cNvSpPr txBox="1">
            <a:spLocks/>
          </p:cNvSpPr>
          <p:nvPr/>
        </p:nvSpPr>
        <p:spPr>
          <a:xfrm>
            <a:off x="835855" y="4538338"/>
            <a:ext cx="6378526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Younger customers (e.g., 19-30) tend to spend more, indicating that targeting this group with specific promotions could drive larger sales.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034A88-A2E4-ABB5-3A96-342F8DD6F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2493" y="3633702"/>
            <a:ext cx="2924711" cy="27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4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9738B-BBE3-54EB-A7D6-CB47C3BB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715D-8723-3348-FF75-0A7AD4A1E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- </a:t>
            </a:r>
            <a:r>
              <a:rPr lang="en-IN" dirty="0"/>
              <a:t>Sales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7205-5CC0-31FD-C8FC-9E6A00EC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8526" cy="13255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Males spend more overall, but targeting specific categories like beauty, clothing, and toys might appeal more to female customers.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C2BDE-87A1-B54E-CB50-925D313C1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3440" y="1414943"/>
            <a:ext cx="2831720" cy="21469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9E1D23-DF44-5777-398C-797F7393795A}"/>
              </a:ext>
            </a:extLst>
          </p:cNvPr>
          <p:cNvSpPr txBox="1">
            <a:spLocks/>
          </p:cNvSpPr>
          <p:nvPr/>
        </p:nvSpPr>
        <p:spPr>
          <a:xfrm>
            <a:off x="835855" y="3077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Sales by Category/Sub-Category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11B99F1-F961-D30E-6641-C0EFCE36F6E4}"/>
              </a:ext>
            </a:extLst>
          </p:cNvPr>
          <p:cNvSpPr txBox="1">
            <a:spLocks/>
          </p:cNvSpPr>
          <p:nvPr/>
        </p:nvSpPr>
        <p:spPr>
          <a:xfrm>
            <a:off x="835855" y="4538338"/>
            <a:ext cx="6378526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Beauty, Books, and Toys dominate the sales. Consider focusing on these categories for targeted marketing campaigns.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4482C7-BACD-84CF-C917-B0828B662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4247501"/>
            <a:ext cx="51054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2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3CDCE-FCD7-9BC9-41A5-B9155AA6E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02C2-071E-EBFE-ECF0-F76C4C1E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- </a:t>
            </a:r>
            <a:r>
              <a:rPr lang="en-IN" dirty="0"/>
              <a:t>Payment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1FD06-D2D7-D90A-5876-D3D322318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8526" cy="132556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PayPal and Credit Card are the most popular payment methods(</a:t>
            </a:r>
            <a:r>
              <a:rPr lang="en-US" b="1" dirty="0"/>
              <a:t>~60% </a:t>
            </a:r>
            <a:r>
              <a:rPr lang="en-US" dirty="0"/>
              <a:t>of orders). Tailor promotions for these payment preferences.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A4E7C-8CF9-20C5-62AE-B06654E6C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8019" y="1487629"/>
            <a:ext cx="3487074" cy="23247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EEA56A-5CD2-9DDC-754F-D69BD1B5721E}"/>
              </a:ext>
            </a:extLst>
          </p:cNvPr>
          <p:cNvSpPr txBox="1">
            <a:spLocks/>
          </p:cNvSpPr>
          <p:nvPr/>
        </p:nvSpPr>
        <p:spPr>
          <a:xfrm>
            <a:off x="835855" y="3077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Top 10 Customers by Total Spend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390D0DD-74D1-F207-515C-6974CBE3021D}"/>
              </a:ext>
            </a:extLst>
          </p:cNvPr>
          <p:cNvSpPr txBox="1">
            <a:spLocks/>
          </p:cNvSpPr>
          <p:nvPr/>
        </p:nvSpPr>
        <p:spPr>
          <a:xfrm>
            <a:off x="835855" y="4538338"/>
            <a:ext cx="6378526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Focus on these high-value customers for personalized offers and loyalty rewards.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50E6A-BB04-094B-18BF-3D7482865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094" y="4079733"/>
            <a:ext cx="22288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4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B5CAC-8738-0FB2-8628-CEFE38CAA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3F2E-E022-FBD8-5858-21B72419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Dimensions for Customer Categories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E0837-CE9A-7FBD-469A-D789AD587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807" y="1690688"/>
            <a:ext cx="7142870" cy="3851983"/>
          </a:xfrm>
        </p:spPr>
      </p:pic>
    </p:spTree>
    <p:extLst>
      <p:ext uri="{BB962C8B-B14F-4D97-AF65-F5344CB8AC3E}">
        <p14:creationId xmlns:p14="http://schemas.microsoft.com/office/powerpoint/2010/main" val="75930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44844-050E-17AD-DE46-F87381077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7FAA-F563-51BB-356C-CFEB728E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Insights – </a:t>
            </a:r>
            <a:r>
              <a:rPr lang="en-IN" dirty="0"/>
              <a:t>Customer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18338-581A-2E31-BBE8-4B786203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8526" cy="1325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Potential, Mindful and Loyal customer groups are contributing ~78% of total revenue.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1C148-1AEA-4FB5-60D3-0D4E36F34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5816" y="1357384"/>
            <a:ext cx="3487074" cy="21886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730776-96EC-6906-013C-B8784C58800E}"/>
              </a:ext>
            </a:extLst>
          </p:cNvPr>
          <p:cNvSpPr txBox="1">
            <a:spLocks/>
          </p:cNvSpPr>
          <p:nvPr/>
        </p:nvSpPr>
        <p:spPr>
          <a:xfrm>
            <a:off x="835855" y="30778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Payment Preference by Customer type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D9C6247-D0FA-0627-DE4D-719B68C37CFB}"/>
              </a:ext>
            </a:extLst>
          </p:cNvPr>
          <p:cNvSpPr txBox="1">
            <a:spLocks/>
          </p:cNvSpPr>
          <p:nvPr/>
        </p:nvSpPr>
        <p:spPr>
          <a:xfrm>
            <a:off x="835855" y="4538338"/>
            <a:ext cx="6001043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PayPal and credit Cards are highly used by all types of customers. Offering incentives for preferred payment methods will gain more sales.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3652E6-941B-67E8-6434-328DDC3B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03" y="4105744"/>
            <a:ext cx="51911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220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649</Words>
  <Application>Microsoft Office PowerPoint</Application>
  <PresentationFormat>Widescreen</PresentationFormat>
  <Paragraphs>65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Customer Purchase Behavior Analysis</vt:lpstr>
      <vt:lpstr>Business Problem &amp; Objective</vt:lpstr>
      <vt:lpstr>Data Sources, Design &amp; ETL Pipeline</vt:lpstr>
      <vt:lpstr>Data Insights - Sales by Channel</vt:lpstr>
      <vt:lpstr>Data Insights - Loyalty Program</vt:lpstr>
      <vt:lpstr>Data Insights - Sales by Gender</vt:lpstr>
      <vt:lpstr>Data Insights - Payment Method</vt:lpstr>
      <vt:lpstr>Derived Dimensions for Customer Categories</vt:lpstr>
      <vt:lpstr>Data Insights – Customer Segments</vt:lpstr>
      <vt:lpstr>Conclusion &amp; Recommendations</vt:lpstr>
      <vt:lpstr>Data Monitoring, Security &amp; Reconciliation</vt:lpstr>
      <vt:lpstr>Derived Dimensions for Customer Categories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dheeraj kumar</cp:lastModifiedBy>
  <cp:revision>8</cp:revision>
  <dcterms:created xsi:type="dcterms:W3CDTF">2025-07-20T09:11:37Z</dcterms:created>
  <dcterms:modified xsi:type="dcterms:W3CDTF">2025-07-21T03:54:50Z</dcterms:modified>
</cp:coreProperties>
</file>