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4" r:id="rId10"/>
    <p:sldId id="266" r:id="rId11"/>
    <p:sldId id="268" r:id="rId12"/>
    <p:sldId id="269" r:id="rId13"/>
    <p:sldId id="272" r:id="rId14"/>
    <p:sldId id="270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8188-6791-43EA-A454-353A6440D211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F5BD-968C-4762-9491-7B616A9A1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3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finished project is valued much more than an unfinished one done alone.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F5BD-968C-4762-9491-7B616A9A14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4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109-2E0F-A7F3-0BCA-E3FDC783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3DFB-E2E4-BC9D-A492-FDE76373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B1BF-3267-B0DF-EF2A-DA0AF912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A2AD-8FE9-5CF1-0C86-EBA60894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EDE3-9106-A555-C198-35DFBC5E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3F8-FB8C-7D64-FB07-D4C0106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807A2-E8A1-404A-1285-B6CFE735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1E87-7A03-E42A-F2CB-DCDBA49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48AC-06B7-140E-11DA-70B212BD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BEF6-22C3-62B0-E23A-1DFAEFD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C7CD4-924D-F904-3DE5-F1B4E141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51CCE-F227-91A3-0C10-F3EC0BA9E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063B-AE3D-FA43-BAA3-08BD88D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551A-A52D-5BCB-C2FC-D45A0F6B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D129-38BA-DED5-43D3-C4C027E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0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B3C-C62C-0FC2-6BDE-6DF5DF2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F492-27F9-5F4F-C097-14D1DFF2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369A-B3D4-614A-64B8-BF24D7F0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E8F6-CBF5-7ADC-947A-DFAF85A7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995E-AF5A-04F1-D262-61843280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513-3DBC-C1D7-ECC2-D948E92E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F7DE-689F-19F6-6A60-FAB3EA06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49E7-6CF5-8696-5577-4EFC04D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9C65-FD2E-2F73-9D66-7D82354C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8106-BDAC-EF74-F0BA-16AF5E71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0734-7244-61A0-2FE1-F3BA6CB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3DD-49C4-96ED-0458-A3ED340B6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EC242-F13E-8B77-AC5B-2E425C4F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6D10-4653-53B8-524E-ECBDA472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10B4-E58A-00E9-9C29-3599E7A8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F973-FDA9-1BF8-4DE4-C985163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8361-BC76-336A-C38F-E9F918B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34AA-5391-7F2C-2AF8-90C38DDF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619AA-B390-C200-DEAC-2909B081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9E26A-D900-2AD0-5FD4-47D7461C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4F313-28AD-E696-416E-3404B92F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198C9-0C01-4036-9C55-55C9CB2A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A207D-5B8E-73FC-66C5-828EAECC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CC89-877D-41BE-300F-41363A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8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F53F-F7C3-09C4-F056-1476D27B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001F-3F40-81C3-4770-2DB475E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B3E0-4CF9-0AB4-6D6D-DD6AFEA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EB5A-822F-6BA4-F052-B7302B6C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2D18-1373-8660-27F0-3A8FC2F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63E3-5257-BFFF-60D7-8F2D96AD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A9CE6-BF78-14AC-3DF8-92F24DD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DEF-1179-04D7-18C4-724380C8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7FBD-C8D8-0D53-CFEA-FA87454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BD74F-74A8-773E-245E-DAB360CA4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612C-315E-5E84-8969-F731F2F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A577-CD1C-8FDC-7AFC-265C83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534F-3E89-339E-5BAB-8A0C21C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0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9E93-15FB-3127-54C1-D432444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4083D-2EDF-8927-026F-F9F5EFD34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A472-0646-84C0-B278-947A19A9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3E97-81F2-F141-AD9D-F7C119E2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5840-C751-0FE2-F752-BA6EEF32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1FA5-A5AB-1290-3AE9-45AC173F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4C75-04E8-C94E-ADE0-EACBE16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CCA8-323C-C19F-9C16-35695E2F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7142-4318-F8D3-5E7B-0DCD209A1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BDF-CC1C-4C32-A6DE-07A329B1526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D368-F38A-DEF3-23BA-A05222A2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3515-792E-8551-B4BA-A5A32004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3C42-781A-E895-1176-8ABFFD2DA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D768-94D0-AE11-FD40-F4B1435D9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- Dheeraj Vempaty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7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53C0F-21A0-022E-3DC9-3452C774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51B7-B939-5719-224E-E0A4FAB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77A9-A800-2918-BE50-9367CDA8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Years of Experience: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with </a:t>
            </a:r>
            <a:r>
              <a:rPr lang="en-US" b="1" dirty="0"/>
              <a:t>&lt;2 years</a:t>
            </a:r>
            <a:r>
              <a:rPr lang="en-US" dirty="0"/>
              <a:t> under their manager face attrition rates up to </a:t>
            </a:r>
            <a:r>
              <a:rPr lang="en-US" b="1" dirty="0"/>
              <a:t>50%.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with </a:t>
            </a:r>
            <a:r>
              <a:rPr lang="en-US" b="1" dirty="0"/>
              <a:t>longer tenure </a:t>
            </a:r>
            <a:r>
              <a:rPr lang="en-US" dirty="0"/>
              <a:t>at the company and </a:t>
            </a:r>
            <a:r>
              <a:rPr lang="en-US" b="1" dirty="0"/>
              <a:t>stable manager </a:t>
            </a:r>
            <a:r>
              <a:rPr lang="en-US" dirty="0"/>
              <a:t>show much lower attrition.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1C54C-7ADE-1629-38B0-D547A843F0CA}"/>
              </a:ext>
            </a:extLst>
          </p:cNvPr>
          <p:cNvGrpSpPr/>
          <p:nvPr/>
        </p:nvGrpSpPr>
        <p:grpSpPr>
          <a:xfrm>
            <a:off x="2518117" y="2838230"/>
            <a:ext cx="6362114" cy="2127665"/>
            <a:chOff x="2467708" y="3035178"/>
            <a:chExt cx="6553200" cy="2601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6EB90-0813-E050-8095-E78BD4FE4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708" y="3035178"/>
              <a:ext cx="6553200" cy="12096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797D87-A25F-09BF-B85B-414A10208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233" y="4379790"/>
              <a:ext cx="6543675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4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9AE71-7247-F914-522A-2D228576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B591-1172-8298-8D67-AA5A848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B640-7EA6-4241-B911-AD4CF133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Years of Experience: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Shorter tenure with the company and manager, especially when combined with recent promotions significantly increases Attrition risk.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 startAt="4"/>
            </a:pPr>
            <a:r>
              <a:rPr lang="en-US" sz="3200" b="1" dirty="0"/>
              <a:t>Salary/Stocks/Hike</a:t>
            </a:r>
            <a:r>
              <a:rPr lang="en-US" b="1"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Salary is not a strong retention lever—non-monetary factors dominate.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 salary or large raises do not guarantee retention.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3B596-4D74-4B9C-DBAD-524CFDC5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17" y="3072680"/>
            <a:ext cx="8512566" cy="12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DCA2-409A-BCFE-714B-0595C8FB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1581-A417-4ED6-EEC3-6E107F1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CC2-F79F-DD4E-6FB1-9E8BBD5C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6"/>
            </a:pPr>
            <a:r>
              <a:rPr lang="en-US" b="1" dirty="0"/>
              <a:t>Commute to Office: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Majority of employees live within 5 km of the office, and attrition rates for those with short (&lt;5 km) or mid-range (5–20 km) commutes are </a:t>
            </a:r>
            <a:r>
              <a:rPr lang="en-US" b="1" dirty="0"/>
              <a:t>comparable</a:t>
            </a:r>
            <a:r>
              <a:rPr lang="en-US" dirty="0"/>
              <a:t>, ranging between </a:t>
            </a:r>
            <a:r>
              <a:rPr lang="en-US" b="1" dirty="0"/>
              <a:t>16%–18%.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This suggests that Proximity to office has minimal influence on attrition (~16–18% regardless of distance).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22D7-48AF-41FB-8797-996A868B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4174"/>
            <a:ext cx="37814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2EEB5-68C9-F605-AE98-FD80D98C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5" y="3780154"/>
            <a:ext cx="6128825" cy="29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CC63-19B2-7B3A-FA07-3991AE6CC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D9C-89F3-8D51-0EF1-91EAA9EC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44E-7070-BDF2-AEED-0FABFEE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 startAt="7"/>
            </a:pPr>
            <a:r>
              <a:rPr lang="en-US" b="1" dirty="0"/>
              <a:t>Time Spent in Office: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</a:t>
            </a:r>
            <a:r>
              <a:rPr lang="en-US" b="1" dirty="0"/>
              <a:t>working &gt;8 hours </a:t>
            </a:r>
            <a:r>
              <a:rPr lang="en-US" dirty="0"/>
              <a:t>per day have a much higher attrition rate (</a:t>
            </a:r>
            <a:r>
              <a:rPr lang="en-US" b="1" dirty="0"/>
              <a:t>~29%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Those working a </a:t>
            </a:r>
            <a:r>
              <a:rPr lang="en-US" b="1" dirty="0"/>
              <a:t>balanced 6–8 hours </a:t>
            </a:r>
            <a:r>
              <a:rPr lang="en-US" dirty="0"/>
              <a:t>per day show the lowest attrition (</a:t>
            </a:r>
            <a:r>
              <a:rPr lang="en-US" b="1" dirty="0"/>
              <a:t>~10%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92786-EB36-E672-FCED-B31AB965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78" y="1645871"/>
            <a:ext cx="6004413" cy="35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19536-14BE-1F07-6B6B-F6007BB6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51AC-8014-1D96-2D74-2C3B3B66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B82-9E8E-C615-9F00-DA88AB4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Poor Work-Life Balance (</a:t>
            </a:r>
            <a:r>
              <a:rPr lang="en-US" b="1" dirty="0"/>
              <a:t>31.4%</a:t>
            </a:r>
            <a:r>
              <a:rPr lang="en-US" dirty="0"/>
              <a:t> attrition)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Low Environment/Job Satisfaction (</a:t>
            </a:r>
            <a:r>
              <a:rPr lang="en-US" b="1" dirty="0"/>
              <a:t>25–26%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Short Tenure with Manager &amp; Recent Promotions (&lt;2 years → up to 50%)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Frequent travelers show more attrition than rare or non-travelers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 Working Hours (&gt;8 </a:t>
            </a:r>
            <a:r>
              <a:rPr lang="en-US" dirty="0" err="1"/>
              <a:t>hrs</a:t>
            </a:r>
            <a:r>
              <a:rPr lang="en-US" dirty="0"/>
              <a:t>/day → </a:t>
            </a:r>
            <a:r>
              <a:rPr lang="en-US" b="1" dirty="0"/>
              <a:t>29%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Salary, Ethnicity, Gender and Office Commute Distance are not strong drivers of attrition.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CD3B-00FD-B1D7-58F9-15C602D8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6909-1DD7-FC39-637B-F1A695BE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661-68C7-688C-E729-DEB949E4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Work-Life Balance</a:t>
            </a:r>
            <a:r>
              <a:rPr lang="en-US" dirty="0"/>
              <a:t>: Roll out flexible schedules or hybrid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Targeted Engagement</a:t>
            </a:r>
            <a:r>
              <a:rPr lang="en-US" dirty="0"/>
              <a:t>: Focus retention programs on Millennials and single employees.</a:t>
            </a:r>
          </a:p>
          <a:p>
            <a:r>
              <a:rPr lang="en-US" dirty="0"/>
              <a:t>Support Early-Stage Manager Relationships (&lt;2 years) to reduce </a:t>
            </a:r>
            <a:r>
              <a:rPr lang="en-US" b="1" dirty="0"/>
              <a:t>50%+ </a:t>
            </a:r>
            <a:r>
              <a:rPr lang="en-US" dirty="0"/>
              <a:t>attrition risk.</a:t>
            </a:r>
            <a:endParaRPr lang="en-IN" dirty="0"/>
          </a:p>
          <a:p>
            <a:r>
              <a:rPr lang="en-IN" dirty="0"/>
              <a:t>Monitor &amp; Manage </a:t>
            </a:r>
            <a:r>
              <a:rPr lang="en-IN" b="1" dirty="0"/>
              <a:t>High-Risk Roles </a:t>
            </a:r>
            <a:r>
              <a:rPr lang="en-IN" dirty="0"/>
              <a:t>– Some roles have </a:t>
            </a:r>
            <a:r>
              <a:rPr lang="en-IN" b="1" dirty="0"/>
              <a:t>20%+</a:t>
            </a:r>
            <a:r>
              <a:rPr lang="en-IN" dirty="0"/>
              <a:t> attrition despite good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41332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D257-A2E2-0A9B-A5D7-E2B95344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8950-2CB0-42AC-5D34-8003F32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Enhancements for Better Attrition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2D5A-4689-A0AF-0069-7310086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Few </a:t>
            </a:r>
            <a:r>
              <a:rPr lang="en-US" b="1" dirty="0"/>
              <a:t>high-value dimensions </a:t>
            </a:r>
            <a:r>
              <a:rPr lang="en-US" dirty="0"/>
              <a:t>to add on current dataset for </a:t>
            </a:r>
            <a:r>
              <a:rPr lang="en-US" b="1" i="1" dirty="0"/>
              <a:t>strengthen insights, KPIs, </a:t>
            </a:r>
            <a:r>
              <a:rPr lang="en-US" i="1" dirty="0"/>
              <a:t>and</a:t>
            </a:r>
            <a:r>
              <a:rPr lang="en-US" b="1" i="1" dirty="0"/>
              <a:t> decision-making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Attrition Type - Voluntary vs. Involuntary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Exit Reason - Better offer, relocation, manager issues, burnout etc.,.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Size / Span of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Retention Risk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F02-A04E-45CD-89B9-7757B71A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D895-45F8-7FC3-6FCF-84EA0DF5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employee data to identify key factors impacting attrition and recommend actionable strategies to improve retention.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2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CAE-324A-6510-FB69-8397ADBF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1732-9EAF-0842-2393-6AC75F5A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Took a backup of the original table and removed duplicates and non-numeric Employee IDs.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Filtered rows with “</a:t>
            </a:r>
            <a:r>
              <a:rPr lang="en-US" b="1" dirty="0"/>
              <a:t>NA</a:t>
            </a:r>
            <a:r>
              <a:rPr lang="en-US" dirty="0"/>
              <a:t>” while analyzing the Survey ratings vs Attrition for cleaner output.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Joined </a:t>
            </a:r>
            <a:r>
              <a:rPr lang="en-US" dirty="0" err="1"/>
              <a:t>general_data</a:t>
            </a:r>
            <a:r>
              <a:rPr lang="en-US" dirty="0"/>
              <a:t> with survey tables to create a unified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64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DA6B-094A-67C5-4908-07479E2B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C06-E870-1C84-0C06-3AF90A74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Derived Fields: Year of Birth (</a:t>
            </a:r>
            <a:r>
              <a:rPr lang="en-US" dirty="0" err="1"/>
              <a:t>YoB</a:t>
            </a:r>
            <a:r>
              <a:rPr lang="en-US" dirty="0"/>
              <a:t>) did not match Age or Experience. Updated </a:t>
            </a:r>
            <a:r>
              <a:rPr lang="en-US" dirty="0" err="1"/>
              <a:t>YoB</a:t>
            </a:r>
            <a:r>
              <a:rPr lang="en-US" dirty="0"/>
              <a:t> based on Age to ensure consistency.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21451-014A-DF04-9220-78E29095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11" y="3274219"/>
            <a:ext cx="449580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03F61-E687-A792-AF17-EA4F934B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73" y="3274219"/>
            <a:ext cx="4363618" cy="18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E35-4346-F1D4-A846-41CBF75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15EE-EA7C-3766-EBA8-9810EA13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lphaUcPeriod"/>
            </a:pPr>
            <a:r>
              <a:rPr lang="en-IN" b="1" dirty="0"/>
              <a:t>Survey Feedback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WorkLifeBalance</a:t>
            </a:r>
            <a:r>
              <a:rPr lang="en-US" b="1" dirty="0"/>
              <a:t> = 1</a:t>
            </a:r>
            <a:r>
              <a:rPr lang="en-US" dirty="0"/>
              <a:t> showed the highest attrition rate at </a:t>
            </a:r>
            <a:r>
              <a:rPr lang="en-US" b="1" dirty="0"/>
              <a:t>31.4%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EnvironmentSatisfaction</a:t>
            </a:r>
            <a:r>
              <a:rPr lang="en-US" b="1" dirty="0"/>
              <a:t> = 1</a:t>
            </a:r>
            <a:r>
              <a:rPr lang="en-US" dirty="0"/>
              <a:t> and </a:t>
            </a:r>
            <a:r>
              <a:rPr lang="en-US" b="1" dirty="0" err="1"/>
              <a:t>JobSatisfaction</a:t>
            </a:r>
            <a:r>
              <a:rPr lang="en-US" b="1" dirty="0"/>
              <a:t> = 1</a:t>
            </a:r>
            <a:r>
              <a:rPr lang="en-US" dirty="0"/>
              <a:t> also show elevated attrition (~25%+).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0D6DC-A0A2-3368-CE18-DB8DAB84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244985"/>
            <a:ext cx="3038475" cy="77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BB8F1-16F8-88A9-D1D6-59129579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1569"/>
            <a:ext cx="3906129" cy="905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9E0B2C-9BFF-D02F-DEEB-B642D36D2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6054237" cy="33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84F7-0E79-1591-3417-49AB5EA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A35B-7C86-89DD-B3CC-7F7C2E75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1" dirty="0"/>
              <a:t>Survey Feedback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Attrition spikes when multiple low survey ratings occur together.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Employees with low satisfaction and poor work-life balance are at the highest risk of leaving.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68FEE-2898-9806-0A44-A6A6F0AA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4" y="2753520"/>
            <a:ext cx="4741252" cy="11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BC17-2D56-A664-A97C-4A7FD605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BFBC-F9E3-B111-FD57-8CC4956B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lphaUcPeriod" startAt="2"/>
            </a:pPr>
            <a:r>
              <a:rPr lang="en-IN" b="1" dirty="0"/>
              <a:t>Demographic &amp; Job Role: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Single </a:t>
            </a:r>
            <a:r>
              <a:rPr lang="en-US" dirty="0"/>
              <a:t>employees have a </a:t>
            </a:r>
            <a:r>
              <a:rPr lang="en-US" b="1" dirty="0"/>
              <a:t>57% </a:t>
            </a:r>
            <a:r>
              <a:rPr lang="en-US" dirty="0"/>
              <a:t>higher attrition rate compared to the overall average(</a:t>
            </a:r>
            <a:r>
              <a:rPr lang="en-US" b="1" dirty="0"/>
              <a:t>16%</a:t>
            </a:r>
            <a:r>
              <a:rPr lang="en-US" dirty="0"/>
              <a:t>), and over</a:t>
            </a:r>
            <a:r>
              <a:rPr lang="en-US" b="1" dirty="0"/>
              <a:t> 2X </a:t>
            </a:r>
            <a:r>
              <a:rPr lang="en-US" dirty="0"/>
              <a:t>higher than married employees.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Generation Y (Millennials)</a:t>
            </a:r>
            <a:r>
              <a:rPr lang="en-US" dirty="0"/>
              <a:t> are more likely to leave than Generation X.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Frequent travelers</a:t>
            </a:r>
            <a:r>
              <a:rPr lang="en-US" dirty="0"/>
              <a:t> show higher attrition rate than those who travel rarely.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8C93B-FEF9-E4B8-B31A-06ABE013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144" y="5672138"/>
            <a:ext cx="2951872" cy="1009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0F1C7-D894-7784-F7C4-165B8BCA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61" y="749076"/>
            <a:ext cx="3984548" cy="2496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8640B-8A70-19FE-69F1-703FEFB3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35" y="3303121"/>
            <a:ext cx="3658874" cy="33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9DFEB-5194-C13A-2AA7-6075A03D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D75B-2D54-08A9-1BB0-7113ACBE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27AE-B3E0-2F44-67B6-1A0A7DE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IN" b="1" dirty="0"/>
              <a:t>Demographic &amp; Job Role: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Human Resources</a:t>
            </a:r>
            <a:r>
              <a:rPr lang="en-US" dirty="0"/>
              <a:t> department shows particularly high attrition in </a:t>
            </a:r>
            <a:r>
              <a:rPr lang="en-US" b="1" dirty="0"/>
              <a:t>technician/sales</a:t>
            </a:r>
            <a:r>
              <a:rPr lang="en-US" dirty="0"/>
              <a:t> roles.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R&amp;D roles</a:t>
            </a:r>
            <a:r>
              <a:rPr lang="en-US" dirty="0"/>
              <a:t>, like </a:t>
            </a:r>
            <a:r>
              <a:rPr lang="en-US" b="1" dirty="0"/>
              <a:t>Research Director</a:t>
            </a:r>
            <a:r>
              <a:rPr lang="en-US" dirty="0"/>
              <a:t>, show significant attrition.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D8B9-03BE-917E-4675-51B122E3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82" y="3017374"/>
            <a:ext cx="5362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3428-96AA-2C77-C710-5A4EA2A3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55F2-B7D4-F960-419E-5B1678BB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478A-1ED9-BF5F-B765-826E32CC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en-IN" b="1" dirty="0"/>
              <a:t>Ethnicity &amp; Gender: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Minor differences exist across ethnicity and gender groups, they </a:t>
            </a:r>
            <a:r>
              <a:rPr lang="en-US" b="1" dirty="0"/>
              <a:t>do not significantly drive attrition</a:t>
            </a:r>
            <a:r>
              <a:rPr lang="en-US" dirty="0"/>
              <a:t> compared to work experience, role dynamics, and employee satisfaction.</a:t>
            </a:r>
            <a:r>
              <a:rPr lang="en-IN" dirty="0"/>
              <a:t>	</a:t>
            </a:r>
          </a:p>
          <a:p>
            <a:pPr marL="514350" indent="-514350">
              <a:buFont typeface="+mj-lt"/>
              <a:buAutoNum type="alphaUcPeriod" startAt="3"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BAC5-96FB-EBFD-6B44-B861BEA0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38" y="1255833"/>
            <a:ext cx="6358404" cy="38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658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Attrition Analysis</vt:lpstr>
      <vt:lpstr>Objective</vt:lpstr>
      <vt:lpstr>Data Cleaning and Preparation</vt:lpstr>
      <vt:lpstr>Data Cleaning and Preparation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Insights Summary</vt:lpstr>
      <vt:lpstr>Recommendations</vt:lpstr>
      <vt:lpstr>Data Enhancements for Better Attrition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kumar</dc:creator>
  <cp:lastModifiedBy>dheeraj kumar</cp:lastModifiedBy>
  <cp:revision>8</cp:revision>
  <dcterms:created xsi:type="dcterms:W3CDTF">2025-05-25T04:21:00Z</dcterms:created>
  <dcterms:modified xsi:type="dcterms:W3CDTF">2025-05-25T16:43:54Z</dcterms:modified>
</cp:coreProperties>
</file>