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83" r:id="rId5"/>
    <p:sldId id="285" r:id="rId6"/>
    <p:sldId id="284" r:id="rId7"/>
    <p:sldId id="307" r:id="rId8"/>
    <p:sldId id="286" r:id="rId9"/>
    <p:sldId id="287" r:id="rId10"/>
    <p:sldId id="290" r:id="rId11"/>
    <p:sldId id="291" r:id="rId12"/>
    <p:sldId id="292" r:id="rId13"/>
    <p:sldId id="293" r:id="rId14"/>
    <p:sldId id="294" r:id="rId15"/>
    <p:sldId id="295" r:id="rId16"/>
    <p:sldId id="296" r:id="rId17"/>
    <p:sldId id="298" r:id="rId18"/>
    <p:sldId id="299" r:id="rId19"/>
    <p:sldId id="300" r:id="rId20"/>
    <p:sldId id="302" r:id="rId21"/>
    <p:sldId id="304" r:id="rId22"/>
    <p:sldId id="306" r:id="rId23"/>
    <p:sldId id="3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DC9BC-5ACA-40F3-B59C-D267FDF13FC9}">
          <p14:sldIdLst>
            <p14:sldId id="289"/>
            <p14:sldId id="283"/>
            <p14:sldId id="285"/>
            <p14:sldId id="284"/>
            <p14:sldId id="307"/>
            <p14:sldId id="286"/>
            <p14:sldId id="287"/>
            <p14:sldId id="290"/>
            <p14:sldId id="291"/>
            <p14:sldId id="292"/>
            <p14:sldId id="293"/>
            <p14:sldId id="294"/>
            <p14:sldId id="295"/>
            <p14:sldId id="296"/>
            <p14:sldId id="298"/>
            <p14:sldId id="299"/>
            <p14:sldId id="300"/>
            <p14:sldId id="302"/>
            <p14:sldId id="304"/>
            <p14:sldId id="306"/>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8CB08-F491-45AC-A4A9-8DA122089E5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5AB7-0C07-4EE2-8616-D1422DE8C0B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anose="020B0604020202020204" pitchFamily="34" charset="0"/>
                <a:cs typeface="Arial" panose="020B0604020202020204" pitchFamily="34" charset="0"/>
              </a:rPr>
              <a:t>NOTE:</a:t>
            </a:r>
            <a:endParaRPr lang="en-US" b="1"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A3C37BE-C303-496D-B5CD-85F2937540FC}" type="slidenum">
              <a:rPr kumimoji="0" lang="en-US" sz="1200" b="0" i="0" u="none" strike="noStrike" kern="1200" cap="none" spc="0" normalizeH="0" baseline="0" noProof="0" smtClean="0">
                <a:ln>
                  <a:noFill/>
                </a:ln>
                <a:solidFill>
                  <a:srgbClr val="514843"/>
                </a:solidFill>
                <a:effectLst/>
                <a:uLnTx/>
                <a:uFillTx/>
                <a:latin typeface="Euphemia"/>
                <a:ea typeface="+mn-ea"/>
                <a:cs typeface="+mn-cs"/>
              </a:rPr>
            </a:fld>
            <a:endParaRPr kumimoji="0" lang="en-US" sz="1200" b="0" i="0" u="none" strike="noStrike" kern="1200" cap="none" spc="0" normalizeH="0" baseline="0" noProof="0">
              <a:ln>
                <a:noFill/>
              </a:ln>
              <a:solidFill>
                <a:srgbClr val="514843"/>
              </a:solidFill>
              <a:effectLst/>
              <a:uLnTx/>
              <a:uFillTx/>
              <a:latin typeface="Euphemia"/>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2B9795-92DC-40DC-A1CA-9A4B349D7824}" type="datetimeFigureOut">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FF54DE5-C571-48E8-A5BC-B369434E2F4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2B9795-92DC-40DC-A1CA-9A4B349D7824}"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2B9795-92DC-40DC-A1CA-9A4B349D7824}"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B9795-92DC-40DC-A1CA-9A4B349D782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2B9795-92DC-40DC-A1CA-9A4B349D7824}"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02B9795-92DC-40DC-A1CA-9A4B349D7824}"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02B9795-92DC-40DC-A1CA-9A4B349D7824}"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02B9795-92DC-40DC-A1CA-9A4B349D7824}" type="datetimeFigureOut">
              <a:rPr lang="en-US"/>
            </a:fld>
            <a:endParaRPr lang="en-US"/>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02B9795-92DC-40DC-A1CA-9A4B349D7824}"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02B9795-92DC-40DC-A1CA-9A4B349D7824}"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2B9795-92DC-40DC-A1CA-9A4B349D7824}"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2B9795-92DC-40DC-A1CA-9A4B349D7824}"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02B9795-92DC-40DC-A1CA-9A4B349D782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FF54DE5-C571-48E8-A5BC-B369434E2F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hyperlink" Target="https://ddatarep27-book-recommendation-system--dr-book-recommend-ks1fvl.streamlit.ap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549" y="2292094"/>
            <a:ext cx="6751401" cy="2367455"/>
          </a:xfrm>
        </p:spPr>
        <p:txBody>
          <a:bodyPr anchor="ctr"/>
          <a:lstStyle/>
          <a:p>
            <a:pPr>
              <a:lnSpc>
                <a:spcPct val="100000"/>
              </a:lnSpc>
            </a:pPr>
            <a:r>
              <a:rPr lang="en-US" dirty="0">
                <a:latin typeface="Arial Black" panose="020B0A04020102020204" charset="0"/>
                <a:cs typeface="Arial Black" panose="020B0A04020102020204" charset="0"/>
              </a:rPr>
              <a:t>BOOK RECOMMENDATION SYSTEM</a:t>
            </a:r>
            <a:endParaRPr lang="en-US" dirty="0">
              <a:latin typeface="Arial Black" panose="020B0A04020102020204" charset="0"/>
              <a:cs typeface="Arial Black" panose="020B0A04020102020204" charset="0"/>
            </a:endParaRPr>
          </a:p>
        </p:txBody>
      </p:sp>
      <p:sp>
        <p:nvSpPr>
          <p:cNvPr id="2" name="Rectangle 1"/>
          <p:cNvSpPr/>
          <p:nvPr/>
        </p:nvSpPr>
        <p:spPr>
          <a:xfrm>
            <a:off x="87630" y="5043805"/>
            <a:ext cx="5137150" cy="583565"/>
          </a:xfrm>
          <a:prstGeom prst="rect">
            <a:avLst/>
          </a:prstGeom>
        </p:spPr>
        <p:txBody>
          <a:bodyPr wrap="square">
            <a:spAutoFit/>
          </a:bodyPr>
          <a:lstStyle/>
          <a:p>
            <a:r>
              <a:rPr lang="en-US" sz="3200" dirty="0">
                <a:latin typeface="Bahnschrift SemiBold Condensed" panose="020B0502040204020203" pitchFamily="34" charset="0"/>
              </a:rPr>
              <a:t>- </a:t>
            </a:r>
            <a:r>
              <a:rPr lang="en-US" sz="3200" dirty="0">
                <a:latin typeface="Bahnschrift SemiBold SemiConden" charset="0"/>
                <a:cs typeface="Bahnschrift SemiBold SemiConden" charset="0"/>
              </a:rPr>
              <a:t>Presented by Team 6</a:t>
            </a:r>
            <a:endParaRPr lang="en-IN" sz="3200" dirty="0">
              <a:latin typeface="Bahnschrift SemiBold SemiConden" charset="0"/>
              <a:cs typeface="Bahnschrift SemiBold SemiConden" charset="0"/>
            </a:endParaRPr>
          </a:p>
        </p:txBody>
      </p:sp>
      <p:pic>
        <p:nvPicPr>
          <p:cNvPr id="5" name="Picture Placeholder 4"/>
          <p:cNvPicPr>
            <a:picLocks noChangeAspect="1"/>
          </p:cNvPicPr>
          <p:nvPr>
            <p:ph type="pic" sz="quarter" idx="13"/>
          </p:nvPr>
        </p:nvPicPr>
        <p:blipFill>
          <a:blip r:embed="rId1"/>
          <a:stretch>
            <a:fillRect/>
          </a:stretch>
        </p:blipFill>
        <p:spPr>
          <a:xfrm>
            <a:off x="5224780" y="635"/>
            <a:ext cx="6888480" cy="68573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243555"/>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USERS  DATA</a:t>
            </a:r>
            <a:endParaRPr lang="en-US" sz="3400" b="1" u="sng" dirty="0">
              <a:latin typeface="Bahnschrift SemiBold Condensed" panose="020B0502040204020203"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733" y="1079769"/>
            <a:ext cx="11617161" cy="5534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BOOKS  DATA</a:t>
            </a:r>
            <a:endParaRPr lang="en-US" sz="3400" b="1" u="sng" dirty="0">
              <a:latin typeface="Bahnschrift SemiBold Condensed" panose="020B0502040204020203"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672" y="696834"/>
            <a:ext cx="11856506" cy="6050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BOOKS  DATA</a:t>
            </a:r>
            <a:endParaRPr lang="en-US" sz="3400" b="1" u="sng" dirty="0">
              <a:latin typeface="Bahnschrift SemiBold Condensed" panose="020B0502040204020203"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734" y="726438"/>
            <a:ext cx="11744532" cy="6020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BOOKS  DATA</a:t>
            </a:r>
            <a:endParaRPr lang="en-US" sz="3400" b="1" u="sng" dirty="0">
              <a:latin typeface="Bahnschrift SemiBold Condensed" panose="020B0502040204020203" pitchFamily="34"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735" y="726438"/>
            <a:ext cx="11744532" cy="5990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RATINGS  DATA</a:t>
            </a:r>
            <a:endParaRPr lang="en-US" sz="3400" b="1" u="sng" dirty="0">
              <a:latin typeface="Bahnschrift SemiBold Condensed" panose="020B0502040204020203"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733" y="836580"/>
            <a:ext cx="11702377" cy="58074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735" y="243555"/>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INSIGHTS FROM EDA</a:t>
            </a:r>
            <a:endParaRPr lang="en-US" sz="3400" b="1" u="sng" dirty="0">
              <a:latin typeface="Bahnschrift SemiBold Condensed" panose="020B0502040204020203" pitchFamily="34" charset="0"/>
            </a:endParaRPr>
          </a:p>
        </p:txBody>
      </p:sp>
      <p:sp>
        <p:nvSpPr>
          <p:cNvPr id="6" name="Rectangle 5"/>
          <p:cNvSpPr/>
          <p:nvPr/>
        </p:nvSpPr>
        <p:spPr>
          <a:xfrm>
            <a:off x="223735" y="1003366"/>
            <a:ext cx="11819108" cy="500322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Harry Potter and the goblet of Fire is the most rated Book of all time. J.K Rowling is the is the top rated author.</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 Ballentine Books has published most number of books.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IN" sz="2400" dirty="0">
                <a:latin typeface="Bahnschrift SemiBold Condensed" panose="020B0502040204020203" pitchFamily="34" charset="0"/>
              </a:rPr>
              <a:t>More than 50% readers have either not read nor rated the books which appears to be 0 in ratings. Top ratings given by maximum users are 8.</a:t>
            </a:r>
            <a:endParaRPr lang="en-IN"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From our analysis, only one model is not sufficient for recommending books based on popularity. As there are very few top popular common books found between countries.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Hence, we built 2 popularity models based on highest average ratings and location wise top rated books. </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And we also built Collaborative Filtering model using on user similarity matrix with Pearson Correlation.</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endParaRPr lang="en-GB" sz="2400" dirty="0">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MODEL BUILDING </a:t>
            </a:r>
            <a:endParaRPr lang="en-US" sz="3400" b="1" u="sng" dirty="0">
              <a:latin typeface="Bahnschrift SemiBold Condensed" panose="020B0502040204020203" pitchFamily="34" charset="0"/>
            </a:endParaRPr>
          </a:p>
        </p:txBody>
      </p:sp>
      <p:sp>
        <p:nvSpPr>
          <p:cNvPr id="6" name="Rectangle 5"/>
          <p:cNvSpPr/>
          <p:nvPr/>
        </p:nvSpPr>
        <p:spPr>
          <a:xfrm>
            <a:off x="223733" y="943707"/>
            <a:ext cx="11751015" cy="2325573"/>
          </a:xfrm>
          <a:prstGeom prst="rect">
            <a:avLst/>
          </a:prstGeom>
        </p:spPr>
        <p:txBody>
          <a:bodyPr wrap="square">
            <a:spAutoFit/>
          </a:bodyPr>
          <a:lstStyle/>
          <a:p>
            <a:pPr algn="just">
              <a:lnSpc>
                <a:spcPct val="150000"/>
              </a:lnSpc>
            </a:pPr>
            <a:r>
              <a:rPr lang="en-GB" sz="2800" b="1" dirty="0">
                <a:latin typeface="Bahnschrift SemiBold Condensed" panose="020B0502040204020203" pitchFamily="34" charset="0"/>
              </a:rPr>
              <a:t>User - User based Collaborative Filtering:</a:t>
            </a:r>
            <a:endParaRPr lang="en-GB" sz="2800" b="1"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User-User collaborative filtering is one kind of recommendation method which looks for similar users based on the items users have already liked or positively interacted with.</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Using Pearson’s Correlation Coefficient for User based filtering.</a:t>
            </a:r>
            <a:endParaRPr lang="en-GB" sz="2400" dirty="0">
              <a:latin typeface="Bahnschrift SemiBold Condensed" panose="020B0502040204020203" pitchFamily="34" charset="0"/>
            </a:endParaRPr>
          </a:p>
        </p:txBody>
      </p:sp>
      <p:pic>
        <p:nvPicPr>
          <p:cNvPr id="8" name="Picture 7"/>
          <p:cNvPicPr>
            <a:picLocks noChangeAspect="1"/>
          </p:cNvPicPr>
          <p:nvPr/>
        </p:nvPicPr>
        <p:blipFill>
          <a:blip r:embed="rId1"/>
          <a:stretch>
            <a:fillRect/>
          </a:stretch>
        </p:blipFill>
        <p:spPr>
          <a:xfrm>
            <a:off x="1345252" y="3486548"/>
            <a:ext cx="9569188" cy="31379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MODEL EVALUATION	 </a:t>
            </a:r>
            <a:endParaRPr lang="en-US" sz="3400" b="1" u="sng" dirty="0">
              <a:latin typeface="Bahnschrift SemiBold Condensed" panose="020B0502040204020203" pitchFamily="34" charset="0"/>
            </a:endParaRPr>
          </a:p>
        </p:txBody>
      </p:sp>
      <p:pic>
        <p:nvPicPr>
          <p:cNvPr id="2" name="Picture 1"/>
          <p:cNvPicPr>
            <a:picLocks noChangeAspect="1"/>
          </p:cNvPicPr>
          <p:nvPr/>
        </p:nvPicPr>
        <p:blipFill>
          <a:blip r:embed="rId1"/>
          <a:stretch>
            <a:fillRect/>
          </a:stretch>
        </p:blipFill>
        <p:spPr>
          <a:xfrm>
            <a:off x="223735" y="737181"/>
            <a:ext cx="11744532" cy="2857193"/>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2"/>
          <a:stretch>
            <a:fillRect/>
          </a:stretch>
        </p:blipFill>
        <p:spPr>
          <a:xfrm>
            <a:off x="223734" y="3803516"/>
            <a:ext cx="11744532" cy="297278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735" y="243555"/>
            <a:ext cx="3446928" cy="638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rPr>
              <a:t>CHALLENGES</a:t>
            </a:r>
            <a:endPar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endParaRPr>
          </a:p>
        </p:txBody>
      </p:sp>
      <p:sp>
        <p:nvSpPr>
          <p:cNvPr id="6" name="Rectangle 5"/>
          <p:cNvSpPr/>
          <p:nvPr/>
        </p:nvSpPr>
        <p:spPr>
          <a:xfrm>
            <a:off x="223735" y="1003366"/>
            <a:ext cx="11819108" cy="2787238"/>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Handling of sparsity was a major challenge as well since the user interactions were not present for the majority of the books.</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Understanding the metric for evaluation was a challenge as well.</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Since the data consisted of text data, data cleaning was a major challenge in features like Location etc.</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Decision making on missing value imputations and outlier treatment was quite challenging as well.</a:t>
            </a:r>
            <a:endParaRPr lang="en-GB" sz="2400" dirty="0">
              <a:solidFill>
                <a:srgbClr val="514843"/>
              </a:solidFill>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157" y="108562"/>
            <a:ext cx="3446928" cy="638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rPr>
              <a:t>CONCLUSION</a:t>
            </a:r>
            <a:endPar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endParaRPr>
          </a:p>
        </p:txBody>
      </p:sp>
      <p:sp>
        <p:nvSpPr>
          <p:cNvPr id="6" name="Rectangle 5"/>
          <p:cNvSpPr/>
          <p:nvPr/>
        </p:nvSpPr>
        <p:spPr>
          <a:xfrm>
            <a:off x="149157" y="655414"/>
            <a:ext cx="11806137" cy="6111225"/>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In EDA, the Top-10 most rated books were essentially novels. Books like The Lovely Bone and The Secret Life of Bees were very well perceived.</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Majority of the readers were of the age bracket 20–45 and most of them came from North American and European countries namely USA, Canada, UK, Germany and Spain.</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If we look at the ratings distribution, most of the books have high ratings with maximum books being rated 8. Ratings below 5 are few in number.</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Author with the most books was Agatha Christie, William Shakespeare and Stephen King.</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For modelling, it was observed that for model based collaborative filtering was working better with Pearson’s Correlation than Cosine Similarity technique .</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Amongst the memory based approach, user-user CF performed better than item-item CF because of lower computation requirements.</a:t>
            </a:r>
            <a:endParaRPr lang="en-GB" sz="2400" dirty="0">
              <a:solidFill>
                <a:srgbClr val="514843"/>
              </a:solidFill>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13665"/>
            <a:ext cx="11887200" cy="907415"/>
          </a:xfrm>
          <a:prstGeom prst="rect">
            <a:avLst/>
          </a:prstGeom>
        </p:spPr>
        <p:txBody>
          <a:bodyPr wrap="square">
            <a:noAutofit/>
          </a:bodyPr>
          <a:lstStyle/>
          <a:p>
            <a:pPr algn="ctr"/>
            <a:r>
              <a:rPr lang="en-US" sz="4400" dirty="0">
                <a:latin typeface="Bahnschrift SemiBold Condensed" panose="020B0502040204020203" pitchFamily="34" charset="0"/>
              </a:rPr>
              <a:t>Team Members</a:t>
            </a:r>
            <a:endParaRPr lang="en-IN" sz="4400" dirty="0"/>
          </a:p>
        </p:txBody>
      </p:sp>
      <p:sp>
        <p:nvSpPr>
          <p:cNvPr id="7" name="Rectangle 6"/>
          <p:cNvSpPr/>
          <p:nvPr/>
        </p:nvSpPr>
        <p:spPr>
          <a:xfrm>
            <a:off x="509270" y="1472565"/>
            <a:ext cx="3277235" cy="4714875"/>
          </a:xfrm>
          <a:prstGeom prst="rect">
            <a:avLst/>
          </a:prstGeom>
        </p:spPr>
        <p:txBody>
          <a:bodyPr wrap="square">
            <a:noAutofit/>
          </a:bodyPr>
          <a:lstStyle/>
          <a:p>
            <a:r>
              <a:rPr lang="en-US" altLang="en-IN" sz="3200" dirty="0">
                <a:latin typeface="Franklin Gothic Medium" panose="020B0603020102020204" charset="0"/>
                <a:cs typeface="Franklin Gothic Medium" panose="020B0603020102020204" charset="0"/>
              </a:rPr>
              <a:t>Anjali</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Hitesh Arun</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Jaydip</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Sabina</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Sandhya</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Sateesh</a:t>
            </a:r>
            <a:endParaRPr lang="en-US" altLang="en-IN" sz="3200" dirty="0">
              <a:latin typeface="Franklin Gothic Medium" panose="020B0603020102020204" charset="0"/>
              <a:cs typeface="Franklin Gothic Medium" panose="020B0603020102020204" charset="0"/>
            </a:endParaRPr>
          </a:p>
          <a:p>
            <a:r>
              <a:rPr lang="en-US" altLang="en-IN" sz="3200" dirty="0">
                <a:latin typeface="Franklin Gothic Medium" panose="020B0603020102020204" charset="0"/>
                <a:cs typeface="Franklin Gothic Medium" panose="020B0603020102020204" charset="0"/>
              </a:rPr>
              <a:t>Vimala</a:t>
            </a:r>
            <a:endParaRPr lang="en-US" altLang="en-IN" sz="3200" dirty="0">
              <a:latin typeface="Franklin Gothic Medium" panose="020B0603020102020204" charset="0"/>
              <a:cs typeface="Franklin Gothic Medium" panose="020B0603020102020204" charset="0"/>
            </a:endParaRPr>
          </a:p>
        </p:txBody>
      </p:sp>
      <p:pic>
        <p:nvPicPr>
          <p:cNvPr id="101" name="Picture 100"/>
          <p:cNvPicPr/>
          <p:nvPr/>
        </p:nvPicPr>
        <p:blipFill>
          <a:blip r:embed="rId1"/>
          <a:stretch>
            <a:fillRect/>
          </a:stretch>
        </p:blipFill>
        <p:spPr>
          <a:xfrm>
            <a:off x="4403725" y="1196975"/>
            <a:ext cx="6692265" cy="5249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734" y="110886"/>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MODEL DEPLOYMENT </a:t>
            </a:r>
            <a:endParaRPr lang="en-US" sz="3400" b="1" u="sng" dirty="0">
              <a:latin typeface="Bahnschrift SemiBold Condensed" panose="020B0502040204020203" pitchFamily="34" charset="0"/>
            </a:endParaRPr>
          </a:p>
        </p:txBody>
      </p:sp>
      <p:sp>
        <p:nvSpPr>
          <p:cNvPr id="5" name="Rectangle 4"/>
          <p:cNvSpPr/>
          <p:nvPr/>
        </p:nvSpPr>
        <p:spPr>
          <a:xfrm>
            <a:off x="374685" y="6033148"/>
            <a:ext cx="11522243" cy="571247"/>
          </a:xfrm>
          <a:prstGeom prst="rect">
            <a:avLst/>
          </a:prstGeom>
        </p:spPr>
        <p:txBody>
          <a:bodyPr wrap="square">
            <a:spAutoFit/>
          </a:bodyPr>
          <a:lstStyle/>
          <a:p>
            <a:pPr algn="just">
              <a:lnSpc>
                <a:spcPct val="150000"/>
              </a:lnSpc>
            </a:pPr>
            <a:r>
              <a:rPr lang="en-GB" sz="2400" dirty="0">
                <a:solidFill>
                  <a:srgbClr val="514843"/>
                </a:solidFill>
                <a:latin typeface="Bahnschrift SemiBold Condensed" panose="020B0502040204020203" pitchFamily="34" charset="0"/>
              </a:rPr>
              <a:t>Streamlit API: </a:t>
            </a:r>
            <a:r>
              <a:rPr lang="en-GB" sz="2400" dirty="0">
                <a:solidFill>
                  <a:srgbClr val="514843"/>
                </a:solidFill>
                <a:latin typeface="Bahnschrift SemiBold Condensed" panose="020B0502040204020203" pitchFamily="34" charset="0"/>
                <a:hlinkClick r:id="rId1"/>
              </a:rPr>
              <a:t>https://ddatarep27-book-recommendation-system--dr-book-recommend-ks1fvl.streamlit.app/</a:t>
            </a:r>
            <a:r>
              <a:rPr lang="en-GB" sz="2400" dirty="0">
                <a:solidFill>
                  <a:srgbClr val="514843"/>
                </a:solidFill>
                <a:latin typeface="Bahnschrift SemiBold Condensed" panose="020B0502040204020203" pitchFamily="34" charset="0"/>
              </a:rPr>
              <a:t>    </a:t>
            </a:r>
            <a:endParaRPr lang="en-GB" sz="2400" dirty="0">
              <a:solidFill>
                <a:srgbClr val="514843"/>
              </a:solidFill>
              <a:latin typeface="Bahnschrift SemiBold Condensed" panose="020B0502040204020203" pitchFamily="34" charset="0"/>
            </a:endParaRPr>
          </a:p>
        </p:txBody>
      </p:sp>
      <p:pic>
        <p:nvPicPr>
          <p:cNvPr id="6" name="Picture 5"/>
          <p:cNvPicPr>
            <a:picLocks noChangeAspect="1"/>
          </p:cNvPicPr>
          <p:nvPr/>
        </p:nvPicPr>
        <p:blipFill>
          <a:blip r:embed="rId2"/>
          <a:stretch>
            <a:fillRect/>
          </a:stretch>
        </p:blipFill>
        <p:spPr>
          <a:xfrm>
            <a:off x="223733" y="906561"/>
            <a:ext cx="11522243" cy="50448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735" y="243555"/>
            <a:ext cx="3446928" cy="638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rPr>
              <a:t>FUTURE SCOPE</a:t>
            </a:r>
            <a:endParaRPr kumimoji="0" lang="en-US" sz="3400" b="1" i="0" u="sng" strike="noStrike" kern="1200" cap="none" spc="0" normalizeH="0" baseline="0" noProof="0" dirty="0">
              <a:ln>
                <a:noFill/>
              </a:ln>
              <a:solidFill>
                <a:srgbClr val="514843"/>
              </a:solidFill>
              <a:effectLst/>
              <a:uLnTx/>
              <a:uFillTx/>
              <a:latin typeface="Bahnschrift SemiBold Condensed" panose="020B0502040204020203" pitchFamily="34" charset="0"/>
              <a:ea typeface="+mn-ea"/>
              <a:cs typeface="+mn-cs"/>
            </a:endParaRPr>
          </a:p>
        </p:txBody>
      </p:sp>
      <p:sp>
        <p:nvSpPr>
          <p:cNvPr id="6" name="Rectangle 5"/>
          <p:cNvSpPr/>
          <p:nvPr/>
        </p:nvSpPr>
        <p:spPr>
          <a:xfrm>
            <a:off x="223735" y="1003366"/>
            <a:ext cx="11819108" cy="3341236"/>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Should given more information regarding the books dataset, namely features like Genre, Description etc., </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We could implement a content-filtering based recommendation system and compare the results with the existing collaborative-filtering based system.</a:t>
            </a:r>
            <a:endParaRPr lang="en-GB" sz="2400" dirty="0">
              <a:solidFill>
                <a:srgbClr val="514843"/>
              </a:solidFill>
              <a:latin typeface="Bahnschrift SemiBold Condensed" panose="020B0502040204020203" pitchFamily="34" charset="0"/>
            </a:endParaRPr>
          </a:p>
          <a:p>
            <a:pPr marL="342900" lvl="0" indent="-342900" algn="just">
              <a:lnSpc>
                <a:spcPct val="150000"/>
              </a:lnSpc>
              <a:buFont typeface="Arial" panose="020B0604020202020204" pitchFamily="34" charset="0"/>
              <a:buChar char="•"/>
            </a:pPr>
            <a:r>
              <a:rPr lang="en-GB" sz="2400" dirty="0">
                <a:solidFill>
                  <a:srgbClr val="514843"/>
                </a:solidFill>
                <a:latin typeface="Bahnschrift SemiBold Condensed" panose="020B0502040204020203" pitchFamily="34" charset="0"/>
              </a:rPr>
              <a:t>We would like to explore various clustering approaches for clustering the users based on Age, Location etc., and then implement voting algorithms to recommend items to the user depending on the cluster into which it belongs.</a:t>
            </a:r>
            <a:endParaRPr lang="en-GB" sz="2400" dirty="0">
              <a:solidFill>
                <a:srgbClr val="514843"/>
              </a:solidFill>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0" y="0"/>
            <a:ext cx="3874770" cy="777875"/>
          </a:xfrm>
          <a:prstGeom prst="rect">
            <a:avLst/>
          </a:prstGeom>
          <a:noFill/>
        </p:spPr>
        <p:txBody>
          <a:bodyPr wrap="square" rtlCol="0">
            <a:noAutofit/>
          </a:bodyPr>
          <a:lstStyle/>
          <a:p>
            <a:r>
              <a:rPr lang="en-US" sz="3400" b="1" u="sng" dirty="0">
                <a:gradFill>
                  <a:gsLst>
                    <a:gs pos="0">
                      <a:srgbClr val="E30000"/>
                    </a:gs>
                    <a:gs pos="100000">
                      <a:srgbClr val="760303"/>
                    </a:gs>
                  </a:gsLst>
                  <a:lin scaled="0"/>
                </a:gradFill>
                <a:latin typeface="Bahnschrift SemiBold Condensed" panose="020B0502040204020203" pitchFamily="34" charset="0"/>
              </a:rPr>
              <a:t> Objective</a:t>
            </a:r>
            <a:endParaRPr lang="en-US" sz="3400" b="1" u="sng" dirty="0">
              <a:gradFill>
                <a:gsLst>
                  <a:gs pos="0">
                    <a:srgbClr val="E30000"/>
                  </a:gs>
                  <a:gs pos="100000">
                    <a:srgbClr val="760303"/>
                  </a:gs>
                </a:gsLst>
                <a:lin scaled="0"/>
              </a:gradFill>
              <a:latin typeface="Bahnschrift SemiBold Condensed" panose="020B0502040204020203" pitchFamily="34" charset="0"/>
            </a:endParaRPr>
          </a:p>
        </p:txBody>
      </p:sp>
      <p:sp>
        <p:nvSpPr>
          <p:cNvPr id="3" name="Rectangle 2"/>
          <p:cNvSpPr/>
          <p:nvPr/>
        </p:nvSpPr>
        <p:spPr>
          <a:xfrm>
            <a:off x="142875" y="525780"/>
            <a:ext cx="11686540" cy="2573655"/>
          </a:xfrm>
          <a:prstGeom prst="rect">
            <a:avLst/>
          </a:prstGeom>
        </p:spPr>
        <p:txBody>
          <a:bodyPr wrap="square">
            <a:noAutofit/>
          </a:bodyPr>
          <a:lstStyle/>
          <a:p>
            <a:pPr marL="342900" indent="-342900" algn="just">
              <a:buFont typeface="Arial" panose="020B0604020202020204" pitchFamily="34" charset="0"/>
              <a:buChar char="•"/>
            </a:pPr>
            <a:r>
              <a:rPr lang="en-GB" sz="2800" dirty="0">
                <a:gradFill>
                  <a:gsLst>
                    <a:gs pos="0">
                      <a:srgbClr val="14CD68"/>
                    </a:gs>
                    <a:gs pos="100000">
                      <a:srgbClr val="035C7D"/>
                    </a:gs>
                  </a:gsLst>
                  <a:lin scaled="0"/>
                </a:gradFill>
                <a:latin typeface="Segoe UI Black" panose="020B0A02040204020203" charset="0"/>
                <a:cs typeface="Segoe UI Black" panose="020B0A02040204020203" charset="0"/>
              </a:rPr>
              <a:t>Recommender system plays an important role in simplifying what to choose according to one’s taste and preference.</a:t>
            </a:r>
            <a:endParaRPr lang="en-GB" sz="2800" dirty="0">
              <a:gradFill>
                <a:gsLst>
                  <a:gs pos="0">
                    <a:srgbClr val="14CD68"/>
                  </a:gs>
                  <a:gs pos="100000">
                    <a:srgbClr val="035C7D"/>
                  </a:gs>
                </a:gsLst>
                <a:lin scaled="0"/>
              </a:gradFill>
              <a:latin typeface="Segoe UI Black" panose="020B0A02040204020203" charset="0"/>
              <a:cs typeface="Segoe UI Black" panose="020B0A02040204020203" charset="0"/>
            </a:endParaRPr>
          </a:p>
          <a:p>
            <a:pPr marL="342900" indent="-342900" algn="just">
              <a:buFont typeface="Arial" panose="020B0604020202020204" pitchFamily="34" charset="0"/>
              <a:buChar char="•"/>
            </a:pPr>
            <a:r>
              <a:rPr lang="en-GB" sz="2800" dirty="0">
                <a:gradFill>
                  <a:gsLst>
                    <a:gs pos="0">
                      <a:srgbClr val="14CD68"/>
                    </a:gs>
                    <a:gs pos="100000">
                      <a:srgbClr val="035C7D"/>
                    </a:gs>
                  </a:gsLst>
                  <a:lin scaled="0"/>
                </a:gradFill>
                <a:latin typeface="Segoe UI Black" panose="020B0A02040204020203" charset="0"/>
                <a:cs typeface="Segoe UI Black" panose="020B0A02040204020203" charset="0"/>
              </a:rPr>
              <a:t>The Main objective is to extract features from given data set and use them to make a Book recommender system to recommend relevant books to users.</a:t>
            </a:r>
            <a:endParaRPr lang="en-GB" sz="2800" dirty="0">
              <a:gradFill>
                <a:gsLst>
                  <a:gs pos="0">
                    <a:srgbClr val="14CD68"/>
                  </a:gs>
                  <a:gs pos="100000">
                    <a:srgbClr val="035C7D"/>
                  </a:gs>
                </a:gsLst>
                <a:lin scaled="0"/>
              </a:gradFill>
              <a:latin typeface="Segoe UI Black" panose="020B0A02040204020203" charset="0"/>
              <a:cs typeface="Segoe UI Black" panose="020B0A02040204020203" charset="0"/>
            </a:endParaRPr>
          </a:p>
        </p:txBody>
      </p:sp>
      <p:sp>
        <p:nvSpPr>
          <p:cNvPr id="4" name="Rectangle 3"/>
          <p:cNvSpPr/>
          <p:nvPr/>
        </p:nvSpPr>
        <p:spPr>
          <a:xfrm>
            <a:off x="252730" y="2952750"/>
            <a:ext cx="4296410" cy="614045"/>
          </a:xfrm>
          <a:prstGeom prst="rect">
            <a:avLst/>
          </a:prstGeom>
          <a:noFill/>
        </p:spPr>
        <p:txBody>
          <a:bodyPr wrap="square" rtlCol="0">
            <a:spAutoFit/>
          </a:bodyPr>
          <a:lstStyle/>
          <a:p>
            <a:r>
              <a:rPr lang="en-US" sz="3400" b="1" u="sng" dirty="0">
                <a:latin typeface="Bahnschrift SemiBold Condensed" panose="020B0502040204020203" pitchFamily="34" charset="0"/>
              </a:rPr>
              <a:t>Summary of Data</a:t>
            </a:r>
            <a:endParaRPr lang="en-IN" sz="3400" b="1" u="sng" dirty="0">
              <a:latin typeface="Bahnschrift SemiBold Condensed" panose="020B0502040204020203" pitchFamily="34" charset="0"/>
            </a:endParaRPr>
          </a:p>
        </p:txBody>
      </p:sp>
      <p:sp>
        <p:nvSpPr>
          <p:cNvPr id="5" name="Rectangle 4"/>
          <p:cNvSpPr/>
          <p:nvPr/>
        </p:nvSpPr>
        <p:spPr>
          <a:xfrm>
            <a:off x="142578" y="3609139"/>
            <a:ext cx="11686256" cy="953135"/>
          </a:xfrm>
          <a:prstGeom prst="rect">
            <a:avLst/>
          </a:prstGeom>
        </p:spPr>
        <p:txBody>
          <a:bodyPr wrap="square">
            <a:spAutoFit/>
          </a:bodyPr>
          <a:lstStyle/>
          <a:p>
            <a:pPr marL="342900" indent="-342900" algn="just">
              <a:buFont typeface="Arial" panose="020B0604020202020204" pitchFamily="34" charset="0"/>
              <a:buChar char="•"/>
            </a:pPr>
            <a:r>
              <a:rPr lang="en-GB" sz="2800" dirty="0">
                <a:gradFill>
                  <a:gsLst>
                    <a:gs pos="0">
                      <a:srgbClr val="7B32B2"/>
                    </a:gs>
                    <a:gs pos="100000">
                      <a:srgbClr val="401A5D"/>
                    </a:gs>
                  </a:gsLst>
                  <a:lin scaled="0"/>
                </a:gradFill>
                <a:latin typeface="Segoe UI Black" panose="020B0A02040204020203" charset="0"/>
                <a:cs typeface="Segoe UI Black" panose="020B0A02040204020203" charset="0"/>
              </a:rPr>
              <a:t>The whole dataset is divided into 3 csv files comprising of books, users and ratings data separately.</a:t>
            </a:r>
            <a:endParaRPr lang="en-GB" sz="2800" dirty="0">
              <a:gradFill>
                <a:gsLst>
                  <a:gs pos="0">
                    <a:srgbClr val="7B32B2"/>
                  </a:gs>
                  <a:gs pos="100000">
                    <a:srgbClr val="401A5D"/>
                  </a:gs>
                </a:gsLst>
                <a:lin scaled="0"/>
              </a:gradFill>
              <a:latin typeface="Segoe UI Black" panose="020B0A02040204020203" charset="0"/>
              <a:cs typeface="Segoe UI Black" panose="020B0A02040204020203" charset="0"/>
            </a:endParaRPr>
          </a:p>
        </p:txBody>
      </p:sp>
      <p:graphicFrame>
        <p:nvGraphicFramePr>
          <p:cNvPr id="6" name="Table 7"/>
          <p:cNvGraphicFramePr/>
          <p:nvPr/>
        </p:nvGraphicFramePr>
        <p:xfrm>
          <a:off x="3190669" y="4549415"/>
          <a:ext cx="6177062" cy="2149587"/>
        </p:xfrm>
        <a:graphic>
          <a:graphicData uri="http://schemas.openxmlformats.org/drawingml/2006/table">
            <a:tbl>
              <a:tblPr firstRow="1" firstCol="1" bandRow="1">
                <a:tableStyleId>{5C22544A-7EE6-4342-B048-85BDC9FD1C3A}</a:tableStyleId>
              </a:tblPr>
              <a:tblGrid>
                <a:gridCol w="1792274"/>
                <a:gridCol w="2192394"/>
                <a:gridCol w="2192394"/>
              </a:tblGrid>
              <a:tr h="392463">
                <a:tc>
                  <a:txBody>
                    <a:bodyPr/>
                    <a:lstStyle/>
                    <a:p>
                      <a:pPr algn="ctr"/>
                      <a:r>
                        <a:rPr lang="en-US" sz="2400" dirty="0">
                          <a:solidFill>
                            <a:schemeClr val="tx2">
                              <a:lumMod val="85000"/>
                              <a:lumOff val="15000"/>
                            </a:schemeClr>
                          </a:solidFill>
                        </a:rPr>
                        <a:t>Dataset</a:t>
                      </a:r>
                      <a:endParaRPr lang="en-US" sz="2400" dirty="0">
                        <a:solidFill>
                          <a:schemeClr val="tx2">
                            <a:lumMod val="85000"/>
                            <a:lumOff val="15000"/>
                          </a:schemeClr>
                        </a:solidFill>
                      </a:endParaRPr>
                    </a:p>
                  </a:txBody>
                  <a:tcPr/>
                </a:tc>
                <a:tc>
                  <a:txBody>
                    <a:bodyPr/>
                    <a:lstStyle/>
                    <a:p>
                      <a:pPr marL="0" algn="ctr" defTabSz="914400" rtl="0" eaLnBrk="1" latinLnBrk="0" hangingPunct="1"/>
                      <a:r>
                        <a:rPr lang="en-US" sz="2400" b="1" kern="1200" dirty="0">
                          <a:solidFill>
                            <a:schemeClr val="tx2">
                              <a:lumMod val="85000"/>
                              <a:lumOff val="15000"/>
                            </a:schemeClr>
                          </a:solidFill>
                          <a:latin typeface="+mn-lt"/>
                          <a:ea typeface="+mn-ea"/>
                          <a:cs typeface="+mn-cs"/>
                        </a:rPr>
                        <a:t>Rows</a:t>
                      </a:r>
                      <a:endParaRPr lang="en-US" sz="2400" b="1" kern="1200" dirty="0">
                        <a:solidFill>
                          <a:schemeClr val="tx2">
                            <a:lumMod val="85000"/>
                            <a:lumOff val="15000"/>
                          </a:schemeClr>
                        </a:solidFill>
                        <a:latin typeface="+mn-lt"/>
                        <a:ea typeface="+mn-ea"/>
                        <a:cs typeface="+mn-cs"/>
                      </a:endParaRPr>
                    </a:p>
                  </a:txBody>
                  <a:tcPr/>
                </a:tc>
                <a:tc>
                  <a:txBody>
                    <a:bodyPr/>
                    <a:lstStyle/>
                    <a:p>
                      <a:pPr marL="0" algn="ctr" defTabSz="914400" rtl="0" eaLnBrk="1" latinLnBrk="0" hangingPunct="1"/>
                      <a:r>
                        <a:rPr lang="en-US" sz="2400" b="1" kern="1200" dirty="0">
                          <a:solidFill>
                            <a:schemeClr val="tx2">
                              <a:lumMod val="85000"/>
                              <a:lumOff val="15000"/>
                            </a:schemeClr>
                          </a:solidFill>
                          <a:latin typeface="+mn-lt"/>
                          <a:ea typeface="+mn-ea"/>
                          <a:cs typeface="+mn-cs"/>
                        </a:rPr>
                        <a:t>Columns</a:t>
                      </a:r>
                      <a:endParaRPr lang="en-US" sz="2400" b="1" kern="1200" dirty="0">
                        <a:solidFill>
                          <a:schemeClr val="tx2">
                            <a:lumMod val="85000"/>
                            <a:lumOff val="15000"/>
                          </a:schemeClr>
                        </a:solidFill>
                        <a:latin typeface="+mn-lt"/>
                        <a:ea typeface="+mn-ea"/>
                        <a:cs typeface="+mn-cs"/>
                      </a:endParaRPr>
                    </a:p>
                  </a:txBody>
                  <a:tcPr/>
                </a:tc>
              </a:tr>
              <a:tr h="564129">
                <a:tc>
                  <a:txBody>
                    <a:bodyPr/>
                    <a:lstStyle/>
                    <a:p>
                      <a:pPr algn="ctr"/>
                      <a:r>
                        <a:rPr lang="en-US" sz="2400" dirty="0"/>
                        <a:t>Books</a:t>
                      </a:r>
                      <a:endParaRPr lang="en-US" sz="2400" dirty="0"/>
                    </a:p>
                  </a:txBody>
                  <a:tcPr/>
                </a:tc>
                <a:tc>
                  <a:txBody>
                    <a:bodyPr/>
                    <a:lstStyle/>
                    <a:p>
                      <a:pPr algn="ctr">
                        <a:lnSpc>
                          <a:spcPct val="150000"/>
                        </a:lnSpc>
                      </a:pPr>
                      <a:r>
                        <a:rPr lang="en-US" b="1" dirty="0"/>
                        <a:t>271360</a:t>
                      </a:r>
                      <a:endParaRPr lang="en-US" b="1" dirty="0"/>
                    </a:p>
                  </a:txBody>
                  <a:tcPr/>
                </a:tc>
                <a:tc>
                  <a:txBody>
                    <a:bodyPr/>
                    <a:lstStyle/>
                    <a:p>
                      <a:pPr algn="ctr">
                        <a:lnSpc>
                          <a:spcPct val="150000"/>
                        </a:lnSpc>
                      </a:pPr>
                      <a:r>
                        <a:rPr lang="en-US" b="1" dirty="0"/>
                        <a:t>3</a:t>
                      </a:r>
                      <a:endParaRPr lang="en-US" b="1" dirty="0"/>
                    </a:p>
                  </a:txBody>
                  <a:tcPr/>
                </a:tc>
              </a:tr>
              <a:tr h="564129">
                <a:tc>
                  <a:txBody>
                    <a:bodyPr/>
                    <a:lstStyle/>
                    <a:p>
                      <a:pPr algn="ctr"/>
                      <a:r>
                        <a:rPr lang="en-US" sz="2400" dirty="0"/>
                        <a:t>User</a:t>
                      </a:r>
                      <a:endParaRPr lang="en-US" sz="2400" dirty="0"/>
                    </a:p>
                  </a:txBody>
                  <a:tcPr/>
                </a:tc>
                <a:tc>
                  <a:txBody>
                    <a:bodyPr/>
                    <a:lstStyle/>
                    <a:p>
                      <a:pPr algn="ctr">
                        <a:lnSpc>
                          <a:spcPct val="150000"/>
                        </a:lnSpc>
                      </a:pPr>
                      <a:r>
                        <a:rPr lang="en-US" b="1" dirty="0"/>
                        <a:t>278858</a:t>
                      </a:r>
                      <a:endParaRPr lang="en-US" b="1" dirty="0"/>
                    </a:p>
                  </a:txBody>
                  <a:tcPr/>
                </a:tc>
                <a:tc>
                  <a:txBody>
                    <a:bodyPr/>
                    <a:lstStyle/>
                    <a:p>
                      <a:pPr algn="ctr">
                        <a:lnSpc>
                          <a:spcPct val="150000"/>
                        </a:lnSpc>
                      </a:pPr>
                      <a:r>
                        <a:rPr lang="en-US" b="1" dirty="0"/>
                        <a:t>3</a:t>
                      </a:r>
                      <a:endParaRPr lang="en-US" b="1" dirty="0"/>
                    </a:p>
                  </a:txBody>
                  <a:tcPr/>
                </a:tc>
              </a:tr>
              <a:tr h="564129">
                <a:tc>
                  <a:txBody>
                    <a:bodyPr/>
                    <a:lstStyle/>
                    <a:p>
                      <a:pPr algn="ctr"/>
                      <a:r>
                        <a:rPr lang="en-US" sz="2400" dirty="0"/>
                        <a:t>Ratings</a:t>
                      </a:r>
                      <a:endParaRPr lang="en-US" sz="2400" dirty="0"/>
                    </a:p>
                  </a:txBody>
                  <a:tcPr/>
                </a:tc>
                <a:tc>
                  <a:txBody>
                    <a:bodyPr/>
                    <a:lstStyle/>
                    <a:p>
                      <a:pPr algn="ctr">
                        <a:lnSpc>
                          <a:spcPct val="150000"/>
                        </a:lnSpc>
                      </a:pPr>
                      <a:r>
                        <a:rPr lang="en-US" b="1" dirty="0"/>
                        <a:t>1149780</a:t>
                      </a:r>
                      <a:endParaRPr lang="en-US" b="1" dirty="0"/>
                    </a:p>
                  </a:txBody>
                  <a:tcPr/>
                </a:tc>
                <a:tc>
                  <a:txBody>
                    <a:bodyPr/>
                    <a:lstStyle/>
                    <a:p>
                      <a:pPr algn="ctr">
                        <a:lnSpc>
                          <a:spcPct val="150000"/>
                        </a:lnSpc>
                      </a:pPr>
                      <a:r>
                        <a:rPr lang="en-US" b="1" dirty="0"/>
                        <a:t>3</a:t>
                      </a:r>
                      <a:endParaRPr lang="en-US"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3463" y="601340"/>
            <a:ext cx="10116767" cy="611750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Data Collection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Import the Data </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Data Pre-processing – Cleaning, Imputation &amp; Treating missing values, outliers. </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Exploratory Data Analysis (EDA)</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Merging the datasets</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Built 2 Popularity Based Model – Top Rated user wise, Top Rated location wise</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Built 2 Collaborative Based Model – Item &amp; User based filtering</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Model Evaluation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Challenges</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Conclusion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Model Deployment using Streamlit API </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Future Scope</a:t>
            </a:r>
            <a:endParaRPr lang="en-US" sz="2200" dirty="0">
              <a:latin typeface="Bahnschrift SemiBold Condensed" panose="020B0502040204020203" pitchFamily="34" charset="0"/>
            </a:endParaRPr>
          </a:p>
        </p:txBody>
      </p:sp>
      <p:sp>
        <p:nvSpPr>
          <p:cNvPr id="3" name="TextBox 2"/>
          <p:cNvSpPr txBox="1"/>
          <p:nvPr/>
        </p:nvSpPr>
        <p:spPr>
          <a:xfrm>
            <a:off x="142578" y="52449"/>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Project Workflow</a:t>
            </a:r>
            <a:endParaRPr lang="en-IN" sz="3400" b="1" u="sng" dirty="0">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3463" y="601340"/>
            <a:ext cx="10116767" cy="560967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Pandas</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err="1">
                <a:latin typeface="Bahnschrift SemiBold Condensed" panose="020B0502040204020203" pitchFamily="34" charset="0"/>
              </a:rPr>
              <a:t>Numpy</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Regular Expression (re)</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Matplotlib</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Seaborn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err="1">
                <a:latin typeface="Bahnschrift SemiBold Condensed" panose="020B0502040204020203" pitchFamily="34" charset="0"/>
              </a:rPr>
              <a:t>Scipy</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Collections</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err="1">
                <a:latin typeface="Bahnschrift SemiBold Condensed" panose="020B0502040204020203" pitchFamily="34" charset="0"/>
              </a:rPr>
              <a:t>Sklearn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err="1">
                <a:latin typeface="Bahnschrift SemiBold Condensed" panose="020B0502040204020203" pitchFamily="34" charset="0"/>
              </a:rPr>
              <a:t>Ipython</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Pickle</a:t>
            </a:r>
            <a:endParaRPr lang="en-US" sz="22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US" sz="2200" dirty="0">
                <a:latin typeface="Bahnschrift SemiBold Condensed" panose="020B0502040204020203" pitchFamily="34" charset="0"/>
              </a:rPr>
              <a:t>Streamlit</a:t>
            </a:r>
            <a:endParaRPr lang="en-US" sz="2200" dirty="0">
              <a:latin typeface="Bahnschrift SemiBold Condensed" panose="020B0502040204020203" pitchFamily="34" charset="0"/>
            </a:endParaRPr>
          </a:p>
        </p:txBody>
      </p:sp>
      <p:sp>
        <p:nvSpPr>
          <p:cNvPr id="3" name="TextBox 2"/>
          <p:cNvSpPr txBox="1"/>
          <p:nvPr/>
        </p:nvSpPr>
        <p:spPr>
          <a:xfrm>
            <a:off x="142578" y="52449"/>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Packages Used</a:t>
            </a:r>
            <a:endParaRPr lang="en-IN" sz="3400" b="1" u="sng" dirty="0">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2578" y="52449"/>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Data Overview</a:t>
            </a:r>
            <a:endParaRPr lang="en-IN" sz="3400" b="1" u="sng" dirty="0">
              <a:latin typeface="Bahnschrift SemiBold Condensed" panose="020B0502040204020203"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525" y="1385546"/>
            <a:ext cx="5697164" cy="215110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25" y="4356330"/>
            <a:ext cx="5697164" cy="223224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490" y="1329740"/>
            <a:ext cx="5774985" cy="525883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29396" y="823854"/>
            <a:ext cx="4374203" cy="553998"/>
          </a:xfrm>
          <a:prstGeom prst="rect">
            <a:avLst/>
          </a:prstGeom>
        </p:spPr>
        <p:txBody>
          <a:bodyPr wrap="square">
            <a:spAutoFit/>
          </a:bodyPr>
          <a:lstStyle/>
          <a:p>
            <a:pPr algn="ctr"/>
            <a:r>
              <a:rPr lang="en-US" sz="3000" dirty="0">
                <a:latin typeface="Bahnschrift SemiBold Condensed" panose="020B0502040204020203" pitchFamily="34" charset="0"/>
              </a:rPr>
              <a:t>Users dataset</a:t>
            </a:r>
            <a:endParaRPr lang="en-IN" sz="3000" dirty="0"/>
          </a:p>
        </p:txBody>
      </p:sp>
      <p:sp>
        <p:nvSpPr>
          <p:cNvPr id="7" name="Rectangle 6"/>
          <p:cNvSpPr/>
          <p:nvPr/>
        </p:nvSpPr>
        <p:spPr>
          <a:xfrm>
            <a:off x="7288402" y="690660"/>
            <a:ext cx="3617159" cy="553998"/>
          </a:xfrm>
          <a:prstGeom prst="rect">
            <a:avLst/>
          </a:prstGeom>
        </p:spPr>
        <p:txBody>
          <a:bodyPr wrap="square">
            <a:spAutoFit/>
          </a:bodyPr>
          <a:lstStyle/>
          <a:p>
            <a:pPr algn="ctr"/>
            <a:r>
              <a:rPr lang="en-US" sz="3000" dirty="0">
                <a:latin typeface="Bahnschrift SemiBold Condensed" panose="020B0502040204020203" pitchFamily="34" charset="0"/>
              </a:rPr>
              <a:t>Books dataset</a:t>
            </a:r>
            <a:endParaRPr lang="en-IN" sz="3000" dirty="0"/>
          </a:p>
        </p:txBody>
      </p:sp>
      <p:sp>
        <p:nvSpPr>
          <p:cNvPr id="8" name="Rectangle 7"/>
          <p:cNvSpPr/>
          <p:nvPr/>
        </p:nvSpPr>
        <p:spPr>
          <a:xfrm>
            <a:off x="907917" y="3796224"/>
            <a:ext cx="3617159" cy="553998"/>
          </a:xfrm>
          <a:prstGeom prst="rect">
            <a:avLst/>
          </a:prstGeom>
        </p:spPr>
        <p:txBody>
          <a:bodyPr wrap="square">
            <a:spAutoFit/>
          </a:bodyPr>
          <a:lstStyle/>
          <a:p>
            <a:pPr algn="ctr"/>
            <a:r>
              <a:rPr lang="en-US" sz="3000" dirty="0">
                <a:latin typeface="Bahnschrift SemiBold Condensed" panose="020B0502040204020203" pitchFamily="34" charset="0"/>
              </a:rPr>
              <a:t>Ratings dataset</a:t>
            </a:r>
            <a:endParaRPr lang="en-IN" sz="30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2577" y="230751"/>
            <a:ext cx="4623975" cy="615553"/>
          </a:xfrm>
          <a:prstGeom prst="rect">
            <a:avLst/>
          </a:prstGeom>
          <a:noFill/>
        </p:spPr>
        <p:txBody>
          <a:bodyPr wrap="square" rtlCol="0">
            <a:spAutoFit/>
          </a:bodyPr>
          <a:lstStyle/>
          <a:p>
            <a:r>
              <a:rPr lang="en-US" sz="3400" b="1" u="sng" dirty="0">
                <a:latin typeface="Bahnschrift SemiBold Condensed" panose="020B0502040204020203" pitchFamily="34" charset="0"/>
              </a:rPr>
              <a:t>ANALYZING ALL THREE DATASET</a:t>
            </a:r>
            <a:endParaRPr lang="en-US" sz="3400" b="1" u="sng" dirty="0">
              <a:latin typeface="Bahnschrift SemiBold Condensed" panose="020B0502040204020203" pitchFamily="34" charset="0"/>
            </a:endParaRPr>
          </a:p>
        </p:txBody>
      </p:sp>
      <p:sp>
        <p:nvSpPr>
          <p:cNvPr id="3" name="TextBox 2"/>
          <p:cNvSpPr txBox="1"/>
          <p:nvPr/>
        </p:nvSpPr>
        <p:spPr>
          <a:xfrm>
            <a:off x="142577" y="2938120"/>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DATA CLEANING</a:t>
            </a:r>
            <a:endParaRPr lang="en-US" sz="3400" b="1" u="sng" dirty="0">
              <a:latin typeface="Bahnschrift SemiBold Condensed" panose="020B0502040204020203" pitchFamily="34" charset="0"/>
            </a:endParaRPr>
          </a:p>
        </p:txBody>
      </p:sp>
      <p:sp>
        <p:nvSpPr>
          <p:cNvPr id="5" name="Rectangle 4"/>
          <p:cNvSpPr/>
          <p:nvPr/>
        </p:nvSpPr>
        <p:spPr>
          <a:xfrm>
            <a:off x="223734" y="846304"/>
            <a:ext cx="11731559" cy="167924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There are almost no duplicate value’s in all 3 dataset’s.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But we have negligible null values in books dataset for 3 columns. We will try to impute values from internet.</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almost 40% null values in ratings datasets for age column. </a:t>
            </a:r>
            <a:endParaRPr lang="en-GB" sz="2400" dirty="0">
              <a:latin typeface="Bahnschrift SemiBold Condensed" panose="020B0502040204020203" pitchFamily="34" charset="0"/>
            </a:endParaRPr>
          </a:p>
        </p:txBody>
      </p:sp>
      <p:sp>
        <p:nvSpPr>
          <p:cNvPr id="6" name="Rectangle 5"/>
          <p:cNvSpPr/>
          <p:nvPr/>
        </p:nvSpPr>
        <p:spPr>
          <a:xfrm>
            <a:off x="223735" y="3644626"/>
            <a:ext cx="11731559" cy="278723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successfully replaced the incorrect value with correct values for specific columns.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noticed, there was some values in year of publication columns which is 0 &amp; future years.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successfully, imputed the missing values from Internet for links in Image column.</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discovered, there were some values in specific columns which is swapped &amp; does not belong to a specific column, and treated it.</a:t>
            </a:r>
            <a:endParaRPr lang="en-GB" sz="2400" dirty="0">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5" y="243555"/>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IMPUTING DATA</a:t>
            </a:r>
            <a:endParaRPr lang="en-US" sz="3400" b="1" u="sng" dirty="0">
              <a:latin typeface="Bahnschrift SemiBold Condensed" panose="020B0502040204020203" pitchFamily="34" charset="0"/>
            </a:endParaRPr>
          </a:p>
        </p:txBody>
      </p:sp>
      <p:sp>
        <p:nvSpPr>
          <p:cNvPr id="6" name="Rectangle 5"/>
          <p:cNvSpPr/>
          <p:nvPr/>
        </p:nvSpPr>
        <p:spPr>
          <a:xfrm>
            <a:off x="223735" y="935270"/>
            <a:ext cx="11819108" cy="334123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In users dataset, for Nan values, we will impute with median as its neutral in presence of outlier &amp; also the median for state &amp; country is close to the age of 32 years.</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In Books dataset, after replacing the extreme outlier values with mode year (2002) the distribution seems to be fairly symmetrical.</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As we can see, there are no null values nor any duplicate or missing values to be imputed in ratings dataset.</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endParaRPr lang="en-GB" sz="2400" dirty="0">
              <a:latin typeface="Bahnschrift SemiBold 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3734" y="243555"/>
            <a:ext cx="9202367" cy="615553"/>
          </a:xfrm>
          <a:prstGeom prst="rect">
            <a:avLst/>
          </a:prstGeom>
          <a:noFill/>
        </p:spPr>
        <p:txBody>
          <a:bodyPr wrap="square" rtlCol="0">
            <a:spAutoFit/>
          </a:bodyPr>
          <a:lstStyle/>
          <a:p>
            <a:r>
              <a:rPr lang="en-US" sz="3400" b="1" u="sng" dirty="0">
                <a:latin typeface="Bahnschrift SemiBold Condensed" panose="020B0502040204020203" pitchFamily="34" charset="0"/>
              </a:rPr>
              <a:t>VISUALISING USERS  DATA</a:t>
            </a:r>
            <a:endParaRPr lang="en-US" sz="3400" b="1" u="sng" dirty="0">
              <a:latin typeface="Bahnschrift SemiBold Condensed" panose="020B0502040204020203"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822" y="1085191"/>
            <a:ext cx="6090349" cy="508214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899" y="1135982"/>
            <a:ext cx="5392368" cy="4586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5209</Words>
  <Application>WPS Presentation</Application>
  <PresentationFormat>Widescreen</PresentationFormat>
  <Paragraphs>160</Paragraphs>
  <Slides>21</Slides>
  <Notes>1</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21</vt:i4>
      </vt:variant>
    </vt:vector>
  </HeadingPairs>
  <TitlesOfParts>
    <vt:vector size="47" baseType="lpstr">
      <vt:lpstr>Arial</vt:lpstr>
      <vt:lpstr>SimSun</vt:lpstr>
      <vt:lpstr>Wingdings</vt:lpstr>
      <vt:lpstr>Bahnschrift SemiBold Condensed</vt:lpstr>
      <vt:lpstr>Euphemia</vt:lpstr>
      <vt:lpstr>Segoe Print</vt:lpstr>
      <vt:lpstr>Plantagenet Cherokee</vt:lpstr>
      <vt:lpstr>Microsoft YaHei</vt:lpstr>
      <vt:lpstr>Arial Unicode MS</vt:lpstr>
      <vt:lpstr>Calibri</vt:lpstr>
      <vt:lpstr>Arial Black</vt:lpstr>
      <vt:lpstr>Arial Narrow</vt:lpstr>
      <vt:lpstr>Bahnschrift</vt:lpstr>
      <vt:lpstr>Bahnschrift Condensed</vt:lpstr>
      <vt:lpstr>Bahnschrift Light Condensed</vt:lpstr>
      <vt:lpstr>Bahnschrift Light SemiCondensed</vt:lpstr>
      <vt:lpstr>Bahnschrift SemiBold</vt:lpstr>
      <vt:lpstr>Bahnschrift SemiBold SemiConden</vt:lpstr>
      <vt:lpstr>Book Antiqua</vt:lpstr>
      <vt:lpstr>Franklin Gothic Medium</vt:lpstr>
      <vt:lpstr>Comic Sans MS</vt:lpstr>
      <vt:lpstr>Segoe UI Black</vt:lpstr>
      <vt:lpstr>Bahnschrift SemiLight Condensed</vt:lpstr>
      <vt:lpstr>Bahnschrift SemiLight SemiConde</vt:lpstr>
      <vt:lpstr>Bahnschrift SemiLight</vt:lpstr>
      <vt:lpstr>Green Color</vt:lpstr>
      <vt:lpstr>BOOK RECOMMENDATION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Haaris</dc:creator>
  <cp:lastModifiedBy>vemula sandhya</cp:lastModifiedBy>
  <cp:revision>116</cp:revision>
  <dcterms:created xsi:type="dcterms:W3CDTF">2022-11-24T21:40:00Z</dcterms:created>
  <dcterms:modified xsi:type="dcterms:W3CDTF">2023-10-26T09:50:03Z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FB3D0154DDA44996889ED41595979BC2_12</vt:lpwstr>
  </property>
  <property fmtid="{D5CDD505-2E9C-101B-9397-08002B2CF9AE}" pid="3" name="KSOProductBuildVer">
    <vt:lpwstr>1033-12.2.0.13266</vt:lpwstr>
  </property>
</Properties>
</file>