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7" r:id="rId4"/>
    <p:sldId id="259" r:id="rId5"/>
    <p:sldId id="291" r:id="rId6"/>
    <p:sldId id="283" r:id="rId7"/>
    <p:sldId id="284" r:id="rId8"/>
    <p:sldId id="288" r:id="rId9"/>
    <p:sldId id="289" r:id="rId10"/>
    <p:sldId id="263" r:id="rId11"/>
    <p:sldId id="266" r:id="rId12"/>
    <p:sldId id="274" r:id="rId13"/>
    <p:sldId id="290" r:id="rId14"/>
    <p:sldId id="292" r:id="rId15"/>
    <p:sldId id="293" r:id="rId16"/>
    <p:sldId id="282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389671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" name="Google Shape;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7810473df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g27810473df4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g27810473df4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810473df4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27810473df4_1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" name="Google Shape;79;g27810473df4_1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810473df4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7810473df4_1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27810473df4_1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810473df4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27810473df4_1_1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g27810473df4_1_1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0" i="0" u="none" strike="noStrike" cap="small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" name="Google Shape;13;p8"/>
          <p:cNvSpPr txBox="1"/>
          <p:nvPr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0" i="0" u="none" strike="noStrike" cap="small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" name="Google Shape;14;p8"/>
          <p:cNvSpPr txBox="1"/>
          <p:nvPr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1" i="0" u="none" strike="noStrike" cap="none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" name="Google Shape;15;p8"/>
          <p:cNvSpPr txBox="1"/>
          <p:nvPr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endParaRPr sz="1500" b="1" i="1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" name="Google Shape;16;p8"/>
          <p:cNvSpPr txBox="1"/>
          <p:nvPr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0" i="0" u="none" strike="noStrike" cap="small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104423" y="278484"/>
            <a:ext cx="12192000" cy="714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 panose="02020603050405020304"/>
              <a:buNone/>
              <a:defRPr sz="24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199505" y="1097279"/>
            <a:ext cx="11779135" cy="53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  <a:defRPr/>
            </a:lvl1pPr>
            <a:lvl2pPr marL="914400" lvl="1" indent="-381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/>
            </a:lvl2pPr>
            <a:lvl3pPr marL="1371600" lvl="2" indent="-355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Char char="o"/>
              <a:defRPr/>
            </a:lvl3pPr>
            <a:lvl4pPr marL="1828800" lvl="3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/>
            </a:lvl4pPr>
            <a:lvl5pPr marL="2286000" lvl="4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/>
          <p:nvPr/>
        </p:nvSpPr>
        <p:spPr>
          <a:xfrm>
            <a:off x="1554477" y="6625241"/>
            <a:ext cx="5654039" cy="2425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small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Dept. of Computer Science and Engineering (AI &amp; ML)</a:t>
            </a:r>
            <a:endParaRPr sz="1600" b="0" i="0" u="none" strike="noStrike" cap="small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Google Shape;21;p9"/>
          <p:cNvSpPr txBox="1"/>
          <p:nvPr/>
        </p:nvSpPr>
        <p:spPr>
          <a:xfrm>
            <a:off x="7208517" y="6625241"/>
            <a:ext cx="4545678" cy="23275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small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Srinivasa Ramanujan Institute of Technology</a:t>
            </a:r>
            <a:endParaRPr sz="1600" b="0" i="0" u="none" strike="noStrike" cap="small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" name="Google Shape;22;p9"/>
          <p:cNvSpPr txBox="1"/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fld id="{00000000-1234-1234-1234-123412341234}" type="slidenum">
              <a:rPr lang="en-US" sz="1600" b="1" i="0" u="none" strike="noStrike" cap="none" smtClean="0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 panose="020B0604020202020204"/>
                <a:buNone/>
              </a:pPr>
              <a:t>‹#›</a:t>
            </a:fld>
            <a:endParaRPr sz="1600" b="1" i="0" u="none" strike="noStrike" cap="none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Google Shape;23;p9"/>
          <p:cNvSpPr txBox="1"/>
          <p:nvPr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r>
              <a:rPr lang="en-US" sz="1500" b="1" i="1" u="none" strike="noStrike" cap="none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RPA DEVELOPER VIRTUAL INTERNSHIP</a:t>
            </a:r>
            <a:endParaRPr sz="1500" b="1" i="1" u="none" strike="noStrike" cap="none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4" name="Google Shape;24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9"/>
          <p:cNvSpPr txBox="1"/>
          <p:nvPr userDrawn="1"/>
        </p:nvSpPr>
        <p:spPr>
          <a:xfrm>
            <a:off x="8890" y="6625241"/>
            <a:ext cx="1554476" cy="23275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small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224G1A3397</a:t>
            </a:r>
            <a:endParaRPr lang="en-IN" altLang="en-US" sz="1600" b="0" i="0" u="none" strike="noStrike" cap="small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marR="0" lvl="1" indent="-3810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1371600" marR="0" lvl="2" indent="-355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Char char="o"/>
              <a:defRPr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828800" marR="0" lvl="3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2286000" marR="0" lvl="4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uipath.com/learning-plans/rpa-developer-foundation" TargetMode="External"/><Relationship Id="rId2" Type="http://schemas.openxmlformats.org/officeDocument/2006/relationships/hyperlink" Target="https://www.geeksforgeeks.org/robotics-process-automation-an-introductio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/>
          <p:nvPr/>
        </p:nvSpPr>
        <p:spPr>
          <a:xfrm>
            <a:off x="4465615" y="1789129"/>
            <a:ext cx="3406075" cy="967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 panose="020B0604020202020204"/>
              <a:buNone/>
            </a:pPr>
            <a:r>
              <a:rPr lang="en-IN" sz="16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 SARVAGNA</a:t>
            </a:r>
            <a:endParaRPr sz="1600"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</a:pPr>
            <a:r>
              <a:rPr lang="en-US" sz="1600" i="0" u="none" strike="noStrike" cap="none" dirty="0">
                <a:solidFill>
                  <a:schemeClr val="dk1"/>
                </a:solidFill>
                <a:latin typeface="+mj-lt"/>
                <a:ea typeface="Times New Roman" panose="02020603050405020304"/>
                <a:cs typeface="+mj-lt"/>
                <a:sym typeface="Times New Roman" panose="02020603050405020304"/>
              </a:rPr>
              <a:t>224G1A3397</a:t>
            </a:r>
            <a:endParaRPr lang="en-IN" altLang="en-US" sz="1600" i="0" u="none" strike="noStrike" cap="none" dirty="0">
              <a:solidFill>
                <a:schemeClr val="dk1"/>
              </a:solidFill>
              <a:latin typeface="+mj-lt"/>
              <a:ea typeface="Times New Roman" panose="02020603050405020304"/>
              <a:cs typeface="+mj-lt"/>
              <a:sym typeface="Times New Roman" panose="02020603050405020304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1514475" y="4776303"/>
            <a:ext cx="9163049" cy="142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Department of Computer Science and Engineering (AI &amp; ML)     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 panose="020B0604020202020204"/>
              <a:buNone/>
            </a:pPr>
            <a:r>
              <a:rPr lang="en-US" sz="6500" b="0" i="0" u="none" strike="noStrike" cap="none" dirty="0" err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Srinivasa</a:t>
            </a:r>
            <a:r>
              <a:rPr lang="en-US" sz="6500" b="0" i="0" u="none" strike="noStrike" cap="none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6500" b="0" i="0" u="none" strike="noStrike" cap="none" dirty="0" err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Ramanujan</a:t>
            </a:r>
            <a:r>
              <a:rPr lang="en-US" sz="6500" b="0" i="0" u="none" strike="noStrike" cap="none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Institute of Technology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1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(Affiliated to JNTUA &amp; Approved by AICTE) (Accredited by NAAC with ‘A’ Grade &amp; Accredited by NBA (EEE, ECE &amp; CSE)</a:t>
            </a:r>
            <a:endParaRPr sz="21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300" b="1" i="0" u="none" strike="noStrike" cap="none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Rotarypuram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Village, B K 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Samudram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Mandal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Ananthapuramu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– 515701.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ct val="100000"/>
              <a:buFont typeface="Arial" panose="020B0604020202020204"/>
              <a:buNone/>
            </a:pPr>
            <a:r>
              <a:rPr lang="en-US" sz="2500" b="1" i="0" u="none" strike="noStrike" cap="none" dirty="0">
                <a:solidFill>
                  <a:srgbClr val="1E4E79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2024 - 2025</a:t>
            </a:r>
            <a:endParaRPr sz="25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28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755009" y="305775"/>
            <a:ext cx="10528183" cy="857864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RPA DEVELOPER VIRTUAL INTERNSHIP</a:t>
            </a:r>
            <a:endParaRPr sz="3200" b="0" i="0" u="none" strike="noStrike" cap="none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by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74154" y="2674613"/>
            <a:ext cx="1843673" cy="1813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87" y="250775"/>
            <a:ext cx="12192000" cy="714900"/>
          </a:xfrm>
        </p:spPr>
        <p:txBody>
          <a:bodyPr/>
          <a:lstStyle/>
          <a:p>
            <a:r>
              <a:rPr lang="en-US" sz="2800" dirty="0"/>
              <a:t>                                                         TOOLS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781"/>
          <a:stretch/>
        </p:blipFill>
        <p:spPr>
          <a:xfrm>
            <a:off x="1001104" y="1179450"/>
            <a:ext cx="10058400" cy="46966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810473df4_1_59"/>
          <p:cNvSpPr txBox="1">
            <a:spLocks noGrp="1"/>
          </p:cNvSpPr>
          <p:nvPr>
            <p:ph type="title"/>
          </p:nvPr>
        </p:nvSpPr>
        <p:spPr>
          <a:xfrm>
            <a:off x="104423" y="278484"/>
            <a:ext cx="12192000" cy="714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800" dirty="0"/>
              <a:t>FUTURE OF RPA</a:t>
            </a:r>
          </a:p>
        </p:txBody>
      </p:sp>
      <p:sp>
        <p:nvSpPr>
          <p:cNvPr id="2" name="Rectangle 1"/>
          <p:cNvSpPr/>
          <p:nvPr/>
        </p:nvSpPr>
        <p:spPr>
          <a:xfrm>
            <a:off x="249382" y="1313995"/>
            <a:ext cx="1126374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future of  RPA holds immense potential for growth, innovation, and transformation.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automation continues to evolve, organizations must embrace these changes to stay competitive.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Some of the benefits: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Enhanced efficiency and productivity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Improved accuracy and compliance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Faster time-to-market and agility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Better decision-making with data insights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Balancing automation with human touch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Continued innovation in automation tools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Emphasis on change management and adoption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810473df4_1_116"/>
          <p:cNvSpPr txBox="1">
            <a:spLocks noGrp="1"/>
          </p:cNvSpPr>
          <p:nvPr>
            <p:ph type="title"/>
          </p:nvPr>
        </p:nvSpPr>
        <p:spPr>
          <a:xfrm>
            <a:off x="104423" y="278484"/>
            <a:ext cx="12192000" cy="714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 dirty="0"/>
              <a:t>                                                   EXAMPLE</a:t>
            </a:r>
            <a:endParaRPr sz="2800" dirty="0"/>
          </a:p>
        </p:txBody>
      </p:sp>
      <p:sp>
        <p:nvSpPr>
          <p:cNvPr id="3" name="Rectangle 2"/>
          <p:cNvSpPr/>
          <p:nvPr/>
        </p:nvSpPr>
        <p:spPr>
          <a:xfrm>
            <a:off x="360219" y="1402832"/>
            <a:ext cx="598516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EMAIL AUTOMATION: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Email Automation with Studio in RPA involves using software robots to automate email-related tasks, such as: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Reading and processing emails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Extracting data from emails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Sending automated responses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Forwarding emails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Creating and updating tasks or records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383" y="1513669"/>
            <a:ext cx="5579702" cy="419440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                                                   CERTIFICATION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B397E4-F24E-5EEB-EC2C-2735643F6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535" y="1276358"/>
            <a:ext cx="3520929" cy="500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80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GIT HUB DASHBOARD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endParaRPr lang="en-US" b="1" dirty="0"/>
          </a:p>
          <a:p>
            <a:pPr marL="5080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851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REFERENCE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b="1" dirty="0">
                <a:hlinkClick r:id="rId2"/>
              </a:rPr>
              <a:t>https://www.geeksforgeeks.org/robotics-process-automation-an-introduction/</a:t>
            </a:r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https://academy.uipath.com/learning-plans/rpa-developer-foundation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8366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"/>
          <p:cNvSpPr/>
          <p:nvPr/>
        </p:nvSpPr>
        <p:spPr>
          <a:xfrm>
            <a:off x="1582615" y="1254371"/>
            <a:ext cx="8534400" cy="325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 panose="020B0604020202020204"/>
              <a:buNone/>
            </a:pPr>
            <a:r>
              <a:rPr lang="en-US" sz="9600" b="0" i="1" u="none" strike="noStrike" cap="none" dirty="0">
                <a:solidFill>
                  <a:srgbClr val="FF6600"/>
                </a:solidFill>
                <a:latin typeface="Arial Rounded MT Bold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THANKYOU!!</a:t>
            </a:r>
            <a:endParaRPr sz="9600" b="0" i="0" u="none" strike="noStrike" cap="none" dirty="0">
              <a:solidFill>
                <a:srgbClr val="FF6600"/>
              </a:solidFill>
              <a:latin typeface="Arial Rounded MT Bold" pitchFamily="34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>
            <a:spLocks noGrp="1"/>
          </p:cNvSpPr>
          <p:nvPr>
            <p:ph type="title"/>
          </p:nvPr>
        </p:nvSpPr>
        <p:spPr>
          <a:xfrm>
            <a:off x="104423" y="278484"/>
            <a:ext cx="12192000" cy="71490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 panose="02020603050405020304"/>
              <a:buNone/>
            </a:pPr>
            <a:r>
              <a:rPr lang="en-US" dirty="0"/>
              <a:t>                                                           CONTENTS</a:t>
            </a:r>
          </a:p>
        </p:txBody>
      </p:sp>
      <p:sp>
        <p:nvSpPr>
          <p:cNvPr id="40" name="Google Shape;40;p2"/>
          <p:cNvSpPr txBox="1">
            <a:spLocks noGrp="1"/>
          </p:cNvSpPr>
          <p:nvPr>
            <p:ph type="body" idx="1"/>
          </p:nvPr>
        </p:nvSpPr>
        <p:spPr>
          <a:xfrm>
            <a:off x="104430" y="993379"/>
            <a:ext cx="11779200" cy="53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lvl="0" indent="-4572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Introduction</a:t>
            </a:r>
          </a:p>
          <a:p>
            <a:pPr lvl="0" indent="-4572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RPA Editions</a:t>
            </a:r>
          </a:p>
          <a:p>
            <a:pPr lvl="0" indent="-4572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Stages</a:t>
            </a:r>
          </a:p>
          <a:p>
            <a:pPr lvl="0" indent="-4572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Methodologies</a:t>
            </a:r>
          </a:p>
          <a:p>
            <a:pPr lvl="0" indent="-4572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RPA Components</a:t>
            </a:r>
          </a:p>
          <a:p>
            <a:pPr lvl="0" indent="-4572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RPA Tools</a:t>
            </a:r>
          </a:p>
          <a:p>
            <a:pPr lvl="0" indent="-4572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Future of RPA</a:t>
            </a:r>
          </a:p>
          <a:p>
            <a:pPr lvl="0" indent="-4572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Certification</a:t>
            </a:r>
          </a:p>
          <a:p>
            <a:pPr lvl="0" indent="-4572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References</a:t>
            </a: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                                                   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091" y="1069570"/>
            <a:ext cx="11604567" cy="5394960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b="1" dirty="0"/>
              <a:t>Robotics Process Automation (RPA)</a:t>
            </a:r>
            <a:r>
              <a:rPr lang="en-US" dirty="0"/>
              <a:t> is a useful and widely emerging technology in the business world nowadays.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RPA,which</a:t>
            </a:r>
            <a:r>
              <a:rPr lang="en-US" dirty="0"/>
              <a:t> uses various software robots to perform business-oriented tasks. Previously, in many organizations, the large volume of data was handled by the humans themselves.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Also, software robots are easy to integrate into any system according to the requirements and provide results that are comparatively quick and accurate as done by humans. </a:t>
            </a:r>
          </a:p>
          <a:p>
            <a:pPr marL="533400" lvl="1" indent="0">
              <a:buNone/>
            </a:pPr>
            <a:r>
              <a:rPr lang="en-US" b="1" dirty="0"/>
              <a:t>How does it work?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RPA observes the repeated actions performed by users then the automation is done on those tasks directly in the GUI.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Thus, RPA works on the business’s existing applications and handles routine tasks like E-Mail invoice processing, report maintenance and generation, data extraction, access to websites, and many more.  </a:t>
            </a:r>
          </a:p>
        </p:txBody>
      </p:sp>
    </p:spTree>
    <p:extLst>
      <p:ext uri="{BB962C8B-B14F-4D97-AF65-F5344CB8AC3E}">
        <p14:creationId xmlns:p14="http://schemas.microsoft.com/office/powerpoint/2010/main" val="340575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7810473df4_1_0"/>
          <p:cNvSpPr txBox="1">
            <a:spLocks noGrp="1"/>
          </p:cNvSpPr>
          <p:nvPr>
            <p:ph type="title"/>
          </p:nvPr>
        </p:nvSpPr>
        <p:spPr>
          <a:xfrm>
            <a:off x="104423" y="278484"/>
            <a:ext cx="12192000" cy="714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 dirty="0"/>
              <a:t>EDITIONS</a:t>
            </a:r>
          </a:p>
        </p:txBody>
      </p:sp>
      <p:sp>
        <p:nvSpPr>
          <p:cNvPr id="53" name="Google Shape;53;g27810473df4_1_0"/>
          <p:cNvSpPr txBox="1">
            <a:spLocks noGrp="1"/>
          </p:cNvSpPr>
          <p:nvPr>
            <p:ph type="body" idx="1"/>
          </p:nvPr>
        </p:nvSpPr>
        <p:spPr>
          <a:xfrm>
            <a:off x="199390" y="1097280"/>
            <a:ext cx="5882755" cy="53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lang="en-US" sz="2490" b="1" dirty="0"/>
              <a:t>EDITIONS:</a:t>
            </a:r>
          </a:p>
          <a:p>
            <a:pPr lvl="0" indent="-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+mj-lt"/>
              <a:buAutoNum type="arabicPeriod"/>
            </a:pPr>
            <a:r>
              <a:rPr lang="en-US" sz="2490" b="1" dirty="0"/>
              <a:t>Community Edition-</a:t>
            </a:r>
          </a:p>
          <a:p>
            <a:pPr marL="800100" lvl="1" indent="-342900">
              <a:lnSpc>
                <a:spcPct val="10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90" dirty="0"/>
              <a:t>This Edition is for individual developers, small teams, education, and training purpose who are just starting on their automation journey.</a:t>
            </a:r>
          </a:p>
          <a:p>
            <a:pPr marL="800100" lvl="1" indent="-342900">
              <a:lnSpc>
                <a:spcPct val="10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90" dirty="0"/>
              <a:t>The Community Account enables individuals and small and medium-sized business purposes. while large businesses only evaluate their sustainability for internal business requirements and non-profit business purposes.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endParaRPr sz="249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070" y="1745672"/>
            <a:ext cx="5549821" cy="40316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                                                   EDITION CONTD…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b="1" dirty="0"/>
              <a:t>2.Enterprise Edition:</a:t>
            </a:r>
          </a:p>
        </p:txBody>
      </p:sp>
      <p:sp>
        <p:nvSpPr>
          <p:cNvPr id="4" name="Rectangle 3"/>
          <p:cNvSpPr/>
          <p:nvPr/>
        </p:nvSpPr>
        <p:spPr>
          <a:xfrm>
            <a:off x="207818" y="1690255"/>
            <a:ext cx="113468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UiPath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Enterprise edition offers advanced features for large-scale automation, It also provides flexible deployment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options,advanced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authentication management, and scalable architecture 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Enterprise studio: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a comprehensive tool for automating business processes through RPA. It provides a visual workflow designer, advanced automation capabilities, and integration with various systems and applications.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Enterprise Cloud: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Cloud-based platform that enables organizations to automate business processes using RPA. Deployment of the entire RPA enterprise platform for any size business.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Enterprise Server: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a centralized management platform for automating business processes using Robotic Process Automation (RPA). Ensure secure and controlled automation environments</a:t>
            </a:r>
          </a:p>
        </p:txBody>
      </p:sp>
    </p:spTree>
    <p:extLst>
      <p:ext uri="{BB962C8B-B14F-4D97-AF65-F5344CB8AC3E}">
        <p14:creationId xmlns:p14="http://schemas.microsoft.com/office/powerpoint/2010/main" val="395071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                                                   RPA STAGES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SzPct val="108000"/>
              <a:buNone/>
            </a:pPr>
            <a:r>
              <a:rPr lang="en-US" b="1" dirty="0"/>
              <a:t>The RPA (Robotic Process Automation) development stages: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SzPct val="108000"/>
              <a:buFont typeface="Arial" pitchFamily="34" charset="0"/>
              <a:buChar char="•"/>
            </a:pPr>
            <a:r>
              <a:rPr lang="en-US" dirty="0"/>
              <a:t>Process Identification &amp; Analysis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SzPct val="108000"/>
              <a:buFont typeface="Arial" pitchFamily="34" charset="0"/>
              <a:buChar char="•"/>
            </a:pPr>
            <a:r>
              <a:rPr lang="en-US" dirty="0"/>
              <a:t>Designing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SzPct val="108000"/>
              <a:buFont typeface="Arial" pitchFamily="34" charset="0"/>
              <a:buChar char="•"/>
            </a:pPr>
            <a:r>
              <a:rPr lang="en-US" dirty="0"/>
              <a:t>Development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SzPct val="108000"/>
              <a:buFont typeface="Arial" pitchFamily="34" charset="0"/>
              <a:buChar char="•"/>
            </a:pPr>
            <a:r>
              <a:rPr lang="en-US" dirty="0"/>
              <a:t>Testing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SzPct val="108000"/>
              <a:buFont typeface="Arial" pitchFamily="34" charset="0"/>
              <a:buChar char="•"/>
            </a:pPr>
            <a:r>
              <a:rPr lang="en-US" dirty="0"/>
              <a:t>Deployment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SzPct val="108000"/>
              <a:buFont typeface="Arial" pitchFamily="34" charset="0"/>
              <a:buChar char="•"/>
            </a:pPr>
            <a:r>
              <a:rPr lang="en-US" dirty="0"/>
              <a:t>Maintenance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SzPct val="108000"/>
              <a:buFont typeface="Arial" pitchFamily="34" charset="0"/>
              <a:buChar char="•"/>
            </a:pPr>
            <a:r>
              <a:rPr lang="en-US" dirty="0"/>
              <a:t>Continuous Improvement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32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78" y="292339"/>
            <a:ext cx="12192000" cy="714900"/>
          </a:xfrm>
        </p:spPr>
        <p:txBody>
          <a:bodyPr/>
          <a:lstStyle/>
          <a:p>
            <a:r>
              <a:rPr lang="en-US" sz="2800" dirty="0"/>
              <a:t>                                                METHODOLOGIES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747" y="1094509"/>
            <a:ext cx="10598726" cy="5356166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en-US" b="1" dirty="0"/>
              <a:t>RPA Development Methodologies:</a:t>
            </a:r>
          </a:p>
          <a:p>
            <a:pPr marL="50800" indent="0">
              <a:buNone/>
            </a:pPr>
            <a:endParaRPr lang="en-US" sz="2400" b="1" dirty="0"/>
          </a:p>
          <a:p>
            <a:pPr marL="565150" indent="-514350">
              <a:buFont typeface="+mj-lt"/>
              <a:buAutoNum type="arabicPeriod"/>
            </a:pPr>
            <a:r>
              <a:rPr lang="en-US" sz="2400" b="1" dirty="0"/>
              <a:t>Agile</a:t>
            </a:r>
            <a:r>
              <a:rPr lang="en-US" sz="2400" dirty="0"/>
              <a:t>:- Develop automation scripts in short iterations (2-4 weeks)- Prioritize processes based on business value and complexity- Collaborate for continuous feedback- Emphasize testing and validation in each iteration</a:t>
            </a:r>
          </a:p>
          <a:p>
            <a:pPr marL="565150" indent="-514350">
              <a:buFont typeface="+mj-lt"/>
              <a:buAutoNum type="arabicPeriod"/>
            </a:pPr>
            <a:r>
              <a:rPr lang="en-US" sz="2400" b="1" dirty="0"/>
              <a:t>Waterfall</a:t>
            </a:r>
            <a:r>
              <a:rPr lang="en-US" sz="2400" dirty="0"/>
              <a:t>:- Linear and sequential approach- Predictive and plan-driven- Emphasizes thorough planning and documentation- Divides development into distinct phases (requirements, design, development, testing, deployment)</a:t>
            </a:r>
          </a:p>
          <a:p>
            <a:pPr marL="565150" indent="-514350">
              <a:buFont typeface="+mj-lt"/>
              <a:buAutoNum type="arabicPeriod"/>
            </a:pPr>
            <a:r>
              <a:rPr lang="en-US" sz="2400" b="1" dirty="0"/>
              <a:t>Hybrid:- </a:t>
            </a:r>
            <a:r>
              <a:rPr lang="en-US" sz="2400" dirty="0"/>
              <a:t>Combines elements of Agile and Waterfall- Balances flexibility and structure- Adapts to changing requirements while maintaining some predictability- Uses Agile for development and Waterfall for planning and deployment</a:t>
            </a:r>
          </a:p>
          <a:p>
            <a:pPr marL="50800" indent="0">
              <a:buNone/>
            </a:pPr>
            <a:endParaRPr lang="en-US" sz="2400" dirty="0"/>
          </a:p>
          <a:p>
            <a:pPr marL="50800" indent="0">
              <a:buNone/>
            </a:pPr>
            <a:endParaRPr lang="en-US" sz="2400" dirty="0"/>
          </a:p>
          <a:p>
            <a:pPr marL="508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2090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                                                   RPA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In Robotic Process Automation (RPA), attended and unattended components refer to the modes of automation execution:</a:t>
            </a:r>
          </a:p>
          <a:p>
            <a:pPr marL="50800" indent="0">
              <a:buNone/>
            </a:pPr>
            <a:r>
              <a:rPr lang="en-US" b="1" dirty="0"/>
              <a:t>Attended Automation: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Human-in-the-loop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Robot assists human user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Executes tasks on user's machine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User intervenes when needed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Suitable for:    </a:t>
            </a:r>
          </a:p>
          <a:p>
            <a:pPr marL="50800" indent="0">
              <a:buNone/>
            </a:pPr>
            <a:r>
              <a:rPr lang="en-US" dirty="0"/>
              <a:t>                     - Customer-facing processes    </a:t>
            </a:r>
          </a:p>
          <a:p>
            <a:pPr marL="50800" indent="0">
              <a:buNone/>
            </a:pPr>
            <a:r>
              <a:rPr lang="en-US" dirty="0"/>
              <a:t>                     - Tasks requiring human judgment    </a:t>
            </a:r>
          </a:p>
          <a:p>
            <a:pPr marL="50800" indent="0">
              <a:buNone/>
            </a:pPr>
            <a:r>
              <a:rPr lang="en-US" dirty="0"/>
              <a:t>                     - Exceptions handling    </a:t>
            </a:r>
          </a:p>
          <a:p>
            <a:pPr marL="50800" indent="0">
              <a:buNone/>
            </a:pPr>
            <a:r>
              <a:rPr lang="en-US" dirty="0"/>
              <a:t>                      - Real-time data entry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290" y="1717963"/>
            <a:ext cx="4329545" cy="45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2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b="1" dirty="0"/>
              <a:t>Unattended Automation: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Autonomous execution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Robot works independently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Executes tasks on server or virtual machine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No human intervention required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Suitable for:    </a:t>
            </a:r>
          </a:p>
          <a:p>
            <a:pPr marL="50800" indent="0">
              <a:buNone/>
            </a:pPr>
            <a:r>
              <a:rPr lang="en-US" dirty="0"/>
              <a:t>             - Back-office processes    </a:t>
            </a:r>
          </a:p>
          <a:p>
            <a:pPr marL="50800" indent="0">
              <a:buNone/>
            </a:pPr>
            <a:r>
              <a:rPr lang="en-US" dirty="0"/>
              <a:t>             - High-volume data processing    </a:t>
            </a:r>
          </a:p>
          <a:p>
            <a:pPr marL="50800" indent="0">
              <a:buNone/>
            </a:pPr>
            <a:r>
              <a:rPr lang="en-US" dirty="0"/>
              <a:t>             - Repetitive tasks    </a:t>
            </a:r>
          </a:p>
          <a:p>
            <a:pPr marL="50800" indent="0">
              <a:buNone/>
            </a:pPr>
            <a:r>
              <a:rPr lang="en-US" dirty="0"/>
              <a:t>             - Batch processing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455" y="1177636"/>
            <a:ext cx="4668982" cy="465512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                                                RPA TYPES CONTD…</a:t>
            </a:r>
          </a:p>
        </p:txBody>
      </p:sp>
    </p:spTree>
    <p:extLst>
      <p:ext uri="{BB962C8B-B14F-4D97-AF65-F5344CB8AC3E}">
        <p14:creationId xmlns:p14="http://schemas.microsoft.com/office/powerpoint/2010/main" val="1507253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778</Words>
  <Application>Microsoft Office PowerPoint</Application>
  <PresentationFormat>Widescreen</PresentationFormat>
  <Paragraphs>109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Rounded MT Bold</vt:lpstr>
      <vt:lpstr>Calibri</vt:lpstr>
      <vt:lpstr>Courier New</vt:lpstr>
      <vt:lpstr>Noto Sans Symbols</vt:lpstr>
      <vt:lpstr>Times New Roman</vt:lpstr>
      <vt:lpstr>Wingdings</vt:lpstr>
      <vt:lpstr>Custom Design</vt:lpstr>
      <vt:lpstr>PowerPoint Presentation</vt:lpstr>
      <vt:lpstr>                                                           CONTENTS</vt:lpstr>
      <vt:lpstr>                                                   INTRODUCTION</vt:lpstr>
      <vt:lpstr>EDITIONS</vt:lpstr>
      <vt:lpstr>                                                   EDITION CONTD…</vt:lpstr>
      <vt:lpstr>                                                   RPA STAGES</vt:lpstr>
      <vt:lpstr>                                                METHODOLOGIES</vt:lpstr>
      <vt:lpstr>                                                   RPA COMPONENTS</vt:lpstr>
      <vt:lpstr>                                                RPA TYPES CONTD…</vt:lpstr>
      <vt:lpstr>                                                         TOOLS</vt:lpstr>
      <vt:lpstr>FUTURE OF RPA</vt:lpstr>
      <vt:lpstr>                                                   EXAMPLE</vt:lpstr>
      <vt:lpstr>                                                   CERTIFICATION</vt:lpstr>
      <vt:lpstr>GIT HUB DASHBOARD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SARVAGNA VEMULA</cp:lastModifiedBy>
  <cp:revision>72</cp:revision>
  <dcterms:created xsi:type="dcterms:W3CDTF">2023-08-29T08:59:00Z</dcterms:created>
  <dcterms:modified xsi:type="dcterms:W3CDTF">2024-09-29T10:51:58Z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22B2792E52C44C40802BCD92D83CA275_13</vt:lpwstr>
  </property>
  <property fmtid="{D5CDD505-2E9C-101B-9397-08002B2CF9AE}" pid="3" name="KSOProductBuildVer">
    <vt:lpwstr>1033-11.2.0.11537</vt:lpwstr>
  </property>
</Properties>
</file>