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6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1538D-3B5E-4A23-BDA6-C781BCE9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3E90733-3BBF-4B19-82F7-BE1A597EC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2AFD24-C3E0-4F95-9374-3370F1E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58D50-7AF6-4DC4-A503-126E36A4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9D894A-FF4E-4A6F-AA2A-0D5B9619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28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57CEF-34CF-437A-8F46-83F772F5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F6E467-9C73-4F3C-9D57-E3602217A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24FDA-0860-4B08-B894-8C9AF7F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3315C6-CFDC-4493-B342-C5D6A60D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B3DB4-2077-45B5-8696-A651DB57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517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B6AE7F-3956-417D-A0BA-A4965F918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FE0D2B-30B4-48B6-8167-4251608CA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EB2326-23F5-4332-926C-945B121C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BAAAA3-C825-4294-AC9A-F3B3ED48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A99F7A-1FD1-4FC5-996E-11A41B81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067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FE271-6691-429C-931B-629A306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651660-B83D-42C5-A187-9A21D55C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D7E5C4-E5F0-48DB-B155-789AAA4E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084A70-0463-445C-8DBC-5AA30689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5F047D-2DE7-45C7-9911-68B74B7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44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B89BCF-3C16-4614-A372-37B2728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447FFA-02FE-439E-85FA-B4FC13F1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B65DA6-53A8-43F4-8767-7EAD3586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46C3C3-F365-416A-863A-267D69CA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65B4B4-7ABF-4F31-9D29-1283A46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590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FC470-3590-464A-8148-4B2DBD0C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5F7CE5-C835-4304-B6C4-B1AABB361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6C6972-CFB3-4B68-B505-229EB99F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E3CD9B-E7E2-4C5E-8ADC-07B1B309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5085D6-9CC9-4F2D-9AA6-DD204238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140AA9-D1D2-409A-8218-0C596280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0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76767-BB4D-4034-BD7C-8E995353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017A2B-3291-471C-9E6F-C0F74DE9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180A34A-E700-4E6D-9D33-87879DEC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243DA9-56C8-43D3-81EB-7E41204B6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E6109A-0339-4A8C-81AF-4AD18F0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936F62C-CC89-46C4-9C7A-145D5C66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0A6EF61-3344-445B-839F-10DDF0A2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76B25D5-3C15-480D-8232-F69720BC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39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0A6181-C01B-489C-87B9-53576847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C039EE-CA27-40CC-9E98-1EDAD19B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602069-14C7-4A16-BD50-9574FDCB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12CEB4-59F0-42BB-9848-4AE774DE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56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AB1731-624A-4F88-AAC8-9D7A0C98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EF7909A-68F0-4887-9682-16ECAD0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0775A8-A3A6-4B57-AF72-6D65DA76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027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53DD6-CDE1-4C02-AD52-63817BA6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C32C44-DBC1-4605-8093-6A81F4E2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742A14-ABA0-4A9F-B862-A3D488B9B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AF70F6-528C-44CD-8868-8A8E5CD6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D08D4C-FC40-48BC-941F-EA32D737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71A7A7-7273-49FA-9F70-9F1D2D61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3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9244B-11FE-4BD6-8BE0-F0F83A73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FD0B99-415D-4FD2-8D58-5828A6285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820CE4D-0608-4FC7-BDF7-31D06179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B24111-BADA-4A81-9C8B-62B3FFC4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A8C574-1C2A-47E4-A80E-AF3EC6E6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A40421-C747-4AFF-83E4-15168D02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44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CB568F9-4481-44D2-857C-E3632D11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493E62-518C-459D-AC19-3A2C2DEA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63455-BE67-4355-AD49-79827CA90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4A9F-E250-4E9B-8506-4376D3F94F61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38387D-0907-4687-AD6F-3B4026A79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875599-2FC7-44BB-89F0-B0131A1E4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8652-C91C-4281-B6B7-4BD853169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1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07EBB-26ED-4703-8A6A-082A5923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2035" y="670339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Garamond" panose="02020404030301010803" pitchFamily="18" charset="0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49F95FF-CBE8-4ED1-B3C1-1FA2B8A1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731" y="3429000"/>
            <a:ext cx="7580243" cy="1655762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Garamond" panose="02020404030301010803" pitchFamily="18" charset="0"/>
              </a:rPr>
              <a:t>Built for developers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165" y="5373858"/>
            <a:ext cx="6105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Garamond" pitchFamily="18" charset="0"/>
              </a:rPr>
              <a:t>Vemuri</a:t>
            </a:r>
            <a:r>
              <a:rPr lang="en-US" sz="2800" b="1" dirty="0" smtClean="0">
                <a:latin typeface="Garamond" pitchFamily="18" charset="0"/>
              </a:rPr>
              <a:t> </a:t>
            </a:r>
            <a:r>
              <a:rPr lang="en-US" sz="2800" b="1" dirty="0" err="1" smtClean="0">
                <a:latin typeface="Garamond" pitchFamily="18" charset="0"/>
              </a:rPr>
              <a:t>Sindhura</a:t>
            </a:r>
            <a:endParaRPr lang="en-US" sz="2800" b="1" dirty="0" smtClean="0">
              <a:latin typeface="Garamond" pitchFamily="18" charset="0"/>
            </a:endParaRPr>
          </a:p>
          <a:p>
            <a:r>
              <a:rPr lang="en-US" sz="2800" b="1" dirty="0" smtClean="0">
                <a:latin typeface="Garamond" pitchFamily="18" charset="0"/>
              </a:rPr>
              <a:t>Assistant Professor</a:t>
            </a:r>
          </a:p>
          <a:p>
            <a:r>
              <a:rPr lang="en-US" sz="2800" b="1" dirty="0" smtClean="0">
                <a:latin typeface="Garamond" pitchFamily="18" charset="0"/>
              </a:rPr>
              <a:t>VR Siddhartha Engineering College</a:t>
            </a:r>
            <a:endParaRPr lang="en-US" sz="2800" b="1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641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Garamond" pitchFamily="18" charset="0"/>
              </a:rPr>
              <a:t>CREATE A NEW GIT REPOSITORY</a:t>
            </a:r>
            <a:endParaRPr lang="en-US" sz="48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Garamond" pitchFamily="18" charset="0"/>
              </a:rPr>
              <a:t>Create a new directory where the </a:t>
            </a:r>
            <a:r>
              <a:rPr lang="en-US" sz="3200" dirty="0" err="1" smtClean="0">
                <a:latin typeface="Garamond" pitchFamily="18" charset="0"/>
              </a:rPr>
              <a:t>git</a:t>
            </a:r>
            <a:r>
              <a:rPr lang="en-US" sz="3200" dirty="0" smtClean="0">
                <a:latin typeface="Garamond" pitchFamily="18" charset="0"/>
              </a:rPr>
              <a:t> repository will live and </a:t>
            </a:r>
            <a:r>
              <a:rPr lang="en-US" sz="3200" dirty="0" err="1" smtClean="0">
                <a:latin typeface="Garamond" pitchFamily="18" charset="0"/>
              </a:rPr>
              <a:t>cd</a:t>
            </a:r>
            <a:r>
              <a:rPr lang="en-US" sz="3200" dirty="0" smtClean="0">
                <a:latin typeface="Garamond" pitchFamily="18" charset="0"/>
              </a:rPr>
              <a:t> into it:</a:t>
            </a:r>
            <a:endParaRPr lang="en-US" sz="3200" dirty="0">
              <a:latin typeface="Garamon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8948"/>
          <a:stretch>
            <a:fillRect/>
          </a:stretch>
        </p:blipFill>
        <p:spPr bwMode="auto">
          <a:xfrm>
            <a:off x="1602251" y="3249637"/>
            <a:ext cx="9851431" cy="120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t="33028"/>
          <a:stretch>
            <a:fillRect/>
          </a:stretch>
        </p:blipFill>
        <p:spPr bwMode="auto">
          <a:xfrm>
            <a:off x="1605914" y="5134708"/>
            <a:ext cx="9817051" cy="71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54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itchFamily="18" charset="0"/>
              </a:rPr>
              <a:t>Check the current status of GIT repository</a:t>
            </a:r>
          </a:p>
          <a:p>
            <a:pPr>
              <a:buNone/>
            </a:pPr>
            <a:endParaRPr lang="en-US" sz="3600" dirty="0">
              <a:latin typeface="Garamond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12820"/>
          <a:stretch>
            <a:fillRect/>
          </a:stretch>
        </p:blipFill>
        <p:spPr bwMode="auto">
          <a:xfrm>
            <a:off x="813814" y="2574388"/>
            <a:ext cx="11020508" cy="191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CREATE AND COMMIT A NEW FILE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Garamond" pitchFamily="18" charset="0"/>
              </a:rPr>
              <a:t>The </a:t>
            </a:r>
            <a:r>
              <a:rPr lang="en-US" sz="3200" b="1" dirty="0" smtClean="0">
                <a:latin typeface="Garamond" pitchFamily="18" charset="0"/>
              </a:rPr>
              <a:t>touch</a:t>
            </a:r>
            <a:r>
              <a:rPr lang="en-US" sz="3200" dirty="0" smtClean="0">
                <a:latin typeface="Garamond" pitchFamily="18" charset="0"/>
              </a:rPr>
              <a:t> command is the easiest way to create new, empty files.</a:t>
            </a:r>
          </a:p>
          <a:p>
            <a:pPr algn="just"/>
            <a:r>
              <a:rPr lang="en-US" sz="3200" b="1" dirty="0" smtClean="0">
                <a:latin typeface="Garamond" pitchFamily="18" charset="0"/>
              </a:rPr>
              <a:t>echo</a:t>
            </a:r>
            <a:r>
              <a:rPr lang="en-US" sz="3200" dirty="0" smtClean="0">
                <a:latin typeface="Garamond" pitchFamily="18" charset="0"/>
              </a:rPr>
              <a:t> command is used along with &gt; to add the data into a particular file.</a:t>
            </a:r>
            <a:endParaRPr lang="en-US" sz="3200" dirty="0">
              <a:latin typeface="Garamond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24053" b="53962"/>
          <a:stretch>
            <a:fillRect/>
          </a:stretch>
        </p:blipFill>
        <p:spPr bwMode="auto">
          <a:xfrm>
            <a:off x="2353555" y="4614203"/>
            <a:ext cx="8235314" cy="4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t="44394"/>
          <a:stretch>
            <a:fillRect/>
          </a:stretch>
        </p:blipFill>
        <p:spPr bwMode="auto">
          <a:xfrm>
            <a:off x="2318092" y="5683348"/>
            <a:ext cx="8254686" cy="5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64" y="714277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aramond" pitchFamily="18" charset="0"/>
              </a:rPr>
              <a:t>Again checking for status reveals:</a:t>
            </a:r>
            <a:endParaRPr lang="en-US" sz="4000" dirty="0">
              <a:latin typeface="Garamond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10460"/>
          <a:stretch>
            <a:fillRect/>
          </a:stretch>
        </p:blipFill>
        <p:spPr bwMode="auto">
          <a:xfrm>
            <a:off x="957774" y="2067951"/>
            <a:ext cx="10086534" cy="301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68" y="53139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Garamond" pitchFamily="18" charset="0"/>
              </a:rPr>
              <a:t>To </a:t>
            </a:r>
            <a:r>
              <a:rPr lang="en-US" sz="3600" b="1" dirty="0" smtClean="0">
                <a:latin typeface="Garamond" pitchFamily="18" charset="0"/>
              </a:rPr>
              <a:t>“register”</a:t>
            </a:r>
            <a:r>
              <a:rPr lang="en-US" sz="3600" dirty="0" smtClean="0">
                <a:latin typeface="Garamond" pitchFamily="18" charset="0"/>
              </a:rPr>
              <a:t> the file for committing we need to </a:t>
            </a:r>
            <a:r>
              <a:rPr lang="en-US" sz="3600" b="1" dirty="0" smtClean="0">
                <a:latin typeface="Garamond" pitchFamily="18" charset="0"/>
              </a:rPr>
              <a:t>add</a:t>
            </a:r>
            <a:r>
              <a:rPr lang="en-US" sz="3600" dirty="0" smtClean="0">
                <a:latin typeface="Garamond" pitchFamily="18" charset="0"/>
              </a:rPr>
              <a:t> it to </a:t>
            </a:r>
            <a:r>
              <a:rPr lang="en-US" sz="3600" dirty="0" err="1" smtClean="0">
                <a:latin typeface="Garamond" pitchFamily="18" charset="0"/>
              </a:rPr>
              <a:t>git</a:t>
            </a:r>
            <a:r>
              <a:rPr lang="en-US" sz="3600" dirty="0" smtClean="0">
                <a:latin typeface="Garamond" pitchFamily="18" charset="0"/>
              </a:rPr>
              <a:t> using</a:t>
            </a:r>
            <a:endParaRPr lang="en-US" sz="3600" dirty="0">
              <a:latin typeface="Garamond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7890"/>
          <a:stretch>
            <a:fillRect/>
          </a:stretch>
        </p:blipFill>
        <p:spPr bwMode="auto">
          <a:xfrm>
            <a:off x="1039442" y="2180492"/>
            <a:ext cx="10800866" cy="97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t="14815"/>
          <a:stretch>
            <a:fillRect/>
          </a:stretch>
        </p:blipFill>
        <p:spPr bwMode="auto">
          <a:xfrm>
            <a:off x="1049729" y="3910818"/>
            <a:ext cx="6181065" cy="251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loud Callout 5"/>
          <p:cNvSpPr/>
          <p:nvPr/>
        </p:nvSpPr>
        <p:spPr>
          <a:xfrm>
            <a:off x="7484011" y="3460652"/>
            <a:ext cx="4178105" cy="1463040"/>
          </a:xfrm>
          <a:prstGeom prst="cloud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aramond" pitchFamily="18" charset="0"/>
              </a:rPr>
              <a:t>Status now indicates that the files are ready to be committed</a:t>
            </a:r>
            <a:endParaRPr lang="en-US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commit operation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908" y="2681141"/>
            <a:ext cx="8211440" cy="172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Adding another file to repository</a:t>
            </a:r>
          </a:p>
          <a:p>
            <a:endParaRPr lang="en-US" dirty="0">
              <a:latin typeface="Garamond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116" y="2600252"/>
            <a:ext cx="9143440" cy="325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166" y="267286"/>
            <a:ext cx="1142492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97944" y="6133514"/>
            <a:ext cx="642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 pitchFamily="18" charset="0"/>
              </a:rPr>
              <a:t>Visualized Master history in GIT GUI</a:t>
            </a:r>
            <a:endParaRPr lang="en-US" sz="28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CREATE A (FEATURE)BRANCH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Garamond" pitchFamily="18" charset="0"/>
              </a:rPr>
              <a:t>GIT</a:t>
            </a:r>
            <a:r>
              <a:rPr lang="en-US" sz="3200" dirty="0" smtClean="0">
                <a:latin typeface="Garamond" pitchFamily="18" charset="0"/>
              </a:rPr>
              <a:t> makes no technical distinction between the master </a:t>
            </a:r>
            <a:r>
              <a:rPr lang="en-US" sz="3200" b="1" dirty="0" smtClean="0">
                <a:latin typeface="Garamond" pitchFamily="18" charset="0"/>
              </a:rPr>
              <a:t>branch</a:t>
            </a:r>
            <a:r>
              <a:rPr lang="en-US" sz="3200" dirty="0" smtClean="0">
                <a:latin typeface="Garamond" pitchFamily="18" charset="0"/>
              </a:rPr>
              <a:t> and </a:t>
            </a:r>
            <a:r>
              <a:rPr lang="en-US" sz="3200" b="1" dirty="0" smtClean="0">
                <a:latin typeface="Garamond" pitchFamily="18" charset="0"/>
              </a:rPr>
              <a:t>feature</a:t>
            </a:r>
            <a:r>
              <a:rPr lang="en-US" sz="3200" dirty="0" smtClean="0">
                <a:latin typeface="Garamond" pitchFamily="18" charset="0"/>
              </a:rPr>
              <a:t> branches, so developers can edit, stage, and commit changes to a </a:t>
            </a:r>
            <a:r>
              <a:rPr lang="en-US" sz="3200" b="1" dirty="0" smtClean="0">
                <a:latin typeface="Garamond" pitchFamily="18" charset="0"/>
              </a:rPr>
              <a:t>feature branch</a:t>
            </a:r>
            <a:r>
              <a:rPr lang="en-US" sz="3200" dirty="0" smtClean="0">
                <a:latin typeface="Garamond" pitchFamily="18" charset="0"/>
              </a:rPr>
              <a:t>. </a:t>
            </a:r>
          </a:p>
          <a:p>
            <a:pPr algn="just"/>
            <a:r>
              <a:rPr lang="en-US" sz="3200" dirty="0" smtClean="0">
                <a:latin typeface="Garamond" pitchFamily="18" charset="0"/>
              </a:rPr>
              <a:t>In addition, </a:t>
            </a:r>
            <a:r>
              <a:rPr lang="en-US" sz="3200" b="1" dirty="0" smtClean="0">
                <a:latin typeface="Garamond" pitchFamily="18" charset="0"/>
              </a:rPr>
              <a:t>feature</a:t>
            </a:r>
            <a:r>
              <a:rPr lang="en-US" sz="3200" dirty="0" smtClean="0">
                <a:latin typeface="Garamond" pitchFamily="18" charset="0"/>
              </a:rPr>
              <a:t> branches can (and should) be pushed to the central repository.</a:t>
            </a:r>
            <a:endParaRPr lang="en-US" sz="32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2" y="19377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aramond" pitchFamily="18" charset="0"/>
              </a:rPr>
              <a:t>Create a new feature branch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Executing</a:t>
            </a:r>
          </a:p>
          <a:p>
            <a:pPr>
              <a:buNone/>
            </a:pP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The * in front of master indicates that we’re currently on that branch. Lets switch to my-feature-branch instead: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370" y="739872"/>
            <a:ext cx="6492979" cy="61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1409" y="2111546"/>
            <a:ext cx="3592097" cy="112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4720" y="4429271"/>
            <a:ext cx="8208558" cy="102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4707" y="5633012"/>
            <a:ext cx="2900954" cy="102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980F3-6B2E-4D19-B4BD-7E808019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Garamond" panose="02020404030301010803" pitchFamily="18" charset="0"/>
              </a:rPr>
              <a:t>Who needs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77B282-BEB3-4AAB-8CBC-38645F8D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95" y="2029608"/>
            <a:ext cx="8844643" cy="27987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134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Garamond" pitchFamily="18" charset="0"/>
              </a:rPr>
              <a:t>What’s different to other VCS is that there is only </a:t>
            </a:r>
            <a:r>
              <a:rPr lang="en-US" sz="3200" i="1" dirty="0" smtClean="0">
                <a:latin typeface="Garamond" pitchFamily="18" charset="0"/>
              </a:rPr>
              <a:t>one working directory</a:t>
            </a:r>
            <a:r>
              <a:rPr lang="en-US" sz="3200" dirty="0" smtClean="0">
                <a:latin typeface="Garamond" pitchFamily="18" charset="0"/>
              </a:rPr>
              <a:t>. </a:t>
            </a:r>
          </a:p>
          <a:p>
            <a:pPr algn="just"/>
            <a:r>
              <a:rPr lang="en-US" sz="3200" dirty="0" smtClean="0">
                <a:latin typeface="Garamond" pitchFamily="18" charset="0"/>
              </a:rPr>
              <a:t>All of your branches live in the same one and there is not a separate folder for each branch you create.</a:t>
            </a:r>
          </a:p>
          <a:p>
            <a:pPr algn="just"/>
            <a:r>
              <a:rPr lang="en-US" sz="3200" dirty="0" smtClean="0">
                <a:latin typeface="Garamond" pitchFamily="18" charset="0"/>
              </a:rPr>
              <a:t>Instead, when you switch between branches, </a:t>
            </a:r>
            <a:r>
              <a:rPr lang="en-US" sz="3200" dirty="0" err="1" smtClean="0">
                <a:latin typeface="Garamond" pitchFamily="18" charset="0"/>
              </a:rPr>
              <a:t>Git</a:t>
            </a:r>
            <a:r>
              <a:rPr lang="en-US" sz="3200" dirty="0" smtClean="0">
                <a:latin typeface="Garamond" pitchFamily="18" charset="0"/>
              </a:rPr>
              <a:t> will replace the content of your working directory to reflect the one in the branch you’re switching to.</a:t>
            </a:r>
            <a:endParaRPr lang="en-US" sz="32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32" y="306314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Lets modify one of our existing files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And then commit the changes to new branch</a:t>
            </a:r>
          </a:p>
          <a:p>
            <a:pPr>
              <a:buNone/>
            </a:pPr>
            <a:endParaRPr lang="en-US" dirty="0">
              <a:latin typeface="Garamond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6222" y="985838"/>
            <a:ext cx="8089934" cy="195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0280" y="4078166"/>
            <a:ext cx="8160858" cy="122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err="1" smtClean="0">
                <a:latin typeface="Garamond" pitchFamily="18" charset="0"/>
              </a:rPr>
              <a:t>git</a:t>
            </a:r>
            <a:r>
              <a:rPr lang="en-US" sz="3600" b="1" dirty="0" smtClean="0">
                <a:latin typeface="Garamond" pitchFamily="18" charset="0"/>
              </a:rPr>
              <a:t> commit -a -m</a:t>
            </a:r>
            <a:r>
              <a:rPr lang="en-US" sz="3600" dirty="0" smtClean="0">
                <a:latin typeface="Garamond" pitchFamily="18" charset="0"/>
              </a:rPr>
              <a:t> to add and commit a modification in one step. </a:t>
            </a:r>
          </a:p>
          <a:p>
            <a:pPr algn="just"/>
            <a:r>
              <a:rPr lang="en-US" sz="3600" dirty="0" smtClean="0">
                <a:latin typeface="Garamond" pitchFamily="18" charset="0"/>
              </a:rPr>
              <a:t>This works only on files that have already been added to the </a:t>
            </a:r>
            <a:r>
              <a:rPr lang="en-US" sz="3600" dirty="0" err="1" smtClean="0">
                <a:latin typeface="Garamond" pitchFamily="18" charset="0"/>
              </a:rPr>
              <a:t>git</a:t>
            </a:r>
            <a:r>
              <a:rPr lang="en-US" sz="3600" dirty="0" smtClean="0">
                <a:latin typeface="Garamond" pitchFamily="18" charset="0"/>
              </a:rPr>
              <a:t> repo before. </a:t>
            </a:r>
          </a:p>
          <a:p>
            <a:pPr algn="just"/>
            <a:r>
              <a:rPr lang="en-US" sz="3600" dirty="0" smtClean="0">
                <a:latin typeface="Garamond" pitchFamily="18" charset="0"/>
              </a:rPr>
              <a:t>New files won’t be added this way and need an explicit </a:t>
            </a:r>
            <a:r>
              <a:rPr lang="en-US" sz="3600" b="1" dirty="0" err="1" smtClean="0">
                <a:latin typeface="Garamond" pitchFamily="18" charset="0"/>
              </a:rPr>
              <a:t>git</a:t>
            </a:r>
            <a:r>
              <a:rPr lang="en-US" sz="3600" b="1" dirty="0" smtClean="0">
                <a:latin typeface="Garamond" pitchFamily="18" charset="0"/>
              </a:rPr>
              <a:t> add</a:t>
            </a:r>
            <a:r>
              <a:rPr lang="en-US" sz="3600" dirty="0" smtClean="0">
                <a:latin typeface="Garamond" pitchFamily="18" charset="0"/>
              </a:rPr>
              <a:t> as seen before.</a:t>
            </a:r>
            <a:endParaRPr lang="en-US" sz="3600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aramond" pitchFamily="18" charset="0"/>
              </a:rPr>
              <a:t>What about our tree?</a:t>
            </a:r>
            <a:endParaRPr lang="en-US" sz="4000" dirty="0">
              <a:latin typeface="Garamond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133" y="3601329"/>
            <a:ext cx="8593435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2413"/>
            <a:ext cx="10515600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Now master remained where it was and we moved forward with my-feature-branch.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Lets switch back to master and modify the same file there as well.</a:t>
            </a:r>
          </a:p>
          <a:p>
            <a:pPr algn="just"/>
            <a:endParaRPr lang="en-US" dirty="0">
              <a:latin typeface="Garamond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3667" y="2304977"/>
            <a:ext cx="6037988" cy="17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" y="306314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Lets change and commit it on master as well 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9859" y="1039836"/>
            <a:ext cx="7706676" cy="51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8534" y="1813487"/>
            <a:ext cx="7845470" cy="115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0182" y="3345107"/>
            <a:ext cx="6020758" cy="215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63705" y="5219115"/>
            <a:ext cx="580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 pitchFamily="18" charset="0"/>
              </a:rPr>
              <a:t>Our tree now visualizes the branch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Garamond" pitchFamily="18" charset="0"/>
              </a:rPr>
              <a:t>POLISHING FEATURE BRANCH COMMITS</a:t>
            </a:r>
            <a:endParaRPr lang="en-US" sz="36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We can create our own, personal feature branch and are allowed to do as much commits as we want.</a:t>
            </a:r>
          </a:p>
          <a:p>
            <a:r>
              <a:rPr lang="en-US" dirty="0" smtClean="0">
                <a:latin typeface="Garamond" pitchFamily="18" charset="0"/>
              </a:rPr>
              <a:t>But </a:t>
            </a:r>
            <a:r>
              <a:rPr lang="en-US" b="1" dirty="0" smtClean="0">
                <a:latin typeface="Garamond" pitchFamily="18" charset="0"/>
              </a:rPr>
              <a:t>once you’re ready to merge back to master</a:t>
            </a:r>
            <a:r>
              <a:rPr lang="en-US" dirty="0" smtClean="0">
                <a:latin typeface="Garamond" pitchFamily="18" charset="0"/>
              </a:rPr>
              <a:t> you should polish your commit history. This is done with the rebase command like this: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Garamond" pitchFamily="18" charset="0"/>
              </a:rPr>
              <a:t>MERGING AND RESOLVING CONFLICTS</a:t>
            </a:r>
            <a:endParaRPr lang="en-US" sz="36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The next step would be to merge our feature branch back into master. This is done by using the merge command</a:t>
            </a: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0977" y="3033273"/>
            <a:ext cx="9323813" cy="132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276" y="4739127"/>
            <a:ext cx="4650403" cy="159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67" y="376652"/>
            <a:ext cx="10515600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Resolving the merge conflicts and merging it</a:t>
            </a: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r>
              <a:rPr lang="en-US" dirty="0" smtClean="0">
                <a:latin typeface="Garamond" pitchFamily="18" charset="0"/>
              </a:rPr>
              <a:t>The tree reflects our merge. </a:t>
            </a:r>
          </a:p>
          <a:p>
            <a:pPr algn="just">
              <a:buNone/>
            </a:pPr>
            <a:endParaRPr lang="en-US" dirty="0" smtClean="0">
              <a:latin typeface="Garamond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39" y="944807"/>
            <a:ext cx="9122853" cy="106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6573" y="3200766"/>
            <a:ext cx="6772494" cy="225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JUMP TO CERTAIN COMMIT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For example, we wish to jump to a particular commit.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Use </a:t>
            </a:r>
            <a:r>
              <a:rPr lang="en-US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 log command to get SHA identifiers which uniquely identify each node in a tree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814" y="3129695"/>
            <a:ext cx="6019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6AAB0-A664-4FC2-83B3-44F6AD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aramond" panose="02020404030301010803" pitchFamily="18" charset="0"/>
              </a:rPr>
              <a:t>What is VCS?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E09C5A-E346-4432-9F53-03A37E0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Tracks the history of changes as people and teams collaborate to work on projects together.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As the project evolves major focus has to be done to find out: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	1. The changes made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	2. Who made the changes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	3. Date &amp; Time of change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	4. Reason for changes</a:t>
            </a:r>
          </a:p>
        </p:txBody>
      </p:sp>
    </p:spTree>
    <p:extLst>
      <p:ext uri="{BB962C8B-B14F-4D97-AF65-F5344CB8AC3E}">
        <p14:creationId xmlns="" xmlns:p14="http://schemas.microsoft.com/office/powerpoint/2010/main" val="3773878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9" y="207840"/>
            <a:ext cx="10515600" cy="619296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Garamond" pitchFamily="18" charset="0"/>
              </a:rPr>
              <a:t>Take one of the identifiers (also if it isn’t the whole one, it doesn’t matter) and jump to that node by using the checkout command.</a:t>
            </a: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r>
              <a:rPr lang="en-US" dirty="0" smtClean="0">
                <a:latin typeface="Garamond" pitchFamily="18" charset="0"/>
              </a:rPr>
              <a:t>Detached head means “head” is no more pointing to a branch “label” but instead to a specific commit in the tree.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408" y="1024931"/>
            <a:ext cx="8530073" cy="297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REBASE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Rebase is another way to integrate changes from one branch to another. Rebase compresses all the changes into a single “patch.” Then it integrates the patch onto the target branch.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703" y="3120830"/>
            <a:ext cx="64103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GIT </a:t>
            </a:r>
            <a:r>
              <a:rPr lang="en-US" b="1" dirty="0" err="1" smtClean="0">
                <a:latin typeface="Garamond" pitchFamily="18" charset="0"/>
              </a:rPr>
              <a:t>reflog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reflog</a:t>
            </a:r>
            <a:r>
              <a:rPr lang="en-US" dirty="0" smtClean="0">
                <a:latin typeface="Garamond" pitchFamily="18" charset="0"/>
              </a:rPr>
              <a:t> doesn’t last forever. </a:t>
            </a:r>
            <a:r>
              <a:rPr lang="en-US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 will periodically clean up objects which are “unreachable.” Don’t expect to find months-old commits lying around in the </a:t>
            </a:r>
            <a:r>
              <a:rPr lang="en-US" dirty="0" err="1" smtClean="0">
                <a:latin typeface="Garamond" pitchFamily="18" charset="0"/>
              </a:rPr>
              <a:t>reflog</a:t>
            </a:r>
            <a:r>
              <a:rPr lang="en-US" dirty="0" smtClean="0">
                <a:latin typeface="Garamond" pitchFamily="18" charset="0"/>
              </a:rPr>
              <a:t> forever.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Your </a:t>
            </a:r>
            <a:r>
              <a:rPr lang="en-US" dirty="0" err="1" smtClean="0">
                <a:latin typeface="Garamond" pitchFamily="18" charset="0"/>
              </a:rPr>
              <a:t>reflog</a:t>
            </a:r>
            <a:r>
              <a:rPr lang="en-US" dirty="0" smtClean="0">
                <a:latin typeface="Garamond" pitchFamily="18" charset="0"/>
              </a:rPr>
              <a:t> is yours and yours alone. You can’t use </a:t>
            </a:r>
            <a:r>
              <a:rPr lang="en-US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reflog</a:t>
            </a:r>
            <a:r>
              <a:rPr lang="en-US" dirty="0" smtClean="0">
                <a:latin typeface="Garamond" pitchFamily="18" charset="0"/>
              </a:rPr>
              <a:t> to restore another developer’s un-pushed commits.</a:t>
            </a:r>
          </a:p>
          <a:p>
            <a:pPr algn="just"/>
            <a:endParaRPr lang="en-US" dirty="0">
              <a:latin typeface="Garamond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9192" y="4252034"/>
            <a:ext cx="6867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RESET HARD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Jumping back is nice, but what if we want to </a:t>
            </a:r>
            <a:r>
              <a:rPr lang="en-US" b="1" dirty="0" smtClean="0">
                <a:latin typeface="Garamond" pitchFamily="18" charset="0"/>
              </a:rPr>
              <a:t>undo</a:t>
            </a:r>
            <a:r>
              <a:rPr lang="en-US" dirty="0" smtClean="0">
                <a:latin typeface="Garamond" pitchFamily="18" charset="0"/>
              </a:rPr>
              <a:t> everything back to the state before the merge of the feature branch? It is as easy as</a:t>
            </a:r>
          </a:p>
          <a:p>
            <a:pPr algn="ctr">
              <a:buNone/>
            </a:pPr>
            <a:r>
              <a:rPr lang="en-US" b="1" dirty="0" smtClean="0">
                <a:latin typeface="Garamond" pitchFamily="18" charset="0"/>
              </a:rPr>
              <a:t>“</a:t>
            </a:r>
            <a:r>
              <a:rPr lang="en-US" b="1" dirty="0" err="1" smtClean="0">
                <a:latin typeface="Garamond" pitchFamily="18" charset="0"/>
              </a:rPr>
              <a:t>git</a:t>
            </a:r>
            <a:r>
              <a:rPr lang="en-US" b="1" dirty="0" smtClean="0">
                <a:latin typeface="Garamond" pitchFamily="18" charset="0"/>
              </a:rPr>
              <a:t> reset --hard &lt;tag/branch/commit id&gt;”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5120" y="3500590"/>
            <a:ext cx="9229977" cy="108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7920" y="4797526"/>
            <a:ext cx="4900984" cy="206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Garamond" pitchFamily="18" charset="0"/>
              </a:rPr>
              <a:t>Using “revert” to rollback changes the nice way</a:t>
            </a:r>
            <a:endParaRPr lang="en-US" sz="40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The </a:t>
            </a:r>
            <a:r>
              <a:rPr lang="en-US" b="1" dirty="0" err="1" smtClean="0">
                <a:latin typeface="Garamond" pitchFamily="18" charset="0"/>
              </a:rPr>
              <a:t>git</a:t>
            </a:r>
            <a:r>
              <a:rPr lang="en-US" b="1" dirty="0" smtClean="0">
                <a:latin typeface="Garamond" pitchFamily="18" charset="0"/>
              </a:rPr>
              <a:t> revert</a:t>
            </a:r>
            <a:r>
              <a:rPr lang="en-US" dirty="0" smtClean="0">
                <a:latin typeface="Garamond" pitchFamily="18" charset="0"/>
              </a:rPr>
              <a:t> command is a forward-moving undo operation that offers a safe method of undoing changes. 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Instead of deleting or orphaning commits in the commit history, a </a:t>
            </a:r>
            <a:r>
              <a:rPr lang="en-US" b="1" dirty="0" smtClean="0">
                <a:latin typeface="Garamond" pitchFamily="18" charset="0"/>
              </a:rPr>
              <a:t>revert</a:t>
            </a:r>
            <a:r>
              <a:rPr lang="en-US" dirty="0" smtClean="0">
                <a:latin typeface="Garamond" pitchFamily="18" charset="0"/>
              </a:rPr>
              <a:t> will create a new commit that inverses the changes specified. </a:t>
            </a:r>
          </a:p>
          <a:p>
            <a:pPr algn="just"/>
            <a:r>
              <a:rPr lang="en-US" b="1" dirty="0" err="1" smtClean="0">
                <a:latin typeface="Garamond" pitchFamily="18" charset="0"/>
              </a:rPr>
              <a:t>Git</a:t>
            </a:r>
            <a:r>
              <a:rPr lang="en-US" b="1" dirty="0" smtClean="0">
                <a:latin typeface="Garamond" pitchFamily="18" charset="0"/>
              </a:rPr>
              <a:t> revert</a:t>
            </a:r>
            <a:r>
              <a:rPr lang="en-US" dirty="0" smtClean="0">
                <a:latin typeface="Garamond" pitchFamily="18" charset="0"/>
              </a:rPr>
              <a:t> is a safer alternative to </a:t>
            </a:r>
            <a:r>
              <a:rPr lang="en-US" b="1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 reset in regards to losing work.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For instance consider you want to rollback a commit with ID 41b8684</a:t>
            </a:r>
          </a:p>
          <a:p>
            <a:pPr algn="ctr">
              <a:buNone/>
            </a:pPr>
            <a:r>
              <a:rPr lang="en-US" b="1" dirty="0" smtClean="0">
                <a:latin typeface="Garamond" pitchFamily="18" charset="0"/>
              </a:rPr>
              <a:t>“</a:t>
            </a:r>
            <a:r>
              <a:rPr lang="en-US" b="1" dirty="0" err="1" smtClean="0">
                <a:latin typeface="Garamond" pitchFamily="18" charset="0"/>
              </a:rPr>
              <a:t>git</a:t>
            </a:r>
            <a:r>
              <a:rPr lang="en-US" b="1" dirty="0" smtClean="0">
                <a:latin typeface="Garamond" pitchFamily="18" charset="0"/>
              </a:rPr>
              <a:t> revert 41b8684”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35" y="193773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Assume you modified a file. Executing </a:t>
            </a:r>
            <a:r>
              <a:rPr lang="en-US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 status would result in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Performing check out will not allow us to undo any changes.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175" y="749618"/>
            <a:ext cx="8364730" cy="254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1215" y="4184626"/>
            <a:ext cx="7487530" cy="242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314"/>
            <a:ext cx="10515600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“reset” our current pointer to HEAD which is the top of our current branch.</a:t>
            </a:r>
          </a:p>
          <a:p>
            <a:pPr algn="just">
              <a:buNone/>
            </a:pPr>
            <a:endParaRPr lang="en-US" dirty="0">
              <a:latin typeface="Garamond" pitchFamily="18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8686" y="1482382"/>
            <a:ext cx="6090871" cy="134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7167" y="3346573"/>
            <a:ext cx="8481242" cy="19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32" y="390721"/>
            <a:ext cx="10515600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We’re now again in the state when we have local changes </a:t>
            </a:r>
            <a:r>
              <a:rPr lang="en-US" i="1" dirty="0" smtClean="0">
                <a:latin typeface="Garamond" pitchFamily="18" charset="0"/>
              </a:rPr>
              <a:t>not yet staged for a commit </a:t>
            </a:r>
            <a:r>
              <a:rPr lang="en-US" dirty="0" smtClean="0">
                <a:latin typeface="Garamond" pitchFamily="18" charset="0"/>
              </a:rPr>
              <a:t>and can therefore use the checkout command to discard them.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 A quicker way of doing so is to use the</a:t>
            </a: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Garamond" pitchFamily="18" charset="0"/>
              </a:rPr>
              <a:t>   command which will do an un-staging + checkout in one command.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914" y="2056155"/>
            <a:ext cx="7539348" cy="7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Garamond" pitchFamily="18" charset="0"/>
              </a:rPr>
              <a:t>SHARING/SYNCHING YOUR REPOSITORY</a:t>
            </a:r>
            <a:endParaRPr lang="en-US" sz="36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Ultimately we want to share our code, normally by synching it to a central repository. For doing so, we have to add a </a:t>
            </a:r>
            <a:r>
              <a:rPr lang="en-US" b="1" dirty="0" smtClean="0">
                <a:latin typeface="Garamond" pitchFamily="18" charset="0"/>
              </a:rPr>
              <a:t>remote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8245" y="3157903"/>
            <a:ext cx="9302248" cy="175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Garamond" pitchFamily="18" charset="0"/>
              </a:rPr>
              <a:t>Publish our local branch master </a:t>
            </a:r>
            <a:r>
              <a:rPr lang="en-US" dirty="0" smtClean="0">
                <a:latin typeface="Garamond" pitchFamily="18" charset="0"/>
              </a:rPr>
              <a:t>to the remote repository. This is done like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t="37188"/>
          <a:stretch>
            <a:fillRect/>
          </a:stretch>
        </p:blipFill>
        <p:spPr bwMode="auto">
          <a:xfrm>
            <a:off x="2502730" y="2926080"/>
            <a:ext cx="6877050" cy="218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270135-94EE-4B49-84CB-5E867ED5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Garamond" panose="02020404030301010803" pitchFamily="18" charset="0"/>
              </a:rPr>
              <a:t>Centralized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CB2CD9-1254-4C80-8510-407D1035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Garamond" panose="02020404030301010803" pitchFamily="18" charset="0"/>
              </a:rPr>
              <a:t>Pull down any changes other people have made from the central server.</a:t>
            </a:r>
          </a:p>
          <a:p>
            <a:pPr algn="just"/>
            <a:r>
              <a:rPr lang="en-US" sz="3600" dirty="0">
                <a:latin typeface="Garamond" panose="02020404030301010803" pitchFamily="18" charset="0"/>
              </a:rPr>
              <a:t>Make your changes, and make sure they work properly.</a:t>
            </a:r>
          </a:p>
          <a:p>
            <a:pPr algn="just"/>
            <a:r>
              <a:rPr lang="en-US" sz="3600" dirty="0">
                <a:latin typeface="Garamond" panose="02020404030301010803" pitchFamily="18" charset="0"/>
              </a:rPr>
              <a:t>Commit your changes to the central server, so other programmers can see them.</a:t>
            </a:r>
          </a:p>
          <a:p>
            <a:pPr algn="just"/>
            <a:endParaRPr lang="en-US" sz="3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7886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 pitchFamily="18" charset="0"/>
              </a:rPr>
              <a:t>CLONING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cloneis</a:t>
            </a:r>
            <a:r>
              <a:rPr lang="en-US" dirty="0" smtClean="0">
                <a:latin typeface="Garamond" pitchFamily="18" charset="0"/>
              </a:rPr>
              <a:t> a </a:t>
            </a:r>
            <a:r>
              <a:rPr lang="en-US" dirty="0" err="1" smtClean="0">
                <a:latin typeface="Garamond" pitchFamily="18" charset="0"/>
              </a:rPr>
              <a:t>Git</a:t>
            </a:r>
            <a:r>
              <a:rPr lang="en-US" dirty="0" smtClean="0">
                <a:latin typeface="Garamond" pitchFamily="18" charset="0"/>
              </a:rPr>
              <a:t> command line utility which is used to target an existing repository and create a clone, or copy of the target repository.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811" y="4190488"/>
            <a:ext cx="8915436" cy="160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This will create a folder (in this case) named “intro.js” and if we enter it.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Check for the remotes we see that the according tracking information of the remote repository is already set up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736" y="3846122"/>
            <a:ext cx="6389686" cy="178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1700213"/>
            <a:ext cx="118395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4CB42F-DE1F-413A-A371-9ED5F676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aramond" panose="02020404030301010803" pitchFamily="18" charset="0"/>
              </a:rPr>
              <a:t>Distributed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4811E6-8444-46F0-B9DD-65684081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Do not necessarily rely on a central server to store all the versions of a project’s files.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Instead, every developer “clones” a copy of a repository and has the full history of the project on their own hard drive. 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This copy (or “clone”) has all of the metadata of the original.</a:t>
            </a:r>
          </a:p>
        </p:txBody>
      </p:sp>
    </p:spTree>
    <p:extLst>
      <p:ext uri="{BB962C8B-B14F-4D97-AF65-F5344CB8AC3E}">
        <p14:creationId xmlns="" xmlns:p14="http://schemas.microsoft.com/office/powerpoint/2010/main" val="101767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16D60-63C0-430C-A261-3B5143B6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aramond" panose="02020404030301010803" pitchFamily="18" charset="0"/>
              </a:rPr>
              <a:t>Advantage over Centralized VCS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E01C0C-3287-464B-89B3-F1F51DBC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Performing actions are extremely fast because the tool only needs to access the hard drive, not a remote server.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Any operation can be done without internet connection.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Each programmer has a full copy of the project repository, they can share changes with one or two other people at a time if they want to get some feedback before showing the changes to everyone.</a:t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17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19D729-FBEA-480D-B6ED-D87FEB38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Garamond" panose="02020404030301010803" pitchFamily="18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5E15A8-9F5B-4E61-9F95-5D8132D0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Garamond" panose="02020404030301010803" pitchFamily="18" charset="0"/>
              </a:rPr>
              <a:t>Three trees of 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600" b="1" dirty="0">
                <a:solidFill>
                  <a:srgbClr val="FF0000"/>
                </a:solidFill>
                <a:latin typeface="Garamond" panose="02020404030301010803" pitchFamily="18" charset="0"/>
              </a:rPr>
              <a:t>Head</a:t>
            </a:r>
            <a:r>
              <a:rPr lang="en-US" altLang="zh-TW" sz="3600" dirty="0">
                <a:latin typeface="Garamond" panose="02020404030301010803" pitchFamily="18" charset="0"/>
              </a:rPr>
              <a:t> </a:t>
            </a:r>
            <a:r>
              <a:rPr lang="en-US" altLang="zh-TW" sz="3600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altLang="zh-TW" sz="3600" dirty="0">
                <a:latin typeface="Garamond" panose="02020404030301010803" pitchFamily="18" charset="0"/>
              </a:rPr>
              <a:t>last commit snapshot, next parent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600" b="1" dirty="0">
                <a:solidFill>
                  <a:srgbClr val="FF0000"/>
                </a:solidFill>
                <a:latin typeface="Garamond" panose="02020404030301010803" pitchFamily="18" charset="0"/>
              </a:rPr>
              <a:t>Index</a:t>
            </a:r>
            <a:r>
              <a:rPr lang="en-US" altLang="zh-TW" sz="3600" dirty="0">
                <a:latin typeface="Garamond" panose="02020404030301010803" pitchFamily="18" charset="0"/>
              </a:rPr>
              <a:t> </a:t>
            </a:r>
            <a:r>
              <a:rPr lang="en-US" altLang="zh-TW" sz="3600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altLang="zh-TW" sz="3600" dirty="0">
                <a:latin typeface="Garamond" panose="02020404030301010803" pitchFamily="18" charset="0"/>
              </a:rPr>
              <a:t>Proposed next commit snapshot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600" b="1" dirty="0">
                <a:solidFill>
                  <a:srgbClr val="FF0000"/>
                </a:solidFill>
                <a:latin typeface="Garamond" panose="02020404030301010803" pitchFamily="18" charset="0"/>
              </a:rPr>
              <a:t>Working directory </a:t>
            </a:r>
            <a:r>
              <a:rPr lang="en-US" altLang="zh-TW" sz="3600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altLang="zh-TW" sz="3600" dirty="0">
                <a:latin typeface="Garamond" panose="02020404030301010803" pitchFamily="18" charset="0"/>
              </a:rPr>
              <a:t>Sandbox</a:t>
            </a:r>
          </a:p>
          <a:p>
            <a:endParaRPr lang="en-US" sz="3600" dirty="0">
              <a:latin typeface="Garamond" panose="02020404030301010803" pitchFamily="18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9B968AE4-A765-4AA3-89BB-7BE2CCAA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31" y="3429000"/>
            <a:ext cx="417124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8037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Garamond" pitchFamily="18" charset="0"/>
              </a:rPr>
              <a:t>WORKSTATION SETUP</a:t>
            </a:r>
            <a:endParaRPr lang="en-US" sz="60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Garamond" pitchFamily="18" charset="0"/>
              </a:rPr>
              <a:t>To setup command line GIT access simply go to </a:t>
            </a:r>
            <a:r>
              <a:rPr lang="en-US" sz="3200" u="sng" dirty="0" smtClean="0">
                <a:latin typeface="Garamond" pitchFamily="18" charset="0"/>
                <a:hlinkClick r:id="rId2"/>
              </a:rPr>
              <a:t>git-scm.com/downloads</a:t>
            </a:r>
            <a:r>
              <a:rPr lang="en-US" sz="3200" dirty="0" smtClean="0">
                <a:latin typeface="Garamond" pitchFamily="18" charset="0"/>
              </a:rPr>
              <a:t> where you’ll find the required downloads for your OS. </a:t>
            </a:r>
          </a:p>
          <a:p>
            <a:pPr algn="just"/>
            <a:r>
              <a:rPr lang="en-US" sz="3200" dirty="0" smtClean="0">
                <a:latin typeface="Garamond" pitchFamily="18" charset="0"/>
              </a:rPr>
              <a:t>After everything is set up and you have “</a:t>
            </a:r>
            <a:r>
              <a:rPr lang="en-US" sz="3200" dirty="0" err="1" smtClean="0">
                <a:latin typeface="Garamond" pitchFamily="18" charset="0"/>
              </a:rPr>
              <a:t>git</a:t>
            </a:r>
            <a:r>
              <a:rPr lang="en-US" sz="3200" dirty="0" smtClean="0">
                <a:latin typeface="Garamond" pitchFamily="18" charset="0"/>
              </a:rPr>
              <a:t>” in your PATH environment variable, then the first thing you have to do is to </a:t>
            </a:r>
            <a:r>
              <a:rPr lang="en-US" sz="3200" dirty="0" err="1" smtClean="0">
                <a:latin typeface="Garamond" pitchFamily="18" charset="0"/>
              </a:rPr>
              <a:t>config</a:t>
            </a:r>
            <a:r>
              <a:rPr lang="en-US" sz="3200" dirty="0" smtClean="0">
                <a:latin typeface="Garamond" pitchFamily="18" charset="0"/>
              </a:rPr>
              <a:t> </a:t>
            </a:r>
            <a:r>
              <a:rPr lang="en-US" sz="3200" dirty="0" err="1" smtClean="0">
                <a:latin typeface="Garamond" pitchFamily="18" charset="0"/>
              </a:rPr>
              <a:t>git</a:t>
            </a:r>
            <a:r>
              <a:rPr lang="en-US" sz="3200" dirty="0" smtClean="0">
                <a:latin typeface="Garamond" pitchFamily="18" charset="0"/>
              </a:rPr>
              <a:t> with your name and email: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3158"/>
          <a:stretch>
            <a:fillRect/>
          </a:stretch>
        </p:blipFill>
        <p:spPr bwMode="auto">
          <a:xfrm>
            <a:off x="1753101" y="4332849"/>
            <a:ext cx="8572585" cy="102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t="40158"/>
          <a:stretch>
            <a:fillRect/>
          </a:stretch>
        </p:blipFill>
        <p:spPr bwMode="auto">
          <a:xfrm>
            <a:off x="1804988" y="1434905"/>
            <a:ext cx="8533313" cy="71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 t="39892"/>
          <a:stretch>
            <a:fillRect/>
          </a:stretch>
        </p:blipFill>
        <p:spPr bwMode="auto">
          <a:xfrm>
            <a:off x="1779344" y="2996418"/>
            <a:ext cx="8560410" cy="6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689</Words>
  <Application>Microsoft Office PowerPoint</Application>
  <PresentationFormat>Custom</PresentationFormat>
  <Paragraphs>139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GIT</vt:lpstr>
      <vt:lpstr>Who needs GIT</vt:lpstr>
      <vt:lpstr>What is VCS?</vt:lpstr>
      <vt:lpstr>Centralized VCS</vt:lpstr>
      <vt:lpstr>Distributed VCS</vt:lpstr>
      <vt:lpstr>Advantage over Centralized VCS </vt:lpstr>
      <vt:lpstr>Getting Started</vt:lpstr>
      <vt:lpstr>WORKSTATION SETUP</vt:lpstr>
      <vt:lpstr>Slide 9</vt:lpstr>
      <vt:lpstr>CREATE A NEW GIT REPOSITORY</vt:lpstr>
      <vt:lpstr>Slide 11</vt:lpstr>
      <vt:lpstr>CREATE AND COMMIT A NEW FILE</vt:lpstr>
      <vt:lpstr>Slide 13</vt:lpstr>
      <vt:lpstr>Slide 14</vt:lpstr>
      <vt:lpstr>Slide 15</vt:lpstr>
      <vt:lpstr>Slide 16</vt:lpstr>
      <vt:lpstr>Slide 17</vt:lpstr>
      <vt:lpstr>CREATE A (FEATURE)BRANCH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POLISHING FEATURE BRANCH COMMITS</vt:lpstr>
      <vt:lpstr>MERGING AND RESOLVING CONFLICTS</vt:lpstr>
      <vt:lpstr>Slide 28</vt:lpstr>
      <vt:lpstr>JUMP TO CERTAIN COMMIT</vt:lpstr>
      <vt:lpstr>Slide 30</vt:lpstr>
      <vt:lpstr>REBASE</vt:lpstr>
      <vt:lpstr>GIT reflog</vt:lpstr>
      <vt:lpstr>RESET HARD</vt:lpstr>
      <vt:lpstr>Using “revert” to rollback changes the nice way</vt:lpstr>
      <vt:lpstr>Slide 35</vt:lpstr>
      <vt:lpstr>Slide 36</vt:lpstr>
      <vt:lpstr>Slide 37</vt:lpstr>
      <vt:lpstr>SHARING/SYNCHING YOUR REPOSITORY</vt:lpstr>
      <vt:lpstr>Slide 39</vt:lpstr>
      <vt:lpstr>CLONING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Lokanath Reddy C</dc:creator>
  <cp:lastModifiedBy>New</cp:lastModifiedBy>
  <cp:revision>29</cp:revision>
  <dcterms:created xsi:type="dcterms:W3CDTF">2018-11-15T09:32:23Z</dcterms:created>
  <dcterms:modified xsi:type="dcterms:W3CDTF">2018-11-20T01:17:23Z</dcterms:modified>
</cp:coreProperties>
</file>