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663a3c25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663a3c25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663a3c25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663a3c25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663a3c25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663a3c25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663a3c25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663a3c25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663a3c25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663a3c25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663a3c25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663a3c25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663a3c25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663a3c25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663a3c25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663a3c25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663a3c2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663a3c2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663a3c25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663a3c25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663a3c25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663a3c25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663a3c25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663a3c25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663a3c25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663a3c25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663a3c25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663a3c25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663a3c25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663a3c25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663a3c25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663a3c25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 TargetMode="External"/><Relationship Id="rId4" Type="http://schemas.openxmlformats.org/officeDocument/2006/relationships/hyperlink" Target="https://www.youtub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50975" y="1661225"/>
            <a:ext cx="5710500" cy="35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t>House Price-Prediction</a:t>
            </a:r>
            <a:endParaRPr b="1" u="sng"/>
          </a:p>
        </p:txBody>
      </p:sp>
      <p:sp>
        <p:nvSpPr>
          <p:cNvPr id="135" name="Google Shape;135;p13"/>
          <p:cNvSpPr txBox="1"/>
          <p:nvPr>
            <p:ph idx="1" type="subTitle"/>
          </p:nvPr>
        </p:nvSpPr>
        <p:spPr>
          <a:xfrm>
            <a:off x="6401750" y="438017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Piyush Sharma(102216044)</a:t>
            </a:r>
            <a:endParaRPr/>
          </a:p>
          <a:p>
            <a:pPr indent="0" lvl="0" marL="0" rtl="0" algn="l">
              <a:spcBef>
                <a:spcPts val="0"/>
              </a:spcBef>
              <a:spcAft>
                <a:spcPts val="0"/>
              </a:spcAft>
              <a:buNone/>
            </a:pPr>
            <a:r>
              <a:rPr lang="en-GB"/>
              <a:t>Jasmine Garg(102216072)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2"/>
          <p:cNvPicPr preferRelativeResize="0"/>
          <p:nvPr/>
        </p:nvPicPr>
        <p:blipFill>
          <a:blip r:embed="rId3">
            <a:alphaModFix/>
          </a:blip>
          <a:stretch>
            <a:fillRect/>
          </a:stretch>
        </p:blipFill>
        <p:spPr>
          <a:xfrm>
            <a:off x="77522" y="0"/>
            <a:ext cx="8988955"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u="sng"/>
              <a:t>Evaluation</a:t>
            </a:r>
            <a:r>
              <a:rPr lang="en-GB" sz="1500"/>
              <a:t>-</a:t>
            </a:r>
            <a:endParaRPr sz="1500"/>
          </a:p>
        </p:txBody>
      </p:sp>
      <p:sp>
        <p:nvSpPr>
          <p:cNvPr id="206" name="Google Shape;206;p23"/>
          <p:cNvSpPr txBox="1"/>
          <p:nvPr>
            <p:ph idx="1" type="body"/>
          </p:nvPr>
        </p:nvSpPr>
        <p:spPr>
          <a:xfrm>
            <a:off x="1297500" y="782700"/>
            <a:ext cx="7038900" cy="36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Used MSE(Mean Squared Error) and R^2 Score to determine and compare the accuracy of all the models.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u="sng"/>
              <a:t>MSE</a:t>
            </a:r>
            <a:r>
              <a:rPr lang="en-GB"/>
              <a:t>- MSE measures the average squared difference between the actual and predicted values. A lower MSE indicates a better fit, as it means predictions are closer to the actual values.</a:t>
            </a:r>
            <a:endParaRPr/>
          </a:p>
          <a:p>
            <a:pPr indent="0" lvl="0" marL="0" rtl="0" algn="l">
              <a:spcBef>
                <a:spcPts val="1200"/>
              </a:spcBef>
              <a:spcAft>
                <a:spcPts val="0"/>
              </a:spcAft>
              <a:buNone/>
            </a:pPr>
            <a:r>
              <a:rPr lang="en-GB"/>
              <a:t>                                                                                MSE=(1/n)∑n​(yi​−y^i​)^2</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u="sng"/>
              <a:t>R^2 Score</a:t>
            </a:r>
            <a:r>
              <a:rPr lang="en-GB"/>
              <a:t>-R^2 score ranges from 0-1 where the value is as close to 1 it is more accurate, i.e. predicted value is that much close to actual value</a:t>
            </a:r>
            <a:endParaRPr/>
          </a:p>
          <a:p>
            <a:pPr indent="0" lvl="0" marL="0" rtl="0" algn="l">
              <a:spcBef>
                <a:spcPts val="1200"/>
              </a:spcBef>
              <a:spcAft>
                <a:spcPts val="1200"/>
              </a:spcAft>
              <a:buNone/>
            </a:pPr>
            <a:r>
              <a:rPr lang="en-GB"/>
              <a:t>                                                                       R2=1-(</a:t>
            </a:r>
            <a:r>
              <a:rPr lang="en-GB"/>
              <a:t>∑n​(yi​−y^​i​)^2</a:t>
            </a:r>
            <a:r>
              <a:rPr lang="en-GB"/>
              <a:t>)/(∑n​(yi​−yˉ​)^2​)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Results</a:t>
            </a:r>
            <a:endParaRPr/>
          </a:p>
        </p:txBody>
      </p:sp>
      <p:sp>
        <p:nvSpPr>
          <p:cNvPr id="212" name="Google Shape;212;p24"/>
          <p:cNvSpPr txBox="1"/>
          <p:nvPr>
            <p:ph idx="1" type="body"/>
          </p:nvPr>
        </p:nvSpPr>
        <p:spPr>
          <a:xfrm>
            <a:off x="1245900" y="1086200"/>
            <a:ext cx="7090500" cy="37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Each </a:t>
            </a:r>
            <a:r>
              <a:rPr lang="en-GB"/>
              <a:t>model provide their MSE and R^2 </a:t>
            </a:r>
            <a:endParaRPr/>
          </a:p>
          <a:p>
            <a:pPr indent="0" lvl="0" marL="0" rtl="0" algn="l">
              <a:spcBef>
                <a:spcPts val="1200"/>
              </a:spcBef>
              <a:spcAft>
                <a:spcPts val="0"/>
              </a:spcAft>
              <a:buNone/>
            </a:pPr>
            <a:r>
              <a:rPr lang="en-GB"/>
              <a:t>Score and on comparison you can see that</a:t>
            </a:r>
            <a:endParaRPr/>
          </a:p>
          <a:p>
            <a:pPr indent="0" lvl="0" marL="0" rtl="0" algn="l">
              <a:spcBef>
                <a:spcPts val="1200"/>
              </a:spcBef>
              <a:spcAft>
                <a:spcPts val="0"/>
              </a:spcAft>
              <a:buNone/>
            </a:pPr>
            <a:r>
              <a:rPr lang="en-GB"/>
              <a:t>Linear Regression Model gives the best</a:t>
            </a:r>
            <a:endParaRPr/>
          </a:p>
          <a:p>
            <a:pPr indent="0" lvl="0" marL="0" rtl="0" algn="l">
              <a:spcBef>
                <a:spcPts val="1200"/>
              </a:spcBef>
              <a:spcAft>
                <a:spcPts val="0"/>
              </a:spcAft>
              <a:buNone/>
            </a:pPr>
            <a:r>
              <a:rPr lang="en-GB"/>
              <a:t>output as it has highest R^2 Score value and </a:t>
            </a:r>
            <a:endParaRPr/>
          </a:p>
          <a:p>
            <a:pPr indent="0" lvl="0" marL="0" rtl="0" algn="l">
              <a:spcBef>
                <a:spcPts val="1200"/>
              </a:spcBef>
              <a:spcAft>
                <a:spcPts val="0"/>
              </a:spcAft>
              <a:buNone/>
            </a:pPr>
            <a:r>
              <a:rPr lang="en-GB"/>
              <a:t>lowest  MSE value which shows Linear</a:t>
            </a:r>
            <a:endParaRPr/>
          </a:p>
          <a:p>
            <a:pPr indent="0" lvl="0" marL="0" rtl="0" algn="l">
              <a:spcBef>
                <a:spcPts val="1200"/>
              </a:spcBef>
              <a:spcAft>
                <a:spcPts val="0"/>
              </a:spcAft>
              <a:buNone/>
            </a:pPr>
            <a:r>
              <a:rPr lang="en-GB"/>
              <a:t>Regression model works best for our given </a:t>
            </a:r>
            <a:endParaRPr/>
          </a:p>
          <a:p>
            <a:pPr indent="0" lvl="0" marL="0" rtl="0" algn="l">
              <a:spcBef>
                <a:spcPts val="1200"/>
              </a:spcBef>
              <a:spcAft>
                <a:spcPts val="0"/>
              </a:spcAft>
              <a:buNone/>
            </a:pPr>
            <a:r>
              <a:rPr lang="en-GB"/>
              <a:t>dataset  as we have used linear dataset</a:t>
            </a:r>
            <a:endParaRPr/>
          </a:p>
          <a:p>
            <a:pPr indent="0" lvl="0" marL="0" rtl="0" algn="l">
              <a:spcBef>
                <a:spcPts val="1200"/>
              </a:spcBef>
              <a:spcAft>
                <a:spcPts val="0"/>
              </a:spcAft>
              <a:buNone/>
            </a:pPr>
            <a:r>
              <a:rPr lang="en-GB"/>
              <a:t>which  is not complex, so that is why Random                                                          Output for our dataset</a:t>
            </a:r>
            <a:endParaRPr/>
          </a:p>
          <a:p>
            <a:pPr indent="0" lvl="0" marL="0" rtl="0" algn="l">
              <a:spcBef>
                <a:spcPts val="1200"/>
              </a:spcBef>
              <a:spcAft>
                <a:spcPts val="1200"/>
              </a:spcAft>
              <a:buNone/>
            </a:pPr>
            <a:r>
              <a:rPr lang="en-GB"/>
              <a:t>Forest and XGBoost gives lower values</a:t>
            </a:r>
            <a:endParaRPr/>
          </a:p>
        </p:txBody>
      </p:sp>
      <p:pic>
        <p:nvPicPr>
          <p:cNvPr id="213" name="Google Shape;213;p24"/>
          <p:cNvPicPr preferRelativeResize="0"/>
          <p:nvPr/>
        </p:nvPicPr>
        <p:blipFill>
          <a:blip r:embed="rId3">
            <a:alphaModFix/>
          </a:blip>
          <a:stretch>
            <a:fillRect/>
          </a:stretch>
        </p:blipFill>
        <p:spPr>
          <a:xfrm>
            <a:off x="4613800" y="1243950"/>
            <a:ext cx="4468675" cy="254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9" name="Google Shape;219;p25"/>
          <p:cNvSpPr txBox="1"/>
          <p:nvPr>
            <p:ph idx="1" type="body"/>
          </p:nvPr>
        </p:nvSpPr>
        <p:spPr>
          <a:xfrm>
            <a:off x="1297500" y="1567550"/>
            <a:ext cx="7038900" cy="336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25"/>
          <p:cNvPicPr preferRelativeResize="0"/>
          <p:nvPr/>
        </p:nvPicPr>
        <p:blipFill>
          <a:blip r:embed="rId3">
            <a:alphaModFix/>
          </a:blip>
          <a:stretch>
            <a:fillRect/>
          </a:stretch>
        </p:blipFill>
        <p:spPr>
          <a:xfrm>
            <a:off x="728725" y="434125"/>
            <a:ext cx="3904800" cy="3832350"/>
          </a:xfrm>
          <a:prstGeom prst="rect">
            <a:avLst/>
          </a:prstGeom>
          <a:noFill/>
          <a:ln>
            <a:noFill/>
          </a:ln>
        </p:spPr>
      </p:pic>
      <p:pic>
        <p:nvPicPr>
          <p:cNvPr id="221" name="Google Shape;221;p25"/>
          <p:cNvPicPr preferRelativeResize="0"/>
          <p:nvPr/>
        </p:nvPicPr>
        <p:blipFill>
          <a:blip r:embed="rId4">
            <a:alphaModFix/>
          </a:blip>
          <a:stretch>
            <a:fillRect/>
          </a:stretch>
        </p:blipFill>
        <p:spPr>
          <a:xfrm>
            <a:off x="4819575" y="393750"/>
            <a:ext cx="3904800" cy="3913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3051000" y="726800"/>
            <a:ext cx="33864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7" name="Google Shape;227;p26"/>
          <p:cNvSpPr txBox="1"/>
          <p:nvPr>
            <p:ph idx="1" type="body"/>
          </p:nvPr>
        </p:nvSpPr>
        <p:spPr>
          <a:xfrm>
            <a:off x="3050950" y="1821000"/>
            <a:ext cx="3186900" cy="198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26"/>
          <p:cNvPicPr preferRelativeResize="0"/>
          <p:nvPr/>
        </p:nvPicPr>
        <p:blipFill>
          <a:blip r:embed="rId3">
            <a:alphaModFix/>
          </a:blip>
          <a:stretch>
            <a:fillRect/>
          </a:stretch>
        </p:blipFill>
        <p:spPr>
          <a:xfrm>
            <a:off x="2480325" y="366125"/>
            <a:ext cx="4452225" cy="427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Summary</a:t>
            </a:r>
            <a:endParaRPr/>
          </a:p>
        </p:txBody>
      </p:sp>
      <p:sp>
        <p:nvSpPr>
          <p:cNvPr id="234" name="Google Shape;23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House price prediction has evolved from basic statistical models like linear regression to advanced machine learning techniques such as Random Forest and Neural Networks. These methods enable the modeling of complex, nonlinear relationships between housing features and prices. Key factors influencing house prices include location, property characteristics (e.g., size, number of rooms), neighborhood attributes, and market dynamics. While advancements have improved prediction accuracy, challenges like region-specific models, limited adaptability to market changes, and data quality issues persist. Additionally, balancing model complexity with interpretability remains a concern. By addressing these gaps, future models can become more robust, generalizable, and user-friendly for real estate stakeholders.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240" name="Google Shape;240;p28"/>
          <p:cNvSpPr txBox="1"/>
          <p:nvPr>
            <p:ph idx="1" type="body"/>
          </p:nvPr>
        </p:nvSpPr>
        <p:spPr>
          <a:xfrm>
            <a:off x="1956775" y="1597350"/>
            <a:ext cx="6379500" cy="28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Kaggle-for using dataset and writing code (</a:t>
            </a:r>
            <a:r>
              <a:rPr lang="en-GB" u="sng">
                <a:solidFill>
                  <a:srgbClr val="6D9EEB"/>
                </a:solidFill>
                <a:hlinkClick r:id="rId3">
                  <a:extLst>
                    <a:ext uri="{A12FA001-AC4F-418D-AE19-62706E023703}">
                      <ahyp:hlinkClr val="tx"/>
                    </a:ext>
                  </a:extLst>
                </a:hlinkClick>
              </a:rPr>
              <a:t>https://www.kaggle.com</a:t>
            </a:r>
            <a:r>
              <a:rPr lang="en-GB"/>
              <a:t>)</a:t>
            </a:r>
            <a:endParaRPr/>
          </a:p>
          <a:p>
            <a:pPr indent="0" lvl="0" marL="0" rtl="0" algn="l">
              <a:spcBef>
                <a:spcPts val="1200"/>
              </a:spcBef>
              <a:spcAft>
                <a:spcPts val="0"/>
              </a:spcAft>
              <a:buNone/>
            </a:pPr>
            <a:r>
              <a:rPr lang="en-GB"/>
              <a:t>Youtube-for learning purpose (</a:t>
            </a:r>
            <a:r>
              <a:rPr lang="en-GB" u="sng">
                <a:solidFill>
                  <a:schemeClr val="hlink"/>
                </a:solidFill>
                <a:hlinkClick r:id="rId4"/>
              </a:rPr>
              <a:t>https://www.youtube.com</a:t>
            </a:r>
            <a:r>
              <a:rPr lang="en-GB">
                <a:solidFill>
                  <a:srgbClr val="FFFFFF"/>
                </a:solidFill>
              </a:rPr>
              <a:t>)</a:t>
            </a:r>
            <a:endParaRPr>
              <a:solidFill>
                <a:srgbClr val="FFFFFF"/>
              </a:solidFill>
            </a:endParaRPr>
          </a:p>
          <a:p>
            <a:pPr indent="0" lvl="0" marL="0" rtl="0" algn="l">
              <a:spcBef>
                <a:spcPts val="1200"/>
              </a:spcBef>
              <a:spcAft>
                <a:spcPts val="1200"/>
              </a:spcAft>
              <a:buNone/>
            </a:pPr>
            <a:r>
              <a:rPr lang="en-GB">
                <a:solidFill>
                  <a:srgbClr val="FFFFFF"/>
                </a:solidFill>
              </a:rPr>
              <a:t>GeeksforGeeks- for educational purposes (</a:t>
            </a:r>
            <a:r>
              <a:rPr lang="en-GB" u="sng">
                <a:solidFill>
                  <a:srgbClr val="6D9EEB"/>
                </a:solidFill>
              </a:rPr>
              <a:t>https://www.geeksforgeeks.org/</a:t>
            </a:r>
            <a:r>
              <a:rPr lang="en-GB">
                <a:solidFill>
                  <a:srgbClr val="FFFFFF"/>
                </a:solidFill>
              </a:rPr>
              <a:t>)</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161700" y="1948800"/>
            <a:ext cx="7038900" cy="18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5100">
                <a:latin typeface="Merriweather"/>
                <a:ea typeface="Merriweather"/>
                <a:cs typeface="Merriweather"/>
                <a:sym typeface="Merriweather"/>
              </a:rPr>
              <a:t>Thank You</a:t>
            </a:r>
            <a:endParaRPr sz="51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85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41" name="Google Shape;141;p14"/>
          <p:cNvSpPr txBox="1"/>
          <p:nvPr>
            <p:ph idx="1" type="body"/>
          </p:nvPr>
        </p:nvSpPr>
        <p:spPr>
          <a:xfrm>
            <a:off x="1297500" y="15515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Accurately predicting house prices is a critical challenge in the real estate industry, with significant implications for buyers, sellers, and investors. This project aims to develop a data-driven model that estimates house prices based on key influencing factors such as number of bedrooms, bathrooms, area , etc. By leveraging advanced analytical methods, the objective is to identify the most impactful variables and build a reliable prediction tool. This work not only supports informed decision-making but also contributes to understanding the complex dynamics of real estate markets.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Literature Review</a:t>
            </a:r>
            <a:endParaRPr/>
          </a:p>
        </p:txBody>
      </p:sp>
      <p:sp>
        <p:nvSpPr>
          <p:cNvPr id="147" name="Google Shape;147;p15"/>
          <p:cNvSpPr txBox="1"/>
          <p:nvPr>
            <p:ph idx="1" type="body"/>
          </p:nvPr>
        </p:nvSpPr>
        <p:spPr>
          <a:xfrm>
            <a:off x="179350" y="1174050"/>
            <a:ext cx="2884500" cy="37539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b="1" lang="en-GB" sz="1500" u="sng"/>
              <a:t>Trends</a:t>
            </a:r>
            <a:endParaRPr b="1" sz="1500" u="sng"/>
          </a:p>
          <a:p>
            <a:pPr indent="0" lvl="0" marL="0" rtl="0" algn="l">
              <a:spcBef>
                <a:spcPts val="1200"/>
              </a:spcBef>
              <a:spcAft>
                <a:spcPts val="0"/>
              </a:spcAft>
              <a:buNone/>
            </a:pPr>
            <a:r>
              <a:rPr lang="en-GB"/>
              <a:t>Research on house price prediction has gained momentum due to the increasing availability of large-scale housing datasets and advancements in data analytics tools.</a:t>
            </a:r>
            <a:endParaRPr/>
          </a:p>
          <a:p>
            <a:pPr indent="0" lvl="0" marL="0" rtl="0" algn="l">
              <a:spcBef>
                <a:spcPts val="1200"/>
              </a:spcBef>
              <a:spcAft>
                <a:spcPts val="0"/>
              </a:spcAft>
              <a:buNone/>
            </a:pPr>
            <a:r>
              <a:rPr lang="en-GB"/>
              <a:t>Initial studies relied heavily on simple statistical methods like linear regression, focusing on small datasets with limited variables.</a:t>
            </a:r>
            <a:endParaRPr/>
          </a:p>
          <a:p>
            <a:pPr indent="0" lvl="0" marL="0" rtl="0" algn="l">
              <a:spcBef>
                <a:spcPts val="1200"/>
              </a:spcBef>
              <a:spcAft>
                <a:spcPts val="0"/>
              </a:spcAft>
              <a:buNone/>
            </a:pPr>
            <a:r>
              <a:rPr lang="en-GB"/>
              <a:t>With technological advancements, machine learning and artificial intelligence (AI) have become prominent in addressing the nonlinear and complex relationships between housing features and prices.</a:t>
            </a:r>
            <a:endParaRPr/>
          </a:p>
          <a:p>
            <a:pPr indent="0" lvl="0" marL="0" rtl="0" algn="l">
              <a:spcBef>
                <a:spcPts val="1200"/>
              </a:spcBef>
              <a:spcAft>
                <a:spcPts val="1200"/>
              </a:spcAft>
              <a:buNone/>
            </a:pPr>
            <a:r>
              <a:t/>
            </a:r>
            <a:endParaRPr/>
          </a:p>
        </p:txBody>
      </p:sp>
      <p:sp>
        <p:nvSpPr>
          <p:cNvPr id="148" name="Google Shape;148;p15"/>
          <p:cNvSpPr txBox="1"/>
          <p:nvPr>
            <p:ph idx="1" type="body"/>
          </p:nvPr>
        </p:nvSpPr>
        <p:spPr>
          <a:xfrm>
            <a:off x="3490225" y="1174050"/>
            <a:ext cx="2628600" cy="330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250" u="sng"/>
              <a:t>Methods</a:t>
            </a:r>
            <a:endParaRPr sz="1250" u="sng"/>
          </a:p>
          <a:p>
            <a:pPr indent="0" lvl="0" marL="0" rtl="0" algn="l">
              <a:spcBef>
                <a:spcPts val="1200"/>
              </a:spcBef>
              <a:spcAft>
                <a:spcPts val="0"/>
              </a:spcAft>
              <a:buNone/>
            </a:pPr>
            <a:r>
              <a:rPr lang="en-GB" sz="1100"/>
              <a:t>In older times there was linear dataset available and one can use linear regression method.</a:t>
            </a:r>
            <a:endParaRPr sz="1100"/>
          </a:p>
          <a:p>
            <a:pPr indent="0" lvl="0" marL="0" rtl="0" algn="l">
              <a:spcBef>
                <a:spcPts val="1200"/>
              </a:spcBef>
              <a:spcAft>
                <a:spcPts val="0"/>
              </a:spcAft>
              <a:buNone/>
            </a:pPr>
            <a:r>
              <a:rPr lang="en-GB" sz="1100"/>
              <a:t>In recent times due to progress in ML field we can integrate non-linear and complex dataset to find the required price prediction.</a:t>
            </a:r>
            <a:endParaRPr sz="1100"/>
          </a:p>
          <a:p>
            <a:pPr indent="0" lvl="0" marL="0" rtl="0" algn="l">
              <a:spcBef>
                <a:spcPts val="1200"/>
              </a:spcBef>
              <a:spcAft>
                <a:spcPts val="1200"/>
              </a:spcAft>
              <a:buNone/>
            </a:pPr>
            <a:r>
              <a:rPr lang="en-GB" sz="1100"/>
              <a:t>In this project we have used 2 of those models like Random-Forest and XGBoost(Extreme Gradient Boost).</a:t>
            </a:r>
            <a:endParaRPr sz="1100"/>
          </a:p>
        </p:txBody>
      </p:sp>
      <p:sp>
        <p:nvSpPr>
          <p:cNvPr id="149" name="Google Shape;149;p15"/>
          <p:cNvSpPr txBox="1"/>
          <p:nvPr>
            <p:ph idx="1" type="body"/>
          </p:nvPr>
        </p:nvSpPr>
        <p:spPr>
          <a:xfrm>
            <a:off x="6213725" y="1174050"/>
            <a:ext cx="2707500" cy="330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250" u="sng"/>
              <a:t>Factors</a:t>
            </a:r>
            <a:endParaRPr b="1" sz="1250" u="sng"/>
          </a:p>
          <a:p>
            <a:pPr indent="0" lvl="0" marL="0" rtl="0" algn="l">
              <a:spcBef>
                <a:spcPts val="1200"/>
              </a:spcBef>
              <a:spcAft>
                <a:spcPts val="0"/>
              </a:spcAft>
              <a:buNone/>
            </a:pPr>
            <a:r>
              <a:rPr lang="en-GB" sz="1100"/>
              <a:t>Area-the area of house, i.e. increase in area, increase in price.</a:t>
            </a:r>
            <a:endParaRPr sz="1100"/>
          </a:p>
          <a:p>
            <a:pPr indent="0" lvl="0" marL="0" rtl="0" algn="l">
              <a:spcBef>
                <a:spcPts val="1200"/>
              </a:spcBef>
              <a:spcAft>
                <a:spcPts val="0"/>
              </a:spcAft>
              <a:buNone/>
            </a:pPr>
            <a:r>
              <a:rPr lang="en-GB" sz="1100"/>
              <a:t>Bedrooms-No. </a:t>
            </a:r>
            <a:r>
              <a:rPr lang="en-GB" sz="1100"/>
              <a:t>of  bedrooms in a house also affects its price.</a:t>
            </a:r>
            <a:endParaRPr sz="1100"/>
          </a:p>
          <a:p>
            <a:pPr indent="0" lvl="0" marL="0" rtl="0" algn="l">
              <a:spcBef>
                <a:spcPts val="1200"/>
              </a:spcBef>
              <a:spcAft>
                <a:spcPts val="0"/>
              </a:spcAft>
              <a:buNone/>
            </a:pPr>
            <a:r>
              <a:rPr lang="en-GB" sz="1100"/>
              <a:t>Stories-increase in floors of house directly affects its price</a:t>
            </a:r>
            <a:endParaRPr sz="1100"/>
          </a:p>
          <a:p>
            <a:pPr indent="0" lvl="0" marL="0" rtl="0" algn="l">
              <a:spcBef>
                <a:spcPts val="1200"/>
              </a:spcBef>
              <a:spcAft>
                <a:spcPts val="0"/>
              </a:spcAft>
              <a:buNone/>
            </a:pPr>
            <a:r>
              <a:rPr lang="en-GB" sz="1100"/>
              <a:t>Parking-it’s availability or not affects the price</a:t>
            </a:r>
            <a:endParaRPr sz="1100"/>
          </a:p>
          <a:p>
            <a:pPr indent="0" lvl="0" marL="0" rtl="0" algn="l">
              <a:spcBef>
                <a:spcPts val="1200"/>
              </a:spcBef>
              <a:spcAft>
                <a:spcPts val="1200"/>
              </a:spcAft>
              <a:buNone/>
            </a:pPr>
            <a:r>
              <a:rPr lang="en-GB" sz="1100"/>
              <a:t>Main-road-house’s connectivity to main road is also an important feature in determining its price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153725" y="321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Methodology</a:t>
            </a:r>
            <a:endParaRPr/>
          </a:p>
        </p:txBody>
      </p:sp>
      <p:sp>
        <p:nvSpPr>
          <p:cNvPr id="155" name="Google Shape;155;p16"/>
          <p:cNvSpPr txBox="1"/>
          <p:nvPr>
            <p:ph idx="1" type="body"/>
          </p:nvPr>
        </p:nvSpPr>
        <p:spPr>
          <a:xfrm>
            <a:off x="514650" y="1501525"/>
            <a:ext cx="7789800" cy="3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u="sng"/>
              <a:t>Data Collection</a:t>
            </a:r>
            <a:r>
              <a:rPr lang="en-GB"/>
              <a:t>-</a:t>
            </a:r>
            <a:endParaRPr/>
          </a:p>
          <a:p>
            <a:pPr indent="0" lvl="0" marL="0" rtl="0" algn="l">
              <a:spcBef>
                <a:spcPts val="1200"/>
              </a:spcBef>
              <a:spcAft>
                <a:spcPts val="0"/>
              </a:spcAft>
              <a:buNone/>
            </a:pPr>
            <a:r>
              <a:rPr lang="en-GB"/>
              <a:t>Used an online available dataset present on Kaggle to train, validate and train the model on all 3 models used. In this dataset we have various features like area, bedrooms, stories, parking, furnished or not.</a:t>
            </a:r>
            <a:endParaRPr/>
          </a:p>
          <a:p>
            <a:pPr indent="0" lvl="0" marL="0" rtl="0" algn="l">
              <a:spcBef>
                <a:spcPts val="1200"/>
              </a:spcBef>
              <a:spcAft>
                <a:spcPts val="0"/>
              </a:spcAft>
              <a:buNone/>
            </a:pPr>
            <a:r>
              <a:rPr lang="en-GB"/>
              <a:t>These features help us to predict the price of house.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GB" sz="1000"/>
              <a:t>Dataset</a:t>
            </a:r>
            <a:endParaRPr sz="1000"/>
          </a:p>
        </p:txBody>
      </p:sp>
      <p:pic>
        <p:nvPicPr>
          <p:cNvPr id="156" name="Google Shape;156;p16"/>
          <p:cNvPicPr preferRelativeResize="0"/>
          <p:nvPr/>
        </p:nvPicPr>
        <p:blipFill>
          <a:blip r:embed="rId3">
            <a:alphaModFix/>
          </a:blip>
          <a:stretch>
            <a:fillRect/>
          </a:stretch>
        </p:blipFill>
        <p:spPr>
          <a:xfrm>
            <a:off x="0" y="3229385"/>
            <a:ext cx="9144000" cy="16079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065400" y="387200"/>
            <a:ext cx="6617400" cy="5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u="sng"/>
              <a:t>Data Preprocessing</a:t>
            </a:r>
            <a:r>
              <a:rPr lang="en-GB" sz="1500"/>
              <a:t>-</a:t>
            </a:r>
            <a:endParaRPr sz="1500"/>
          </a:p>
        </p:txBody>
      </p:sp>
      <p:sp>
        <p:nvSpPr>
          <p:cNvPr id="162" name="Google Shape;162;p17"/>
          <p:cNvSpPr txBox="1"/>
          <p:nvPr>
            <p:ph idx="1" type="body"/>
          </p:nvPr>
        </p:nvSpPr>
        <p:spPr>
          <a:xfrm>
            <a:off x="1065400" y="726975"/>
            <a:ext cx="3206400" cy="4456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sz="1687"/>
              <a:t>Used </a:t>
            </a:r>
            <a:r>
              <a:rPr lang="en-GB" sz="1687" u="sng">
                <a:solidFill>
                  <a:srgbClr val="FF0000"/>
                </a:solidFill>
              </a:rPr>
              <a:t>isnull().sum() </a:t>
            </a:r>
            <a:r>
              <a:rPr lang="en-GB" sz="1687">
                <a:solidFill>
                  <a:srgbClr val="FFFFFF"/>
                </a:solidFill>
              </a:rPr>
              <a:t>to find the number of missing frequencies, if present, else we can start with the application of model.</a:t>
            </a:r>
            <a:endParaRPr sz="1687">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rPr b="1" lang="en-GB" sz="1900" u="sng">
                <a:solidFill>
                  <a:srgbClr val="FFFFFF"/>
                </a:solidFill>
              </a:rPr>
              <a:t>Data Splitting</a:t>
            </a:r>
            <a:r>
              <a:rPr lang="en-GB" sz="1900">
                <a:solidFill>
                  <a:srgbClr val="FFFFFF"/>
                </a:solidFill>
              </a:rPr>
              <a:t>-</a:t>
            </a:r>
            <a:endParaRPr sz="1900">
              <a:solidFill>
                <a:srgbClr val="FFFFFF"/>
              </a:solidFill>
            </a:endParaRPr>
          </a:p>
          <a:p>
            <a:pPr indent="0" lvl="0" marL="0" rtl="0" algn="l">
              <a:spcBef>
                <a:spcPts val="1200"/>
              </a:spcBef>
              <a:spcAft>
                <a:spcPts val="0"/>
              </a:spcAft>
              <a:buNone/>
            </a:pPr>
            <a:r>
              <a:rPr lang="en-GB" sz="1535">
                <a:solidFill>
                  <a:srgbClr val="FFFFFF"/>
                </a:solidFill>
              </a:rPr>
              <a:t>Data that we used is split into three parts one for </a:t>
            </a:r>
            <a:r>
              <a:rPr b="1" lang="en-GB" sz="1535">
                <a:solidFill>
                  <a:srgbClr val="FFFFFF"/>
                </a:solidFill>
              </a:rPr>
              <a:t>Training</a:t>
            </a:r>
            <a:r>
              <a:rPr lang="en-GB" sz="1535">
                <a:solidFill>
                  <a:srgbClr val="FFFFFF"/>
                </a:solidFill>
              </a:rPr>
              <a:t>(70%), one for </a:t>
            </a:r>
            <a:r>
              <a:rPr b="1" lang="en-GB" sz="1535">
                <a:solidFill>
                  <a:srgbClr val="FFFFFF"/>
                </a:solidFill>
              </a:rPr>
              <a:t>Validating</a:t>
            </a:r>
            <a:r>
              <a:rPr lang="en-GB" sz="1535">
                <a:solidFill>
                  <a:srgbClr val="FFFFFF"/>
                </a:solidFill>
              </a:rPr>
              <a:t>(20%) and the </a:t>
            </a:r>
            <a:r>
              <a:rPr lang="en-GB" sz="1535">
                <a:solidFill>
                  <a:srgbClr val="FFFFFF"/>
                </a:solidFill>
              </a:rPr>
              <a:t>remaining one for </a:t>
            </a:r>
            <a:r>
              <a:rPr b="1" lang="en-GB" sz="1535">
                <a:solidFill>
                  <a:srgbClr val="FFFFFF"/>
                </a:solidFill>
              </a:rPr>
              <a:t>Testing</a:t>
            </a:r>
            <a:r>
              <a:rPr lang="en-GB" sz="1535">
                <a:solidFill>
                  <a:srgbClr val="FFFFFF"/>
                </a:solidFill>
              </a:rPr>
              <a:t>(10%), by using snippet </a:t>
            </a:r>
            <a:r>
              <a:rPr lang="en-GB" sz="1535">
                <a:solidFill>
                  <a:srgbClr val="FF0000"/>
                </a:solidFill>
              </a:rPr>
              <a:t>X_train, X_test, y_train, y_test = train_test_split(X, y, test_size=0.3, random_state=42)</a:t>
            </a:r>
            <a:r>
              <a:rPr lang="en-GB" sz="1535">
                <a:solidFill>
                  <a:srgbClr val="FFFFFF"/>
                </a:solidFill>
              </a:rPr>
              <a:t>.</a:t>
            </a:r>
            <a:endParaRPr sz="1535">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1200"/>
              </a:spcAft>
              <a:buNone/>
            </a:pPr>
            <a:r>
              <a:t/>
            </a:r>
            <a:endParaRPr sz="1500">
              <a:solidFill>
                <a:srgbClr val="FFFFFF"/>
              </a:solidFill>
            </a:endParaRPr>
          </a:p>
        </p:txBody>
      </p:sp>
      <p:pic>
        <p:nvPicPr>
          <p:cNvPr id="163" name="Google Shape;163;p17"/>
          <p:cNvPicPr preferRelativeResize="0"/>
          <p:nvPr/>
        </p:nvPicPr>
        <p:blipFill>
          <a:blip r:embed="rId3">
            <a:alphaModFix/>
          </a:blip>
          <a:stretch>
            <a:fillRect/>
          </a:stretch>
        </p:blipFill>
        <p:spPr>
          <a:xfrm>
            <a:off x="5998875" y="647050"/>
            <a:ext cx="2181000" cy="2705125"/>
          </a:xfrm>
          <a:prstGeom prst="rect">
            <a:avLst/>
          </a:prstGeom>
          <a:noFill/>
          <a:ln>
            <a:noFill/>
          </a:ln>
        </p:spPr>
      </p:pic>
      <p:sp>
        <p:nvSpPr>
          <p:cNvPr id="164" name="Google Shape;164;p17"/>
          <p:cNvSpPr txBox="1"/>
          <p:nvPr>
            <p:ph idx="1" type="body"/>
          </p:nvPr>
        </p:nvSpPr>
        <p:spPr>
          <a:xfrm flipH="1">
            <a:off x="5998875" y="3352175"/>
            <a:ext cx="2937000" cy="83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rgbClr val="FFFFFF"/>
                </a:solidFill>
              </a:rPr>
              <a:t>No. of missing frequencies sum    </a:t>
            </a:r>
            <a:endParaRPr sz="1100">
              <a:solidFill>
                <a:srgbClr val="FFFFFF"/>
              </a:solidFill>
            </a:endParaRPr>
          </a:p>
          <a:p>
            <a:pPr indent="0" lvl="0" marL="0" rtl="0" algn="l">
              <a:spcBef>
                <a:spcPts val="1200"/>
              </a:spcBef>
              <a:spcAft>
                <a:spcPts val="1200"/>
              </a:spcAft>
              <a:buNone/>
            </a:pPr>
            <a:r>
              <a:rPr lang="en-GB" sz="1100">
                <a:solidFill>
                  <a:srgbClr val="FFFFFF"/>
                </a:solidFill>
              </a:rPr>
              <a:t>                                                                                                                           </a:t>
            </a:r>
            <a:endParaRPr sz="1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idx="1" type="body"/>
          </p:nvPr>
        </p:nvSpPr>
        <p:spPr>
          <a:xfrm>
            <a:off x="1038875" y="1031600"/>
            <a:ext cx="3058500" cy="34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u="sng">
                <a:solidFill>
                  <a:srgbClr val="FFFFFF"/>
                </a:solidFill>
              </a:rPr>
              <a:t>Feature Selection</a:t>
            </a:r>
            <a:r>
              <a:rPr lang="en-GB" sz="1500">
                <a:solidFill>
                  <a:srgbClr val="FFFFFF"/>
                </a:solidFill>
              </a:rPr>
              <a:t>-</a:t>
            </a:r>
            <a:endParaRPr sz="1500">
              <a:solidFill>
                <a:srgbClr val="FFFFFF"/>
              </a:solidFill>
            </a:endParaRPr>
          </a:p>
          <a:p>
            <a:pPr indent="0" lvl="0" marL="0" rtl="0" algn="l">
              <a:spcBef>
                <a:spcPts val="1200"/>
              </a:spcBef>
              <a:spcAft>
                <a:spcPts val="1200"/>
              </a:spcAft>
              <a:buNone/>
            </a:pPr>
            <a:r>
              <a:rPr lang="en-GB">
                <a:solidFill>
                  <a:srgbClr val="FFFFFF"/>
                </a:solidFill>
              </a:rPr>
              <a:t>Created Correlation Heatmap (more closer to 1, more  and plot of price with other all features to select features required for the high accuracy in prediction of price for house.</a:t>
            </a:r>
            <a:endParaRPr/>
          </a:p>
        </p:txBody>
      </p:sp>
      <p:pic>
        <p:nvPicPr>
          <p:cNvPr id="170" name="Google Shape;170;p18"/>
          <p:cNvPicPr preferRelativeResize="0"/>
          <p:nvPr/>
        </p:nvPicPr>
        <p:blipFill>
          <a:blip r:embed="rId3">
            <a:alphaModFix/>
          </a:blip>
          <a:stretch>
            <a:fillRect/>
          </a:stretch>
        </p:blipFill>
        <p:spPr>
          <a:xfrm>
            <a:off x="3920550" y="174200"/>
            <a:ext cx="5223451" cy="4068451"/>
          </a:xfrm>
          <a:prstGeom prst="rect">
            <a:avLst/>
          </a:prstGeom>
          <a:noFill/>
          <a:ln>
            <a:noFill/>
          </a:ln>
        </p:spPr>
      </p:pic>
      <p:sp>
        <p:nvSpPr>
          <p:cNvPr id="171" name="Google Shape;171;p18"/>
          <p:cNvSpPr txBox="1"/>
          <p:nvPr>
            <p:ph idx="1" type="body"/>
          </p:nvPr>
        </p:nvSpPr>
        <p:spPr>
          <a:xfrm>
            <a:off x="5891625" y="4242650"/>
            <a:ext cx="3058500" cy="39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Correlation Heatmap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7" name="Google Shape;177;p19"/>
          <p:cNvSpPr txBox="1"/>
          <p:nvPr>
            <p:ph idx="1" type="body"/>
          </p:nvPr>
        </p:nvSpPr>
        <p:spPr>
          <a:xfrm>
            <a:off x="1038275" y="1559575"/>
            <a:ext cx="7483500" cy="34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Price vs Bedrooms Plot </a:t>
            </a:r>
            <a:endParaRPr/>
          </a:p>
          <a:p>
            <a:pPr indent="0" lvl="0" marL="0" rtl="0" algn="l">
              <a:spcBef>
                <a:spcPts val="1200"/>
              </a:spcBef>
              <a:spcAft>
                <a:spcPts val="1200"/>
              </a:spcAft>
              <a:buNone/>
            </a:pPr>
            <a:r>
              <a:rPr lang="en-GB"/>
              <a:t>                                                                                                                                                          Price vs Area Plot</a:t>
            </a:r>
            <a:endParaRPr/>
          </a:p>
        </p:txBody>
      </p:sp>
      <p:pic>
        <p:nvPicPr>
          <p:cNvPr id="178" name="Google Shape;178;p19"/>
          <p:cNvPicPr preferRelativeResize="0"/>
          <p:nvPr/>
        </p:nvPicPr>
        <p:blipFill>
          <a:blip r:embed="rId3">
            <a:alphaModFix/>
          </a:blip>
          <a:stretch>
            <a:fillRect/>
          </a:stretch>
        </p:blipFill>
        <p:spPr>
          <a:xfrm>
            <a:off x="894525" y="159749"/>
            <a:ext cx="3525875" cy="3674225"/>
          </a:xfrm>
          <a:prstGeom prst="rect">
            <a:avLst/>
          </a:prstGeom>
          <a:noFill/>
          <a:ln>
            <a:noFill/>
          </a:ln>
        </p:spPr>
      </p:pic>
      <p:pic>
        <p:nvPicPr>
          <p:cNvPr id="179" name="Google Shape;179;p19"/>
          <p:cNvPicPr preferRelativeResize="0"/>
          <p:nvPr/>
        </p:nvPicPr>
        <p:blipFill>
          <a:blip r:embed="rId4">
            <a:alphaModFix/>
          </a:blip>
          <a:stretch>
            <a:fillRect/>
          </a:stretch>
        </p:blipFill>
        <p:spPr>
          <a:xfrm>
            <a:off x="4762913" y="263563"/>
            <a:ext cx="3914775" cy="389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20"/>
          <p:cNvSpPr txBox="1"/>
          <p:nvPr>
            <p:ph idx="1" type="body"/>
          </p:nvPr>
        </p:nvSpPr>
        <p:spPr>
          <a:xfrm>
            <a:off x="734775" y="1567550"/>
            <a:ext cx="7601700" cy="332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Price vs Bathroom Plot                                                                                  Price vs Stories Plot</a:t>
            </a:r>
            <a:endParaRPr/>
          </a:p>
        </p:txBody>
      </p:sp>
      <p:pic>
        <p:nvPicPr>
          <p:cNvPr id="186" name="Google Shape;186;p20"/>
          <p:cNvPicPr preferRelativeResize="0"/>
          <p:nvPr/>
        </p:nvPicPr>
        <p:blipFill>
          <a:blip r:embed="rId3">
            <a:alphaModFix/>
          </a:blip>
          <a:stretch>
            <a:fillRect/>
          </a:stretch>
        </p:blipFill>
        <p:spPr>
          <a:xfrm>
            <a:off x="452325" y="303500"/>
            <a:ext cx="4086225" cy="3969450"/>
          </a:xfrm>
          <a:prstGeom prst="rect">
            <a:avLst/>
          </a:prstGeom>
          <a:noFill/>
          <a:ln>
            <a:noFill/>
          </a:ln>
        </p:spPr>
      </p:pic>
      <p:pic>
        <p:nvPicPr>
          <p:cNvPr id="187" name="Google Shape;187;p20"/>
          <p:cNvPicPr preferRelativeResize="0"/>
          <p:nvPr/>
        </p:nvPicPr>
        <p:blipFill>
          <a:blip r:embed="rId4">
            <a:alphaModFix/>
          </a:blip>
          <a:stretch>
            <a:fillRect/>
          </a:stretch>
        </p:blipFill>
        <p:spPr>
          <a:xfrm>
            <a:off x="4571988" y="336363"/>
            <a:ext cx="3952875" cy="389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4120675" y="457650"/>
            <a:ext cx="1332000" cy="3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21"/>
          <p:cNvSpPr txBox="1"/>
          <p:nvPr>
            <p:ph idx="1" type="body"/>
          </p:nvPr>
        </p:nvSpPr>
        <p:spPr>
          <a:xfrm>
            <a:off x="1102175" y="271550"/>
            <a:ext cx="7507500" cy="47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u="sng"/>
              <a:t>Model Selection</a:t>
            </a:r>
            <a:r>
              <a:rPr lang="en-GB" sz="1500"/>
              <a:t>-</a:t>
            </a:r>
            <a:endParaRPr sz="1500"/>
          </a:p>
          <a:p>
            <a:pPr indent="-311150" lvl="0" marL="457200" rtl="0" algn="l">
              <a:spcBef>
                <a:spcPts val="1200"/>
              </a:spcBef>
              <a:spcAft>
                <a:spcPts val="0"/>
              </a:spcAft>
              <a:buSzPts val="1300"/>
              <a:buAutoNum type="arabicParenR"/>
            </a:pPr>
            <a:r>
              <a:rPr lang="en-GB"/>
              <a:t>Linear Regression-</a:t>
            </a:r>
            <a:r>
              <a:rPr lang="en-GB">
                <a:solidFill>
                  <a:srgbClr val="FFFFFF"/>
                </a:solidFill>
              </a:rPr>
              <a:t> </a:t>
            </a:r>
            <a:r>
              <a:rPr lang="en-GB" sz="1100">
                <a:solidFill>
                  <a:srgbClr val="FFFFFF"/>
                </a:solidFill>
                <a:latin typeface="Arial"/>
                <a:ea typeface="Arial"/>
                <a:cs typeface="Arial"/>
                <a:sym typeface="Arial"/>
              </a:rPr>
              <a:t>It is a ml algo used for regression task which attempts to find linear relationship between input data and target variable </a:t>
            </a:r>
            <a:r>
              <a:rPr lang="en-GB" sz="1100">
                <a:solidFill>
                  <a:srgbClr val="FF0000"/>
                </a:solidFill>
                <a:latin typeface="Arial"/>
                <a:ea typeface="Arial"/>
                <a:cs typeface="Arial"/>
                <a:sym typeface="Arial"/>
              </a:rPr>
              <a:t>y=b0+b1x1+e,</a:t>
            </a:r>
            <a:r>
              <a:rPr lang="en-GB" sz="1100">
                <a:solidFill>
                  <a:srgbClr val="FFFFFF"/>
                </a:solidFill>
                <a:latin typeface="Arial"/>
                <a:ea typeface="Arial"/>
                <a:cs typeface="Arial"/>
                <a:sym typeface="Arial"/>
              </a:rPr>
              <a:t>,w</a:t>
            </a:r>
            <a:r>
              <a:rPr lang="en-GB" sz="1100">
                <a:solidFill>
                  <a:srgbClr val="FFFFFF"/>
                </a:solidFill>
                <a:latin typeface="Arial"/>
                <a:ea typeface="Arial"/>
                <a:cs typeface="Arial"/>
                <a:sym typeface="Arial"/>
              </a:rPr>
              <a:t>here e is error, b0 is intercept and b1 is slope, and in the case of multiple linear model each bi represents change in y for every xi.</a:t>
            </a:r>
            <a:endParaRPr sz="1100">
              <a:solidFill>
                <a:srgbClr val="FFFFFF"/>
              </a:solidFill>
              <a:latin typeface="Arial"/>
              <a:ea typeface="Arial"/>
              <a:cs typeface="Arial"/>
              <a:sym typeface="Arial"/>
            </a:endParaRPr>
          </a:p>
          <a:p>
            <a:pPr indent="0" lvl="0" marL="457200" rtl="0" algn="l">
              <a:spcBef>
                <a:spcPts val="1200"/>
              </a:spcBef>
              <a:spcAft>
                <a:spcPts val="0"/>
              </a:spcAft>
              <a:buNone/>
            </a:pPr>
            <a:r>
              <a:t/>
            </a:r>
            <a:endParaRPr sz="1100">
              <a:solidFill>
                <a:srgbClr val="FFFFFF"/>
              </a:solidFill>
              <a:latin typeface="Arial"/>
              <a:ea typeface="Arial"/>
              <a:cs typeface="Arial"/>
              <a:sym typeface="Arial"/>
            </a:endParaRPr>
          </a:p>
          <a:p>
            <a:pPr indent="-311150" lvl="0" marL="457200" rtl="0" algn="l">
              <a:spcBef>
                <a:spcPts val="1200"/>
              </a:spcBef>
              <a:spcAft>
                <a:spcPts val="0"/>
              </a:spcAft>
              <a:buClr>
                <a:srgbClr val="FFFFFF"/>
              </a:buClr>
              <a:buSzPts val="1300"/>
              <a:buFont typeface="Arial"/>
              <a:buAutoNum type="arabicParenR"/>
            </a:pPr>
            <a:r>
              <a:rPr lang="en-GB">
                <a:solidFill>
                  <a:srgbClr val="FFFFFF"/>
                </a:solidFill>
                <a:latin typeface="Arial"/>
                <a:ea typeface="Arial"/>
                <a:cs typeface="Arial"/>
                <a:sym typeface="Arial"/>
              </a:rPr>
              <a:t>Random-Forest</a:t>
            </a:r>
            <a:r>
              <a:rPr lang="en-GB" sz="1100">
                <a:solidFill>
                  <a:srgbClr val="FFFFFF"/>
                </a:solidFill>
                <a:latin typeface="Arial"/>
                <a:ea typeface="Arial"/>
                <a:cs typeface="Arial"/>
                <a:sym typeface="Arial"/>
              </a:rPr>
              <a:t>- Random Forest works by constructing multiple decision trees during training and averaging their predictions for more accurate, stable results.Uses ensemble method to create forest of decision trees, each decision tree is trained on random subset of training data features, it uses bootstrap sampling where each tree is trained on a random subset. Every tree gives its prediction then its average is taken to calculate final accuracy.</a:t>
            </a:r>
            <a:endParaRPr sz="1100">
              <a:solidFill>
                <a:srgbClr val="FFFFFF"/>
              </a:solidFill>
              <a:latin typeface="Arial"/>
              <a:ea typeface="Arial"/>
              <a:cs typeface="Arial"/>
              <a:sym typeface="Arial"/>
            </a:endParaRPr>
          </a:p>
          <a:p>
            <a:pPr indent="0" lvl="0" marL="457200" rtl="0" algn="l">
              <a:spcBef>
                <a:spcPts val="1200"/>
              </a:spcBef>
              <a:spcAft>
                <a:spcPts val="0"/>
              </a:spcAft>
              <a:buNone/>
            </a:pPr>
            <a:r>
              <a:t/>
            </a:r>
            <a:endParaRPr sz="1100">
              <a:solidFill>
                <a:srgbClr val="FFFFFF"/>
              </a:solidFill>
              <a:latin typeface="Arial"/>
              <a:ea typeface="Arial"/>
              <a:cs typeface="Arial"/>
              <a:sym typeface="Arial"/>
            </a:endParaRPr>
          </a:p>
          <a:p>
            <a:pPr indent="-311150" lvl="0" marL="457200" rtl="0" algn="l">
              <a:spcBef>
                <a:spcPts val="1200"/>
              </a:spcBef>
              <a:spcAft>
                <a:spcPts val="0"/>
              </a:spcAft>
              <a:buClr>
                <a:srgbClr val="FFFFFF"/>
              </a:buClr>
              <a:buSzPts val="1300"/>
              <a:buFont typeface="Arial"/>
              <a:buAutoNum type="arabicParenR"/>
            </a:pPr>
            <a:r>
              <a:rPr lang="en-GB">
                <a:solidFill>
                  <a:srgbClr val="FFFFFF"/>
                </a:solidFill>
                <a:latin typeface="Arial"/>
                <a:ea typeface="Arial"/>
                <a:cs typeface="Arial"/>
                <a:sym typeface="Arial"/>
              </a:rPr>
              <a:t>XGBoost</a:t>
            </a:r>
            <a:r>
              <a:rPr lang="en-GB" sz="1100">
                <a:solidFill>
                  <a:srgbClr val="FFFFFF"/>
                </a:solidFill>
                <a:latin typeface="Arial"/>
                <a:ea typeface="Arial"/>
                <a:cs typeface="Arial"/>
                <a:sym typeface="Arial"/>
              </a:rPr>
              <a:t>-XGBoost (Extreme Gradient Boosting) is a powerful machine learning algorithm known for its high performance in regression, classification, and ranking tasks. It builds an ensemble of decision trees through a technique called gradient boosting, where each new tree corrects errors made by previous trees. XGBoost is efficient and optimized, making it popular in competitions and applications where speed and accuracy are critical.</a:t>
            </a:r>
            <a:r>
              <a:rPr lang="en-GB" sz="1100">
                <a:solidFill>
                  <a:srgbClr val="FFFFFF"/>
                </a:solidFill>
                <a:highlight>
                  <a:srgbClr val="FFFFFF"/>
                </a:highlight>
                <a:latin typeface="Arial"/>
                <a:ea typeface="Arial"/>
                <a:cs typeface="Arial"/>
                <a:sym typeface="Arial"/>
              </a:rPr>
              <a:t> </a:t>
            </a:r>
            <a:endParaRPr sz="11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