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6/26/2022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CC7E-852B-4B18-805C-9B63CECC07C4}"/>
              </a:ext>
            </a:extLst>
          </p:cNvPr>
          <p:cNvSpPr>
            <a:spLocks noGrp="1"/>
          </p:cNvSpPr>
          <p:nvPr>
            <p:ph type="ctrTitle"/>
          </p:nvPr>
        </p:nvSpPr>
        <p:spPr>
          <a:xfrm>
            <a:off x="1751012" y="1300785"/>
            <a:ext cx="8689976" cy="4073320"/>
          </a:xfrm>
        </p:spPr>
        <p:txBody>
          <a:bodyPr>
            <a:normAutofit fontScale="90000"/>
          </a:bodyPr>
          <a:lstStyle/>
          <a:p>
            <a:pPr algn="l"/>
            <a:r>
              <a:rPr lang="en-US" sz="4400" b="1" dirty="0">
                <a:solidFill>
                  <a:schemeClr val="bg2">
                    <a:lumMod val="50000"/>
                  </a:schemeClr>
                </a:solidFill>
              </a:rPr>
              <a:t>           Institute Of Technology </a:t>
            </a:r>
            <a:br>
              <a:rPr lang="en-US" sz="4400" b="1" dirty="0">
                <a:solidFill>
                  <a:schemeClr val="bg2">
                    <a:lumMod val="50000"/>
                  </a:schemeClr>
                </a:solidFill>
              </a:rPr>
            </a:br>
            <a:r>
              <a:rPr lang="en-US" sz="4400" b="1" dirty="0">
                <a:solidFill>
                  <a:schemeClr val="bg2">
                    <a:lumMod val="50000"/>
                  </a:schemeClr>
                </a:solidFill>
              </a:rPr>
              <a:t>                    Of </a:t>
            </a:r>
            <a:r>
              <a:rPr lang="en-US" sz="4400" b="1" dirty="0" err="1">
                <a:solidFill>
                  <a:schemeClr val="bg2">
                    <a:lumMod val="50000"/>
                  </a:schemeClr>
                </a:solidFill>
              </a:rPr>
              <a:t>CambodIA</a:t>
            </a:r>
            <a:br>
              <a:rPr lang="en-US" sz="4400" b="1" dirty="0">
                <a:solidFill>
                  <a:schemeClr val="bg2">
                    <a:lumMod val="50000"/>
                  </a:schemeClr>
                </a:solidFill>
              </a:rPr>
            </a:br>
            <a:br>
              <a:rPr lang="en-US" sz="4400" b="1" dirty="0">
                <a:solidFill>
                  <a:schemeClr val="bg2">
                    <a:lumMod val="50000"/>
                  </a:schemeClr>
                </a:solidFill>
              </a:rPr>
            </a:br>
            <a:r>
              <a:rPr lang="en-US" sz="2800" b="1" dirty="0">
                <a:solidFill>
                  <a:schemeClr val="bg2">
                    <a:lumMod val="50000"/>
                  </a:schemeClr>
                </a:solidFill>
              </a:rPr>
              <a:t>LECTURER: HENG RATHPISEY</a:t>
            </a:r>
            <a:br>
              <a:rPr lang="en-US" sz="2800" b="1" dirty="0">
                <a:solidFill>
                  <a:schemeClr val="bg2">
                    <a:lumMod val="50000"/>
                  </a:schemeClr>
                </a:solidFill>
              </a:rPr>
            </a:br>
            <a:br>
              <a:rPr lang="en-US" sz="4400" b="1" dirty="0">
                <a:solidFill>
                  <a:schemeClr val="bg2">
                    <a:lumMod val="50000"/>
                  </a:schemeClr>
                </a:solidFill>
              </a:rPr>
            </a:br>
            <a:br>
              <a:rPr lang="en-US" sz="2700" b="1" dirty="0">
                <a:solidFill>
                  <a:schemeClr val="bg2">
                    <a:lumMod val="50000"/>
                  </a:schemeClr>
                </a:solidFill>
              </a:rPr>
            </a:br>
            <a:br>
              <a:rPr lang="en-US" dirty="0"/>
            </a:br>
            <a:endParaRPr lang="en-US" sz="4400" dirty="0">
              <a:solidFill>
                <a:schemeClr val="bg2">
                  <a:lumMod val="50000"/>
                </a:schemeClr>
              </a:solidFill>
            </a:endParaRPr>
          </a:p>
        </p:txBody>
      </p:sp>
      <p:sp>
        <p:nvSpPr>
          <p:cNvPr id="3" name="Subtitle 2">
            <a:extLst>
              <a:ext uri="{FF2B5EF4-FFF2-40B4-BE49-F238E27FC236}">
                <a16:creationId xmlns:a16="http://schemas.microsoft.com/office/drawing/2014/main" id="{332CE736-0FB1-4980-B5DC-48FA5613B01B}"/>
              </a:ext>
            </a:extLst>
          </p:cNvPr>
          <p:cNvSpPr>
            <a:spLocks noGrp="1"/>
          </p:cNvSpPr>
          <p:nvPr>
            <p:ph type="subTitle" idx="1"/>
          </p:nvPr>
        </p:nvSpPr>
        <p:spPr>
          <a:xfrm>
            <a:off x="1111624" y="3558989"/>
            <a:ext cx="8830235" cy="986118"/>
          </a:xfrm>
        </p:spPr>
        <p:txBody>
          <a:bodyPr>
            <a:normAutofit/>
          </a:bodyPr>
          <a:lstStyle/>
          <a:p>
            <a:r>
              <a:rPr lang="en-US" sz="2400" b="1" dirty="0">
                <a:solidFill>
                  <a:schemeClr val="bg2">
                    <a:lumMod val="50000"/>
                  </a:schemeClr>
                </a:solidFill>
              </a:rPr>
              <a:t>  Subject: Combinational and Sequential Logics</a:t>
            </a:r>
            <a:br>
              <a:rPr lang="en-US" sz="2400" b="1" dirty="0">
                <a:solidFill>
                  <a:schemeClr val="bg2">
                    <a:lumMod val="50000"/>
                  </a:schemeClr>
                </a:solidFill>
              </a:rPr>
            </a:br>
            <a:r>
              <a:rPr lang="en-US" sz="2400" b="1" dirty="0">
                <a:solidFill>
                  <a:schemeClr val="bg2">
                    <a:lumMod val="50000"/>
                  </a:schemeClr>
                </a:solidFill>
              </a:rPr>
              <a:t>Sequential circuit Mini project:  Traffic Light</a:t>
            </a:r>
            <a:endParaRPr lang="en-US" dirty="0"/>
          </a:p>
        </p:txBody>
      </p:sp>
      <p:pic>
        <p:nvPicPr>
          <p:cNvPr id="4" name="Picture 3">
            <a:extLst>
              <a:ext uri="{FF2B5EF4-FFF2-40B4-BE49-F238E27FC236}">
                <a16:creationId xmlns:a16="http://schemas.microsoft.com/office/drawing/2014/main" id="{63A89735-459D-4515-A216-395C5AB7118C}"/>
              </a:ext>
            </a:extLst>
          </p:cNvPr>
          <p:cNvPicPr/>
          <p:nvPr/>
        </p:nvPicPr>
        <p:blipFill>
          <a:blip r:embed="rId2">
            <a:extLst>
              <a:ext uri="{28A0092B-C50C-407E-A947-70E740481C1C}">
                <a14:useLocalDpi xmlns:a14="http://schemas.microsoft.com/office/drawing/2010/main" val="0"/>
              </a:ext>
            </a:extLst>
          </a:blip>
          <a:stretch>
            <a:fillRect/>
          </a:stretch>
        </p:blipFill>
        <p:spPr>
          <a:xfrm>
            <a:off x="196532" y="727517"/>
            <a:ext cx="1909011" cy="1745367"/>
          </a:xfrm>
          <a:prstGeom prst="rect">
            <a:avLst/>
          </a:prstGeom>
        </p:spPr>
      </p:pic>
      <p:pic>
        <p:nvPicPr>
          <p:cNvPr id="5" name="Picture 4">
            <a:extLst>
              <a:ext uri="{FF2B5EF4-FFF2-40B4-BE49-F238E27FC236}">
                <a16:creationId xmlns:a16="http://schemas.microsoft.com/office/drawing/2014/main" id="{ABFD6C26-8763-4C13-BA42-ACEFCBD68B1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440988" y="1074421"/>
            <a:ext cx="1554480" cy="1051560"/>
          </a:xfrm>
          <a:prstGeom prst="rect">
            <a:avLst/>
          </a:prstGeom>
        </p:spPr>
      </p:pic>
      <p:pic>
        <p:nvPicPr>
          <p:cNvPr id="13" name="Picture 12">
            <a:extLst>
              <a:ext uri="{FF2B5EF4-FFF2-40B4-BE49-F238E27FC236}">
                <a16:creationId xmlns:a16="http://schemas.microsoft.com/office/drawing/2014/main" id="{F401F704-9410-4C36-9A76-8CE37BCC8C45}"/>
              </a:ext>
            </a:extLst>
          </p:cNvPr>
          <p:cNvPicPr>
            <a:picLocks noChangeAspect="1"/>
          </p:cNvPicPr>
          <p:nvPr/>
        </p:nvPicPr>
        <p:blipFill>
          <a:blip r:embed="rId4"/>
          <a:stretch>
            <a:fillRect/>
          </a:stretch>
        </p:blipFill>
        <p:spPr>
          <a:xfrm>
            <a:off x="9480884" y="4419686"/>
            <a:ext cx="2514584" cy="2233576"/>
          </a:xfrm>
          <a:prstGeom prst="rect">
            <a:avLst/>
          </a:prstGeom>
        </p:spPr>
      </p:pic>
      <p:sp>
        <p:nvSpPr>
          <p:cNvPr id="6" name="Heptagon 5">
            <a:extLst>
              <a:ext uri="{FF2B5EF4-FFF2-40B4-BE49-F238E27FC236}">
                <a16:creationId xmlns:a16="http://schemas.microsoft.com/office/drawing/2014/main" id="{98DB47D7-DF11-8F8C-3F44-39BEBB2BAFC6}"/>
              </a:ext>
            </a:extLst>
          </p:cNvPr>
          <p:cNvSpPr/>
          <p:nvPr/>
        </p:nvSpPr>
        <p:spPr>
          <a:xfrm>
            <a:off x="585926" y="5992427"/>
            <a:ext cx="736847" cy="736847"/>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1</a:t>
            </a:r>
          </a:p>
        </p:txBody>
      </p:sp>
    </p:spTree>
    <p:extLst>
      <p:ext uri="{BB962C8B-B14F-4D97-AF65-F5344CB8AC3E}">
        <p14:creationId xmlns:p14="http://schemas.microsoft.com/office/powerpoint/2010/main" val="399609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D22D-93E5-4933-8D09-B9C71D98824F}"/>
              </a:ext>
            </a:extLst>
          </p:cNvPr>
          <p:cNvSpPr>
            <a:spLocks noGrp="1"/>
          </p:cNvSpPr>
          <p:nvPr>
            <p:ph type="title"/>
          </p:nvPr>
        </p:nvSpPr>
        <p:spPr>
          <a:xfrm>
            <a:off x="366928" y="430259"/>
            <a:ext cx="10480366" cy="5638848"/>
          </a:xfrm>
        </p:spPr>
        <p:txBody>
          <a:bodyPr>
            <a:normAutofit/>
          </a:bodyPr>
          <a:lstStyle/>
          <a:p>
            <a:r>
              <a:rPr lang="en-US" sz="6600" dirty="0">
                <a:solidFill>
                  <a:schemeClr val="bg2">
                    <a:lumMod val="50000"/>
                  </a:schemeClr>
                </a:solidFill>
                <a:latin typeface="Algerian" panose="04020705040A02060702" pitchFamily="82" charset="0"/>
                <a:cs typeface="AKbalthom Freehand" panose="02000500000000000000" pitchFamily="2" charset="0"/>
              </a:rPr>
              <a:t>Thank you!</a:t>
            </a:r>
          </a:p>
        </p:txBody>
      </p:sp>
      <p:sp>
        <p:nvSpPr>
          <p:cNvPr id="7" name="Content Placeholder 6">
            <a:extLst>
              <a:ext uri="{FF2B5EF4-FFF2-40B4-BE49-F238E27FC236}">
                <a16:creationId xmlns:a16="http://schemas.microsoft.com/office/drawing/2014/main" id="{41F3D768-16AD-40D6-91A4-D168E236A776}"/>
              </a:ext>
            </a:extLst>
          </p:cNvPr>
          <p:cNvSpPr>
            <a:spLocks noGrp="1"/>
          </p:cNvSpPr>
          <p:nvPr>
            <p:ph sz="quarter" idx="13"/>
          </p:nvPr>
        </p:nvSpPr>
        <p:spPr>
          <a:xfrm>
            <a:off x="913774" y="6919855"/>
            <a:ext cx="10363826" cy="45719"/>
          </a:xfrm>
        </p:spPr>
        <p:txBody>
          <a:bodyPr>
            <a:normAutofit fontScale="25000" lnSpcReduction="20000"/>
          </a:bodyPr>
          <a:lstStyle/>
          <a:p>
            <a:pPr marL="0" indent="0">
              <a:buNone/>
            </a:pPr>
            <a:endParaRPr lang="en-US" dirty="0"/>
          </a:p>
        </p:txBody>
      </p:sp>
      <p:sp>
        <p:nvSpPr>
          <p:cNvPr id="4" name="Heptagon 3">
            <a:extLst>
              <a:ext uri="{FF2B5EF4-FFF2-40B4-BE49-F238E27FC236}">
                <a16:creationId xmlns:a16="http://schemas.microsoft.com/office/drawing/2014/main" id="{23A07B31-F9A4-1C90-EC96-3240EC43D2B7}"/>
              </a:ext>
            </a:extLst>
          </p:cNvPr>
          <p:cNvSpPr/>
          <p:nvPr/>
        </p:nvSpPr>
        <p:spPr>
          <a:xfrm>
            <a:off x="585926" y="5992427"/>
            <a:ext cx="914400" cy="736847"/>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10</a:t>
            </a:r>
          </a:p>
        </p:txBody>
      </p:sp>
    </p:spTree>
    <p:extLst>
      <p:ext uri="{BB962C8B-B14F-4D97-AF65-F5344CB8AC3E}">
        <p14:creationId xmlns:p14="http://schemas.microsoft.com/office/powerpoint/2010/main" val="77244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2F6F-2DA5-4C1A-AD4A-E3EE1AF440DD}"/>
              </a:ext>
            </a:extLst>
          </p:cNvPr>
          <p:cNvSpPr>
            <a:spLocks noGrp="1"/>
          </p:cNvSpPr>
          <p:nvPr>
            <p:ph type="title"/>
          </p:nvPr>
        </p:nvSpPr>
        <p:spPr/>
        <p:txBody>
          <a:bodyPr/>
          <a:lstStyle/>
          <a:p>
            <a:r>
              <a:rPr lang="en-US" dirty="0">
                <a:solidFill>
                  <a:schemeClr val="bg2">
                    <a:lumMod val="50000"/>
                  </a:schemeClr>
                </a:solidFill>
                <a:effectLst>
                  <a:outerShdw blurRad="38100" dist="38100" dir="2700000" algn="tl">
                    <a:srgbClr val="000000">
                      <a:alpha val="43137"/>
                    </a:srgbClr>
                  </a:outerShdw>
                </a:effectLst>
                <a:latin typeface="+mn-lt"/>
              </a:rPr>
              <a:t>GRUOUP I3-GIC-C</a:t>
            </a:r>
            <a:br>
              <a:rPr lang="en-US" dirty="0">
                <a:solidFill>
                  <a:schemeClr val="bg2">
                    <a:lumMod val="50000"/>
                  </a:schemeClr>
                </a:solidFill>
                <a:effectLst>
                  <a:outerShdw blurRad="38100" dist="38100" dir="2700000" algn="tl">
                    <a:srgbClr val="000000">
                      <a:alpha val="43137"/>
                    </a:srgbClr>
                  </a:outerShdw>
                </a:effectLst>
                <a:latin typeface="+mn-lt"/>
              </a:rPr>
            </a:br>
            <a:r>
              <a:rPr lang="en-US" dirty="0">
                <a:solidFill>
                  <a:schemeClr val="bg2">
                    <a:lumMod val="50000"/>
                  </a:schemeClr>
                </a:solidFill>
                <a:effectLst>
                  <a:outerShdw blurRad="38100" dist="38100" dir="2700000" algn="tl">
                    <a:srgbClr val="000000">
                      <a:alpha val="43137"/>
                    </a:srgbClr>
                  </a:outerShdw>
                </a:effectLst>
                <a:latin typeface="+mn-lt"/>
              </a:rPr>
              <a:t>YEAR 2021-2022</a:t>
            </a:r>
            <a:br>
              <a:rPr lang="en-US" dirty="0">
                <a:solidFill>
                  <a:schemeClr val="bg2">
                    <a:lumMod val="50000"/>
                  </a:schemeClr>
                </a:solidFill>
                <a:effectLst>
                  <a:outerShdw blurRad="38100" dist="38100" dir="2700000" algn="tl">
                    <a:srgbClr val="000000">
                      <a:alpha val="43137"/>
                    </a:srgbClr>
                  </a:outerShdw>
                </a:effectLst>
                <a:latin typeface="+mn-lt"/>
              </a:rPr>
            </a:br>
            <a:r>
              <a:rPr lang="en-US" dirty="0">
                <a:solidFill>
                  <a:schemeClr val="bg2">
                    <a:lumMod val="50000"/>
                  </a:schemeClr>
                </a:solidFill>
                <a:effectLst>
                  <a:outerShdw blurRad="38100" dist="38100" dir="2700000" algn="tl">
                    <a:srgbClr val="000000">
                      <a:alpha val="43137"/>
                    </a:srgbClr>
                  </a:outerShdw>
                </a:effectLst>
                <a:latin typeface="+mn-lt"/>
              </a:rPr>
              <a:t>TEAM 04</a:t>
            </a:r>
          </a:p>
        </p:txBody>
      </p:sp>
      <p:sp>
        <p:nvSpPr>
          <p:cNvPr id="3" name="Content Placeholder 2">
            <a:extLst>
              <a:ext uri="{FF2B5EF4-FFF2-40B4-BE49-F238E27FC236}">
                <a16:creationId xmlns:a16="http://schemas.microsoft.com/office/drawing/2014/main" id="{315409A6-EFF0-464F-B63B-8FF4FB1A3CE2}"/>
              </a:ext>
            </a:extLst>
          </p:cNvPr>
          <p:cNvSpPr>
            <a:spLocks noGrp="1"/>
          </p:cNvSpPr>
          <p:nvPr>
            <p:ph sz="quarter" idx="13"/>
          </p:nvPr>
        </p:nvSpPr>
        <p:spPr>
          <a:xfrm>
            <a:off x="914400" y="2412812"/>
            <a:ext cx="10363826" cy="3424107"/>
          </a:xfrm>
        </p:spPr>
        <p:txBody>
          <a:bodyPr>
            <a:normAutofit/>
          </a:bodyPr>
          <a:lstStyle/>
          <a:p>
            <a:pPr marL="0" indent="0">
              <a:buNone/>
            </a:pPr>
            <a:r>
              <a:rPr lang="en-US" dirty="0">
                <a:solidFill>
                  <a:schemeClr val="bg2">
                    <a:lumMod val="50000"/>
                  </a:schemeClr>
                </a:solidFill>
                <a:effectLst>
                  <a:outerShdw blurRad="38100" dist="38100" dir="2700000" algn="tl">
                    <a:srgbClr val="000000">
                      <a:alpha val="43137"/>
                    </a:srgbClr>
                  </a:outerShdw>
                </a:effectLst>
                <a:latin typeface="AKbalthom Naga" panose="02000500000000000000" pitchFamily="2" charset="0"/>
                <a:cs typeface="AKbalthom Naga" panose="02000500000000000000" pitchFamily="2" charset="0"/>
              </a:rPr>
              <a:t>MEMBER                                                                                ID</a:t>
            </a:r>
          </a:p>
          <a:p>
            <a:pPr marL="0" indent="0">
              <a:buNone/>
            </a:pPr>
            <a:r>
              <a:rPr lang="en-US" dirty="0">
                <a:solidFill>
                  <a:schemeClr val="bg2">
                    <a:lumMod val="50000"/>
                  </a:schemeClr>
                </a:solidFill>
                <a:effectLst>
                  <a:outerShdw blurRad="38100" dist="38100" dir="2700000" algn="tl">
                    <a:srgbClr val="000000">
                      <a:alpha val="43137"/>
                    </a:srgbClr>
                  </a:outerShdw>
                </a:effectLst>
                <a:latin typeface="AKbalthom Naga" panose="02000500000000000000" pitchFamily="2" charset="0"/>
                <a:cs typeface="AKbalthom Naga" panose="02000500000000000000" pitchFamily="2" charset="0"/>
              </a:rPr>
              <a:t>SDEUN VIRAKNON                                                                E20190961</a:t>
            </a:r>
          </a:p>
          <a:p>
            <a:pPr marL="0" indent="0">
              <a:buNone/>
            </a:pPr>
            <a:r>
              <a:rPr lang="en-US" dirty="0">
                <a:solidFill>
                  <a:schemeClr val="bg2">
                    <a:lumMod val="50000"/>
                  </a:schemeClr>
                </a:solidFill>
                <a:effectLst>
                  <a:outerShdw blurRad="38100" dist="38100" dir="2700000" algn="tl">
                    <a:srgbClr val="000000">
                      <a:alpha val="43137"/>
                    </a:srgbClr>
                  </a:outerShdw>
                </a:effectLst>
                <a:latin typeface="AKbalthom Naga" panose="02000500000000000000" pitchFamily="2" charset="0"/>
                <a:cs typeface="AKbalthom Naga" panose="02000500000000000000" pitchFamily="2" charset="0"/>
              </a:rPr>
              <a:t>TY CHHENGLONG                                                                 E20191217</a:t>
            </a:r>
          </a:p>
          <a:p>
            <a:pPr marL="0" indent="0">
              <a:buNone/>
            </a:pPr>
            <a:r>
              <a:rPr lang="en-US" dirty="0">
                <a:solidFill>
                  <a:schemeClr val="bg2">
                    <a:lumMod val="50000"/>
                  </a:schemeClr>
                </a:solidFill>
                <a:effectLst>
                  <a:outerShdw blurRad="38100" dist="38100" dir="2700000" algn="tl">
                    <a:srgbClr val="000000">
                      <a:alpha val="43137"/>
                    </a:srgbClr>
                  </a:outerShdw>
                </a:effectLst>
                <a:latin typeface="AKbalthom Naga" panose="02000500000000000000" pitchFamily="2" charset="0"/>
                <a:cs typeface="AKbalthom Naga" panose="02000500000000000000" pitchFamily="2" charset="0"/>
              </a:rPr>
              <a:t>TOUN DINA                                                                             E20191207</a:t>
            </a:r>
          </a:p>
          <a:p>
            <a:pPr marL="0" indent="0">
              <a:buNone/>
            </a:pPr>
            <a:r>
              <a:rPr lang="en-US" dirty="0">
                <a:solidFill>
                  <a:schemeClr val="bg2">
                    <a:lumMod val="50000"/>
                  </a:schemeClr>
                </a:solidFill>
                <a:effectLst>
                  <a:outerShdw blurRad="38100" dist="38100" dir="2700000" algn="tl">
                    <a:srgbClr val="000000">
                      <a:alpha val="43137"/>
                    </a:srgbClr>
                  </a:outerShdw>
                </a:effectLst>
                <a:latin typeface="AKbalthom Naga" panose="02000500000000000000" pitchFamily="2" charset="0"/>
                <a:cs typeface="AKbalthom Naga" panose="02000500000000000000" pitchFamily="2" charset="0"/>
              </a:rPr>
              <a:t>VEN THON                                                                              E20191250</a:t>
            </a:r>
          </a:p>
          <a:p>
            <a:pPr marL="0" indent="0">
              <a:buNone/>
            </a:pPr>
            <a:endParaRPr lang="en-US" dirty="0"/>
          </a:p>
        </p:txBody>
      </p:sp>
      <p:sp>
        <p:nvSpPr>
          <p:cNvPr id="4" name="Heptagon 3">
            <a:extLst>
              <a:ext uri="{FF2B5EF4-FFF2-40B4-BE49-F238E27FC236}">
                <a16:creationId xmlns:a16="http://schemas.microsoft.com/office/drawing/2014/main" id="{BEEDFF99-C85A-C6C6-86A1-3B844BEA9036}"/>
              </a:ext>
            </a:extLst>
          </p:cNvPr>
          <p:cNvSpPr/>
          <p:nvPr/>
        </p:nvSpPr>
        <p:spPr>
          <a:xfrm>
            <a:off x="585926" y="5992427"/>
            <a:ext cx="763480" cy="736847"/>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292860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C885-47D3-446B-9CB2-2596B8916280}"/>
              </a:ext>
            </a:extLst>
          </p:cNvPr>
          <p:cNvSpPr>
            <a:spLocks noGrp="1"/>
          </p:cNvSpPr>
          <p:nvPr>
            <p:ph type="title"/>
          </p:nvPr>
        </p:nvSpPr>
        <p:spPr>
          <a:xfrm>
            <a:off x="913775" y="1737360"/>
            <a:ext cx="10364451" cy="322259"/>
          </a:xfrm>
        </p:spPr>
        <p:txBody>
          <a:bodyPr>
            <a:normAutofit fontScale="90000"/>
          </a:bodyPr>
          <a:lstStyle/>
          <a:p>
            <a:pPr marL="571500" indent="-571500" algn="l">
              <a:buFont typeface="Wingdings" panose="05000000000000000000" pitchFamily="2" charset="2"/>
              <a:buChar char="q"/>
            </a:pPr>
            <a:r>
              <a:rPr lang="en-US" dirty="0">
                <a:solidFill>
                  <a:schemeClr val="bg2">
                    <a:lumMod val="50000"/>
                  </a:schemeClr>
                </a:solidFill>
                <a:effectLst>
                  <a:outerShdw blurRad="38100" dist="38100" dir="2700000" algn="tl">
                    <a:srgbClr val="000000">
                      <a:alpha val="43137"/>
                    </a:srgbClr>
                  </a:outerShdw>
                </a:effectLst>
              </a:rPr>
              <a:t>CONTENT</a:t>
            </a:r>
            <a:br>
              <a:rPr lang="en-US" dirty="0">
                <a:solidFill>
                  <a:schemeClr val="bg2">
                    <a:lumMod val="50000"/>
                  </a:schemeClr>
                </a:solidFill>
              </a:rPr>
            </a:br>
            <a:br>
              <a:rPr lang="en-US" dirty="0"/>
            </a:br>
            <a:endParaRPr lang="en-US" dirty="0"/>
          </a:p>
        </p:txBody>
      </p:sp>
      <p:sp>
        <p:nvSpPr>
          <p:cNvPr id="3" name="Content Placeholder 2">
            <a:extLst>
              <a:ext uri="{FF2B5EF4-FFF2-40B4-BE49-F238E27FC236}">
                <a16:creationId xmlns:a16="http://schemas.microsoft.com/office/drawing/2014/main" id="{8C42AA6B-14B3-41D2-BDB5-11B26ED00B8D}"/>
              </a:ext>
            </a:extLst>
          </p:cNvPr>
          <p:cNvSpPr>
            <a:spLocks noGrp="1"/>
          </p:cNvSpPr>
          <p:nvPr>
            <p:ph sz="quarter" idx="13"/>
          </p:nvPr>
        </p:nvSpPr>
        <p:spPr>
          <a:xfrm>
            <a:off x="1020932" y="1737360"/>
            <a:ext cx="6045693" cy="4885382"/>
          </a:xfrm>
        </p:spPr>
        <p:txBody>
          <a:bodyPr>
            <a:normAutofit fontScale="92500" lnSpcReduction="20000"/>
          </a:bodyPr>
          <a:lstStyle/>
          <a:p>
            <a:pPr marL="457200" indent="-400050">
              <a:buFont typeface="+mj-lt"/>
              <a:buAutoNum type="romanU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Introduction</a:t>
            </a:r>
          </a:p>
          <a:p>
            <a:pPr marL="800100" lvl="1">
              <a:buFont typeface="+mj-lt"/>
              <a:buAutoNum type="arabi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Objective of project</a:t>
            </a:r>
          </a:p>
          <a:p>
            <a:pPr marL="800100" lvl="1">
              <a:buFont typeface="+mj-lt"/>
              <a:buAutoNum type="arabi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Component overviews of system</a:t>
            </a:r>
          </a:p>
          <a:p>
            <a:pPr marL="400050" indent="-400050">
              <a:buFont typeface="+mj-lt"/>
              <a:buAutoNum type="romanUcPeriod"/>
            </a:pPr>
            <a:r>
              <a:rPr lang="en-US" sz="240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	</a:t>
            </a: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Implementation</a:t>
            </a:r>
          </a:p>
          <a:p>
            <a:pPr lvl="1">
              <a:buFont typeface="+mj-lt"/>
              <a:buAutoNum type="arabi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Component build counter</a:t>
            </a:r>
          </a:p>
          <a:p>
            <a:pPr lvl="1">
              <a:buFont typeface="+mj-lt"/>
              <a:buAutoNum type="arabi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Component create Ring counter</a:t>
            </a:r>
          </a:p>
          <a:p>
            <a:pPr lvl="1">
              <a:buFont typeface="+mj-lt"/>
              <a:buAutoNum type="arabi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Component create controller </a:t>
            </a:r>
          </a:p>
          <a:p>
            <a:pPr lvl="1">
              <a:buFont typeface="+mj-lt"/>
              <a:buAutoNum type="arabi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a:t>
            </a:r>
            <a:r>
              <a:rPr lang="en-US" sz="240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Combine</a:t>
            </a:r>
            <a:endPar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endParaRPr>
          </a:p>
          <a:p>
            <a:pPr marL="400050" indent="-400050">
              <a:buFont typeface="+mj-lt"/>
              <a:buAutoNum type="romanUcPeriod"/>
            </a:pPr>
            <a:r>
              <a:rPr lang="en-US" sz="240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	</a:t>
            </a: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Result </a:t>
            </a:r>
          </a:p>
          <a:p>
            <a:pPr lvl="1">
              <a:buFont typeface="+mj-lt"/>
              <a:buAutoNum type="arabicPeriod"/>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	Successful features </a:t>
            </a:r>
          </a:p>
          <a:p>
            <a:pPr lvl="1">
              <a:buFont typeface="+mj-lt"/>
              <a:buAutoNum type="arabicPeriod"/>
            </a:pPr>
            <a:r>
              <a:rPr lang="en-US" sz="2400" dirty="0">
                <a:ln w="0"/>
                <a:solidFill>
                  <a:schemeClr val="bg2">
                    <a:lumMod val="50000"/>
                  </a:schemeClr>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2. </a:t>
            </a:r>
            <a:r>
              <a:rPr lang="en-US" sz="2400" kern="0" dirty="0">
                <a:solidFill>
                  <a:schemeClr val="bg2">
                    <a:lumMod val="50000"/>
                  </a:schemeClr>
                </a:solidFill>
                <a:effectLst/>
                <a:latin typeface="Cambria" panose="02040503050406030204" pitchFamily="18" charset="0"/>
                <a:ea typeface="Times New Roman" panose="02020603050405020304" pitchFamily="18" charset="0"/>
                <a:cs typeface="MoolBoran" panose="020B0100010101010101" pitchFamily="34" charset="0"/>
              </a:rPr>
              <a:t>Experience</a:t>
            </a:r>
          </a:p>
          <a:p>
            <a:pPr lvl="1">
              <a:buFont typeface="+mj-lt"/>
              <a:buAutoNum type="arabicPeriod"/>
            </a:pPr>
            <a:endPar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endParaRPr>
          </a:p>
          <a:p>
            <a:pPr lvl="1">
              <a:buFont typeface="+mj-lt"/>
              <a:buAutoNum type="arabicPeriod"/>
            </a:pPr>
            <a:endParaRPr lang="en-US" sz="2400" kern="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1800" kern="0" dirty="0">
              <a:ln w="0"/>
              <a:solidFill>
                <a:schemeClr val="accent1"/>
              </a:solidFill>
              <a:effectLst>
                <a:outerShdw blurRad="38100" dist="25400" dir="5400000" algn="ctr" rotWithShape="0">
                  <a:srgbClr val="6E747A">
                    <a:alpha val="43000"/>
                  </a:srgbClr>
                </a:outerShdw>
              </a:effectLst>
              <a:latin typeface="Cambria" panose="02040503050406030204" pitchFamily="18" charset="0"/>
              <a:ea typeface="Times New Roman" panose="02020603050405020304" pitchFamily="18" charset="0"/>
              <a:cs typeface="MoolBoran" panose="020B0100010101010101" pitchFamily="34" charset="0"/>
            </a:endParaRPr>
          </a:p>
          <a:p>
            <a:pPr marL="0" indent="0">
              <a:buNone/>
            </a:pPr>
            <a:endParaRPr lang="en-US" dirty="0">
              <a:ln w="0"/>
              <a:solidFill>
                <a:schemeClr val="accent1"/>
              </a:solidFill>
              <a:effectLst>
                <a:outerShdw blurRad="38100" dist="25400" dir="5400000" algn="ctr" rotWithShape="0">
                  <a:srgbClr val="6E747A">
                    <a:alpha val="43000"/>
                  </a:srgbClr>
                </a:outerShdw>
              </a:effectLst>
            </a:endParaRPr>
          </a:p>
          <a:p>
            <a:pPr marL="0" indent="0">
              <a:buNone/>
            </a:pPr>
            <a:endParaRPr lang="en-US" sz="2400" dirty="0">
              <a:effectLst>
                <a:outerShdw blurRad="38100" dist="38100" dir="2700000" algn="tl">
                  <a:srgbClr val="000000">
                    <a:alpha val="43137"/>
                  </a:srgbClr>
                </a:outerShdw>
              </a:effectLst>
              <a:latin typeface="AKbalthom KhmerBasic" panose="02000500000000000000" pitchFamily="2" charset="0"/>
              <a:cs typeface="AKbalthom KhmerBasic" panose="02000500000000000000" pitchFamily="2" charset="0"/>
            </a:endParaRPr>
          </a:p>
        </p:txBody>
      </p:sp>
      <p:pic>
        <p:nvPicPr>
          <p:cNvPr id="7" name="Picture 6">
            <a:extLst>
              <a:ext uri="{FF2B5EF4-FFF2-40B4-BE49-F238E27FC236}">
                <a16:creationId xmlns:a16="http://schemas.microsoft.com/office/drawing/2014/main" id="{BEBD11D9-187B-46D6-BE7E-0D7F9DCB2658}"/>
              </a:ext>
            </a:extLst>
          </p:cNvPr>
          <p:cNvPicPr>
            <a:picLocks noChangeAspect="1"/>
          </p:cNvPicPr>
          <p:nvPr/>
        </p:nvPicPr>
        <p:blipFill>
          <a:blip r:embed="rId2"/>
          <a:stretch>
            <a:fillRect/>
          </a:stretch>
        </p:blipFill>
        <p:spPr>
          <a:xfrm>
            <a:off x="7474267" y="1330773"/>
            <a:ext cx="3090401" cy="342410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Heptagon 4">
            <a:extLst>
              <a:ext uri="{FF2B5EF4-FFF2-40B4-BE49-F238E27FC236}">
                <a16:creationId xmlns:a16="http://schemas.microsoft.com/office/drawing/2014/main" id="{EA4C4107-FCC7-585B-283E-C29D714CA424}"/>
              </a:ext>
            </a:extLst>
          </p:cNvPr>
          <p:cNvSpPr/>
          <p:nvPr/>
        </p:nvSpPr>
        <p:spPr>
          <a:xfrm>
            <a:off x="585926" y="6054571"/>
            <a:ext cx="745724" cy="674703"/>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165345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1E384A-3D59-4945-B485-671BF94BF9F2}"/>
              </a:ext>
            </a:extLst>
          </p:cNvPr>
          <p:cNvSpPr>
            <a:spLocks noGrp="1"/>
          </p:cNvSpPr>
          <p:nvPr>
            <p:ph sz="quarter" idx="13"/>
          </p:nvPr>
        </p:nvSpPr>
        <p:spPr>
          <a:xfrm>
            <a:off x="913774" y="1109710"/>
            <a:ext cx="10363826" cy="4663734"/>
          </a:xfrm>
        </p:spPr>
        <p:txBody>
          <a:bodyPr>
            <a:normAutofit lnSpcReduction="10000"/>
          </a:bodyPr>
          <a:lstStyle/>
          <a:p>
            <a:pPr>
              <a:buFont typeface="+mj-lt"/>
              <a:buAutoNum type="arabicPeriod"/>
            </a:pPr>
            <a:r>
              <a:rPr lang="en-US" sz="2400" kern="0" dirty="0">
                <a:ln w="0"/>
                <a:solidFill>
                  <a:schemeClr val="bg2">
                    <a:lumMod val="75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Objective of project</a:t>
            </a:r>
          </a:p>
          <a:p>
            <a:pPr marL="914400" marR="0" algn="just">
              <a:spcBef>
                <a:spcPts val="0"/>
              </a:spcBef>
              <a:spcAft>
                <a:spcPts val="0"/>
              </a:spcAft>
            </a:pPr>
            <a:r>
              <a:rPr lang="en-US" sz="2400" cap="none" dirty="0">
                <a:ln w="0"/>
                <a:solidFill>
                  <a:schemeClr val="bg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This report is an overview of our project which is about the combinational and sequential logics function. The goal of this project is to design and control system of traffic light. For simple system of this project and initializer to able to do it are:</a:t>
            </a:r>
          </a:p>
          <a:p>
            <a:pPr marL="571500" marR="0" indent="0" algn="just">
              <a:spcBef>
                <a:spcPts val="0"/>
              </a:spcBef>
              <a:spcAft>
                <a:spcPts val="0"/>
              </a:spcAft>
              <a:buNone/>
            </a:pPr>
            <a:r>
              <a:rPr lang="en-US" sz="1800" cap="none" dirty="0">
                <a:ln w="0"/>
                <a:solidFill>
                  <a:schemeClr val="bg2">
                    <a:lumMod val="50000"/>
                  </a:schemeClr>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rPr>
              <a:t> </a:t>
            </a:r>
            <a:endParaRPr lang="en-US" sz="1800" cap="none" dirty="0">
              <a:ln w="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a:p>
            <a:pPr lvl="3" indent="-342900" algn="just">
              <a:spcBef>
                <a:spcPts val="0"/>
              </a:spcBef>
              <a:buFont typeface="Wingdings" panose="05000000000000000000" pitchFamily="2" charset="2"/>
              <a:buChar char=""/>
            </a:pPr>
            <a:r>
              <a:rPr lang="en-US" sz="2400" cap="none" dirty="0">
                <a:ln w="0"/>
                <a:solidFill>
                  <a:schemeClr val="bg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To build counter down</a:t>
            </a:r>
          </a:p>
          <a:p>
            <a:pPr lvl="3" indent="-342900" algn="just">
              <a:spcBef>
                <a:spcPts val="0"/>
              </a:spcBef>
              <a:buFont typeface="Wingdings" panose="05000000000000000000" pitchFamily="2" charset="2"/>
              <a:buChar char=""/>
            </a:pPr>
            <a:r>
              <a:rPr lang="en-US" sz="2400" cap="none" dirty="0">
                <a:ln w="0"/>
                <a:solidFill>
                  <a:schemeClr val="bg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To create circuit using true table</a:t>
            </a:r>
          </a:p>
          <a:p>
            <a:pPr lvl="3" indent="-342900" algn="just">
              <a:spcBef>
                <a:spcPts val="0"/>
              </a:spcBef>
              <a:buFont typeface="Wingdings" panose="05000000000000000000" pitchFamily="2" charset="2"/>
              <a:buChar char=""/>
            </a:pPr>
            <a:r>
              <a:rPr lang="en-US" sz="2400" cap="none" dirty="0">
                <a:ln w="0"/>
                <a:solidFill>
                  <a:schemeClr val="bg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To create function of traffic light</a:t>
            </a:r>
          </a:p>
          <a:p>
            <a:pPr lvl="3" indent="-342900" algn="just">
              <a:spcBef>
                <a:spcPts val="0"/>
              </a:spcBef>
              <a:buFont typeface="Wingdings" panose="05000000000000000000" pitchFamily="2" charset="2"/>
              <a:buChar char=""/>
            </a:pPr>
            <a:r>
              <a:rPr lang="en-US" sz="2400" cap="none" dirty="0">
                <a:ln w="0"/>
                <a:solidFill>
                  <a:schemeClr val="bg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To create ring counter</a:t>
            </a:r>
          </a:p>
          <a:p>
            <a:pPr lvl="3" indent="-342900" algn="just">
              <a:spcBef>
                <a:spcPts val="0"/>
              </a:spcBef>
              <a:buFont typeface="Wingdings" panose="05000000000000000000" pitchFamily="2" charset="2"/>
              <a:buChar char=""/>
            </a:pPr>
            <a:r>
              <a:rPr lang="en-US" sz="2400" cap="none" dirty="0">
                <a:ln w="0"/>
                <a:solidFill>
                  <a:schemeClr val="bg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To create controll</a:t>
            </a:r>
            <a:r>
              <a:rPr lang="en-US" sz="2400" cap="none" dirty="0">
                <a:ln w="0"/>
                <a:solidFill>
                  <a:schemeClr val="bg2">
                    <a:lumMod val="50000"/>
                  </a:schemeClr>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rPr>
              <a:t>er</a:t>
            </a:r>
            <a:r>
              <a:rPr lang="en-US" cap="none" dirty="0">
                <a:ln w="0"/>
                <a:solidFill>
                  <a:schemeClr val="bg2">
                    <a:lumMod val="50000"/>
                  </a:schemeClr>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rPr>
              <a:t> </a:t>
            </a:r>
            <a:endParaRPr lang="en-US" cap="none" dirty="0">
              <a:ln w="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a:p>
            <a:pPr marL="0" indent="0">
              <a:buNone/>
            </a:pPr>
            <a:endParaRPr lang="en-US" dirty="0"/>
          </a:p>
        </p:txBody>
      </p:sp>
      <p:sp>
        <p:nvSpPr>
          <p:cNvPr id="5" name="Title 4">
            <a:extLst>
              <a:ext uri="{FF2B5EF4-FFF2-40B4-BE49-F238E27FC236}">
                <a16:creationId xmlns:a16="http://schemas.microsoft.com/office/drawing/2014/main" id="{57EB7FC7-9311-4425-8F62-46ED704B7357}"/>
              </a:ext>
            </a:extLst>
          </p:cNvPr>
          <p:cNvSpPr>
            <a:spLocks noGrp="1"/>
          </p:cNvSpPr>
          <p:nvPr>
            <p:ph type="title"/>
          </p:nvPr>
        </p:nvSpPr>
        <p:spPr>
          <a:xfrm>
            <a:off x="1766656" y="310718"/>
            <a:ext cx="6276512" cy="887767"/>
          </a:xfrm>
        </p:spPr>
        <p:txBody>
          <a:bodyPr>
            <a:normAutofit fontScale="90000"/>
          </a:bodyPr>
          <a:lstStyle/>
          <a:p>
            <a:r>
              <a:rPr lang="en-US" sz="4000" dirty="0">
                <a:solidFill>
                  <a:schemeClr val="bg2">
                    <a:lumMod val="50000"/>
                  </a:schemeClr>
                </a:solidFill>
              </a:rPr>
              <a:t>Introduction</a:t>
            </a:r>
            <a:br>
              <a:rPr lang="en-US" dirty="0"/>
            </a:br>
            <a:endParaRPr lang="en-US" dirty="0"/>
          </a:p>
        </p:txBody>
      </p:sp>
      <p:pic>
        <p:nvPicPr>
          <p:cNvPr id="7" name="Picture 6">
            <a:extLst>
              <a:ext uri="{FF2B5EF4-FFF2-40B4-BE49-F238E27FC236}">
                <a16:creationId xmlns:a16="http://schemas.microsoft.com/office/drawing/2014/main" id="{C3AB966F-05F1-490E-8147-08C777D1F501}"/>
              </a:ext>
            </a:extLst>
          </p:cNvPr>
          <p:cNvPicPr>
            <a:picLocks noChangeAspect="1"/>
          </p:cNvPicPr>
          <p:nvPr/>
        </p:nvPicPr>
        <p:blipFill>
          <a:blip r:embed="rId2"/>
          <a:stretch>
            <a:fillRect/>
          </a:stretch>
        </p:blipFill>
        <p:spPr>
          <a:xfrm>
            <a:off x="8125698" y="3055365"/>
            <a:ext cx="3444865" cy="3444865"/>
          </a:xfrm>
          <a:prstGeom prst="rect">
            <a:avLst/>
          </a:prstGeom>
        </p:spPr>
      </p:pic>
      <p:sp>
        <p:nvSpPr>
          <p:cNvPr id="6" name="Heptagon 5">
            <a:extLst>
              <a:ext uri="{FF2B5EF4-FFF2-40B4-BE49-F238E27FC236}">
                <a16:creationId xmlns:a16="http://schemas.microsoft.com/office/drawing/2014/main" id="{74F45DA8-02D1-8AD4-24BB-EDF54D651DF5}"/>
              </a:ext>
            </a:extLst>
          </p:cNvPr>
          <p:cNvSpPr/>
          <p:nvPr/>
        </p:nvSpPr>
        <p:spPr>
          <a:xfrm>
            <a:off x="585926" y="6081204"/>
            <a:ext cx="701336" cy="648070"/>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4</a:t>
            </a:r>
          </a:p>
        </p:txBody>
      </p:sp>
    </p:spTree>
    <p:extLst>
      <p:ext uri="{BB962C8B-B14F-4D97-AF65-F5344CB8AC3E}">
        <p14:creationId xmlns:p14="http://schemas.microsoft.com/office/powerpoint/2010/main" val="312604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C8EFE-695D-4A78-BC0D-CC014D7C35BB}"/>
              </a:ext>
            </a:extLst>
          </p:cNvPr>
          <p:cNvSpPr>
            <a:spLocks noGrp="1"/>
          </p:cNvSpPr>
          <p:nvPr>
            <p:ph type="title"/>
          </p:nvPr>
        </p:nvSpPr>
        <p:spPr>
          <a:xfrm>
            <a:off x="594361" y="1066801"/>
            <a:ext cx="3794760" cy="1021079"/>
          </a:xfrm>
        </p:spPr>
        <p:txBody>
          <a:bodyPr/>
          <a:lstStyle/>
          <a:p>
            <a:r>
              <a:rPr lang="en-US" dirty="0">
                <a:solidFill>
                  <a:schemeClr val="bg2">
                    <a:lumMod val="50000"/>
                  </a:schemeClr>
                </a:solidFill>
                <a:effectLst>
                  <a:outerShdw blurRad="38100" dist="38100" dir="2700000" algn="tl">
                    <a:srgbClr val="000000">
                      <a:alpha val="43137"/>
                    </a:srgbClr>
                  </a:outerShdw>
                </a:effectLst>
              </a:rPr>
              <a:t>Introductio</a:t>
            </a:r>
            <a:r>
              <a:rPr lang="en-US" sz="3200" dirty="0">
                <a:solidFill>
                  <a:schemeClr val="bg2">
                    <a:lumMod val="50000"/>
                  </a:schemeClr>
                </a:solidFill>
                <a:effectLst>
                  <a:outerShdw blurRad="38100" dist="38100" dir="2700000" algn="tl">
                    <a:srgbClr val="000000">
                      <a:alpha val="43137"/>
                    </a:srgbClr>
                  </a:outerShdw>
                </a:effectLst>
              </a:rPr>
              <a:t>n</a:t>
            </a:r>
            <a:endParaRPr lang="en-US" sz="32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E9EDEF5-28F0-4ED3-9513-F42B679FA703}"/>
              </a:ext>
            </a:extLst>
          </p:cNvPr>
          <p:cNvSpPr>
            <a:spLocks noGrp="1"/>
          </p:cNvSpPr>
          <p:nvPr>
            <p:ph sz="quarter" idx="13"/>
          </p:nvPr>
        </p:nvSpPr>
        <p:spPr>
          <a:xfrm>
            <a:off x="913774" y="2087880"/>
            <a:ext cx="9331057" cy="4046590"/>
          </a:xfrm>
        </p:spPr>
        <p:txBody>
          <a:bodyPr>
            <a:normAutofit lnSpcReduction="10000"/>
          </a:bodyPr>
          <a:lstStyle/>
          <a:p>
            <a:pPr marL="0" indent="0">
              <a:buNone/>
            </a:pPr>
            <a:r>
              <a:rPr lang="en-US" sz="2400" dirty="0">
                <a:solidFill>
                  <a:schemeClr val="bg2">
                    <a:lumMod val="50000"/>
                  </a:schemeClr>
                </a:solidFill>
                <a:latin typeface="AKbalthom Kbach" panose="02000500000000000000" pitchFamily="2" charset="0"/>
                <a:cs typeface="AKbalthom Kbach" panose="02000500000000000000" pitchFamily="2" charset="0"/>
              </a:rPr>
              <a:t>     2.Component overviews of system</a:t>
            </a:r>
          </a:p>
          <a:p>
            <a:pPr lvl="2">
              <a:buFont typeface="Wingdings" panose="05000000000000000000" pitchFamily="2" charset="2"/>
              <a:buChar char="v"/>
            </a:pPr>
            <a:r>
              <a:rPr lang="en-US" sz="2400" cap="none" dirty="0">
                <a:solidFill>
                  <a:schemeClr val="bg2">
                    <a:lumMod val="50000"/>
                  </a:schemeClr>
                </a:solidFill>
                <a:latin typeface="AKbalthom Kbach" panose="02000500000000000000" pitchFamily="2" charset="0"/>
                <a:cs typeface="AKbalthom Kbach" panose="02000500000000000000" pitchFamily="2" charset="0"/>
              </a:rPr>
              <a:t>Logic gates ( nor gate, or gate, and gate, </a:t>
            </a:r>
            <a:r>
              <a:rPr lang="en-US" sz="2400" cap="none" dirty="0" err="1">
                <a:solidFill>
                  <a:schemeClr val="bg2">
                    <a:lumMod val="50000"/>
                  </a:schemeClr>
                </a:solidFill>
                <a:latin typeface="AKbalthom Kbach" panose="02000500000000000000" pitchFamily="2" charset="0"/>
                <a:cs typeface="AKbalthom Kbach" panose="02000500000000000000" pitchFamily="2" charset="0"/>
              </a:rPr>
              <a:t>xor</a:t>
            </a:r>
            <a:r>
              <a:rPr lang="en-US" sz="2400" cap="none" dirty="0">
                <a:solidFill>
                  <a:schemeClr val="bg2">
                    <a:lumMod val="50000"/>
                  </a:schemeClr>
                </a:solidFill>
                <a:latin typeface="AKbalthom Kbach" panose="02000500000000000000" pitchFamily="2" charset="0"/>
                <a:cs typeface="AKbalthom Kbach" panose="02000500000000000000" pitchFamily="2" charset="0"/>
              </a:rPr>
              <a:t> gate)</a:t>
            </a:r>
          </a:p>
          <a:p>
            <a:pPr lvl="2">
              <a:buFont typeface="Wingdings" panose="05000000000000000000" pitchFamily="2" charset="2"/>
              <a:buChar char="v"/>
            </a:pPr>
            <a:r>
              <a:rPr lang="en-US" sz="2400" cap="none" dirty="0">
                <a:solidFill>
                  <a:schemeClr val="bg2">
                    <a:lumMod val="50000"/>
                  </a:schemeClr>
                </a:solidFill>
                <a:latin typeface="AKbalthom Kbach" panose="02000500000000000000" pitchFamily="2" charset="0"/>
                <a:cs typeface="AKbalthom Kbach" panose="02000500000000000000" pitchFamily="2" charset="0"/>
              </a:rPr>
              <a:t>Input ( input, button, power, constant value)</a:t>
            </a:r>
          </a:p>
          <a:p>
            <a:pPr lvl="2">
              <a:buFont typeface="Wingdings" panose="05000000000000000000" pitchFamily="2" charset="2"/>
              <a:buChar char="v"/>
            </a:pPr>
            <a:r>
              <a:rPr lang="en-US" sz="2400" cap="none" dirty="0">
                <a:solidFill>
                  <a:schemeClr val="bg2">
                    <a:lumMod val="50000"/>
                  </a:schemeClr>
                </a:solidFill>
                <a:latin typeface="AKbalthom Kbach" panose="02000500000000000000" pitchFamily="2" charset="0"/>
                <a:cs typeface="AKbalthom Kbach" panose="02000500000000000000" pitchFamily="2" charset="0"/>
              </a:rPr>
              <a:t>Output ( output, digital led, hex display)</a:t>
            </a:r>
          </a:p>
          <a:p>
            <a:pPr lvl="2">
              <a:buFont typeface="Wingdings" panose="05000000000000000000" pitchFamily="2" charset="2"/>
              <a:buChar char="v"/>
            </a:pPr>
            <a:r>
              <a:rPr lang="en-US" sz="2400" cap="none" dirty="0">
                <a:solidFill>
                  <a:schemeClr val="bg2">
                    <a:lumMod val="50000"/>
                  </a:schemeClr>
                </a:solidFill>
                <a:latin typeface="AKbalthom Kbach" panose="02000500000000000000" pitchFamily="2" charset="0"/>
                <a:cs typeface="AKbalthom Kbach" panose="02000500000000000000" pitchFamily="2" charset="0"/>
              </a:rPr>
              <a:t>Decoder &amp; </a:t>
            </a:r>
            <a:r>
              <a:rPr lang="en-US" sz="2400" cap="none" dirty="0" err="1">
                <a:solidFill>
                  <a:schemeClr val="bg2">
                    <a:lumMod val="50000"/>
                  </a:schemeClr>
                </a:solidFill>
                <a:latin typeface="AKbalthom Kbach" panose="02000500000000000000" pitchFamily="2" charset="0"/>
                <a:cs typeface="AKbalthom Kbach" panose="02000500000000000000" pitchFamily="2" charset="0"/>
              </a:rPr>
              <a:t>Plexers</a:t>
            </a:r>
            <a:r>
              <a:rPr lang="en-US" sz="2400" cap="none" dirty="0">
                <a:solidFill>
                  <a:schemeClr val="bg2">
                    <a:lumMod val="50000"/>
                  </a:schemeClr>
                </a:solidFill>
                <a:latin typeface="AKbalthom Kbach" panose="02000500000000000000" pitchFamily="2" charset="0"/>
                <a:cs typeface="AKbalthom Kbach" panose="02000500000000000000" pitchFamily="2" charset="0"/>
              </a:rPr>
              <a:t> ( demultiplexer, decoder)</a:t>
            </a:r>
          </a:p>
          <a:p>
            <a:pPr lvl="2">
              <a:buFont typeface="Wingdings" panose="05000000000000000000" pitchFamily="2" charset="2"/>
              <a:buChar char="v"/>
            </a:pPr>
            <a:r>
              <a:rPr lang="en-US" sz="2400" cap="none" dirty="0">
                <a:solidFill>
                  <a:schemeClr val="bg2">
                    <a:lumMod val="50000"/>
                  </a:schemeClr>
                </a:solidFill>
                <a:latin typeface="AKbalthom Kbach" panose="02000500000000000000" pitchFamily="2" charset="0"/>
                <a:cs typeface="AKbalthom Kbach" panose="02000500000000000000" pitchFamily="2" charset="0"/>
              </a:rPr>
              <a:t>Sequential element ( D flip flop, JK flip flop, clock)</a:t>
            </a:r>
          </a:p>
          <a:p>
            <a:pPr lvl="2">
              <a:buFont typeface="Wingdings" panose="05000000000000000000" pitchFamily="2" charset="2"/>
              <a:buChar char="v"/>
            </a:pPr>
            <a:r>
              <a:rPr lang="en-US" sz="2400" cap="none" dirty="0">
                <a:solidFill>
                  <a:schemeClr val="bg2">
                    <a:lumMod val="50000"/>
                  </a:schemeClr>
                </a:solidFill>
                <a:latin typeface="AKbalthom Kbach" panose="02000500000000000000" pitchFamily="2" charset="0"/>
                <a:cs typeface="AKbalthom Kbach" panose="02000500000000000000" pitchFamily="2" charset="0"/>
              </a:rPr>
              <a:t>Annotation ( text)</a:t>
            </a:r>
          </a:p>
          <a:p>
            <a:pPr lvl="2">
              <a:buFont typeface="Wingdings" panose="05000000000000000000" pitchFamily="2" charset="2"/>
              <a:buChar char="v"/>
            </a:pPr>
            <a:r>
              <a:rPr lang="en-US" sz="2400" cap="none" dirty="0">
                <a:solidFill>
                  <a:schemeClr val="bg2">
                    <a:lumMod val="50000"/>
                  </a:schemeClr>
                </a:solidFill>
                <a:latin typeface="AKbalthom Kbach" panose="02000500000000000000" pitchFamily="2" charset="0"/>
                <a:cs typeface="AKbalthom Kbach" panose="02000500000000000000" pitchFamily="2" charset="0"/>
              </a:rPr>
              <a:t>Mise ( splitter)</a:t>
            </a:r>
          </a:p>
          <a:p>
            <a:pPr marL="0" indent="0">
              <a:buNone/>
            </a:pPr>
            <a:endParaRPr lang="en-US" dirty="0">
              <a:solidFill>
                <a:schemeClr val="bg2">
                  <a:lumMod val="50000"/>
                </a:schemeClr>
              </a:solidFill>
              <a:latin typeface="AKbalthom Kbach" panose="02000500000000000000" pitchFamily="2" charset="0"/>
              <a:cs typeface="AKbalthom Kbach" panose="02000500000000000000" pitchFamily="2" charset="0"/>
            </a:endParaRPr>
          </a:p>
          <a:p>
            <a:pPr marL="0" indent="0">
              <a:buNone/>
            </a:pPr>
            <a:endParaRPr lang="en-US" dirty="0"/>
          </a:p>
        </p:txBody>
      </p:sp>
      <p:sp>
        <p:nvSpPr>
          <p:cNvPr id="4" name="Heptagon 3">
            <a:extLst>
              <a:ext uri="{FF2B5EF4-FFF2-40B4-BE49-F238E27FC236}">
                <a16:creationId xmlns:a16="http://schemas.microsoft.com/office/drawing/2014/main" id="{1FFFB57C-EAAA-A190-7BF3-D9FFA56AB869}"/>
              </a:ext>
            </a:extLst>
          </p:cNvPr>
          <p:cNvSpPr/>
          <p:nvPr/>
        </p:nvSpPr>
        <p:spPr>
          <a:xfrm>
            <a:off x="585926" y="5992427"/>
            <a:ext cx="790113" cy="736847"/>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165476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8290-2E33-4523-B05D-2AB91B3EF1D3}"/>
              </a:ext>
            </a:extLst>
          </p:cNvPr>
          <p:cNvSpPr>
            <a:spLocks noGrp="1"/>
          </p:cNvSpPr>
          <p:nvPr>
            <p:ph type="title"/>
          </p:nvPr>
        </p:nvSpPr>
        <p:spPr>
          <a:xfrm>
            <a:off x="883294" y="71021"/>
            <a:ext cx="7177630" cy="736847"/>
          </a:xfrm>
        </p:spPr>
        <p:txBody>
          <a:bodyPr>
            <a:normAutofit fontScale="90000"/>
          </a:bodyPr>
          <a:lstStyle/>
          <a:p>
            <a:br>
              <a:rPr lang="en-US" sz="4000" dirty="0">
                <a:latin typeface="AKbalthom Kbach" panose="02000500000000000000" pitchFamily="2" charset="0"/>
                <a:cs typeface="AKbalthom Kbach" panose="02000500000000000000" pitchFamily="2" charset="0"/>
              </a:rPr>
            </a:br>
            <a:r>
              <a:rPr lang="en-US" sz="4000" dirty="0">
                <a:solidFill>
                  <a:schemeClr val="bg2">
                    <a:lumMod val="50000"/>
                  </a:schemeClr>
                </a:solidFill>
                <a:effectLst>
                  <a:outerShdw blurRad="38100" dist="25400" dir="5400000" algn="ctr">
                    <a:srgbClr val="6E747A">
                      <a:alpha val="43000"/>
                    </a:srgbClr>
                  </a:outerShdw>
                </a:effectLst>
                <a:cs typeface="AKbalthom Kbach" panose="02000500000000000000" pitchFamily="2" charset="0"/>
              </a:rPr>
              <a:t>Implementation</a:t>
            </a:r>
            <a:br>
              <a:rPr lang="en-US" dirty="0"/>
            </a:br>
            <a:endParaRPr lang="en-US" dirty="0"/>
          </a:p>
        </p:txBody>
      </p:sp>
      <p:sp>
        <p:nvSpPr>
          <p:cNvPr id="11" name="Content Placeholder 10">
            <a:extLst>
              <a:ext uri="{FF2B5EF4-FFF2-40B4-BE49-F238E27FC236}">
                <a16:creationId xmlns:a16="http://schemas.microsoft.com/office/drawing/2014/main" id="{4968C171-E2E0-43B2-B37C-20D4C667A675}"/>
              </a:ext>
            </a:extLst>
          </p:cNvPr>
          <p:cNvSpPr>
            <a:spLocks noGrp="1"/>
          </p:cNvSpPr>
          <p:nvPr>
            <p:ph sz="quarter" idx="13"/>
          </p:nvPr>
        </p:nvSpPr>
        <p:spPr>
          <a:xfrm>
            <a:off x="913774" y="932155"/>
            <a:ext cx="10363826" cy="5149049"/>
          </a:xfrm>
        </p:spPr>
        <p:txBody>
          <a:bodyPr>
            <a:normAutofit/>
          </a:bodyPr>
          <a:lstStyle/>
          <a:p>
            <a:pPr marL="0" indent="0">
              <a:buNone/>
            </a:pPr>
            <a:r>
              <a:rPr lang="en-US" dirty="0">
                <a:solidFill>
                  <a:schemeClr val="bg2">
                    <a:lumMod val="50000"/>
                  </a:schemeClr>
                </a:solidFill>
                <a:effectLst>
                  <a:outerShdw blurRad="38100" dist="25400" dir="5400000" algn="ctr">
                    <a:srgbClr val="6E747A">
                      <a:alpha val="43000"/>
                    </a:srgbClr>
                  </a:outerShdw>
                </a:effectLst>
                <a:latin typeface="AKbalthom Kbach" panose="02000500000000000000" pitchFamily="2" charset="0"/>
                <a:cs typeface="AKbalthom Kbach" panose="02000500000000000000" pitchFamily="2" charset="0"/>
              </a:rPr>
              <a:t>	</a:t>
            </a:r>
            <a:r>
              <a:rPr lang="en-US" sz="2400" dirty="0">
                <a:solidFill>
                  <a:schemeClr val="bg2">
                    <a:lumMod val="50000"/>
                  </a:schemeClr>
                </a:solidFill>
                <a:effectLst>
                  <a:outerShdw blurRad="38100" dist="25400" dir="5400000" algn="ctr">
                    <a:srgbClr val="6E747A">
                      <a:alpha val="43000"/>
                    </a:srgbClr>
                  </a:outerShdw>
                </a:effectLst>
                <a:latin typeface="AKbalthom Kbach" panose="02000500000000000000" pitchFamily="2" charset="0"/>
                <a:cs typeface="AKbalthom Kbach" panose="02000500000000000000" pitchFamily="2" charset="0"/>
              </a:rPr>
              <a:t>1.Component build counter</a:t>
            </a:r>
          </a:p>
          <a:p>
            <a:pPr marL="0" indent="0">
              <a:buNone/>
            </a:pPr>
            <a:r>
              <a:rPr lang="en-US" sz="20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a:t>
            </a:r>
            <a:r>
              <a:rPr lang="en-US" sz="20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For to build counter this project are 5 counter:</a:t>
            </a:r>
          </a:p>
          <a:p>
            <a:pPr lvl="2" indent="-342900" algn="just">
              <a:spcBef>
                <a:spcPts val="0"/>
              </a:spcBef>
              <a:buFont typeface="Wingdings" panose="05000000000000000000" pitchFamily="2" charset="2"/>
              <a:buChar char=""/>
            </a:pPr>
            <a:r>
              <a:rPr lang="en-US" sz="18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Counter down 9 to 0</a:t>
            </a:r>
          </a:p>
          <a:p>
            <a:pPr marL="1143000" marR="0" indent="0" algn="just">
              <a:spcBef>
                <a:spcPts val="0"/>
              </a:spcBef>
              <a:spcAft>
                <a:spcPts val="0"/>
              </a:spcAft>
              <a:buNone/>
            </a:pPr>
            <a:r>
              <a:rPr lang="en-US" sz="20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Use JK flip flop 4 bit decade counter exhibits a truncated binary sequence and goes from 0000 through the start 1001 state. Rather than going from 1001 state to the 0001, it recycles to the 0000 state.</a:t>
            </a:r>
          </a:p>
          <a:p>
            <a:pPr lvl="2" indent="-342900" algn="just">
              <a:spcBef>
                <a:spcPts val="0"/>
              </a:spcBef>
              <a:buFont typeface="Wingdings" panose="05000000000000000000" pitchFamily="2" charset="2"/>
              <a:buChar char=""/>
            </a:pPr>
            <a:r>
              <a:rPr lang="en-US" sz="18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Counter down 5 to 0</a:t>
            </a:r>
          </a:p>
          <a:p>
            <a:pPr marL="1143000" marR="0" indent="0" algn="just">
              <a:spcBef>
                <a:spcPts val="0"/>
              </a:spcBef>
              <a:spcAft>
                <a:spcPts val="0"/>
              </a:spcAft>
              <a:buNone/>
            </a:pPr>
            <a:r>
              <a:rPr lang="en-US" sz="20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Use JK flip flop 3 bit decade counter exhibits a truncated binary sequence and goes from 0000 through the start 0101 state. Rather than going from 0101 state to the 0001, it recycles to the 0000 state.</a:t>
            </a:r>
          </a:p>
          <a:p>
            <a:pPr lvl="2" indent="-342900" algn="just">
              <a:spcBef>
                <a:spcPts val="0"/>
              </a:spcBef>
              <a:buFont typeface="Wingdings" panose="05000000000000000000" pitchFamily="2" charset="2"/>
              <a:buChar char=""/>
            </a:pPr>
            <a:r>
              <a:rPr lang="en-US" sz="18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Counter down 1 to 0</a:t>
            </a:r>
          </a:p>
          <a:p>
            <a:pPr marL="1143000" marR="0" indent="0" algn="just">
              <a:spcBef>
                <a:spcPts val="0"/>
              </a:spcBef>
              <a:spcAft>
                <a:spcPts val="0"/>
              </a:spcAft>
              <a:buNone/>
            </a:pPr>
            <a:r>
              <a:rPr lang="en-US" sz="20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Use JK flip flop 1 bit decade counter exhibits to binary sequence start 0001, it recycle to the 0000.</a:t>
            </a:r>
          </a:p>
          <a:p>
            <a:pPr marL="0" indent="0">
              <a:buNone/>
            </a:pPr>
            <a:endParaRPr lang="en-US" dirty="0"/>
          </a:p>
          <a:p>
            <a:pPr marL="0" indent="0">
              <a:buNone/>
            </a:pPr>
            <a:endParaRPr lang="en-US" dirty="0"/>
          </a:p>
        </p:txBody>
      </p:sp>
      <p:sp>
        <p:nvSpPr>
          <p:cNvPr id="4" name="Heptagon 3">
            <a:extLst>
              <a:ext uri="{FF2B5EF4-FFF2-40B4-BE49-F238E27FC236}">
                <a16:creationId xmlns:a16="http://schemas.microsoft.com/office/drawing/2014/main" id="{D82838C4-25D9-507A-B38C-554BB3754334}"/>
              </a:ext>
            </a:extLst>
          </p:cNvPr>
          <p:cNvSpPr/>
          <p:nvPr/>
        </p:nvSpPr>
        <p:spPr>
          <a:xfrm>
            <a:off x="585926" y="6081204"/>
            <a:ext cx="719091" cy="648070"/>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6</a:t>
            </a:r>
          </a:p>
        </p:txBody>
      </p:sp>
    </p:spTree>
    <p:extLst>
      <p:ext uri="{BB962C8B-B14F-4D97-AF65-F5344CB8AC3E}">
        <p14:creationId xmlns:p14="http://schemas.microsoft.com/office/powerpoint/2010/main" val="425003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EF1A8A-D9E2-9955-4DDF-02E88789F788}"/>
              </a:ext>
            </a:extLst>
          </p:cNvPr>
          <p:cNvSpPr>
            <a:spLocks noGrp="1"/>
          </p:cNvSpPr>
          <p:nvPr>
            <p:ph sz="quarter" idx="13"/>
          </p:nvPr>
        </p:nvSpPr>
        <p:spPr>
          <a:xfrm>
            <a:off x="1366535" y="1553594"/>
            <a:ext cx="9180137" cy="4193218"/>
          </a:xfrm>
        </p:spPr>
        <p:txBody>
          <a:bodyPr>
            <a:normAutofit/>
          </a:bodyPr>
          <a:lstStyle/>
          <a:p>
            <a:pPr marL="342900" marR="0" lvl="0" indent="-342900" algn="just">
              <a:spcBef>
                <a:spcPts val="0"/>
              </a:spcBef>
              <a:spcAft>
                <a:spcPts val="0"/>
              </a:spcAft>
              <a:buFont typeface="Wingdings" panose="05000000000000000000" pitchFamily="2" charset="2"/>
              <a:buChar char=""/>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Counter down 59 to 0</a:t>
            </a:r>
          </a:p>
          <a:p>
            <a:pPr marL="0" marR="0" lvl="0" indent="0" algn="just">
              <a:spcBef>
                <a:spcPts val="0"/>
              </a:spcBef>
              <a:spcAft>
                <a:spcPts val="0"/>
              </a:spcAft>
              <a:buNone/>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Use counter down 5 to 0 combination with counter down 9 to 0, 	result count number 59 to 0 .</a:t>
            </a:r>
          </a:p>
          <a:p>
            <a:pPr marL="1028700" marR="0" indent="0" algn="just">
              <a:spcBef>
                <a:spcPts val="0"/>
              </a:spcBef>
              <a:spcAft>
                <a:spcPts val="0"/>
              </a:spcAft>
              <a:buNone/>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 </a:t>
            </a:r>
          </a:p>
          <a:p>
            <a:pPr marL="342900" marR="0" lvl="0" indent="-342900" algn="just">
              <a:spcBef>
                <a:spcPts val="0"/>
              </a:spcBef>
              <a:spcAft>
                <a:spcPts val="0"/>
              </a:spcAft>
              <a:buFont typeface="Wingdings" panose="05000000000000000000" pitchFamily="2" charset="2"/>
              <a:buChar char=""/>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Counter down 99 to 0</a:t>
            </a:r>
          </a:p>
          <a:p>
            <a:pPr marL="1143000" marR="0" indent="0" algn="just">
              <a:spcBef>
                <a:spcPts val="0"/>
              </a:spcBef>
              <a:spcAft>
                <a:spcPts val="0"/>
              </a:spcAft>
              <a:buNone/>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Use counter down 9 to 0 with counter down 9 to 0 and result got count number 99 to 0 .</a:t>
            </a:r>
          </a:p>
          <a:p>
            <a:endParaRPr lang="en-US" sz="2400" dirty="0"/>
          </a:p>
        </p:txBody>
      </p:sp>
      <p:sp>
        <p:nvSpPr>
          <p:cNvPr id="8" name="Heptagon 7">
            <a:extLst>
              <a:ext uri="{FF2B5EF4-FFF2-40B4-BE49-F238E27FC236}">
                <a16:creationId xmlns:a16="http://schemas.microsoft.com/office/drawing/2014/main" id="{02516469-9C97-7620-3938-E673C01BFB62}"/>
              </a:ext>
            </a:extLst>
          </p:cNvPr>
          <p:cNvSpPr/>
          <p:nvPr/>
        </p:nvSpPr>
        <p:spPr>
          <a:xfrm>
            <a:off x="585926" y="5992427"/>
            <a:ext cx="780609" cy="736847"/>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7</a:t>
            </a:r>
          </a:p>
        </p:txBody>
      </p:sp>
    </p:spTree>
    <p:extLst>
      <p:ext uri="{BB962C8B-B14F-4D97-AF65-F5344CB8AC3E}">
        <p14:creationId xmlns:p14="http://schemas.microsoft.com/office/powerpoint/2010/main" val="2030376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4AD2F-9B36-2655-68E1-E4F336D833C8}"/>
              </a:ext>
            </a:extLst>
          </p:cNvPr>
          <p:cNvSpPr>
            <a:spLocks noGrp="1"/>
          </p:cNvSpPr>
          <p:nvPr>
            <p:ph sz="quarter" idx="13"/>
          </p:nvPr>
        </p:nvSpPr>
        <p:spPr>
          <a:xfrm>
            <a:off x="994298" y="1180729"/>
            <a:ext cx="9614517" cy="5042517"/>
          </a:xfrm>
        </p:spPr>
        <p:txBody>
          <a:bodyPr>
            <a:normAutofit/>
          </a:bodyPr>
          <a:lstStyle/>
          <a:p>
            <a:pPr marL="0" indent="0">
              <a:buNone/>
            </a:pPr>
            <a:r>
              <a:rPr lang="en-US" sz="2400" kern="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2. Component create ring counter</a:t>
            </a:r>
          </a:p>
          <a:p>
            <a:pPr lvl="1">
              <a:buFont typeface="Wingdings" panose="05000000000000000000" pitchFamily="2" charset="2"/>
              <a:buChar char="Ø"/>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We used D flip flop 8 bits to make ring counter to be connect with controller.</a:t>
            </a:r>
          </a:p>
          <a:p>
            <a:pPr marL="0" indent="0">
              <a:buNone/>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3. </a:t>
            </a:r>
            <a:r>
              <a:rPr lang="en-US" sz="2400" kern="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Component create controller </a:t>
            </a:r>
          </a:p>
          <a:p>
            <a:pPr lvl="1">
              <a:buFont typeface="Wingdings" panose="05000000000000000000" pitchFamily="2" charset="2"/>
              <a:buChar char="Ø"/>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We used true table and 6 input to set of traffic signs. 	</a:t>
            </a:r>
          </a:p>
          <a:p>
            <a:pPr marL="0" indent="0">
              <a:buNone/>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4. Combine</a:t>
            </a:r>
          </a:p>
          <a:p>
            <a:pPr marL="800100" marR="0" indent="-342900" algn="just">
              <a:spcBef>
                <a:spcPts val="0"/>
              </a:spcBef>
              <a:spcAft>
                <a:spcPts val="0"/>
              </a:spcAft>
              <a:buFont typeface="Wingdings" panose="05000000000000000000" pitchFamily="2" charset="2"/>
              <a:buChar char="Ø"/>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rPr>
              <a:t>We connect decoder and clock with counter down 99 to 0, 59 to 0, 5 to 0 and 1 to 0. And then connect to multiplexer with ring counter and controller to be set of traffic signs.</a:t>
            </a:r>
          </a:p>
          <a:p>
            <a:pPr marL="1028700" marR="0" indent="0" algn="just">
              <a:spcBef>
                <a:spcPts val="0"/>
              </a:spcBef>
              <a:spcAft>
                <a:spcPts val="0"/>
              </a:spcAft>
              <a:buNone/>
            </a:pPr>
            <a:endParaRPr lang="en-US" sz="24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
        <p:nvSpPr>
          <p:cNvPr id="4" name="Heptagon 3">
            <a:extLst>
              <a:ext uri="{FF2B5EF4-FFF2-40B4-BE49-F238E27FC236}">
                <a16:creationId xmlns:a16="http://schemas.microsoft.com/office/drawing/2014/main" id="{2CD74BA0-937C-D702-6675-E151973A67FF}"/>
              </a:ext>
            </a:extLst>
          </p:cNvPr>
          <p:cNvSpPr/>
          <p:nvPr/>
        </p:nvSpPr>
        <p:spPr>
          <a:xfrm>
            <a:off x="585926" y="5992427"/>
            <a:ext cx="781235" cy="736847"/>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8</a:t>
            </a:r>
          </a:p>
        </p:txBody>
      </p:sp>
    </p:spTree>
    <p:extLst>
      <p:ext uri="{BB962C8B-B14F-4D97-AF65-F5344CB8AC3E}">
        <p14:creationId xmlns:p14="http://schemas.microsoft.com/office/powerpoint/2010/main" val="208172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4BB8-E388-E9B7-8C1C-9B8CB26FC480}"/>
              </a:ext>
            </a:extLst>
          </p:cNvPr>
          <p:cNvSpPr>
            <a:spLocks noGrp="1"/>
          </p:cNvSpPr>
          <p:nvPr>
            <p:ph type="title"/>
          </p:nvPr>
        </p:nvSpPr>
        <p:spPr>
          <a:xfrm>
            <a:off x="2769832" y="124287"/>
            <a:ext cx="6249881" cy="1162975"/>
          </a:xfrm>
        </p:spPr>
        <p:txBody>
          <a:bodyPr/>
          <a:lstStyle/>
          <a:p>
            <a:r>
              <a:rPr lang="en-US" sz="36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III.	Result</a:t>
            </a:r>
            <a:endParaRPr lang="en-US" dirty="0">
              <a:solidFill>
                <a:schemeClr val="bg2">
                  <a:lumMod val="50000"/>
                </a:schemeClr>
              </a:solidFill>
            </a:endParaRPr>
          </a:p>
        </p:txBody>
      </p:sp>
      <p:sp>
        <p:nvSpPr>
          <p:cNvPr id="3" name="Content Placeholder 2">
            <a:extLst>
              <a:ext uri="{FF2B5EF4-FFF2-40B4-BE49-F238E27FC236}">
                <a16:creationId xmlns:a16="http://schemas.microsoft.com/office/drawing/2014/main" id="{CC7FD717-0564-181E-FBA1-A0F24BD3FDA8}"/>
              </a:ext>
            </a:extLst>
          </p:cNvPr>
          <p:cNvSpPr>
            <a:spLocks noGrp="1"/>
          </p:cNvSpPr>
          <p:nvPr>
            <p:ph sz="quarter" idx="13"/>
          </p:nvPr>
        </p:nvSpPr>
        <p:spPr>
          <a:xfrm>
            <a:off x="913774" y="1287262"/>
            <a:ext cx="9801574" cy="4882719"/>
          </a:xfrm>
        </p:spPr>
        <p:txBody>
          <a:bodyPr/>
          <a:lstStyle/>
          <a:p>
            <a:pPr marL="0" indent="0">
              <a:buNone/>
            </a:pPr>
            <a:r>
              <a:rPr lang="en-US" sz="2400" kern="0"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1. </a:t>
            </a:r>
            <a:r>
              <a:rPr lang="en-US" sz="2400" kern="0" cap="none" dirty="0">
                <a:ln w="0"/>
                <a:solidFill>
                  <a:schemeClr val="bg2">
                    <a:lumMod val="50000"/>
                  </a:schemeClr>
                </a:solidFill>
                <a:effectLst>
                  <a:outerShdw blurRad="38100" dist="25400" dir="5400000" algn="ctr" rotWithShape="0">
                    <a:srgbClr val="6E747A">
                      <a:alpha val="43000"/>
                    </a:srgbClr>
                  </a:outerShdw>
                </a:effectLst>
                <a:latin typeface="Calibri" panose="020F0502020204030204" pitchFamily="34" charset="0"/>
                <a:ea typeface="Times New Roman" panose="02020603050405020304" pitchFamily="18" charset="0"/>
                <a:cs typeface="Calibri" panose="020F0502020204030204" pitchFamily="34" charset="0"/>
              </a:rPr>
              <a:t>Successful features</a:t>
            </a:r>
          </a:p>
          <a:p>
            <a:pPr marL="0" indent="0">
              <a:buNone/>
            </a:pPr>
            <a:r>
              <a:rPr lang="en-US" sz="2000" cap="none" dirty="0">
                <a:ln w="0"/>
                <a:solidFill>
                  <a:schemeClr val="bg2">
                    <a:lumMod val="50000"/>
                  </a:schemeClr>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	In this project, we have completed all the features successfully</a:t>
            </a:r>
            <a:r>
              <a:rPr lang="en-US" sz="1600" cap="none" dirty="0">
                <a:ln w="0"/>
                <a:solidFill>
                  <a:schemeClr val="bg2">
                    <a:lumMod val="50000"/>
                  </a:schemeClr>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a:t>
            </a:r>
          </a:p>
          <a:p>
            <a:pPr marL="0" indent="0">
              <a:buNone/>
            </a:pPr>
            <a:r>
              <a:rPr lang="en-US" sz="2400" cap="none" dirty="0">
                <a:ln w="0"/>
                <a:solidFill>
                  <a:schemeClr val="bg2">
                    <a:lumMod val="50000"/>
                  </a:schemeClr>
                </a:solidFill>
                <a:effectLst>
                  <a:outerShdw blurRad="38100" dist="25400" dir="5400000" algn="ctr" rotWithShape="0">
                    <a:srgbClr val="6E747A">
                      <a:alpha val="43000"/>
                    </a:srgbClr>
                  </a:outerShdw>
                </a:effectLst>
                <a:latin typeface="Cambria" panose="02040503050406030204" pitchFamily="18" charset="0"/>
                <a:ea typeface="Calibri" panose="020F0502020204030204" pitchFamily="34" charset="0"/>
              </a:rPr>
              <a:t>2. </a:t>
            </a:r>
            <a:r>
              <a:rPr lang="en-US" sz="2400" kern="0" cap="none" dirty="0">
                <a:solidFill>
                  <a:schemeClr val="bg2">
                    <a:lumMod val="50000"/>
                  </a:schemeClr>
                </a:solidFill>
                <a:effectLst/>
                <a:latin typeface="Cambria" panose="02040503050406030204" pitchFamily="18" charset="0"/>
                <a:ea typeface="Times New Roman" panose="02020603050405020304" pitchFamily="18" charset="0"/>
                <a:cs typeface="MoolBoran" panose="020B0100010101010101" pitchFamily="34" charset="0"/>
              </a:rPr>
              <a:t>Experience</a:t>
            </a:r>
          </a:p>
          <a:p>
            <a:pPr marL="0" indent="0" algn="just">
              <a:buNone/>
            </a:pPr>
            <a:r>
              <a:rPr lang="en-US" sz="1600" cap="none" dirty="0">
                <a:solidFill>
                  <a:schemeClr val="bg2">
                    <a:lumMod val="50000"/>
                  </a:schemeClr>
                </a:solidFill>
                <a:effectLst/>
                <a:latin typeface="Cambria" panose="02040503050406030204" pitchFamily="18" charset="0"/>
                <a:ea typeface="Calibri" panose="020F0502020204030204" pitchFamily="34" charset="0"/>
              </a:rPr>
              <a:t>	</a:t>
            </a:r>
            <a:r>
              <a:rPr lang="en-US" sz="2000" cap="none" dirty="0">
                <a:solidFill>
                  <a:schemeClr val="bg2">
                    <a:lumMod val="50000"/>
                  </a:schemeClr>
                </a:solidFill>
                <a:effectLst/>
                <a:latin typeface="Arial" panose="020B0604020202020204" pitchFamily="34" charset="0"/>
                <a:ea typeface="Calibri" panose="020F0502020204030204" pitchFamily="34" charset="0"/>
                <a:cs typeface="Arial" panose="020B0604020202020204" pitchFamily="34" charset="0"/>
              </a:rPr>
              <a:t>In conclusion, all the member worked hard on this project. So that all member shared their knowledge and some information to the team and combined the ideas together. Upon completion of this project, one will be able to understand how to use some components in combinational circuit and know how to build sequence circuit properly. Moreover, we also learned about JK flip flop, counters, and true table. Furthermore, we could get a lot of experiences about my team work. </a:t>
            </a:r>
          </a:p>
          <a:p>
            <a:endParaRPr lang="en-US" dirty="0"/>
          </a:p>
        </p:txBody>
      </p:sp>
      <p:sp>
        <p:nvSpPr>
          <p:cNvPr id="4" name="Heptagon 3">
            <a:extLst>
              <a:ext uri="{FF2B5EF4-FFF2-40B4-BE49-F238E27FC236}">
                <a16:creationId xmlns:a16="http://schemas.microsoft.com/office/drawing/2014/main" id="{C92B655E-DD2D-FE07-550C-9607E979D627}"/>
              </a:ext>
            </a:extLst>
          </p:cNvPr>
          <p:cNvSpPr/>
          <p:nvPr/>
        </p:nvSpPr>
        <p:spPr>
          <a:xfrm>
            <a:off x="585926" y="5992427"/>
            <a:ext cx="772357" cy="736847"/>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9</a:t>
            </a:r>
          </a:p>
        </p:txBody>
      </p:sp>
    </p:spTree>
    <p:extLst>
      <p:ext uri="{BB962C8B-B14F-4D97-AF65-F5344CB8AC3E}">
        <p14:creationId xmlns:p14="http://schemas.microsoft.com/office/powerpoint/2010/main" val="157681233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141</TotalTime>
  <Words>650</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AKbalthom Kbach</vt:lpstr>
      <vt:lpstr>AKbalthom KhmerBasic</vt:lpstr>
      <vt:lpstr>AKbalthom Naga</vt:lpstr>
      <vt:lpstr>Algerian</vt:lpstr>
      <vt:lpstr>Arial</vt:lpstr>
      <vt:lpstr>Calibri</vt:lpstr>
      <vt:lpstr>Cambria</vt:lpstr>
      <vt:lpstr>Times New Roman</vt:lpstr>
      <vt:lpstr>Tw Cen MT</vt:lpstr>
      <vt:lpstr>Wingdings</vt:lpstr>
      <vt:lpstr>Droplet</vt:lpstr>
      <vt:lpstr>           Institute Of Technology                      Of CambodIA  LECTURER: HENG RATHPISEY    </vt:lpstr>
      <vt:lpstr>GRUOUP I3-GIC-C YEAR 2021-2022 TEAM 04</vt:lpstr>
      <vt:lpstr>CONTENT  </vt:lpstr>
      <vt:lpstr>Introduction </vt:lpstr>
      <vt:lpstr>Introduction</vt:lpstr>
      <vt:lpstr> Implementation </vt:lpstr>
      <vt:lpstr>PowerPoint Presentation</vt:lpstr>
      <vt:lpstr>PowerPoint Presentation</vt:lpstr>
      <vt:lpstr>III. 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Technology Of CambodIA   Subject: Combinational and Sequential Logics Sequential circuit Mini project:  Traffic Light</dc:title>
  <dc:creator>ASUS</dc:creator>
  <cp:lastModifiedBy>VEN THON</cp:lastModifiedBy>
  <cp:revision>22</cp:revision>
  <dcterms:created xsi:type="dcterms:W3CDTF">2022-06-25T07:53:47Z</dcterms:created>
  <dcterms:modified xsi:type="dcterms:W3CDTF">2022-06-26T15:15:18Z</dcterms:modified>
</cp:coreProperties>
</file>