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76450-612F-45B1-B46E-BA9491E9D8D6}" type="datetimeFigureOut">
              <a:rPr lang="en-US" smtClean="0"/>
              <a:t>6/26/2022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DDB3E-F659-420B-BABC-1B2A670EA1D7}" type="slidenum">
              <a:rPr lang="en-US" smtClean="0"/>
              <a:t>‹#›</a:t>
            </a:fld>
            <a:endParaRPr lang="en-US"/>
          </a:p>
        </p:txBody>
      </p:sp>
    </p:spTree>
    <p:extLst>
      <p:ext uri="{BB962C8B-B14F-4D97-AF65-F5344CB8AC3E}">
        <p14:creationId xmlns:p14="http://schemas.microsoft.com/office/powerpoint/2010/main" val="2458461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BD1B06-53F1-4EA2-BE24-8CE4C5343FF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F0047-CC86-4D93-92AF-5A84A6B0EEB0}" type="slidenum">
              <a:rPr lang="en-US" smtClean="0"/>
              <a:t>‹#›</a:t>
            </a:fld>
            <a:endParaRPr lang="en-US"/>
          </a:p>
        </p:txBody>
      </p:sp>
    </p:spTree>
    <p:extLst>
      <p:ext uri="{BB962C8B-B14F-4D97-AF65-F5344CB8AC3E}">
        <p14:creationId xmlns:p14="http://schemas.microsoft.com/office/powerpoint/2010/main" val="216966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BD1B06-53F1-4EA2-BE24-8CE4C5343FF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F0047-CC86-4D93-92AF-5A84A6B0EEB0}" type="slidenum">
              <a:rPr lang="en-US" smtClean="0"/>
              <a:t>‹#›</a:t>
            </a:fld>
            <a:endParaRPr lang="en-US"/>
          </a:p>
        </p:txBody>
      </p:sp>
    </p:spTree>
    <p:extLst>
      <p:ext uri="{BB962C8B-B14F-4D97-AF65-F5344CB8AC3E}">
        <p14:creationId xmlns:p14="http://schemas.microsoft.com/office/powerpoint/2010/main" val="4016541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BD1B06-53F1-4EA2-BE24-8CE4C5343FF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F0047-CC86-4D93-92AF-5A84A6B0EEB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0066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BD1B06-53F1-4EA2-BE24-8CE4C5343FF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F0047-CC86-4D93-92AF-5A84A6B0EEB0}" type="slidenum">
              <a:rPr lang="en-US" smtClean="0"/>
              <a:t>‹#›</a:t>
            </a:fld>
            <a:endParaRPr lang="en-US"/>
          </a:p>
        </p:txBody>
      </p:sp>
    </p:spTree>
    <p:extLst>
      <p:ext uri="{BB962C8B-B14F-4D97-AF65-F5344CB8AC3E}">
        <p14:creationId xmlns:p14="http://schemas.microsoft.com/office/powerpoint/2010/main" val="1826901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BD1B06-53F1-4EA2-BE24-8CE4C5343FF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F0047-CC86-4D93-92AF-5A84A6B0EEB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0876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BD1B06-53F1-4EA2-BE24-8CE4C5343FF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F0047-CC86-4D93-92AF-5A84A6B0EEB0}" type="slidenum">
              <a:rPr lang="en-US" smtClean="0"/>
              <a:t>‹#›</a:t>
            </a:fld>
            <a:endParaRPr lang="en-US"/>
          </a:p>
        </p:txBody>
      </p:sp>
    </p:spTree>
    <p:extLst>
      <p:ext uri="{BB962C8B-B14F-4D97-AF65-F5344CB8AC3E}">
        <p14:creationId xmlns:p14="http://schemas.microsoft.com/office/powerpoint/2010/main" val="1721141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BD1B06-53F1-4EA2-BE24-8CE4C5343FF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F0047-CC86-4D93-92AF-5A84A6B0EEB0}" type="slidenum">
              <a:rPr lang="en-US" smtClean="0"/>
              <a:t>‹#›</a:t>
            </a:fld>
            <a:endParaRPr lang="en-US"/>
          </a:p>
        </p:txBody>
      </p:sp>
    </p:spTree>
    <p:extLst>
      <p:ext uri="{BB962C8B-B14F-4D97-AF65-F5344CB8AC3E}">
        <p14:creationId xmlns:p14="http://schemas.microsoft.com/office/powerpoint/2010/main" val="2170980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BD1B06-53F1-4EA2-BE24-8CE4C5343FF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F0047-CC86-4D93-92AF-5A84A6B0EEB0}" type="slidenum">
              <a:rPr lang="en-US" smtClean="0"/>
              <a:t>‹#›</a:t>
            </a:fld>
            <a:endParaRPr lang="en-US"/>
          </a:p>
        </p:txBody>
      </p:sp>
    </p:spTree>
    <p:extLst>
      <p:ext uri="{BB962C8B-B14F-4D97-AF65-F5344CB8AC3E}">
        <p14:creationId xmlns:p14="http://schemas.microsoft.com/office/powerpoint/2010/main" val="154673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BD1B06-53F1-4EA2-BE24-8CE4C5343FF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F0047-CC86-4D93-92AF-5A84A6B0EEB0}" type="slidenum">
              <a:rPr lang="en-US" smtClean="0"/>
              <a:t>‹#›</a:t>
            </a:fld>
            <a:endParaRPr lang="en-US"/>
          </a:p>
        </p:txBody>
      </p:sp>
    </p:spTree>
    <p:extLst>
      <p:ext uri="{BB962C8B-B14F-4D97-AF65-F5344CB8AC3E}">
        <p14:creationId xmlns:p14="http://schemas.microsoft.com/office/powerpoint/2010/main" val="1999215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BD1B06-53F1-4EA2-BE24-8CE4C5343FF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F0047-CC86-4D93-92AF-5A84A6B0EEB0}" type="slidenum">
              <a:rPr lang="en-US" smtClean="0"/>
              <a:t>‹#›</a:t>
            </a:fld>
            <a:endParaRPr lang="en-US"/>
          </a:p>
        </p:txBody>
      </p:sp>
    </p:spTree>
    <p:extLst>
      <p:ext uri="{BB962C8B-B14F-4D97-AF65-F5344CB8AC3E}">
        <p14:creationId xmlns:p14="http://schemas.microsoft.com/office/powerpoint/2010/main" val="221210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BD1B06-53F1-4EA2-BE24-8CE4C5343FF7}"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F0047-CC86-4D93-92AF-5A84A6B0EEB0}" type="slidenum">
              <a:rPr lang="en-US" smtClean="0"/>
              <a:t>‹#›</a:t>
            </a:fld>
            <a:endParaRPr lang="en-US"/>
          </a:p>
        </p:txBody>
      </p:sp>
    </p:spTree>
    <p:extLst>
      <p:ext uri="{BB962C8B-B14F-4D97-AF65-F5344CB8AC3E}">
        <p14:creationId xmlns:p14="http://schemas.microsoft.com/office/powerpoint/2010/main" val="289443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BD1B06-53F1-4EA2-BE24-8CE4C5343FF7}" type="datetimeFigureOut">
              <a:rPr lang="en-US" smtClean="0"/>
              <a:t>6/26/2022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BF0047-CC86-4D93-92AF-5A84A6B0EEB0}" type="slidenum">
              <a:rPr lang="en-US" smtClean="0"/>
              <a:t>‹#›</a:t>
            </a:fld>
            <a:endParaRPr lang="en-US"/>
          </a:p>
        </p:txBody>
      </p:sp>
    </p:spTree>
    <p:extLst>
      <p:ext uri="{BB962C8B-B14F-4D97-AF65-F5344CB8AC3E}">
        <p14:creationId xmlns:p14="http://schemas.microsoft.com/office/powerpoint/2010/main" val="4048637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BD1B06-53F1-4EA2-BE24-8CE4C5343FF7}" type="datetimeFigureOut">
              <a:rPr lang="en-US" smtClean="0"/>
              <a:t>6/26/2022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BF0047-CC86-4D93-92AF-5A84A6B0EEB0}" type="slidenum">
              <a:rPr lang="en-US" smtClean="0"/>
              <a:t>‹#›</a:t>
            </a:fld>
            <a:endParaRPr lang="en-US"/>
          </a:p>
        </p:txBody>
      </p:sp>
    </p:spTree>
    <p:extLst>
      <p:ext uri="{BB962C8B-B14F-4D97-AF65-F5344CB8AC3E}">
        <p14:creationId xmlns:p14="http://schemas.microsoft.com/office/powerpoint/2010/main" val="12230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D1B06-53F1-4EA2-BE24-8CE4C5343FF7}" type="datetimeFigureOut">
              <a:rPr lang="en-US" smtClean="0"/>
              <a:t>6/26/2022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BF0047-CC86-4D93-92AF-5A84A6B0EEB0}" type="slidenum">
              <a:rPr lang="en-US" smtClean="0"/>
              <a:t>‹#›</a:t>
            </a:fld>
            <a:endParaRPr lang="en-US"/>
          </a:p>
        </p:txBody>
      </p:sp>
    </p:spTree>
    <p:extLst>
      <p:ext uri="{BB962C8B-B14F-4D97-AF65-F5344CB8AC3E}">
        <p14:creationId xmlns:p14="http://schemas.microsoft.com/office/powerpoint/2010/main" val="844688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BD1B06-53F1-4EA2-BE24-8CE4C5343FF7}"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F0047-CC86-4D93-92AF-5A84A6B0EEB0}" type="slidenum">
              <a:rPr lang="en-US" smtClean="0"/>
              <a:t>‹#›</a:t>
            </a:fld>
            <a:endParaRPr lang="en-US"/>
          </a:p>
        </p:txBody>
      </p:sp>
    </p:spTree>
    <p:extLst>
      <p:ext uri="{BB962C8B-B14F-4D97-AF65-F5344CB8AC3E}">
        <p14:creationId xmlns:p14="http://schemas.microsoft.com/office/powerpoint/2010/main" val="38964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BD1B06-53F1-4EA2-BE24-8CE4C5343FF7}"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F0047-CC86-4D93-92AF-5A84A6B0EEB0}" type="slidenum">
              <a:rPr lang="en-US" smtClean="0"/>
              <a:t>‹#›</a:t>
            </a:fld>
            <a:endParaRPr lang="en-US"/>
          </a:p>
        </p:txBody>
      </p:sp>
    </p:spTree>
    <p:extLst>
      <p:ext uri="{BB962C8B-B14F-4D97-AF65-F5344CB8AC3E}">
        <p14:creationId xmlns:p14="http://schemas.microsoft.com/office/powerpoint/2010/main" val="1334564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BD1B06-53F1-4EA2-BE24-8CE4C5343FF7}" type="datetimeFigureOut">
              <a:rPr lang="en-US" smtClean="0"/>
              <a:t>6/26/2022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BF0047-CC86-4D93-92AF-5A84A6B0EEB0}" type="slidenum">
              <a:rPr lang="en-US" smtClean="0"/>
              <a:t>‹#›</a:t>
            </a:fld>
            <a:endParaRPr lang="en-US"/>
          </a:p>
        </p:txBody>
      </p:sp>
    </p:spTree>
    <p:extLst>
      <p:ext uri="{BB962C8B-B14F-4D97-AF65-F5344CB8AC3E}">
        <p14:creationId xmlns:p14="http://schemas.microsoft.com/office/powerpoint/2010/main" val="304780365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5D65-2CB2-376B-0CE7-BCF8A45A02BD}"/>
              </a:ext>
            </a:extLst>
          </p:cNvPr>
          <p:cNvSpPr>
            <a:spLocks noGrp="1"/>
          </p:cNvSpPr>
          <p:nvPr>
            <p:ph type="ctrTitle"/>
          </p:nvPr>
        </p:nvSpPr>
        <p:spPr>
          <a:xfrm>
            <a:off x="1507067" y="266330"/>
            <a:ext cx="7766936" cy="1012054"/>
          </a:xfrm>
        </p:spPr>
        <p:txBody>
          <a:bodyPr/>
          <a:lstStyle/>
          <a:p>
            <a:pPr algn="ctr"/>
            <a:r>
              <a:rPr lang="en-US" sz="1600" dirty="0"/>
              <a:t>Institute Of Technology of Cambodia</a:t>
            </a:r>
            <a:br>
              <a:rPr lang="en-US" sz="1600" dirty="0"/>
            </a:br>
            <a:r>
              <a:rPr lang="en-US" sz="1600" dirty="0"/>
              <a:t>Department Information technology and communication</a:t>
            </a:r>
          </a:p>
        </p:txBody>
      </p:sp>
      <p:sp>
        <p:nvSpPr>
          <p:cNvPr id="3" name="Subtitle 2">
            <a:extLst>
              <a:ext uri="{FF2B5EF4-FFF2-40B4-BE49-F238E27FC236}">
                <a16:creationId xmlns:a16="http://schemas.microsoft.com/office/drawing/2014/main" id="{AE6EEEFF-F33D-1C55-06A4-59537C57DF67}"/>
              </a:ext>
            </a:extLst>
          </p:cNvPr>
          <p:cNvSpPr>
            <a:spLocks noGrp="1"/>
          </p:cNvSpPr>
          <p:nvPr>
            <p:ph type="subTitle" idx="1"/>
          </p:nvPr>
        </p:nvSpPr>
        <p:spPr>
          <a:xfrm>
            <a:off x="1507067" y="2325950"/>
            <a:ext cx="7766936" cy="4066480"/>
          </a:xfrm>
        </p:spPr>
        <p:txBody>
          <a:bodyPr/>
          <a:lstStyle/>
          <a:p>
            <a:pPr marL="0" marR="0" indent="457200" algn="l">
              <a:spcBef>
                <a:spcPts val="0"/>
              </a:spcBef>
              <a:spcAft>
                <a:spcPts val="0"/>
              </a:spcAft>
            </a:pPr>
            <a:r>
              <a:rPr lang="en-US" sz="2000" dirty="0">
                <a:ln w="0"/>
                <a:solidFill>
                  <a:schemeClr val="accent1"/>
                </a:solidFill>
                <a:effectLst>
                  <a:outerShdw blurRad="38100" dist="25400" dir="5400000" algn="ctr" rotWithShape="0">
                    <a:srgbClr val="6E747A">
                      <a:alpha val="43000"/>
                    </a:srgbClr>
                  </a:outerShdw>
                </a:effectLst>
                <a:latin typeface="+mj-lt"/>
                <a:ea typeface="Calibri" panose="020F0502020204030204" pitchFamily="34" charset="0"/>
              </a:rPr>
              <a:t>	Subject: Combinational and Sequential Logics </a:t>
            </a:r>
          </a:p>
          <a:p>
            <a:pPr marL="0" marR="0">
              <a:spcBef>
                <a:spcPts val="0"/>
              </a:spcBef>
              <a:spcAft>
                <a:spcPts val="0"/>
              </a:spcAft>
            </a:pPr>
            <a:r>
              <a:rPr lang="en-US" sz="2000" dirty="0">
                <a:ln w="0"/>
                <a:solidFill>
                  <a:schemeClr val="accent1"/>
                </a:solidFill>
                <a:effectLst>
                  <a:outerShdw blurRad="38100" dist="25400" dir="5400000" algn="ctr" rotWithShape="0">
                    <a:srgbClr val="6E747A">
                      <a:alpha val="43000"/>
                    </a:srgbClr>
                  </a:outerShdw>
                </a:effectLst>
                <a:latin typeface="+mj-lt"/>
                <a:ea typeface="Calibri" panose="020F0502020204030204" pitchFamily="34" charset="0"/>
              </a:rPr>
              <a:t> </a:t>
            </a:r>
          </a:p>
          <a:p>
            <a:pPr marL="0" marR="0" algn="l">
              <a:spcBef>
                <a:spcPts val="0"/>
              </a:spcBef>
              <a:spcAft>
                <a:spcPts val="0"/>
              </a:spcAft>
            </a:pPr>
            <a:r>
              <a:rPr lang="en-US" sz="2000" dirty="0">
                <a:ln w="0"/>
                <a:solidFill>
                  <a:schemeClr val="accent1"/>
                </a:solidFill>
                <a:effectLst>
                  <a:outerShdw blurRad="38100" dist="25400" dir="5400000" algn="ctr" rotWithShape="0">
                    <a:srgbClr val="6E747A">
                      <a:alpha val="43000"/>
                    </a:srgbClr>
                  </a:outerShdw>
                </a:effectLst>
                <a:latin typeface="+mj-lt"/>
                <a:ea typeface="Calibri" panose="020F0502020204030204" pitchFamily="34" charset="0"/>
              </a:rPr>
              <a:t>		Sequential circuit Mini project:  Traffic Light </a:t>
            </a:r>
          </a:p>
          <a:p>
            <a:pPr marL="0" marR="0">
              <a:spcBef>
                <a:spcPts val="0"/>
              </a:spcBef>
              <a:spcAft>
                <a:spcPts val="0"/>
              </a:spcAft>
            </a:pPr>
            <a:r>
              <a:rPr lang="en-US" sz="2000" dirty="0">
                <a:ln w="0"/>
                <a:solidFill>
                  <a:schemeClr val="accent1"/>
                </a:solidFill>
                <a:effectLst>
                  <a:outerShdw blurRad="38100" dist="25400" dir="5400000" algn="ctr" rotWithShape="0">
                    <a:srgbClr val="6E747A">
                      <a:alpha val="43000"/>
                    </a:srgbClr>
                  </a:outerShdw>
                </a:effectLst>
                <a:latin typeface="+mj-lt"/>
                <a:ea typeface="Calibri" panose="020F0502020204030204" pitchFamily="34" charset="0"/>
              </a:rPr>
              <a:t> </a:t>
            </a:r>
          </a:p>
          <a:p>
            <a:pPr marL="0" marR="0" algn="l">
              <a:spcBef>
                <a:spcPts val="0"/>
              </a:spcBef>
              <a:spcAft>
                <a:spcPts val="0"/>
              </a:spcAft>
            </a:pPr>
            <a:r>
              <a:rPr lang="en-US" sz="2000" dirty="0">
                <a:ln w="0"/>
                <a:solidFill>
                  <a:schemeClr val="accent1"/>
                </a:solidFill>
                <a:effectLst>
                  <a:outerShdw blurRad="38100" dist="25400" dir="5400000" algn="ctr" rotWithShape="0">
                    <a:srgbClr val="6E747A">
                      <a:alpha val="43000"/>
                    </a:srgbClr>
                  </a:outerShdw>
                </a:effectLst>
                <a:latin typeface="+mj-lt"/>
                <a:ea typeface="Calibri" panose="020F0502020204030204" pitchFamily="34" charset="0"/>
              </a:rPr>
              <a:t>		Lecturer: HENG RATHPISEY</a:t>
            </a:r>
          </a:p>
          <a:p>
            <a:pPr marL="0" marR="0">
              <a:spcBef>
                <a:spcPts val="0"/>
              </a:spcBef>
              <a:spcAft>
                <a:spcPts val="0"/>
              </a:spcAft>
            </a:pPr>
            <a:r>
              <a:rPr lang="en-US" sz="2000" dirty="0">
                <a:ln w="0"/>
                <a:solidFill>
                  <a:schemeClr val="accent1"/>
                </a:solidFill>
                <a:effectLst>
                  <a:outerShdw blurRad="38100" dist="25400" dir="5400000" algn="ctr" rotWithShape="0">
                    <a:srgbClr val="6E747A">
                      <a:alpha val="43000"/>
                    </a:srgbClr>
                  </a:outerShdw>
                </a:effectLst>
                <a:latin typeface="+mj-lt"/>
                <a:ea typeface="Calibri" panose="020F0502020204030204" pitchFamily="34" charset="0"/>
              </a:rPr>
              <a:t> </a:t>
            </a:r>
          </a:p>
          <a:p>
            <a:pPr marL="0" marR="0" algn="l">
              <a:spcBef>
                <a:spcPts val="0"/>
              </a:spcBef>
              <a:spcAft>
                <a:spcPts val="0"/>
              </a:spcAft>
            </a:pPr>
            <a:r>
              <a:rPr lang="en-US" sz="2000" dirty="0">
                <a:ln w="0"/>
                <a:solidFill>
                  <a:schemeClr val="accent1"/>
                </a:solidFill>
                <a:effectLst>
                  <a:outerShdw blurRad="38100" dist="25400" dir="5400000" algn="ctr" rotWithShape="0">
                    <a:srgbClr val="6E747A">
                      <a:alpha val="43000"/>
                    </a:srgbClr>
                  </a:outerShdw>
                </a:effectLst>
                <a:latin typeface="+mj-lt"/>
                <a:ea typeface="Calibri" panose="020F0502020204030204" pitchFamily="34" charset="0"/>
              </a:rPr>
              <a:t>		Group: I3-GIC-C</a:t>
            </a:r>
          </a:p>
          <a:p>
            <a:pPr marL="0" marR="0">
              <a:spcBef>
                <a:spcPts val="0"/>
              </a:spcBef>
              <a:spcAft>
                <a:spcPts val="0"/>
              </a:spcAft>
            </a:pPr>
            <a:r>
              <a:rPr lang="en-US" sz="2000" dirty="0">
                <a:ln w="0"/>
                <a:solidFill>
                  <a:schemeClr val="accent1"/>
                </a:solidFill>
                <a:effectLst>
                  <a:outerShdw blurRad="38100" dist="25400" dir="5400000" algn="ctr" rotWithShape="0">
                    <a:srgbClr val="6E747A">
                      <a:alpha val="43000"/>
                    </a:srgbClr>
                  </a:outerShdw>
                </a:effectLst>
                <a:latin typeface="+mj-lt"/>
                <a:ea typeface="Calibri" panose="020F0502020204030204" pitchFamily="34" charset="0"/>
              </a:rPr>
              <a:t> </a:t>
            </a:r>
          </a:p>
          <a:p>
            <a:pPr marL="0" marR="0" algn="l">
              <a:spcBef>
                <a:spcPts val="0"/>
              </a:spcBef>
              <a:spcAft>
                <a:spcPts val="0"/>
              </a:spcAft>
            </a:pPr>
            <a:r>
              <a:rPr lang="en-US" sz="2000" dirty="0">
                <a:ln w="0"/>
                <a:solidFill>
                  <a:schemeClr val="accent1"/>
                </a:solidFill>
                <a:effectLst>
                  <a:outerShdw blurRad="38100" dist="25400" dir="5400000" algn="ctr" rotWithShape="0">
                    <a:srgbClr val="6E747A">
                      <a:alpha val="43000"/>
                    </a:srgbClr>
                  </a:outerShdw>
                </a:effectLst>
                <a:latin typeface="+mj-lt"/>
                <a:ea typeface="Calibri" panose="020F0502020204030204" pitchFamily="34" charset="0"/>
              </a:rPr>
              <a:t>		Year: 2021 - 2022</a:t>
            </a:r>
          </a:p>
          <a:p>
            <a:pPr marL="0" marR="0">
              <a:spcBef>
                <a:spcPts val="0"/>
              </a:spcBef>
              <a:spcAft>
                <a:spcPts val="0"/>
              </a:spcAft>
            </a:pPr>
            <a:r>
              <a:rPr lang="en-US" sz="2000" dirty="0">
                <a:ln w="0"/>
                <a:solidFill>
                  <a:schemeClr val="accent1"/>
                </a:solidFill>
                <a:effectLst>
                  <a:outerShdw blurRad="38100" dist="25400" dir="5400000" algn="ctr" rotWithShape="0">
                    <a:srgbClr val="6E747A">
                      <a:alpha val="43000"/>
                    </a:srgbClr>
                  </a:outerShdw>
                </a:effectLst>
                <a:latin typeface="+mj-lt"/>
                <a:ea typeface="Calibri" panose="020F0502020204030204" pitchFamily="34" charset="0"/>
              </a:rPr>
              <a:t> </a:t>
            </a:r>
          </a:p>
          <a:p>
            <a:pPr marL="0" marR="0" algn="l">
              <a:spcBef>
                <a:spcPts val="0"/>
              </a:spcBef>
              <a:spcAft>
                <a:spcPts val="0"/>
              </a:spcAft>
            </a:pPr>
            <a:r>
              <a:rPr lang="en-US" sz="2000" dirty="0">
                <a:ln w="0"/>
                <a:solidFill>
                  <a:schemeClr val="accent1"/>
                </a:solidFill>
                <a:effectLst>
                  <a:outerShdw blurRad="38100" dist="25400" dir="5400000" algn="ctr" rotWithShape="0">
                    <a:srgbClr val="6E747A">
                      <a:alpha val="43000"/>
                    </a:srgbClr>
                  </a:outerShdw>
                </a:effectLst>
                <a:latin typeface="+mj-lt"/>
                <a:ea typeface="Calibri" panose="020F0502020204030204" pitchFamily="34" charset="0"/>
              </a:rPr>
              <a:t>		Team: 04</a:t>
            </a:r>
          </a:p>
          <a:p>
            <a:pPr algn="l"/>
            <a:endParaRPr lang="en-US" dirty="0">
              <a:ln w="0"/>
              <a:solidFill>
                <a:schemeClr val="accent1"/>
              </a:solidFill>
              <a:effectLst>
                <a:outerShdw blurRad="38100" dist="25400" dir="5400000" algn="ctr" rotWithShape="0">
                  <a:srgbClr val="6E747A">
                    <a:alpha val="43000"/>
                  </a:srgbClr>
                </a:outerShdw>
              </a:effectLst>
            </a:endParaRPr>
          </a:p>
        </p:txBody>
      </p:sp>
      <p:pic>
        <p:nvPicPr>
          <p:cNvPr id="5" name="Picture 4">
            <a:extLst>
              <a:ext uri="{FF2B5EF4-FFF2-40B4-BE49-F238E27FC236}">
                <a16:creationId xmlns:a16="http://schemas.microsoft.com/office/drawing/2014/main" id="{5052805E-C8D4-43DB-4E91-8CBFEDCDEE20}"/>
              </a:ext>
            </a:extLst>
          </p:cNvPr>
          <p:cNvPicPr>
            <a:picLocks noChangeAspect="1"/>
          </p:cNvPicPr>
          <p:nvPr/>
        </p:nvPicPr>
        <p:blipFill>
          <a:blip r:embed="rId2"/>
          <a:stretch>
            <a:fillRect/>
          </a:stretch>
        </p:blipFill>
        <p:spPr>
          <a:xfrm>
            <a:off x="870010" y="368424"/>
            <a:ext cx="1740025" cy="1575785"/>
          </a:xfrm>
          <a:prstGeom prst="ellipse">
            <a:avLst/>
          </a:prstGeom>
          <a:ln>
            <a:noFill/>
          </a:ln>
          <a:effectLst>
            <a:softEdge rad="112500"/>
          </a:effectLst>
        </p:spPr>
      </p:pic>
      <p:pic>
        <p:nvPicPr>
          <p:cNvPr id="7" name="Picture 6">
            <a:extLst>
              <a:ext uri="{FF2B5EF4-FFF2-40B4-BE49-F238E27FC236}">
                <a16:creationId xmlns:a16="http://schemas.microsoft.com/office/drawing/2014/main" id="{BF22F3A5-F8EF-11B9-994B-5202BCFD6784}"/>
              </a:ext>
            </a:extLst>
          </p:cNvPr>
          <p:cNvPicPr>
            <a:picLocks noChangeAspect="1"/>
          </p:cNvPicPr>
          <p:nvPr/>
        </p:nvPicPr>
        <p:blipFill>
          <a:blip r:embed="rId3"/>
          <a:stretch>
            <a:fillRect/>
          </a:stretch>
        </p:blipFill>
        <p:spPr>
          <a:xfrm>
            <a:off x="8034292" y="542997"/>
            <a:ext cx="1438182" cy="1096899"/>
          </a:xfrm>
          <a:prstGeom prst="rect">
            <a:avLst/>
          </a:prstGeom>
        </p:spPr>
      </p:pic>
      <p:sp>
        <p:nvSpPr>
          <p:cNvPr id="6" name="Heptagon 5">
            <a:extLst>
              <a:ext uri="{FF2B5EF4-FFF2-40B4-BE49-F238E27FC236}">
                <a16:creationId xmlns:a16="http://schemas.microsoft.com/office/drawing/2014/main" id="{09B03676-5C23-0FC2-2CED-9C8740EE1921}"/>
              </a:ext>
            </a:extLst>
          </p:cNvPr>
          <p:cNvSpPr/>
          <p:nvPr/>
        </p:nvSpPr>
        <p:spPr>
          <a:xfrm>
            <a:off x="736845" y="5992427"/>
            <a:ext cx="637057" cy="674702"/>
          </a:xfrm>
          <a:prstGeom prst="hept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n w="0"/>
                <a:solidFill>
                  <a:schemeClr val="bg2">
                    <a:lumMod val="10000"/>
                  </a:schemeClr>
                </a:solidFill>
                <a:effectLst>
                  <a:outerShdw blurRad="38100" dist="25400" dir="5400000" algn="ctr" rotWithShape="0">
                    <a:srgbClr val="6E747A">
                      <a:alpha val="43000"/>
                    </a:srgbClr>
                  </a:outerShdw>
                </a:effectLst>
              </a:rPr>
              <a:t>1</a:t>
            </a:r>
          </a:p>
        </p:txBody>
      </p:sp>
    </p:spTree>
    <p:extLst>
      <p:ext uri="{BB962C8B-B14F-4D97-AF65-F5344CB8AC3E}">
        <p14:creationId xmlns:p14="http://schemas.microsoft.com/office/powerpoint/2010/main" val="368793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730C-6508-6B9D-1731-E62E2003C573}"/>
              </a:ext>
            </a:extLst>
          </p:cNvPr>
          <p:cNvSpPr>
            <a:spLocks noGrp="1"/>
          </p:cNvSpPr>
          <p:nvPr>
            <p:ph type="title"/>
          </p:nvPr>
        </p:nvSpPr>
        <p:spPr>
          <a:xfrm>
            <a:off x="677334" y="2814220"/>
            <a:ext cx="8596668" cy="2681057"/>
          </a:xfrm>
        </p:spPr>
        <p:txBody>
          <a:bodyPr>
            <a:normAutofit/>
          </a:bodyPr>
          <a:lstStyle/>
          <a:p>
            <a:pPr algn="ctr"/>
            <a:r>
              <a:rPr lang="en-US" sz="4400" dirty="0"/>
              <a:t>Thank you!</a:t>
            </a:r>
          </a:p>
        </p:txBody>
      </p:sp>
    </p:spTree>
    <p:extLst>
      <p:ext uri="{BB962C8B-B14F-4D97-AF65-F5344CB8AC3E}">
        <p14:creationId xmlns:p14="http://schemas.microsoft.com/office/powerpoint/2010/main" val="1982434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DD91-173E-96E8-6026-EA89D64D4A17}"/>
              </a:ext>
            </a:extLst>
          </p:cNvPr>
          <p:cNvSpPr>
            <a:spLocks noGrp="1"/>
          </p:cNvSpPr>
          <p:nvPr>
            <p:ph type="title"/>
          </p:nvPr>
        </p:nvSpPr>
        <p:spPr>
          <a:xfrm>
            <a:off x="677334" y="609601"/>
            <a:ext cx="8596668" cy="793072"/>
          </a:xfrm>
        </p:spPr>
        <p:txBody>
          <a:bodyPr>
            <a:normAutofit fontScale="90000"/>
          </a:bodyPr>
          <a:lstStyle/>
          <a:p>
            <a:pPr algn="ctr"/>
            <a:r>
              <a:rPr lang="en-US" sz="2700" kern="0" dirty="0">
                <a:ln w="0"/>
                <a:effectLst>
                  <a:outerShdw blurRad="38100" dist="25400" dir="5400000" algn="ctr" rotWithShape="0">
                    <a:srgbClr val="6E747A">
                      <a:alpha val="43000"/>
                    </a:srgbClr>
                  </a:outerShdw>
                </a:effectLst>
                <a:latin typeface="Cambria" panose="02040503050406030204" pitchFamily="18" charset="0"/>
                <a:ea typeface="Times New Roman" panose="02020603050405020304" pitchFamily="18" charset="0"/>
                <a:cs typeface="MoolBoran" panose="020B0100010101010101" pitchFamily="34" charset="0"/>
              </a:rPr>
              <a:t>Responsibility of each member in group </a:t>
            </a:r>
            <a:br>
              <a:rPr lang="en-US" sz="1800" kern="0" dirty="0">
                <a:ln w="0"/>
                <a:effectLst>
                  <a:outerShdw blurRad="38100" dist="25400" dir="5400000" algn="ctr" rotWithShape="0">
                    <a:srgbClr val="6E747A">
                      <a:alpha val="43000"/>
                    </a:srgbClr>
                  </a:outerShdw>
                </a:effectLst>
                <a:latin typeface="Cambria" panose="02040503050406030204" pitchFamily="18" charset="0"/>
                <a:ea typeface="Times New Roman" panose="02020603050405020304" pitchFamily="18" charset="0"/>
                <a:cs typeface="MoolBoran" panose="020B0100010101010101" pitchFamily="34" charset="0"/>
              </a:rPr>
            </a:br>
            <a:endParaRPr lang="en-US" dirty="0">
              <a:ln w="0"/>
              <a:effectLst>
                <a:outerShdw blurRad="38100" dist="25400" dir="5400000" algn="ctr" rotWithShape="0">
                  <a:srgbClr val="6E747A">
                    <a:alpha val="43000"/>
                  </a:srgbClr>
                </a:outerShdw>
              </a:effectLst>
            </a:endParaRPr>
          </a:p>
        </p:txBody>
      </p:sp>
      <p:sp>
        <p:nvSpPr>
          <p:cNvPr id="3" name="Content Placeholder 2">
            <a:extLst>
              <a:ext uri="{FF2B5EF4-FFF2-40B4-BE49-F238E27FC236}">
                <a16:creationId xmlns:a16="http://schemas.microsoft.com/office/drawing/2014/main" id="{DB532E4E-A748-CF26-4C8E-0F38AAC55CC5}"/>
              </a:ext>
            </a:extLst>
          </p:cNvPr>
          <p:cNvSpPr>
            <a:spLocks noGrp="1"/>
          </p:cNvSpPr>
          <p:nvPr>
            <p:ph idx="1"/>
          </p:nvPr>
        </p:nvSpPr>
        <p:spPr>
          <a:xfrm>
            <a:off x="677334" y="1660125"/>
            <a:ext cx="8596668" cy="4381238"/>
          </a:xfrm>
        </p:spPr>
        <p:txBody>
          <a:bodyPr/>
          <a:lstStyle/>
          <a:p>
            <a:pPr marL="0" indent="0">
              <a:buNone/>
            </a:pPr>
            <a:r>
              <a:rPr lang="en-US" dirty="0"/>
              <a:t>		</a:t>
            </a:r>
            <a:r>
              <a:rPr lang="en-US" dirty="0">
                <a:ln w="0"/>
                <a:solidFill>
                  <a:schemeClr val="accent1"/>
                </a:solidFill>
                <a:effectLst>
                  <a:outerShdw blurRad="38100" dist="25400" dir="5400000" algn="ctr" rotWithShape="0">
                    <a:srgbClr val="6E747A">
                      <a:alpha val="43000"/>
                    </a:srgbClr>
                  </a:outerShdw>
                </a:effectLst>
              </a:rPr>
              <a:t>No			Name					Rule				ID</a:t>
            </a:r>
          </a:p>
          <a:p>
            <a:pPr marL="0" indent="0">
              <a:buNone/>
            </a:pPr>
            <a:endParaRPr lang="en-US" dirty="0">
              <a:ln w="0"/>
              <a:solidFill>
                <a:schemeClr val="accent1"/>
              </a:solidFill>
              <a:effectLst>
                <a:outerShdw blurRad="38100" dist="25400" dir="5400000" algn="ctr" rotWithShape="0">
                  <a:srgbClr val="6E747A">
                    <a:alpha val="43000"/>
                  </a:srgbClr>
                </a:outerShdw>
              </a:effectLst>
            </a:endParaRPr>
          </a:p>
          <a:p>
            <a:pPr marL="0" indent="0">
              <a:buNone/>
            </a:pPr>
            <a:r>
              <a:rPr lang="en-US" sz="180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cs typeface="Times New Roman" panose="02020603050405020304" pitchFamily="18" charset="0"/>
              </a:rPr>
              <a:t>		1			</a:t>
            </a:r>
            <a:r>
              <a:rPr lang="en-US"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cs typeface="Times New Roman" panose="02020603050405020304" pitchFamily="18" charset="0"/>
              </a:rPr>
              <a:t>VEN THON</a:t>
            </a:r>
            <a:r>
              <a:rPr lang="en-US" sz="180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cs typeface="Times New Roman" panose="02020603050405020304" pitchFamily="18" charset="0"/>
              </a:rPr>
              <a:t>				Leader			e20191250</a:t>
            </a:r>
            <a:endParaRPr lang="en-US" dirty="0">
              <a:ln w="0"/>
              <a:solidFill>
                <a:schemeClr val="accent1"/>
              </a:solidFill>
              <a:effectLst>
                <a:outerShdw blurRad="38100" dist="25400" dir="5400000" algn="ctr" rotWithShape="0">
                  <a:srgbClr val="6E747A">
                    <a:alpha val="43000"/>
                  </a:srgbClr>
                </a:outerShdw>
              </a:effectLst>
            </a:endParaRPr>
          </a:p>
          <a:p>
            <a:pPr marL="0" indent="0">
              <a:buNone/>
            </a:pPr>
            <a:r>
              <a:rPr lang="en-US" dirty="0">
                <a:ln w="0"/>
                <a:solidFill>
                  <a:schemeClr val="accent1"/>
                </a:solidFill>
                <a:effectLst>
                  <a:outerShdw blurRad="38100" dist="25400" dir="5400000" algn="ctr" rotWithShape="0">
                    <a:srgbClr val="6E747A">
                      <a:alpha val="43000"/>
                    </a:srgbClr>
                  </a:outerShdw>
                </a:effectLst>
              </a:rPr>
              <a:t>	</a:t>
            </a:r>
          </a:p>
          <a:p>
            <a:pPr marL="0" indent="0">
              <a:buNone/>
            </a:pPr>
            <a:r>
              <a:rPr lang="en-US" dirty="0">
                <a:ln w="0"/>
                <a:solidFill>
                  <a:schemeClr val="accent1"/>
                </a:solidFill>
                <a:effectLst>
                  <a:outerShdw blurRad="38100" dist="25400" dir="5400000" algn="ctr" rotWithShape="0">
                    <a:srgbClr val="6E747A">
                      <a:alpha val="43000"/>
                    </a:srgbClr>
                  </a:outerShdw>
                </a:effectLst>
              </a:rPr>
              <a:t>		2			</a:t>
            </a:r>
            <a:r>
              <a:rPr lang="en-US" dirty="0">
                <a:ln w="0"/>
                <a:solidFill>
                  <a:schemeClr val="accent1"/>
                </a:solidFill>
                <a:effectLst>
                  <a:outerShdw blurRad="38100" dist="25400" dir="5400000" algn="ctr" rotWithShape="0">
                    <a:srgbClr val="6E747A">
                      <a:alpha val="43000"/>
                    </a:srgbClr>
                  </a:outerShdw>
                </a:effectLst>
                <a:latin typeface="Cambria" panose="02040503050406030204" pitchFamily="18" charset="0"/>
                <a:cs typeface="Times New Roman" panose="02020603050405020304" pitchFamily="18" charset="0"/>
              </a:rPr>
              <a:t>TOUN DINA</a:t>
            </a:r>
            <a:r>
              <a:rPr lang="en-US" sz="180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cs typeface="Times New Roman" panose="02020603050405020304" pitchFamily="18" charset="0"/>
              </a:rPr>
              <a:t>				Reporter			 e20191207</a:t>
            </a:r>
          </a:p>
          <a:p>
            <a:pPr marL="0" indent="0">
              <a:buNone/>
            </a:pPr>
            <a:endParaRPr lang="en-US" dirty="0">
              <a:ln w="0"/>
              <a:solidFill>
                <a:schemeClr val="accent1"/>
              </a:solidFill>
              <a:effectLst>
                <a:outerShdw blurRad="38100" dist="25400" dir="5400000" algn="ctr" rotWithShape="0">
                  <a:srgbClr val="6E747A">
                    <a:alpha val="43000"/>
                  </a:srgbClr>
                </a:outerShdw>
              </a:effectLst>
              <a:latin typeface="Cambria" panose="02040503050406030204" pitchFamily="18" charset="0"/>
              <a:cs typeface="Times New Roman" panose="02020603050405020304" pitchFamily="18" charset="0"/>
            </a:endParaRPr>
          </a:p>
          <a:p>
            <a:pPr marL="0" indent="0">
              <a:buNone/>
            </a:pPr>
            <a:r>
              <a:rPr lang="en-US" dirty="0">
                <a:ln w="0"/>
                <a:solidFill>
                  <a:schemeClr val="accent1"/>
                </a:solidFill>
                <a:effectLst>
                  <a:outerShdw blurRad="38100" dist="25400" dir="5400000" algn="ctr" rotWithShape="0">
                    <a:srgbClr val="6E747A">
                      <a:alpha val="43000"/>
                    </a:srgbClr>
                  </a:outerShdw>
                </a:effectLst>
                <a:latin typeface="Cambria" panose="02040503050406030204" pitchFamily="18" charset="0"/>
                <a:cs typeface="Times New Roman" panose="02020603050405020304" pitchFamily="18" charset="0"/>
              </a:rPr>
              <a:t>		3			</a:t>
            </a:r>
            <a:r>
              <a:rPr lang="en-US" sz="180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cs typeface="Times New Roman" panose="02020603050405020304" pitchFamily="18" charset="0"/>
              </a:rPr>
              <a:t>SDEUN VIRAKNON		Member			e20190961</a:t>
            </a:r>
          </a:p>
          <a:p>
            <a:pPr marL="0" indent="0">
              <a:buNone/>
            </a:pPr>
            <a:endParaRPr lang="en-US" dirty="0">
              <a:ln w="0"/>
              <a:solidFill>
                <a:schemeClr val="accent1"/>
              </a:solidFill>
              <a:effectLst>
                <a:outerShdw blurRad="38100" dist="25400" dir="5400000" algn="ctr" rotWithShape="0">
                  <a:srgbClr val="6E747A">
                    <a:alpha val="43000"/>
                  </a:srgbClr>
                </a:outerShdw>
              </a:effectLst>
              <a:latin typeface="Cambria" panose="02040503050406030204" pitchFamily="18" charset="0"/>
              <a:cs typeface="Times New Roman" panose="02020603050405020304" pitchFamily="18" charset="0"/>
            </a:endParaRPr>
          </a:p>
          <a:p>
            <a:pPr marL="0" indent="0">
              <a:buNone/>
            </a:pPr>
            <a:r>
              <a:rPr lang="en-US" dirty="0">
                <a:ln w="0"/>
                <a:solidFill>
                  <a:schemeClr val="accent1"/>
                </a:solidFill>
                <a:effectLst>
                  <a:outerShdw blurRad="38100" dist="25400" dir="5400000" algn="ctr" rotWithShape="0">
                    <a:srgbClr val="6E747A">
                      <a:alpha val="43000"/>
                    </a:srgbClr>
                  </a:outerShdw>
                </a:effectLst>
                <a:latin typeface="Cambria" panose="02040503050406030204" pitchFamily="18" charset="0"/>
                <a:cs typeface="Times New Roman" panose="02020603050405020304" pitchFamily="18" charset="0"/>
              </a:rPr>
              <a:t>		4			</a:t>
            </a:r>
            <a:r>
              <a:rPr lang="en-US" sz="180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cs typeface="Times New Roman" panose="02020603050405020304" pitchFamily="18" charset="0"/>
              </a:rPr>
              <a:t>TY CHHENGLONG			Member			e20191217</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92282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4533-60B1-757C-F3A0-CB8A122EEC8E}"/>
              </a:ext>
            </a:extLst>
          </p:cNvPr>
          <p:cNvSpPr>
            <a:spLocks noGrp="1"/>
          </p:cNvSpPr>
          <p:nvPr>
            <p:ph type="title"/>
          </p:nvPr>
        </p:nvSpPr>
        <p:spPr>
          <a:xfrm>
            <a:off x="677334" y="221942"/>
            <a:ext cx="8596668" cy="887767"/>
          </a:xfrm>
        </p:spPr>
        <p:txBody>
          <a:bodyPr>
            <a:normAutofit/>
          </a:bodyPr>
          <a:lstStyle/>
          <a:p>
            <a:pPr algn="ctr"/>
            <a:r>
              <a:rPr lang="en-US" sz="3200" dirty="0">
                <a:ln w="0"/>
                <a:effectLst>
                  <a:outerShdw blurRad="38100" dist="25400" dir="5400000" algn="ctr" rotWithShape="0">
                    <a:srgbClr val="6E747A">
                      <a:alpha val="43000"/>
                    </a:srgbClr>
                  </a:outerShdw>
                </a:effectLst>
              </a:rPr>
              <a:t>Content</a:t>
            </a:r>
          </a:p>
        </p:txBody>
      </p:sp>
      <p:sp>
        <p:nvSpPr>
          <p:cNvPr id="3" name="Content Placeholder 2">
            <a:extLst>
              <a:ext uri="{FF2B5EF4-FFF2-40B4-BE49-F238E27FC236}">
                <a16:creationId xmlns:a16="http://schemas.microsoft.com/office/drawing/2014/main" id="{CF43580F-AF4C-9D3B-D2FC-1EBAB1905BD5}"/>
              </a:ext>
            </a:extLst>
          </p:cNvPr>
          <p:cNvSpPr>
            <a:spLocks noGrp="1"/>
          </p:cNvSpPr>
          <p:nvPr>
            <p:ph idx="1"/>
          </p:nvPr>
        </p:nvSpPr>
        <p:spPr>
          <a:xfrm>
            <a:off x="1624614" y="967666"/>
            <a:ext cx="7649388" cy="5353235"/>
          </a:xfrm>
        </p:spPr>
        <p:txBody>
          <a:bodyPr>
            <a:normAutofit lnSpcReduction="10000"/>
          </a:bodyPr>
          <a:lstStyle/>
          <a:p>
            <a:pPr marL="457200" indent="-400050">
              <a:buFont typeface="+mj-lt"/>
              <a:buAutoNum type="romanUcPeriod"/>
            </a:pPr>
            <a:r>
              <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Introduction</a:t>
            </a:r>
          </a:p>
          <a:p>
            <a:pPr marL="800100" lvl="1">
              <a:buFont typeface="+mj-lt"/>
              <a:buAutoNum type="arabicPeriod"/>
            </a:pPr>
            <a:r>
              <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Objective of project</a:t>
            </a:r>
          </a:p>
          <a:p>
            <a:pPr marL="800100" lvl="1">
              <a:buFont typeface="+mj-lt"/>
              <a:buAutoNum type="arabicPeriod"/>
            </a:pPr>
            <a:r>
              <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Component overviews of system</a:t>
            </a:r>
          </a:p>
          <a:p>
            <a:pPr marL="400050" indent="-400050">
              <a:buFont typeface="+mj-lt"/>
              <a:buAutoNum type="romanUcPeriod"/>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	</a:t>
            </a:r>
            <a:r>
              <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Implementation</a:t>
            </a:r>
          </a:p>
          <a:p>
            <a:pPr lvl="1">
              <a:buFont typeface="+mj-lt"/>
              <a:buAutoNum type="arabicPeriod"/>
            </a:pPr>
            <a:r>
              <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Component build counter</a:t>
            </a:r>
          </a:p>
          <a:p>
            <a:pPr lvl="1">
              <a:buFont typeface="+mj-lt"/>
              <a:buAutoNum type="arabicPeriod"/>
            </a:pPr>
            <a:r>
              <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Component create Ring counter</a:t>
            </a:r>
          </a:p>
          <a:p>
            <a:pPr lvl="1">
              <a:buFont typeface="+mj-lt"/>
              <a:buAutoNum type="arabicPeriod"/>
            </a:pPr>
            <a:r>
              <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Component create controller </a:t>
            </a:r>
          </a:p>
          <a:p>
            <a:pPr lvl="1">
              <a:buFont typeface="+mj-lt"/>
              <a:buAutoNum type="arabicPeriod"/>
            </a:pPr>
            <a:r>
              <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a:t>
            </a: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Combine</a:t>
            </a:r>
            <a:endPar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endParaRPr>
          </a:p>
          <a:p>
            <a:pPr marL="400050" indent="-400050">
              <a:buFont typeface="+mj-lt"/>
              <a:buAutoNum type="romanUcPeriod"/>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	</a:t>
            </a:r>
            <a:r>
              <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Result </a:t>
            </a:r>
          </a:p>
          <a:p>
            <a:pPr lvl="1">
              <a:buFont typeface="+mj-lt"/>
              <a:buAutoNum type="arabicPeriod"/>
            </a:pPr>
            <a:r>
              <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Successful features </a:t>
            </a:r>
          </a:p>
          <a:p>
            <a:pPr lvl="1">
              <a:buFont typeface="+mj-lt"/>
              <a:buAutoNum type="arabicPeriod"/>
            </a:pPr>
            <a:r>
              <a:rPr lang="en-US" sz="240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rPr>
              <a:t>2. </a:t>
            </a:r>
            <a:r>
              <a:rPr lang="en-US" sz="2400" kern="0" dirty="0">
                <a:solidFill>
                  <a:schemeClr val="accent1"/>
                </a:solidFill>
                <a:effectLst/>
                <a:latin typeface="Cambria" panose="02040503050406030204" pitchFamily="18" charset="0"/>
                <a:ea typeface="Times New Roman" panose="02020603050405020304" pitchFamily="18" charset="0"/>
                <a:cs typeface="MoolBoran" panose="020B0100010101010101" pitchFamily="34" charset="0"/>
              </a:rPr>
              <a:t>Experience</a:t>
            </a:r>
          </a:p>
          <a:p>
            <a:pPr lvl="1">
              <a:buFont typeface="+mj-lt"/>
              <a:buAutoNum type="arabicPeriod"/>
            </a:pPr>
            <a:endPar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endParaRPr>
          </a:p>
          <a:p>
            <a:pPr lvl="1">
              <a:buFont typeface="+mj-lt"/>
              <a:buAutoNum type="arabicPeriod"/>
            </a:pPr>
            <a:endPar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1800" kern="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Times New Roman" panose="02020603050405020304" pitchFamily="18" charset="0"/>
              <a:cs typeface="MoolBoran" panose="020B0100010101010101" pitchFamily="34" charset="0"/>
            </a:endParaRPr>
          </a:p>
          <a:p>
            <a:pPr marL="0" indent="0">
              <a:buNone/>
            </a:pP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850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9645-B4CE-CB6A-D1C9-BBAB0023830E}"/>
              </a:ext>
            </a:extLst>
          </p:cNvPr>
          <p:cNvSpPr>
            <a:spLocks noGrp="1"/>
          </p:cNvSpPr>
          <p:nvPr>
            <p:ph type="title"/>
          </p:nvPr>
        </p:nvSpPr>
        <p:spPr>
          <a:xfrm>
            <a:off x="677334" y="559293"/>
            <a:ext cx="8596668" cy="923278"/>
          </a:xfrm>
        </p:spPr>
        <p:txBody>
          <a:bodyPr>
            <a:normAutofit fontScale="90000"/>
          </a:bodyPr>
          <a:lstStyle/>
          <a:p>
            <a:pPr marL="571500" indent="-571500">
              <a:buFont typeface="+mj-lt"/>
              <a:buAutoNum type="romanUcPeriod"/>
            </a:pPr>
            <a:r>
              <a:rPr lang="en-US" sz="2800" kern="0" dirty="0">
                <a:ln w="0"/>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Introduction</a:t>
            </a:r>
            <a:br>
              <a:rPr lang="en-US" sz="2800" kern="0" dirty="0">
                <a:ln w="0"/>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br>
            <a:endParaRPr lang="en-US" sz="2800" dirty="0">
              <a:ln w="0"/>
              <a:effectLst>
                <a:outerShdw blurRad="38100" dist="25400" dir="5400000" algn="ctr" rotWithShape="0">
                  <a:srgbClr val="6E747A">
                    <a:alpha val="43000"/>
                  </a:srgbClr>
                </a:outerShdw>
              </a:effectLst>
            </a:endParaRPr>
          </a:p>
        </p:txBody>
      </p:sp>
      <p:sp>
        <p:nvSpPr>
          <p:cNvPr id="3" name="Content Placeholder 2">
            <a:extLst>
              <a:ext uri="{FF2B5EF4-FFF2-40B4-BE49-F238E27FC236}">
                <a16:creationId xmlns:a16="http://schemas.microsoft.com/office/drawing/2014/main" id="{ADB31295-A9D3-A9C7-DC05-0D6272A844E8}"/>
              </a:ext>
            </a:extLst>
          </p:cNvPr>
          <p:cNvSpPr>
            <a:spLocks noGrp="1"/>
          </p:cNvSpPr>
          <p:nvPr>
            <p:ph idx="1"/>
          </p:nvPr>
        </p:nvSpPr>
        <p:spPr>
          <a:xfrm>
            <a:off x="677333" y="1482571"/>
            <a:ext cx="8812895" cy="4984811"/>
          </a:xfrm>
        </p:spPr>
        <p:txBody>
          <a:bodyPr/>
          <a:lstStyle/>
          <a:p>
            <a:pPr>
              <a:buFont typeface="+mj-lt"/>
              <a:buAutoNum type="arabicPeriod"/>
            </a:pPr>
            <a:r>
              <a:rPr lang="en-US" sz="18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Objective of project</a:t>
            </a:r>
          </a:p>
          <a:p>
            <a:pPr marL="914400" marR="0" algn="just">
              <a:spcBef>
                <a:spcPts val="0"/>
              </a:spcBef>
              <a:spcAft>
                <a:spcPts val="0"/>
              </a:spcAft>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This report is an overview of our project which is about the combinational and sequential logics function. The goal of this project is to design and control system of traffic light. For simple system of this project and initializer to able to do it are:</a:t>
            </a:r>
          </a:p>
          <a:p>
            <a:pPr marL="571500" marR="0" indent="0" algn="just">
              <a:spcBef>
                <a:spcPts val="0"/>
              </a:spcBef>
              <a:spcAft>
                <a:spcPts val="0"/>
              </a:spcAft>
              <a:buNone/>
            </a:pPr>
            <a:r>
              <a:rPr lang="en-US" sz="180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rPr>
              <a:t> </a:t>
            </a:r>
            <a:endParaRPr lang="en-US" sz="1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endParaRPr>
          </a:p>
          <a:p>
            <a:pPr lvl="3" indent="-342900" algn="just">
              <a:spcBef>
                <a:spcPts val="0"/>
              </a:spcBef>
              <a:buFont typeface="Wingdings" panose="05000000000000000000" pitchFamily="2" charset="2"/>
              <a:buChar char=""/>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To build counter down</a:t>
            </a:r>
          </a:p>
          <a:p>
            <a:pPr lvl="3" indent="-342900" algn="just">
              <a:spcBef>
                <a:spcPts val="0"/>
              </a:spcBef>
              <a:buFont typeface="Wingdings" panose="05000000000000000000" pitchFamily="2" charset="2"/>
              <a:buChar char=""/>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To create circuit using true table</a:t>
            </a:r>
          </a:p>
          <a:p>
            <a:pPr lvl="3" indent="-342900" algn="just">
              <a:spcBef>
                <a:spcPts val="0"/>
              </a:spcBef>
              <a:buFont typeface="Wingdings" panose="05000000000000000000" pitchFamily="2" charset="2"/>
              <a:buChar char=""/>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To create function of traffic light</a:t>
            </a:r>
          </a:p>
          <a:p>
            <a:pPr lvl="3" indent="-342900" algn="just">
              <a:spcBef>
                <a:spcPts val="0"/>
              </a:spcBef>
              <a:buFont typeface="Wingdings" panose="05000000000000000000" pitchFamily="2" charset="2"/>
              <a:buChar char=""/>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To create Ring counter</a:t>
            </a:r>
          </a:p>
          <a:p>
            <a:pPr lvl="3" indent="-342900" algn="just">
              <a:spcBef>
                <a:spcPts val="0"/>
              </a:spcBef>
              <a:buFont typeface="Wingdings" panose="05000000000000000000" pitchFamily="2" charset="2"/>
              <a:buChar char=""/>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To create controll</a:t>
            </a:r>
            <a:r>
              <a:rPr lang="en-US" sz="240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rPr>
              <a:t>er</a:t>
            </a:r>
            <a:r>
              <a:rPr lang="en-US"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rPr>
              <a:t> </a:t>
            </a:r>
            <a:endPar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endParaRPr>
          </a:p>
          <a:p>
            <a:pPr marL="571500" marR="0" indent="0" algn="just">
              <a:spcBef>
                <a:spcPts val="0"/>
              </a:spcBef>
              <a:spcAft>
                <a:spcPts val="0"/>
              </a:spcAft>
              <a:buNone/>
            </a:pPr>
            <a:r>
              <a:rPr lang="en-US" sz="180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rPr>
              <a:t> </a:t>
            </a:r>
            <a:endParaRPr lang="en-US" sz="1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endParaRPr>
          </a:p>
          <a:p>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7102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0DFA5-4620-41B4-C134-3E96B7D33D00}"/>
              </a:ext>
            </a:extLst>
          </p:cNvPr>
          <p:cNvSpPr>
            <a:spLocks noGrp="1"/>
          </p:cNvSpPr>
          <p:nvPr>
            <p:ph idx="1"/>
          </p:nvPr>
        </p:nvSpPr>
        <p:spPr>
          <a:xfrm>
            <a:off x="659578" y="941033"/>
            <a:ext cx="8596668" cy="5299969"/>
          </a:xfrm>
        </p:spPr>
        <p:txBody>
          <a:bodyPr/>
          <a:lstStyle/>
          <a:p>
            <a:pPr marL="457200" indent="-457200">
              <a:buAutoNum type="arabicPeriod" startAt="2"/>
            </a:pPr>
            <a:r>
              <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Component overviews of system</a:t>
            </a:r>
          </a:p>
          <a:p>
            <a:pPr marL="1143000" marR="0" algn="just">
              <a:spcBef>
                <a:spcPts val="0"/>
              </a:spcBef>
              <a:spcAft>
                <a:spcPts val="0"/>
              </a:spcAft>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This is all element of the circuit that we have used to make this system of project are:</a:t>
            </a:r>
          </a:p>
          <a:p>
            <a:pPr marL="0" marR="0" indent="0" algn="just">
              <a:spcBef>
                <a:spcPts val="0"/>
              </a:spcBef>
              <a:spcAft>
                <a:spcPts val="0"/>
              </a:spcAft>
              <a:buNone/>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a:t>
            </a:r>
          </a:p>
          <a:p>
            <a:pPr lvl="3" indent="-342900" algn="just">
              <a:spcBef>
                <a:spcPts val="0"/>
              </a:spcBef>
              <a:buFont typeface="Wingdings" panose="05000000000000000000" pitchFamily="2" charset="2"/>
              <a:buChar char=""/>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Logic gates ( Nor gate, Or gate, And gate, </a:t>
            </a:r>
            <a:r>
              <a:rPr lang="en-US" sz="2400" dirty="0" err="1">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Xor</a:t>
            </a: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gate)</a:t>
            </a:r>
          </a:p>
          <a:p>
            <a:pPr lvl="3" indent="-342900" algn="just">
              <a:spcBef>
                <a:spcPts val="0"/>
              </a:spcBef>
              <a:buFont typeface="Wingdings" panose="05000000000000000000" pitchFamily="2" charset="2"/>
              <a:buChar char=""/>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Input ( Input, Button, Power, Constant Value)</a:t>
            </a:r>
          </a:p>
          <a:p>
            <a:pPr lvl="3" indent="-342900" algn="just">
              <a:spcBef>
                <a:spcPts val="0"/>
              </a:spcBef>
              <a:buFont typeface="Wingdings" panose="05000000000000000000" pitchFamily="2" charset="2"/>
              <a:buChar char=""/>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Output ( Output, Digital Led, Hex Display)</a:t>
            </a:r>
          </a:p>
          <a:p>
            <a:pPr lvl="3" indent="-342900" algn="just">
              <a:spcBef>
                <a:spcPts val="0"/>
              </a:spcBef>
              <a:buFont typeface="Wingdings" panose="05000000000000000000" pitchFamily="2" charset="2"/>
              <a:buChar char=""/>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Decoder &amp; </a:t>
            </a:r>
            <a:r>
              <a:rPr lang="en-US" sz="2400" dirty="0" err="1">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Plexers</a:t>
            </a: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 Multiplexer, Decoder)</a:t>
            </a:r>
          </a:p>
          <a:p>
            <a:pPr lvl="3" indent="-342900" algn="just">
              <a:spcBef>
                <a:spcPts val="0"/>
              </a:spcBef>
              <a:buFont typeface="Wingdings" panose="05000000000000000000" pitchFamily="2" charset="2"/>
              <a:buChar char=""/>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Sequential Element ( D flip flop, JK flip flop, Clock)</a:t>
            </a:r>
          </a:p>
          <a:p>
            <a:pPr lvl="3" indent="-342900">
              <a:spcBef>
                <a:spcPts val="0"/>
              </a:spcBef>
              <a:buFont typeface="Wingdings" panose="05000000000000000000" pitchFamily="2" charset="2"/>
              <a:buChar char=""/>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Annotation ( Text)</a:t>
            </a:r>
          </a:p>
          <a:p>
            <a:pPr lvl="3" indent="-342900" algn="just">
              <a:spcBef>
                <a:spcPts val="0"/>
              </a:spcBef>
              <a:buFont typeface="Wingdings" panose="05000000000000000000" pitchFamily="2" charset="2"/>
              <a:buChar char=""/>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Mise ( Splitter)</a:t>
            </a:r>
          </a:p>
          <a:p>
            <a:pPr marL="0" indent="0">
              <a:buNone/>
            </a:pPr>
            <a:endParaRPr lang="en-US"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437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74BB-6010-E30D-D2F0-293412DDDF50}"/>
              </a:ext>
            </a:extLst>
          </p:cNvPr>
          <p:cNvSpPr>
            <a:spLocks noGrp="1"/>
          </p:cNvSpPr>
          <p:nvPr>
            <p:ph type="title"/>
          </p:nvPr>
        </p:nvSpPr>
        <p:spPr>
          <a:xfrm>
            <a:off x="677334" y="656948"/>
            <a:ext cx="8596668" cy="754602"/>
          </a:xfrm>
        </p:spPr>
        <p:txBody>
          <a:bodyPr>
            <a:normAutofit fontScale="90000"/>
          </a:bodyPr>
          <a:lstStyle/>
          <a:p>
            <a:r>
              <a:rPr lang="en-US" sz="2400" kern="0" dirty="0">
                <a:ln w="0"/>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II.	</a:t>
            </a:r>
            <a:r>
              <a:rPr lang="en-US" sz="2700" kern="0" dirty="0">
                <a:ln w="0"/>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Implementation</a:t>
            </a:r>
            <a:br>
              <a:rPr lang="en-US" sz="2400" kern="0" dirty="0">
                <a:ln w="0"/>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br>
            <a:endParaRPr lang="en-US" sz="2400" dirty="0">
              <a:ln w="0"/>
              <a:effectLst>
                <a:outerShdw blurRad="38100" dist="25400" dir="5400000" algn="ctr" rotWithShape="0">
                  <a:srgbClr val="6E747A">
                    <a:alpha val="43000"/>
                  </a:srgbClr>
                </a:outerShdw>
              </a:effectLst>
            </a:endParaRPr>
          </a:p>
        </p:txBody>
      </p:sp>
      <p:sp>
        <p:nvSpPr>
          <p:cNvPr id="3" name="Content Placeholder 2">
            <a:extLst>
              <a:ext uri="{FF2B5EF4-FFF2-40B4-BE49-F238E27FC236}">
                <a16:creationId xmlns:a16="http://schemas.microsoft.com/office/drawing/2014/main" id="{72344347-49D2-D8D8-77CE-77AD48F87AA5}"/>
              </a:ext>
            </a:extLst>
          </p:cNvPr>
          <p:cNvSpPr>
            <a:spLocks noGrp="1"/>
          </p:cNvSpPr>
          <p:nvPr>
            <p:ph idx="1"/>
          </p:nvPr>
        </p:nvSpPr>
        <p:spPr>
          <a:xfrm>
            <a:off x="677333" y="1216241"/>
            <a:ext cx="8697485" cy="5344357"/>
          </a:xfrm>
        </p:spPr>
        <p:txBody>
          <a:bodyPr>
            <a:noAutofit/>
          </a:bodyPr>
          <a:lstStyle/>
          <a:p>
            <a:pPr>
              <a:buAutoNum type="arabicPeriod"/>
            </a:pPr>
            <a:r>
              <a:rPr lang="en-US" sz="20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Component build counter</a:t>
            </a:r>
          </a:p>
          <a:p>
            <a:pPr marL="0" indent="0">
              <a:buNone/>
            </a:pPr>
            <a:r>
              <a:rPr lang="en-U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For to build counter this project are 5 counter:</a:t>
            </a:r>
          </a:p>
          <a:p>
            <a:pPr lvl="1" indent="-342900" algn="just">
              <a:spcBef>
                <a:spcPts val="0"/>
              </a:spcBef>
              <a:buFont typeface="Wingdings" panose="05000000000000000000" pitchFamily="2" charset="2"/>
              <a:buChar char=""/>
            </a:pPr>
            <a:r>
              <a:rPr lang="en-U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Counter down 9 to 0</a:t>
            </a:r>
          </a:p>
          <a:p>
            <a:pPr marL="1371600" marR="0" algn="just">
              <a:spcBef>
                <a:spcPts val="0"/>
              </a:spcBef>
              <a:spcAft>
                <a:spcPts val="0"/>
              </a:spcAft>
            </a:pPr>
            <a:r>
              <a:rPr lang="en-U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Use JK flip flop 4 bit decade counter exhibits a truncated binary sequence and goes from 0000 through the start 1001 state. Rather than going from 1001 state to the 0001, it recycles to the 0000 state.</a:t>
            </a:r>
          </a:p>
          <a:p>
            <a:pPr lvl="1" indent="-342900" algn="just">
              <a:spcBef>
                <a:spcPts val="0"/>
              </a:spcBef>
              <a:buFont typeface="Wingdings" panose="05000000000000000000" pitchFamily="2" charset="2"/>
              <a:buChar char=""/>
            </a:pPr>
            <a:r>
              <a:rPr lang="en-U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Counter down 5 to 0</a:t>
            </a:r>
          </a:p>
          <a:p>
            <a:pPr marL="1371600" marR="0" algn="just">
              <a:spcBef>
                <a:spcPts val="0"/>
              </a:spcBef>
              <a:spcAft>
                <a:spcPts val="0"/>
              </a:spcAft>
            </a:pPr>
            <a:r>
              <a:rPr lang="en-U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Use JK flip flop 3 bit decade counter exhibits a truncated binary sequence and goes from 0000 through the start 0101 state. Rather than going from 0101 state to the 0001, it recycles to the 0000 state.</a:t>
            </a:r>
          </a:p>
          <a:p>
            <a:pPr lvl="1" indent="-342900" algn="just">
              <a:spcBef>
                <a:spcPts val="0"/>
              </a:spcBef>
              <a:buFont typeface="Wingdings" panose="05000000000000000000" pitchFamily="2" charset="2"/>
              <a:buChar char=""/>
            </a:pPr>
            <a:r>
              <a:rPr lang="en-U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Counter down 1 to 0</a:t>
            </a:r>
          </a:p>
          <a:p>
            <a:pPr marL="1371600" marR="0" algn="just">
              <a:spcBef>
                <a:spcPts val="0"/>
              </a:spcBef>
              <a:spcAft>
                <a:spcPts val="0"/>
              </a:spcAft>
            </a:pPr>
            <a:r>
              <a:rPr lang="en-U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Use JK flip flop 1 bit decade counter exhibits to binary sequence start 0001, it recycle to the 0000.</a:t>
            </a:r>
          </a:p>
          <a:p>
            <a:pPr marL="0" indent="0">
              <a:buNone/>
            </a:pPr>
            <a:endParaRPr lang="en-US" sz="2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28271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2D3609-FC70-769C-B206-3EED7AD01FD6}"/>
              </a:ext>
            </a:extLst>
          </p:cNvPr>
          <p:cNvSpPr>
            <a:spLocks noGrp="1"/>
          </p:cNvSpPr>
          <p:nvPr>
            <p:ph idx="1"/>
          </p:nvPr>
        </p:nvSpPr>
        <p:spPr>
          <a:xfrm>
            <a:off x="677334" y="1802168"/>
            <a:ext cx="8617586" cy="3515556"/>
          </a:xfrm>
        </p:spPr>
        <p:txBody>
          <a:bodyPr/>
          <a:lstStyle/>
          <a:p>
            <a:pPr marL="342900" marR="0" lvl="0" indent="-342900" algn="just">
              <a:spcBef>
                <a:spcPts val="0"/>
              </a:spcBef>
              <a:spcAft>
                <a:spcPts val="0"/>
              </a:spcAft>
              <a:buFont typeface="Wingdings" panose="05000000000000000000" pitchFamily="2" charset="2"/>
              <a:buChar char=""/>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Counter down 59 to 0</a:t>
            </a:r>
          </a:p>
          <a:p>
            <a:pPr marL="1371600" marR="0" algn="just">
              <a:spcBef>
                <a:spcPts val="0"/>
              </a:spcBef>
              <a:spcAft>
                <a:spcPts val="0"/>
              </a:spcAft>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Use counter down 5 to 0 combination with counter down 9 to 0, result count number 59 to 0 .</a:t>
            </a:r>
          </a:p>
          <a:p>
            <a:pPr marL="1028700" marR="0" indent="0" algn="just">
              <a:spcBef>
                <a:spcPts val="0"/>
              </a:spcBef>
              <a:spcAft>
                <a:spcPts val="0"/>
              </a:spcAft>
              <a:buNone/>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a:t>
            </a:r>
          </a:p>
          <a:p>
            <a:pPr marL="342900" marR="0" lvl="0" indent="-342900" algn="just">
              <a:spcBef>
                <a:spcPts val="0"/>
              </a:spcBef>
              <a:spcAft>
                <a:spcPts val="0"/>
              </a:spcAft>
              <a:buFont typeface="Wingdings" panose="05000000000000000000" pitchFamily="2" charset="2"/>
              <a:buChar char=""/>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Counter down 99 to 0</a:t>
            </a:r>
          </a:p>
          <a:p>
            <a:pPr marL="1371600" marR="0" algn="just">
              <a:spcBef>
                <a:spcPts val="0"/>
              </a:spcBef>
              <a:spcAft>
                <a:spcPts val="0"/>
              </a:spcAft>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Use counter down 9 to 0 with counter down 9 to 0 and result got count number 99 to 0 .</a:t>
            </a:r>
          </a:p>
          <a:p>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7407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04D5-79C2-28E3-EEE3-1052E6DF5792}"/>
              </a:ext>
            </a:extLst>
          </p:cNvPr>
          <p:cNvSpPr>
            <a:spLocks noGrp="1"/>
          </p:cNvSpPr>
          <p:nvPr>
            <p:ph type="title"/>
          </p:nvPr>
        </p:nvSpPr>
        <p:spPr>
          <a:xfrm>
            <a:off x="677334" y="1242874"/>
            <a:ext cx="8596668" cy="594804"/>
          </a:xfrm>
        </p:spPr>
        <p:txBody>
          <a:bodyPr>
            <a:normAutofit/>
          </a:bodyPr>
          <a:lstStyle/>
          <a:p>
            <a:r>
              <a:rPr lang="en-US" sz="2400" kern="0" dirty="0">
                <a:ln w="0"/>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2.	Component create Ring counter</a:t>
            </a:r>
            <a:endParaRPr lang="en-US" sz="2400" dirty="0">
              <a:ln w="0"/>
              <a:effectLst>
                <a:outerShdw blurRad="38100" dist="25400" dir="5400000" algn="ctr" rotWithShape="0">
                  <a:srgbClr val="6E747A">
                    <a:alpha val="43000"/>
                  </a:srgbClr>
                </a:outerShdw>
              </a:effectLst>
            </a:endParaRPr>
          </a:p>
        </p:txBody>
      </p:sp>
      <p:sp>
        <p:nvSpPr>
          <p:cNvPr id="3" name="Content Placeholder 2">
            <a:extLst>
              <a:ext uri="{FF2B5EF4-FFF2-40B4-BE49-F238E27FC236}">
                <a16:creationId xmlns:a16="http://schemas.microsoft.com/office/drawing/2014/main" id="{B28E67FF-CA34-AFDB-21E3-ACA7B29B7F1B}"/>
              </a:ext>
            </a:extLst>
          </p:cNvPr>
          <p:cNvSpPr>
            <a:spLocks noGrp="1"/>
          </p:cNvSpPr>
          <p:nvPr>
            <p:ph idx="1"/>
          </p:nvPr>
        </p:nvSpPr>
        <p:spPr>
          <a:xfrm>
            <a:off x="677334" y="2095130"/>
            <a:ext cx="8596668" cy="4153270"/>
          </a:xfrm>
        </p:spPr>
        <p:txBody>
          <a:bodyPr/>
          <a:lstStyle/>
          <a:p>
            <a:pPr lvl="1"/>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We used D flip flop 8 bits to make ring counter to be connect with controller.</a:t>
            </a:r>
          </a:p>
          <a:p>
            <a:pPr marL="0" indent="0">
              <a:buNone/>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3.	</a:t>
            </a:r>
            <a:r>
              <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Component create controller </a:t>
            </a:r>
          </a:p>
          <a:p>
            <a:pPr lvl="1">
              <a:buFont typeface="Wingdings" panose="05000000000000000000" pitchFamily="2" charset="2"/>
              <a:buChar char="Ø"/>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We used true table and 6 input to set of traffic signs. 	</a:t>
            </a:r>
          </a:p>
          <a:p>
            <a:pPr marL="0" indent="0">
              <a:buNone/>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4.	Combine</a:t>
            </a:r>
          </a:p>
          <a:p>
            <a:pPr marL="457200" marR="0" indent="457200" algn="just">
              <a:spcBef>
                <a:spcPts val="0"/>
              </a:spcBef>
              <a:spcAft>
                <a:spcPts val="0"/>
              </a:spcAft>
            </a:pPr>
            <a:r>
              <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We connect Decoder and clock with counter down 99 to 0, 59 to 0, 5 to 0 and 1 to 0. And then connect to Multiplexer with Ring counter and controller to be set of traffic signs.</a:t>
            </a:r>
          </a:p>
          <a:p>
            <a:pPr marL="1028700" marR="0" indent="0" algn="just">
              <a:spcBef>
                <a:spcPts val="0"/>
              </a:spcBef>
              <a:spcAft>
                <a:spcPts val="0"/>
              </a:spcAft>
              <a:buNone/>
            </a:pPr>
            <a:endPar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92244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089C-87E8-6FBA-20E6-20A835D58AC6}"/>
              </a:ext>
            </a:extLst>
          </p:cNvPr>
          <p:cNvSpPr>
            <a:spLocks noGrp="1"/>
          </p:cNvSpPr>
          <p:nvPr>
            <p:ph type="title"/>
          </p:nvPr>
        </p:nvSpPr>
        <p:spPr>
          <a:xfrm>
            <a:off x="677334" y="662866"/>
            <a:ext cx="8596668" cy="526742"/>
          </a:xfrm>
        </p:spPr>
        <p:txBody>
          <a:bodyPr>
            <a:normAutofit/>
          </a:bodyPr>
          <a:lstStyle/>
          <a:p>
            <a:r>
              <a:rPr lang="en-US" sz="2400" kern="0" dirty="0">
                <a:ln w="0"/>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III.	Result</a:t>
            </a:r>
            <a:endParaRPr lang="en-US" sz="2400" dirty="0">
              <a:ln w="0"/>
              <a:effectLst>
                <a:outerShdw blurRad="38100" dist="25400" dir="5400000" algn="ctr" rotWithShape="0">
                  <a:srgbClr val="6E747A">
                    <a:alpha val="43000"/>
                  </a:srgbClr>
                </a:outerShdw>
              </a:effectLst>
            </a:endParaRPr>
          </a:p>
        </p:txBody>
      </p:sp>
      <p:sp>
        <p:nvSpPr>
          <p:cNvPr id="3" name="Content Placeholder 2">
            <a:extLst>
              <a:ext uri="{FF2B5EF4-FFF2-40B4-BE49-F238E27FC236}">
                <a16:creationId xmlns:a16="http://schemas.microsoft.com/office/drawing/2014/main" id="{D43C36BD-CBBE-6475-A7D7-A8B39A63AF4C}"/>
              </a:ext>
            </a:extLst>
          </p:cNvPr>
          <p:cNvSpPr>
            <a:spLocks noGrp="1"/>
          </p:cNvSpPr>
          <p:nvPr>
            <p:ph idx="1"/>
          </p:nvPr>
        </p:nvSpPr>
        <p:spPr>
          <a:xfrm>
            <a:off x="1005807" y="1189608"/>
            <a:ext cx="8596668" cy="4905020"/>
          </a:xfrm>
        </p:spPr>
        <p:txBody>
          <a:bodyPr/>
          <a:lstStyle/>
          <a:p>
            <a:pPr marL="0" indent="0">
              <a:buNone/>
            </a:pPr>
            <a:r>
              <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1. Successful features</a:t>
            </a:r>
          </a:p>
          <a:p>
            <a:pPr marL="0" indent="0">
              <a:buNone/>
            </a:pPr>
            <a:r>
              <a:rPr lang="en-US" sz="240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rPr>
              <a:t>In this project, we have completed all the features successfully</a:t>
            </a:r>
            <a:r>
              <a:rPr lang="en-US" sz="180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rPr>
              <a:t>.</a:t>
            </a:r>
          </a:p>
          <a:p>
            <a:pPr marL="0" indent="0">
              <a:buNone/>
            </a:pPr>
            <a:r>
              <a:rPr lang="en-US" sz="240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rPr>
              <a:t>2. </a:t>
            </a:r>
            <a:r>
              <a:rPr lang="en-US" sz="2400" kern="0" dirty="0">
                <a:solidFill>
                  <a:schemeClr val="accent1"/>
                </a:solidFill>
                <a:effectLst/>
                <a:latin typeface="Cambria" panose="02040503050406030204" pitchFamily="18" charset="0"/>
                <a:ea typeface="Times New Roman" panose="02020603050405020304" pitchFamily="18" charset="0"/>
                <a:cs typeface="MoolBoran" panose="020B0100010101010101" pitchFamily="34" charset="0"/>
              </a:rPr>
              <a:t>Experience</a:t>
            </a:r>
          </a:p>
          <a:p>
            <a:pPr marL="0" indent="0" algn="just">
              <a:buNone/>
            </a:pPr>
            <a:r>
              <a:rPr lang="en-US" sz="1800" dirty="0">
                <a:effectLst/>
                <a:latin typeface="Cambria" panose="02040503050406030204" pitchFamily="18" charset="0"/>
                <a:ea typeface="Calibri" panose="020F0502020204030204" pitchFamily="34" charset="0"/>
              </a:rPr>
              <a:t>	</a:t>
            </a:r>
            <a:r>
              <a:rPr lang="en-US" sz="2400" dirty="0">
                <a:solidFill>
                  <a:schemeClr val="accent1"/>
                </a:solidFill>
                <a:effectLst/>
                <a:latin typeface="Arial" panose="020B0604020202020204" pitchFamily="34" charset="0"/>
                <a:ea typeface="Calibri" panose="020F0502020204030204" pitchFamily="34" charset="0"/>
                <a:cs typeface="Arial" panose="020B0604020202020204" pitchFamily="34" charset="0"/>
              </a:rPr>
              <a:t>In conclusion, all the member worked hard on this project. So that all member shared their knowledge and some information to the team and combined the ideas together. Upon completion of this project, one will be able to understand how to use some components in combinational circuit and know how to build sequence circuit properly. Moreover, we also learned about JK flip flop, counters, and true table. Furthermore, we could get a lot of experiences about my team work. </a:t>
            </a:r>
          </a:p>
          <a:p>
            <a:pPr marL="0" indent="0" algn="just">
              <a:buNone/>
            </a:pPr>
            <a:endParaRPr lang="en-US" sz="24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endParaRPr>
          </a:p>
          <a:p>
            <a:pPr marL="0" indent="0">
              <a:buNone/>
            </a:pPr>
            <a:endParaRPr lang="en-US" sz="180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endParaRPr>
          </a:p>
        </p:txBody>
      </p:sp>
    </p:spTree>
    <p:extLst>
      <p:ext uri="{BB962C8B-B14F-4D97-AF65-F5344CB8AC3E}">
        <p14:creationId xmlns:p14="http://schemas.microsoft.com/office/powerpoint/2010/main" val="2657666053"/>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162</TotalTime>
  <Words>751</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vt:lpstr>
      <vt:lpstr>Times New Roman</vt:lpstr>
      <vt:lpstr>Trebuchet MS</vt:lpstr>
      <vt:lpstr>Wingdings</vt:lpstr>
      <vt:lpstr>Wingdings 3</vt:lpstr>
      <vt:lpstr>Facet</vt:lpstr>
      <vt:lpstr>Institute Of Technology of Cambodia Department Information technology and communication</vt:lpstr>
      <vt:lpstr>Responsibility of each member in group  </vt:lpstr>
      <vt:lpstr>Content</vt:lpstr>
      <vt:lpstr>Introduction </vt:lpstr>
      <vt:lpstr>PowerPoint Presentation</vt:lpstr>
      <vt:lpstr>II. Implementation </vt:lpstr>
      <vt:lpstr>PowerPoint Presentation</vt:lpstr>
      <vt:lpstr>2. Component create Ring counter</vt:lpstr>
      <vt:lpstr>III. 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Of Technology of Cambodia Department Information technology and communication</dc:title>
  <dc:creator>VEN THON</dc:creator>
  <cp:lastModifiedBy>VEN THON</cp:lastModifiedBy>
  <cp:revision>2</cp:revision>
  <dcterms:created xsi:type="dcterms:W3CDTF">2022-06-23T15:24:19Z</dcterms:created>
  <dcterms:modified xsi:type="dcterms:W3CDTF">2022-06-26T15:15:27Z</dcterms:modified>
</cp:coreProperties>
</file>