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0"/>
  </p:notesMasterIdLst>
  <p:sldIdLst>
    <p:sldId id="256" r:id="rId2"/>
    <p:sldId id="257" r:id="rId3"/>
    <p:sldId id="258" r:id="rId4"/>
    <p:sldId id="283" r:id="rId5"/>
    <p:sldId id="264" r:id="rId6"/>
    <p:sldId id="267" r:id="rId7"/>
    <p:sldId id="282" r:id="rId8"/>
    <p:sldId id="278" r:id="rId9"/>
  </p:sldIdLst>
  <p:sldSz cx="12192000" cy="6858000"/>
  <p:notesSz cx="6858000" cy="9144000"/>
  <p:embeddedFontLst>
    <p:embeddedFont>
      <p:font typeface="Poppins" panose="020B0604020202020204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Poppins Light" panose="020B0604020202020204" charset="0"/>
      <p:regular r:id="rId19"/>
      <p:bold r:id="rId20"/>
      <p:italic r:id="rId21"/>
      <p:boldItalic r:id="rId22"/>
    </p:embeddedFont>
    <p:embeddedFont>
      <p:font typeface="Didact Gothic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AF7F97-2E5B-46BC-BCEF-21EC69337DDE}">
  <a:tblStyle styleId="{33AF7F97-2E5B-46BC-BCEF-21EC69337D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91431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842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eb2014fd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eb2014fdb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15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476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eb2014fdb4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eb2014fdb4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180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eb205fd2b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eb205fd2b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23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b205fd2b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b205fd2b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313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eb205fd2b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eb205fd2b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663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eb205fd2b6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eb205fd2b6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05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771650" y="1043125"/>
            <a:ext cx="8648700" cy="3927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771650" y="1880125"/>
            <a:ext cx="8648700" cy="225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551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900"/>
              <a:buNone/>
              <a:defRPr sz="6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086950" y="5336075"/>
            <a:ext cx="8018100" cy="4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 sz="3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boxes">
  <p:cSld name="CUSTOM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415613" y="1816450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15633" y="2482431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4291794" y="1816450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4"/>
          </p:nvPr>
        </p:nvSpPr>
        <p:spPr>
          <a:xfrm>
            <a:off x="4291820" y="2482431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5"/>
          </p:nvPr>
        </p:nvSpPr>
        <p:spPr>
          <a:xfrm>
            <a:off x="8168001" y="1816450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6"/>
          </p:nvPr>
        </p:nvSpPr>
        <p:spPr>
          <a:xfrm>
            <a:off x="8168032" y="2482431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7"/>
          </p:nvPr>
        </p:nvSpPr>
        <p:spPr>
          <a:xfrm>
            <a:off x="415550" y="4128745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8"/>
          </p:nvPr>
        </p:nvSpPr>
        <p:spPr>
          <a:xfrm>
            <a:off x="415546" y="4858456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9"/>
          </p:nvPr>
        </p:nvSpPr>
        <p:spPr>
          <a:xfrm>
            <a:off x="4291732" y="4128745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3"/>
          </p:nvPr>
        </p:nvSpPr>
        <p:spPr>
          <a:xfrm>
            <a:off x="4291733" y="4858456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4"/>
          </p:nvPr>
        </p:nvSpPr>
        <p:spPr>
          <a:xfrm>
            <a:off x="8167939" y="4128745"/>
            <a:ext cx="36084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5"/>
          </p:nvPr>
        </p:nvSpPr>
        <p:spPr>
          <a:xfrm>
            <a:off x="8167945" y="4858456"/>
            <a:ext cx="3608400" cy="1297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ubtitle and text">
  <p:cSld name="CUSTOM_2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771650" y="852300"/>
            <a:ext cx="8648700" cy="5153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780650" y="1351650"/>
            <a:ext cx="86388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9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ubTitle" idx="1"/>
          </p:nvPr>
        </p:nvSpPr>
        <p:spPr>
          <a:xfrm>
            <a:off x="1780650" y="3105150"/>
            <a:ext cx="86388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7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780650" y="3635850"/>
            <a:ext cx="86388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AND_TWO_COLUMNS_1_2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>
            <a:spLocks noGrp="1"/>
          </p:cNvSpPr>
          <p:nvPr>
            <p:ph type="title"/>
          </p:nvPr>
        </p:nvSpPr>
        <p:spPr>
          <a:xfrm>
            <a:off x="850650" y="477013"/>
            <a:ext cx="1049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1"/>
          </p:nvPr>
        </p:nvSpPr>
        <p:spPr>
          <a:xfrm>
            <a:off x="850650" y="2475885"/>
            <a:ext cx="5085300" cy="390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ubTitle" idx="2"/>
          </p:nvPr>
        </p:nvSpPr>
        <p:spPr>
          <a:xfrm>
            <a:off x="850650" y="1599588"/>
            <a:ext cx="5085300" cy="87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3"/>
          </p:nvPr>
        </p:nvSpPr>
        <p:spPr>
          <a:xfrm>
            <a:off x="6256000" y="2475869"/>
            <a:ext cx="5085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4"/>
          </p:nvPr>
        </p:nvSpPr>
        <p:spPr>
          <a:xfrm>
            <a:off x="6256000" y="1599588"/>
            <a:ext cx="5085300" cy="87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5"/>
          </p:nvPr>
        </p:nvSpPr>
        <p:spPr>
          <a:xfrm>
            <a:off x="6256000" y="4990462"/>
            <a:ext cx="5085300" cy="1390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subTitle" idx="6"/>
          </p:nvPr>
        </p:nvSpPr>
        <p:spPr>
          <a:xfrm>
            <a:off x="6256000" y="4114181"/>
            <a:ext cx="5085300" cy="87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 b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rtificate">
  <p:cSld name="TITLE_AND_TWO_COLUMNS_1_2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title"/>
          </p:nvPr>
        </p:nvSpPr>
        <p:spPr>
          <a:xfrm>
            <a:off x="850650" y="515200"/>
            <a:ext cx="1049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ubTitle" idx="1"/>
          </p:nvPr>
        </p:nvSpPr>
        <p:spPr>
          <a:xfrm>
            <a:off x="963188" y="54277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cxnSp>
        <p:nvCxnSpPr>
          <p:cNvPr id="95" name="Google Shape;95;p11"/>
          <p:cNvCxnSpPr/>
          <p:nvPr/>
        </p:nvCxnSpPr>
        <p:spPr>
          <a:xfrm>
            <a:off x="1783800" y="3300300"/>
            <a:ext cx="862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1"/>
          <p:cNvCxnSpPr/>
          <p:nvPr/>
        </p:nvCxnSpPr>
        <p:spPr>
          <a:xfrm>
            <a:off x="1319438" y="5885275"/>
            <a:ext cx="29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11"/>
          <p:cNvSpPr txBox="1">
            <a:spLocks noGrp="1"/>
          </p:cNvSpPr>
          <p:nvPr>
            <p:ph type="subTitle" idx="2"/>
          </p:nvPr>
        </p:nvSpPr>
        <p:spPr>
          <a:xfrm>
            <a:off x="963188" y="58852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3"/>
          </p:nvPr>
        </p:nvSpPr>
        <p:spPr>
          <a:xfrm>
            <a:off x="7529813" y="54277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>
            <a:off x="7886063" y="5885275"/>
            <a:ext cx="298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Google Shape;100;p11"/>
          <p:cNvSpPr txBox="1">
            <a:spLocks noGrp="1"/>
          </p:cNvSpPr>
          <p:nvPr>
            <p:ph type="subTitle" idx="4"/>
          </p:nvPr>
        </p:nvSpPr>
        <p:spPr>
          <a:xfrm>
            <a:off x="7529813" y="5885288"/>
            <a:ext cx="36990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subTitle" idx="5"/>
          </p:nvPr>
        </p:nvSpPr>
        <p:spPr>
          <a:xfrm>
            <a:off x="3124958" y="4658763"/>
            <a:ext cx="59421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 i="1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 i="1"/>
            </a:lvl9pPr>
          </a:lstStyle>
          <a:p>
            <a:endParaRPr/>
          </a:p>
        </p:txBody>
      </p:sp>
      <p:sp>
        <p:nvSpPr>
          <p:cNvPr id="102" name="Google Shape;102;p11"/>
          <p:cNvSpPr txBox="1">
            <a:spLocks noGrp="1"/>
          </p:cNvSpPr>
          <p:nvPr>
            <p:ph type="title" idx="6"/>
          </p:nvPr>
        </p:nvSpPr>
        <p:spPr>
          <a:xfrm>
            <a:off x="2252850" y="3972088"/>
            <a:ext cx="7686300" cy="68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3" name="Google Shape;103;p11"/>
          <p:cNvSpPr txBox="1">
            <a:spLocks noGrp="1"/>
          </p:cNvSpPr>
          <p:nvPr>
            <p:ph type="subTitle" idx="7"/>
          </p:nvPr>
        </p:nvSpPr>
        <p:spPr>
          <a:xfrm>
            <a:off x="3124958" y="3514588"/>
            <a:ext cx="5942100" cy="457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4" name="Google Shape;104;p11"/>
          <p:cNvSpPr txBox="1">
            <a:spLocks noGrp="1"/>
          </p:cNvSpPr>
          <p:nvPr>
            <p:ph type="subTitle" idx="8"/>
          </p:nvPr>
        </p:nvSpPr>
        <p:spPr>
          <a:xfrm>
            <a:off x="1783800" y="2538013"/>
            <a:ext cx="862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415650" y="389867"/>
            <a:ext cx="11360700" cy="7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4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>
            <a:off x="655400" y="2292075"/>
            <a:ext cx="6467100" cy="3225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655399" y="1340525"/>
            <a:ext cx="6467100" cy="759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body" idx="1"/>
          </p:nvPr>
        </p:nvSpPr>
        <p:spPr>
          <a:xfrm>
            <a:off x="1016600" y="2576975"/>
            <a:ext cx="5744700" cy="2612400"/>
          </a:xfrm>
          <a:prstGeom prst="rect">
            <a:avLst/>
          </a:prstGeom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4"/>
          <p:cNvSpPr>
            <a:spLocks noGrp="1"/>
          </p:cNvSpPr>
          <p:nvPr>
            <p:ph type="pic" idx="2"/>
          </p:nvPr>
        </p:nvSpPr>
        <p:spPr>
          <a:xfrm>
            <a:off x="7359625" y="1340525"/>
            <a:ext cx="4176900" cy="41769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and image left">
  <p:cSld name="ONE_COLUMN_TEXT_1">
    <p:bg>
      <p:bgPr>
        <a:solidFill>
          <a:schemeClr val="dk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7393350" y="509800"/>
            <a:ext cx="4200000" cy="46794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body" idx="1"/>
          </p:nvPr>
        </p:nvSpPr>
        <p:spPr>
          <a:xfrm>
            <a:off x="598650" y="5491100"/>
            <a:ext cx="10994700" cy="8571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1pPr>
            <a:lvl2pPr marL="914400" lvl="1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2pPr>
            <a:lvl3pPr marL="1371600" lvl="2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3pPr>
            <a:lvl4pPr marL="1828800" lvl="3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 sz="2900">
                <a:solidFill>
                  <a:schemeClr val="lt1"/>
                </a:solidFill>
              </a:defRPr>
            </a:lvl4pPr>
            <a:lvl5pPr marL="2286000" lvl="4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5pPr>
            <a:lvl6pPr marL="2743200" lvl="5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6pPr>
            <a:lvl7pPr marL="3200400" lvl="6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  <a:defRPr sz="2900">
                <a:solidFill>
                  <a:schemeClr val="lt1"/>
                </a:solidFill>
              </a:defRPr>
            </a:lvl7pPr>
            <a:lvl8pPr marL="3657600" lvl="7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○"/>
              <a:defRPr sz="2900">
                <a:solidFill>
                  <a:schemeClr val="lt1"/>
                </a:solidFill>
              </a:defRPr>
            </a:lvl8pPr>
            <a:lvl9pPr marL="4114800" lvl="8" indent="-4127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■"/>
              <a:defRPr sz="2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15"/>
          <p:cNvSpPr>
            <a:spLocks noGrp="1"/>
          </p:cNvSpPr>
          <p:nvPr>
            <p:ph type="pic" idx="2"/>
          </p:nvPr>
        </p:nvSpPr>
        <p:spPr>
          <a:xfrm>
            <a:off x="598650" y="509800"/>
            <a:ext cx="6469500" cy="4679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Didact Gothic"/>
              <a:buNone/>
              <a:defRPr sz="36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●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○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oppins Light"/>
              <a:buChar char="■"/>
              <a:defRPr sz="1600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6" r:id="rId4"/>
    <p:sldLayoutId id="2147483657" r:id="rId5"/>
    <p:sldLayoutId id="2147483659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/>
        </p:nvSpPr>
        <p:spPr>
          <a:xfrm>
            <a:off x="1771650" y="5315900"/>
            <a:ext cx="8648700" cy="46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ctrTitle"/>
          </p:nvPr>
        </p:nvSpPr>
        <p:spPr>
          <a:xfrm>
            <a:off x="1771650" y="1880125"/>
            <a:ext cx="8648700" cy="225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 smtClean="0"/>
              <a:t>Проект</a:t>
            </a:r>
            <a:br>
              <a:rPr lang="ru-RU" dirty="0" smtClean="0"/>
            </a:br>
            <a:r>
              <a:rPr lang="ru-RU" dirty="0" smtClean="0"/>
              <a:t>Музыкальный Плеер</a:t>
            </a:r>
            <a:endParaRPr dirty="0"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1"/>
          </p:nvPr>
        </p:nvSpPr>
        <p:spPr>
          <a:xfrm>
            <a:off x="2086950" y="5336075"/>
            <a:ext cx="8018100" cy="478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HERE GOES YOUR SUBTITLE</a:t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9952650" y="5315900"/>
            <a:ext cx="467700" cy="46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10103976" y="5416413"/>
            <a:ext cx="165049" cy="277785"/>
          </a:xfrm>
          <a:custGeom>
            <a:avLst/>
            <a:gdLst/>
            <a:ahLst/>
            <a:cxnLst/>
            <a:rect l="l" t="t" r="r" b="b"/>
            <a:pathLst>
              <a:path w="90314" h="152003" extrusionOk="0">
                <a:moveTo>
                  <a:pt x="9837" y="1"/>
                </a:moveTo>
                <a:cubicBezTo>
                  <a:pt x="7328" y="-28"/>
                  <a:pt x="4818" y="915"/>
                  <a:pt x="2915" y="2794"/>
                </a:cubicBezTo>
                <a:cubicBezTo>
                  <a:pt x="-931" y="6550"/>
                  <a:pt x="-971" y="12691"/>
                  <a:pt x="2794" y="16533"/>
                </a:cubicBezTo>
                <a:lnTo>
                  <a:pt x="62827" y="77919"/>
                </a:lnTo>
                <a:lnTo>
                  <a:pt x="4008" y="135297"/>
                </a:lnTo>
                <a:cubicBezTo>
                  <a:pt x="162" y="139050"/>
                  <a:pt x="122" y="145191"/>
                  <a:pt x="3887" y="149032"/>
                </a:cubicBezTo>
                <a:cubicBezTo>
                  <a:pt x="7611" y="152874"/>
                  <a:pt x="13764" y="153028"/>
                  <a:pt x="17610" y="149275"/>
                </a:cubicBezTo>
                <a:lnTo>
                  <a:pt x="90314" y="78162"/>
                </a:lnTo>
                <a:lnTo>
                  <a:pt x="16638" y="2915"/>
                </a:lnTo>
                <a:cubicBezTo>
                  <a:pt x="14776" y="996"/>
                  <a:pt x="12307" y="25"/>
                  <a:pt x="98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4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625" y="1340525"/>
            <a:ext cx="4176900" cy="417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655399" y="1340525"/>
            <a:ext cx="6467100" cy="759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Цель проекта</a:t>
            </a:r>
            <a:endParaRPr dirty="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1016600" y="2576975"/>
            <a:ext cx="5744700" cy="2612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marL="0" lvl="0" indent="0">
              <a:buNone/>
            </a:pPr>
            <a:r>
              <a:rPr lang="ru-RU" dirty="0" smtClean="0"/>
              <a:t>Реализовать </a:t>
            </a:r>
            <a:r>
              <a:rPr lang="ru-RU" dirty="0"/>
              <a:t>приложение </a:t>
            </a:r>
            <a:r>
              <a:rPr lang="ru-RU" dirty="0" smtClean="0"/>
              <a:t>«Музыкальный плеер</a:t>
            </a:r>
            <a:r>
              <a:rPr lang="en-US" dirty="0" smtClean="0"/>
              <a:t>»</a:t>
            </a:r>
            <a:r>
              <a:rPr lang="ru-RU" dirty="0" smtClean="0"/>
              <a:t>, на языке программирования </a:t>
            </a:r>
            <a:r>
              <a:rPr lang="en-US" dirty="0" smtClean="0"/>
              <a:t>C++, </a:t>
            </a:r>
            <a:r>
              <a:rPr lang="ru-RU" dirty="0" smtClean="0"/>
              <a:t>используя различные библиотеки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 smtClean="0"/>
              <a:t>Задачи Проекта</a:t>
            </a:r>
            <a:endParaRPr dirty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"/>
          </p:nvPr>
        </p:nvSpPr>
        <p:spPr>
          <a:xfrm>
            <a:off x="415613" y="1816450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01 &gt; </a:t>
            </a:r>
            <a:r>
              <a:rPr lang="en-US" dirty="0" smtClean="0"/>
              <a:t>SDL</a:t>
            </a:r>
            <a:endParaRPr dirty="0"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2"/>
          </p:nvPr>
        </p:nvSpPr>
        <p:spPr>
          <a:xfrm>
            <a:off x="415633" y="24824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/>
              <a:t>Изучить документацию </a:t>
            </a:r>
            <a:r>
              <a:rPr lang="en-US" dirty="0"/>
              <a:t>SDL </a:t>
            </a:r>
            <a:r>
              <a:rPr lang="ru-RU" dirty="0"/>
              <a:t>для работы с аудио, а также </a:t>
            </a:r>
            <a:r>
              <a:rPr lang="ru-RU" dirty="0" smtClean="0"/>
              <a:t>возможности</a:t>
            </a:r>
            <a:r>
              <a:rPr lang="en-US" dirty="0" smtClean="0"/>
              <a:t> </a:t>
            </a:r>
            <a:r>
              <a:rPr lang="ru-RU" dirty="0" smtClean="0"/>
              <a:t>различных библиотек</a:t>
            </a:r>
            <a:r>
              <a:rPr lang="en-US" dirty="0" smtClean="0"/>
              <a:t> </a:t>
            </a:r>
            <a:r>
              <a:rPr lang="ru-RU" dirty="0" smtClean="0"/>
              <a:t>для </a:t>
            </a:r>
            <a:r>
              <a:rPr lang="ru-RU" dirty="0"/>
              <a:t>декодирования </a:t>
            </a:r>
            <a:r>
              <a:rPr lang="ru-RU" dirty="0" smtClean="0"/>
              <a:t>аудио</a:t>
            </a:r>
            <a:r>
              <a:rPr lang="en-US" dirty="0" smtClean="0"/>
              <a:t>-</a:t>
            </a:r>
            <a:r>
              <a:rPr lang="ru-RU" dirty="0"/>
              <a:t>файлов.</a:t>
            </a:r>
            <a:endParaRPr dirty="0"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3"/>
          </p:nvPr>
        </p:nvSpPr>
        <p:spPr>
          <a:xfrm>
            <a:off x="4291794" y="1816450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02 &gt; </a:t>
            </a:r>
            <a:r>
              <a:rPr lang="ru-RU" dirty="0" smtClean="0"/>
              <a:t>Интерфейс</a:t>
            </a:r>
            <a:endParaRPr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4"/>
          </p:nvPr>
        </p:nvSpPr>
        <p:spPr>
          <a:xfrm>
            <a:off x="4291820" y="24824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ru-RU" dirty="0" smtClean="0"/>
              <a:t>Спроектировать базовый интерфейс</a:t>
            </a:r>
            <a:r>
              <a:rPr lang="en-US" dirty="0" smtClean="0"/>
              <a:t> </a:t>
            </a:r>
            <a:r>
              <a:rPr lang="ru-RU" dirty="0" smtClean="0"/>
              <a:t>и реализовать на его основе конкретные классы декодеров(</a:t>
            </a:r>
            <a:r>
              <a:rPr lang="en-US" dirty="0" smtClean="0"/>
              <a:t>MP3, WAV, AAC, FLAC)</a:t>
            </a:r>
            <a:r>
              <a:rPr lang="ru-RU" dirty="0"/>
              <a:t>.</a:t>
            </a:r>
            <a:endParaRPr dirty="0"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5"/>
          </p:nvPr>
        </p:nvSpPr>
        <p:spPr>
          <a:xfrm>
            <a:off x="8168001" y="1816450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03 &gt; </a:t>
            </a:r>
            <a:r>
              <a:rPr lang="en-US" dirty="0"/>
              <a:t>ImGui</a:t>
            </a: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6"/>
          </p:nvPr>
        </p:nvSpPr>
        <p:spPr>
          <a:xfrm>
            <a:off x="8168032" y="2482431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/>
              <a:t>Освоить работу с библиотекой </a:t>
            </a:r>
            <a:r>
              <a:rPr lang="en-US" dirty="0" smtClean="0"/>
              <a:t>ImGui</a:t>
            </a:r>
            <a:r>
              <a:rPr lang="ru-RU" dirty="0" smtClean="0"/>
              <a:t>.</a:t>
            </a:r>
            <a:endParaRPr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7"/>
          </p:nvPr>
        </p:nvSpPr>
        <p:spPr>
          <a:xfrm>
            <a:off x="415550" y="4128745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04 &gt; </a:t>
            </a:r>
            <a:r>
              <a:rPr lang="en-US" dirty="0"/>
              <a:t>AudioEngine</a:t>
            </a:r>
            <a:endParaRPr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8"/>
          </p:nvPr>
        </p:nvSpPr>
        <p:spPr>
          <a:xfrm>
            <a:off x="415546" y="4858456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/>
              <a:t>Создать функционал для управления треками(добавление/удаление записей в плейлисте, проигрывание и переключение треков)</a:t>
            </a:r>
            <a:endParaRPr lang="ru-RU" dirty="0"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9"/>
          </p:nvPr>
        </p:nvSpPr>
        <p:spPr>
          <a:xfrm>
            <a:off x="4291732" y="4128745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dirty="0"/>
              <a:t>05 &gt; </a:t>
            </a:r>
            <a:r>
              <a:rPr lang="ru-RU" dirty="0" smtClean="0"/>
              <a:t>Тесты</a:t>
            </a: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3"/>
          </p:nvPr>
        </p:nvSpPr>
        <p:spPr>
          <a:xfrm>
            <a:off x="4291733" y="4858456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/>
              <a:t>Написать юнит-тесты для проверки корректности работы аудио движка, декодеров и элементов </a:t>
            </a:r>
            <a:r>
              <a:rPr lang="en-US" dirty="0"/>
              <a:t>UI</a:t>
            </a:r>
            <a:endParaRPr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14"/>
          </p:nvPr>
        </p:nvSpPr>
        <p:spPr>
          <a:xfrm>
            <a:off x="8167939" y="4128745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06 &gt; </a:t>
            </a:r>
            <a:r>
              <a:rPr lang="ru-RU" dirty="0" smtClean="0"/>
              <a:t>ООП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5"/>
          </p:nvPr>
        </p:nvSpPr>
        <p:spPr>
          <a:xfrm>
            <a:off x="8167945" y="4858456"/>
            <a:ext cx="3608400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 smtClean="0"/>
              <a:t>Организовать </a:t>
            </a:r>
            <a:r>
              <a:rPr lang="ru-RU" dirty="0"/>
              <a:t>код согласно принципам ООП</a:t>
            </a:r>
            <a:endParaRPr dirty="0"/>
          </a:p>
        </p:txBody>
      </p:sp>
      <p:grpSp>
        <p:nvGrpSpPr>
          <p:cNvPr id="205" name="Google Shape;205;p25"/>
          <p:cNvGrpSpPr/>
          <p:nvPr/>
        </p:nvGrpSpPr>
        <p:grpSpPr>
          <a:xfrm>
            <a:off x="3566827" y="1816440"/>
            <a:ext cx="457177" cy="457206"/>
            <a:chOff x="7610238" y="5297650"/>
            <a:chExt cx="467700" cy="478800"/>
          </a:xfrm>
        </p:grpSpPr>
        <p:sp>
          <p:nvSpPr>
            <p:cNvPr id="206" name="Google Shape;206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5"/>
          <p:cNvGrpSpPr/>
          <p:nvPr/>
        </p:nvGrpSpPr>
        <p:grpSpPr>
          <a:xfrm>
            <a:off x="7443052" y="1816440"/>
            <a:ext cx="457177" cy="457206"/>
            <a:chOff x="7610238" y="5297650"/>
            <a:chExt cx="467700" cy="478800"/>
          </a:xfrm>
        </p:grpSpPr>
        <p:sp>
          <p:nvSpPr>
            <p:cNvPr id="209" name="Google Shape;209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11319252" y="1816440"/>
            <a:ext cx="457177" cy="457206"/>
            <a:chOff x="7610238" y="5297650"/>
            <a:chExt cx="467700" cy="478800"/>
          </a:xfrm>
        </p:grpSpPr>
        <p:sp>
          <p:nvSpPr>
            <p:cNvPr id="212" name="Google Shape;212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3566839" y="4128740"/>
            <a:ext cx="457177" cy="457206"/>
            <a:chOff x="7610238" y="5297650"/>
            <a:chExt cx="467700" cy="478800"/>
          </a:xfrm>
        </p:grpSpPr>
        <p:sp>
          <p:nvSpPr>
            <p:cNvPr id="215" name="Google Shape;215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25"/>
          <p:cNvGrpSpPr/>
          <p:nvPr/>
        </p:nvGrpSpPr>
        <p:grpSpPr>
          <a:xfrm>
            <a:off x="7443064" y="4128740"/>
            <a:ext cx="457177" cy="457206"/>
            <a:chOff x="7610238" y="5297650"/>
            <a:chExt cx="467700" cy="478800"/>
          </a:xfrm>
        </p:grpSpPr>
        <p:sp>
          <p:nvSpPr>
            <p:cNvPr id="218" name="Google Shape;218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9" name="Google Shape;219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11319264" y="4128740"/>
            <a:ext cx="457177" cy="457206"/>
            <a:chOff x="7610238" y="5297650"/>
            <a:chExt cx="467700" cy="478800"/>
          </a:xfrm>
        </p:grpSpPr>
        <p:sp>
          <p:nvSpPr>
            <p:cNvPr id="221" name="Google Shape;221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15625" y="701750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 smtClean="0"/>
              <a:t>Основные технологии</a:t>
            </a:r>
            <a:endParaRPr dirty="0"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"/>
          </p:nvPr>
        </p:nvSpPr>
        <p:spPr>
          <a:xfrm>
            <a:off x="415613" y="1816450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01 &gt; </a:t>
            </a:r>
            <a:r>
              <a:rPr lang="en-US" dirty="0"/>
              <a:t>C++</a:t>
            </a:r>
            <a:endParaRPr dirty="0"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2"/>
          </p:nvPr>
        </p:nvSpPr>
        <p:spPr>
          <a:xfrm>
            <a:off x="415633" y="2450187"/>
            <a:ext cx="3608400" cy="13300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400" dirty="0" smtClean="0"/>
              <a:t>Основной </a:t>
            </a:r>
            <a:r>
              <a:rPr lang="ru-RU" sz="1400" dirty="0"/>
              <a:t>язык разработки, который обеспечивает современную объектно-ориентированную архитектуру и высокую производительность.</a:t>
            </a:r>
            <a:endParaRPr sz="1400" dirty="0"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3"/>
          </p:nvPr>
        </p:nvSpPr>
        <p:spPr>
          <a:xfrm>
            <a:off x="4291794" y="1816450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02 &gt; </a:t>
            </a:r>
            <a:r>
              <a:rPr lang="en-US" dirty="0"/>
              <a:t>CMake</a:t>
            </a:r>
            <a:endParaRPr dirty="0"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4"/>
          </p:nvPr>
        </p:nvSpPr>
        <p:spPr>
          <a:xfrm>
            <a:off x="4291820" y="2450187"/>
            <a:ext cx="3608400" cy="13300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sz="1400" dirty="0" smtClean="0"/>
              <a:t>Кроссплатформенная </a:t>
            </a:r>
            <a:r>
              <a:rPr lang="ru-RU" sz="1400" dirty="0"/>
              <a:t>система сборки, используемая для организации проекта и управления внешними зависимостями через </a:t>
            </a:r>
            <a:r>
              <a:rPr lang="en-US" sz="1400" dirty="0"/>
              <a:t>FetchContent</a:t>
            </a:r>
            <a:endParaRPr sz="1400" dirty="0"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5"/>
          </p:nvPr>
        </p:nvSpPr>
        <p:spPr>
          <a:xfrm>
            <a:off x="8168001" y="1816450"/>
            <a:ext cx="3608400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03 &gt; </a:t>
            </a:r>
            <a:r>
              <a:rPr lang="en-US" dirty="0" smtClean="0"/>
              <a:t>SDL2</a:t>
            </a: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6"/>
          </p:nvPr>
        </p:nvSpPr>
        <p:spPr>
          <a:xfrm>
            <a:off x="8168032" y="2450187"/>
            <a:ext cx="3608400" cy="133004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ru-RU" sz="1400" dirty="0"/>
              <a:t>Б</a:t>
            </a:r>
            <a:r>
              <a:rPr lang="ru-RU" sz="1400" dirty="0" smtClean="0"/>
              <a:t>иблиотека </a:t>
            </a:r>
            <a:r>
              <a:rPr lang="ru-RU" sz="1400" dirty="0"/>
              <a:t>для работы с мультимедиа, в частности, для открытия аудио устройства и управления аудио потоками, что обеспечивает воспроизведение звука.</a:t>
            </a:r>
            <a:endParaRPr sz="1400" dirty="0"/>
          </a:p>
        </p:txBody>
      </p:sp>
      <p:sp>
        <p:nvSpPr>
          <p:cNvPr id="199" name="Google Shape;199;p25"/>
          <p:cNvSpPr txBox="1">
            <a:spLocks noGrp="1"/>
          </p:cNvSpPr>
          <p:nvPr>
            <p:ph type="subTitle" idx="7"/>
          </p:nvPr>
        </p:nvSpPr>
        <p:spPr>
          <a:xfrm>
            <a:off x="415550" y="4128745"/>
            <a:ext cx="5408202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04 &gt; </a:t>
            </a:r>
            <a:r>
              <a:rPr lang="en-US" dirty="0"/>
              <a:t>Dear ImGui </a:t>
            </a:r>
            <a:r>
              <a:rPr lang="ru-RU" dirty="0"/>
              <a:t>и </a:t>
            </a:r>
            <a:r>
              <a:rPr lang="en-US" dirty="0"/>
              <a:t>ImGuiFileDialog</a:t>
            </a:r>
            <a:endParaRPr dirty="0"/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8"/>
          </p:nvPr>
        </p:nvSpPr>
        <p:spPr>
          <a:xfrm>
            <a:off x="415546" y="4858456"/>
            <a:ext cx="5408206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85000" lnSpcReduction="10000"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 smtClean="0"/>
              <a:t>Инструменты </a:t>
            </a:r>
            <a:r>
              <a:rPr lang="ru-RU" dirty="0"/>
              <a:t>для создания графического пользовательского интерфейса, предоставляющие стильный и функциональный набор элементов управления.</a:t>
            </a:r>
            <a:endParaRPr lang="ru-RU" dirty="0"/>
          </a:p>
        </p:txBody>
      </p:sp>
      <p:sp>
        <p:nvSpPr>
          <p:cNvPr id="201" name="Google Shape;201;p25"/>
          <p:cNvSpPr txBox="1">
            <a:spLocks noGrp="1"/>
          </p:cNvSpPr>
          <p:nvPr>
            <p:ph type="subTitle" idx="9"/>
          </p:nvPr>
        </p:nvSpPr>
        <p:spPr>
          <a:xfrm>
            <a:off x="683333" y="779451"/>
            <a:ext cx="1766904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52"/>
              <a:buNone/>
            </a:pPr>
            <a:endParaRPr dirty="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3"/>
          </p:nvPr>
        </p:nvSpPr>
        <p:spPr>
          <a:xfrm>
            <a:off x="9119214" y="945255"/>
            <a:ext cx="1773687" cy="34666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marL="0" lvl="0" indent="0"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03" name="Google Shape;203;p25"/>
          <p:cNvSpPr txBox="1">
            <a:spLocks noGrp="1"/>
          </p:cNvSpPr>
          <p:nvPr>
            <p:ph type="subTitle" idx="14"/>
          </p:nvPr>
        </p:nvSpPr>
        <p:spPr>
          <a:xfrm>
            <a:off x="6081204" y="4128745"/>
            <a:ext cx="5695135" cy="45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>
              <a:buSzPts val="852"/>
            </a:pPr>
            <a:r>
              <a:rPr lang="en" dirty="0"/>
              <a:t>06 &gt; </a:t>
            </a:r>
            <a:r>
              <a:rPr lang="en-US" dirty="0"/>
              <a:t>GLFW </a:t>
            </a:r>
            <a:r>
              <a:rPr lang="ru-RU" dirty="0"/>
              <a:t>и </a:t>
            </a:r>
            <a:r>
              <a:rPr lang="en-US" dirty="0"/>
              <a:t>OpenGL</a:t>
            </a:r>
            <a:endParaRPr dirty="0"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5"/>
          </p:nvPr>
        </p:nvSpPr>
        <p:spPr>
          <a:xfrm>
            <a:off x="6081204" y="4858456"/>
            <a:ext cx="5695141" cy="1297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ru-RU" dirty="0" smtClean="0"/>
              <a:t>Используются </a:t>
            </a:r>
            <a:r>
              <a:rPr lang="ru-RU" dirty="0"/>
              <a:t>в связке с </a:t>
            </a:r>
            <a:r>
              <a:rPr lang="en-US" dirty="0"/>
              <a:t>ImGui </a:t>
            </a:r>
            <a:r>
              <a:rPr lang="ru-RU" dirty="0"/>
              <a:t>для создания и рендеринга окна приложения и обеспечения кроссплатформенной поддержки графики.</a:t>
            </a:r>
            <a:endParaRPr dirty="0"/>
          </a:p>
        </p:txBody>
      </p:sp>
      <p:grpSp>
        <p:nvGrpSpPr>
          <p:cNvPr id="205" name="Google Shape;205;p25"/>
          <p:cNvGrpSpPr/>
          <p:nvPr/>
        </p:nvGrpSpPr>
        <p:grpSpPr>
          <a:xfrm>
            <a:off x="3566827" y="1816440"/>
            <a:ext cx="457177" cy="457206"/>
            <a:chOff x="7610238" y="5297650"/>
            <a:chExt cx="467700" cy="478800"/>
          </a:xfrm>
        </p:grpSpPr>
        <p:sp>
          <p:nvSpPr>
            <p:cNvPr id="206" name="Google Shape;206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8" name="Google Shape;208;p25"/>
          <p:cNvGrpSpPr/>
          <p:nvPr/>
        </p:nvGrpSpPr>
        <p:grpSpPr>
          <a:xfrm>
            <a:off x="7443052" y="1816440"/>
            <a:ext cx="457177" cy="457206"/>
            <a:chOff x="7610238" y="5297650"/>
            <a:chExt cx="467700" cy="478800"/>
          </a:xfrm>
        </p:grpSpPr>
        <p:sp>
          <p:nvSpPr>
            <p:cNvPr id="209" name="Google Shape;209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5"/>
          <p:cNvGrpSpPr/>
          <p:nvPr/>
        </p:nvGrpSpPr>
        <p:grpSpPr>
          <a:xfrm>
            <a:off x="11319252" y="1816440"/>
            <a:ext cx="457177" cy="457206"/>
            <a:chOff x="7610238" y="5297650"/>
            <a:chExt cx="467700" cy="478800"/>
          </a:xfrm>
        </p:grpSpPr>
        <p:sp>
          <p:nvSpPr>
            <p:cNvPr id="212" name="Google Shape;212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3" name="Google Shape;213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" name="Google Shape;214;p25"/>
          <p:cNvGrpSpPr/>
          <p:nvPr/>
        </p:nvGrpSpPr>
        <p:grpSpPr>
          <a:xfrm>
            <a:off x="5366575" y="4128740"/>
            <a:ext cx="457177" cy="457206"/>
            <a:chOff x="7610238" y="5297650"/>
            <a:chExt cx="467700" cy="478800"/>
          </a:xfrm>
        </p:grpSpPr>
        <p:sp>
          <p:nvSpPr>
            <p:cNvPr id="215" name="Google Shape;215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25"/>
          <p:cNvGrpSpPr/>
          <p:nvPr/>
        </p:nvGrpSpPr>
        <p:grpSpPr>
          <a:xfrm>
            <a:off x="11319264" y="4128740"/>
            <a:ext cx="457177" cy="457206"/>
            <a:chOff x="7610238" y="5297650"/>
            <a:chExt cx="467700" cy="478800"/>
          </a:xfrm>
        </p:grpSpPr>
        <p:sp>
          <p:nvSpPr>
            <p:cNvPr id="221" name="Google Shape;221;p25"/>
            <p:cNvSpPr/>
            <p:nvPr/>
          </p:nvSpPr>
          <p:spPr>
            <a:xfrm>
              <a:off x="7610238" y="5297650"/>
              <a:ext cx="467700" cy="47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222" name="Google Shape;222;p25"/>
            <p:cNvSpPr/>
            <p:nvPr/>
          </p:nvSpPr>
          <p:spPr>
            <a:xfrm>
              <a:off x="7761564" y="5398163"/>
              <a:ext cx="165049" cy="277785"/>
            </a:xfrm>
            <a:custGeom>
              <a:avLst/>
              <a:gdLst/>
              <a:ahLst/>
              <a:cxnLst/>
              <a:rect l="l" t="t" r="r" b="b"/>
              <a:pathLst>
                <a:path w="90314" h="152003" extrusionOk="0">
                  <a:moveTo>
                    <a:pt x="9837" y="1"/>
                  </a:moveTo>
                  <a:cubicBezTo>
                    <a:pt x="7328" y="-28"/>
                    <a:pt x="4818" y="915"/>
                    <a:pt x="2915" y="2794"/>
                  </a:cubicBezTo>
                  <a:cubicBezTo>
                    <a:pt x="-931" y="6550"/>
                    <a:pt x="-971" y="12691"/>
                    <a:pt x="2794" y="16533"/>
                  </a:cubicBezTo>
                  <a:lnTo>
                    <a:pt x="62827" y="77919"/>
                  </a:lnTo>
                  <a:lnTo>
                    <a:pt x="4008" y="135297"/>
                  </a:lnTo>
                  <a:cubicBezTo>
                    <a:pt x="162" y="139050"/>
                    <a:pt x="122" y="145191"/>
                    <a:pt x="3887" y="149032"/>
                  </a:cubicBezTo>
                  <a:cubicBezTo>
                    <a:pt x="7611" y="152874"/>
                    <a:pt x="13764" y="153028"/>
                    <a:pt x="17610" y="149275"/>
                  </a:cubicBezTo>
                  <a:lnTo>
                    <a:pt x="90314" y="78162"/>
                  </a:lnTo>
                  <a:lnTo>
                    <a:pt x="16638" y="2915"/>
                  </a:lnTo>
                  <a:cubicBezTo>
                    <a:pt x="14776" y="996"/>
                    <a:pt x="12307" y="25"/>
                    <a:pt x="98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2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6887323" y="498080"/>
            <a:ext cx="4200000" cy="4679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Минимализм</a:t>
            </a:r>
            <a:r>
              <a:rPr lang="en-US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Фокус на нужных элементах управления без лишних деталей</a:t>
            </a:r>
            <a:r>
              <a:rPr lang="ru-RU" sz="16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ru-RU" sz="16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</a:br>
            <a:r>
              <a:rPr lang="ru-RU" sz="16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Темный фон с акцентами</a:t>
            </a:r>
            <a:r>
              <a:rPr lang="en-US" sz="16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Снижает нагрузку на глаза, а акцентные цвета выделают ключевые кнопки</a:t>
            </a:r>
            <a:b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</a:br>
            <a:r>
              <a:rPr lang="ru-RU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Ясная иерархия</a:t>
            </a:r>
            <a:r>
              <a:rPr lang="en-US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</a:t>
            </a:r>
            <a:r>
              <a:rPr lang="ru-RU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Основные элементы (информацию о треке, плейлист, кнопки управления) расположены логично и удобно</a:t>
            </a:r>
            <a:b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</a:br>
            <a:r>
              <a:rPr lang="ru-RU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Интуитивное управление</a:t>
            </a:r>
            <a:r>
              <a:rPr lang="en-US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</a:t>
            </a:r>
            <a:r>
              <a:rPr lang="ru-RU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</a:t>
            </a:r>
            <a: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Простой интерфейс, где каждая кнопка сразу понятна пользователю</a:t>
            </a:r>
            <a:r>
              <a:rPr lang="ru-RU" sz="16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/>
            </a:r>
            <a:br>
              <a:rPr lang="ru-RU" sz="160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</a:br>
            <a:r>
              <a:rPr lang="ru-RU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Современный дизайн</a:t>
            </a:r>
            <a:r>
              <a:rPr lang="en-US" sz="1600" i="1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: </a:t>
            </a:r>
            <a: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Соответствует актуальным трендам </a:t>
            </a:r>
            <a:r>
              <a:rPr lang="en-US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UI/UX</a:t>
            </a:r>
            <a:r>
              <a:rPr lang="ru-RU" sz="1600" b="0" dirty="0" smtClean="0">
                <a:solidFill>
                  <a:schemeClr val="bg1"/>
                </a:solidFill>
                <a:latin typeface="Poppins" panose="020B0604020202020204" charset="0"/>
                <a:cs typeface="Poppins" panose="020B0604020202020204" charset="0"/>
              </a:rPr>
              <a:t> для комфортного взаимодействия</a:t>
            </a:r>
            <a:endParaRPr sz="1600" b="0" dirty="0">
              <a:solidFill>
                <a:schemeClr val="bg1"/>
              </a:solidFill>
              <a:latin typeface="Poppins" panose="020B0604020202020204" charset="0"/>
              <a:cs typeface="Poppins" panose="020B0604020202020204" charset="0"/>
            </a:endParaRPr>
          </a:p>
        </p:txBody>
      </p:sp>
      <p:sp>
        <p:nvSpPr>
          <p:cNvPr id="273" name="Google Shape;273;p31"/>
          <p:cNvSpPr txBox="1">
            <a:spLocks noGrp="1"/>
          </p:cNvSpPr>
          <p:nvPr>
            <p:ph type="body" idx="1"/>
          </p:nvPr>
        </p:nvSpPr>
        <p:spPr>
          <a:xfrm>
            <a:off x="598650" y="5491100"/>
            <a:ext cx="10994700" cy="857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Дизайн приложения </a:t>
            </a:r>
            <a:r>
              <a:rPr lang="ru-RU" dirty="0" smtClean="0"/>
              <a:t>был </a:t>
            </a:r>
            <a:r>
              <a:rPr lang="ru-RU" dirty="0"/>
              <a:t>разработан с прицелом на интуитивную простоту и современную эстетику.</a:t>
            </a: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52" y="-1010239"/>
            <a:ext cx="6214467" cy="58740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437850" y="1236375"/>
            <a:ext cx="11316300" cy="5240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415650" y="3898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 smtClean="0"/>
              <a:t>Структурная диаграмма классов</a:t>
            </a:r>
            <a:endParaRPr dirty="0"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 idx="4294967295"/>
          </p:nvPr>
        </p:nvSpPr>
        <p:spPr>
          <a:xfrm>
            <a:off x="2672180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 idx="4294967295"/>
          </p:nvPr>
        </p:nvSpPr>
        <p:spPr>
          <a:xfrm>
            <a:off x="4397116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4294967295"/>
          </p:nvPr>
        </p:nvSpPr>
        <p:spPr>
          <a:xfrm>
            <a:off x="6145625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 idx="4294967295"/>
          </p:nvPr>
        </p:nvSpPr>
        <p:spPr>
          <a:xfrm>
            <a:off x="7870561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5"/>
          <a:stretch/>
        </p:blipFill>
        <p:spPr>
          <a:xfrm>
            <a:off x="2317071" y="1343284"/>
            <a:ext cx="7199791" cy="50262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"/>
          <p:cNvSpPr/>
          <p:nvPr/>
        </p:nvSpPr>
        <p:spPr>
          <a:xfrm>
            <a:off x="437850" y="1236375"/>
            <a:ext cx="11316300" cy="5240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/>
          </p:nvPr>
        </p:nvSpPr>
        <p:spPr>
          <a:xfrm>
            <a:off x="415650" y="3898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dirty="0" smtClean="0"/>
              <a:t>Сценарий воспроизведения трека</a:t>
            </a:r>
            <a:endParaRPr dirty="0"/>
          </a:p>
        </p:txBody>
      </p:sp>
      <p:sp>
        <p:nvSpPr>
          <p:cNvPr id="315" name="Google Shape;315;p34"/>
          <p:cNvSpPr txBox="1">
            <a:spLocks noGrp="1"/>
          </p:cNvSpPr>
          <p:nvPr>
            <p:ph type="title" idx="4294967295"/>
          </p:nvPr>
        </p:nvSpPr>
        <p:spPr>
          <a:xfrm>
            <a:off x="2672180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6" name="Google Shape;316;p34"/>
          <p:cNvSpPr txBox="1">
            <a:spLocks noGrp="1"/>
          </p:cNvSpPr>
          <p:nvPr>
            <p:ph type="title" idx="4294967295"/>
          </p:nvPr>
        </p:nvSpPr>
        <p:spPr>
          <a:xfrm>
            <a:off x="4397116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7" name="Google Shape;317;p34"/>
          <p:cNvSpPr txBox="1">
            <a:spLocks noGrp="1"/>
          </p:cNvSpPr>
          <p:nvPr>
            <p:ph type="title" idx="4294967295"/>
          </p:nvPr>
        </p:nvSpPr>
        <p:spPr>
          <a:xfrm>
            <a:off x="6145625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318" name="Google Shape;318;p34"/>
          <p:cNvSpPr txBox="1">
            <a:spLocks noGrp="1"/>
          </p:cNvSpPr>
          <p:nvPr>
            <p:ph type="title" idx="4294967295"/>
          </p:nvPr>
        </p:nvSpPr>
        <p:spPr>
          <a:xfrm>
            <a:off x="7870561" y="5124573"/>
            <a:ext cx="1725000" cy="365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1"/>
          <a:stretch/>
        </p:blipFill>
        <p:spPr>
          <a:xfrm>
            <a:off x="1376372" y="1358283"/>
            <a:ext cx="8964913" cy="495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>
            <a:spLocks noGrp="1"/>
          </p:cNvSpPr>
          <p:nvPr>
            <p:ph type="title"/>
          </p:nvPr>
        </p:nvSpPr>
        <p:spPr>
          <a:xfrm>
            <a:off x="1780650" y="1398215"/>
            <a:ext cx="8638800" cy="175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</a:t>
            </a:r>
            <a:br>
              <a:rPr lang="ru-RU" dirty="0" smtClean="0"/>
            </a:br>
            <a:r>
              <a:rPr lang="ru-RU" dirty="0" smtClean="0"/>
              <a:t>за </a:t>
            </a:r>
            <a:br>
              <a:rPr lang="ru-RU" dirty="0" smtClean="0"/>
            </a:br>
            <a:r>
              <a:rPr lang="ru-RU" dirty="0" smtClean="0"/>
              <a:t>внимание</a:t>
            </a:r>
            <a:r>
              <a:rPr lang="en" dirty="0" smtClean="0"/>
              <a:t>!</a:t>
            </a:r>
            <a:endParaRPr dirty="0"/>
          </a:p>
        </p:txBody>
      </p:sp>
      <p:sp>
        <p:nvSpPr>
          <p:cNvPr id="474" name="Google Shape;474;p45"/>
          <p:cNvSpPr txBox="1">
            <a:spLocks noGrp="1"/>
          </p:cNvSpPr>
          <p:nvPr>
            <p:ph type="subTitle" idx="1"/>
          </p:nvPr>
        </p:nvSpPr>
        <p:spPr>
          <a:xfrm>
            <a:off x="1780650" y="3105150"/>
            <a:ext cx="8638800" cy="53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5" name="Google Shape;475;p45"/>
          <p:cNvSpPr txBox="1">
            <a:spLocks noGrp="1"/>
          </p:cNvSpPr>
          <p:nvPr>
            <p:ph type="body" idx="2"/>
          </p:nvPr>
        </p:nvSpPr>
        <p:spPr>
          <a:xfrm>
            <a:off x="1780650" y="3635850"/>
            <a:ext cx="8638800" cy="78523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sMania Template">
  <a:themeElements>
    <a:clrScheme name="Simple Light">
      <a:dk1>
        <a:srgbClr val="000000"/>
      </a:dk1>
      <a:lt1>
        <a:srgbClr val="F3F1EC"/>
      </a:lt1>
      <a:dk2>
        <a:srgbClr val="000000"/>
      </a:dk2>
      <a:lt2>
        <a:srgbClr val="EEEEEE"/>
      </a:lt2>
      <a:accent1>
        <a:srgbClr val="1C1B1A"/>
      </a:accent1>
      <a:accent2>
        <a:srgbClr val="6C6B68"/>
      </a:accent2>
      <a:accent3>
        <a:srgbClr val="A5A4A2"/>
      </a:accent3>
      <a:accent4>
        <a:srgbClr val="CDCCCA"/>
      </a:accent4>
      <a:accent5>
        <a:srgbClr val="F5F1EC"/>
      </a:accent5>
      <a:accent6>
        <a:srgbClr val="FFFFFF"/>
      </a:accent6>
      <a:hlink>
        <a:srgbClr val="A5A4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255</Words>
  <Application>Microsoft Office PowerPoint</Application>
  <PresentationFormat>Широкоэкранный</PresentationFormat>
  <Paragraphs>33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Poppins</vt:lpstr>
      <vt:lpstr>Calibri</vt:lpstr>
      <vt:lpstr>Poppins Light</vt:lpstr>
      <vt:lpstr>Didact Gothic</vt:lpstr>
      <vt:lpstr>SlidesMania Template</vt:lpstr>
      <vt:lpstr>Проект Музыкальный Плеер</vt:lpstr>
      <vt:lpstr>Цель проекта</vt:lpstr>
      <vt:lpstr>Задачи Проекта</vt:lpstr>
      <vt:lpstr>Основные технологии</vt:lpstr>
      <vt:lpstr>Минимализм: Фокус на нужных элементах управления без лишних деталей Темный фон с акцентами: Снижает нагрузку на глаза, а акцентные цвета выделают ключевые кнопки Ясная иерархия: Основные элементы (информацию о треке, плейлист, кнопки управления) расположены логично и удобно Интуитивное управление: Простой интерфейс, где каждая кнопка сразу понятна пользователю Современный дизайн: Соответствует актуальным трендам UI/UX для комфортного взаимодействия</vt:lpstr>
      <vt:lpstr>Структурная диаграмма классов</vt:lpstr>
      <vt:lpstr>Сценарий воспроизведения трека</vt:lpstr>
      <vt:lpstr>Спасибо  за  внимание!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Музыкальный Плеер</dc:title>
  <cp:lastModifiedBy>Valera</cp:lastModifiedBy>
  <cp:revision>7</cp:revision>
  <dcterms:modified xsi:type="dcterms:W3CDTF">2025-05-11T09:19:43Z</dcterms:modified>
</cp:coreProperties>
</file>