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8"/>
  </p:notesMasterIdLst>
  <p:handoutMasterIdLst>
    <p:handoutMasterId r:id="rId69"/>
  </p:handoutMasterIdLst>
  <p:sldIdLst>
    <p:sldId id="498" r:id="rId2"/>
    <p:sldId id="645" r:id="rId3"/>
    <p:sldId id="646" r:id="rId4"/>
    <p:sldId id="647" r:id="rId5"/>
    <p:sldId id="648" r:id="rId6"/>
    <p:sldId id="649" r:id="rId7"/>
    <p:sldId id="650" r:id="rId8"/>
    <p:sldId id="651" r:id="rId9"/>
    <p:sldId id="652" r:id="rId10"/>
    <p:sldId id="513" r:id="rId11"/>
    <p:sldId id="654" r:id="rId12"/>
    <p:sldId id="655" r:id="rId13"/>
    <p:sldId id="657" r:id="rId14"/>
    <p:sldId id="660" r:id="rId15"/>
    <p:sldId id="661" r:id="rId16"/>
    <p:sldId id="803" r:id="rId17"/>
    <p:sldId id="663" r:id="rId18"/>
    <p:sldId id="664" r:id="rId19"/>
    <p:sldId id="779" r:id="rId20"/>
    <p:sldId id="794" r:id="rId21"/>
    <p:sldId id="780" r:id="rId22"/>
    <p:sldId id="781" r:id="rId23"/>
    <p:sldId id="783" r:id="rId24"/>
    <p:sldId id="784" r:id="rId25"/>
    <p:sldId id="785" r:id="rId26"/>
    <p:sldId id="786" r:id="rId27"/>
    <p:sldId id="787" r:id="rId28"/>
    <p:sldId id="801" r:id="rId29"/>
    <p:sldId id="795" r:id="rId30"/>
    <p:sldId id="796" r:id="rId31"/>
    <p:sldId id="797" r:id="rId32"/>
    <p:sldId id="798" r:id="rId33"/>
    <p:sldId id="747" r:id="rId34"/>
    <p:sldId id="749" r:id="rId35"/>
    <p:sldId id="804" r:id="rId36"/>
    <p:sldId id="805" r:id="rId37"/>
    <p:sldId id="806" r:id="rId38"/>
    <p:sldId id="808" r:id="rId39"/>
    <p:sldId id="751" r:id="rId40"/>
    <p:sldId id="752" r:id="rId41"/>
    <p:sldId id="527" r:id="rId42"/>
    <p:sldId id="534" r:id="rId43"/>
    <p:sldId id="535" r:id="rId44"/>
    <p:sldId id="536" r:id="rId45"/>
    <p:sldId id="537" r:id="rId46"/>
    <p:sldId id="538" r:id="rId47"/>
    <p:sldId id="539" r:id="rId48"/>
    <p:sldId id="540" r:id="rId49"/>
    <p:sldId id="543" r:id="rId50"/>
    <p:sldId id="544" r:id="rId51"/>
    <p:sldId id="545" r:id="rId52"/>
    <p:sldId id="546" r:id="rId53"/>
    <p:sldId id="548" r:id="rId54"/>
    <p:sldId id="549" r:id="rId55"/>
    <p:sldId id="550" r:id="rId56"/>
    <p:sldId id="809" r:id="rId57"/>
    <p:sldId id="564" r:id="rId58"/>
    <p:sldId id="565" r:id="rId59"/>
    <p:sldId id="566" r:id="rId60"/>
    <p:sldId id="567" r:id="rId61"/>
    <p:sldId id="568" r:id="rId62"/>
    <p:sldId id="569" r:id="rId63"/>
    <p:sldId id="563" r:id="rId64"/>
    <p:sldId id="574" r:id="rId65"/>
    <p:sldId id="575" r:id="rId66"/>
    <p:sldId id="802" r:id="rId67"/>
  </p:sldIdLst>
  <p:sldSz cx="9144000" cy="6858000" type="screen4x3"/>
  <p:notesSz cx="7099300" cy="10234613"/>
  <p:kinsoku lang="zh-CN"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ao jianming" initials="L jm" lastIdx="0" clrIdx="0">
    <p:extLst>
      <p:ext uri="{19B8F6BF-5375-455C-9EA6-DF929625EA0E}">
        <p15:presenceInfo xmlns:p15="http://schemas.microsoft.com/office/powerpoint/2012/main" userId="Liao jianmi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3EDE2"/>
    <a:srgbClr val="FF8398"/>
    <a:srgbClr val="A50021"/>
    <a:srgbClr val="993300"/>
    <a:srgbClr val="6D6D6D"/>
    <a:srgbClr val="818181"/>
    <a:srgbClr val="469CDC"/>
    <a:srgbClr val="CC3300"/>
    <a:srgbClr val="2579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777" autoAdjust="0"/>
    <p:restoredTop sz="95204" autoAdjust="0"/>
  </p:normalViewPr>
  <p:slideViewPr>
    <p:cSldViewPr snapToGrid="0">
      <p:cViewPr varScale="1">
        <p:scale>
          <a:sx n="78" d="100"/>
          <a:sy n="78" d="100"/>
        </p:scale>
        <p:origin x="1132"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p:cViewPr varScale="1">
        <p:scale>
          <a:sx n="49" d="100"/>
          <a:sy n="49" d="100"/>
        </p:scale>
        <p:origin x="-2358" y="-90"/>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66579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Rot="1" noChangeAspect="1" noChangeArrowheads="1" noTextEdit="1"/>
          </p:cNvSpPr>
          <p:nvPr>
            <p:ph type="sldImg" idx="2"/>
          </p:nvPr>
        </p:nvSpPr>
        <p:spPr bwMode="auto">
          <a:xfrm>
            <a:off x="990600" y="644525"/>
            <a:ext cx="5135563" cy="3851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1" name="Rectangle 3"/>
          <p:cNvSpPr>
            <a:spLocks noGrp="1" noChangeArrowheads="1"/>
          </p:cNvSpPr>
          <p:nvPr>
            <p:ph type="body" sz="quarter" idx="3"/>
          </p:nvPr>
        </p:nvSpPr>
        <p:spPr bwMode="auto">
          <a:xfrm>
            <a:off x="533400" y="4860925"/>
            <a:ext cx="6118225" cy="460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0269" tIns="49255" rIns="100269" bIns="49255" numCol="1" anchor="t" anchorCtr="0" compatLnSpc="1">
            <a:prstTxWarp prst="textNoShape">
              <a:avLst/>
            </a:prstTxWarp>
          </a:bodyPr>
          <a:lstStyle/>
          <a:p>
            <a:pPr lvl="0"/>
            <a:r>
              <a:rPr lang="en-US" altLang="zh-CN" noProof="0"/>
              <a:t>We want this to be in font 11 and justify.</a:t>
            </a:r>
          </a:p>
        </p:txBody>
      </p:sp>
    </p:spTree>
    <p:extLst>
      <p:ext uri="{BB962C8B-B14F-4D97-AF65-F5344CB8AC3E}">
        <p14:creationId xmlns:p14="http://schemas.microsoft.com/office/powerpoint/2010/main" val="1212557213"/>
      </p:ext>
    </p:extLst>
  </p:cSld>
  <p:clrMap bg1="lt1" tx1="dk1" bg2="lt2" tx2="dk2" accent1="accent1" accent2="accent2" accent3="accent3" accent4="accent4" accent5="accent5" accent6="accent6" hlink="hlink" folHlink="folHlink"/>
  <p:hf hdr="0" ftr="0" dt="0"/>
  <p:notesStyle>
    <a:lvl1pPr algn="just" rtl="0" eaLnBrk="0" fontAlgn="base" hangingPunct="0">
      <a:lnSpc>
        <a:spcPct val="90000"/>
      </a:lnSpc>
      <a:spcBef>
        <a:spcPct val="40000"/>
      </a:spcBef>
      <a:spcAft>
        <a:spcPct val="0"/>
      </a:spcAft>
      <a:defRPr sz="1100" kern="1200">
        <a:solidFill>
          <a:schemeClr val="tx1"/>
        </a:solidFill>
        <a:latin typeface="Arial" panose="020B0604020202020204" pitchFamily="34"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TextEdit="1"/>
          </p:cNvSpPr>
          <p:nvPr>
            <p:ph type="sldImg"/>
          </p:nvPr>
        </p:nvSpPr>
        <p:spPr/>
      </p:sp>
      <p:sp>
        <p:nvSpPr>
          <p:cNvPr id="5123" name="备注占位符 2"/>
          <p:cNvSpPr>
            <a:spLocks noGrp="1"/>
          </p:cNvSpPr>
          <p:nvPr>
            <p:ph type="body" idx="1"/>
          </p:nvPr>
        </p:nvSpPr>
        <p:spPr>
          <a:noFill/>
        </p:spPr>
        <p:txBody>
          <a:bodyPr/>
          <a:lstStyle/>
          <a:p>
            <a:endParaRPr lang="zh-CN" altLang="en-US"/>
          </a:p>
        </p:txBody>
      </p:sp>
    </p:spTree>
    <p:extLst>
      <p:ext uri="{BB962C8B-B14F-4D97-AF65-F5344CB8AC3E}">
        <p14:creationId xmlns:p14="http://schemas.microsoft.com/office/powerpoint/2010/main" val="42680105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txBox="1">
            <a:spLocks noGrp="1" noChangeArrowheads="1"/>
          </p:cNvSpPr>
          <p:nvPr/>
        </p:nvSpPr>
        <p:spPr bwMode="auto">
          <a:xfrm>
            <a:off x="4024313" y="9723438"/>
            <a:ext cx="3074987"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575" tIns="48288" rIns="96575" bIns="48288" anchor="b"/>
          <a:lstStyle>
            <a:lvl1pPr algn="just" defTabSz="965200">
              <a:lnSpc>
                <a:spcPct val="90000"/>
              </a:lnSpc>
              <a:spcBef>
                <a:spcPct val="40000"/>
              </a:spcBef>
              <a:defRPr sz="1100">
                <a:solidFill>
                  <a:schemeClr val="tx1"/>
                </a:solidFill>
                <a:latin typeface="Arial" panose="020B0604020202020204" pitchFamily="34" charset="0"/>
              </a:defRPr>
            </a:lvl1pPr>
            <a:lvl2pPr marL="742950" indent="-285750" defTabSz="965200">
              <a:spcBef>
                <a:spcPct val="30000"/>
              </a:spcBef>
              <a:defRPr sz="1200">
                <a:solidFill>
                  <a:schemeClr val="tx1"/>
                </a:solidFill>
                <a:latin typeface="Times New Roman" panose="02020603050405020304" pitchFamily="18" charset="0"/>
              </a:defRPr>
            </a:lvl2pPr>
            <a:lvl3pPr marL="1143000" indent="-228600" defTabSz="965200">
              <a:spcBef>
                <a:spcPct val="30000"/>
              </a:spcBef>
              <a:defRPr sz="1200">
                <a:solidFill>
                  <a:schemeClr val="tx1"/>
                </a:solidFill>
                <a:latin typeface="Times New Roman" panose="02020603050405020304" pitchFamily="18" charset="0"/>
              </a:defRPr>
            </a:lvl3pPr>
            <a:lvl4pPr marL="1600200" indent="-228600" defTabSz="965200">
              <a:spcBef>
                <a:spcPct val="30000"/>
              </a:spcBef>
              <a:defRPr sz="1200">
                <a:solidFill>
                  <a:schemeClr val="tx1"/>
                </a:solidFill>
                <a:latin typeface="Times New Roman" panose="02020603050405020304" pitchFamily="18" charset="0"/>
              </a:defRPr>
            </a:lvl4pPr>
            <a:lvl5pPr marL="2057400" indent="-228600" defTabSz="965200">
              <a:spcBef>
                <a:spcPct val="30000"/>
              </a:spcBef>
              <a:defRPr sz="1200">
                <a:solidFill>
                  <a:schemeClr val="tx1"/>
                </a:solidFill>
                <a:latin typeface="Times New Roman" panose="02020603050405020304" pitchFamily="18" charset="0"/>
              </a:defRPr>
            </a:lvl5pPr>
            <a:lvl6pPr marL="2514600" indent="-228600" defTabSz="9652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52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52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5200" eaLnBrk="0" fontAlgn="base" hangingPunct="0">
              <a:spcBef>
                <a:spcPct val="30000"/>
              </a:spcBef>
              <a:spcAft>
                <a:spcPct val="0"/>
              </a:spcAft>
              <a:defRPr sz="1200">
                <a:solidFill>
                  <a:schemeClr val="tx1"/>
                </a:solidFill>
                <a:latin typeface="Times New Roman" panose="02020603050405020304" pitchFamily="18" charset="0"/>
              </a:defRPr>
            </a:lvl9pPr>
          </a:lstStyle>
          <a:p>
            <a:pPr algn="r" eaLnBrk="1" hangingPunct="1">
              <a:lnSpc>
                <a:spcPct val="100000"/>
              </a:lnSpc>
              <a:spcBef>
                <a:spcPct val="0"/>
              </a:spcBef>
            </a:pPr>
            <a:fld id="{DEF34857-BD79-477A-95AC-48463E26E1FB}" type="slidenum">
              <a:rPr kumimoji="1" lang="zh-CN" altLang="en-US" sz="1300">
                <a:latin typeface="Times New Roman" panose="02020603050405020304" pitchFamily="18" charset="0"/>
              </a:rPr>
              <a:pPr algn="r" eaLnBrk="1" hangingPunct="1">
                <a:lnSpc>
                  <a:spcPct val="100000"/>
                </a:lnSpc>
                <a:spcBef>
                  <a:spcPct val="0"/>
                </a:spcBef>
              </a:pPr>
              <a:t>47</a:t>
            </a:fld>
            <a:endParaRPr kumimoji="1" lang="en-US" altLang="zh-CN" sz="1300">
              <a:latin typeface="Times New Roman" panose="02020603050405020304" pitchFamily="18" charset="0"/>
            </a:endParaRPr>
          </a:p>
        </p:txBody>
      </p:sp>
      <p:sp>
        <p:nvSpPr>
          <p:cNvPr id="51203" name="Rectangle 2"/>
          <p:cNvSpPr>
            <a:spLocks noGrp="1" noRot="1" noChangeAspect="1" noChangeArrowheads="1" noTextEdit="1"/>
          </p:cNvSpPr>
          <p:nvPr>
            <p:ph type="sldImg"/>
          </p:nvPr>
        </p:nvSpPr>
        <p:spPr>
          <a:xfrm>
            <a:off x="990600" y="766763"/>
            <a:ext cx="5118100" cy="3838575"/>
          </a:xfrm>
        </p:spPr>
      </p:sp>
      <p:sp>
        <p:nvSpPr>
          <p:cNvPr id="51204" name="Rectangle 3"/>
          <p:cNvSpPr>
            <a:spLocks noGrp="1" noChangeArrowheads="1"/>
          </p:cNvSpPr>
          <p:nvPr>
            <p:ph type="body" idx="1"/>
          </p:nvPr>
        </p:nvSpPr>
        <p:spPr>
          <a:xfrm>
            <a:off x="947738" y="4860925"/>
            <a:ext cx="5203825" cy="4606925"/>
          </a:xfrm>
          <a:noFill/>
        </p:spPr>
        <p:txBody>
          <a:bodyPr lIns="96575" tIns="48288" rIns="96575" bIns="48288"/>
          <a:lstStyle/>
          <a:p>
            <a:pPr eaLnBrk="1" hangingPunct="1"/>
            <a:r>
              <a:rPr lang="zh-CN" altLang="en-US" dirty="0"/>
              <a:t>每个槽有个标志字段，用于指出该槽取自主存的哪个块群。主存共有128个块群。故标志位有7位。</a:t>
            </a:r>
          </a:p>
          <a:p>
            <a:pPr eaLnBrk="1" hangingPunct="1"/>
            <a:r>
              <a:rPr lang="zh-CN" altLang="en-US" dirty="0"/>
              <a:t>每个块群中的16块与</a:t>
            </a:r>
            <a:r>
              <a:rPr lang="en-US" altLang="zh-CN" dirty="0"/>
              <a:t>Cache</a:t>
            </a:r>
            <a:r>
              <a:rPr lang="zh-CN" altLang="en-US" dirty="0"/>
              <a:t>的16个槽一一对应。</a:t>
            </a:r>
          </a:p>
          <a:p>
            <a:pPr eaLnBrk="1" hangingPunct="1"/>
            <a:r>
              <a:rPr lang="zh-CN" altLang="en-US" dirty="0"/>
              <a:t>主存地址共20位：7位标志、4位槽号、9位字号。高7位标志表示该地址位于主存哪一个块群。</a:t>
            </a:r>
            <a:endParaRPr lang="zh-CN" altLang="en-US" dirty="0">
              <a:solidFill>
                <a:srgbClr val="006600"/>
              </a:solidFill>
            </a:endParaRPr>
          </a:p>
          <a:p>
            <a:pPr eaLnBrk="1" hangingPunct="1"/>
            <a:endParaRPr lang="zh-CN" altLang="en-US" dirty="0"/>
          </a:p>
          <a:p>
            <a:pPr eaLnBrk="1" hangingPunct="1"/>
            <a:r>
              <a:rPr lang="zh-CN" altLang="en-US" dirty="0"/>
              <a:t>访存过程：</a:t>
            </a:r>
          </a:p>
          <a:p>
            <a:pPr eaLnBrk="1" hangingPunct="1"/>
            <a:r>
              <a:rPr lang="en-US" altLang="zh-CN" dirty="0">
                <a:latin typeface="宋体" panose="02010600030101010101" pitchFamily="2" charset="-122"/>
              </a:rPr>
              <a:t>CPU</a:t>
            </a:r>
            <a:r>
              <a:rPr lang="zh-CN" altLang="en-US" dirty="0">
                <a:latin typeface="宋体" panose="02010600030101010101" pitchFamily="2" charset="-122"/>
              </a:rPr>
              <a:t>给出20位主存地址，根据地址中间4位找到</a:t>
            </a:r>
            <a:r>
              <a:rPr lang="en-US" altLang="zh-CN" dirty="0">
                <a:latin typeface="宋体" panose="02010600030101010101" pitchFamily="2" charset="-122"/>
              </a:rPr>
              <a:t>Cache</a:t>
            </a:r>
            <a:r>
              <a:rPr lang="zh-CN" altLang="en-US" dirty="0">
                <a:latin typeface="宋体" panose="02010600030101010101" pitchFamily="2" charset="-122"/>
              </a:rPr>
              <a:t>相应的槽，然后取出该槽的标志，与地址中高7位进行比较。  若相等，则说明该主存单元所在的块在</a:t>
            </a:r>
            <a:r>
              <a:rPr lang="en-US" altLang="zh-CN" dirty="0">
                <a:latin typeface="宋体" panose="02010600030101010101" pitchFamily="2" charset="-122"/>
              </a:rPr>
              <a:t>Cache</a:t>
            </a:r>
            <a:r>
              <a:rPr lang="zh-CN" altLang="en-US" dirty="0">
                <a:latin typeface="宋体" panose="02010600030101010101" pitchFamily="2" charset="-122"/>
              </a:rPr>
              <a:t>中，再根据低9位字地址，从</a:t>
            </a:r>
            <a:r>
              <a:rPr lang="en-US" altLang="zh-CN" dirty="0">
                <a:latin typeface="宋体" panose="02010600030101010101" pitchFamily="2" charset="-122"/>
              </a:rPr>
              <a:t>Cache</a:t>
            </a:r>
            <a:r>
              <a:rPr lang="zh-CN" altLang="en-US" dirty="0">
                <a:latin typeface="宋体" panose="02010600030101010101" pitchFamily="2" charset="-122"/>
              </a:rPr>
              <a:t>的这一槽中取出字地址指出的那个单元送</a:t>
            </a:r>
            <a:r>
              <a:rPr lang="en-US" altLang="zh-CN" dirty="0">
                <a:latin typeface="宋体" panose="02010600030101010101" pitchFamily="2" charset="-122"/>
              </a:rPr>
              <a:t>CPU；</a:t>
            </a:r>
            <a:r>
              <a:rPr lang="zh-CN" altLang="en-US" dirty="0">
                <a:latin typeface="宋体" panose="02010600030101010101" pitchFamily="2" charset="-122"/>
              </a:rPr>
              <a:t>若不相等，则说明要访问的主存单元所在的那一块不在主存。此时将主存中该块调入</a:t>
            </a:r>
            <a:r>
              <a:rPr lang="en-US" altLang="zh-CN" dirty="0">
                <a:latin typeface="宋体" panose="02010600030101010101" pitchFamily="2" charset="-122"/>
              </a:rPr>
              <a:t>Cache</a:t>
            </a:r>
            <a:r>
              <a:rPr lang="zh-CN" altLang="en-US" dirty="0">
                <a:latin typeface="宋体" panose="02010600030101010101" pitchFamily="2" charset="-122"/>
              </a:rPr>
              <a:t>对应的槽中,并将该单元送</a:t>
            </a:r>
            <a:r>
              <a:rPr lang="en-US" altLang="zh-CN" dirty="0">
                <a:latin typeface="宋体" panose="02010600030101010101" pitchFamily="2" charset="-122"/>
              </a:rPr>
              <a:t>CPU。</a:t>
            </a:r>
          </a:p>
          <a:p>
            <a:pPr eaLnBrk="1" hangingPunct="1"/>
            <a:endParaRPr lang="en-US" altLang="zh-CN" dirty="0"/>
          </a:p>
        </p:txBody>
      </p:sp>
    </p:spTree>
    <p:extLst>
      <p:ext uri="{BB962C8B-B14F-4D97-AF65-F5344CB8AC3E}">
        <p14:creationId xmlns:p14="http://schemas.microsoft.com/office/powerpoint/2010/main" val="41599334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txBox="1">
            <a:spLocks noGrp="1" noChangeArrowheads="1"/>
          </p:cNvSpPr>
          <p:nvPr/>
        </p:nvSpPr>
        <p:spPr bwMode="auto">
          <a:xfrm>
            <a:off x="4024313" y="9723438"/>
            <a:ext cx="3074987"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575" tIns="48288" rIns="96575" bIns="48288" anchor="b"/>
          <a:lstStyle>
            <a:lvl1pPr algn="just" defTabSz="965200">
              <a:lnSpc>
                <a:spcPct val="90000"/>
              </a:lnSpc>
              <a:spcBef>
                <a:spcPct val="40000"/>
              </a:spcBef>
              <a:defRPr sz="1100">
                <a:solidFill>
                  <a:schemeClr val="tx1"/>
                </a:solidFill>
                <a:latin typeface="Arial" panose="020B0604020202020204" pitchFamily="34" charset="0"/>
              </a:defRPr>
            </a:lvl1pPr>
            <a:lvl2pPr marL="742950" indent="-285750" defTabSz="965200">
              <a:spcBef>
                <a:spcPct val="30000"/>
              </a:spcBef>
              <a:defRPr sz="1200">
                <a:solidFill>
                  <a:schemeClr val="tx1"/>
                </a:solidFill>
                <a:latin typeface="Times New Roman" panose="02020603050405020304" pitchFamily="18" charset="0"/>
              </a:defRPr>
            </a:lvl2pPr>
            <a:lvl3pPr marL="1143000" indent="-228600" defTabSz="965200">
              <a:spcBef>
                <a:spcPct val="30000"/>
              </a:spcBef>
              <a:defRPr sz="1200">
                <a:solidFill>
                  <a:schemeClr val="tx1"/>
                </a:solidFill>
                <a:latin typeface="Times New Roman" panose="02020603050405020304" pitchFamily="18" charset="0"/>
              </a:defRPr>
            </a:lvl3pPr>
            <a:lvl4pPr marL="1600200" indent="-228600" defTabSz="965200">
              <a:spcBef>
                <a:spcPct val="30000"/>
              </a:spcBef>
              <a:defRPr sz="1200">
                <a:solidFill>
                  <a:schemeClr val="tx1"/>
                </a:solidFill>
                <a:latin typeface="Times New Roman" panose="02020603050405020304" pitchFamily="18" charset="0"/>
              </a:defRPr>
            </a:lvl4pPr>
            <a:lvl5pPr marL="2057400" indent="-228600" defTabSz="965200">
              <a:spcBef>
                <a:spcPct val="30000"/>
              </a:spcBef>
              <a:defRPr sz="1200">
                <a:solidFill>
                  <a:schemeClr val="tx1"/>
                </a:solidFill>
                <a:latin typeface="Times New Roman" panose="02020603050405020304" pitchFamily="18" charset="0"/>
              </a:defRPr>
            </a:lvl5pPr>
            <a:lvl6pPr marL="2514600" indent="-228600" defTabSz="9652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52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52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5200" eaLnBrk="0" fontAlgn="base" hangingPunct="0">
              <a:spcBef>
                <a:spcPct val="30000"/>
              </a:spcBef>
              <a:spcAft>
                <a:spcPct val="0"/>
              </a:spcAft>
              <a:defRPr sz="1200">
                <a:solidFill>
                  <a:schemeClr val="tx1"/>
                </a:solidFill>
                <a:latin typeface="Times New Roman" panose="02020603050405020304" pitchFamily="18" charset="0"/>
              </a:defRPr>
            </a:lvl9pPr>
          </a:lstStyle>
          <a:p>
            <a:pPr algn="r" eaLnBrk="1" hangingPunct="1">
              <a:lnSpc>
                <a:spcPct val="100000"/>
              </a:lnSpc>
              <a:spcBef>
                <a:spcPct val="0"/>
              </a:spcBef>
            </a:pPr>
            <a:fld id="{6094F803-857B-4162-ABDD-BDF8D5896F47}" type="slidenum">
              <a:rPr kumimoji="1" lang="zh-CN" altLang="en-US" sz="1300">
                <a:latin typeface="Times New Roman" panose="02020603050405020304" pitchFamily="18" charset="0"/>
              </a:rPr>
              <a:pPr algn="r" eaLnBrk="1" hangingPunct="1">
                <a:lnSpc>
                  <a:spcPct val="100000"/>
                </a:lnSpc>
                <a:spcBef>
                  <a:spcPct val="0"/>
                </a:spcBef>
              </a:pPr>
              <a:t>49</a:t>
            </a:fld>
            <a:endParaRPr kumimoji="1" lang="en-US" altLang="zh-CN" sz="1300">
              <a:latin typeface="Times New Roman" panose="02020603050405020304" pitchFamily="18" charset="0"/>
            </a:endParaRPr>
          </a:p>
        </p:txBody>
      </p:sp>
      <p:sp>
        <p:nvSpPr>
          <p:cNvPr id="54275" name="Rectangle 2"/>
          <p:cNvSpPr>
            <a:spLocks noGrp="1" noRot="1" noChangeAspect="1" noChangeArrowheads="1" noTextEdit="1"/>
          </p:cNvSpPr>
          <p:nvPr>
            <p:ph type="sldImg"/>
          </p:nvPr>
        </p:nvSpPr>
        <p:spPr>
          <a:xfrm>
            <a:off x="990600" y="642938"/>
            <a:ext cx="5137150" cy="3852862"/>
          </a:xfrm>
        </p:spPr>
      </p:sp>
      <p:sp>
        <p:nvSpPr>
          <p:cNvPr id="54276" name="Rectangle 3"/>
          <p:cNvSpPr>
            <a:spLocks noGrp="1" noChangeArrowheads="1"/>
          </p:cNvSpPr>
          <p:nvPr>
            <p:ph type="body" idx="1"/>
          </p:nvPr>
        </p:nvSpPr>
        <p:spPr>
          <a:xfrm>
            <a:off x="533400" y="4665663"/>
            <a:ext cx="6118225" cy="4800600"/>
          </a:xfrm>
          <a:noFill/>
        </p:spPr>
        <p:txBody>
          <a:bodyPr lIns="91493" tIns="45746" rIns="91493" bIns="45746"/>
          <a:lstStyle/>
          <a:p>
            <a:pPr eaLnBrk="1" hangingPunct="1"/>
            <a:r>
              <a:rPr lang="en-US" altLang="zh-CN"/>
              <a:t>Data cache uses 1 byte as the smallest unit but instruction cache uses 1 word as the smallest units</a:t>
            </a:r>
          </a:p>
          <a:p>
            <a:pPr eaLnBrk="1" hangingPunct="1"/>
            <a:endParaRPr lang="en-US" altLang="zh-CN"/>
          </a:p>
          <a:p>
            <a:pPr eaLnBrk="1" hangingPunct="1"/>
            <a:r>
              <a:rPr lang="en-US" altLang="zh-CN"/>
              <a:t>This is yet another example showing that the byte select is divided into block offset and byte offset. Different computer systems have different designing choice. Designing shown in this example is good for both Instruction cache and data cache.</a:t>
            </a:r>
          </a:p>
          <a:p>
            <a:pPr eaLnBrk="1" hangingPunct="1"/>
            <a:endParaRPr lang="en-US" altLang="zh-CN"/>
          </a:p>
        </p:txBody>
      </p:sp>
    </p:spTree>
    <p:extLst>
      <p:ext uri="{BB962C8B-B14F-4D97-AF65-F5344CB8AC3E}">
        <p14:creationId xmlns:p14="http://schemas.microsoft.com/office/powerpoint/2010/main" val="25716689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a:t>
            </a:r>
            <a:r>
              <a:rPr lang="zh-CN" altLang="en-US" dirty="0"/>
              <a:t>是因为</a:t>
            </a:r>
            <a:r>
              <a:rPr lang="en-US" altLang="zh-CN" dirty="0"/>
              <a:t>4B=2</a:t>
            </a:r>
            <a:r>
              <a:rPr lang="zh-CN" altLang="en-US" dirty="0"/>
              <a:t>的</a:t>
            </a:r>
            <a:r>
              <a:rPr lang="en-US" altLang="zh-CN" dirty="0"/>
              <a:t>2</a:t>
            </a:r>
            <a:r>
              <a:rPr lang="zh-CN" altLang="en-US"/>
              <a:t>次方</a:t>
            </a:r>
          </a:p>
        </p:txBody>
      </p:sp>
    </p:spTree>
    <p:extLst>
      <p:ext uri="{BB962C8B-B14F-4D97-AF65-F5344CB8AC3E}">
        <p14:creationId xmlns:p14="http://schemas.microsoft.com/office/powerpoint/2010/main" val="4091668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txBox="1">
            <a:spLocks noGrp="1" noChangeArrowheads="1"/>
          </p:cNvSpPr>
          <p:nvPr/>
        </p:nvSpPr>
        <p:spPr bwMode="auto">
          <a:xfrm>
            <a:off x="4024313" y="9723438"/>
            <a:ext cx="3074987"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575" tIns="48288" rIns="96575" bIns="48288" anchor="b"/>
          <a:lstStyle>
            <a:lvl1pPr algn="just" defTabSz="965200">
              <a:lnSpc>
                <a:spcPct val="90000"/>
              </a:lnSpc>
              <a:spcBef>
                <a:spcPct val="40000"/>
              </a:spcBef>
              <a:defRPr sz="1100">
                <a:solidFill>
                  <a:schemeClr val="tx1"/>
                </a:solidFill>
                <a:latin typeface="Arial" panose="020B0604020202020204" pitchFamily="34" charset="0"/>
              </a:defRPr>
            </a:lvl1pPr>
            <a:lvl2pPr marL="742950" indent="-285750" defTabSz="965200">
              <a:spcBef>
                <a:spcPct val="30000"/>
              </a:spcBef>
              <a:defRPr sz="1200">
                <a:solidFill>
                  <a:schemeClr val="tx1"/>
                </a:solidFill>
                <a:latin typeface="Times New Roman" panose="02020603050405020304" pitchFamily="18" charset="0"/>
              </a:defRPr>
            </a:lvl2pPr>
            <a:lvl3pPr marL="1143000" indent="-228600" defTabSz="965200">
              <a:spcBef>
                <a:spcPct val="30000"/>
              </a:spcBef>
              <a:defRPr sz="1200">
                <a:solidFill>
                  <a:schemeClr val="tx1"/>
                </a:solidFill>
                <a:latin typeface="Times New Roman" panose="02020603050405020304" pitchFamily="18" charset="0"/>
              </a:defRPr>
            </a:lvl3pPr>
            <a:lvl4pPr marL="1600200" indent="-228600" defTabSz="965200">
              <a:spcBef>
                <a:spcPct val="30000"/>
              </a:spcBef>
              <a:defRPr sz="1200">
                <a:solidFill>
                  <a:schemeClr val="tx1"/>
                </a:solidFill>
                <a:latin typeface="Times New Roman" panose="02020603050405020304" pitchFamily="18" charset="0"/>
              </a:defRPr>
            </a:lvl4pPr>
            <a:lvl5pPr marL="2057400" indent="-228600" defTabSz="965200">
              <a:spcBef>
                <a:spcPct val="30000"/>
              </a:spcBef>
              <a:defRPr sz="1200">
                <a:solidFill>
                  <a:schemeClr val="tx1"/>
                </a:solidFill>
                <a:latin typeface="Times New Roman" panose="02020603050405020304" pitchFamily="18" charset="0"/>
              </a:defRPr>
            </a:lvl5pPr>
            <a:lvl6pPr marL="2514600" indent="-228600" defTabSz="9652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52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52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5200" eaLnBrk="0" fontAlgn="base" hangingPunct="0">
              <a:spcBef>
                <a:spcPct val="30000"/>
              </a:spcBef>
              <a:spcAft>
                <a:spcPct val="0"/>
              </a:spcAft>
              <a:defRPr sz="1200">
                <a:solidFill>
                  <a:schemeClr val="tx1"/>
                </a:solidFill>
                <a:latin typeface="Times New Roman" panose="02020603050405020304" pitchFamily="18" charset="0"/>
              </a:defRPr>
            </a:lvl9pPr>
          </a:lstStyle>
          <a:p>
            <a:pPr algn="r" eaLnBrk="1" hangingPunct="1">
              <a:lnSpc>
                <a:spcPct val="100000"/>
              </a:lnSpc>
              <a:spcBef>
                <a:spcPct val="0"/>
              </a:spcBef>
            </a:pPr>
            <a:fld id="{C7CD10AA-4475-4131-B89D-3AE815553913}" type="slidenum">
              <a:rPr kumimoji="1" lang="zh-CN" altLang="en-US" sz="1300">
                <a:latin typeface="Times New Roman" panose="02020603050405020304" pitchFamily="18" charset="0"/>
              </a:rPr>
              <a:pPr algn="r" eaLnBrk="1" hangingPunct="1">
                <a:lnSpc>
                  <a:spcPct val="100000"/>
                </a:lnSpc>
                <a:spcBef>
                  <a:spcPct val="0"/>
                </a:spcBef>
              </a:pPr>
              <a:t>51</a:t>
            </a:fld>
            <a:endParaRPr kumimoji="1" lang="en-US" altLang="zh-CN" sz="1300">
              <a:latin typeface="Times New Roman" panose="02020603050405020304" pitchFamily="18" charset="0"/>
            </a:endParaRPr>
          </a:p>
        </p:txBody>
      </p:sp>
      <p:sp>
        <p:nvSpPr>
          <p:cNvPr id="57347" name="Rectangle 2"/>
          <p:cNvSpPr>
            <a:spLocks noGrp="1" noRot="1" noChangeAspect="1" noChangeArrowheads="1" noTextEdit="1"/>
          </p:cNvSpPr>
          <p:nvPr>
            <p:ph type="sldImg"/>
          </p:nvPr>
        </p:nvSpPr>
        <p:spPr>
          <a:xfrm>
            <a:off x="990600" y="766763"/>
            <a:ext cx="5118100" cy="3838575"/>
          </a:xfrm>
        </p:spPr>
      </p:sp>
      <p:sp>
        <p:nvSpPr>
          <p:cNvPr id="57348" name="Rectangle 3"/>
          <p:cNvSpPr>
            <a:spLocks noGrp="1" noChangeArrowheads="1"/>
          </p:cNvSpPr>
          <p:nvPr>
            <p:ph type="body" idx="1"/>
          </p:nvPr>
        </p:nvSpPr>
        <p:spPr>
          <a:xfrm>
            <a:off x="947738" y="4860925"/>
            <a:ext cx="5203825" cy="4606925"/>
          </a:xfrm>
          <a:noFill/>
        </p:spPr>
        <p:txBody>
          <a:bodyPr lIns="96575" tIns="48288" rIns="96575" bIns="48288"/>
          <a:lstStyle/>
          <a:p>
            <a:pPr eaLnBrk="1" hangingPunct="1"/>
            <a:r>
              <a:rPr lang="zh-CN" altLang="en-US"/>
              <a:t>访存过程：</a:t>
            </a:r>
          </a:p>
          <a:p>
            <a:pPr marL="457200" lvl="1" indent="0" eaLnBrk="1" hangingPunct="1"/>
            <a:r>
              <a:rPr lang="en-US" altLang="zh-CN"/>
              <a:t>        </a:t>
            </a:r>
            <a:r>
              <a:rPr lang="en-US" altLang="zh-CN">
                <a:latin typeface="华文新魏" panose="02010800040101010101" pitchFamily="2" charset="-122"/>
                <a:ea typeface="华文新魏" panose="02010800040101010101" pitchFamily="2" charset="-122"/>
              </a:rPr>
              <a:t>   </a:t>
            </a:r>
            <a:r>
              <a:rPr lang="en-US" altLang="zh-CN">
                <a:latin typeface="宋体" panose="02010600030101010101" pitchFamily="2" charset="-122"/>
              </a:rPr>
              <a:t>CPU</a:t>
            </a:r>
            <a:r>
              <a:rPr lang="zh-CN" altLang="en-US">
                <a:latin typeface="宋体" panose="02010600030101010101" pitchFamily="2" charset="-122"/>
              </a:rPr>
              <a:t>给出一个20位主存地址，根据高11位的内容同时与</a:t>
            </a:r>
            <a:r>
              <a:rPr lang="en-US" altLang="zh-CN">
                <a:latin typeface="宋体" panose="02010600030101010101" pitchFamily="2" charset="-122"/>
              </a:rPr>
              <a:t>Cache</a:t>
            </a:r>
            <a:r>
              <a:rPr lang="zh-CN" altLang="en-US">
                <a:latin typeface="宋体" panose="02010600030101010101" pitchFamily="2" charset="-122"/>
              </a:rPr>
              <a:t>中各槽的标志位进行比较。</a:t>
            </a:r>
          </a:p>
          <a:p>
            <a:pPr marL="457200" lvl="1" indent="0" eaLnBrk="1" hangingPunct="1"/>
            <a:r>
              <a:rPr lang="zh-CN" altLang="en-US">
                <a:latin typeface="宋体" panose="02010600030101010101" pitchFamily="2" charset="-122"/>
              </a:rPr>
              <a:t>      若能找到相等的槽，则说明要访问的单元在该槽中。再根据后9位字号找到相应的字取到</a:t>
            </a:r>
            <a:r>
              <a:rPr lang="en-US" altLang="zh-CN">
                <a:latin typeface="宋体" panose="02010600030101010101" pitchFamily="2" charset="-122"/>
              </a:rPr>
              <a:t>CPU</a:t>
            </a:r>
            <a:r>
              <a:rPr lang="zh-CN" altLang="en-US">
                <a:latin typeface="宋体" panose="02010600030101010101" pitchFamily="2" charset="-122"/>
              </a:rPr>
              <a:t>中。</a:t>
            </a:r>
          </a:p>
          <a:p>
            <a:pPr marL="457200" lvl="1" indent="0" eaLnBrk="1" hangingPunct="1"/>
            <a:r>
              <a:rPr lang="zh-CN" altLang="en-US">
                <a:latin typeface="宋体" panose="02010600030101010101" pitchFamily="2" charset="-122"/>
              </a:rPr>
              <a:t>      若全都不相等，则说明要访问的单元不在</a:t>
            </a:r>
            <a:r>
              <a:rPr lang="en-US" altLang="zh-CN">
                <a:latin typeface="宋体" panose="02010600030101010101" pitchFamily="2" charset="-122"/>
              </a:rPr>
              <a:t>Cache</a:t>
            </a:r>
            <a:r>
              <a:rPr lang="zh-CN" altLang="en-US">
                <a:latin typeface="宋体" panose="02010600030101010101" pitchFamily="2" charset="-122"/>
              </a:rPr>
              <a:t>中。</a:t>
            </a:r>
          </a:p>
        </p:txBody>
      </p:sp>
    </p:spTree>
    <p:extLst>
      <p:ext uri="{BB962C8B-B14F-4D97-AF65-F5344CB8AC3E}">
        <p14:creationId xmlns:p14="http://schemas.microsoft.com/office/powerpoint/2010/main" val="7917756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txBox="1">
            <a:spLocks noGrp="1" noChangeArrowheads="1"/>
          </p:cNvSpPr>
          <p:nvPr/>
        </p:nvSpPr>
        <p:spPr bwMode="auto">
          <a:xfrm>
            <a:off x="4024313" y="9723438"/>
            <a:ext cx="3074987"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575" tIns="48288" rIns="96575" bIns="48288" anchor="b"/>
          <a:lstStyle>
            <a:lvl1pPr algn="just" defTabSz="965200">
              <a:lnSpc>
                <a:spcPct val="90000"/>
              </a:lnSpc>
              <a:spcBef>
                <a:spcPct val="40000"/>
              </a:spcBef>
              <a:defRPr sz="1100">
                <a:solidFill>
                  <a:schemeClr val="tx1"/>
                </a:solidFill>
                <a:latin typeface="Arial" panose="020B0604020202020204" pitchFamily="34" charset="0"/>
              </a:defRPr>
            </a:lvl1pPr>
            <a:lvl2pPr marL="742950" indent="-285750" defTabSz="965200">
              <a:spcBef>
                <a:spcPct val="30000"/>
              </a:spcBef>
              <a:defRPr sz="1200">
                <a:solidFill>
                  <a:schemeClr val="tx1"/>
                </a:solidFill>
                <a:latin typeface="Times New Roman" panose="02020603050405020304" pitchFamily="18" charset="0"/>
              </a:defRPr>
            </a:lvl2pPr>
            <a:lvl3pPr marL="1143000" indent="-228600" defTabSz="965200">
              <a:spcBef>
                <a:spcPct val="30000"/>
              </a:spcBef>
              <a:defRPr sz="1200">
                <a:solidFill>
                  <a:schemeClr val="tx1"/>
                </a:solidFill>
                <a:latin typeface="Times New Roman" panose="02020603050405020304" pitchFamily="18" charset="0"/>
              </a:defRPr>
            </a:lvl3pPr>
            <a:lvl4pPr marL="1600200" indent="-228600" defTabSz="965200">
              <a:spcBef>
                <a:spcPct val="30000"/>
              </a:spcBef>
              <a:defRPr sz="1200">
                <a:solidFill>
                  <a:schemeClr val="tx1"/>
                </a:solidFill>
                <a:latin typeface="Times New Roman" panose="02020603050405020304" pitchFamily="18" charset="0"/>
              </a:defRPr>
            </a:lvl4pPr>
            <a:lvl5pPr marL="2057400" indent="-228600" defTabSz="965200">
              <a:spcBef>
                <a:spcPct val="30000"/>
              </a:spcBef>
              <a:defRPr sz="1200">
                <a:solidFill>
                  <a:schemeClr val="tx1"/>
                </a:solidFill>
                <a:latin typeface="Times New Roman" panose="02020603050405020304" pitchFamily="18" charset="0"/>
              </a:defRPr>
            </a:lvl5pPr>
            <a:lvl6pPr marL="2514600" indent="-228600" defTabSz="9652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52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52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5200" eaLnBrk="0" fontAlgn="base" hangingPunct="0">
              <a:spcBef>
                <a:spcPct val="30000"/>
              </a:spcBef>
              <a:spcAft>
                <a:spcPct val="0"/>
              </a:spcAft>
              <a:defRPr sz="1200">
                <a:solidFill>
                  <a:schemeClr val="tx1"/>
                </a:solidFill>
                <a:latin typeface="Times New Roman" panose="02020603050405020304" pitchFamily="18" charset="0"/>
              </a:defRPr>
            </a:lvl9pPr>
          </a:lstStyle>
          <a:p>
            <a:pPr algn="r" eaLnBrk="1" hangingPunct="1">
              <a:lnSpc>
                <a:spcPct val="100000"/>
              </a:lnSpc>
              <a:spcBef>
                <a:spcPct val="0"/>
              </a:spcBef>
            </a:pPr>
            <a:fld id="{11559403-18AA-4334-941D-7F5B997C4562}" type="slidenum">
              <a:rPr kumimoji="1" lang="zh-CN" altLang="en-US" sz="1300">
                <a:latin typeface="Times New Roman" panose="02020603050405020304" pitchFamily="18" charset="0"/>
              </a:rPr>
              <a:pPr algn="r" eaLnBrk="1" hangingPunct="1">
                <a:lnSpc>
                  <a:spcPct val="100000"/>
                </a:lnSpc>
                <a:spcBef>
                  <a:spcPct val="0"/>
                </a:spcBef>
              </a:pPr>
              <a:t>54</a:t>
            </a:fld>
            <a:endParaRPr kumimoji="1" lang="en-US" altLang="zh-CN" sz="1300">
              <a:latin typeface="Times New Roman" panose="02020603050405020304" pitchFamily="18" charset="0"/>
            </a:endParaRPr>
          </a:p>
        </p:txBody>
      </p:sp>
      <p:sp>
        <p:nvSpPr>
          <p:cNvPr id="61443" name="Rectangle 2"/>
          <p:cNvSpPr>
            <a:spLocks noGrp="1" noRot="1" noChangeAspect="1" noChangeArrowheads="1" noTextEdit="1"/>
          </p:cNvSpPr>
          <p:nvPr>
            <p:ph type="sldImg"/>
          </p:nvPr>
        </p:nvSpPr>
        <p:spPr>
          <a:xfrm>
            <a:off x="990600" y="766763"/>
            <a:ext cx="5118100" cy="3838575"/>
          </a:xfrm>
        </p:spPr>
      </p:sp>
      <p:sp>
        <p:nvSpPr>
          <p:cNvPr id="61444" name="Rectangle 3"/>
          <p:cNvSpPr>
            <a:spLocks noGrp="1" noChangeArrowheads="1"/>
          </p:cNvSpPr>
          <p:nvPr>
            <p:ph type="body" idx="1"/>
          </p:nvPr>
        </p:nvSpPr>
        <p:spPr>
          <a:xfrm>
            <a:off x="947738" y="4860925"/>
            <a:ext cx="5203825" cy="4606925"/>
          </a:xfrm>
          <a:noFill/>
        </p:spPr>
        <p:txBody>
          <a:bodyPr lIns="96575" tIns="48288" rIns="96575" bIns="48288"/>
          <a:lstStyle/>
          <a:p>
            <a:pPr eaLnBrk="1" hangingPunct="1"/>
            <a:r>
              <a:rPr lang="zh-CN" altLang="en-US"/>
              <a:t>访存过程：</a:t>
            </a:r>
          </a:p>
          <a:p>
            <a:pPr marL="457200" lvl="1" indent="0" eaLnBrk="1" hangingPunct="1"/>
            <a:r>
              <a:rPr lang="en-US" altLang="zh-CN">
                <a:latin typeface="华文新魏" panose="02010800040101010101" pitchFamily="2" charset="-122"/>
                <a:ea typeface="华文新魏" panose="02010800040101010101" pitchFamily="2" charset="-122"/>
              </a:rPr>
              <a:t>           </a:t>
            </a:r>
            <a:r>
              <a:rPr lang="en-US" altLang="zh-CN">
                <a:latin typeface="宋体" panose="02010600030101010101" pitchFamily="2" charset="-122"/>
              </a:rPr>
              <a:t>CPU</a:t>
            </a:r>
            <a:r>
              <a:rPr lang="zh-CN" altLang="en-US">
                <a:latin typeface="宋体" panose="02010600030101010101" pitchFamily="2" charset="-122"/>
              </a:rPr>
              <a:t>给出一个20位主存地址，根据中间3位的内容找到对应的</a:t>
            </a:r>
            <a:r>
              <a:rPr lang="en-US" altLang="zh-CN">
                <a:latin typeface="宋体" panose="02010600030101010101" pitchFamily="2" charset="-122"/>
              </a:rPr>
              <a:t>Cache</a:t>
            </a:r>
            <a:r>
              <a:rPr lang="zh-CN" altLang="en-US">
                <a:latin typeface="宋体" panose="02010600030101010101" pitchFamily="2" charset="-122"/>
              </a:rPr>
              <a:t>组，再将前8位同时与该组中各槽的标志位进行比较。</a:t>
            </a:r>
          </a:p>
          <a:p>
            <a:pPr marL="457200" lvl="1" indent="0" eaLnBrk="1" hangingPunct="1"/>
            <a:r>
              <a:rPr lang="zh-CN" altLang="en-US">
                <a:latin typeface="宋体" panose="02010600030101010101" pitchFamily="2" charset="-122"/>
              </a:rPr>
              <a:t>     若能找到相等的槽，则说明要访问的单元在该槽中。再根据后9位字号找到相应的字取到</a:t>
            </a:r>
            <a:r>
              <a:rPr lang="en-US" altLang="zh-CN">
                <a:latin typeface="宋体" panose="02010600030101010101" pitchFamily="2" charset="-122"/>
              </a:rPr>
              <a:t>CPU</a:t>
            </a:r>
            <a:r>
              <a:rPr lang="zh-CN" altLang="en-US">
                <a:latin typeface="宋体" panose="02010600030101010101" pitchFamily="2" charset="-122"/>
              </a:rPr>
              <a:t>中。</a:t>
            </a:r>
          </a:p>
          <a:p>
            <a:pPr marL="457200" lvl="1" indent="0" eaLnBrk="1" hangingPunct="1"/>
            <a:r>
              <a:rPr lang="zh-CN" altLang="en-US">
                <a:latin typeface="宋体" panose="02010600030101010101" pitchFamily="2" charset="-122"/>
              </a:rPr>
              <a:t>     若全都不相等，则说明要访问的单元不在该组中。</a:t>
            </a:r>
          </a:p>
          <a:p>
            <a:pPr eaLnBrk="1" hangingPunct="1"/>
            <a:endParaRPr lang="zh-CN" altLang="en-US"/>
          </a:p>
        </p:txBody>
      </p:sp>
    </p:spTree>
    <p:extLst>
      <p:ext uri="{BB962C8B-B14F-4D97-AF65-F5344CB8AC3E}">
        <p14:creationId xmlns:p14="http://schemas.microsoft.com/office/powerpoint/2010/main" val="37420747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noChangeArrowheads="1"/>
          </p:cNvSpPr>
          <p:nvPr/>
        </p:nvSpPr>
        <p:spPr bwMode="auto">
          <a:xfrm>
            <a:off x="4024313" y="9723438"/>
            <a:ext cx="3074987"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575" tIns="48288" rIns="96575" bIns="48288" anchor="b"/>
          <a:lstStyle>
            <a:lvl1pPr algn="just" defTabSz="965200">
              <a:lnSpc>
                <a:spcPct val="90000"/>
              </a:lnSpc>
              <a:spcBef>
                <a:spcPct val="40000"/>
              </a:spcBef>
              <a:defRPr sz="1100">
                <a:solidFill>
                  <a:schemeClr val="tx1"/>
                </a:solidFill>
                <a:latin typeface="Arial" panose="020B0604020202020204" pitchFamily="34" charset="0"/>
              </a:defRPr>
            </a:lvl1pPr>
            <a:lvl2pPr marL="742950" indent="-285750" defTabSz="965200">
              <a:spcBef>
                <a:spcPct val="30000"/>
              </a:spcBef>
              <a:defRPr sz="1200">
                <a:solidFill>
                  <a:schemeClr val="tx1"/>
                </a:solidFill>
                <a:latin typeface="Times New Roman" panose="02020603050405020304" pitchFamily="18" charset="0"/>
              </a:defRPr>
            </a:lvl2pPr>
            <a:lvl3pPr marL="1143000" indent="-228600" defTabSz="965200">
              <a:spcBef>
                <a:spcPct val="30000"/>
              </a:spcBef>
              <a:defRPr sz="1200">
                <a:solidFill>
                  <a:schemeClr val="tx1"/>
                </a:solidFill>
                <a:latin typeface="Times New Roman" panose="02020603050405020304" pitchFamily="18" charset="0"/>
              </a:defRPr>
            </a:lvl3pPr>
            <a:lvl4pPr marL="1600200" indent="-228600" defTabSz="965200">
              <a:spcBef>
                <a:spcPct val="30000"/>
              </a:spcBef>
              <a:defRPr sz="1200">
                <a:solidFill>
                  <a:schemeClr val="tx1"/>
                </a:solidFill>
                <a:latin typeface="Times New Roman" panose="02020603050405020304" pitchFamily="18" charset="0"/>
              </a:defRPr>
            </a:lvl4pPr>
            <a:lvl5pPr marL="2057400" indent="-228600" defTabSz="965200">
              <a:spcBef>
                <a:spcPct val="30000"/>
              </a:spcBef>
              <a:defRPr sz="1200">
                <a:solidFill>
                  <a:schemeClr val="tx1"/>
                </a:solidFill>
                <a:latin typeface="Times New Roman" panose="02020603050405020304" pitchFamily="18" charset="0"/>
              </a:defRPr>
            </a:lvl5pPr>
            <a:lvl6pPr marL="2514600" indent="-228600" defTabSz="9652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52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52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5200" eaLnBrk="0" fontAlgn="base" hangingPunct="0">
              <a:spcBef>
                <a:spcPct val="30000"/>
              </a:spcBef>
              <a:spcAft>
                <a:spcPct val="0"/>
              </a:spcAft>
              <a:defRPr sz="1200">
                <a:solidFill>
                  <a:schemeClr val="tx1"/>
                </a:solidFill>
                <a:latin typeface="Times New Roman" panose="02020603050405020304" pitchFamily="18" charset="0"/>
              </a:defRPr>
            </a:lvl9pPr>
          </a:lstStyle>
          <a:p>
            <a:pPr algn="r" eaLnBrk="1" hangingPunct="1">
              <a:lnSpc>
                <a:spcPct val="100000"/>
              </a:lnSpc>
              <a:spcBef>
                <a:spcPct val="0"/>
              </a:spcBef>
            </a:pPr>
            <a:fld id="{AD6DDD4B-BC85-4464-8F8C-8E6CD76C8979}" type="slidenum">
              <a:rPr kumimoji="1" lang="zh-CN" altLang="en-US" sz="1300">
                <a:latin typeface="Times New Roman" panose="02020603050405020304" pitchFamily="18" charset="0"/>
              </a:rPr>
              <a:pPr algn="r" eaLnBrk="1" hangingPunct="1">
                <a:lnSpc>
                  <a:spcPct val="100000"/>
                </a:lnSpc>
                <a:spcBef>
                  <a:spcPct val="0"/>
                </a:spcBef>
              </a:pPr>
              <a:t>58</a:t>
            </a:fld>
            <a:endParaRPr kumimoji="1" lang="en-US" altLang="zh-CN" sz="1300">
              <a:latin typeface="Times New Roman" panose="02020603050405020304" pitchFamily="18" charset="0"/>
            </a:endParaRPr>
          </a:p>
        </p:txBody>
      </p:sp>
      <p:sp>
        <p:nvSpPr>
          <p:cNvPr id="65539" name="Rectangle 2"/>
          <p:cNvSpPr>
            <a:spLocks noGrp="1" noRot="1" noChangeAspect="1" noChangeArrowheads="1" noTextEdit="1"/>
          </p:cNvSpPr>
          <p:nvPr>
            <p:ph type="sldImg"/>
          </p:nvPr>
        </p:nvSpPr>
        <p:spPr>
          <a:xfrm>
            <a:off x="990600" y="766763"/>
            <a:ext cx="5118100" cy="3838575"/>
          </a:xfrm>
        </p:spPr>
      </p:sp>
      <p:sp>
        <p:nvSpPr>
          <p:cNvPr id="65540" name="Rectangle 3"/>
          <p:cNvSpPr>
            <a:spLocks noGrp="1" noChangeArrowheads="1"/>
          </p:cNvSpPr>
          <p:nvPr>
            <p:ph type="body" idx="1"/>
          </p:nvPr>
        </p:nvSpPr>
        <p:spPr>
          <a:xfrm>
            <a:off x="947738" y="4860925"/>
            <a:ext cx="5203825" cy="4606925"/>
          </a:xfrm>
          <a:noFill/>
        </p:spPr>
        <p:txBody>
          <a:bodyPr lIns="96575" tIns="48288" rIns="96575" bIns="48288"/>
          <a:lstStyle/>
          <a:p>
            <a:pPr eaLnBrk="1" hangingPunct="1"/>
            <a:r>
              <a:rPr lang="zh-CN" altLang="en-US"/>
              <a:t>访存过程：</a:t>
            </a:r>
          </a:p>
          <a:p>
            <a:pPr marL="457200" lvl="1" indent="0" eaLnBrk="1" hangingPunct="1"/>
            <a:r>
              <a:rPr lang="en-US" altLang="zh-CN">
                <a:latin typeface="华文新魏" panose="02010800040101010101" pitchFamily="2" charset="-122"/>
                <a:ea typeface="华文新魏" panose="02010800040101010101" pitchFamily="2" charset="-122"/>
              </a:rPr>
              <a:t>           </a:t>
            </a:r>
            <a:r>
              <a:rPr lang="en-US" altLang="zh-CN">
                <a:latin typeface="宋体" panose="02010600030101010101" pitchFamily="2" charset="-122"/>
              </a:rPr>
              <a:t>CPU</a:t>
            </a:r>
            <a:r>
              <a:rPr lang="zh-CN" altLang="en-US">
                <a:latin typeface="宋体" panose="02010600030101010101" pitchFamily="2" charset="-122"/>
              </a:rPr>
              <a:t>给出一个20位主存地址，根据中间3位的内容找到对应的</a:t>
            </a:r>
            <a:r>
              <a:rPr lang="en-US" altLang="zh-CN">
                <a:latin typeface="宋体" panose="02010600030101010101" pitchFamily="2" charset="-122"/>
              </a:rPr>
              <a:t>Cache</a:t>
            </a:r>
            <a:r>
              <a:rPr lang="zh-CN" altLang="en-US">
                <a:latin typeface="宋体" panose="02010600030101010101" pitchFamily="2" charset="-122"/>
              </a:rPr>
              <a:t>组，再将前8位同时与该组中各槽的标志位进行比较。</a:t>
            </a:r>
          </a:p>
          <a:p>
            <a:pPr marL="457200" lvl="1" indent="0" eaLnBrk="1" hangingPunct="1"/>
            <a:r>
              <a:rPr lang="zh-CN" altLang="en-US">
                <a:latin typeface="宋体" panose="02010600030101010101" pitchFamily="2" charset="-122"/>
              </a:rPr>
              <a:t>     若能找到相等的槽，则说明要访问的单元在该槽中。再根据后9位字号找到相应的字取到</a:t>
            </a:r>
            <a:r>
              <a:rPr lang="en-US" altLang="zh-CN">
                <a:latin typeface="宋体" panose="02010600030101010101" pitchFamily="2" charset="-122"/>
              </a:rPr>
              <a:t>CPU</a:t>
            </a:r>
            <a:r>
              <a:rPr lang="zh-CN" altLang="en-US">
                <a:latin typeface="宋体" panose="02010600030101010101" pitchFamily="2" charset="-122"/>
              </a:rPr>
              <a:t>中。</a:t>
            </a:r>
          </a:p>
          <a:p>
            <a:pPr marL="457200" lvl="1" indent="0" eaLnBrk="1" hangingPunct="1"/>
            <a:r>
              <a:rPr lang="zh-CN" altLang="en-US">
                <a:latin typeface="宋体" panose="02010600030101010101" pitchFamily="2" charset="-122"/>
              </a:rPr>
              <a:t>     若全都不相等，则说明要访问的单元不在该组中。</a:t>
            </a:r>
          </a:p>
          <a:p>
            <a:pPr eaLnBrk="1" hangingPunct="1"/>
            <a:endParaRPr lang="zh-CN" altLang="en-US"/>
          </a:p>
        </p:txBody>
      </p:sp>
    </p:spTree>
    <p:extLst>
      <p:ext uri="{BB962C8B-B14F-4D97-AF65-F5344CB8AC3E}">
        <p14:creationId xmlns:p14="http://schemas.microsoft.com/office/powerpoint/2010/main" val="1851628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txBox="1">
            <a:spLocks noGrp="1" noChangeArrowheads="1"/>
          </p:cNvSpPr>
          <p:nvPr/>
        </p:nvSpPr>
        <p:spPr bwMode="auto">
          <a:xfrm>
            <a:off x="4024313" y="9723438"/>
            <a:ext cx="3074987"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575" tIns="48288" rIns="96575" bIns="48288" anchor="b"/>
          <a:lstStyle>
            <a:lvl1pPr algn="just" defTabSz="965200">
              <a:lnSpc>
                <a:spcPct val="90000"/>
              </a:lnSpc>
              <a:spcBef>
                <a:spcPct val="40000"/>
              </a:spcBef>
              <a:defRPr sz="1100">
                <a:solidFill>
                  <a:schemeClr val="tx1"/>
                </a:solidFill>
                <a:latin typeface="Arial" panose="020B0604020202020204" pitchFamily="34" charset="0"/>
              </a:defRPr>
            </a:lvl1pPr>
            <a:lvl2pPr marL="742950" indent="-285750" defTabSz="965200">
              <a:spcBef>
                <a:spcPct val="30000"/>
              </a:spcBef>
              <a:defRPr sz="1200">
                <a:solidFill>
                  <a:schemeClr val="tx1"/>
                </a:solidFill>
                <a:latin typeface="Times New Roman" panose="02020603050405020304" pitchFamily="18" charset="0"/>
              </a:defRPr>
            </a:lvl2pPr>
            <a:lvl3pPr marL="1143000" indent="-228600" defTabSz="965200">
              <a:spcBef>
                <a:spcPct val="30000"/>
              </a:spcBef>
              <a:defRPr sz="1200">
                <a:solidFill>
                  <a:schemeClr val="tx1"/>
                </a:solidFill>
                <a:latin typeface="Times New Roman" panose="02020603050405020304" pitchFamily="18" charset="0"/>
              </a:defRPr>
            </a:lvl3pPr>
            <a:lvl4pPr marL="1600200" indent="-228600" defTabSz="965200">
              <a:spcBef>
                <a:spcPct val="30000"/>
              </a:spcBef>
              <a:defRPr sz="1200">
                <a:solidFill>
                  <a:schemeClr val="tx1"/>
                </a:solidFill>
                <a:latin typeface="Times New Roman" panose="02020603050405020304" pitchFamily="18" charset="0"/>
              </a:defRPr>
            </a:lvl4pPr>
            <a:lvl5pPr marL="2057400" indent="-228600" defTabSz="965200">
              <a:spcBef>
                <a:spcPct val="30000"/>
              </a:spcBef>
              <a:defRPr sz="1200">
                <a:solidFill>
                  <a:schemeClr val="tx1"/>
                </a:solidFill>
                <a:latin typeface="Times New Roman" panose="02020603050405020304" pitchFamily="18" charset="0"/>
              </a:defRPr>
            </a:lvl5pPr>
            <a:lvl6pPr marL="2514600" indent="-228600" defTabSz="9652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52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52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5200" eaLnBrk="0" fontAlgn="base" hangingPunct="0">
              <a:spcBef>
                <a:spcPct val="30000"/>
              </a:spcBef>
              <a:spcAft>
                <a:spcPct val="0"/>
              </a:spcAft>
              <a:defRPr sz="1200">
                <a:solidFill>
                  <a:schemeClr val="tx1"/>
                </a:solidFill>
                <a:latin typeface="Times New Roman" panose="02020603050405020304" pitchFamily="18" charset="0"/>
              </a:defRPr>
            </a:lvl9pPr>
          </a:lstStyle>
          <a:p>
            <a:pPr algn="r" eaLnBrk="1" hangingPunct="1">
              <a:lnSpc>
                <a:spcPct val="100000"/>
              </a:lnSpc>
              <a:spcBef>
                <a:spcPct val="0"/>
              </a:spcBef>
            </a:pPr>
            <a:fld id="{185BA6C7-64E2-4153-984E-B22B52B9B310}" type="slidenum">
              <a:rPr kumimoji="1" lang="zh-CN" altLang="en-US" sz="1300">
                <a:latin typeface="Times New Roman" panose="02020603050405020304" pitchFamily="18" charset="0"/>
              </a:rPr>
              <a:pPr algn="r" eaLnBrk="1" hangingPunct="1">
                <a:lnSpc>
                  <a:spcPct val="100000"/>
                </a:lnSpc>
                <a:spcBef>
                  <a:spcPct val="0"/>
                </a:spcBef>
              </a:pPr>
              <a:t>14</a:t>
            </a:fld>
            <a:endParaRPr kumimoji="1" lang="en-US" altLang="zh-CN" sz="1300">
              <a:latin typeface="Times New Roman" panose="02020603050405020304" pitchFamily="18" charset="0"/>
            </a:endParaRPr>
          </a:p>
        </p:txBody>
      </p:sp>
      <p:sp>
        <p:nvSpPr>
          <p:cNvPr id="19459" name="Rectangle 2"/>
          <p:cNvSpPr>
            <a:spLocks noGrp="1" noRot="1" noChangeAspect="1" noChangeArrowheads="1" noTextEdit="1"/>
          </p:cNvSpPr>
          <p:nvPr>
            <p:ph type="sldImg"/>
          </p:nvPr>
        </p:nvSpPr>
        <p:spPr>
          <a:xfrm>
            <a:off x="990600" y="766763"/>
            <a:ext cx="5118100" cy="3838575"/>
          </a:xfrm>
        </p:spPr>
      </p:sp>
      <p:sp>
        <p:nvSpPr>
          <p:cNvPr id="19460" name="Rectangle 3"/>
          <p:cNvSpPr>
            <a:spLocks noGrp="1" noChangeArrowheads="1"/>
          </p:cNvSpPr>
          <p:nvPr>
            <p:ph type="body" idx="1"/>
          </p:nvPr>
        </p:nvSpPr>
        <p:spPr>
          <a:xfrm>
            <a:off x="947738" y="4860925"/>
            <a:ext cx="5203825" cy="4606925"/>
          </a:xfrm>
          <a:noFill/>
        </p:spPr>
        <p:txBody>
          <a:bodyPr lIns="96575" tIns="48288" rIns="96575" bIns="48288"/>
          <a:lstStyle/>
          <a:p>
            <a:pPr marL="457200" lvl="1" indent="0" eaLnBrk="1" hangingPunct="1"/>
            <a:r>
              <a:rPr lang="zh-CN" altLang="en-US"/>
              <a:t>字片式（单方向译码，一维地址驱动）</a:t>
            </a:r>
          </a:p>
          <a:p>
            <a:pPr marL="457200" lvl="1" indent="0" eaLnBrk="1" hangingPunct="1">
              <a:buFont typeface="Wingdings" panose="05000000000000000000" pitchFamily="2" charset="2"/>
              <a:buNone/>
            </a:pPr>
            <a:r>
              <a:rPr lang="zh-CN" altLang="en-US">
                <a:solidFill>
                  <a:srgbClr val="006600"/>
                </a:solidFill>
              </a:rPr>
              <a:t>阵列中的位元排列与存储器中字的逻辑排列相同。</a:t>
            </a:r>
          </a:p>
          <a:p>
            <a:pPr marL="457200" lvl="1" indent="0" eaLnBrk="1" hangingPunct="1">
              <a:buFont typeface="Wingdings" panose="05000000000000000000" pitchFamily="2" charset="2"/>
              <a:buNone/>
            </a:pPr>
            <a:r>
              <a:rPr lang="zh-CN" altLang="en-US">
                <a:solidFill>
                  <a:srgbClr val="006600"/>
                </a:solidFill>
              </a:rPr>
              <a:t>存储体的每一行构成多位的一个存储字，一起被读写。</a:t>
            </a:r>
          </a:p>
          <a:p>
            <a:pPr marL="457200" lvl="1" indent="0" eaLnBrk="1" hangingPunct="1">
              <a:buFont typeface="Wingdings" panose="05000000000000000000" pitchFamily="2" charset="2"/>
              <a:buNone/>
            </a:pPr>
            <a:r>
              <a:rPr lang="zh-CN" altLang="en-US">
                <a:solidFill>
                  <a:srgbClr val="006600"/>
                </a:solidFill>
              </a:rPr>
              <a:t>每列由相同位构成，共用一个读写电路，有多个读写电路。</a:t>
            </a:r>
          </a:p>
          <a:p>
            <a:pPr marL="457200" lvl="1" indent="0" eaLnBrk="1" hangingPunct="1">
              <a:buFont typeface="Wingdings" panose="05000000000000000000" pitchFamily="2" charset="2"/>
              <a:buNone/>
            </a:pPr>
            <a:r>
              <a:rPr lang="zh-CN" altLang="en-US">
                <a:solidFill>
                  <a:srgbClr val="006600"/>
                </a:solidFill>
              </a:rPr>
              <a:t>在位方向上便于扩充。</a:t>
            </a:r>
          </a:p>
        </p:txBody>
      </p:sp>
    </p:spTree>
    <p:extLst>
      <p:ext uri="{BB962C8B-B14F-4D97-AF65-F5344CB8AC3E}">
        <p14:creationId xmlns:p14="http://schemas.microsoft.com/office/powerpoint/2010/main" val="32445324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txBox="1">
            <a:spLocks noGrp="1" noChangeArrowheads="1"/>
          </p:cNvSpPr>
          <p:nvPr/>
        </p:nvSpPr>
        <p:spPr bwMode="auto">
          <a:xfrm>
            <a:off x="4024313" y="9723438"/>
            <a:ext cx="3074987"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575" tIns="48288" rIns="96575" bIns="48288" anchor="b"/>
          <a:lstStyle>
            <a:lvl1pPr algn="just" defTabSz="965200">
              <a:lnSpc>
                <a:spcPct val="90000"/>
              </a:lnSpc>
              <a:spcBef>
                <a:spcPct val="40000"/>
              </a:spcBef>
              <a:defRPr sz="1100">
                <a:solidFill>
                  <a:schemeClr val="tx1"/>
                </a:solidFill>
                <a:latin typeface="Arial" panose="020B0604020202020204" pitchFamily="34" charset="0"/>
              </a:defRPr>
            </a:lvl1pPr>
            <a:lvl2pPr marL="742950" indent="-285750" defTabSz="965200">
              <a:spcBef>
                <a:spcPct val="30000"/>
              </a:spcBef>
              <a:defRPr sz="1200">
                <a:solidFill>
                  <a:schemeClr val="tx1"/>
                </a:solidFill>
                <a:latin typeface="Times New Roman" panose="02020603050405020304" pitchFamily="18" charset="0"/>
              </a:defRPr>
            </a:lvl2pPr>
            <a:lvl3pPr marL="1143000" indent="-228600" defTabSz="965200">
              <a:spcBef>
                <a:spcPct val="30000"/>
              </a:spcBef>
              <a:defRPr sz="1200">
                <a:solidFill>
                  <a:schemeClr val="tx1"/>
                </a:solidFill>
                <a:latin typeface="Times New Roman" panose="02020603050405020304" pitchFamily="18" charset="0"/>
              </a:defRPr>
            </a:lvl3pPr>
            <a:lvl4pPr marL="1600200" indent="-228600" defTabSz="965200">
              <a:spcBef>
                <a:spcPct val="30000"/>
              </a:spcBef>
              <a:defRPr sz="1200">
                <a:solidFill>
                  <a:schemeClr val="tx1"/>
                </a:solidFill>
                <a:latin typeface="Times New Roman" panose="02020603050405020304" pitchFamily="18" charset="0"/>
              </a:defRPr>
            </a:lvl4pPr>
            <a:lvl5pPr marL="2057400" indent="-228600" defTabSz="965200">
              <a:spcBef>
                <a:spcPct val="30000"/>
              </a:spcBef>
              <a:defRPr sz="1200">
                <a:solidFill>
                  <a:schemeClr val="tx1"/>
                </a:solidFill>
                <a:latin typeface="Times New Roman" panose="02020603050405020304" pitchFamily="18" charset="0"/>
              </a:defRPr>
            </a:lvl5pPr>
            <a:lvl6pPr marL="2514600" indent="-228600" defTabSz="9652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52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52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5200" eaLnBrk="0" fontAlgn="base" hangingPunct="0">
              <a:spcBef>
                <a:spcPct val="30000"/>
              </a:spcBef>
              <a:spcAft>
                <a:spcPct val="0"/>
              </a:spcAft>
              <a:defRPr sz="1200">
                <a:solidFill>
                  <a:schemeClr val="tx1"/>
                </a:solidFill>
                <a:latin typeface="Times New Roman" panose="02020603050405020304" pitchFamily="18" charset="0"/>
              </a:defRPr>
            </a:lvl9pPr>
          </a:lstStyle>
          <a:p>
            <a:pPr algn="r" eaLnBrk="1" hangingPunct="1">
              <a:lnSpc>
                <a:spcPct val="100000"/>
              </a:lnSpc>
              <a:spcBef>
                <a:spcPct val="0"/>
              </a:spcBef>
            </a:pPr>
            <a:fld id="{D910DFC9-5EBD-4F07-9691-E7821528604E}" type="slidenum">
              <a:rPr kumimoji="1" lang="zh-CN" altLang="en-US" sz="1300">
                <a:latin typeface="Times New Roman" panose="02020603050405020304" pitchFamily="18" charset="0"/>
              </a:rPr>
              <a:pPr algn="r" eaLnBrk="1" hangingPunct="1">
                <a:lnSpc>
                  <a:spcPct val="100000"/>
                </a:lnSpc>
                <a:spcBef>
                  <a:spcPct val="0"/>
                </a:spcBef>
              </a:pPr>
              <a:t>15</a:t>
            </a:fld>
            <a:endParaRPr kumimoji="1" lang="en-US" altLang="zh-CN" sz="1300">
              <a:latin typeface="Times New Roman" panose="02020603050405020304" pitchFamily="18" charset="0"/>
            </a:endParaRPr>
          </a:p>
        </p:txBody>
      </p:sp>
      <p:sp>
        <p:nvSpPr>
          <p:cNvPr id="21507" name="Rectangle 2"/>
          <p:cNvSpPr>
            <a:spLocks noGrp="1" noRot="1" noChangeAspect="1" noChangeArrowheads="1" noTextEdit="1"/>
          </p:cNvSpPr>
          <p:nvPr>
            <p:ph type="sldImg"/>
          </p:nvPr>
        </p:nvSpPr>
        <p:spPr>
          <a:xfrm>
            <a:off x="990600" y="766763"/>
            <a:ext cx="5118100" cy="3838575"/>
          </a:xfrm>
        </p:spPr>
      </p:sp>
      <p:sp>
        <p:nvSpPr>
          <p:cNvPr id="21508" name="Rectangle 3"/>
          <p:cNvSpPr>
            <a:spLocks noGrp="1" noChangeArrowheads="1"/>
          </p:cNvSpPr>
          <p:nvPr>
            <p:ph type="body" idx="1"/>
          </p:nvPr>
        </p:nvSpPr>
        <p:spPr>
          <a:xfrm>
            <a:off x="947738" y="4860925"/>
            <a:ext cx="5203825" cy="4606925"/>
          </a:xfrm>
          <a:noFill/>
        </p:spPr>
        <p:txBody>
          <a:bodyPr lIns="96575" tIns="48288" rIns="96575" bIns="48288"/>
          <a:lstStyle/>
          <a:p>
            <a:pPr marL="457200" lvl="1" indent="0" eaLnBrk="1" hangingPunct="1"/>
            <a:r>
              <a:rPr lang="zh-CN" altLang="en-US"/>
              <a:t>位片式（双方向译码，二维地址驱动）</a:t>
            </a:r>
          </a:p>
          <a:p>
            <a:pPr marL="457200" lvl="1" indent="0" eaLnBrk="1" hangingPunct="1">
              <a:buFont typeface="Wingdings" panose="05000000000000000000" pitchFamily="2" charset="2"/>
              <a:buNone/>
            </a:pPr>
            <a:r>
              <a:rPr lang="zh-CN" altLang="en-US">
                <a:solidFill>
                  <a:srgbClr val="006600"/>
                </a:solidFill>
              </a:rPr>
              <a:t>芯片阵列由行和列排列而成，每次只能读写行、列交叉处的一位数据。</a:t>
            </a:r>
          </a:p>
          <a:p>
            <a:pPr marL="457200" lvl="1" indent="0" eaLnBrk="1" hangingPunct="1">
              <a:buFont typeface="Wingdings" panose="05000000000000000000" pitchFamily="2" charset="2"/>
              <a:buNone/>
            </a:pPr>
            <a:r>
              <a:rPr lang="zh-CN" altLang="en-US">
                <a:solidFill>
                  <a:srgbClr val="006600"/>
                </a:solidFill>
              </a:rPr>
              <a:t>每个芯片只有一位读写电路。</a:t>
            </a:r>
          </a:p>
          <a:p>
            <a:pPr marL="457200" lvl="1" indent="0" eaLnBrk="1" hangingPunct="1">
              <a:buFont typeface="Wingdings" panose="05000000000000000000" pitchFamily="2" charset="2"/>
              <a:buNone/>
            </a:pPr>
            <a:r>
              <a:rPr lang="zh-CN" altLang="en-US">
                <a:solidFill>
                  <a:srgbClr val="006600"/>
                </a:solidFill>
              </a:rPr>
              <a:t>在字和位方向上都能扩充，但需有片选信号。</a:t>
            </a:r>
          </a:p>
          <a:p>
            <a:pPr eaLnBrk="1" hangingPunct="1">
              <a:spcBef>
                <a:spcPct val="20000"/>
              </a:spcBef>
            </a:pPr>
            <a:endParaRPr lang="zh-CN" altLang="en-US" sz="2200">
              <a:latin typeface="宋体" panose="02010600030101010101" pitchFamily="2" charset="-122"/>
            </a:endParaRPr>
          </a:p>
          <a:p>
            <a:pPr eaLnBrk="1" hangingPunct="1">
              <a:spcBef>
                <a:spcPct val="20000"/>
              </a:spcBef>
            </a:pPr>
            <a:r>
              <a:rPr lang="zh-CN" altLang="en-US" sz="2200">
                <a:latin typeface="宋体" panose="02010600030101010101" pitchFamily="2" charset="-122"/>
              </a:rPr>
              <a:t>问题：对于一个具有2</a:t>
            </a:r>
            <a:r>
              <a:rPr lang="en-US" altLang="zh-CN" sz="2200" baseline="30000">
                <a:latin typeface="宋体" panose="02010600030101010101" pitchFamily="2" charset="-122"/>
              </a:rPr>
              <a:t>n</a:t>
            </a:r>
            <a:r>
              <a:rPr lang="zh-CN" altLang="en-US" sz="2200">
                <a:latin typeface="宋体" panose="02010600030101010101" pitchFamily="2" charset="-122"/>
              </a:rPr>
              <a:t>个单元的位片式芯片，其地址译码驱动（选择）线的条数为多少？</a:t>
            </a:r>
            <a:endParaRPr lang="en-US" altLang="zh-CN" sz="2200" baseline="30000">
              <a:solidFill>
                <a:srgbClr val="800000"/>
              </a:solidFill>
              <a:latin typeface="宋体" panose="02010600030101010101" pitchFamily="2" charset="-122"/>
            </a:endParaRPr>
          </a:p>
          <a:p>
            <a:pPr eaLnBrk="1" hangingPunct="1">
              <a:spcBef>
                <a:spcPct val="20000"/>
              </a:spcBef>
            </a:pPr>
            <a:r>
              <a:rPr lang="zh-CN" altLang="en-US" sz="2200">
                <a:solidFill>
                  <a:srgbClr val="800000"/>
                </a:solidFill>
                <a:latin typeface="宋体" panose="02010600030101010101" pitchFamily="2" charset="-122"/>
              </a:rPr>
              <a:t>2</a:t>
            </a:r>
            <a:r>
              <a:rPr lang="en-US" altLang="zh-CN" sz="2200" baseline="30000">
                <a:solidFill>
                  <a:srgbClr val="800000"/>
                </a:solidFill>
                <a:latin typeface="宋体" panose="02010600030101010101" pitchFamily="2" charset="-122"/>
              </a:rPr>
              <a:t>n/2</a:t>
            </a:r>
            <a:r>
              <a:rPr lang="zh-CN" altLang="en-US" sz="2200">
                <a:solidFill>
                  <a:srgbClr val="800000"/>
                </a:solidFill>
                <a:latin typeface="宋体" panose="02010600030101010101" pitchFamily="2" charset="-122"/>
              </a:rPr>
              <a:t> +2</a:t>
            </a:r>
            <a:r>
              <a:rPr lang="en-US" altLang="zh-CN" sz="2200" baseline="30000">
                <a:solidFill>
                  <a:srgbClr val="800000"/>
                </a:solidFill>
                <a:latin typeface="宋体" panose="02010600030101010101" pitchFamily="2" charset="-122"/>
              </a:rPr>
              <a:t>n/2</a:t>
            </a:r>
          </a:p>
          <a:p>
            <a:pPr eaLnBrk="1" hangingPunct="1"/>
            <a:endParaRPr lang="zh-CN" altLang="en-US"/>
          </a:p>
        </p:txBody>
      </p:sp>
    </p:spTree>
    <p:extLst>
      <p:ext uri="{BB962C8B-B14F-4D97-AF65-F5344CB8AC3E}">
        <p14:creationId xmlns:p14="http://schemas.microsoft.com/office/powerpoint/2010/main" val="10135018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24596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txBox="1">
            <a:spLocks noGrp="1" noChangeArrowheads="1"/>
          </p:cNvSpPr>
          <p:nvPr/>
        </p:nvSpPr>
        <p:spPr bwMode="auto">
          <a:xfrm>
            <a:off x="4024313" y="9723438"/>
            <a:ext cx="3074987"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575" tIns="48288" rIns="96575" bIns="48288" anchor="b"/>
          <a:lstStyle>
            <a:lvl1pPr algn="just" defTabSz="965200">
              <a:lnSpc>
                <a:spcPct val="90000"/>
              </a:lnSpc>
              <a:spcBef>
                <a:spcPct val="40000"/>
              </a:spcBef>
              <a:defRPr sz="1100">
                <a:solidFill>
                  <a:schemeClr val="tx1"/>
                </a:solidFill>
                <a:latin typeface="Arial" panose="020B0604020202020204" pitchFamily="34" charset="0"/>
              </a:defRPr>
            </a:lvl1pPr>
            <a:lvl2pPr marL="742950" indent="-285750" defTabSz="965200">
              <a:spcBef>
                <a:spcPct val="30000"/>
              </a:spcBef>
              <a:defRPr sz="1200">
                <a:solidFill>
                  <a:schemeClr val="tx1"/>
                </a:solidFill>
                <a:latin typeface="Times New Roman" panose="02020603050405020304" pitchFamily="18" charset="0"/>
              </a:defRPr>
            </a:lvl2pPr>
            <a:lvl3pPr marL="1143000" indent="-228600" defTabSz="965200">
              <a:spcBef>
                <a:spcPct val="30000"/>
              </a:spcBef>
              <a:defRPr sz="1200">
                <a:solidFill>
                  <a:schemeClr val="tx1"/>
                </a:solidFill>
                <a:latin typeface="Times New Roman" panose="02020603050405020304" pitchFamily="18" charset="0"/>
              </a:defRPr>
            </a:lvl3pPr>
            <a:lvl4pPr marL="1600200" indent="-228600" defTabSz="965200">
              <a:spcBef>
                <a:spcPct val="30000"/>
              </a:spcBef>
              <a:defRPr sz="1200">
                <a:solidFill>
                  <a:schemeClr val="tx1"/>
                </a:solidFill>
                <a:latin typeface="Times New Roman" panose="02020603050405020304" pitchFamily="18" charset="0"/>
              </a:defRPr>
            </a:lvl4pPr>
            <a:lvl5pPr marL="2057400" indent="-228600" defTabSz="965200">
              <a:spcBef>
                <a:spcPct val="30000"/>
              </a:spcBef>
              <a:defRPr sz="1200">
                <a:solidFill>
                  <a:schemeClr val="tx1"/>
                </a:solidFill>
                <a:latin typeface="Times New Roman" panose="02020603050405020304" pitchFamily="18" charset="0"/>
              </a:defRPr>
            </a:lvl5pPr>
            <a:lvl6pPr marL="2514600" indent="-228600" defTabSz="9652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52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52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5200" eaLnBrk="0" fontAlgn="base" hangingPunct="0">
              <a:spcBef>
                <a:spcPct val="30000"/>
              </a:spcBef>
              <a:spcAft>
                <a:spcPct val="0"/>
              </a:spcAft>
              <a:defRPr sz="1200">
                <a:solidFill>
                  <a:schemeClr val="tx1"/>
                </a:solidFill>
                <a:latin typeface="Times New Roman" panose="02020603050405020304" pitchFamily="18" charset="0"/>
              </a:defRPr>
            </a:lvl9pPr>
          </a:lstStyle>
          <a:p>
            <a:pPr algn="r" eaLnBrk="1" hangingPunct="1">
              <a:lnSpc>
                <a:spcPct val="100000"/>
              </a:lnSpc>
              <a:spcBef>
                <a:spcPct val="0"/>
              </a:spcBef>
            </a:pPr>
            <a:fld id="{6906BB93-A6D5-4EC5-A1A8-A79A73063B19}" type="slidenum">
              <a:rPr kumimoji="1" lang="zh-CN" altLang="en-US" sz="1300">
                <a:latin typeface="Times New Roman" panose="02020603050405020304" pitchFamily="18" charset="0"/>
              </a:rPr>
              <a:pPr algn="r" eaLnBrk="1" hangingPunct="1">
                <a:lnSpc>
                  <a:spcPct val="100000"/>
                </a:lnSpc>
                <a:spcBef>
                  <a:spcPct val="0"/>
                </a:spcBef>
              </a:pPr>
              <a:t>34</a:t>
            </a:fld>
            <a:endParaRPr kumimoji="1" lang="en-US" altLang="zh-CN" sz="1300">
              <a:latin typeface="Times New Roman" panose="02020603050405020304" pitchFamily="18" charset="0"/>
            </a:endParaRPr>
          </a:p>
        </p:txBody>
      </p:sp>
      <p:sp>
        <p:nvSpPr>
          <p:cNvPr id="39939" name="Rectangle 2"/>
          <p:cNvSpPr>
            <a:spLocks noGrp="1" noRot="1" noChangeAspect="1" noChangeArrowheads="1" noTextEdit="1"/>
          </p:cNvSpPr>
          <p:nvPr>
            <p:ph type="sldImg"/>
          </p:nvPr>
        </p:nvSpPr>
        <p:spPr>
          <a:xfrm>
            <a:off x="990600" y="766763"/>
            <a:ext cx="5118100" cy="3838575"/>
          </a:xfrm>
        </p:spPr>
      </p:sp>
      <p:sp>
        <p:nvSpPr>
          <p:cNvPr id="39940" name="Rectangle 3"/>
          <p:cNvSpPr>
            <a:spLocks noGrp="1" noChangeArrowheads="1"/>
          </p:cNvSpPr>
          <p:nvPr>
            <p:ph type="body" idx="1"/>
          </p:nvPr>
        </p:nvSpPr>
        <p:spPr>
          <a:xfrm>
            <a:off x="708025" y="4859338"/>
            <a:ext cx="5683250" cy="4608512"/>
          </a:xfrm>
          <a:noFill/>
        </p:spPr>
        <p:txBody>
          <a:bodyPr lIns="96575" tIns="48288" rIns="96575" bIns="48288"/>
          <a:lstStyle/>
          <a:p>
            <a:pPr eaLnBrk="1" hangingPunct="1"/>
            <a:r>
              <a:rPr lang="zh-CN" altLang="en-US"/>
              <a:t>参考阅读材料</a:t>
            </a:r>
            <a:r>
              <a:rPr lang="en-US" altLang="zh-CN"/>
              <a:t>2.3</a:t>
            </a:r>
            <a:r>
              <a:rPr lang="zh-CN" altLang="en-US"/>
              <a:t>中的介绍</a:t>
            </a:r>
          </a:p>
        </p:txBody>
      </p:sp>
    </p:spTree>
    <p:extLst>
      <p:ext uri="{BB962C8B-B14F-4D97-AF65-F5344CB8AC3E}">
        <p14:creationId xmlns:p14="http://schemas.microsoft.com/office/powerpoint/2010/main" val="158190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txBox="1">
            <a:spLocks noGrp="1" noChangeArrowheads="1"/>
          </p:cNvSpPr>
          <p:nvPr/>
        </p:nvSpPr>
        <p:spPr bwMode="auto">
          <a:xfrm>
            <a:off x="4024313" y="9723438"/>
            <a:ext cx="3074987" cy="511175"/>
          </a:xfrm>
          <a:prstGeom prst="rect">
            <a:avLst/>
          </a:prstGeom>
          <a:noFill/>
          <a:ln w="9525">
            <a:noFill/>
            <a:miter lim="800000"/>
            <a:headEnd/>
            <a:tailEnd/>
          </a:ln>
        </p:spPr>
        <p:txBody>
          <a:bodyPr lIns="96575" tIns="48288" rIns="96575" bIns="48288" anchor="b"/>
          <a:lstStyle/>
          <a:p>
            <a:pPr algn="r" defTabSz="965200" eaLnBrk="1" hangingPunct="1"/>
            <a:fld id="{2106B7F3-5090-4748-AA21-7C29BC06FAF4}" type="slidenum">
              <a:rPr kumimoji="1" lang="zh-CN" altLang="en-US" sz="1300">
                <a:latin typeface="Times New Roman" pitchFamily="18" charset="0"/>
              </a:rPr>
              <a:pPr algn="r" defTabSz="965200" eaLnBrk="1" hangingPunct="1"/>
              <a:t>35</a:t>
            </a:fld>
            <a:endParaRPr kumimoji="1" lang="en-US" altLang="zh-CN" sz="1300">
              <a:latin typeface="Times New Roman" pitchFamily="18" charset="0"/>
            </a:endParaRPr>
          </a:p>
        </p:txBody>
      </p:sp>
      <p:sp>
        <p:nvSpPr>
          <p:cNvPr id="39939" name="Rectangle 2"/>
          <p:cNvSpPr>
            <a:spLocks noGrp="1" noRot="1" noChangeAspect="1" noChangeArrowheads="1" noTextEdit="1"/>
          </p:cNvSpPr>
          <p:nvPr>
            <p:ph type="sldImg"/>
          </p:nvPr>
        </p:nvSpPr>
        <p:spPr>
          <a:xfrm>
            <a:off x="990600" y="766763"/>
            <a:ext cx="5118100" cy="3838575"/>
          </a:xfrm>
        </p:spPr>
      </p:sp>
      <p:sp>
        <p:nvSpPr>
          <p:cNvPr id="39940" name="Rectangle 3"/>
          <p:cNvSpPr>
            <a:spLocks noGrp="1" noChangeArrowheads="1"/>
          </p:cNvSpPr>
          <p:nvPr>
            <p:ph type="body" idx="1"/>
          </p:nvPr>
        </p:nvSpPr>
        <p:spPr>
          <a:xfrm>
            <a:off x="947738" y="4860925"/>
            <a:ext cx="5203825" cy="4606925"/>
          </a:xfrm>
          <a:noFill/>
        </p:spPr>
        <p:txBody>
          <a:bodyPr lIns="96575" tIns="48288" rIns="96575" bIns="48288"/>
          <a:lstStyle/>
          <a:p>
            <a:pPr eaLnBrk="1" hangingPunct="1"/>
            <a:r>
              <a:rPr lang="zh-CN" altLang="en-US"/>
              <a:t>从该存储器的结构可以理解为什么要规定数据对齐存放。例如，一个</a:t>
            </a:r>
            <a:r>
              <a:rPr lang="en-US" altLang="zh-CN"/>
              <a:t>32</a:t>
            </a:r>
            <a:r>
              <a:rPr lang="zh-CN" altLang="en-US"/>
              <a:t>位</a:t>
            </a:r>
            <a:r>
              <a:rPr lang="en-US" altLang="zh-CN"/>
              <a:t>int</a:t>
            </a:r>
            <a:r>
              <a:rPr lang="zh-CN" altLang="en-US"/>
              <a:t>型数据若存放在第</a:t>
            </a:r>
            <a:r>
              <a:rPr lang="en-US" altLang="zh-CN"/>
              <a:t>8</a:t>
            </a:r>
            <a:r>
              <a:rPr lang="zh-CN" altLang="en-US"/>
              <a:t>、</a:t>
            </a:r>
            <a:r>
              <a:rPr lang="en-US" altLang="zh-CN"/>
              <a:t>9</a:t>
            </a:r>
            <a:r>
              <a:rPr lang="zh-CN" altLang="en-US"/>
              <a:t>、</a:t>
            </a:r>
            <a:r>
              <a:rPr lang="en-US" altLang="zh-CN"/>
              <a:t>10</a:t>
            </a:r>
            <a:r>
              <a:rPr lang="zh-CN" altLang="en-US"/>
              <a:t>、</a:t>
            </a:r>
            <a:r>
              <a:rPr lang="en-US" altLang="zh-CN"/>
              <a:t>11</a:t>
            </a:r>
            <a:r>
              <a:rPr lang="zh-CN" altLang="en-US"/>
              <a:t>这</a:t>
            </a:r>
            <a:r>
              <a:rPr lang="en-US" altLang="zh-CN"/>
              <a:t>4</a:t>
            </a:r>
            <a:r>
              <a:rPr lang="zh-CN" altLang="en-US"/>
              <a:t>个单元，则需要访问几次内存？若存放在</a:t>
            </a:r>
            <a:r>
              <a:rPr lang="en-US" altLang="zh-CN"/>
              <a:t>6</a:t>
            </a:r>
            <a:r>
              <a:rPr lang="zh-CN" altLang="en-US"/>
              <a:t>、</a:t>
            </a:r>
            <a:r>
              <a:rPr lang="en-US" altLang="zh-CN"/>
              <a:t>7</a:t>
            </a:r>
            <a:r>
              <a:rPr lang="zh-CN" altLang="en-US"/>
              <a:t>、</a:t>
            </a:r>
            <a:r>
              <a:rPr lang="en-US" altLang="zh-CN"/>
              <a:t>8</a:t>
            </a:r>
            <a:r>
              <a:rPr lang="zh-CN" altLang="en-US"/>
              <a:t>、</a:t>
            </a:r>
            <a:r>
              <a:rPr lang="en-US" altLang="zh-CN"/>
              <a:t>9</a:t>
            </a:r>
            <a:r>
              <a:rPr lang="zh-CN" altLang="en-US"/>
              <a:t>这</a:t>
            </a:r>
            <a:r>
              <a:rPr lang="en-US" altLang="zh-CN"/>
              <a:t>4</a:t>
            </a:r>
            <a:r>
              <a:rPr lang="zh-CN" altLang="en-US"/>
              <a:t>个单元，则需要访问几次内存？</a:t>
            </a:r>
          </a:p>
          <a:p>
            <a:pPr eaLnBrk="1" hangingPunct="1"/>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txBox="1">
            <a:spLocks noGrp="1" noChangeArrowheads="1"/>
          </p:cNvSpPr>
          <p:nvPr/>
        </p:nvSpPr>
        <p:spPr bwMode="auto">
          <a:xfrm>
            <a:off x="4024313" y="9723438"/>
            <a:ext cx="3074987" cy="511175"/>
          </a:xfrm>
          <a:prstGeom prst="rect">
            <a:avLst/>
          </a:prstGeom>
          <a:noFill/>
          <a:ln w="9525">
            <a:noFill/>
            <a:miter lim="800000"/>
            <a:headEnd/>
            <a:tailEnd/>
          </a:ln>
        </p:spPr>
        <p:txBody>
          <a:bodyPr lIns="96575" tIns="48288" rIns="96575" bIns="48288" anchor="b"/>
          <a:lstStyle/>
          <a:p>
            <a:pPr algn="r" defTabSz="965200" eaLnBrk="1" hangingPunct="1"/>
            <a:fld id="{F7A0D6FB-EDC2-4327-BDE0-053DF346EA67}" type="slidenum">
              <a:rPr kumimoji="1" lang="zh-CN" altLang="en-US" sz="1300">
                <a:latin typeface="Times New Roman" pitchFamily="18" charset="0"/>
              </a:rPr>
              <a:pPr algn="r" defTabSz="965200" eaLnBrk="1" hangingPunct="1"/>
              <a:t>36</a:t>
            </a:fld>
            <a:endParaRPr kumimoji="1" lang="en-US" altLang="zh-CN" sz="1300">
              <a:latin typeface="Times New Roman" pitchFamily="18" charset="0"/>
            </a:endParaRPr>
          </a:p>
        </p:txBody>
      </p:sp>
      <p:sp>
        <p:nvSpPr>
          <p:cNvPr id="41987" name="Rectangle 2"/>
          <p:cNvSpPr>
            <a:spLocks noGrp="1" noRot="1" noChangeAspect="1" noChangeArrowheads="1" noTextEdit="1"/>
          </p:cNvSpPr>
          <p:nvPr>
            <p:ph type="sldImg"/>
          </p:nvPr>
        </p:nvSpPr>
        <p:spPr>
          <a:xfrm>
            <a:off x="990600" y="766763"/>
            <a:ext cx="5118100" cy="3838575"/>
          </a:xfrm>
        </p:spPr>
      </p:sp>
      <p:sp>
        <p:nvSpPr>
          <p:cNvPr id="41988" name="Rectangle 3"/>
          <p:cNvSpPr>
            <a:spLocks noGrp="1" noChangeArrowheads="1"/>
          </p:cNvSpPr>
          <p:nvPr>
            <p:ph type="body" idx="1"/>
          </p:nvPr>
        </p:nvSpPr>
        <p:spPr>
          <a:xfrm>
            <a:off x="947738" y="4860925"/>
            <a:ext cx="5203825" cy="4606925"/>
          </a:xfrm>
          <a:noFill/>
        </p:spPr>
        <p:txBody>
          <a:bodyPr lIns="96575" tIns="48288" rIns="96575" bIns="48288"/>
          <a:lstStyle/>
          <a:p>
            <a:pPr eaLnBrk="1" hangingPunct="1"/>
            <a:r>
              <a:rPr lang="zh-CN" altLang="en-US"/>
              <a:t>从该存储器的结构可以理解为什么要规定数据对齐存放。例如，一个</a:t>
            </a:r>
            <a:r>
              <a:rPr lang="en-US" altLang="zh-CN"/>
              <a:t>32</a:t>
            </a:r>
            <a:r>
              <a:rPr lang="zh-CN" altLang="en-US"/>
              <a:t>位</a:t>
            </a:r>
            <a:r>
              <a:rPr lang="en-US" altLang="zh-CN"/>
              <a:t>int</a:t>
            </a:r>
            <a:r>
              <a:rPr lang="zh-CN" altLang="en-US"/>
              <a:t>型数据若存放在第</a:t>
            </a:r>
            <a:r>
              <a:rPr lang="en-US" altLang="zh-CN"/>
              <a:t>8</a:t>
            </a:r>
            <a:r>
              <a:rPr lang="zh-CN" altLang="en-US"/>
              <a:t>、</a:t>
            </a:r>
            <a:r>
              <a:rPr lang="en-US" altLang="zh-CN"/>
              <a:t>9</a:t>
            </a:r>
            <a:r>
              <a:rPr lang="zh-CN" altLang="en-US"/>
              <a:t>、</a:t>
            </a:r>
            <a:r>
              <a:rPr lang="en-US" altLang="zh-CN"/>
              <a:t>10</a:t>
            </a:r>
            <a:r>
              <a:rPr lang="zh-CN" altLang="en-US"/>
              <a:t>、</a:t>
            </a:r>
            <a:r>
              <a:rPr lang="en-US" altLang="zh-CN"/>
              <a:t>11</a:t>
            </a:r>
            <a:r>
              <a:rPr lang="zh-CN" altLang="en-US"/>
              <a:t>这</a:t>
            </a:r>
            <a:r>
              <a:rPr lang="en-US" altLang="zh-CN"/>
              <a:t>4</a:t>
            </a:r>
            <a:r>
              <a:rPr lang="zh-CN" altLang="en-US"/>
              <a:t>个单元，则需要访问几次内存？若存放在</a:t>
            </a:r>
            <a:r>
              <a:rPr lang="en-US" altLang="zh-CN"/>
              <a:t>6</a:t>
            </a:r>
            <a:r>
              <a:rPr lang="zh-CN" altLang="en-US"/>
              <a:t>、</a:t>
            </a:r>
            <a:r>
              <a:rPr lang="en-US" altLang="zh-CN"/>
              <a:t>7</a:t>
            </a:r>
            <a:r>
              <a:rPr lang="zh-CN" altLang="en-US"/>
              <a:t>、</a:t>
            </a:r>
            <a:r>
              <a:rPr lang="en-US" altLang="zh-CN"/>
              <a:t>8</a:t>
            </a:r>
            <a:r>
              <a:rPr lang="zh-CN" altLang="en-US"/>
              <a:t>、</a:t>
            </a:r>
            <a:r>
              <a:rPr lang="en-US" altLang="zh-CN"/>
              <a:t>9</a:t>
            </a:r>
            <a:r>
              <a:rPr lang="zh-CN" altLang="en-US"/>
              <a:t>这</a:t>
            </a:r>
            <a:r>
              <a:rPr lang="en-US" altLang="zh-CN"/>
              <a:t>4</a:t>
            </a:r>
            <a:r>
              <a:rPr lang="zh-CN" altLang="en-US"/>
              <a:t>个单元，则需要访问几次内存？</a:t>
            </a:r>
          </a:p>
          <a:p>
            <a:pPr eaLnBrk="1" hangingPunct="1"/>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txBox="1">
            <a:spLocks noGrp="1" noChangeArrowheads="1"/>
          </p:cNvSpPr>
          <p:nvPr/>
        </p:nvSpPr>
        <p:spPr bwMode="auto">
          <a:xfrm>
            <a:off x="4024313" y="9723438"/>
            <a:ext cx="3074987" cy="511175"/>
          </a:xfrm>
          <a:prstGeom prst="rect">
            <a:avLst/>
          </a:prstGeom>
          <a:noFill/>
          <a:ln w="9525">
            <a:noFill/>
            <a:miter lim="800000"/>
            <a:headEnd/>
            <a:tailEnd/>
          </a:ln>
        </p:spPr>
        <p:txBody>
          <a:bodyPr lIns="96575" tIns="48288" rIns="96575" bIns="48288" anchor="b"/>
          <a:lstStyle/>
          <a:p>
            <a:pPr algn="r" defTabSz="965200" eaLnBrk="1" hangingPunct="1"/>
            <a:fld id="{9F9407F6-D045-4166-AA37-CEEEDD2FAD99}" type="slidenum">
              <a:rPr kumimoji="1" lang="zh-CN" altLang="en-US" sz="1300">
                <a:latin typeface="Times New Roman" pitchFamily="18" charset="0"/>
              </a:rPr>
              <a:pPr algn="r" defTabSz="965200" eaLnBrk="1" hangingPunct="1"/>
              <a:t>37</a:t>
            </a:fld>
            <a:endParaRPr kumimoji="1" lang="en-US" altLang="zh-CN" sz="1300">
              <a:latin typeface="Times New Roman" pitchFamily="18" charset="0"/>
            </a:endParaRPr>
          </a:p>
        </p:txBody>
      </p:sp>
      <p:sp>
        <p:nvSpPr>
          <p:cNvPr id="44035" name="Rectangle 2"/>
          <p:cNvSpPr>
            <a:spLocks noGrp="1" noRot="1" noChangeAspect="1" noChangeArrowheads="1" noTextEdit="1"/>
          </p:cNvSpPr>
          <p:nvPr>
            <p:ph type="sldImg"/>
          </p:nvPr>
        </p:nvSpPr>
        <p:spPr>
          <a:xfrm>
            <a:off x="990600" y="766763"/>
            <a:ext cx="5118100" cy="3838575"/>
          </a:xfrm>
        </p:spPr>
      </p:sp>
      <p:sp>
        <p:nvSpPr>
          <p:cNvPr id="44036" name="Rectangle 3"/>
          <p:cNvSpPr>
            <a:spLocks noGrp="1" noChangeArrowheads="1"/>
          </p:cNvSpPr>
          <p:nvPr>
            <p:ph type="body" idx="1"/>
          </p:nvPr>
        </p:nvSpPr>
        <p:spPr>
          <a:xfrm>
            <a:off x="947738" y="4860925"/>
            <a:ext cx="5203825" cy="4606925"/>
          </a:xfrm>
          <a:noFill/>
        </p:spPr>
        <p:txBody>
          <a:bodyPr lIns="96575" tIns="48288" rIns="96575" bIns="48288"/>
          <a:lstStyle/>
          <a:p>
            <a:pPr eaLnBrk="1" hangingPunct="1"/>
            <a:r>
              <a:rPr lang="zh-CN" altLang="en-US"/>
              <a:t>从该存储器的结构可以理解为什么要规定数据对齐存放。例如，一个</a:t>
            </a:r>
            <a:r>
              <a:rPr lang="en-US" altLang="zh-CN"/>
              <a:t>32</a:t>
            </a:r>
            <a:r>
              <a:rPr lang="zh-CN" altLang="en-US"/>
              <a:t>位</a:t>
            </a:r>
            <a:r>
              <a:rPr lang="en-US" altLang="zh-CN"/>
              <a:t>int</a:t>
            </a:r>
            <a:r>
              <a:rPr lang="zh-CN" altLang="en-US"/>
              <a:t>型数据若存放在第</a:t>
            </a:r>
            <a:r>
              <a:rPr lang="en-US" altLang="zh-CN"/>
              <a:t>8</a:t>
            </a:r>
            <a:r>
              <a:rPr lang="zh-CN" altLang="en-US"/>
              <a:t>、</a:t>
            </a:r>
            <a:r>
              <a:rPr lang="en-US" altLang="zh-CN"/>
              <a:t>9</a:t>
            </a:r>
            <a:r>
              <a:rPr lang="zh-CN" altLang="en-US"/>
              <a:t>、</a:t>
            </a:r>
            <a:r>
              <a:rPr lang="en-US" altLang="zh-CN"/>
              <a:t>10</a:t>
            </a:r>
            <a:r>
              <a:rPr lang="zh-CN" altLang="en-US"/>
              <a:t>、</a:t>
            </a:r>
            <a:r>
              <a:rPr lang="en-US" altLang="zh-CN"/>
              <a:t>11</a:t>
            </a:r>
            <a:r>
              <a:rPr lang="zh-CN" altLang="en-US"/>
              <a:t>这</a:t>
            </a:r>
            <a:r>
              <a:rPr lang="en-US" altLang="zh-CN"/>
              <a:t>4</a:t>
            </a:r>
            <a:r>
              <a:rPr lang="zh-CN" altLang="en-US"/>
              <a:t>个单元，则需要访问几次内存？若存放在</a:t>
            </a:r>
            <a:r>
              <a:rPr lang="en-US" altLang="zh-CN"/>
              <a:t>6</a:t>
            </a:r>
            <a:r>
              <a:rPr lang="zh-CN" altLang="en-US"/>
              <a:t>、</a:t>
            </a:r>
            <a:r>
              <a:rPr lang="en-US" altLang="zh-CN"/>
              <a:t>7</a:t>
            </a:r>
            <a:r>
              <a:rPr lang="zh-CN" altLang="en-US"/>
              <a:t>、</a:t>
            </a:r>
            <a:r>
              <a:rPr lang="en-US" altLang="zh-CN"/>
              <a:t>8</a:t>
            </a:r>
            <a:r>
              <a:rPr lang="zh-CN" altLang="en-US"/>
              <a:t>、</a:t>
            </a:r>
            <a:r>
              <a:rPr lang="en-US" altLang="zh-CN"/>
              <a:t>9</a:t>
            </a:r>
            <a:r>
              <a:rPr lang="zh-CN" altLang="en-US"/>
              <a:t>这</a:t>
            </a:r>
            <a:r>
              <a:rPr lang="en-US" altLang="zh-CN"/>
              <a:t>4</a:t>
            </a:r>
            <a:r>
              <a:rPr lang="zh-CN" altLang="en-US"/>
              <a:t>个单元，则需要访问几次内存？</a:t>
            </a:r>
          </a:p>
          <a:p>
            <a:pPr eaLnBrk="1" hangingPunct="1"/>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txBox="1">
            <a:spLocks noGrp="1" noChangeArrowheads="1"/>
          </p:cNvSpPr>
          <p:nvPr/>
        </p:nvSpPr>
        <p:spPr bwMode="auto">
          <a:xfrm>
            <a:off x="4024313" y="9723438"/>
            <a:ext cx="3074987"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575" tIns="48288" rIns="96575" bIns="48288" anchor="b"/>
          <a:lstStyle>
            <a:lvl1pPr algn="just" defTabSz="965200">
              <a:lnSpc>
                <a:spcPct val="90000"/>
              </a:lnSpc>
              <a:spcBef>
                <a:spcPct val="40000"/>
              </a:spcBef>
              <a:defRPr sz="1100">
                <a:solidFill>
                  <a:schemeClr val="tx1"/>
                </a:solidFill>
                <a:latin typeface="Arial" panose="020B0604020202020204" pitchFamily="34" charset="0"/>
              </a:defRPr>
            </a:lvl1pPr>
            <a:lvl2pPr marL="742950" indent="-285750" defTabSz="965200">
              <a:spcBef>
                <a:spcPct val="30000"/>
              </a:spcBef>
              <a:defRPr sz="1200">
                <a:solidFill>
                  <a:schemeClr val="tx1"/>
                </a:solidFill>
                <a:latin typeface="Times New Roman" panose="02020603050405020304" pitchFamily="18" charset="0"/>
              </a:defRPr>
            </a:lvl2pPr>
            <a:lvl3pPr marL="1143000" indent="-228600" defTabSz="965200">
              <a:spcBef>
                <a:spcPct val="30000"/>
              </a:spcBef>
              <a:defRPr sz="1200">
                <a:solidFill>
                  <a:schemeClr val="tx1"/>
                </a:solidFill>
                <a:latin typeface="Times New Roman" panose="02020603050405020304" pitchFamily="18" charset="0"/>
              </a:defRPr>
            </a:lvl3pPr>
            <a:lvl4pPr marL="1600200" indent="-228600" defTabSz="965200">
              <a:spcBef>
                <a:spcPct val="30000"/>
              </a:spcBef>
              <a:defRPr sz="1200">
                <a:solidFill>
                  <a:schemeClr val="tx1"/>
                </a:solidFill>
                <a:latin typeface="Times New Roman" panose="02020603050405020304" pitchFamily="18" charset="0"/>
              </a:defRPr>
            </a:lvl4pPr>
            <a:lvl5pPr marL="2057400" indent="-228600" defTabSz="965200">
              <a:spcBef>
                <a:spcPct val="30000"/>
              </a:spcBef>
              <a:defRPr sz="1200">
                <a:solidFill>
                  <a:schemeClr val="tx1"/>
                </a:solidFill>
                <a:latin typeface="Times New Roman" panose="02020603050405020304" pitchFamily="18" charset="0"/>
              </a:defRPr>
            </a:lvl5pPr>
            <a:lvl6pPr marL="2514600" indent="-228600" defTabSz="9652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52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52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5200" eaLnBrk="0" fontAlgn="base" hangingPunct="0">
              <a:spcBef>
                <a:spcPct val="30000"/>
              </a:spcBef>
              <a:spcAft>
                <a:spcPct val="0"/>
              </a:spcAft>
              <a:defRPr sz="1200">
                <a:solidFill>
                  <a:schemeClr val="tx1"/>
                </a:solidFill>
                <a:latin typeface="Times New Roman" panose="02020603050405020304" pitchFamily="18" charset="0"/>
              </a:defRPr>
            </a:lvl9pPr>
          </a:lstStyle>
          <a:p>
            <a:pPr algn="r" eaLnBrk="1" hangingPunct="1">
              <a:lnSpc>
                <a:spcPct val="100000"/>
              </a:lnSpc>
              <a:spcBef>
                <a:spcPct val="0"/>
              </a:spcBef>
            </a:pPr>
            <a:fld id="{BCED1989-ABA0-4F46-AFC8-C631B048F72D}" type="slidenum">
              <a:rPr kumimoji="1" lang="zh-CN" altLang="en-US" sz="1300">
                <a:latin typeface="Times New Roman" panose="02020603050405020304" pitchFamily="18" charset="0"/>
              </a:rPr>
              <a:pPr algn="r" eaLnBrk="1" hangingPunct="1">
                <a:lnSpc>
                  <a:spcPct val="100000"/>
                </a:lnSpc>
                <a:spcBef>
                  <a:spcPct val="0"/>
                </a:spcBef>
              </a:pPr>
              <a:t>39</a:t>
            </a:fld>
            <a:endParaRPr kumimoji="1" lang="en-US" altLang="zh-CN" sz="1300">
              <a:latin typeface="Times New Roman" panose="02020603050405020304" pitchFamily="18" charset="0"/>
            </a:endParaRPr>
          </a:p>
        </p:txBody>
      </p:sp>
      <p:sp>
        <p:nvSpPr>
          <p:cNvPr id="41987" name="Rectangle 2"/>
          <p:cNvSpPr>
            <a:spLocks noGrp="1" noRot="1" noChangeAspect="1" noChangeArrowheads="1" noTextEdit="1"/>
          </p:cNvSpPr>
          <p:nvPr>
            <p:ph type="sldImg"/>
          </p:nvPr>
        </p:nvSpPr>
        <p:spPr>
          <a:xfrm>
            <a:off x="990600" y="766763"/>
            <a:ext cx="5118100" cy="3838575"/>
          </a:xfrm>
        </p:spPr>
      </p:sp>
      <p:sp>
        <p:nvSpPr>
          <p:cNvPr id="41988" name="Rectangle 3"/>
          <p:cNvSpPr>
            <a:spLocks noGrp="1" noChangeArrowheads="1"/>
          </p:cNvSpPr>
          <p:nvPr>
            <p:ph type="body" idx="1"/>
          </p:nvPr>
        </p:nvSpPr>
        <p:spPr>
          <a:xfrm>
            <a:off x="947738" y="4860925"/>
            <a:ext cx="5203825" cy="4606925"/>
          </a:xfrm>
          <a:noFill/>
        </p:spPr>
        <p:txBody>
          <a:bodyPr lIns="96575" tIns="48288" rIns="96575" bIns="48288"/>
          <a:lstStyle/>
          <a:p>
            <a:pPr eaLnBrk="1" hangingPunct="1"/>
            <a:r>
              <a:rPr lang="zh-CN" altLang="en-US">
                <a:solidFill>
                  <a:srgbClr val="800000"/>
                </a:solidFill>
                <a:latin typeface="隶书" panose="02010509060101010101" pitchFamily="49" charset="-122"/>
                <a:ea typeface="隶书" panose="02010509060101010101" pitchFamily="49" charset="-122"/>
              </a:rPr>
              <a:t>前面我们已经介绍了</a:t>
            </a:r>
            <a:r>
              <a:rPr lang="en-US" altLang="zh-CN">
                <a:solidFill>
                  <a:srgbClr val="800000"/>
                </a:solidFill>
                <a:latin typeface="隶书" panose="02010509060101010101" pitchFamily="49" charset="-122"/>
                <a:ea typeface="隶书" panose="02010509060101010101" pitchFamily="49" charset="-122"/>
              </a:rPr>
              <a:t>Register,SRAM,DRAM, Hard Disk , Magnetic Tape and Optical Disk. </a:t>
            </a:r>
            <a:r>
              <a:rPr lang="zh-CN" altLang="en-US">
                <a:solidFill>
                  <a:srgbClr val="800000"/>
                </a:solidFill>
                <a:latin typeface="隶书" panose="02010509060101010101" pitchFamily="49" charset="-122"/>
                <a:ea typeface="隶书" panose="02010509060101010101" pitchFamily="49" charset="-122"/>
              </a:rPr>
              <a:t>从使用和维护角度来说，计算机最好使用一个容量极大而速度极快的存储器。但往往做不到。因而采用一种分级体系结构，使各种不同功能/容量/速度/价格的存储器相互协调以构成最佳性能的存储系统。</a:t>
            </a:r>
          </a:p>
          <a:p>
            <a:pPr eaLnBrk="1" hangingPunct="1"/>
            <a:r>
              <a:rPr lang="zh-CN" altLang="en-US">
                <a:solidFill>
                  <a:srgbClr val="800000"/>
                </a:solidFill>
                <a:latin typeface="隶书" panose="02010509060101010101" pitchFamily="49" charset="-122"/>
                <a:ea typeface="隶书" panose="02010509060101010101" pitchFamily="49" charset="-122"/>
              </a:rPr>
              <a:t>调查</a:t>
            </a:r>
            <a:r>
              <a:rPr lang="en-US" altLang="zh-CN">
                <a:solidFill>
                  <a:srgbClr val="800000"/>
                </a:solidFill>
                <a:latin typeface="隶书" panose="02010509060101010101" pitchFamily="49" charset="-122"/>
                <a:ea typeface="隶书" panose="02010509060101010101" pitchFamily="49" charset="-122"/>
              </a:rPr>
              <a:t>???</a:t>
            </a:r>
          </a:p>
        </p:txBody>
      </p:sp>
    </p:spTree>
    <p:extLst>
      <p:ext uri="{BB962C8B-B14F-4D97-AF65-F5344CB8AC3E}">
        <p14:creationId xmlns:p14="http://schemas.microsoft.com/office/powerpoint/2010/main" val="182398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1"/>
          <p:cNvSpPr>
            <a:spLocks noGrp="1"/>
          </p:cNvSpPr>
          <p:nvPr>
            <p:ph type="sldNum" sz="quarter" idx="10"/>
          </p:nvPr>
        </p:nvSpPr>
        <p:spPr/>
        <p:txBody>
          <a:bodyPr/>
          <a:lstStyle>
            <a:lvl1pPr>
              <a:defRPr>
                <a:solidFill>
                  <a:schemeClr val="tx1"/>
                </a:solidFill>
              </a:defRPr>
            </a:lvl1pPr>
          </a:lstStyle>
          <a:p>
            <a:pPr>
              <a:defRPr/>
            </a:pPr>
            <a:fld id="{B7F242E4-6A5F-4123-B967-1CA66AE767CB}" type="slidenum">
              <a:rPr lang="zh-CN" altLang="en-US"/>
              <a:pPr>
                <a:defRPr/>
              </a:pPr>
              <a:t>‹#›</a:t>
            </a:fld>
            <a:endParaRPr lang="zh-CN" altLang="en-US"/>
          </a:p>
        </p:txBody>
      </p:sp>
    </p:spTree>
    <p:extLst>
      <p:ext uri="{BB962C8B-B14F-4D97-AF65-F5344CB8AC3E}">
        <p14:creationId xmlns:p14="http://schemas.microsoft.com/office/powerpoint/2010/main" val="1986159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lvl1pPr>
          </a:lstStyle>
          <a:p>
            <a:pPr>
              <a:defRPr/>
            </a:pPr>
            <a:fld id="{E5695708-78D6-49FC-AD1D-A92B2AA36AF2}" type="slidenum">
              <a:rPr lang="zh-CN" altLang="en-US"/>
              <a:pPr>
                <a:defRPr/>
              </a:pPr>
              <a:t>‹#›</a:t>
            </a:fld>
            <a:endParaRPr lang="zh-CN" altLang="en-US"/>
          </a:p>
        </p:txBody>
      </p:sp>
    </p:spTree>
    <p:extLst>
      <p:ext uri="{BB962C8B-B14F-4D97-AF65-F5344CB8AC3E}">
        <p14:creationId xmlns:p14="http://schemas.microsoft.com/office/powerpoint/2010/main" val="7698984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36538" y="128588"/>
            <a:ext cx="8807450"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p>
            <a:pPr lvl="0"/>
            <a:r>
              <a:rPr lang="en-US" altLang="zh-CN"/>
              <a:t>Title</a:t>
            </a:r>
          </a:p>
        </p:txBody>
      </p:sp>
      <p:sp>
        <p:nvSpPr>
          <p:cNvPr id="1027" name="Rectangle 5"/>
          <p:cNvSpPr>
            <a:spLocks noGrp="1" noChangeArrowheads="1"/>
          </p:cNvSpPr>
          <p:nvPr>
            <p:ph type="body" idx="1"/>
          </p:nvPr>
        </p:nvSpPr>
        <p:spPr bwMode="auto">
          <a:xfrm>
            <a:off x="495300" y="1295400"/>
            <a:ext cx="8191500" cy="2182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p>
            <a:pPr lvl="0"/>
            <a:r>
              <a:rPr lang="en-US" altLang="zh-CN"/>
              <a:t>This is our 1st Level Bullet</a:t>
            </a:r>
          </a:p>
          <a:p>
            <a:pPr lvl="1"/>
            <a:r>
              <a:rPr lang="en-US" altLang="zh-CN"/>
              <a:t>This is our 2nd level bullet</a:t>
            </a:r>
          </a:p>
          <a:p>
            <a:pPr lvl="2"/>
            <a:r>
              <a:rPr lang="en-US" altLang="zh-CN"/>
              <a:t>This is our 3rd level bullet</a:t>
            </a:r>
          </a:p>
          <a:p>
            <a:pPr lvl="0"/>
            <a:r>
              <a:rPr lang="en-US" altLang="zh-CN"/>
              <a:t>This is our next 1st Level Bullet</a:t>
            </a:r>
          </a:p>
          <a:p>
            <a:pPr lvl="1"/>
            <a:r>
              <a:rPr lang="en-US" altLang="zh-CN"/>
              <a:t>This is our 2nd level bullet</a:t>
            </a:r>
          </a:p>
          <a:p>
            <a:pPr lvl="2"/>
            <a:r>
              <a:rPr lang="en-US" altLang="zh-CN"/>
              <a:t>This is our 3rd level bullet</a:t>
            </a:r>
          </a:p>
        </p:txBody>
      </p:sp>
      <p:sp>
        <p:nvSpPr>
          <p:cNvPr id="1028" name="Line 6"/>
          <p:cNvSpPr>
            <a:spLocks noChangeShapeType="1"/>
          </p:cNvSpPr>
          <p:nvPr userDrawn="1"/>
        </p:nvSpPr>
        <p:spPr bwMode="auto">
          <a:xfrm>
            <a:off x="246063" y="682625"/>
            <a:ext cx="865187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灯片编号占位符 1"/>
          <p:cNvSpPr>
            <a:spLocks noGrp="1"/>
          </p:cNvSpPr>
          <p:nvPr>
            <p:ph type="sldNum" sz="quarter" idx="4"/>
          </p:nvPr>
        </p:nvSpPr>
        <p:spPr>
          <a:xfrm>
            <a:off x="7086600" y="6492875"/>
            <a:ext cx="20574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ea typeface="宋体" panose="02010600030101010101" pitchFamily="2" charset="-122"/>
              </a:defRPr>
            </a:lvl1pPr>
          </a:lstStyle>
          <a:p>
            <a:pPr>
              <a:defRPr/>
            </a:pPr>
            <a:fld id="{03C6ED8B-8E54-4B06-9133-F0073901ED67}"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84" r:id="rId1"/>
    <p:sldLayoutId id="2147483683" r:id="rId2"/>
  </p:sldLayoutIdLst>
  <p:hf hdr="0" ftr="0" dt="0"/>
  <p:txStyles>
    <p:titleStyle>
      <a:lvl1pPr algn="ctr" rtl="0" eaLnBrk="0" fontAlgn="base" hangingPunct="0">
        <a:lnSpc>
          <a:spcPct val="87000"/>
        </a:lnSpc>
        <a:spcBef>
          <a:spcPct val="0"/>
        </a:spcBef>
        <a:spcAft>
          <a:spcPct val="0"/>
        </a:spcAft>
        <a:defRPr sz="3600" b="1" kern="1200">
          <a:solidFill>
            <a:srgbClr val="CC3300"/>
          </a:solidFill>
          <a:latin typeface="+mj-lt"/>
          <a:ea typeface="+mj-ea"/>
          <a:cs typeface="+mj-cs"/>
        </a:defRPr>
      </a:lvl1pPr>
      <a:lvl2pPr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2pPr>
      <a:lvl3pPr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3pPr>
      <a:lvl4pPr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4pPr>
      <a:lvl5pPr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5pPr>
      <a:lvl6pPr marL="457200"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6pPr>
      <a:lvl7pPr marL="914400"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7pPr>
      <a:lvl8pPr marL="1371600"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8pPr>
      <a:lvl9pPr marL="1828800"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9pPr>
    </p:titleStyle>
    <p:bodyStyle>
      <a:lvl1pPr marL="203200" indent="-203200" algn="l" rtl="0" eaLnBrk="0" fontAlgn="base" hangingPunct="0">
        <a:spcBef>
          <a:spcPct val="35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spcBef>
          <a:spcPct val="35000"/>
        </a:spcBef>
        <a:spcAft>
          <a:spcPct val="0"/>
        </a:spcAft>
        <a:buSzPct val="100000"/>
        <a:buChar char="•"/>
        <a:defRPr b="1" kern="1200">
          <a:solidFill>
            <a:schemeClr val="accent2"/>
          </a:solidFill>
          <a:latin typeface="+mn-lt"/>
          <a:ea typeface="+mn-ea"/>
          <a:cs typeface="+mn-cs"/>
        </a:defRPr>
      </a:lvl2pPr>
      <a:lvl3pPr marL="1257300" indent="-342900" algn="l" rtl="0" eaLnBrk="0" fontAlgn="base" hangingPunct="0">
        <a:spcBef>
          <a:spcPct val="35000"/>
        </a:spcBef>
        <a:spcAft>
          <a:spcPct val="0"/>
        </a:spcAft>
        <a:buSzPct val="100000"/>
        <a:buChar char="-"/>
        <a:defRPr b="1" kern="1200">
          <a:solidFill>
            <a:srgbClr val="B7011F"/>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 Target="slide1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http://news.mydrivers.com/pages/images/20040311155720_14678.jpg"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6.png"/><Relationship Id="rId4" Type="http://schemas.openxmlformats.org/officeDocument/2006/relationships/oleObject" Target="../embeddings/oleObject3.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 Target="slide5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slide" Target="slide46.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 Target="slide5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slide" Target="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slide" Target="slide59.xml"/><Relationship Id="rId2" Type="http://schemas.openxmlformats.org/officeDocument/2006/relationships/slide" Target="slide5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Rectangle 2"/>
          <p:cNvSpPr>
            <a:spLocks noGrp="1" noChangeArrowheads="1"/>
          </p:cNvSpPr>
          <p:nvPr>
            <p:ph type="ctrTitle" idx="4294967295"/>
          </p:nvPr>
        </p:nvSpPr>
        <p:spPr>
          <a:xfrm>
            <a:off x="392113" y="947738"/>
            <a:ext cx="8145462" cy="2455862"/>
          </a:xfrm>
        </p:spPr>
        <p:txBody>
          <a:bodyPr lIns="91440" tIns="45720" rIns="91440" bIns="45720" anchor="ctr"/>
          <a:lstStyle/>
          <a:p>
            <a:pPr eaLnBrk="1" hangingPunct="1">
              <a:lnSpc>
                <a:spcPct val="120000"/>
              </a:lnSpc>
              <a:defRPr/>
            </a:pPr>
            <a:r>
              <a:rPr lang="en-US" altLang="zh-CN" dirty="0">
                <a:solidFill>
                  <a:srgbClr val="FF0000"/>
                </a:solidFill>
                <a:ea typeface="宋体" panose="02010600030101010101" pitchFamily="2" charset="-122"/>
                <a:cs typeface="+mn-cs"/>
              </a:rPr>
              <a:t>Ch7: Memory Hierarchy </a:t>
            </a:r>
            <a:br>
              <a:rPr lang="zh-CN" altLang="en-US" dirty="0">
                <a:solidFill>
                  <a:srgbClr val="FF0000"/>
                </a:solidFill>
              </a:rPr>
            </a:br>
            <a:r>
              <a:rPr lang="zh-CN" altLang="en-US" dirty="0">
                <a:solidFill>
                  <a:schemeClr val="accent2"/>
                </a:solidFill>
                <a:ea typeface="宋体" panose="02010600030101010101" pitchFamily="2" charset="-122"/>
                <a:cs typeface="+mn-cs"/>
              </a:rPr>
              <a:t>存储器层次结构</a:t>
            </a:r>
            <a:br>
              <a:rPr lang="zh-CN" altLang="en-US" sz="2800" dirty="0">
                <a:solidFill>
                  <a:schemeClr val="accent2"/>
                </a:solidFill>
              </a:rPr>
            </a:br>
            <a:br>
              <a:rPr lang="zh-CN" altLang="en-US" sz="2800" dirty="0">
                <a:solidFill>
                  <a:schemeClr val="accent2"/>
                </a:solidFill>
                <a:latin typeface="微软雅黑" panose="020B0503020204020204" pitchFamily="34" charset="-122"/>
                <a:ea typeface="微软雅黑" panose="020B0503020204020204" pitchFamily="34" charset="-122"/>
              </a:rPr>
            </a:b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4099" name="矩形 1"/>
          <p:cNvSpPr>
            <a:spLocks noChangeArrowheads="1"/>
          </p:cNvSpPr>
          <p:nvPr/>
        </p:nvSpPr>
        <p:spPr bwMode="auto">
          <a:xfrm>
            <a:off x="1468438" y="2406650"/>
            <a:ext cx="6430962" cy="249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150000"/>
              </a:lnSpc>
              <a:spcBef>
                <a:spcPts val="1800"/>
              </a:spcBef>
              <a:buFont typeface="Wingdings" panose="05000000000000000000" pitchFamily="2" charset="2"/>
              <a:buChar char="n"/>
            </a:pPr>
            <a:r>
              <a:rPr kumimoji="1" lang="zh-CN" altLang="en-US" sz="2800">
                <a:solidFill>
                  <a:srgbClr val="000099"/>
                </a:solidFill>
                <a:latin typeface="Times New Roman" panose="02020603050405020304" pitchFamily="18" charset="0"/>
                <a:ea typeface="黑体" panose="02010609060101010101" pitchFamily="49" charset="-122"/>
              </a:rPr>
              <a:t>存储器概述和存储器芯片</a:t>
            </a:r>
            <a:endParaRPr kumimoji="1" lang="en-US" altLang="zh-CN" sz="2800">
              <a:solidFill>
                <a:srgbClr val="000099"/>
              </a:solidFill>
              <a:latin typeface="Times New Roman" panose="02020603050405020304" pitchFamily="18" charset="0"/>
              <a:ea typeface="黑体" panose="02010609060101010101" pitchFamily="49" charset="-122"/>
            </a:endParaRPr>
          </a:p>
          <a:p>
            <a:pPr>
              <a:lnSpc>
                <a:spcPct val="150000"/>
              </a:lnSpc>
              <a:spcBef>
                <a:spcPts val="1800"/>
              </a:spcBef>
              <a:buFont typeface="Wingdings" panose="05000000000000000000" pitchFamily="2" charset="2"/>
              <a:buChar char="n"/>
            </a:pPr>
            <a:r>
              <a:rPr kumimoji="1" lang="zh-CN" altLang="en-US" sz="2800">
                <a:solidFill>
                  <a:srgbClr val="000099"/>
                </a:solidFill>
                <a:latin typeface="Times New Roman" panose="02020603050405020304" pitchFamily="18" charset="0"/>
                <a:ea typeface="黑体" panose="02010609060101010101" pitchFamily="49" charset="-122"/>
              </a:rPr>
              <a:t>主存与</a:t>
            </a:r>
            <a:r>
              <a:rPr kumimoji="1" lang="en-US" altLang="zh-CN" sz="2800">
                <a:solidFill>
                  <a:srgbClr val="000099"/>
                </a:solidFill>
                <a:latin typeface="Times New Roman" panose="02020603050405020304" pitchFamily="18" charset="0"/>
                <a:ea typeface="黑体" panose="02010609060101010101" pitchFamily="49" charset="-122"/>
              </a:rPr>
              <a:t>CPU</a:t>
            </a:r>
            <a:r>
              <a:rPr kumimoji="1" lang="zh-CN" altLang="en-US" sz="2800">
                <a:solidFill>
                  <a:srgbClr val="000099"/>
                </a:solidFill>
                <a:latin typeface="Times New Roman" panose="02020603050405020304" pitchFamily="18" charset="0"/>
                <a:ea typeface="黑体" panose="02010609060101010101" pitchFamily="49" charset="-122"/>
              </a:rPr>
              <a:t>的连接及其读写操作</a:t>
            </a:r>
            <a:endParaRPr kumimoji="1" lang="en-US" altLang="zh-CN" sz="2800">
              <a:solidFill>
                <a:srgbClr val="000099"/>
              </a:solidFill>
              <a:latin typeface="Times New Roman" panose="02020603050405020304" pitchFamily="18" charset="0"/>
              <a:ea typeface="黑体" panose="02010609060101010101" pitchFamily="49" charset="-122"/>
            </a:endParaRPr>
          </a:p>
          <a:p>
            <a:pPr>
              <a:lnSpc>
                <a:spcPct val="150000"/>
              </a:lnSpc>
              <a:spcBef>
                <a:spcPts val="1800"/>
              </a:spcBef>
              <a:buFont typeface="Wingdings" panose="05000000000000000000" pitchFamily="2" charset="2"/>
              <a:buChar char="n"/>
            </a:pPr>
            <a:r>
              <a:rPr kumimoji="1" lang="zh-CN" altLang="en-US" sz="2800">
                <a:solidFill>
                  <a:srgbClr val="000099"/>
                </a:solidFill>
                <a:latin typeface="Times New Roman" panose="02020603050405020304" pitchFamily="18" charset="0"/>
                <a:ea typeface="黑体" panose="02010609060101010101" pitchFamily="49" charset="-122"/>
              </a:rPr>
              <a:t>高速缓冲存储器</a:t>
            </a:r>
            <a:r>
              <a:rPr kumimoji="1" lang="en-US" altLang="zh-CN" sz="2800">
                <a:solidFill>
                  <a:srgbClr val="000099"/>
                </a:solidFill>
                <a:latin typeface="Times New Roman" panose="02020603050405020304" pitchFamily="18" charset="0"/>
                <a:ea typeface="黑体" panose="02010609060101010101" pitchFamily="49" charset="-122"/>
              </a:rPr>
              <a:t>(cache)</a:t>
            </a:r>
          </a:p>
        </p:txBody>
      </p:sp>
      <p:sp>
        <p:nvSpPr>
          <p:cNvPr id="4100"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7EE9A68C-69F2-4E53-B74E-BAF510EE759D}" type="slidenum">
              <a:rPr lang="zh-CN" altLang="en-US" sz="1200" smtClean="0">
                <a:solidFill>
                  <a:srgbClr val="898989"/>
                </a:solidFill>
              </a:rPr>
              <a:pPr/>
              <a:t>1</a:t>
            </a:fld>
            <a:endParaRPr lang="zh-CN" altLang="en-US" sz="1200">
              <a:solidFill>
                <a:srgbClr val="89898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238125" y="128588"/>
            <a:ext cx="8805863" cy="528637"/>
          </a:xfrm>
        </p:spPr>
        <p:txBody>
          <a:bodyPr lIns="91440" tIns="45720" rIns="91440" bIns="45720" anchor="ctr"/>
          <a:lstStyle/>
          <a:p>
            <a:pPr defTabSz="717550" eaLnBrk="1" hangingPunct="1"/>
            <a:r>
              <a:rPr lang="zh-CN" altLang="en-US"/>
              <a:t>内存储器的分类及应用</a:t>
            </a:r>
          </a:p>
        </p:txBody>
      </p:sp>
      <p:sp>
        <p:nvSpPr>
          <p:cNvPr id="14339" name="Rectangle 3"/>
          <p:cNvSpPr>
            <a:spLocks noGrp="1" noChangeArrowheads="1"/>
          </p:cNvSpPr>
          <p:nvPr>
            <p:ph type="body" idx="4294967295"/>
          </p:nvPr>
        </p:nvSpPr>
        <p:spPr>
          <a:xfrm>
            <a:off x="571500" y="920750"/>
            <a:ext cx="7750175" cy="420688"/>
          </a:xfrm>
          <a:noFill/>
        </p:spPr>
        <p:txBody>
          <a:bodyPr lIns="91440" tIns="45720" rIns="91440" bIns="45720"/>
          <a:lstStyle/>
          <a:p>
            <a:pPr marL="268288" indent="-268288" defTabSz="717550" eaLnBrk="1" hangingPunct="1">
              <a:lnSpc>
                <a:spcPct val="90000"/>
              </a:lnSpc>
            </a:pPr>
            <a:r>
              <a:rPr lang="zh-CN" altLang="en-US" sz="2400">
                <a:ea typeface="微软雅黑" panose="020B0503020204020204" pitchFamily="34" charset="-122"/>
              </a:rPr>
              <a:t>内存由半导体存储器芯片组成，芯片有多种类型：</a:t>
            </a:r>
          </a:p>
        </p:txBody>
      </p:sp>
      <p:sp>
        <p:nvSpPr>
          <p:cNvPr id="14340" name="Text Box 4"/>
          <p:cNvSpPr txBox="1">
            <a:spLocks noChangeArrowheads="1"/>
          </p:cNvSpPr>
          <p:nvPr/>
        </p:nvSpPr>
        <p:spPr bwMode="auto">
          <a:xfrm>
            <a:off x="561975" y="3957638"/>
            <a:ext cx="1004888" cy="1181100"/>
          </a:xfrm>
          <a:prstGeom prst="rect">
            <a:avLst/>
          </a:prstGeom>
          <a:solidFill>
            <a:srgbClr val="FFFFFF"/>
          </a:solidFill>
          <a:ln w="9525">
            <a:solidFill>
              <a:srgbClr val="000000"/>
            </a:solidFill>
            <a:miter lim="800000"/>
            <a:headEnd/>
            <a:tailEnd/>
          </a:ln>
        </p:spPr>
        <p:txBody>
          <a:bodyPr lIns="30911" tIns="61788" rIns="30911" bIns="30911"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lnSpc>
                <a:spcPct val="108000"/>
              </a:lnSpc>
            </a:pPr>
            <a:r>
              <a:rPr lang="zh-CN" altLang="en-US" sz="2200" b="1">
                <a:solidFill>
                  <a:srgbClr val="006600"/>
                </a:solidFill>
                <a:ea typeface="微软雅黑" panose="020B0503020204020204" pitchFamily="34" charset="-122"/>
              </a:rPr>
              <a:t>半导体存储器</a:t>
            </a:r>
          </a:p>
        </p:txBody>
      </p:sp>
      <p:grpSp>
        <p:nvGrpSpPr>
          <p:cNvPr id="14341" name="Group 5"/>
          <p:cNvGrpSpPr>
            <a:grpSpLocks/>
          </p:cNvGrpSpPr>
          <p:nvPr/>
        </p:nvGrpSpPr>
        <p:grpSpPr bwMode="auto">
          <a:xfrm>
            <a:off x="1566863" y="2954338"/>
            <a:ext cx="720725" cy="2927350"/>
            <a:chOff x="1164" y="1854"/>
            <a:chExt cx="437" cy="997"/>
          </a:xfrm>
        </p:grpSpPr>
        <p:sp>
          <p:nvSpPr>
            <p:cNvPr id="14366" name="Line 6"/>
            <p:cNvSpPr>
              <a:spLocks noChangeShapeType="1"/>
            </p:cNvSpPr>
            <p:nvPr/>
          </p:nvSpPr>
          <p:spPr bwMode="auto">
            <a:xfrm>
              <a:off x="1164" y="2390"/>
              <a:ext cx="215" cy="0"/>
            </a:xfrm>
            <a:prstGeom prst="line">
              <a:avLst/>
            </a:prstGeom>
            <a:noFill/>
            <a:ln w="9525">
              <a:solidFill>
                <a:srgbClr val="000000"/>
              </a:solidFill>
              <a:round/>
              <a:headEnd/>
              <a:tailEnd type="non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14367" name="Line 7"/>
            <p:cNvSpPr>
              <a:spLocks noChangeShapeType="1"/>
            </p:cNvSpPr>
            <p:nvPr/>
          </p:nvSpPr>
          <p:spPr bwMode="auto">
            <a:xfrm flipH="1">
              <a:off x="1379" y="1854"/>
              <a:ext cx="0" cy="99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4368" name="Line 8"/>
            <p:cNvSpPr>
              <a:spLocks noChangeShapeType="1"/>
            </p:cNvSpPr>
            <p:nvPr/>
          </p:nvSpPr>
          <p:spPr bwMode="auto">
            <a:xfrm>
              <a:off x="1379" y="1854"/>
              <a:ext cx="214" cy="0"/>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14369" name="Line 9"/>
            <p:cNvSpPr>
              <a:spLocks noChangeShapeType="1"/>
            </p:cNvSpPr>
            <p:nvPr/>
          </p:nvSpPr>
          <p:spPr bwMode="auto">
            <a:xfrm>
              <a:off x="1386" y="2851"/>
              <a:ext cx="215" cy="0"/>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nchor="ctr"/>
            <a:lstStyle/>
            <a:p>
              <a:endParaRPr lang="zh-CN" altLang="en-US"/>
            </a:p>
          </p:txBody>
        </p:sp>
      </p:grpSp>
      <p:sp>
        <p:nvSpPr>
          <p:cNvPr id="14342" name="Text Box 10"/>
          <p:cNvSpPr txBox="1">
            <a:spLocks noChangeArrowheads="1"/>
          </p:cNvSpPr>
          <p:nvPr/>
        </p:nvSpPr>
        <p:spPr bwMode="auto">
          <a:xfrm>
            <a:off x="2292350" y="5307013"/>
            <a:ext cx="1038225" cy="1274762"/>
          </a:xfrm>
          <a:prstGeom prst="rect">
            <a:avLst/>
          </a:prstGeom>
          <a:solidFill>
            <a:srgbClr val="FFFFFF"/>
          </a:solidFill>
          <a:ln w="9525">
            <a:solidFill>
              <a:srgbClr val="000000"/>
            </a:solidFill>
            <a:miter lim="800000"/>
            <a:headEnd/>
            <a:tailEnd/>
          </a:ln>
        </p:spPr>
        <p:txBody>
          <a:bodyPr lIns="61788" tIns="36970" rIns="61788" bIns="3697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lnSpc>
                <a:spcPct val="108000"/>
              </a:lnSpc>
            </a:pPr>
            <a:r>
              <a:rPr lang="zh-CN" altLang="en-US" sz="2000" b="1">
                <a:solidFill>
                  <a:srgbClr val="006600"/>
                </a:solidFill>
                <a:latin typeface="微软雅黑" panose="020B0503020204020204" pitchFamily="34" charset="-122"/>
                <a:ea typeface="微软雅黑" panose="020B0503020204020204" pitchFamily="34" charset="-122"/>
              </a:rPr>
              <a:t>只读</a:t>
            </a:r>
          </a:p>
          <a:p>
            <a:pPr algn="ctr">
              <a:lnSpc>
                <a:spcPct val="108000"/>
              </a:lnSpc>
            </a:pPr>
            <a:r>
              <a:rPr lang="zh-CN" altLang="en-US" sz="2000" b="1">
                <a:solidFill>
                  <a:srgbClr val="006600"/>
                </a:solidFill>
                <a:latin typeface="微软雅黑" panose="020B0503020204020204" pitchFamily="34" charset="-122"/>
                <a:ea typeface="微软雅黑" panose="020B0503020204020204" pitchFamily="34" charset="-122"/>
              </a:rPr>
              <a:t>存储器(</a:t>
            </a:r>
            <a:r>
              <a:rPr lang="en-US" altLang="zh-CN" sz="2000" b="1">
                <a:solidFill>
                  <a:srgbClr val="006600"/>
                </a:solidFill>
                <a:latin typeface="微软雅黑" panose="020B0503020204020204" pitchFamily="34" charset="-122"/>
                <a:ea typeface="微软雅黑" panose="020B0503020204020204" pitchFamily="34" charset="-122"/>
              </a:rPr>
              <a:t>ROM)</a:t>
            </a:r>
          </a:p>
        </p:txBody>
      </p:sp>
      <p:sp>
        <p:nvSpPr>
          <p:cNvPr id="14343" name="Text Box 11"/>
          <p:cNvSpPr txBox="1">
            <a:spLocks noChangeArrowheads="1"/>
          </p:cNvSpPr>
          <p:nvPr/>
        </p:nvSpPr>
        <p:spPr bwMode="auto">
          <a:xfrm>
            <a:off x="2106613" y="2289175"/>
            <a:ext cx="1230312" cy="1296988"/>
          </a:xfrm>
          <a:prstGeom prst="rect">
            <a:avLst/>
          </a:prstGeom>
          <a:solidFill>
            <a:srgbClr val="FFFFFF"/>
          </a:solidFill>
          <a:ln w="9525">
            <a:solidFill>
              <a:srgbClr val="000000"/>
            </a:solidFill>
            <a:miter lim="800000"/>
            <a:headEnd/>
            <a:tailEnd/>
          </a:ln>
        </p:spPr>
        <p:txBody>
          <a:bodyPr lIns="61788" tIns="36970" rIns="61788" bIns="3697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lnSpc>
                <a:spcPct val="108000"/>
              </a:lnSpc>
            </a:pPr>
            <a:r>
              <a:rPr lang="zh-CN" altLang="en-US" sz="2000" b="1" dirty="0">
                <a:solidFill>
                  <a:srgbClr val="006600"/>
                </a:solidFill>
                <a:latin typeface="微软雅黑" panose="020B0503020204020204" pitchFamily="34" charset="-122"/>
                <a:ea typeface="微软雅黑" panose="020B0503020204020204" pitchFamily="34" charset="-122"/>
              </a:rPr>
              <a:t>读写存储器</a:t>
            </a:r>
            <a:endParaRPr lang="en-US" altLang="zh-CN" sz="2000" b="1" dirty="0">
              <a:solidFill>
                <a:srgbClr val="006600"/>
              </a:solidFill>
              <a:latin typeface="微软雅黑" panose="020B0503020204020204" pitchFamily="34" charset="-122"/>
              <a:ea typeface="微软雅黑" panose="020B0503020204020204" pitchFamily="34" charset="-122"/>
            </a:endParaRPr>
          </a:p>
        </p:txBody>
      </p:sp>
      <p:sp>
        <p:nvSpPr>
          <p:cNvPr id="14344" name="Line 12"/>
          <p:cNvSpPr>
            <a:spLocks noChangeShapeType="1"/>
          </p:cNvSpPr>
          <p:nvPr/>
        </p:nvSpPr>
        <p:spPr bwMode="auto">
          <a:xfrm>
            <a:off x="3200400" y="5865813"/>
            <a:ext cx="303213" cy="0"/>
          </a:xfrm>
          <a:prstGeom prst="line">
            <a:avLst/>
          </a:prstGeom>
          <a:noFill/>
          <a:ln w="9525">
            <a:solidFill>
              <a:srgbClr val="000000"/>
            </a:solidFill>
            <a:round/>
            <a:headEnd/>
            <a:tailEnd type="none" w="sm" len="sm"/>
          </a:ln>
          <a:extLst>
            <a:ext uri="{909E8E84-426E-40DD-AFC4-6F175D3DCCD1}">
              <a14:hiddenFill xmlns:a14="http://schemas.microsoft.com/office/drawing/2010/main">
                <a:noFill/>
              </a14:hiddenFill>
            </a:ext>
          </a:extLst>
        </p:spPr>
        <p:txBody>
          <a:bodyPr anchor="ctr"/>
          <a:lstStyle/>
          <a:p>
            <a:endParaRPr lang="zh-CN" altLang="en-US"/>
          </a:p>
        </p:txBody>
      </p:sp>
      <p:grpSp>
        <p:nvGrpSpPr>
          <p:cNvPr id="14345" name="Group 13"/>
          <p:cNvGrpSpPr>
            <a:grpSpLocks/>
          </p:cNvGrpSpPr>
          <p:nvPr/>
        </p:nvGrpSpPr>
        <p:grpSpPr bwMode="auto">
          <a:xfrm>
            <a:off x="3276600" y="2155825"/>
            <a:ext cx="577850" cy="1643063"/>
            <a:chOff x="3681" y="8878"/>
            <a:chExt cx="632" cy="512"/>
          </a:xfrm>
        </p:grpSpPr>
        <p:sp>
          <p:nvSpPr>
            <p:cNvPr id="14362" name="Line 14"/>
            <p:cNvSpPr>
              <a:spLocks noChangeShapeType="1"/>
            </p:cNvSpPr>
            <p:nvPr/>
          </p:nvSpPr>
          <p:spPr bwMode="auto">
            <a:xfrm>
              <a:off x="3681" y="9118"/>
              <a:ext cx="283" cy="0"/>
            </a:xfrm>
            <a:prstGeom prst="line">
              <a:avLst/>
            </a:prstGeom>
            <a:noFill/>
            <a:ln w="9525">
              <a:solidFill>
                <a:srgbClr val="000000"/>
              </a:solidFill>
              <a:round/>
              <a:headEnd/>
              <a:tailEnd type="non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14363" name="Line 15"/>
            <p:cNvSpPr>
              <a:spLocks noChangeShapeType="1"/>
            </p:cNvSpPr>
            <p:nvPr/>
          </p:nvSpPr>
          <p:spPr bwMode="auto">
            <a:xfrm>
              <a:off x="3983" y="8878"/>
              <a:ext cx="330" cy="0"/>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14364" name="Line 16"/>
            <p:cNvSpPr>
              <a:spLocks noChangeShapeType="1"/>
            </p:cNvSpPr>
            <p:nvPr/>
          </p:nvSpPr>
          <p:spPr bwMode="auto">
            <a:xfrm>
              <a:off x="3983" y="9390"/>
              <a:ext cx="330" cy="0"/>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14365" name="Line 17"/>
            <p:cNvSpPr>
              <a:spLocks noChangeShapeType="1"/>
            </p:cNvSpPr>
            <p:nvPr/>
          </p:nvSpPr>
          <p:spPr bwMode="auto">
            <a:xfrm>
              <a:off x="3974" y="8884"/>
              <a:ext cx="0" cy="5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sp>
        <p:nvSpPr>
          <p:cNvPr id="14346" name="Text Box 18"/>
          <p:cNvSpPr txBox="1">
            <a:spLocks noChangeArrowheads="1"/>
          </p:cNvSpPr>
          <p:nvPr/>
        </p:nvSpPr>
        <p:spPr bwMode="auto">
          <a:xfrm>
            <a:off x="3854450" y="1574800"/>
            <a:ext cx="2530475" cy="798513"/>
          </a:xfrm>
          <a:prstGeom prst="rect">
            <a:avLst/>
          </a:prstGeom>
          <a:solidFill>
            <a:srgbClr val="FFFFFF"/>
          </a:solidFill>
          <a:ln w="9525">
            <a:solidFill>
              <a:srgbClr val="000000"/>
            </a:solidFill>
            <a:miter lim="800000"/>
            <a:headEnd/>
            <a:tailEnd/>
          </a:ln>
        </p:spPr>
        <p:txBody>
          <a:bodyPr lIns="61788" tIns="7200" rIns="61788" bIns="720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2000" b="1">
                <a:solidFill>
                  <a:srgbClr val="006600"/>
                </a:solidFill>
                <a:latin typeface="微软雅黑" panose="020B0503020204020204" pitchFamily="34" charset="-122"/>
                <a:ea typeface="微软雅黑" panose="020B0503020204020204" pitchFamily="34" charset="-122"/>
              </a:rPr>
              <a:t>静态存储器</a:t>
            </a:r>
            <a:r>
              <a:rPr lang="en-US" altLang="zh-CN" sz="2000" b="1">
                <a:solidFill>
                  <a:srgbClr val="006600"/>
                </a:solidFill>
                <a:latin typeface="微软雅黑" panose="020B0503020204020204" pitchFamily="34" charset="-122"/>
                <a:ea typeface="微软雅黑" panose="020B0503020204020204" pitchFamily="34" charset="-122"/>
              </a:rPr>
              <a:t>SRAM</a:t>
            </a:r>
            <a:endParaRPr lang="zh-CN" altLang="en-US" sz="2000" b="1">
              <a:solidFill>
                <a:srgbClr val="006600"/>
              </a:solidFill>
              <a:latin typeface="微软雅黑" panose="020B0503020204020204" pitchFamily="34" charset="-122"/>
              <a:ea typeface="微软雅黑" panose="020B0503020204020204" pitchFamily="34" charset="-122"/>
            </a:endParaRPr>
          </a:p>
        </p:txBody>
      </p:sp>
      <p:sp>
        <p:nvSpPr>
          <p:cNvPr id="14347" name="Text Box 19"/>
          <p:cNvSpPr txBox="1">
            <a:spLocks noChangeArrowheads="1"/>
          </p:cNvSpPr>
          <p:nvPr/>
        </p:nvSpPr>
        <p:spPr bwMode="auto">
          <a:xfrm>
            <a:off x="3854450" y="3473450"/>
            <a:ext cx="2455863" cy="530225"/>
          </a:xfrm>
          <a:prstGeom prst="rect">
            <a:avLst/>
          </a:prstGeom>
          <a:solidFill>
            <a:srgbClr val="FFFFFF"/>
          </a:solidFill>
          <a:ln w="9525">
            <a:solidFill>
              <a:srgbClr val="000000"/>
            </a:solidFill>
            <a:miter lim="800000"/>
            <a:headEnd/>
            <a:tailEnd/>
          </a:ln>
        </p:spPr>
        <p:txBody>
          <a:bodyPr lIns="61788" tIns="7200" rIns="61788" bIns="720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2000" b="1">
                <a:solidFill>
                  <a:srgbClr val="006600"/>
                </a:solidFill>
                <a:latin typeface="微软雅黑" panose="020B0503020204020204" pitchFamily="34" charset="-122"/>
                <a:ea typeface="微软雅黑" panose="020B0503020204020204" pitchFamily="34" charset="-122"/>
              </a:rPr>
              <a:t>动态存储器</a:t>
            </a:r>
            <a:r>
              <a:rPr lang="en-US" altLang="zh-CN" sz="2000" b="1">
                <a:solidFill>
                  <a:srgbClr val="006600"/>
                </a:solidFill>
                <a:latin typeface="微软雅黑" panose="020B0503020204020204" pitchFamily="34" charset="-122"/>
                <a:ea typeface="微软雅黑" panose="020B0503020204020204" pitchFamily="34" charset="-122"/>
              </a:rPr>
              <a:t>DRAM</a:t>
            </a:r>
            <a:endParaRPr lang="zh-CN" altLang="en-US" sz="2000" b="1">
              <a:solidFill>
                <a:srgbClr val="006600"/>
              </a:solidFill>
              <a:latin typeface="微软雅黑" panose="020B0503020204020204" pitchFamily="34" charset="-122"/>
              <a:ea typeface="微软雅黑" panose="020B0503020204020204" pitchFamily="34" charset="-122"/>
            </a:endParaRPr>
          </a:p>
        </p:txBody>
      </p:sp>
      <p:sp>
        <p:nvSpPr>
          <p:cNvPr id="14348" name="Text Box 20"/>
          <p:cNvSpPr txBox="1">
            <a:spLocks noChangeArrowheads="1"/>
          </p:cNvSpPr>
          <p:nvPr/>
        </p:nvSpPr>
        <p:spPr bwMode="auto">
          <a:xfrm>
            <a:off x="3865563" y="5303838"/>
            <a:ext cx="3367087" cy="611187"/>
          </a:xfrm>
          <a:prstGeom prst="rect">
            <a:avLst/>
          </a:prstGeom>
          <a:solidFill>
            <a:srgbClr val="FFFFFF"/>
          </a:solidFill>
          <a:ln w="9525">
            <a:solidFill>
              <a:srgbClr val="000000"/>
            </a:solidFill>
            <a:miter lim="800000"/>
            <a:headEnd/>
            <a:tailEnd/>
          </a:ln>
        </p:spPr>
        <p:txBody>
          <a:bodyPr lIns="61788" tIns="7200" rIns="61788" bIns="720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1800" b="1">
                <a:solidFill>
                  <a:schemeClr val="hlink"/>
                </a:solidFill>
                <a:ea typeface="黑体" panose="02010609060101010101" pitchFamily="49" charset="-122"/>
              </a:rPr>
              <a:t> </a:t>
            </a:r>
            <a:r>
              <a:rPr lang="zh-CN" altLang="en-US" sz="2000" b="1">
                <a:solidFill>
                  <a:srgbClr val="006600"/>
                </a:solidFill>
                <a:latin typeface="微软雅黑" panose="020B0503020204020204" pitchFamily="34" charset="-122"/>
                <a:ea typeface="微软雅黑" panose="020B0503020204020204" pitchFamily="34" charset="-122"/>
              </a:rPr>
              <a:t>不可在线改写内容的</a:t>
            </a:r>
            <a:r>
              <a:rPr lang="en-US" altLang="zh-CN" sz="2000" b="1">
                <a:solidFill>
                  <a:srgbClr val="006600"/>
                </a:solidFill>
                <a:latin typeface="微软雅黑" panose="020B0503020204020204" pitchFamily="34" charset="-122"/>
                <a:ea typeface="微软雅黑" panose="020B0503020204020204" pitchFamily="34" charset="-122"/>
              </a:rPr>
              <a:t>ROM</a:t>
            </a:r>
          </a:p>
        </p:txBody>
      </p:sp>
      <p:sp>
        <p:nvSpPr>
          <p:cNvPr id="14349" name="Line 21"/>
          <p:cNvSpPr>
            <a:spLocks noChangeShapeType="1"/>
          </p:cNvSpPr>
          <p:nvPr/>
        </p:nvSpPr>
        <p:spPr bwMode="auto">
          <a:xfrm>
            <a:off x="3497263" y="5516563"/>
            <a:ext cx="354012" cy="0"/>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14350" name="Line 22"/>
          <p:cNvSpPr>
            <a:spLocks noChangeShapeType="1"/>
          </p:cNvSpPr>
          <p:nvPr/>
        </p:nvSpPr>
        <p:spPr bwMode="auto">
          <a:xfrm flipH="1">
            <a:off x="3498850" y="5522913"/>
            <a:ext cx="0" cy="7985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4351" name="Line 23"/>
          <p:cNvSpPr>
            <a:spLocks noChangeShapeType="1"/>
          </p:cNvSpPr>
          <p:nvPr/>
        </p:nvSpPr>
        <p:spPr bwMode="auto">
          <a:xfrm>
            <a:off x="3497263" y="6326188"/>
            <a:ext cx="354012" cy="0"/>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14352" name="Text Box 24"/>
          <p:cNvSpPr txBox="1">
            <a:spLocks noChangeArrowheads="1"/>
          </p:cNvSpPr>
          <p:nvPr/>
        </p:nvSpPr>
        <p:spPr bwMode="auto">
          <a:xfrm>
            <a:off x="3865563" y="6099175"/>
            <a:ext cx="3219450" cy="415925"/>
          </a:xfrm>
          <a:prstGeom prst="rect">
            <a:avLst/>
          </a:prstGeom>
          <a:solidFill>
            <a:srgbClr val="FFFFFF"/>
          </a:solidFill>
          <a:ln w="9525">
            <a:solidFill>
              <a:srgbClr val="000000"/>
            </a:solidFill>
            <a:miter lim="800000"/>
            <a:headEnd/>
            <a:tailEnd/>
          </a:ln>
        </p:spPr>
        <p:txBody>
          <a:bodyPr lIns="61788" tIns="7200" rIns="61788" bIns="720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2000" b="1">
                <a:solidFill>
                  <a:srgbClr val="006600"/>
                </a:solidFill>
                <a:latin typeface="微软雅黑" panose="020B0503020204020204" pitchFamily="34" charset="-122"/>
                <a:ea typeface="微软雅黑" panose="020B0503020204020204" pitchFamily="34" charset="-122"/>
              </a:rPr>
              <a:t>闪存（</a:t>
            </a:r>
            <a:r>
              <a:rPr lang="en-US" altLang="zh-CN" sz="2000" b="1">
                <a:solidFill>
                  <a:srgbClr val="006600"/>
                </a:solidFill>
                <a:latin typeface="微软雅黑" panose="020B0503020204020204" pitchFamily="34" charset="-122"/>
                <a:ea typeface="微软雅黑" panose="020B0503020204020204" pitchFamily="34" charset="-122"/>
              </a:rPr>
              <a:t>Flash ROM）</a:t>
            </a:r>
          </a:p>
        </p:txBody>
      </p:sp>
      <p:sp>
        <p:nvSpPr>
          <p:cNvPr id="14353" name="Text Box 25"/>
          <p:cNvSpPr txBox="1">
            <a:spLocks noChangeArrowheads="1"/>
          </p:cNvSpPr>
          <p:nvPr/>
        </p:nvSpPr>
        <p:spPr bwMode="auto">
          <a:xfrm>
            <a:off x="6410325" y="1700213"/>
            <a:ext cx="2116138"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2000" b="1">
                <a:solidFill>
                  <a:srgbClr val="0033CC"/>
                </a:solidFill>
                <a:ea typeface="黑体" panose="02010609060101010101" pitchFamily="49" charset="-122"/>
              </a:rPr>
              <a:t>（用作</a:t>
            </a:r>
            <a:r>
              <a:rPr lang="en-US" altLang="zh-CN" sz="2000" b="1">
                <a:solidFill>
                  <a:srgbClr val="0033CC"/>
                </a:solidFill>
                <a:ea typeface="黑体" panose="02010609060101010101" pitchFamily="49" charset="-122"/>
              </a:rPr>
              <a:t>Cache</a:t>
            </a:r>
            <a:r>
              <a:rPr lang="zh-CN" altLang="en-US" sz="2000" b="1">
                <a:solidFill>
                  <a:srgbClr val="0033CC"/>
                </a:solidFill>
                <a:ea typeface="黑体" panose="02010609060101010101" pitchFamily="49" charset="-122"/>
              </a:rPr>
              <a:t>）</a:t>
            </a:r>
          </a:p>
        </p:txBody>
      </p:sp>
      <p:sp>
        <p:nvSpPr>
          <p:cNvPr id="14354" name="Text Box 26"/>
          <p:cNvSpPr txBox="1">
            <a:spLocks noChangeArrowheads="1"/>
          </p:cNvSpPr>
          <p:nvPr/>
        </p:nvSpPr>
        <p:spPr bwMode="auto">
          <a:xfrm>
            <a:off x="6178550" y="3478213"/>
            <a:ext cx="25368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000" b="1">
                <a:solidFill>
                  <a:srgbClr val="0033CC"/>
                </a:solidFill>
                <a:latin typeface="黑体" panose="02010609060101010101" pitchFamily="49" charset="-122"/>
                <a:ea typeface="黑体" panose="02010609060101010101" pitchFamily="49" charset="-122"/>
              </a:rPr>
              <a:t> （用作主存储器）</a:t>
            </a:r>
          </a:p>
        </p:txBody>
      </p:sp>
      <p:sp>
        <p:nvSpPr>
          <p:cNvPr id="14355" name="Rectangle 28"/>
          <p:cNvSpPr>
            <a:spLocks noChangeArrowheads="1"/>
          </p:cNvSpPr>
          <p:nvPr/>
        </p:nvSpPr>
        <p:spPr bwMode="auto">
          <a:xfrm>
            <a:off x="4391025" y="2389188"/>
            <a:ext cx="424180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spAutoFit/>
          </a:bodyPr>
          <a:lstStyle>
            <a:lvl1pPr marL="342900" indent="-342900">
              <a:defRPr sz="1600">
                <a:solidFill>
                  <a:schemeClr val="tx1"/>
                </a:solidFill>
                <a:latin typeface="Arial" panose="020B0604020202020204" pitchFamily="34" charset="0"/>
              </a:defRPr>
            </a:lvl1pPr>
            <a:lvl2pPr marL="180975">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eaLnBrk="1" hangingPunct="1">
              <a:buFontTx/>
              <a:buChar char="•"/>
            </a:pPr>
            <a:r>
              <a:rPr kumimoji="1" lang="zh-CN" altLang="en-US" sz="1700" b="1">
                <a:latin typeface="微软雅黑" panose="020B0503020204020204" pitchFamily="34" charset="-122"/>
                <a:ea typeface="微软雅黑" panose="020B0503020204020204" pitchFamily="34" charset="-122"/>
              </a:rPr>
              <a:t> 每个存储单元(</a:t>
            </a:r>
            <a:r>
              <a:rPr kumimoji="1" lang="en-US" altLang="zh-CN" sz="1700" b="1">
                <a:latin typeface="微软雅黑" panose="020B0503020204020204" pitchFamily="34" charset="-122"/>
                <a:ea typeface="微软雅黑" panose="020B0503020204020204" pitchFamily="34" charset="-122"/>
              </a:rPr>
              <a:t>cell)</a:t>
            </a:r>
            <a:r>
              <a:rPr kumimoji="1" lang="zh-CN" altLang="en-US" sz="1700" b="1">
                <a:latin typeface="微软雅黑" panose="020B0503020204020204" pitchFamily="34" charset="-122"/>
                <a:ea typeface="微软雅黑" panose="020B0503020204020204" pitchFamily="34" charset="-122"/>
              </a:rPr>
              <a:t>由6个晶体管组成</a:t>
            </a:r>
          </a:p>
          <a:p>
            <a:pPr lvl="1" eaLnBrk="1" hangingPunct="1">
              <a:buFontTx/>
              <a:buChar char="•"/>
            </a:pPr>
            <a:r>
              <a:rPr kumimoji="1" lang="zh-CN" altLang="en-US" sz="1700" b="1">
                <a:latin typeface="微软雅黑" panose="020B0503020204020204" pitchFamily="34" charset="-122"/>
                <a:ea typeface="微软雅黑" panose="020B0503020204020204" pitchFamily="34" charset="-122"/>
              </a:rPr>
              <a:t> 只要加上电源，信息就能一直保持</a:t>
            </a:r>
          </a:p>
          <a:p>
            <a:pPr lvl="1" eaLnBrk="1" hangingPunct="1">
              <a:buFontTx/>
              <a:buChar char="•"/>
            </a:pPr>
            <a:r>
              <a:rPr kumimoji="1" lang="zh-CN" altLang="en-US" sz="1700" b="1">
                <a:latin typeface="微软雅黑" panose="020B0503020204020204" pitchFamily="34" charset="-122"/>
                <a:ea typeface="微软雅黑" panose="020B0503020204020204" pitchFamily="34" charset="-122"/>
              </a:rPr>
              <a:t> 对电器干扰相对不很敏感</a:t>
            </a:r>
          </a:p>
          <a:p>
            <a:pPr lvl="1" eaLnBrk="1" hangingPunct="1">
              <a:buFontTx/>
              <a:buChar char="•"/>
            </a:pPr>
            <a:r>
              <a:rPr kumimoji="1" lang="zh-CN" altLang="en-US" sz="1700" b="1">
                <a:latin typeface="微软雅黑" panose="020B0503020204020204" pitchFamily="34" charset="-122"/>
                <a:ea typeface="微软雅黑" panose="020B0503020204020204" pitchFamily="34" charset="-122"/>
              </a:rPr>
              <a:t> 比</a:t>
            </a:r>
            <a:r>
              <a:rPr kumimoji="1" lang="en-US" altLang="zh-CN" sz="1700" b="1">
                <a:latin typeface="微软雅黑" panose="020B0503020204020204" pitchFamily="34" charset="-122"/>
                <a:ea typeface="微软雅黑" panose="020B0503020204020204" pitchFamily="34" charset="-122"/>
              </a:rPr>
              <a:t>DRAM</a:t>
            </a:r>
            <a:r>
              <a:rPr kumimoji="1" lang="zh-CN" altLang="en-US" sz="1700" b="1">
                <a:latin typeface="微软雅黑" panose="020B0503020204020204" pitchFamily="34" charset="-122"/>
                <a:ea typeface="微软雅黑" panose="020B0503020204020204" pitchFamily="34" charset="-122"/>
              </a:rPr>
              <a:t>更快，也更贵</a:t>
            </a:r>
          </a:p>
        </p:txBody>
      </p:sp>
      <p:sp>
        <p:nvSpPr>
          <p:cNvPr id="14356" name="AutoShape 29"/>
          <p:cNvSpPr>
            <a:spLocks/>
          </p:cNvSpPr>
          <p:nvPr/>
        </p:nvSpPr>
        <p:spPr bwMode="auto">
          <a:xfrm flipH="1">
            <a:off x="4389438" y="2522538"/>
            <a:ext cx="85725" cy="842962"/>
          </a:xfrm>
          <a:prstGeom prst="rightBracket">
            <a:avLst>
              <a:gd name="adj" fmla="val 81944"/>
            </a:avLst>
          </a:prstGeom>
          <a:noFill/>
          <a:ln w="9525">
            <a:solidFill>
              <a:srgbClr val="0033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grpSp>
        <p:nvGrpSpPr>
          <p:cNvPr id="14357" name="Group 30"/>
          <p:cNvGrpSpPr>
            <a:grpSpLocks/>
          </p:cNvGrpSpPr>
          <p:nvPr/>
        </p:nvGrpSpPr>
        <p:grpSpPr bwMode="auto">
          <a:xfrm>
            <a:off x="4360863" y="4087813"/>
            <a:ext cx="4602162" cy="1122362"/>
            <a:chOff x="2857" y="2273"/>
            <a:chExt cx="2269" cy="577"/>
          </a:xfrm>
        </p:grpSpPr>
        <p:sp>
          <p:nvSpPr>
            <p:cNvPr id="14360" name="Rectangle 31"/>
            <p:cNvSpPr>
              <a:spLocks noChangeArrowheads="1"/>
            </p:cNvSpPr>
            <p:nvPr/>
          </p:nvSpPr>
          <p:spPr bwMode="auto">
            <a:xfrm>
              <a:off x="2858" y="2273"/>
              <a:ext cx="2268"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spAutoFit/>
            </a:bodyPr>
            <a:lstStyle>
              <a:lvl1pPr marL="342900" indent="-342900">
                <a:defRPr sz="1600">
                  <a:solidFill>
                    <a:schemeClr val="tx1"/>
                  </a:solidFill>
                  <a:latin typeface="Arial" panose="020B0604020202020204" pitchFamily="34" charset="0"/>
                </a:defRPr>
              </a:lvl1pPr>
              <a:lvl2pPr marL="180975" indent="85725">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eaLnBrk="1" hangingPunct="1">
                <a:buFontTx/>
                <a:buChar char="•"/>
              </a:pPr>
              <a:r>
                <a:rPr kumimoji="1" lang="zh-CN" altLang="en-US" sz="1400" b="1">
                  <a:ea typeface="宋体" panose="02010600030101010101" pitchFamily="2" charset="-122"/>
                </a:rPr>
                <a:t> </a:t>
              </a:r>
              <a:r>
                <a:rPr kumimoji="1" lang="zh-CN" altLang="en-US" sz="1700" b="1">
                  <a:latin typeface="微软雅黑" panose="020B0503020204020204" pitchFamily="34" charset="-122"/>
                  <a:ea typeface="微软雅黑" panose="020B0503020204020204" pitchFamily="34" charset="-122"/>
                </a:rPr>
                <a:t>每个存储单元由1个电容和1个晶体管组成</a:t>
              </a:r>
            </a:p>
            <a:p>
              <a:pPr lvl="1" eaLnBrk="1" hangingPunct="1">
                <a:buFontTx/>
                <a:buChar char="•"/>
              </a:pPr>
              <a:r>
                <a:rPr kumimoji="1" lang="zh-CN" altLang="en-US" sz="1700" b="1">
                  <a:latin typeface="微软雅黑" panose="020B0503020204020204" pitchFamily="34" charset="-122"/>
                  <a:ea typeface="微软雅黑" panose="020B0503020204020204" pitchFamily="34" charset="-122"/>
                </a:rPr>
                <a:t> 每隔一段时间必须刷新一次</a:t>
              </a:r>
            </a:p>
            <a:p>
              <a:pPr lvl="1" eaLnBrk="1" hangingPunct="1">
                <a:buFontTx/>
                <a:buChar char="•"/>
              </a:pPr>
              <a:r>
                <a:rPr kumimoji="1" lang="zh-CN" altLang="en-US" sz="1700" b="1">
                  <a:latin typeface="微软雅黑" panose="020B0503020204020204" pitchFamily="34" charset="-122"/>
                  <a:ea typeface="微软雅黑" panose="020B0503020204020204" pitchFamily="34" charset="-122"/>
                </a:rPr>
                <a:t> 对电器干扰比较敏感</a:t>
              </a:r>
            </a:p>
            <a:p>
              <a:pPr lvl="1" eaLnBrk="1" hangingPunct="1">
                <a:buFontTx/>
                <a:buChar char="•"/>
              </a:pPr>
              <a:r>
                <a:rPr kumimoji="1" lang="zh-CN" altLang="en-US" sz="1700" b="1">
                  <a:latin typeface="微软雅黑" panose="020B0503020204020204" pitchFamily="34" charset="-122"/>
                  <a:ea typeface="微软雅黑" panose="020B0503020204020204" pitchFamily="34" charset="-122"/>
                </a:rPr>
                <a:t> 比</a:t>
              </a:r>
              <a:r>
                <a:rPr kumimoji="1" lang="en-US" altLang="zh-CN" sz="1700" b="1">
                  <a:latin typeface="微软雅黑" panose="020B0503020204020204" pitchFamily="34" charset="-122"/>
                  <a:ea typeface="微软雅黑" panose="020B0503020204020204" pitchFamily="34" charset="-122"/>
                </a:rPr>
                <a:t>SRAM</a:t>
              </a:r>
              <a:r>
                <a:rPr kumimoji="1" lang="zh-CN" altLang="en-US" sz="1700" b="1">
                  <a:latin typeface="微软雅黑" panose="020B0503020204020204" pitchFamily="34" charset="-122"/>
                  <a:ea typeface="微软雅黑" panose="020B0503020204020204" pitchFamily="34" charset="-122"/>
                </a:rPr>
                <a:t>慢，但便宜</a:t>
              </a:r>
            </a:p>
          </p:txBody>
        </p:sp>
        <p:sp>
          <p:nvSpPr>
            <p:cNvPr id="14361" name="AutoShape 32"/>
            <p:cNvSpPr>
              <a:spLocks/>
            </p:cNvSpPr>
            <p:nvPr/>
          </p:nvSpPr>
          <p:spPr bwMode="auto">
            <a:xfrm flipH="1">
              <a:off x="2857" y="2364"/>
              <a:ext cx="46" cy="431"/>
            </a:xfrm>
            <a:prstGeom prst="rightBracket">
              <a:avLst>
                <a:gd name="adj" fmla="val 78080"/>
              </a:avLst>
            </a:prstGeom>
            <a:noFill/>
            <a:ln w="9525">
              <a:solidFill>
                <a:srgbClr val="0033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grpSp>
      <p:sp>
        <p:nvSpPr>
          <p:cNvPr id="14358" name="Text Box 34"/>
          <p:cNvSpPr txBox="1">
            <a:spLocks noChangeArrowheads="1"/>
          </p:cNvSpPr>
          <p:nvPr/>
        </p:nvSpPr>
        <p:spPr bwMode="auto">
          <a:xfrm>
            <a:off x="6980238" y="6097588"/>
            <a:ext cx="18891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2000" b="1">
                <a:solidFill>
                  <a:srgbClr val="0033CC"/>
                </a:solidFill>
                <a:ea typeface="黑体" panose="02010609060101010101" pitchFamily="49" charset="-122"/>
              </a:rPr>
              <a:t>（用作</a:t>
            </a:r>
            <a:r>
              <a:rPr lang="en-US" altLang="zh-CN" sz="2000" b="1">
                <a:solidFill>
                  <a:srgbClr val="0033CC"/>
                </a:solidFill>
                <a:ea typeface="黑体" panose="02010609060101010101" pitchFamily="49" charset="-122"/>
              </a:rPr>
              <a:t>BIOS</a:t>
            </a:r>
            <a:r>
              <a:rPr lang="zh-CN" altLang="en-US" sz="2000" b="1">
                <a:solidFill>
                  <a:srgbClr val="0033CC"/>
                </a:solidFill>
                <a:ea typeface="黑体" panose="02010609060101010101" pitchFamily="49" charset="-122"/>
              </a:rPr>
              <a:t>）</a:t>
            </a:r>
          </a:p>
        </p:txBody>
      </p:sp>
      <p:sp>
        <p:nvSpPr>
          <p:cNvPr id="14359"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D3C86FB8-AA84-4965-B6D2-A0DFFFDE0716}" type="slidenum">
              <a:rPr lang="zh-CN" altLang="en-US" sz="1200" smtClean="0">
                <a:solidFill>
                  <a:srgbClr val="898989"/>
                </a:solidFill>
              </a:rPr>
              <a:pPr/>
              <a:t>10</a:t>
            </a:fld>
            <a:endParaRPr lang="zh-CN" altLang="en-US" sz="1200">
              <a:solidFill>
                <a:srgbClr val="898989"/>
              </a:solidFill>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a:xfrm>
            <a:off x="238125" y="106363"/>
            <a:ext cx="8805863" cy="573087"/>
          </a:xfrm>
        </p:spPr>
        <p:txBody>
          <a:bodyPr lIns="91440" tIns="45720" rIns="91440" bIns="45720" anchor="ctr"/>
          <a:lstStyle/>
          <a:p>
            <a:pPr defTabSz="717550" eaLnBrk="1" hangingPunct="1"/>
            <a:r>
              <a:rPr lang="zh-CN" altLang="en-US">
                <a:solidFill>
                  <a:srgbClr val="CC0000"/>
                </a:solidFill>
              </a:rPr>
              <a:t>六管静态</a:t>
            </a:r>
            <a:r>
              <a:rPr lang="en-US" altLang="zh-CN">
                <a:solidFill>
                  <a:srgbClr val="CC0000"/>
                </a:solidFill>
              </a:rPr>
              <a:t>MOS</a:t>
            </a:r>
            <a:r>
              <a:rPr lang="zh-CN" altLang="en-US">
                <a:solidFill>
                  <a:srgbClr val="CC0000"/>
                </a:solidFill>
              </a:rPr>
              <a:t>管电路</a:t>
            </a:r>
          </a:p>
        </p:txBody>
      </p:sp>
      <p:sp>
        <p:nvSpPr>
          <p:cNvPr id="15363" name="Text Box 3"/>
          <p:cNvSpPr txBox="1">
            <a:spLocks noChangeArrowheads="1"/>
          </p:cNvSpPr>
          <p:nvPr/>
        </p:nvSpPr>
        <p:spPr bwMode="auto">
          <a:xfrm>
            <a:off x="746125" y="908050"/>
            <a:ext cx="406876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400" b="1">
                <a:solidFill>
                  <a:srgbClr val="0033CC"/>
                </a:solidFill>
                <a:ea typeface="黑体" panose="02010609060101010101" pitchFamily="49" charset="-122"/>
              </a:rPr>
              <a:t>6</a:t>
            </a:r>
            <a:r>
              <a:rPr kumimoji="1" lang="zh-CN" altLang="en-US" sz="2400" b="1">
                <a:solidFill>
                  <a:srgbClr val="0033CC"/>
                </a:solidFill>
                <a:ea typeface="黑体" panose="02010609060101010101" pitchFamily="49" charset="-122"/>
              </a:rPr>
              <a:t>管静态</a:t>
            </a:r>
            <a:r>
              <a:rPr kumimoji="1" lang="en-US" altLang="zh-CN" sz="2400" b="1">
                <a:solidFill>
                  <a:srgbClr val="0033CC"/>
                </a:solidFill>
                <a:ea typeface="黑体" panose="02010609060101010101" pitchFamily="49" charset="-122"/>
              </a:rPr>
              <a:t>NMOS</a:t>
            </a:r>
            <a:r>
              <a:rPr kumimoji="1" lang="zh-CN" altLang="en-US" sz="2400" b="1">
                <a:solidFill>
                  <a:srgbClr val="0033CC"/>
                </a:solidFill>
                <a:ea typeface="黑体" panose="02010609060101010101" pitchFamily="49" charset="-122"/>
              </a:rPr>
              <a:t>记忆单元</a:t>
            </a:r>
          </a:p>
        </p:txBody>
      </p:sp>
      <p:sp>
        <p:nvSpPr>
          <p:cNvPr id="567300" name="Rectangle 4"/>
          <p:cNvSpPr>
            <a:spLocks noChangeArrowheads="1"/>
          </p:cNvSpPr>
          <p:nvPr/>
        </p:nvSpPr>
        <p:spPr bwMode="auto">
          <a:xfrm>
            <a:off x="5607050" y="4879975"/>
            <a:ext cx="3311525" cy="1924050"/>
          </a:xfrm>
          <a:prstGeom prst="rect">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88008" tIns="43211" rIns="88008" bIns="43211">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120000"/>
              </a:lnSpc>
            </a:pPr>
            <a:r>
              <a:rPr lang="zh-CN" altLang="en-US" sz="2000" b="1">
                <a:latin typeface="微软雅黑" panose="020B0503020204020204" pitchFamily="34" charset="-122"/>
                <a:ea typeface="微软雅黑" panose="020B0503020204020204" pitchFamily="34" charset="-122"/>
              </a:rPr>
              <a:t>读出时：</a:t>
            </a:r>
          </a:p>
          <a:p>
            <a:pPr>
              <a:lnSpc>
                <a:spcPct val="120000"/>
              </a:lnSpc>
            </a:pPr>
            <a:r>
              <a:rPr lang="zh-TW" altLang="en-US" sz="2000" b="1">
                <a:latin typeface="微软雅黑" panose="020B0503020204020204" pitchFamily="34" charset="-122"/>
                <a:ea typeface="微软雅黑" panose="020B0503020204020204" pitchFamily="34" charset="-122"/>
              </a:rPr>
              <a:t>   </a:t>
            </a:r>
            <a:r>
              <a:rPr lang="en-US" altLang="zh-TW" sz="2000" b="1">
                <a:latin typeface="微软雅黑" panose="020B0503020204020204" pitchFamily="34" charset="-122"/>
                <a:ea typeface="微软雅黑" panose="020B0503020204020204" pitchFamily="34" charset="-122"/>
              </a:rPr>
              <a:t>- </a:t>
            </a:r>
            <a:r>
              <a:rPr lang="zh-CN" altLang="en-US" sz="2000" b="1">
                <a:latin typeface="微软雅黑" panose="020B0503020204020204" pitchFamily="34" charset="-122"/>
                <a:ea typeface="微软雅黑" panose="020B0503020204020204" pitchFamily="34" charset="-122"/>
              </a:rPr>
              <a:t>置</a:t>
            </a:r>
            <a:r>
              <a:rPr lang="en-US" altLang="zh-CN" sz="2000" b="1">
                <a:latin typeface="微软雅黑" panose="020B0503020204020204" pitchFamily="34" charset="-122"/>
                <a:ea typeface="微软雅黑" panose="020B0503020204020204" pitchFamily="34" charset="-122"/>
              </a:rPr>
              <a:t>2</a:t>
            </a:r>
            <a:r>
              <a:rPr lang="zh-CN" altLang="en-US" sz="2000" b="1">
                <a:latin typeface="微软雅黑" panose="020B0503020204020204" pitchFamily="34" charset="-122"/>
                <a:ea typeface="微软雅黑" panose="020B0503020204020204" pitchFamily="34" charset="-122"/>
              </a:rPr>
              <a:t>个位线为高电平</a:t>
            </a:r>
          </a:p>
          <a:p>
            <a:pPr>
              <a:lnSpc>
                <a:spcPct val="120000"/>
              </a:lnSpc>
            </a:pPr>
            <a:r>
              <a:rPr lang="zh-TW" altLang="en-US" sz="2000" b="1">
                <a:latin typeface="微软雅黑" panose="020B0503020204020204" pitchFamily="34" charset="-122"/>
                <a:ea typeface="微软雅黑" panose="020B0503020204020204" pitchFamily="34" charset="-122"/>
              </a:rPr>
              <a:t>   </a:t>
            </a:r>
            <a:r>
              <a:rPr lang="en-US" altLang="zh-TW" sz="2000" b="1">
                <a:latin typeface="微软雅黑" panose="020B0503020204020204" pitchFamily="34" charset="-122"/>
                <a:ea typeface="微软雅黑" panose="020B0503020204020204" pitchFamily="34" charset="-122"/>
              </a:rPr>
              <a:t>-</a:t>
            </a:r>
            <a:r>
              <a:rPr lang="en-US" altLang="zh-CN" sz="2000" b="1">
                <a:latin typeface="微软雅黑" panose="020B0503020204020204" pitchFamily="34" charset="-122"/>
                <a:ea typeface="微软雅黑" panose="020B0503020204020204" pitchFamily="34" charset="-122"/>
              </a:rPr>
              <a:t> </a:t>
            </a:r>
            <a:r>
              <a:rPr lang="zh-CN" altLang="en-US" sz="2000" b="1">
                <a:latin typeface="微软雅黑" panose="020B0503020204020204" pitchFamily="34" charset="-122"/>
                <a:ea typeface="微软雅黑" panose="020B0503020204020204" pitchFamily="34" charset="-122"/>
              </a:rPr>
              <a:t>置字线为</a:t>
            </a:r>
            <a:r>
              <a:rPr lang="en-US" altLang="zh-CN" sz="2000" b="1">
                <a:latin typeface="微软雅黑" panose="020B0503020204020204" pitchFamily="34" charset="-122"/>
                <a:ea typeface="微软雅黑" panose="020B0503020204020204" pitchFamily="34" charset="-122"/>
              </a:rPr>
              <a:t>1</a:t>
            </a:r>
            <a:endParaRPr lang="en-US" altLang="zh-TW" sz="2000" b="1">
              <a:latin typeface="微软雅黑" panose="020B0503020204020204" pitchFamily="34" charset="-122"/>
              <a:ea typeface="微软雅黑" panose="020B0503020204020204" pitchFamily="34" charset="-122"/>
            </a:endParaRPr>
          </a:p>
          <a:p>
            <a:pPr>
              <a:lnSpc>
                <a:spcPct val="120000"/>
              </a:lnSpc>
            </a:pPr>
            <a:r>
              <a:rPr lang="en-US" altLang="zh-TW" sz="2000" b="1">
                <a:latin typeface="微软雅黑" panose="020B0503020204020204" pitchFamily="34" charset="-122"/>
                <a:ea typeface="微软雅黑" panose="020B0503020204020204" pitchFamily="34" charset="-122"/>
              </a:rPr>
              <a:t>   - </a:t>
            </a:r>
            <a:r>
              <a:rPr lang="zh-CN" altLang="en-US" sz="2000" b="1">
                <a:latin typeface="微软雅黑" panose="020B0503020204020204" pitchFamily="34" charset="-122"/>
                <a:ea typeface="微软雅黑" panose="020B0503020204020204" pitchFamily="34" charset="-122"/>
              </a:rPr>
              <a:t>存储单元状态不同，位线的输出不同</a:t>
            </a:r>
          </a:p>
        </p:txBody>
      </p:sp>
      <p:sp>
        <p:nvSpPr>
          <p:cNvPr id="567301" name="Rectangle 5"/>
          <p:cNvSpPr>
            <a:spLocks noChangeArrowheads="1"/>
          </p:cNvSpPr>
          <p:nvPr/>
        </p:nvSpPr>
        <p:spPr bwMode="auto">
          <a:xfrm>
            <a:off x="5651500" y="2670175"/>
            <a:ext cx="3240088" cy="2108200"/>
          </a:xfrm>
          <a:prstGeom prst="rect">
            <a:avLst/>
          </a:prstGeom>
          <a:noFill/>
          <a:ln w="12700">
            <a:solidFill>
              <a:srgbClr val="0033CC"/>
            </a:solidFill>
            <a:miter lim="800000"/>
            <a:headEnd/>
            <a:tailEnd/>
          </a:ln>
          <a:extLst>
            <a:ext uri="{909E8E84-426E-40DD-AFC4-6F175D3DCCD1}">
              <a14:hiddenFill xmlns:a14="http://schemas.microsoft.com/office/drawing/2010/main">
                <a:solidFill>
                  <a:srgbClr val="FFFFFF"/>
                </a:solidFill>
              </a14:hiddenFill>
            </a:ext>
          </a:extLst>
        </p:spPr>
        <p:txBody>
          <a:bodyPr lIns="88008" tIns="43211" rIns="88008" bIns="43211">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110000"/>
              </a:lnSpc>
            </a:pPr>
            <a:r>
              <a:rPr lang="zh-CN" altLang="en-US" sz="2000" b="1">
                <a:latin typeface="微软雅黑" panose="020B0503020204020204" pitchFamily="34" charset="-122"/>
                <a:ea typeface="微软雅黑" panose="020B0503020204020204" pitchFamily="34" charset="-122"/>
              </a:rPr>
              <a:t>写入时：</a:t>
            </a:r>
            <a:endParaRPr lang="zh-TW" altLang="en-US" sz="2000" b="1">
              <a:latin typeface="微软雅黑" panose="020B0503020204020204" pitchFamily="34" charset="-122"/>
              <a:ea typeface="微软雅黑" panose="020B0503020204020204" pitchFamily="34" charset="-122"/>
            </a:endParaRPr>
          </a:p>
          <a:p>
            <a:pPr>
              <a:lnSpc>
                <a:spcPct val="110000"/>
              </a:lnSpc>
            </a:pPr>
            <a:r>
              <a:rPr lang="zh-TW" altLang="en-US" sz="2000" b="1">
                <a:latin typeface="微软雅黑" panose="020B0503020204020204" pitchFamily="34" charset="-122"/>
                <a:ea typeface="微软雅黑" panose="020B0503020204020204" pitchFamily="34" charset="-122"/>
              </a:rPr>
              <a:t>   </a:t>
            </a:r>
            <a:r>
              <a:rPr lang="en-US" altLang="zh-TW" sz="2000" b="1">
                <a:latin typeface="微软雅黑" panose="020B0503020204020204" pitchFamily="34" charset="-122"/>
                <a:ea typeface="微软雅黑" panose="020B0503020204020204" pitchFamily="34" charset="-122"/>
              </a:rPr>
              <a:t>- </a:t>
            </a:r>
            <a:r>
              <a:rPr lang="zh-CN" altLang="en-US" sz="2000" b="1">
                <a:latin typeface="微软雅黑" panose="020B0503020204020204" pitchFamily="34" charset="-122"/>
                <a:ea typeface="微软雅黑" panose="020B0503020204020204" pitchFamily="34" charset="-122"/>
              </a:rPr>
              <a:t>位线上是被写入的二进位信息</a:t>
            </a:r>
            <a:r>
              <a:rPr lang="en-US" altLang="zh-CN" sz="2000" b="1">
                <a:latin typeface="微软雅黑" panose="020B0503020204020204" pitchFamily="34" charset="-122"/>
                <a:ea typeface="微软雅黑" panose="020B0503020204020204" pitchFamily="34" charset="-122"/>
              </a:rPr>
              <a:t>0</a:t>
            </a:r>
            <a:r>
              <a:rPr lang="zh-CN" altLang="en-US" sz="2000" b="1">
                <a:latin typeface="微软雅黑" panose="020B0503020204020204" pitchFamily="34" charset="-122"/>
                <a:ea typeface="微软雅黑" panose="020B0503020204020204" pitchFamily="34" charset="-122"/>
              </a:rPr>
              <a:t>或</a:t>
            </a:r>
            <a:r>
              <a:rPr lang="en-US" altLang="zh-CN" sz="2000" b="1">
                <a:latin typeface="微软雅黑" panose="020B0503020204020204" pitchFamily="34" charset="-122"/>
                <a:ea typeface="微软雅黑" panose="020B0503020204020204" pitchFamily="34" charset="-122"/>
              </a:rPr>
              <a:t>1</a:t>
            </a:r>
          </a:p>
          <a:p>
            <a:pPr>
              <a:lnSpc>
                <a:spcPct val="110000"/>
              </a:lnSpc>
            </a:pPr>
            <a:r>
              <a:rPr lang="en-US" altLang="zh-TW" sz="2000" b="1">
                <a:latin typeface="微软雅黑" panose="020B0503020204020204" pitchFamily="34" charset="-122"/>
                <a:ea typeface="微软雅黑" panose="020B0503020204020204" pitchFamily="34" charset="-122"/>
              </a:rPr>
              <a:t>   - </a:t>
            </a:r>
            <a:r>
              <a:rPr lang="zh-CN" altLang="en-US" sz="2000" b="1">
                <a:latin typeface="微软雅黑" panose="020B0503020204020204" pitchFamily="34" charset="-122"/>
                <a:ea typeface="微软雅黑" panose="020B0503020204020204" pitchFamily="34" charset="-122"/>
              </a:rPr>
              <a:t>置字线为</a:t>
            </a:r>
            <a:r>
              <a:rPr lang="en-US" altLang="zh-CN" sz="2000" b="1">
                <a:latin typeface="微软雅黑" panose="020B0503020204020204" pitchFamily="34" charset="-122"/>
                <a:ea typeface="微软雅黑" panose="020B0503020204020204" pitchFamily="34" charset="-122"/>
              </a:rPr>
              <a:t>1</a:t>
            </a:r>
          </a:p>
          <a:p>
            <a:pPr>
              <a:lnSpc>
                <a:spcPct val="110000"/>
              </a:lnSpc>
            </a:pPr>
            <a:r>
              <a:rPr lang="en-US" altLang="zh-TW" sz="2000" b="1">
                <a:latin typeface="微软雅黑" panose="020B0503020204020204" pitchFamily="34" charset="-122"/>
                <a:ea typeface="微软雅黑" panose="020B0503020204020204" pitchFamily="34" charset="-122"/>
              </a:rPr>
              <a:t>   - </a:t>
            </a:r>
            <a:r>
              <a:rPr lang="zh-CN" altLang="en-US" sz="2000" b="1">
                <a:latin typeface="微软雅黑" panose="020B0503020204020204" pitchFamily="34" charset="-122"/>
                <a:ea typeface="微软雅黑" panose="020B0503020204020204" pitchFamily="34" charset="-122"/>
              </a:rPr>
              <a:t>存储单元</a:t>
            </a:r>
            <a:r>
              <a:rPr lang="en-US" altLang="zh-CN" sz="2000" b="1">
                <a:latin typeface="微软雅黑" panose="020B0503020204020204" pitchFamily="34" charset="-122"/>
                <a:ea typeface="微软雅黑" panose="020B0503020204020204" pitchFamily="34" charset="-122"/>
              </a:rPr>
              <a:t>(</a:t>
            </a:r>
            <a:r>
              <a:rPr lang="zh-CN" altLang="en-US" sz="2000" b="1">
                <a:latin typeface="微软雅黑" panose="020B0503020204020204" pitchFamily="34" charset="-122"/>
                <a:ea typeface="微软雅黑" panose="020B0503020204020204" pitchFamily="34" charset="-122"/>
              </a:rPr>
              <a:t>触发器</a:t>
            </a:r>
            <a:r>
              <a:rPr lang="en-US" altLang="zh-CN" sz="2000" b="1">
                <a:latin typeface="微软雅黑" panose="020B0503020204020204" pitchFamily="34" charset="-122"/>
                <a:ea typeface="微软雅黑" panose="020B0503020204020204" pitchFamily="34" charset="-122"/>
              </a:rPr>
              <a:t>)</a:t>
            </a:r>
            <a:r>
              <a:rPr lang="zh-CN" altLang="en-US" sz="2000" b="1">
                <a:latin typeface="微软雅黑" panose="020B0503020204020204" pitchFamily="34" charset="-122"/>
                <a:ea typeface="微软雅黑" panose="020B0503020204020204" pitchFamily="34" charset="-122"/>
              </a:rPr>
              <a:t>按位线的状态设置成</a:t>
            </a:r>
            <a:r>
              <a:rPr lang="en-US" altLang="zh-CN" sz="2000" b="1">
                <a:latin typeface="微软雅黑" panose="020B0503020204020204" pitchFamily="34" charset="-122"/>
                <a:ea typeface="微软雅黑" panose="020B0503020204020204" pitchFamily="34" charset="-122"/>
              </a:rPr>
              <a:t>0</a:t>
            </a:r>
            <a:r>
              <a:rPr lang="zh-CN" altLang="en-US" sz="2000" b="1">
                <a:latin typeface="微软雅黑" panose="020B0503020204020204" pitchFamily="34" charset="-122"/>
                <a:ea typeface="微软雅黑" panose="020B0503020204020204" pitchFamily="34" charset="-122"/>
              </a:rPr>
              <a:t>或</a:t>
            </a:r>
            <a:r>
              <a:rPr lang="en-US" altLang="zh-CN" sz="2000" b="1">
                <a:latin typeface="微软雅黑" panose="020B0503020204020204" pitchFamily="34" charset="-122"/>
                <a:ea typeface="微软雅黑" panose="020B0503020204020204" pitchFamily="34" charset="-122"/>
              </a:rPr>
              <a:t>1</a:t>
            </a:r>
          </a:p>
        </p:txBody>
      </p:sp>
      <p:sp>
        <p:nvSpPr>
          <p:cNvPr id="15366" name="Text Box 6"/>
          <p:cNvSpPr txBox="1">
            <a:spLocks noChangeArrowheads="1"/>
          </p:cNvSpPr>
          <p:nvPr/>
        </p:nvSpPr>
        <p:spPr bwMode="auto">
          <a:xfrm>
            <a:off x="5360987" y="1118093"/>
            <a:ext cx="2971800" cy="459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b="1" dirty="0">
                <a:solidFill>
                  <a:srgbClr val="D10F0F"/>
                </a:solidFill>
                <a:ea typeface="黑体" panose="02010609060101010101" pitchFamily="49" charset="-122"/>
              </a:rPr>
              <a:t>信息存储原理：</a:t>
            </a:r>
          </a:p>
        </p:txBody>
      </p:sp>
      <p:grpSp>
        <p:nvGrpSpPr>
          <p:cNvPr id="15367" name="Group 7"/>
          <p:cNvGrpSpPr>
            <a:grpSpLocks/>
          </p:cNvGrpSpPr>
          <p:nvPr/>
        </p:nvGrpSpPr>
        <p:grpSpPr bwMode="auto">
          <a:xfrm>
            <a:off x="214312" y="1362075"/>
            <a:ext cx="5437188" cy="4068763"/>
            <a:chOff x="635" y="1207"/>
            <a:chExt cx="3425" cy="2563"/>
          </a:xfrm>
        </p:grpSpPr>
        <p:graphicFrame>
          <p:nvGraphicFramePr>
            <p:cNvPr id="15371" name="Object 8"/>
            <p:cNvGraphicFramePr>
              <a:graphicFrameLocks noChangeAspect="1"/>
            </p:cNvGraphicFramePr>
            <p:nvPr/>
          </p:nvGraphicFramePr>
          <p:xfrm>
            <a:off x="839" y="1315"/>
            <a:ext cx="3038" cy="2455"/>
          </p:xfrm>
          <a:graphic>
            <a:graphicData uri="http://schemas.openxmlformats.org/presentationml/2006/ole">
              <mc:AlternateContent xmlns:mc="http://schemas.openxmlformats.org/markup-compatibility/2006">
                <mc:Choice xmlns:v="urn:schemas-microsoft-com:vml" Requires="v">
                  <p:oleObj spid="_x0000_s15445" name="VISIO" r:id="rId3" imgW="5219700" imgH="2407920" progId="Visio.Drawing.11">
                    <p:embed/>
                  </p:oleObj>
                </mc:Choice>
                <mc:Fallback>
                  <p:oleObj name="VISIO" r:id="rId3" imgW="5219700" imgH="2407920" progId="Visio.Drawing.11">
                    <p:embed/>
                    <p:pic>
                      <p:nvPicPr>
                        <p:cNvPr id="0" name="Picture 84"/>
                        <p:cNvPicPr>
                          <a:picLocks noChangeAspect="1" noChangeArrowheads="1"/>
                        </p:cNvPicPr>
                        <p:nvPr/>
                      </p:nvPicPr>
                      <p:blipFill>
                        <a:blip r:embed="rId4">
                          <a:extLst>
                            <a:ext uri="{28A0092B-C50C-407E-A947-70E740481C1C}">
                              <a14:useLocalDpi xmlns:a14="http://schemas.microsoft.com/office/drawing/2010/main" val="0"/>
                            </a:ext>
                          </a:extLst>
                        </a:blip>
                        <a:srcRect r="47256" b="7672"/>
                        <a:stretch>
                          <a:fillRect/>
                        </a:stretch>
                      </p:blipFill>
                      <p:spPr bwMode="auto">
                        <a:xfrm>
                          <a:off x="839" y="1315"/>
                          <a:ext cx="3038" cy="2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72" name="Text Box 9"/>
            <p:cNvSpPr txBox="1">
              <a:spLocks noChangeArrowheads="1"/>
            </p:cNvSpPr>
            <p:nvPr/>
          </p:nvSpPr>
          <p:spPr bwMode="auto">
            <a:xfrm>
              <a:off x="3515" y="1729"/>
              <a:ext cx="454" cy="40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800" b="1">
                  <a:ea typeface="宋体" panose="02010600030101010101" pitchFamily="2" charset="-122"/>
                </a:rPr>
                <a:t>存储单元</a:t>
              </a:r>
            </a:p>
          </p:txBody>
        </p:sp>
        <p:sp>
          <p:nvSpPr>
            <p:cNvPr id="15373" name="Text Box 10"/>
            <p:cNvSpPr txBox="1">
              <a:spLocks noChangeArrowheads="1"/>
            </p:cNvSpPr>
            <p:nvPr/>
          </p:nvSpPr>
          <p:spPr bwMode="auto">
            <a:xfrm>
              <a:off x="3446" y="1430"/>
              <a:ext cx="614" cy="22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800" b="1">
                  <a:ea typeface="宋体" panose="02010600030101010101" pitchFamily="2" charset="-122"/>
                </a:rPr>
                <a:t>字线</a:t>
              </a:r>
            </a:p>
          </p:txBody>
        </p:sp>
        <p:sp>
          <p:nvSpPr>
            <p:cNvPr id="15374" name="Rectangle 11"/>
            <p:cNvSpPr>
              <a:spLocks noChangeArrowheads="1"/>
            </p:cNvSpPr>
            <p:nvPr/>
          </p:nvSpPr>
          <p:spPr bwMode="auto">
            <a:xfrm>
              <a:off x="953" y="2319"/>
              <a:ext cx="181" cy="27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5375" name="Rectangle 12"/>
            <p:cNvSpPr>
              <a:spLocks noChangeArrowheads="1"/>
            </p:cNvSpPr>
            <p:nvPr/>
          </p:nvSpPr>
          <p:spPr bwMode="auto">
            <a:xfrm>
              <a:off x="3289" y="2296"/>
              <a:ext cx="181" cy="27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5376" name="Line 13"/>
            <p:cNvSpPr>
              <a:spLocks noChangeShapeType="1"/>
            </p:cNvSpPr>
            <p:nvPr/>
          </p:nvSpPr>
          <p:spPr bwMode="auto">
            <a:xfrm>
              <a:off x="1134" y="2273"/>
              <a:ext cx="0" cy="40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77" name="Text Box 14"/>
            <p:cNvSpPr txBox="1">
              <a:spLocks noChangeArrowheads="1"/>
            </p:cNvSpPr>
            <p:nvPr/>
          </p:nvSpPr>
          <p:spPr bwMode="auto">
            <a:xfrm>
              <a:off x="3219" y="1207"/>
              <a:ext cx="61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800" b="1">
                  <a:ea typeface="宋体" panose="02010600030101010101" pitchFamily="2" charset="-122"/>
                </a:rPr>
                <a:t>位线</a:t>
              </a:r>
              <a:r>
                <a:rPr kumimoji="1" lang="en-US" altLang="zh-CN" sz="1800" b="1">
                  <a:ea typeface="宋体" panose="02010600030101010101" pitchFamily="2" charset="-122"/>
                </a:rPr>
                <a:t>D</a:t>
              </a:r>
            </a:p>
          </p:txBody>
        </p:sp>
        <p:sp>
          <p:nvSpPr>
            <p:cNvPr id="15378" name="Text Box 15"/>
            <p:cNvSpPr txBox="1">
              <a:spLocks noChangeArrowheads="1"/>
            </p:cNvSpPr>
            <p:nvPr/>
          </p:nvSpPr>
          <p:spPr bwMode="auto">
            <a:xfrm>
              <a:off x="635" y="1253"/>
              <a:ext cx="61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800" b="1">
                  <a:ea typeface="宋体" panose="02010600030101010101" pitchFamily="2" charset="-122"/>
                </a:rPr>
                <a:t>位线</a:t>
              </a:r>
              <a:r>
                <a:rPr kumimoji="1" lang="en-US" altLang="zh-CN" sz="1800" b="1">
                  <a:ea typeface="宋体" panose="02010600030101010101" pitchFamily="2" charset="-122"/>
                </a:rPr>
                <a:t>D</a:t>
              </a:r>
            </a:p>
          </p:txBody>
        </p:sp>
        <p:sp>
          <p:nvSpPr>
            <p:cNvPr id="15379" name="Line 16"/>
            <p:cNvSpPr>
              <a:spLocks noChangeShapeType="1"/>
            </p:cNvSpPr>
            <p:nvPr/>
          </p:nvSpPr>
          <p:spPr bwMode="auto">
            <a:xfrm>
              <a:off x="3538" y="1230"/>
              <a:ext cx="13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80" name="Rectangle 17"/>
            <p:cNvSpPr>
              <a:spLocks noChangeArrowheads="1"/>
            </p:cNvSpPr>
            <p:nvPr/>
          </p:nvSpPr>
          <p:spPr bwMode="auto">
            <a:xfrm>
              <a:off x="1224" y="1638"/>
              <a:ext cx="1974" cy="1543"/>
            </a:xfrm>
            <a:prstGeom prst="rect">
              <a:avLst/>
            </a:prstGeom>
            <a:noFill/>
            <a:ln w="19050">
              <a:solidFill>
                <a:schemeClr val="hlink"/>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grpSp>
      <p:sp>
        <p:nvSpPr>
          <p:cNvPr id="15368" name="Text Box 18"/>
          <p:cNvSpPr txBox="1">
            <a:spLocks noChangeArrowheads="1"/>
          </p:cNvSpPr>
          <p:nvPr/>
        </p:nvSpPr>
        <p:spPr bwMode="auto">
          <a:xfrm>
            <a:off x="328613" y="5575300"/>
            <a:ext cx="532606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SRAM</a:t>
            </a:r>
            <a:r>
              <a:rPr kumimoji="1" lang="zh-CN" altLang="en-US" sz="20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中数据保存在</a:t>
            </a:r>
            <a:r>
              <a:rPr kumimoji="1" lang="zh-CN" altLang="en-US" sz="2000" b="1" dirty="0">
                <a:solidFill>
                  <a:srgbClr val="CC0000"/>
                </a:solidFill>
                <a:latin typeface="微软雅黑" panose="020B0503020204020204" pitchFamily="34" charset="-122"/>
                <a:ea typeface="微软雅黑" panose="020B0503020204020204" pitchFamily="34" charset="-122"/>
                <a:cs typeface="Arial" panose="020B0604020202020204" pitchFamily="34" charset="0"/>
              </a:rPr>
              <a:t>双稳态触发器</a:t>
            </a:r>
            <a:r>
              <a:rPr kumimoji="1" lang="zh-CN" altLang="en-US" sz="20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中，只要供电，数据就一直保持，不是破环性读出，也无需重写，即无需刷新！</a:t>
            </a:r>
            <a:endParaRPr kumimoji="1" lang="en-US" altLang="zh-CN" sz="20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Rectangle 5"/>
          <p:cNvSpPr>
            <a:spLocks noChangeArrowheads="1"/>
          </p:cNvSpPr>
          <p:nvPr/>
        </p:nvSpPr>
        <p:spPr bwMode="auto">
          <a:xfrm>
            <a:off x="5653088" y="1719263"/>
            <a:ext cx="3240087" cy="768350"/>
          </a:xfrm>
          <a:prstGeom prst="rect">
            <a:avLst/>
          </a:prstGeom>
          <a:noFill/>
          <a:ln w="12700">
            <a:solidFill>
              <a:srgbClr val="CC3300"/>
            </a:solidFill>
            <a:miter lim="800000"/>
            <a:headEnd/>
            <a:tailEnd/>
          </a:ln>
          <a:extLst>
            <a:ext uri="{909E8E84-426E-40DD-AFC4-6F175D3DCCD1}">
              <a14:hiddenFill xmlns:a14="http://schemas.microsoft.com/office/drawing/2010/main">
                <a:solidFill>
                  <a:srgbClr val="FFFFFF"/>
                </a:solidFill>
              </a14:hiddenFill>
            </a:ext>
          </a:extLst>
        </p:spPr>
        <p:txBody>
          <a:bodyPr lIns="88008" tIns="43211" rIns="88008" bIns="43211">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110000"/>
              </a:lnSpc>
            </a:pPr>
            <a:r>
              <a:rPr lang="zh-CN" altLang="en-US" sz="2000" b="1">
                <a:latin typeface="微软雅黑" panose="020B0503020204020204" pitchFamily="34" charset="-122"/>
                <a:ea typeface="微软雅黑" panose="020B0503020204020204" pitchFamily="34" charset="-122"/>
              </a:rPr>
              <a:t>保持时：</a:t>
            </a:r>
            <a:endParaRPr lang="zh-TW" altLang="en-US" sz="2000" b="1">
              <a:latin typeface="微软雅黑" panose="020B0503020204020204" pitchFamily="34" charset="-122"/>
              <a:ea typeface="微软雅黑" panose="020B0503020204020204" pitchFamily="34" charset="-122"/>
            </a:endParaRPr>
          </a:p>
          <a:p>
            <a:pPr>
              <a:lnSpc>
                <a:spcPct val="110000"/>
              </a:lnSpc>
            </a:pPr>
            <a:r>
              <a:rPr lang="zh-TW" altLang="en-US" sz="2000" b="1">
                <a:latin typeface="微软雅黑" panose="020B0503020204020204" pitchFamily="34" charset="-122"/>
                <a:ea typeface="微软雅黑" panose="020B0503020204020204" pitchFamily="34" charset="-122"/>
              </a:rPr>
              <a:t>   </a:t>
            </a:r>
            <a:r>
              <a:rPr lang="en-US" altLang="zh-TW" sz="2000" b="1">
                <a:latin typeface="微软雅黑" panose="020B0503020204020204" pitchFamily="34" charset="-122"/>
                <a:ea typeface="微软雅黑" panose="020B0503020204020204" pitchFamily="34" charset="-122"/>
              </a:rPr>
              <a:t>- </a:t>
            </a:r>
            <a:r>
              <a:rPr lang="zh-CN" altLang="en-US" sz="2000" b="1">
                <a:latin typeface="微软雅黑" panose="020B0503020204020204" pitchFamily="34" charset="-122"/>
                <a:ea typeface="微软雅黑" panose="020B0503020204020204" pitchFamily="34" charset="-122"/>
              </a:rPr>
              <a:t>字线为</a:t>
            </a:r>
            <a:r>
              <a:rPr lang="en-US" altLang="zh-CN" sz="2000" b="1">
                <a:latin typeface="微软雅黑" panose="020B0503020204020204" pitchFamily="34" charset="-122"/>
                <a:ea typeface="微软雅黑" panose="020B0503020204020204" pitchFamily="34" charset="-122"/>
              </a:rPr>
              <a:t>0</a:t>
            </a:r>
            <a:r>
              <a:rPr lang="zh-CN" altLang="en-US" sz="2000" b="1">
                <a:latin typeface="微软雅黑" panose="020B0503020204020204" pitchFamily="34" charset="-122"/>
                <a:ea typeface="微软雅黑" panose="020B0503020204020204" pitchFamily="34" charset="-122"/>
              </a:rPr>
              <a:t>（低电平）</a:t>
            </a:r>
          </a:p>
        </p:txBody>
      </p:sp>
      <p:sp>
        <p:nvSpPr>
          <p:cNvPr id="15370" name="灯片编号占位符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29105852-69D7-48F0-B8AD-2398ED19582D}" type="slidenum">
              <a:rPr lang="zh-CN" altLang="en-US" sz="1200" smtClean="0">
                <a:solidFill>
                  <a:srgbClr val="898989"/>
                </a:solidFill>
              </a:rPr>
              <a:pPr/>
              <a:t>11</a:t>
            </a:fld>
            <a:endParaRPr lang="zh-CN" altLang="en-US" sz="1200">
              <a:solidFill>
                <a:srgbClr val="898989"/>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368"/>
                                        </p:tgtEl>
                                        <p:attrNameLst>
                                          <p:attrName>style.visibility</p:attrName>
                                        </p:attrNameLst>
                                      </p:cBhvr>
                                      <p:to>
                                        <p:strVal val="visible"/>
                                      </p:to>
                                    </p:set>
                                    <p:animEffect transition="in" filter="wipe(down)">
                                      <p:cBhvr>
                                        <p:cTn id="7" dur="500"/>
                                        <p:tgtEl>
                                          <p:spTgt spid="1536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5366"/>
                                        </p:tgtEl>
                                        <p:attrNameLst>
                                          <p:attrName>style.visibility</p:attrName>
                                        </p:attrNameLst>
                                      </p:cBhvr>
                                      <p:to>
                                        <p:strVal val="visible"/>
                                      </p:to>
                                    </p:set>
                                    <p:animEffect transition="in" filter="wipe(down)">
                                      <p:cBhvr>
                                        <p:cTn id="12" dur="500"/>
                                        <p:tgtEl>
                                          <p:spTgt spid="1536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67301"/>
                                        </p:tgtEl>
                                        <p:attrNameLst>
                                          <p:attrName>style.visibility</p:attrName>
                                        </p:attrNameLst>
                                      </p:cBhvr>
                                      <p:to>
                                        <p:strVal val="visible"/>
                                      </p:to>
                                    </p:set>
                                    <p:animEffect transition="in" filter="blinds(horizontal)">
                                      <p:cBhvr>
                                        <p:cTn id="22" dur="500"/>
                                        <p:tgtEl>
                                          <p:spTgt spid="56730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67300"/>
                                        </p:tgtEl>
                                        <p:attrNameLst>
                                          <p:attrName>style.visibility</p:attrName>
                                        </p:attrNameLst>
                                      </p:cBhvr>
                                      <p:to>
                                        <p:strVal val="visible"/>
                                      </p:to>
                                    </p:set>
                                    <p:animEffect transition="in" filter="blinds(horizontal)">
                                      <p:cBhvr>
                                        <p:cTn id="27" dur="500"/>
                                        <p:tgtEl>
                                          <p:spTgt spid="5673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7300" grpId="0" animBg="1"/>
      <p:bldP spid="567301" grpId="0" animBg="1"/>
      <p:bldP spid="15366" grpId="0"/>
      <p:bldP spid="15368" grpId="0"/>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a:xfrm>
            <a:off x="236538" y="107950"/>
            <a:ext cx="8807450" cy="569913"/>
          </a:xfrm>
        </p:spPr>
        <p:txBody>
          <a:bodyPr lIns="91440" tIns="45720" rIns="91440" bIns="45720" anchor="ctr"/>
          <a:lstStyle/>
          <a:p>
            <a:pPr algn="l" eaLnBrk="1" hangingPunct="1"/>
            <a:r>
              <a:rPr lang="zh-CN" altLang="en-US"/>
              <a:t>       动态单管记忆单元电路</a:t>
            </a:r>
            <a:endParaRPr lang="zh-CN" altLang="en-US">
              <a:solidFill>
                <a:srgbClr val="CC0000"/>
              </a:solidFill>
            </a:endParaRPr>
          </a:p>
        </p:txBody>
      </p:sp>
      <p:sp>
        <p:nvSpPr>
          <p:cNvPr id="339972" name="Text Box 4"/>
          <p:cNvSpPr txBox="1">
            <a:spLocks noChangeArrowheads="1"/>
          </p:cNvSpPr>
          <p:nvPr/>
        </p:nvSpPr>
        <p:spPr bwMode="auto">
          <a:xfrm>
            <a:off x="142875" y="823913"/>
            <a:ext cx="5580063" cy="2659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lnSpc>
                <a:spcPct val="105000"/>
              </a:lnSpc>
              <a:spcBef>
                <a:spcPct val="10000"/>
              </a:spcBef>
            </a:pPr>
            <a:r>
              <a:rPr lang="zh-CN" altLang="en-US" sz="2200" b="1">
                <a:solidFill>
                  <a:srgbClr val="000099"/>
                </a:solidFill>
                <a:latin typeface="微软雅黑" panose="020B0503020204020204" pitchFamily="34" charset="-122"/>
                <a:ea typeface="微软雅黑" panose="020B0503020204020204" pitchFamily="34" charset="-122"/>
              </a:rPr>
              <a:t> 读写原理：</a:t>
            </a:r>
            <a:r>
              <a:rPr lang="zh-CN" altLang="en-US" sz="2200" b="1">
                <a:solidFill>
                  <a:srgbClr val="CC3300"/>
                </a:solidFill>
                <a:latin typeface="微软雅黑" panose="020B0503020204020204" pitchFamily="34" charset="-122"/>
                <a:ea typeface="微软雅黑" panose="020B0503020204020204" pitchFamily="34" charset="-122"/>
              </a:rPr>
              <a:t>字线上加高电平，使</a:t>
            </a:r>
            <a:r>
              <a:rPr lang="en-US" altLang="zh-CN" sz="2200" b="1">
                <a:solidFill>
                  <a:srgbClr val="CC3300"/>
                </a:solidFill>
                <a:latin typeface="微软雅黑" panose="020B0503020204020204" pitchFamily="34" charset="-122"/>
                <a:ea typeface="微软雅黑" panose="020B0503020204020204" pitchFamily="34" charset="-122"/>
              </a:rPr>
              <a:t>T</a:t>
            </a:r>
            <a:r>
              <a:rPr lang="zh-CN" altLang="en-US" sz="2200" b="1">
                <a:solidFill>
                  <a:srgbClr val="CC3300"/>
                </a:solidFill>
                <a:latin typeface="微软雅黑" panose="020B0503020204020204" pitchFamily="34" charset="-122"/>
                <a:ea typeface="微软雅黑" panose="020B0503020204020204" pitchFamily="34" charset="-122"/>
              </a:rPr>
              <a:t>管导通。</a:t>
            </a:r>
          </a:p>
          <a:p>
            <a:pPr lvl="1" algn="just">
              <a:lnSpc>
                <a:spcPct val="105000"/>
              </a:lnSpc>
              <a:spcBef>
                <a:spcPct val="10000"/>
              </a:spcBef>
              <a:buFont typeface="Wingdings" panose="05000000000000000000" pitchFamily="2" charset="2"/>
              <a:buNone/>
            </a:pPr>
            <a:r>
              <a:rPr lang="zh-CN" altLang="en-US" sz="2200" b="1">
                <a:solidFill>
                  <a:srgbClr val="FF0000"/>
                </a:solidFill>
                <a:latin typeface="微软雅黑" panose="020B0503020204020204" pitchFamily="34" charset="-122"/>
                <a:ea typeface="微软雅黑" panose="020B0503020204020204" pitchFamily="34" charset="-122"/>
              </a:rPr>
              <a:t>写“0”时，</a:t>
            </a:r>
            <a:r>
              <a:rPr lang="zh-CN" altLang="en-US" sz="2200" b="1">
                <a:latin typeface="微软雅黑" panose="020B0503020204020204" pitchFamily="34" charset="-122"/>
                <a:ea typeface="微软雅黑" panose="020B0503020204020204" pitchFamily="34" charset="-122"/>
              </a:rPr>
              <a:t>数据线加低电平，使</a:t>
            </a:r>
            <a:r>
              <a:rPr lang="en-US" altLang="zh-CN" sz="2200" b="1">
                <a:latin typeface="微软雅黑" panose="020B0503020204020204" pitchFamily="34" charset="-122"/>
                <a:ea typeface="微软雅黑" panose="020B0503020204020204" pitchFamily="34" charset="-122"/>
              </a:rPr>
              <a:t>C</a:t>
            </a:r>
            <a:r>
              <a:rPr lang="en-US" altLang="zh-CN" sz="2200" b="1" baseline="-30000">
                <a:latin typeface="微软雅黑" panose="020B0503020204020204" pitchFamily="34" charset="-122"/>
                <a:ea typeface="微软雅黑" panose="020B0503020204020204" pitchFamily="34" charset="-122"/>
              </a:rPr>
              <a:t>S</a:t>
            </a:r>
            <a:r>
              <a:rPr lang="zh-CN" altLang="en-US" sz="2200" b="1">
                <a:latin typeface="微软雅黑" panose="020B0503020204020204" pitchFamily="34" charset="-122"/>
                <a:ea typeface="微软雅黑" panose="020B0503020204020204" pitchFamily="34" charset="-122"/>
              </a:rPr>
              <a:t>上电荷对数据线放电；</a:t>
            </a:r>
          </a:p>
          <a:p>
            <a:pPr lvl="1" algn="just">
              <a:lnSpc>
                <a:spcPct val="105000"/>
              </a:lnSpc>
              <a:spcBef>
                <a:spcPct val="10000"/>
              </a:spcBef>
              <a:buFont typeface="Wingdings" panose="05000000000000000000" pitchFamily="2" charset="2"/>
              <a:buNone/>
            </a:pPr>
            <a:r>
              <a:rPr lang="zh-CN" altLang="en-US" sz="2200" b="1">
                <a:solidFill>
                  <a:srgbClr val="FF0000"/>
                </a:solidFill>
                <a:latin typeface="微软雅黑" panose="020B0503020204020204" pitchFamily="34" charset="-122"/>
                <a:ea typeface="微软雅黑" panose="020B0503020204020204" pitchFamily="34" charset="-122"/>
              </a:rPr>
              <a:t>写“1”时，</a:t>
            </a:r>
            <a:r>
              <a:rPr lang="zh-CN" altLang="en-US" sz="2200" b="1">
                <a:latin typeface="微软雅黑" panose="020B0503020204020204" pitchFamily="34" charset="-122"/>
                <a:ea typeface="微软雅黑" panose="020B0503020204020204" pitchFamily="34" charset="-122"/>
              </a:rPr>
              <a:t>数据线加高电平，使数据线对</a:t>
            </a:r>
            <a:r>
              <a:rPr lang="en-US" altLang="zh-CN" sz="2200" b="1">
                <a:latin typeface="微软雅黑" panose="020B0503020204020204" pitchFamily="34" charset="-122"/>
                <a:ea typeface="微软雅黑" panose="020B0503020204020204" pitchFamily="34" charset="-122"/>
              </a:rPr>
              <a:t>C</a:t>
            </a:r>
            <a:r>
              <a:rPr lang="en-US" altLang="zh-CN" sz="2200" b="1" baseline="-30000">
                <a:latin typeface="微软雅黑" panose="020B0503020204020204" pitchFamily="34" charset="-122"/>
                <a:ea typeface="微软雅黑" panose="020B0503020204020204" pitchFamily="34" charset="-122"/>
              </a:rPr>
              <a:t>S</a:t>
            </a:r>
            <a:r>
              <a:rPr lang="zh-CN" altLang="en-US" sz="2200" b="1">
                <a:latin typeface="微软雅黑" panose="020B0503020204020204" pitchFamily="34" charset="-122"/>
                <a:ea typeface="微软雅黑" panose="020B0503020204020204" pitchFamily="34" charset="-122"/>
              </a:rPr>
              <a:t>充电；</a:t>
            </a:r>
          </a:p>
          <a:p>
            <a:pPr lvl="1" algn="just">
              <a:lnSpc>
                <a:spcPct val="105000"/>
              </a:lnSpc>
              <a:spcBef>
                <a:spcPct val="10000"/>
              </a:spcBef>
              <a:buFont typeface="Wingdings" panose="05000000000000000000" pitchFamily="2" charset="2"/>
              <a:buNone/>
            </a:pPr>
            <a:r>
              <a:rPr lang="zh-CN" altLang="en-US" sz="2200" b="1">
                <a:solidFill>
                  <a:srgbClr val="FF0000"/>
                </a:solidFill>
                <a:latin typeface="微软雅黑" panose="020B0503020204020204" pitchFamily="34" charset="-122"/>
                <a:ea typeface="微软雅黑" panose="020B0503020204020204" pitchFamily="34" charset="-122"/>
              </a:rPr>
              <a:t>读出时，</a:t>
            </a:r>
            <a:r>
              <a:rPr lang="zh-CN" altLang="en-US" sz="2200" b="1">
                <a:latin typeface="微软雅黑" panose="020B0503020204020204" pitchFamily="34" charset="-122"/>
                <a:ea typeface="微软雅黑" panose="020B0503020204020204" pitchFamily="34" charset="-122"/>
              </a:rPr>
              <a:t>数据线上有一读出电压。它与</a:t>
            </a:r>
            <a:r>
              <a:rPr lang="en-US" altLang="zh-CN" sz="2200" b="1">
                <a:latin typeface="微软雅黑" panose="020B0503020204020204" pitchFamily="34" charset="-122"/>
                <a:ea typeface="微软雅黑" panose="020B0503020204020204" pitchFamily="34" charset="-122"/>
              </a:rPr>
              <a:t>C</a:t>
            </a:r>
            <a:r>
              <a:rPr lang="en-US" altLang="zh-CN" sz="2200" b="1" baseline="-30000">
                <a:latin typeface="微软雅黑" panose="020B0503020204020204" pitchFamily="34" charset="-122"/>
                <a:ea typeface="微软雅黑" panose="020B0503020204020204" pitchFamily="34" charset="-122"/>
              </a:rPr>
              <a:t>S</a:t>
            </a:r>
            <a:r>
              <a:rPr lang="zh-CN" altLang="en-US" sz="2200" b="1">
                <a:latin typeface="微软雅黑" panose="020B0503020204020204" pitchFamily="34" charset="-122"/>
                <a:ea typeface="微软雅黑" panose="020B0503020204020204" pitchFamily="34" charset="-122"/>
              </a:rPr>
              <a:t>上电荷量成正比。</a:t>
            </a:r>
            <a:endParaRPr lang="zh-CN" altLang="en-US" sz="2200" b="1">
              <a:solidFill>
                <a:schemeClr val="accent2"/>
              </a:solidFill>
              <a:latin typeface="微软雅黑" panose="020B0503020204020204" pitchFamily="34" charset="-122"/>
              <a:ea typeface="微软雅黑" panose="020B0503020204020204" pitchFamily="34" charset="-122"/>
            </a:endParaRPr>
          </a:p>
        </p:txBody>
      </p:sp>
      <p:graphicFrame>
        <p:nvGraphicFramePr>
          <p:cNvPr id="16388" name="Object 5"/>
          <p:cNvGraphicFramePr>
            <a:graphicFrameLocks noChangeAspect="1"/>
          </p:cNvGraphicFramePr>
          <p:nvPr/>
        </p:nvGraphicFramePr>
        <p:xfrm>
          <a:off x="6604000" y="3190875"/>
          <a:ext cx="114300" cy="215900"/>
        </p:xfrm>
        <a:graphic>
          <a:graphicData uri="http://schemas.openxmlformats.org/presentationml/2006/ole">
            <mc:AlternateContent xmlns:mc="http://schemas.openxmlformats.org/markup-compatibility/2006">
              <mc:Choice xmlns:v="urn:schemas-microsoft-com:vml" Requires="v">
                <p:oleObj spid="_x0000_s16477" name="公式" r:id="rId3" imgW="114151" imgH="215619" progId="Equation.3">
                  <p:embed/>
                </p:oleObj>
              </mc:Choice>
              <mc:Fallback>
                <p:oleObj name="公式" r:id="rId3" imgW="114151" imgH="215619" progId="Equation.3">
                  <p:embed/>
                  <p:pic>
                    <p:nvPicPr>
                      <p:cNvPr id="0" name="Picture 9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04000" y="3190875"/>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6389" name="Group 11"/>
          <p:cNvGrpSpPr>
            <a:grpSpLocks/>
          </p:cNvGrpSpPr>
          <p:nvPr/>
        </p:nvGrpSpPr>
        <p:grpSpPr bwMode="auto">
          <a:xfrm>
            <a:off x="7008813" y="1319213"/>
            <a:ext cx="1035050" cy="731837"/>
            <a:chOff x="3120" y="1056"/>
            <a:chExt cx="672" cy="336"/>
          </a:xfrm>
        </p:grpSpPr>
        <p:sp>
          <p:nvSpPr>
            <p:cNvPr id="16405" name="Line 12"/>
            <p:cNvSpPr>
              <a:spLocks noChangeShapeType="1"/>
            </p:cNvSpPr>
            <p:nvPr/>
          </p:nvSpPr>
          <p:spPr bwMode="auto">
            <a:xfrm>
              <a:off x="3120" y="1392"/>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06" name="Line 13"/>
            <p:cNvSpPr>
              <a:spLocks noChangeShapeType="1"/>
            </p:cNvSpPr>
            <p:nvPr/>
          </p:nvSpPr>
          <p:spPr bwMode="auto">
            <a:xfrm>
              <a:off x="3600" y="1392"/>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07" name="Line 14"/>
            <p:cNvSpPr>
              <a:spLocks noChangeShapeType="1"/>
            </p:cNvSpPr>
            <p:nvPr/>
          </p:nvSpPr>
          <p:spPr bwMode="auto">
            <a:xfrm rot="-5400000">
              <a:off x="3240" y="1320"/>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08" name="Line 15"/>
            <p:cNvSpPr>
              <a:spLocks noChangeShapeType="1"/>
            </p:cNvSpPr>
            <p:nvPr/>
          </p:nvSpPr>
          <p:spPr bwMode="auto">
            <a:xfrm rot="-5400000">
              <a:off x="3528" y="1320"/>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09" name="Line 16"/>
            <p:cNvSpPr>
              <a:spLocks noChangeShapeType="1"/>
            </p:cNvSpPr>
            <p:nvPr/>
          </p:nvSpPr>
          <p:spPr bwMode="auto">
            <a:xfrm>
              <a:off x="3312" y="1248"/>
              <a:ext cx="2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10" name="Line 17"/>
            <p:cNvSpPr>
              <a:spLocks noChangeShapeType="1"/>
            </p:cNvSpPr>
            <p:nvPr/>
          </p:nvSpPr>
          <p:spPr bwMode="auto">
            <a:xfrm rot="-5400000">
              <a:off x="3384" y="1128"/>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11" name="Line 18"/>
            <p:cNvSpPr>
              <a:spLocks noChangeShapeType="1"/>
            </p:cNvSpPr>
            <p:nvPr/>
          </p:nvSpPr>
          <p:spPr bwMode="auto">
            <a:xfrm>
              <a:off x="3312" y="1200"/>
              <a:ext cx="2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6390" name="Line 19"/>
          <p:cNvSpPr>
            <a:spLocks noChangeShapeType="1"/>
          </p:cNvSpPr>
          <p:nvPr/>
        </p:nvSpPr>
        <p:spPr bwMode="auto">
          <a:xfrm>
            <a:off x="7527925" y="1311275"/>
            <a:ext cx="0" cy="1651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1" name="Line 20"/>
          <p:cNvSpPr>
            <a:spLocks noChangeShapeType="1"/>
          </p:cNvSpPr>
          <p:nvPr/>
        </p:nvSpPr>
        <p:spPr bwMode="auto">
          <a:xfrm>
            <a:off x="6416675" y="1319213"/>
            <a:ext cx="2312988"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2" name="Text Box 21"/>
          <p:cNvSpPr txBox="1">
            <a:spLocks noChangeArrowheads="1"/>
          </p:cNvSpPr>
          <p:nvPr/>
        </p:nvSpPr>
        <p:spPr bwMode="auto">
          <a:xfrm>
            <a:off x="8172450" y="823913"/>
            <a:ext cx="6858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88950" tIns="44480" rIns="88950" bIns="4448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000" b="1">
                <a:solidFill>
                  <a:srgbClr val="D10F0F"/>
                </a:solidFill>
                <a:latin typeface="Comic Sans MS" panose="030F0702030302020204" pitchFamily="66" charset="0"/>
                <a:ea typeface="微软雅黑" panose="020B0503020204020204" pitchFamily="34" charset="-122"/>
              </a:rPr>
              <a:t>字线</a:t>
            </a:r>
          </a:p>
        </p:txBody>
      </p:sp>
      <p:sp>
        <p:nvSpPr>
          <p:cNvPr id="16393" name="Line 22"/>
          <p:cNvSpPr>
            <a:spLocks noChangeShapeType="1"/>
          </p:cNvSpPr>
          <p:nvPr/>
        </p:nvSpPr>
        <p:spPr bwMode="auto">
          <a:xfrm>
            <a:off x="7026275" y="900113"/>
            <a:ext cx="0" cy="2443162"/>
          </a:xfrm>
          <a:prstGeom prst="line">
            <a:avLst/>
          </a:prstGeom>
          <a:noFill/>
          <a:ln w="28575">
            <a:solidFill>
              <a:srgbClr val="0033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4" name="Text Box 23"/>
          <p:cNvSpPr txBox="1">
            <a:spLocks noChangeArrowheads="1"/>
          </p:cNvSpPr>
          <p:nvPr/>
        </p:nvSpPr>
        <p:spPr bwMode="auto">
          <a:xfrm>
            <a:off x="5819775" y="1768475"/>
            <a:ext cx="130492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88950" tIns="44480" rIns="88950" bIns="4448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2000" b="1">
                <a:solidFill>
                  <a:srgbClr val="D10F0F"/>
                </a:solidFill>
                <a:latin typeface="微软雅黑" panose="020B0503020204020204" pitchFamily="34" charset="-122"/>
                <a:ea typeface="微软雅黑" panose="020B0503020204020204" pitchFamily="34" charset="-122"/>
              </a:rPr>
              <a:t>位线</a:t>
            </a:r>
          </a:p>
          <a:p>
            <a:pPr algn="ctr"/>
            <a:r>
              <a:rPr lang="en-US" altLang="zh-CN" sz="2000" b="1">
                <a:solidFill>
                  <a:srgbClr val="D10F0F"/>
                </a:solidFill>
                <a:latin typeface="微软雅黑" panose="020B0503020204020204" pitchFamily="34" charset="-122"/>
                <a:ea typeface="微软雅黑" panose="020B0503020204020204" pitchFamily="34" charset="-122"/>
              </a:rPr>
              <a:t>(</a:t>
            </a:r>
            <a:r>
              <a:rPr lang="zh-CN" altLang="en-US" sz="2000" b="1">
                <a:solidFill>
                  <a:srgbClr val="D10F0F"/>
                </a:solidFill>
                <a:latin typeface="微软雅黑" panose="020B0503020204020204" pitchFamily="34" charset="-122"/>
                <a:ea typeface="微软雅黑" panose="020B0503020204020204" pitchFamily="34" charset="-122"/>
              </a:rPr>
              <a:t>数据线</a:t>
            </a:r>
            <a:r>
              <a:rPr lang="en-US" altLang="zh-CN" sz="2000" b="1">
                <a:solidFill>
                  <a:srgbClr val="D10F0F"/>
                </a:solidFill>
                <a:latin typeface="微软雅黑" panose="020B0503020204020204" pitchFamily="34" charset="-122"/>
                <a:ea typeface="微软雅黑" panose="020B0503020204020204" pitchFamily="34" charset="-122"/>
              </a:rPr>
              <a:t>)</a:t>
            </a:r>
          </a:p>
        </p:txBody>
      </p:sp>
      <p:sp>
        <p:nvSpPr>
          <p:cNvPr id="16395" name="Line 24"/>
          <p:cNvSpPr>
            <a:spLocks noChangeShapeType="1"/>
          </p:cNvSpPr>
          <p:nvPr/>
        </p:nvSpPr>
        <p:spPr bwMode="auto">
          <a:xfrm>
            <a:off x="8043863" y="1724025"/>
            <a:ext cx="0" cy="6588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6" name="Line 25"/>
          <p:cNvSpPr>
            <a:spLocks noChangeShapeType="1"/>
          </p:cNvSpPr>
          <p:nvPr/>
        </p:nvSpPr>
        <p:spPr bwMode="auto">
          <a:xfrm>
            <a:off x="8116888" y="1724025"/>
            <a:ext cx="0" cy="6588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7" name="Line 26"/>
          <p:cNvSpPr>
            <a:spLocks noChangeShapeType="1"/>
          </p:cNvSpPr>
          <p:nvPr/>
        </p:nvSpPr>
        <p:spPr bwMode="auto">
          <a:xfrm>
            <a:off x="8116888" y="2051050"/>
            <a:ext cx="22066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8" name="Line 27"/>
          <p:cNvSpPr>
            <a:spLocks noChangeShapeType="1"/>
          </p:cNvSpPr>
          <p:nvPr/>
        </p:nvSpPr>
        <p:spPr bwMode="auto">
          <a:xfrm flipH="1">
            <a:off x="8326438" y="2051050"/>
            <a:ext cx="11112" cy="7985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9" name="Line 31"/>
          <p:cNvSpPr>
            <a:spLocks noChangeShapeType="1"/>
          </p:cNvSpPr>
          <p:nvPr/>
        </p:nvSpPr>
        <p:spPr bwMode="auto">
          <a:xfrm>
            <a:off x="8191500" y="2849563"/>
            <a:ext cx="314325" cy="0"/>
          </a:xfrm>
          <a:prstGeom prst="line">
            <a:avLst/>
          </a:prstGeom>
          <a:noFill/>
          <a:ln w="28575">
            <a:solidFill>
              <a:srgbClr val="8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6400" name="Text Box 32"/>
          <p:cNvSpPr txBox="1">
            <a:spLocks noChangeArrowheads="1"/>
          </p:cNvSpPr>
          <p:nvPr/>
        </p:nvSpPr>
        <p:spPr bwMode="auto">
          <a:xfrm>
            <a:off x="7696200" y="2354263"/>
            <a:ext cx="450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ea typeface="华文新魏" panose="02010800040101010101" pitchFamily="2" charset="-122"/>
              </a:rPr>
              <a:t>Cs</a:t>
            </a:r>
          </a:p>
        </p:txBody>
      </p:sp>
      <p:sp>
        <p:nvSpPr>
          <p:cNvPr id="16401" name="Text Box 33"/>
          <p:cNvSpPr txBox="1">
            <a:spLocks noChangeArrowheads="1"/>
          </p:cNvSpPr>
          <p:nvPr/>
        </p:nvSpPr>
        <p:spPr bwMode="auto">
          <a:xfrm>
            <a:off x="7740650" y="1363663"/>
            <a:ext cx="450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ea typeface="华文新魏" panose="02010800040101010101" pitchFamily="2" charset="-122"/>
              </a:rPr>
              <a:t>T</a:t>
            </a:r>
          </a:p>
        </p:txBody>
      </p:sp>
      <p:sp>
        <p:nvSpPr>
          <p:cNvPr id="749572" name="Text Box 4"/>
          <p:cNvSpPr txBox="1">
            <a:spLocks noChangeArrowheads="1"/>
          </p:cNvSpPr>
          <p:nvPr/>
        </p:nvSpPr>
        <p:spPr bwMode="auto">
          <a:xfrm>
            <a:off x="115888" y="3519488"/>
            <a:ext cx="823595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lnSpc>
                <a:spcPct val="110000"/>
              </a:lnSpc>
              <a:spcBef>
                <a:spcPct val="10000"/>
              </a:spcBef>
            </a:pPr>
            <a:r>
              <a:rPr lang="zh-CN" altLang="en-US" sz="2200" b="1">
                <a:solidFill>
                  <a:srgbClr val="000099"/>
                </a:solidFill>
                <a:ea typeface="黑体" panose="02010609060101010101" pitchFamily="49" charset="-122"/>
              </a:rPr>
              <a:t> </a:t>
            </a:r>
            <a:r>
              <a:rPr lang="zh-CN" altLang="en-US" sz="2200" b="1">
                <a:solidFill>
                  <a:srgbClr val="000099"/>
                </a:solidFill>
                <a:latin typeface="微软雅黑" panose="020B0503020204020204" pitchFamily="34" charset="-122"/>
                <a:ea typeface="微软雅黑" panose="020B0503020204020204" pitchFamily="34" charset="-122"/>
              </a:rPr>
              <a:t>优点：</a:t>
            </a:r>
            <a:r>
              <a:rPr lang="zh-CN" altLang="en-US" sz="2200" b="1">
                <a:latin typeface="微软雅黑" panose="020B0503020204020204" pitchFamily="34" charset="-122"/>
                <a:ea typeface="微软雅黑" panose="020B0503020204020204" pitchFamily="34" charset="-122"/>
                <a:cs typeface="Arial" panose="020B0604020202020204" pitchFamily="34" charset="0"/>
              </a:rPr>
              <a:t>电路元件少，功耗小，集成度高，用于构建主存储器</a:t>
            </a:r>
          </a:p>
          <a:p>
            <a:pPr algn="just">
              <a:spcBef>
                <a:spcPct val="10000"/>
              </a:spcBef>
              <a:buClr>
                <a:srgbClr val="000099"/>
              </a:buClr>
            </a:pPr>
            <a:r>
              <a:rPr lang="zh-CN" altLang="en-US" sz="2200" b="1">
                <a:solidFill>
                  <a:srgbClr val="000099"/>
                </a:solidFill>
                <a:latin typeface="微软雅黑" panose="020B0503020204020204" pitchFamily="34" charset="-122"/>
                <a:ea typeface="微软雅黑" panose="020B0503020204020204" pitchFamily="34" charset="-122"/>
                <a:cs typeface="Arial" panose="020B0604020202020204" pitchFamily="34" charset="0"/>
              </a:rPr>
              <a:t> 缺点：</a:t>
            </a:r>
            <a:r>
              <a:rPr lang="zh-CN" altLang="en-US" sz="2200" b="1">
                <a:latin typeface="微软雅黑" panose="020B0503020204020204" pitchFamily="34" charset="-122"/>
                <a:ea typeface="微软雅黑" panose="020B0503020204020204" pitchFamily="34" charset="-122"/>
                <a:cs typeface="Arial" panose="020B0604020202020204" pitchFamily="34" charset="0"/>
              </a:rPr>
              <a:t>速度慢、是破坏性读出（需读后再生）、需定时刷新</a:t>
            </a:r>
          </a:p>
        </p:txBody>
      </p:sp>
      <p:sp>
        <p:nvSpPr>
          <p:cNvPr id="749574" name="Rectangle 6"/>
          <p:cNvSpPr>
            <a:spLocks noChangeArrowheads="1"/>
          </p:cNvSpPr>
          <p:nvPr/>
        </p:nvSpPr>
        <p:spPr bwMode="auto">
          <a:xfrm>
            <a:off x="431800" y="4419600"/>
            <a:ext cx="8235950" cy="2369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lnSpc>
                <a:spcPct val="130000"/>
              </a:lnSpc>
              <a:spcBef>
                <a:spcPct val="50000"/>
              </a:spcBef>
            </a:pPr>
            <a:r>
              <a:rPr lang="zh-CN" altLang="en-US" sz="2200" b="1"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刷新：</a:t>
            </a:r>
            <a:r>
              <a:rPr lang="en-US" altLang="zh-CN" sz="22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DRAM</a:t>
            </a:r>
            <a:r>
              <a:rPr lang="zh-CN" altLang="en-US" sz="22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的一个重要特点是，</a:t>
            </a:r>
            <a:r>
              <a:rPr lang="zh-CN" altLang="en-US" sz="2200" b="1" dirty="0">
                <a:solidFill>
                  <a:srgbClr val="D10F0F"/>
                </a:solidFill>
                <a:latin typeface="微软雅黑" panose="020B0503020204020204" pitchFamily="34" charset="-122"/>
                <a:ea typeface="微软雅黑" panose="020B0503020204020204" pitchFamily="34" charset="-122"/>
                <a:cs typeface="Arial" panose="020B0604020202020204" pitchFamily="34" charset="0"/>
              </a:rPr>
              <a:t>数据以电荷的形式保存在电容中</a:t>
            </a:r>
            <a:r>
              <a:rPr lang="zh-CN" altLang="en-US" sz="22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，电容的放电使得电荷通常只能维持几十个毫秒左右，因此要定期进行刷新（读出后重新写回）。</a:t>
            </a:r>
            <a:endParaRPr lang="en-US" altLang="zh-CN" sz="22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endParaRPr>
          </a:p>
          <a:p>
            <a:pPr eaLnBrk="1" hangingPunct="1">
              <a:lnSpc>
                <a:spcPct val="130000"/>
              </a:lnSpc>
              <a:spcBef>
                <a:spcPct val="50000"/>
              </a:spcBef>
            </a:pPr>
            <a:r>
              <a:rPr lang="zh-CN" altLang="en-US" sz="22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刷新</a:t>
            </a:r>
            <a:r>
              <a:rPr lang="zh-CN" altLang="en-US" sz="2200" b="1" dirty="0">
                <a:solidFill>
                  <a:srgbClr val="D10F0F"/>
                </a:solidFill>
                <a:latin typeface="微软雅黑" panose="020B0503020204020204" pitchFamily="34" charset="-122"/>
                <a:ea typeface="微软雅黑" panose="020B0503020204020204" pitchFamily="34" charset="-122"/>
                <a:cs typeface="Arial" panose="020B0604020202020204" pitchFamily="34" charset="0"/>
              </a:rPr>
              <a:t>按行进行</a:t>
            </a:r>
            <a:r>
              <a:rPr lang="zh-CN" altLang="en-US" sz="22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（所有芯片中的同一行一起刷新），刷新操作所需时间通常只占</a:t>
            </a:r>
            <a:r>
              <a:rPr lang="en-US" altLang="zh-CN" sz="22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1%~2%</a:t>
            </a:r>
            <a:r>
              <a:rPr lang="zh-CN" altLang="en-US" sz="22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左右。</a:t>
            </a:r>
          </a:p>
        </p:txBody>
      </p:sp>
      <p:sp>
        <p:nvSpPr>
          <p:cNvPr id="16404"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4C4ADA24-D039-477A-BBDC-8B94DFBB08AE}" type="slidenum">
              <a:rPr lang="zh-CN" altLang="en-US" sz="1200" smtClean="0">
                <a:solidFill>
                  <a:srgbClr val="898989"/>
                </a:solidFill>
              </a:rPr>
              <a:pPr/>
              <a:t>12</a:t>
            </a:fld>
            <a:endParaRPr lang="zh-CN"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39972">
                                            <p:txEl>
                                              <p:pRg st="1" end="1"/>
                                            </p:txEl>
                                          </p:spTgt>
                                        </p:tgtEl>
                                        <p:attrNameLst>
                                          <p:attrName>style.visibility</p:attrName>
                                        </p:attrNameLst>
                                      </p:cBhvr>
                                      <p:to>
                                        <p:strVal val="visible"/>
                                      </p:to>
                                    </p:set>
                                    <p:animEffect transition="in" filter="blinds(horizontal)">
                                      <p:cBhvr>
                                        <p:cTn id="7" dur="500"/>
                                        <p:tgtEl>
                                          <p:spTgt spid="339972">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39972">
                                            <p:txEl>
                                              <p:pRg st="2" end="2"/>
                                            </p:txEl>
                                          </p:spTgt>
                                        </p:tgtEl>
                                        <p:attrNameLst>
                                          <p:attrName>style.visibility</p:attrName>
                                        </p:attrNameLst>
                                      </p:cBhvr>
                                      <p:to>
                                        <p:strVal val="visible"/>
                                      </p:to>
                                    </p:set>
                                    <p:animEffect transition="in" filter="blinds(horizontal)">
                                      <p:cBhvr>
                                        <p:cTn id="12" dur="500"/>
                                        <p:tgtEl>
                                          <p:spTgt spid="339972">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39972">
                                            <p:txEl>
                                              <p:pRg st="3" end="3"/>
                                            </p:txEl>
                                          </p:spTgt>
                                        </p:tgtEl>
                                        <p:attrNameLst>
                                          <p:attrName>style.visibility</p:attrName>
                                        </p:attrNameLst>
                                      </p:cBhvr>
                                      <p:to>
                                        <p:strVal val="visible"/>
                                      </p:to>
                                    </p:set>
                                    <p:animEffect transition="in" filter="blinds(horizontal)">
                                      <p:cBhvr>
                                        <p:cTn id="17" dur="500"/>
                                        <p:tgtEl>
                                          <p:spTgt spid="339972">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49572"/>
                                        </p:tgtEl>
                                        <p:attrNameLst>
                                          <p:attrName>style.visibility</p:attrName>
                                        </p:attrNameLst>
                                      </p:cBhvr>
                                      <p:to>
                                        <p:strVal val="visible"/>
                                      </p:to>
                                    </p:set>
                                    <p:animEffect transition="in" filter="blinds(horizontal)">
                                      <p:cBhvr>
                                        <p:cTn id="22" dur="500"/>
                                        <p:tgtEl>
                                          <p:spTgt spid="74957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49574">
                                            <p:txEl>
                                              <p:pRg st="0" end="0"/>
                                            </p:txEl>
                                          </p:spTgt>
                                        </p:tgtEl>
                                        <p:attrNameLst>
                                          <p:attrName>style.visibility</p:attrName>
                                        </p:attrNameLst>
                                      </p:cBhvr>
                                      <p:to>
                                        <p:strVal val="visible"/>
                                      </p:to>
                                    </p:set>
                                    <p:animEffect transition="in" filter="blinds(horizontal)">
                                      <p:cBhvr>
                                        <p:cTn id="27" dur="500"/>
                                        <p:tgtEl>
                                          <p:spTgt spid="749574">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49574">
                                            <p:txEl>
                                              <p:pRg st="1" end="1"/>
                                            </p:txEl>
                                          </p:spTgt>
                                        </p:tgtEl>
                                        <p:attrNameLst>
                                          <p:attrName>style.visibility</p:attrName>
                                        </p:attrNameLst>
                                      </p:cBhvr>
                                      <p:to>
                                        <p:strVal val="visible"/>
                                      </p:to>
                                    </p:set>
                                    <p:animEffect transition="in" filter="blinds(horizontal)">
                                      <p:cBhvr>
                                        <p:cTn id="32" dur="500"/>
                                        <p:tgtEl>
                                          <p:spTgt spid="74957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9572" grpId="0"/>
      <p:bldP spid="74957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26"/>
          <p:cNvSpPr>
            <a:spLocks noGrp="1" noChangeArrowheads="1"/>
          </p:cNvSpPr>
          <p:nvPr>
            <p:ph type="title" idx="4294967295"/>
          </p:nvPr>
        </p:nvSpPr>
        <p:spPr/>
        <p:txBody>
          <a:bodyPr lIns="91440" tIns="45720" rIns="91440" bIns="45720" anchor="ctr"/>
          <a:lstStyle/>
          <a:p>
            <a:pPr eaLnBrk="1" hangingPunct="1"/>
            <a:r>
              <a:rPr lang="zh-CN" altLang="en-US"/>
              <a:t>半导体</a:t>
            </a:r>
            <a:r>
              <a:rPr lang="en-US" altLang="zh-CN"/>
              <a:t>RAM</a:t>
            </a:r>
            <a:r>
              <a:rPr lang="zh-CN" altLang="en-US"/>
              <a:t>的组织</a:t>
            </a:r>
          </a:p>
        </p:txBody>
      </p:sp>
      <p:sp>
        <p:nvSpPr>
          <p:cNvPr id="233492" name="Text Box 1044"/>
          <p:cNvSpPr txBox="1">
            <a:spLocks noChangeArrowheads="1"/>
          </p:cNvSpPr>
          <p:nvPr/>
        </p:nvSpPr>
        <p:spPr bwMode="auto">
          <a:xfrm>
            <a:off x="296863" y="2303463"/>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b="1">
                <a:solidFill>
                  <a:srgbClr val="663300"/>
                </a:solidFill>
                <a:ea typeface="黑体" panose="02010609060101010101" pitchFamily="49" charset="-122"/>
              </a:rPr>
              <a:t>记忆单元的组织：</a:t>
            </a:r>
          </a:p>
        </p:txBody>
      </p:sp>
      <p:grpSp>
        <p:nvGrpSpPr>
          <p:cNvPr id="2" name="Group 1069"/>
          <p:cNvGrpSpPr>
            <a:grpSpLocks/>
          </p:cNvGrpSpPr>
          <p:nvPr/>
        </p:nvGrpSpPr>
        <p:grpSpPr bwMode="auto">
          <a:xfrm>
            <a:off x="566738" y="2843213"/>
            <a:ext cx="3429000" cy="3368675"/>
            <a:chOff x="432" y="1824"/>
            <a:chExt cx="2160" cy="2122"/>
          </a:xfrm>
        </p:grpSpPr>
        <p:sp>
          <p:nvSpPr>
            <p:cNvPr id="17435" name="Text Box 1034"/>
            <p:cNvSpPr txBox="1">
              <a:spLocks noChangeArrowheads="1"/>
            </p:cNvSpPr>
            <p:nvPr/>
          </p:nvSpPr>
          <p:spPr bwMode="auto">
            <a:xfrm>
              <a:off x="864" y="2218"/>
              <a:ext cx="768" cy="4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0" tIns="180000" rIns="180000" bIns="18000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kumimoji="1" lang="zh-CN" altLang="en-US" sz="2000" b="1">
                  <a:ea typeface="黑体" panose="02010609060101010101" pitchFamily="49" charset="-122"/>
                </a:rPr>
                <a:t>  位元</a:t>
              </a:r>
            </a:p>
          </p:txBody>
        </p:sp>
        <p:sp>
          <p:nvSpPr>
            <p:cNvPr id="17436" name="Line 1035"/>
            <p:cNvSpPr>
              <a:spLocks noChangeShapeType="1"/>
            </p:cNvSpPr>
            <p:nvPr/>
          </p:nvSpPr>
          <p:spPr bwMode="auto">
            <a:xfrm>
              <a:off x="816" y="1978"/>
              <a:ext cx="912"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7437" name="Line 1036"/>
            <p:cNvSpPr>
              <a:spLocks noChangeShapeType="1"/>
            </p:cNvSpPr>
            <p:nvPr/>
          </p:nvSpPr>
          <p:spPr bwMode="auto">
            <a:xfrm>
              <a:off x="1248" y="1978"/>
              <a:ext cx="0" cy="24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438" name="Line 1037"/>
            <p:cNvSpPr>
              <a:spLocks noChangeShapeType="1"/>
            </p:cNvSpPr>
            <p:nvPr/>
          </p:nvSpPr>
          <p:spPr bwMode="auto">
            <a:xfrm>
              <a:off x="576" y="2170"/>
              <a:ext cx="0" cy="1046"/>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439" name="Line 1038"/>
            <p:cNvSpPr>
              <a:spLocks noChangeShapeType="1"/>
            </p:cNvSpPr>
            <p:nvPr/>
          </p:nvSpPr>
          <p:spPr bwMode="auto">
            <a:xfrm>
              <a:off x="1920" y="2170"/>
              <a:ext cx="0" cy="1046"/>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440" name="Line 1039"/>
            <p:cNvSpPr>
              <a:spLocks noChangeShapeType="1"/>
            </p:cNvSpPr>
            <p:nvPr/>
          </p:nvSpPr>
          <p:spPr bwMode="auto">
            <a:xfrm>
              <a:off x="576" y="2458"/>
              <a:ext cx="288"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7441" name="Line 1040"/>
            <p:cNvSpPr>
              <a:spLocks noChangeShapeType="1"/>
            </p:cNvSpPr>
            <p:nvPr/>
          </p:nvSpPr>
          <p:spPr bwMode="auto">
            <a:xfrm>
              <a:off x="1632" y="2458"/>
              <a:ext cx="288"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7442" name="Text Box 1041"/>
            <p:cNvSpPr txBox="1">
              <a:spLocks noChangeArrowheads="1"/>
            </p:cNvSpPr>
            <p:nvPr/>
          </p:nvSpPr>
          <p:spPr bwMode="auto">
            <a:xfrm>
              <a:off x="1728" y="1824"/>
              <a:ext cx="6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kumimoji="1" lang="zh-CN" altLang="en-US" sz="2000" b="1">
                  <a:ea typeface="黑体" panose="02010609060101010101" pitchFamily="49" charset="-122"/>
                </a:rPr>
                <a:t>字线</a:t>
              </a:r>
              <a:r>
                <a:rPr kumimoji="1" lang="en-US" altLang="zh-CN" sz="2000" b="1">
                  <a:ea typeface="黑体" panose="02010609060101010101" pitchFamily="49" charset="-122"/>
                </a:rPr>
                <a:t>W</a:t>
              </a:r>
            </a:p>
          </p:txBody>
        </p:sp>
        <p:sp>
          <p:nvSpPr>
            <p:cNvPr id="17443" name="Text Box 1042"/>
            <p:cNvSpPr txBox="1">
              <a:spLocks noChangeArrowheads="1"/>
            </p:cNvSpPr>
            <p:nvPr/>
          </p:nvSpPr>
          <p:spPr bwMode="auto">
            <a:xfrm>
              <a:off x="576" y="2688"/>
              <a:ext cx="57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kumimoji="1" lang="zh-CN" altLang="en-US" sz="2000" b="1">
                  <a:ea typeface="黑体" panose="02010609060101010101" pitchFamily="49" charset="-122"/>
                </a:rPr>
                <a:t>位线</a:t>
              </a:r>
              <a:r>
                <a:rPr kumimoji="1" lang="en-US" altLang="zh-CN" sz="2000" b="1">
                  <a:ea typeface="黑体" panose="02010609060101010101" pitchFamily="49" charset="-122"/>
                </a:rPr>
                <a:t>S0</a:t>
              </a:r>
            </a:p>
          </p:txBody>
        </p:sp>
        <p:sp>
          <p:nvSpPr>
            <p:cNvPr id="17444" name="Text Box 1043"/>
            <p:cNvSpPr txBox="1">
              <a:spLocks noChangeArrowheads="1"/>
            </p:cNvSpPr>
            <p:nvPr/>
          </p:nvSpPr>
          <p:spPr bwMode="auto">
            <a:xfrm>
              <a:off x="1440" y="2697"/>
              <a:ext cx="57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kumimoji="1" lang="zh-CN" altLang="en-US" sz="2000" b="1">
                  <a:ea typeface="黑体" panose="02010609060101010101" pitchFamily="49" charset="-122"/>
                </a:rPr>
                <a:t>位线</a:t>
              </a:r>
              <a:r>
                <a:rPr kumimoji="1" lang="en-US" altLang="zh-CN" sz="2000" b="1">
                  <a:ea typeface="黑体" panose="02010609060101010101" pitchFamily="49" charset="-122"/>
                </a:rPr>
                <a:t>S1</a:t>
              </a:r>
            </a:p>
          </p:txBody>
        </p:sp>
        <p:sp>
          <p:nvSpPr>
            <p:cNvPr id="17445" name="Text Box 1056"/>
            <p:cNvSpPr txBox="1">
              <a:spLocks noChangeArrowheads="1"/>
            </p:cNvSpPr>
            <p:nvPr/>
          </p:nvSpPr>
          <p:spPr bwMode="auto">
            <a:xfrm>
              <a:off x="432" y="3216"/>
              <a:ext cx="158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latin typeface="Times New Roman" panose="02020603050405020304" pitchFamily="18" charset="0"/>
                  <a:ea typeface="宋体" panose="02010600030101010101" pitchFamily="2" charset="-122"/>
                </a:rPr>
                <a:t>       </a:t>
              </a:r>
              <a:r>
                <a:rPr kumimoji="1" lang="zh-CN" altLang="en-US" sz="2000" b="1">
                  <a:ea typeface="黑体" panose="02010609060101010101" pitchFamily="49" charset="-122"/>
                </a:rPr>
                <a:t>读写控制</a:t>
              </a:r>
            </a:p>
          </p:txBody>
        </p:sp>
        <p:sp>
          <p:nvSpPr>
            <p:cNvPr id="17446" name="Line 1057"/>
            <p:cNvSpPr>
              <a:spLocks noChangeShapeType="1"/>
            </p:cNvSpPr>
            <p:nvPr/>
          </p:nvSpPr>
          <p:spPr bwMode="auto">
            <a:xfrm>
              <a:off x="912" y="3504"/>
              <a:ext cx="0" cy="24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447" name="Line 1058"/>
            <p:cNvSpPr>
              <a:spLocks noChangeShapeType="1"/>
            </p:cNvSpPr>
            <p:nvPr/>
          </p:nvSpPr>
          <p:spPr bwMode="auto">
            <a:xfrm flipV="1">
              <a:off x="1392" y="3504"/>
              <a:ext cx="0" cy="24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448" name="Text Box 1059"/>
            <p:cNvSpPr txBox="1">
              <a:spLocks noChangeArrowheads="1"/>
            </p:cNvSpPr>
            <p:nvPr/>
          </p:nvSpPr>
          <p:spPr bwMode="auto">
            <a:xfrm>
              <a:off x="720" y="3696"/>
              <a:ext cx="10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ea typeface="黑体" panose="02010609060101010101" pitchFamily="49" charset="-122"/>
                </a:rPr>
                <a:t>Din </a:t>
              </a:r>
              <a:r>
                <a:rPr kumimoji="1" lang="en-US" altLang="zh-CN" sz="2000">
                  <a:latin typeface="Times New Roman" panose="02020603050405020304" pitchFamily="18" charset="0"/>
                  <a:ea typeface="宋体" panose="02010600030101010101" pitchFamily="2" charset="-122"/>
                </a:rPr>
                <a:t>     </a:t>
              </a:r>
              <a:r>
                <a:rPr kumimoji="1" lang="en-US" altLang="zh-CN" sz="2000" b="1">
                  <a:ea typeface="黑体" panose="02010609060101010101" pitchFamily="49" charset="-122"/>
                </a:rPr>
                <a:t>Dout</a:t>
              </a:r>
            </a:p>
          </p:txBody>
        </p:sp>
        <p:sp>
          <p:nvSpPr>
            <p:cNvPr id="17449" name="Line 1060"/>
            <p:cNvSpPr>
              <a:spLocks noChangeShapeType="1"/>
            </p:cNvSpPr>
            <p:nvPr/>
          </p:nvSpPr>
          <p:spPr bwMode="auto">
            <a:xfrm flipH="1">
              <a:off x="2016" y="3360"/>
              <a:ext cx="192"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450" name="Text Box 1061"/>
            <p:cNvSpPr txBox="1">
              <a:spLocks noChangeArrowheads="1"/>
            </p:cNvSpPr>
            <p:nvPr/>
          </p:nvSpPr>
          <p:spPr bwMode="auto">
            <a:xfrm>
              <a:off x="2160" y="3216"/>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ea typeface="黑体" panose="02010609060101010101" pitchFamily="49" charset="-122"/>
                </a:rPr>
                <a:t>R/W</a:t>
              </a:r>
            </a:p>
          </p:txBody>
        </p:sp>
      </p:grpSp>
      <p:grpSp>
        <p:nvGrpSpPr>
          <p:cNvPr id="3" name="Group 1070"/>
          <p:cNvGrpSpPr>
            <a:grpSpLocks/>
          </p:cNvGrpSpPr>
          <p:nvPr/>
        </p:nvGrpSpPr>
        <p:grpSpPr bwMode="auto">
          <a:xfrm>
            <a:off x="4841875" y="2933700"/>
            <a:ext cx="3916363" cy="3216275"/>
            <a:chOff x="2832" y="1872"/>
            <a:chExt cx="2352" cy="2026"/>
          </a:xfrm>
        </p:grpSpPr>
        <p:sp>
          <p:nvSpPr>
            <p:cNvPr id="17422" name="Text Box 1046"/>
            <p:cNvSpPr txBox="1">
              <a:spLocks noChangeArrowheads="1"/>
            </p:cNvSpPr>
            <p:nvPr/>
          </p:nvSpPr>
          <p:spPr bwMode="auto">
            <a:xfrm>
              <a:off x="3312" y="2266"/>
              <a:ext cx="768" cy="4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0" tIns="180000" rIns="180000" bIns="18000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kumimoji="1" lang="zh-CN" altLang="en-US" sz="2000">
                  <a:latin typeface="Times New Roman" panose="02020603050405020304" pitchFamily="18" charset="0"/>
                  <a:ea typeface="宋体" panose="02010600030101010101" pitchFamily="2" charset="-122"/>
                </a:rPr>
                <a:t>  </a:t>
              </a:r>
              <a:r>
                <a:rPr kumimoji="1" lang="zh-CN" altLang="en-US" sz="2000" b="1">
                  <a:ea typeface="黑体" panose="02010609060101010101" pitchFamily="49" charset="-122"/>
                </a:rPr>
                <a:t>位元</a:t>
              </a:r>
            </a:p>
          </p:txBody>
        </p:sp>
        <p:sp>
          <p:nvSpPr>
            <p:cNvPr id="17423" name="Line 1047"/>
            <p:cNvSpPr>
              <a:spLocks noChangeShapeType="1"/>
            </p:cNvSpPr>
            <p:nvPr/>
          </p:nvSpPr>
          <p:spPr bwMode="auto">
            <a:xfrm>
              <a:off x="3264" y="2026"/>
              <a:ext cx="912"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7424" name="Line 1048"/>
            <p:cNvSpPr>
              <a:spLocks noChangeShapeType="1"/>
            </p:cNvSpPr>
            <p:nvPr/>
          </p:nvSpPr>
          <p:spPr bwMode="auto">
            <a:xfrm>
              <a:off x="3696" y="2026"/>
              <a:ext cx="0" cy="24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425" name="Line 1049"/>
            <p:cNvSpPr>
              <a:spLocks noChangeShapeType="1"/>
            </p:cNvSpPr>
            <p:nvPr/>
          </p:nvSpPr>
          <p:spPr bwMode="auto">
            <a:xfrm>
              <a:off x="3024" y="2218"/>
              <a:ext cx="0" cy="99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426" name="Line 1051"/>
            <p:cNvSpPr>
              <a:spLocks noChangeShapeType="1"/>
            </p:cNvSpPr>
            <p:nvPr/>
          </p:nvSpPr>
          <p:spPr bwMode="auto">
            <a:xfrm>
              <a:off x="3024" y="2506"/>
              <a:ext cx="288"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7427" name="Text Box 1053"/>
            <p:cNvSpPr txBox="1">
              <a:spLocks noChangeArrowheads="1"/>
            </p:cNvSpPr>
            <p:nvPr/>
          </p:nvSpPr>
          <p:spPr bwMode="auto">
            <a:xfrm>
              <a:off x="4176" y="1872"/>
              <a:ext cx="10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kumimoji="1" lang="zh-CN" altLang="en-US" sz="2000" b="1">
                  <a:ea typeface="黑体" panose="02010609060101010101" pitchFamily="49" charset="-122"/>
                </a:rPr>
                <a:t>选择线(字线)</a:t>
              </a:r>
            </a:p>
          </p:txBody>
        </p:sp>
        <p:sp>
          <p:nvSpPr>
            <p:cNvPr id="17428" name="Text Box 1054"/>
            <p:cNvSpPr txBox="1">
              <a:spLocks noChangeArrowheads="1"/>
            </p:cNvSpPr>
            <p:nvPr/>
          </p:nvSpPr>
          <p:spPr bwMode="auto">
            <a:xfrm>
              <a:off x="3024" y="2736"/>
              <a:ext cx="57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kumimoji="1" lang="zh-CN" altLang="en-US" sz="2000" b="1">
                  <a:ea typeface="黑体" panose="02010609060101010101" pitchFamily="49" charset="-122"/>
                </a:rPr>
                <a:t>数据线(位线</a:t>
              </a:r>
              <a:r>
                <a:rPr kumimoji="1" lang="zh-CN" altLang="en-US" sz="1800" b="1">
                  <a:latin typeface="Times New Roman" panose="02020603050405020304" pitchFamily="18" charset="0"/>
                  <a:ea typeface="宋体" panose="02010600030101010101" pitchFamily="2" charset="-122"/>
                </a:rPr>
                <a:t>)</a:t>
              </a:r>
              <a:endParaRPr kumimoji="1" lang="en-US" altLang="zh-CN" sz="1800" b="1" baseline="-18000">
                <a:latin typeface="Times New Roman" panose="02020603050405020304" pitchFamily="18" charset="0"/>
                <a:ea typeface="宋体" panose="02010600030101010101" pitchFamily="2" charset="-122"/>
              </a:endParaRPr>
            </a:p>
          </p:txBody>
        </p:sp>
        <p:sp>
          <p:nvSpPr>
            <p:cNvPr id="17429" name="Text Box 1062"/>
            <p:cNvSpPr txBox="1">
              <a:spLocks noChangeArrowheads="1"/>
            </p:cNvSpPr>
            <p:nvPr/>
          </p:nvSpPr>
          <p:spPr bwMode="auto">
            <a:xfrm>
              <a:off x="2880" y="3216"/>
              <a:ext cx="768"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ea typeface="黑体" panose="02010609060101010101" pitchFamily="49" charset="-122"/>
                </a:rPr>
                <a:t>读写控制</a:t>
              </a:r>
            </a:p>
          </p:txBody>
        </p:sp>
        <p:sp>
          <p:nvSpPr>
            <p:cNvPr id="17430" name="Line 1063"/>
            <p:cNvSpPr>
              <a:spLocks noChangeShapeType="1"/>
            </p:cNvSpPr>
            <p:nvPr/>
          </p:nvSpPr>
          <p:spPr bwMode="auto">
            <a:xfrm>
              <a:off x="3024" y="3472"/>
              <a:ext cx="1" cy="24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431" name="Line 1064"/>
            <p:cNvSpPr>
              <a:spLocks noChangeShapeType="1"/>
            </p:cNvSpPr>
            <p:nvPr/>
          </p:nvSpPr>
          <p:spPr bwMode="auto">
            <a:xfrm flipV="1">
              <a:off x="3504" y="3464"/>
              <a:ext cx="1" cy="23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432" name="Text Box 1065"/>
            <p:cNvSpPr txBox="1">
              <a:spLocks noChangeArrowheads="1"/>
            </p:cNvSpPr>
            <p:nvPr/>
          </p:nvSpPr>
          <p:spPr bwMode="auto">
            <a:xfrm>
              <a:off x="2832" y="3648"/>
              <a:ext cx="10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ea typeface="黑体" panose="02010609060101010101" pitchFamily="49" charset="-122"/>
                </a:rPr>
                <a:t>Din  </a:t>
              </a:r>
              <a:r>
                <a:rPr kumimoji="1" lang="en-US" altLang="zh-CN" sz="2000">
                  <a:latin typeface="Times New Roman" panose="02020603050405020304" pitchFamily="18" charset="0"/>
                  <a:ea typeface="宋体" panose="02010600030101010101" pitchFamily="2" charset="-122"/>
                </a:rPr>
                <a:t>    </a:t>
              </a:r>
              <a:r>
                <a:rPr kumimoji="1" lang="en-US" altLang="zh-CN" sz="2000" b="1">
                  <a:ea typeface="黑体" panose="02010609060101010101" pitchFamily="49" charset="-122"/>
                </a:rPr>
                <a:t>Dout</a:t>
              </a:r>
            </a:p>
          </p:txBody>
        </p:sp>
        <p:sp>
          <p:nvSpPr>
            <p:cNvPr id="17433" name="Line 1066"/>
            <p:cNvSpPr>
              <a:spLocks noChangeShapeType="1"/>
            </p:cNvSpPr>
            <p:nvPr/>
          </p:nvSpPr>
          <p:spPr bwMode="auto">
            <a:xfrm flipH="1">
              <a:off x="3649" y="3340"/>
              <a:ext cx="192" cy="1"/>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434" name="Text Box 1067"/>
            <p:cNvSpPr txBox="1">
              <a:spLocks noChangeArrowheads="1"/>
            </p:cNvSpPr>
            <p:nvPr/>
          </p:nvSpPr>
          <p:spPr bwMode="auto">
            <a:xfrm>
              <a:off x="3793" y="3196"/>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ea typeface="黑体" panose="02010609060101010101" pitchFamily="49" charset="-122"/>
                </a:rPr>
                <a:t>R/W</a:t>
              </a:r>
            </a:p>
          </p:txBody>
        </p:sp>
      </p:grpSp>
      <p:sp>
        <p:nvSpPr>
          <p:cNvPr id="233519" name="Text Box 1071"/>
          <p:cNvSpPr txBox="1">
            <a:spLocks noChangeArrowheads="1"/>
          </p:cNvSpPr>
          <p:nvPr/>
        </p:nvSpPr>
        <p:spPr bwMode="auto">
          <a:xfrm>
            <a:off x="295275" y="1671638"/>
            <a:ext cx="85709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20000"/>
              </a:spcBef>
              <a:buClr>
                <a:schemeClr val="accent1"/>
              </a:buClr>
              <a:buSzPct val="80000"/>
              <a:buFont typeface="Wingdings" panose="05000000000000000000" pitchFamily="2" charset="2"/>
              <a:buNone/>
            </a:pPr>
            <a:r>
              <a:rPr kumimoji="1" lang="zh-CN" altLang="en-US" sz="2400" b="1">
                <a:solidFill>
                  <a:srgbClr val="0000FF"/>
                </a:solidFill>
                <a:ea typeface="黑体" panose="02010609060101010101" pitchFamily="49" charset="-122"/>
                <a:cs typeface="Arial" panose="020B0604020202020204" pitchFamily="34" charset="0"/>
              </a:rPr>
              <a:t>存储体(</a:t>
            </a:r>
            <a:r>
              <a:rPr kumimoji="1" lang="en-US" altLang="zh-CN" sz="2400" b="1">
                <a:solidFill>
                  <a:srgbClr val="0000FF"/>
                </a:solidFill>
                <a:ea typeface="黑体" panose="02010609060101010101" pitchFamily="49" charset="-122"/>
                <a:cs typeface="Arial" panose="020B0604020202020204" pitchFamily="34" charset="0"/>
              </a:rPr>
              <a:t>Memory Bank)： </a:t>
            </a:r>
            <a:r>
              <a:rPr kumimoji="1" lang="zh-CN" altLang="en-US" sz="2400" b="1">
                <a:solidFill>
                  <a:srgbClr val="0000FF"/>
                </a:solidFill>
                <a:ea typeface="黑体" panose="02010609060101010101" pitchFamily="49" charset="-122"/>
                <a:cs typeface="Arial" panose="020B0604020202020204" pitchFamily="34" charset="0"/>
              </a:rPr>
              <a:t>由记忆单元(位元)构成的存储阵列</a:t>
            </a:r>
          </a:p>
        </p:txBody>
      </p:sp>
      <p:sp>
        <p:nvSpPr>
          <p:cNvPr id="17415" name="Text Box 1079"/>
          <p:cNvSpPr txBox="1">
            <a:spLocks noChangeArrowheads="1"/>
          </p:cNvSpPr>
          <p:nvPr/>
        </p:nvSpPr>
        <p:spPr bwMode="auto">
          <a:xfrm>
            <a:off x="304800" y="773113"/>
            <a:ext cx="2251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b="1" dirty="0">
                <a:solidFill>
                  <a:srgbClr val="663300"/>
                </a:solidFill>
                <a:ea typeface="黑体" panose="02010609060101010101" pitchFamily="49" charset="-122"/>
              </a:rPr>
              <a:t>记忆单元(</a:t>
            </a:r>
            <a:r>
              <a:rPr kumimoji="1" lang="en-US" altLang="zh-CN" sz="2400" b="1" dirty="0">
                <a:solidFill>
                  <a:srgbClr val="663300"/>
                </a:solidFill>
                <a:ea typeface="黑体" panose="02010609060101010101" pitchFamily="49" charset="-122"/>
              </a:rPr>
              <a:t>Cell)</a:t>
            </a:r>
          </a:p>
        </p:txBody>
      </p:sp>
      <p:sp>
        <p:nvSpPr>
          <p:cNvPr id="17416" name="Line 1080"/>
          <p:cNvSpPr>
            <a:spLocks noChangeShapeType="1"/>
          </p:cNvSpPr>
          <p:nvPr/>
        </p:nvSpPr>
        <p:spPr bwMode="auto">
          <a:xfrm>
            <a:off x="2362200" y="1001713"/>
            <a:ext cx="3746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417" name="Text Box 1081"/>
          <p:cNvSpPr txBox="1">
            <a:spLocks noChangeArrowheads="1"/>
          </p:cNvSpPr>
          <p:nvPr/>
        </p:nvSpPr>
        <p:spPr bwMode="auto">
          <a:xfrm>
            <a:off x="2679700" y="773113"/>
            <a:ext cx="251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b="1" dirty="0">
                <a:solidFill>
                  <a:srgbClr val="663300"/>
                </a:solidFill>
                <a:ea typeface="黑体" panose="02010609060101010101" pitchFamily="49" charset="-122"/>
              </a:rPr>
              <a:t>存储器芯片(</a:t>
            </a:r>
            <a:r>
              <a:rPr kumimoji="1" lang="en-US" altLang="zh-CN" sz="2400" b="1" dirty="0">
                <a:solidFill>
                  <a:srgbClr val="663300"/>
                </a:solidFill>
                <a:ea typeface="黑体" panose="02010609060101010101" pitchFamily="49" charset="-122"/>
              </a:rPr>
              <a:t>Chip)</a:t>
            </a:r>
          </a:p>
        </p:txBody>
      </p:sp>
      <p:sp>
        <p:nvSpPr>
          <p:cNvPr id="17418" name="Line 1082"/>
          <p:cNvSpPr>
            <a:spLocks noChangeShapeType="1"/>
          </p:cNvSpPr>
          <p:nvPr/>
        </p:nvSpPr>
        <p:spPr bwMode="auto">
          <a:xfrm>
            <a:off x="5205413" y="1001713"/>
            <a:ext cx="446087"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419" name="Text Box 1083"/>
          <p:cNvSpPr txBox="1">
            <a:spLocks noChangeArrowheads="1"/>
          </p:cNvSpPr>
          <p:nvPr/>
        </p:nvSpPr>
        <p:spPr bwMode="auto">
          <a:xfrm>
            <a:off x="5688013" y="773113"/>
            <a:ext cx="33797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b="1" dirty="0">
                <a:solidFill>
                  <a:srgbClr val="663300"/>
                </a:solidFill>
                <a:ea typeface="黑体" panose="02010609060101010101" pitchFamily="49" charset="-122"/>
              </a:rPr>
              <a:t>内存条（存储器模块）</a:t>
            </a:r>
          </a:p>
        </p:txBody>
      </p:sp>
      <p:sp>
        <p:nvSpPr>
          <p:cNvPr id="233532" name="Text Box 1084"/>
          <p:cNvSpPr txBox="1">
            <a:spLocks noChangeArrowheads="1"/>
          </p:cNvSpPr>
          <p:nvPr/>
        </p:nvSpPr>
        <p:spPr bwMode="auto">
          <a:xfrm>
            <a:off x="1466850" y="6264275"/>
            <a:ext cx="10890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400" b="1" dirty="0">
                <a:solidFill>
                  <a:srgbClr val="CC0000"/>
                </a:solidFill>
                <a:ea typeface="黑体" panose="02010609060101010101" pitchFamily="49" charset="-122"/>
              </a:rPr>
              <a:t>SRAM	</a:t>
            </a:r>
          </a:p>
        </p:txBody>
      </p:sp>
      <p:sp>
        <p:nvSpPr>
          <p:cNvPr id="17421" name="灯片编号占位符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37FB5E1E-FA43-47B6-98BE-4CAC088D4CF7}" type="slidenum">
              <a:rPr lang="zh-CN" altLang="en-US" sz="1200" smtClean="0">
                <a:solidFill>
                  <a:srgbClr val="898989"/>
                </a:solidFill>
              </a:rPr>
              <a:pPr/>
              <a:t>13</a:t>
            </a:fld>
            <a:endParaRPr lang="zh-CN" altLang="en-US" sz="1200">
              <a:solidFill>
                <a:srgbClr val="898989"/>
              </a:solidFill>
            </a:endParaRPr>
          </a:p>
        </p:txBody>
      </p:sp>
      <p:sp>
        <p:nvSpPr>
          <p:cNvPr id="43" name="Text Box 1084"/>
          <p:cNvSpPr txBox="1">
            <a:spLocks noChangeArrowheads="1"/>
          </p:cNvSpPr>
          <p:nvPr/>
        </p:nvSpPr>
        <p:spPr bwMode="auto">
          <a:xfrm>
            <a:off x="5205413" y="6226175"/>
            <a:ext cx="1346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400" b="1" dirty="0">
                <a:solidFill>
                  <a:srgbClr val="CC0000"/>
                </a:solidFill>
                <a:ea typeface="黑体" panose="02010609060101010101" pitchFamily="49" charset="-122"/>
              </a:rPr>
              <a:t>DRAM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7415"/>
                                        </p:tgtEl>
                                        <p:attrNameLst>
                                          <p:attrName>style.visibility</p:attrName>
                                        </p:attrNameLst>
                                      </p:cBhvr>
                                      <p:to>
                                        <p:strVal val="visible"/>
                                      </p:to>
                                    </p:set>
                                    <p:animEffect transition="in" filter="wipe(down)">
                                      <p:cBhvr>
                                        <p:cTn id="7" dur="500"/>
                                        <p:tgtEl>
                                          <p:spTgt spid="174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416"/>
                                        </p:tgtEl>
                                        <p:attrNameLst>
                                          <p:attrName>style.visibility</p:attrName>
                                        </p:attrNameLst>
                                      </p:cBhvr>
                                      <p:to>
                                        <p:strVal val="visible"/>
                                      </p:to>
                                    </p:set>
                                    <p:animEffect transition="in" filter="wipe(left)">
                                      <p:cBhvr>
                                        <p:cTn id="12" dur="500"/>
                                        <p:tgtEl>
                                          <p:spTgt spid="174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7417"/>
                                        </p:tgtEl>
                                        <p:attrNameLst>
                                          <p:attrName>style.visibility</p:attrName>
                                        </p:attrNameLst>
                                      </p:cBhvr>
                                      <p:to>
                                        <p:strVal val="visible"/>
                                      </p:to>
                                    </p:set>
                                    <p:animEffect transition="in" filter="wipe(down)">
                                      <p:cBhvr>
                                        <p:cTn id="17" dur="500"/>
                                        <p:tgtEl>
                                          <p:spTgt spid="174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418"/>
                                        </p:tgtEl>
                                        <p:attrNameLst>
                                          <p:attrName>style.visibility</p:attrName>
                                        </p:attrNameLst>
                                      </p:cBhvr>
                                      <p:to>
                                        <p:strVal val="visible"/>
                                      </p:to>
                                    </p:set>
                                    <p:animEffect transition="in" filter="wipe(left)">
                                      <p:cBhvr>
                                        <p:cTn id="22" dur="500"/>
                                        <p:tgtEl>
                                          <p:spTgt spid="1741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7419"/>
                                        </p:tgtEl>
                                        <p:attrNameLst>
                                          <p:attrName>style.visibility</p:attrName>
                                        </p:attrNameLst>
                                      </p:cBhvr>
                                      <p:to>
                                        <p:strVal val="visible"/>
                                      </p:to>
                                    </p:set>
                                    <p:animEffect transition="in" filter="wipe(down)">
                                      <p:cBhvr>
                                        <p:cTn id="27" dur="500"/>
                                        <p:tgtEl>
                                          <p:spTgt spid="1741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33519"/>
                                        </p:tgtEl>
                                        <p:attrNameLst>
                                          <p:attrName>style.visibility</p:attrName>
                                        </p:attrNameLst>
                                      </p:cBhvr>
                                      <p:to>
                                        <p:strVal val="visible"/>
                                      </p:to>
                                    </p:set>
                                    <p:animEffect transition="in" filter="blinds(horizontal)">
                                      <p:cBhvr>
                                        <p:cTn id="32" dur="500"/>
                                        <p:tgtEl>
                                          <p:spTgt spid="23351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33492"/>
                                        </p:tgtEl>
                                        <p:attrNameLst>
                                          <p:attrName>style.visibility</p:attrName>
                                        </p:attrNameLst>
                                      </p:cBhvr>
                                      <p:to>
                                        <p:strVal val="visible"/>
                                      </p:to>
                                    </p:set>
                                    <p:animEffect transition="in" filter="blinds(horizontal)">
                                      <p:cBhvr>
                                        <p:cTn id="37" dur="500"/>
                                        <p:tgtEl>
                                          <p:spTgt spid="23349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blinds(horizontal)">
                                      <p:cBhvr>
                                        <p:cTn id="42" dur="500"/>
                                        <p:tgtEl>
                                          <p:spTgt spid="2"/>
                                        </p:tgtEl>
                                      </p:cBhvr>
                                    </p:animEffect>
                                  </p:childTnLst>
                                </p:cTn>
                              </p:par>
                            </p:childTnLst>
                          </p:cTn>
                        </p:par>
                        <p:par>
                          <p:cTn id="43" fill="hold">
                            <p:stCondLst>
                              <p:cond delay="500"/>
                            </p:stCondLst>
                            <p:childTnLst>
                              <p:par>
                                <p:cTn id="44" presetID="3" presetClass="entr" presetSubtype="10" fill="hold" grpId="0" nodeType="afterEffect">
                                  <p:stCondLst>
                                    <p:cond delay="0"/>
                                  </p:stCondLst>
                                  <p:childTnLst>
                                    <p:set>
                                      <p:cBhvr>
                                        <p:cTn id="45" dur="1" fill="hold">
                                          <p:stCondLst>
                                            <p:cond delay="0"/>
                                          </p:stCondLst>
                                        </p:cTn>
                                        <p:tgtEl>
                                          <p:spTgt spid="233532"/>
                                        </p:tgtEl>
                                        <p:attrNameLst>
                                          <p:attrName>style.visibility</p:attrName>
                                        </p:attrNameLst>
                                      </p:cBhvr>
                                      <p:to>
                                        <p:strVal val="visible"/>
                                      </p:to>
                                    </p:set>
                                    <p:animEffect transition="in" filter="blinds(horizontal)">
                                      <p:cBhvr>
                                        <p:cTn id="46" dur="500"/>
                                        <p:tgtEl>
                                          <p:spTgt spid="233532"/>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3"/>
                                        </p:tgtEl>
                                        <p:attrNameLst>
                                          <p:attrName>style.visibility</p:attrName>
                                        </p:attrNameLst>
                                      </p:cBhvr>
                                      <p:to>
                                        <p:strVal val="visible"/>
                                      </p:to>
                                    </p:set>
                                    <p:animEffect transition="in" filter="blinds(horizontal)">
                                      <p:cBhvr>
                                        <p:cTn id="51" dur="500"/>
                                        <p:tgtEl>
                                          <p:spTgt spid="3"/>
                                        </p:tgtEl>
                                      </p:cBhvr>
                                    </p:animEffect>
                                  </p:childTnLst>
                                </p:cTn>
                              </p:par>
                            </p:childTnLst>
                          </p:cTn>
                        </p:par>
                        <p:par>
                          <p:cTn id="52" fill="hold">
                            <p:stCondLst>
                              <p:cond delay="500"/>
                            </p:stCondLst>
                            <p:childTnLst>
                              <p:par>
                                <p:cTn id="53" presetID="3" presetClass="entr" presetSubtype="10" fill="hold" grpId="0" nodeType="afterEffect">
                                  <p:stCondLst>
                                    <p:cond delay="0"/>
                                  </p:stCondLst>
                                  <p:childTnLst>
                                    <p:set>
                                      <p:cBhvr>
                                        <p:cTn id="54" dur="1" fill="hold">
                                          <p:stCondLst>
                                            <p:cond delay="0"/>
                                          </p:stCondLst>
                                        </p:cTn>
                                        <p:tgtEl>
                                          <p:spTgt spid="43"/>
                                        </p:tgtEl>
                                        <p:attrNameLst>
                                          <p:attrName>style.visibility</p:attrName>
                                        </p:attrNameLst>
                                      </p:cBhvr>
                                      <p:to>
                                        <p:strVal val="visible"/>
                                      </p:to>
                                    </p:set>
                                    <p:animEffect transition="in" filter="blinds(horizontal)">
                                      <p:cBhvr>
                                        <p:cTn id="55"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92" grpId="0"/>
      <p:bldP spid="233519" grpId="0"/>
      <p:bldP spid="17415" grpId="0"/>
      <p:bldP spid="17416" grpId="0" animBg="1"/>
      <p:bldP spid="17417" grpId="0"/>
      <p:bldP spid="17418" grpId="0" animBg="1"/>
      <p:bldP spid="17419" grpId="0"/>
      <p:bldP spid="233532" grpId="0"/>
      <p:bldP spid="4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1028" descr="存储体阵列图"/>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4063" y="882650"/>
            <a:ext cx="7702550" cy="488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5" name="Rectangle 1029"/>
          <p:cNvSpPr>
            <a:spLocks noGrp="1" noChangeArrowheads="1"/>
          </p:cNvSpPr>
          <p:nvPr>
            <p:ph type="title" idx="4294967295"/>
          </p:nvPr>
        </p:nvSpPr>
        <p:spPr>
          <a:noFill/>
        </p:spPr>
        <p:txBody>
          <a:bodyPr lIns="91440" tIns="45720" rIns="91440" bIns="45720" anchor="ctr"/>
          <a:lstStyle/>
          <a:p>
            <a:pPr eaLnBrk="1" hangingPunct="1"/>
            <a:r>
              <a:rPr lang="zh-CN" altLang="en-US" dirty="0">
                <a:latin typeface="方正舒体" panose="02010601030101010101" pitchFamily="2" charset="-122"/>
              </a:rPr>
              <a:t>字片式存储体阵列组织</a:t>
            </a:r>
            <a:r>
              <a:rPr lang="zh-CN" altLang="en-US" dirty="0">
                <a:solidFill>
                  <a:srgbClr val="CC0000"/>
                </a:solidFill>
              </a:rPr>
              <a:t>（不作要求）</a:t>
            </a:r>
          </a:p>
        </p:txBody>
      </p:sp>
      <p:sp>
        <p:nvSpPr>
          <p:cNvPr id="18436" name="Text Box 1030"/>
          <p:cNvSpPr txBox="1">
            <a:spLocks noChangeArrowheads="1"/>
          </p:cNvSpPr>
          <p:nvPr/>
        </p:nvSpPr>
        <p:spPr bwMode="auto">
          <a:xfrm>
            <a:off x="1303620" y="1268413"/>
            <a:ext cx="457200" cy="3359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en-US" altLang="zh-CN" sz="2400" dirty="0">
              <a:ea typeface="华文新魏" panose="02010800040101010101" pitchFamily="2" charset="-122"/>
            </a:endParaRPr>
          </a:p>
          <a:p>
            <a:pPr eaLnBrk="1" hangingPunct="1">
              <a:spcBef>
                <a:spcPct val="50000"/>
              </a:spcBef>
            </a:pPr>
            <a:r>
              <a:rPr kumimoji="1" lang="zh-CN" altLang="en-US" sz="2400" dirty="0">
                <a:solidFill>
                  <a:srgbClr val="800000"/>
                </a:solidFill>
                <a:ea typeface="华文新魏" panose="02010800040101010101" pitchFamily="2" charset="-122"/>
              </a:rPr>
              <a:t>地址译码器</a:t>
            </a:r>
          </a:p>
        </p:txBody>
      </p:sp>
      <p:sp>
        <p:nvSpPr>
          <p:cNvPr id="18437" name="Line 1031"/>
          <p:cNvSpPr>
            <a:spLocks noChangeShapeType="1"/>
          </p:cNvSpPr>
          <p:nvPr/>
        </p:nvSpPr>
        <p:spPr bwMode="auto">
          <a:xfrm flipH="1">
            <a:off x="1760820" y="1700013"/>
            <a:ext cx="94456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38" name="Line 1032"/>
          <p:cNvSpPr>
            <a:spLocks noChangeShapeType="1"/>
          </p:cNvSpPr>
          <p:nvPr/>
        </p:nvSpPr>
        <p:spPr bwMode="auto">
          <a:xfrm flipH="1">
            <a:off x="1773520" y="2573338"/>
            <a:ext cx="93186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39" name="Line 1033"/>
          <p:cNvSpPr>
            <a:spLocks noChangeShapeType="1"/>
          </p:cNvSpPr>
          <p:nvPr/>
        </p:nvSpPr>
        <p:spPr bwMode="auto">
          <a:xfrm flipH="1">
            <a:off x="1784633" y="3924300"/>
            <a:ext cx="92075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40" name="Text Box 1034"/>
          <p:cNvSpPr txBox="1">
            <a:spLocks noChangeArrowheads="1"/>
          </p:cNvSpPr>
          <p:nvPr/>
        </p:nvSpPr>
        <p:spPr bwMode="auto">
          <a:xfrm>
            <a:off x="593725" y="4830763"/>
            <a:ext cx="16922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rgbClr val="000099"/>
                </a:solidFill>
                <a:ea typeface="华文新魏" panose="02010800040101010101" pitchFamily="2" charset="-122"/>
              </a:rPr>
              <a:t>一维地址译码系统</a:t>
            </a:r>
          </a:p>
        </p:txBody>
      </p:sp>
      <p:sp>
        <p:nvSpPr>
          <p:cNvPr id="237579" name="AutoShape 1035"/>
          <p:cNvSpPr>
            <a:spLocks noChangeArrowheads="1"/>
          </p:cNvSpPr>
          <p:nvPr/>
        </p:nvSpPr>
        <p:spPr bwMode="auto">
          <a:xfrm>
            <a:off x="851820" y="705035"/>
            <a:ext cx="1682750" cy="488950"/>
          </a:xfrm>
          <a:prstGeom prst="wedgeRoundRectCallout">
            <a:avLst>
              <a:gd name="adj1" fmla="val 62546"/>
              <a:gd name="adj2" fmla="val 62014"/>
              <a:gd name="adj3" fmla="val 16667"/>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spcBef>
                <a:spcPct val="20000"/>
              </a:spcBef>
            </a:pPr>
            <a:r>
              <a:rPr kumimoji="1" lang="zh-CN" altLang="en-US" sz="2000" b="1">
                <a:ea typeface="黑体" panose="02010609060101010101" pitchFamily="49" charset="-122"/>
              </a:rPr>
              <a:t>地址驱动线</a:t>
            </a:r>
          </a:p>
        </p:txBody>
      </p:sp>
      <p:sp>
        <p:nvSpPr>
          <p:cNvPr id="237583" name="Text Box 1039"/>
          <p:cNvSpPr txBox="1">
            <a:spLocks noChangeArrowheads="1"/>
          </p:cNvSpPr>
          <p:nvPr/>
        </p:nvSpPr>
        <p:spPr bwMode="auto">
          <a:xfrm>
            <a:off x="554038" y="6075363"/>
            <a:ext cx="8235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solidFill>
                  <a:srgbClr val="FF0000"/>
                </a:solidFill>
                <a:latin typeface="微软雅黑" panose="020B0503020204020204" pitchFamily="34" charset="-122"/>
                <a:ea typeface="微软雅黑" panose="020B0503020204020204" pitchFamily="34" charset="-122"/>
                <a:cs typeface="Arial" panose="020B0604020202020204" pitchFamily="34" charset="0"/>
              </a:rPr>
              <a:t>一般</a:t>
            </a:r>
            <a:r>
              <a:rPr kumimoji="1" lang="en-US" altLang="zh-CN" sz="2000" b="1">
                <a:solidFill>
                  <a:srgbClr val="FF0000"/>
                </a:solidFill>
                <a:latin typeface="微软雅黑" panose="020B0503020204020204" pitchFamily="34" charset="-122"/>
                <a:ea typeface="微软雅黑" panose="020B0503020204020204" pitchFamily="34" charset="-122"/>
                <a:cs typeface="Arial" panose="020B0604020202020204" pitchFamily="34" charset="0"/>
              </a:rPr>
              <a:t>SRAM</a:t>
            </a:r>
            <a:r>
              <a:rPr kumimoji="1" lang="zh-CN" altLang="en-US" sz="2000" b="1">
                <a:solidFill>
                  <a:srgbClr val="FF0000"/>
                </a:solidFill>
                <a:latin typeface="微软雅黑" panose="020B0503020204020204" pitchFamily="34" charset="-122"/>
                <a:ea typeface="微软雅黑" panose="020B0503020204020204" pitchFamily="34" charset="-122"/>
                <a:cs typeface="Arial" panose="020B0604020202020204" pitchFamily="34" charset="0"/>
              </a:rPr>
              <a:t>为字片式芯片，只在</a:t>
            </a:r>
            <a:r>
              <a:rPr kumimoji="1" lang="en-US" altLang="zh-CN" sz="2000" b="1">
                <a:solidFill>
                  <a:srgbClr val="FF0000"/>
                </a:solidFill>
                <a:latin typeface="微软雅黑" panose="020B0503020204020204" pitchFamily="34" charset="-122"/>
                <a:ea typeface="微软雅黑" panose="020B0503020204020204" pitchFamily="34" charset="-122"/>
                <a:cs typeface="Arial" panose="020B0604020202020204" pitchFamily="34" charset="0"/>
              </a:rPr>
              <a:t>x</a:t>
            </a:r>
            <a:r>
              <a:rPr kumimoji="1" lang="zh-CN" altLang="en-US" sz="2000" b="1">
                <a:solidFill>
                  <a:srgbClr val="FF0000"/>
                </a:solidFill>
                <a:latin typeface="微软雅黑" panose="020B0503020204020204" pitchFamily="34" charset="-122"/>
                <a:ea typeface="微软雅黑" panose="020B0503020204020204" pitchFamily="34" charset="-122"/>
                <a:cs typeface="Arial" panose="020B0604020202020204" pitchFamily="34" charset="0"/>
              </a:rPr>
              <a:t>向上译码，同时读出字线上所有位！</a:t>
            </a:r>
          </a:p>
        </p:txBody>
      </p:sp>
      <p:sp>
        <p:nvSpPr>
          <p:cNvPr id="18443"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1759B7E1-66E3-4756-93E5-BB3088AD95DD}" type="slidenum">
              <a:rPr lang="zh-CN" altLang="en-US" sz="1200" smtClean="0">
                <a:solidFill>
                  <a:srgbClr val="898989"/>
                </a:solidFill>
              </a:rPr>
              <a:pPr/>
              <a:t>14</a:t>
            </a:fld>
            <a:endParaRPr lang="zh-CN" altLang="en-US" sz="1200">
              <a:solidFill>
                <a:srgbClr val="898989"/>
              </a:solidFill>
            </a:endParaRPr>
          </a:p>
        </p:txBody>
      </p:sp>
      <p:sp>
        <p:nvSpPr>
          <p:cNvPr id="2" name="右箭头 1"/>
          <p:cNvSpPr/>
          <p:nvPr/>
        </p:nvSpPr>
        <p:spPr bwMode="auto">
          <a:xfrm>
            <a:off x="593725" y="2479059"/>
            <a:ext cx="680338" cy="649152"/>
          </a:xfrm>
          <a:prstGeom prst="rightArrow">
            <a:avLst/>
          </a:prstGeom>
          <a:noFill/>
          <a:ln w="19050" cap="flat" cmpd="sng" algn="ctr">
            <a:solidFill>
              <a:schemeClr val="tx1"/>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Arial" panose="020B0604020202020204" pitchFamily="34" charset="0"/>
            </a:endParaRPr>
          </a:p>
        </p:txBody>
      </p:sp>
      <p:sp>
        <p:nvSpPr>
          <p:cNvPr id="3" name="文本框 2"/>
          <p:cNvSpPr txBox="1"/>
          <p:nvPr/>
        </p:nvSpPr>
        <p:spPr>
          <a:xfrm>
            <a:off x="236538" y="3128211"/>
            <a:ext cx="1037525" cy="400110"/>
          </a:xfrm>
          <a:prstGeom prst="rect">
            <a:avLst/>
          </a:prstGeom>
          <a:noFill/>
        </p:spPr>
        <p:txBody>
          <a:bodyPr wrap="square" rtlCol="0">
            <a:spAutoFit/>
          </a:bodyPr>
          <a:lstStyle/>
          <a:p>
            <a:r>
              <a:rPr lang="zh-CN" altLang="en-US" sz="2000" dirty="0">
                <a:latin typeface="+mj-ea"/>
                <a:ea typeface="+mj-ea"/>
              </a:rPr>
              <a:t>地址线</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7579"/>
                                        </p:tgtEl>
                                        <p:attrNameLst>
                                          <p:attrName>style.visibility</p:attrName>
                                        </p:attrNameLst>
                                      </p:cBhvr>
                                      <p:to>
                                        <p:strVal val="visible"/>
                                      </p:to>
                                    </p:set>
                                    <p:animEffect transition="in" filter="blinds(horizontal)">
                                      <p:cBhvr>
                                        <p:cTn id="7" dur="500"/>
                                        <p:tgtEl>
                                          <p:spTgt spid="2375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7583"/>
                                        </p:tgtEl>
                                        <p:attrNameLst>
                                          <p:attrName>style.visibility</p:attrName>
                                        </p:attrNameLst>
                                      </p:cBhvr>
                                      <p:to>
                                        <p:strVal val="visible"/>
                                      </p:to>
                                    </p:set>
                                    <p:animEffect transition="in" filter="blinds(horizontal)">
                                      <p:cBhvr>
                                        <p:cTn id="12" dur="500"/>
                                        <p:tgtEl>
                                          <p:spTgt spid="2375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9" grpId="0" animBg="1"/>
      <p:bldP spid="23758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098"/>
          <p:cNvSpPr>
            <a:spLocks noGrp="1" noChangeArrowheads="1"/>
          </p:cNvSpPr>
          <p:nvPr>
            <p:ph type="title" idx="4294967295"/>
          </p:nvPr>
        </p:nvSpPr>
        <p:spPr>
          <a:xfrm>
            <a:off x="296863" y="98425"/>
            <a:ext cx="8640762" cy="533400"/>
          </a:xfrm>
        </p:spPr>
        <p:txBody>
          <a:bodyPr lIns="91440" tIns="45720" rIns="91440" bIns="45720" anchor="ctr"/>
          <a:lstStyle/>
          <a:p>
            <a:pPr eaLnBrk="1" hangingPunct="1"/>
            <a:r>
              <a:rPr lang="zh-CN" altLang="en-US"/>
              <a:t>位片式存储体阵列组织</a:t>
            </a:r>
            <a:r>
              <a:rPr lang="zh-CN" altLang="en-US">
                <a:solidFill>
                  <a:srgbClr val="CC0000"/>
                </a:solidFill>
              </a:rPr>
              <a:t>（不作要求）</a:t>
            </a:r>
          </a:p>
        </p:txBody>
      </p:sp>
      <p:pic>
        <p:nvPicPr>
          <p:cNvPr id="20483" name="Picture 4100" descr="二维地址译码系统图"/>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338" y="857250"/>
            <a:ext cx="8785225" cy="500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8601" name="Text Box 4105"/>
          <p:cNvSpPr txBox="1">
            <a:spLocks noChangeArrowheads="1"/>
          </p:cNvSpPr>
          <p:nvPr/>
        </p:nvSpPr>
        <p:spPr bwMode="auto">
          <a:xfrm>
            <a:off x="1244867" y="5988050"/>
            <a:ext cx="6213475" cy="68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
              </a:spcBef>
            </a:pPr>
            <a:r>
              <a:rPr kumimoji="1" lang="zh-CN" altLang="en-US" sz="2200" b="1"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位片式在字方向和位方向扩充，需要有片选信号</a:t>
            </a:r>
          </a:p>
          <a:p>
            <a:pPr eaLnBrk="1" hangingPunct="1">
              <a:spcBef>
                <a:spcPct val="5000"/>
              </a:spcBef>
            </a:pPr>
            <a:r>
              <a:rPr kumimoji="1" lang="en-US" altLang="zh-CN" sz="2200" b="1"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DRAM</a:t>
            </a:r>
            <a:r>
              <a:rPr kumimoji="1" lang="zh-CN" altLang="en-US" sz="2200" b="1"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芯片都是位片式</a:t>
            </a:r>
          </a:p>
        </p:txBody>
      </p:sp>
      <p:sp>
        <p:nvSpPr>
          <p:cNvPr id="20485"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957C35A6-76B2-46FF-B4BA-DF60B99AD71B}" type="slidenum">
              <a:rPr lang="zh-CN" altLang="en-US" sz="1200" smtClean="0">
                <a:solidFill>
                  <a:srgbClr val="898989"/>
                </a:solidFill>
              </a:rPr>
              <a:pPr/>
              <a:t>15</a:t>
            </a:fld>
            <a:endParaRPr lang="zh-CN"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8601"/>
                                        </p:tgtEl>
                                        <p:attrNameLst>
                                          <p:attrName>style.visibility</p:attrName>
                                        </p:attrNameLst>
                                      </p:cBhvr>
                                      <p:to>
                                        <p:strVal val="visible"/>
                                      </p:to>
                                    </p:set>
                                    <p:animEffect transition="in" filter="blinds(horizontal)">
                                      <p:cBhvr>
                                        <p:cTn id="7" dur="500"/>
                                        <p:tgtEl>
                                          <p:spTgt spid="2386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601"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grpSp>
        <p:nvGrpSpPr>
          <p:cNvPr id="2" name="Group 163"/>
          <p:cNvGrpSpPr>
            <a:grpSpLocks/>
          </p:cNvGrpSpPr>
          <p:nvPr/>
        </p:nvGrpSpPr>
        <p:grpSpPr bwMode="auto">
          <a:xfrm>
            <a:off x="193675" y="1125538"/>
            <a:ext cx="8699500" cy="4495800"/>
            <a:chOff x="0" y="912"/>
            <a:chExt cx="5480" cy="2832"/>
          </a:xfrm>
        </p:grpSpPr>
        <p:sp>
          <p:nvSpPr>
            <p:cNvPr id="7174" name="Line 98"/>
            <p:cNvSpPr>
              <a:spLocks noChangeShapeType="1"/>
            </p:cNvSpPr>
            <p:nvPr/>
          </p:nvSpPr>
          <p:spPr bwMode="auto">
            <a:xfrm>
              <a:off x="1496" y="1536"/>
              <a:ext cx="0" cy="144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7175" name="Line 99"/>
            <p:cNvSpPr>
              <a:spLocks noChangeShapeType="1"/>
            </p:cNvSpPr>
            <p:nvPr/>
          </p:nvSpPr>
          <p:spPr bwMode="auto">
            <a:xfrm>
              <a:off x="1736" y="1536"/>
              <a:ext cx="0" cy="144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7176" name="Line 100"/>
            <p:cNvSpPr>
              <a:spLocks noChangeShapeType="1"/>
            </p:cNvSpPr>
            <p:nvPr/>
          </p:nvSpPr>
          <p:spPr bwMode="auto">
            <a:xfrm>
              <a:off x="1976" y="1536"/>
              <a:ext cx="0" cy="144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7177" name="Line 101"/>
            <p:cNvSpPr>
              <a:spLocks noChangeShapeType="1"/>
            </p:cNvSpPr>
            <p:nvPr/>
          </p:nvSpPr>
          <p:spPr bwMode="auto">
            <a:xfrm>
              <a:off x="2408" y="1536"/>
              <a:ext cx="0" cy="912"/>
            </a:xfrm>
            <a:prstGeom prst="line">
              <a:avLst/>
            </a:prstGeom>
            <a:noFill/>
            <a:ln w="12700" cap="sq">
              <a:solidFill>
                <a:schemeClr val="tx1"/>
              </a:solidFill>
              <a:round/>
              <a:headEnd type="none" w="sm" len="sm"/>
              <a:tailEnd type="none" w="sm" len="sm"/>
            </a:ln>
          </p:spPr>
          <p:txBody>
            <a:bodyPr/>
            <a:lstStyle/>
            <a:p>
              <a:endParaRPr lang="zh-CN" altLang="en-US"/>
            </a:p>
          </p:txBody>
        </p:sp>
        <p:sp>
          <p:nvSpPr>
            <p:cNvPr id="7178" name="Line 102"/>
            <p:cNvSpPr>
              <a:spLocks noChangeShapeType="1"/>
            </p:cNvSpPr>
            <p:nvPr/>
          </p:nvSpPr>
          <p:spPr bwMode="auto">
            <a:xfrm>
              <a:off x="2648" y="1536"/>
              <a:ext cx="0" cy="1008"/>
            </a:xfrm>
            <a:prstGeom prst="line">
              <a:avLst/>
            </a:prstGeom>
            <a:noFill/>
            <a:ln w="12700" cap="sq">
              <a:solidFill>
                <a:schemeClr val="tx1"/>
              </a:solidFill>
              <a:round/>
              <a:headEnd type="none" w="sm" len="sm"/>
              <a:tailEnd type="none" w="sm" len="sm"/>
            </a:ln>
          </p:spPr>
          <p:txBody>
            <a:bodyPr/>
            <a:lstStyle/>
            <a:p>
              <a:endParaRPr lang="zh-CN" altLang="en-US"/>
            </a:p>
          </p:txBody>
        </p:sp>
        <p:sp>
          <p:nvSpPr>
            <p:cNvPr id="7179" name="Line 103"/>
            <p:cNvSpPr>
              <a:spLocks noChangeShapeType="1"/>
            </p:cNvSpPr>
            <p:nvPr/>
          </p:nvSpPr>
          <p:spPr bwMode="auto">
            <a:xfrm>
              <a:off x="2888" y="1536"/>
              <a:ext cx="0" cy="1104"/>
            </a:xfrm>
            <a:prstGeom prst="line">
              <a:avLst/>
            </a:prstGeom>
            <a:noFill/>
            <a:ln w="12700" cap="sq">
              <a:solidFill>
                <a:schemeClr val="tx1"/>
              </a:solidFill>
              <a:round/>
              <a:headEnd type="none" w="sm" len="sm"/>
              <a:tailEnd type="none" w="sm" len="sm"/>
            </a:ln>
          </p:spPr>
          <p:txBody>
            <a:bodyPr/>
            <a:lstStyle/>
            <a:p>
              <a:endParaRPr lang="zh-CN" altLang="en-US"/>
            </a:p>
          </p:txBody>
        </p:sp>
        <p:sp>
          <p:nvSpPr>
            <p:cNvPr id="7180" name="Line 104"/>
            <p:cNvSpPr>
              <a:spLocks noChangeShapeType="1"/>
            </p:cNvSpPr>
            <p:nvPr/>
          </p:nvSpPr>
          <p:spPr bwMode="auto">
            <a:xfrm>
              <a:off x="3128" y="1536"/>
              <a:ext cx="0" cy="120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7181" name="Line 105"/>
            <p:cNvSpPr>
              <a:spLocks noChangeShapeType="1"/>
            </p:cNvSpPr>
            <p:nvPr/>
          </p:nvSpPr>
          <p:spPr bwMode="auto">
            <a:xfrm>
              <a:off x="3512" y="1536"/>
              <a:ext cx="0" cy="912"/>
            </a:xfrm>
            <a:prstGeom prst="line">
              <a:avLst/>
            </a:prstGeom>
            <a:noFill/>
            <a:ln w="12700" cap="sq">
              <a:solidFill>
                <a:schemeClr val="tx1"/>
              </a:solidFill>
              <a:round/>
              <a:headEnd type="none" w="sm" len="sm"/>
              <a:tailEnd type="none" w="sm" len="sm"/>
            </a:ln>
          </p:spPr>
          <p:txBody>
            <a:bodyPr/>
            <a:lstStyle/>
            <a:p>
              <a:endParaRPr lang="zh-CN" altLang="en-US"/>
            </a:p>
          </p:txBody>
        </p:sp>
        <p:sp>
          <p:nvSpPr>
            <p:cNvPr id="7182" name="Line 106"/>
            <p:cNvSpPr>
              <a:spLocks noChangeShapeType="1"/>
            </p:cNvSpPr>
            <p:nvPr/>
          </p:nvSpPr>
          <p:spPr bwMode="auto">
            <a:xfrm>
              <a:off x="3752" y="1536"/>
              <a:ext cx="0" cy="1008"/>
            </a:xfrm>
            <a:prstGeom prst="line">
              <a:avLst/>
            </a:prstGeom>
            <a:noFill/>
            <a:ln w="12700" cap="sq">
              <a:solidFill>
                <a:schemeClr val="tx1"/>
              </a:solidFill>
              <a:round/>
              <a:headEnd type="none" w="sm" len="sm"/>
              <a:tailEnd type="none" w="sm" len="sm"/>
            </a:ln>
          </p:spPr>
          <p:txBody>
            <a:bodyPr/>
            <a:lstStyle/>
            <a:p>
              <a:endParaRPr lang="zh-CN" altLang="en-US"/>
            </a:p>
          </p:txBody>
        </p:sp>
        <p:sp>
          <p:nvSpPr>
            <p:cNvPr id="7183" name="Line 107"/>
            <p:cNvSpPr>
              <a:spLocks noChangeShapeType="1"/>
            </p:cNvSpPr>
            <p:nvPr/>
          </p:nvSpPr>
          <p:spPr bwMode="auto">
            <a:xfrm>
              <a:off x="3992" y="1536"/>
              <a:ext cx="0" cy="1104"/>
            </a:xfrm>
            <a:prstGeom prst="line">
              <a:avLst/>
            </a:prstGeom>
            <a:noFill/>
            <a:ln w="12700" cap="sq">
              <a:solidFill>
                <a:schemeClr val="tx1"/>
              </a:solidFill>
              <a:round/>
              <a:headEnd type="none" w="sm" len="sm"/>
              <a:tailEnd type="none" w="sm" len="sm"/>
            </a:ln>
          </p:spPr>
          <p:txBody>
            <a:bodyPr/>
            <a:lstStyle/>
            <a:p>
              <a:endParaRPr lang="zh-CN" altLang="en-US"/>
            </a:p>
          </p:txBody>
        </p:sp>
        <p:sp>
          <p:nvSpPr>
            <p:cNvPr id="7184" name="Line 108"/>
            <p:cNvSpPr>
              <a:spLocks noChangeShapeType="1"/>
            </p:cNvSpPr>
            <p:nvPr/>
          </p:nvSpPr>
          <p:spPr bwMode="auto">
            <a:xfrm>
              <a:off x="4232" y="1536"/>
              <a:ext cx="0" cy="120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7185" name="Line 109"/>
            <p:cNvSpPr>
              <a:spLocks noChangeShapeType="1"/>
            </p:cNvSpPr>
            <p:nvPr/>
          </p:nvSpPr>
          <p:spPr bwMode="auto">
            <a:xfrm>
              <a:off x="4616" y="1536"/>
              <a:ext cx="0" cy="912"/>
            </a:xfrm>
            <a:prstGeom prst="line">
              <a:avLst/>
            </a:prstGeom>
            <a:noFill/>
            <a:ln w="12700" cap="sq">
              <a:solidFill>
                <a:schemeClr val="tx1"/>
              </a:solidFill>
              <a:round/>
              <a:headEnd type="none" w="sm" len="sm"/>
              <a:tailEnd type="none" w="sm" len="sm"/>
            </a:ln>
          </p:spPr>
          <p:txBody>
            <a:bodyPr/>
            <a:lstStyle/>
            <a:p>
              <a:endParaRPr lang="zh-CN" altLang="en-US"/>
            </a:p>
          </p:txBody>
        </p:sp>
        <p:sp>
          <p:nvSpPr>
            <p:cNvPr id="7186" name="Line 110"/>
            <p:cNvSpPr>
              <a:spLocks noChangeShapeType="1"/>
            </p:cNvSpPr>
            <p:nvPr/>
          </p:nvSpPr>
          <p:spPr bwMode="auto">
            <a:xfrm>
              <a:off x="4856" y="1536"/>
              <a:ext cx="0" cy="1008"/>
            </a:xfrm>
            <a:prstGeom prst="line">
              <a:avLst/>
            </a:prstGeom>
            <a:noFill/>
            <a:ln w="12700" cap="sq">
              <a:solidFill>
                <a:schemeClr val="tx1"/>
              </a:solidFill>
              <a:round/>
              <a:headEnd type="none" w="sm" len="sm"/>
              <a:tailEnd type="none" w="sm" len="sm"/>
            </a:ln>
          </p:spPr>
          <p:txBody>
            <a:bodyPr/>
            <a:lstStyle/>
            <a:p>
              <a:endParaRPr lang="zh-CN" altLang="en-US"/>
            </a:p>
          </p:txBody>
        </p:sp>
        <p:sp>
          <p:nvSpPr>
            <p:cNvPr id="7187" name="Line 111"/>
            <p:cNvSpPr>
              <a:spLocks noChangeShapeType="1"/>
            </p:cNvSpPr>
            <p:nvPr/>
          </p:nvSpPr>
          <p:spPr bwMode="auto">
            <a:xfrm>
              <a:off x="5096" y="1536"/>
              <a:ext cx="0" cy="1104"/>
            </a:xfrm>
            <a:prstGeom prst="line">
              <a:avLst/>
            </a:prstGeom>
            <a:noFill/>
            <a:ln w="12700" cap="sq">
              <a:solidFill>
                <a:schemeClr val="tx1"/>
              </a:solidFill>
              <a:round/>
              <a:headEnd type="none" w="sm" len="sm"/>
              <a:tailEnd type="none" w="sm" len="sm"/>
            </a:ln>
          </p:spPr>
          <p:txBody>
            <a:bodyPr/>
            <a:lstStyle/>
            <a:p>
              <a:endParaRPr lang="zh-CN" altLang="en-US"/>
            </a:p>
          </p:txBody>
        </p:sp>
        <p:sp>
          <p:nvSpPr>
            <p:cNvPr id="7188" name="Line 112"/>
            <p:cNvSpPr>
              <a:spLocks noChangeShapeType="1"/>
            </p:cNvSpPr>
            <p:nvPr/>
          </p:nvSpPr>
          <p:spPr bwMode="auto">
            <a:xfrm>
              <a:off x="5336" y="1536"/>
              <a:ext cx="0" cy="120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7189" name="Line 97"/>
            <p:cNvSpPr>
              <a:spLocks noChangeShapeType="1"/>
            </p:cNvSpPr>
            <p:nvPr/>
          </p:nvSpPr>
          <p:spPr bwMode="auto">
            <a:xfrm>
              <a:off x="1256" y="1536"/>
              <a:ext cx="0" cy="144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7190" name="Line 96"/>
            <p:cNvSpPr>
              <a:spLocks noChangeShapeType="1"/>
            </p:cNvSpPr>
            <p:nvPr/>
          </p:nvSpPr>
          <p:spPr bwMode="auto">
            <a:xfrm>
              <a:off x="776" y="2208"/>
              <a:ext cx="4560"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7191" name="Line 95"/>
            <p:cNvSpPr>
              <a:spLocks noChangeShapeType="1"/>
            </p:cNvSpPr>
            <p:nvPr/>
          </p:nvSpPr>
          <p:spPr bwMode="auto">
            <a:xfrm>
              <a:off x="776" y="1968"/>
              <a:ext cx="4560"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7192" name="Line 94"/>
            <p:cNvSpPr>
              <a:spLocks noChangeShapeType="1"/>
            </p:cNvSpPr>
            <p:nvPr/>
          </p:nvSpPr>
          <p:spPr bwMode="auto">
            <a:xfrm>
              <a:off x="776" y="1736"/>
              <a:ext cx="4560"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7193" name="Line 93"/>
            <p:cNvSpPr>
              <a:spLocks noChangeShapeType="1"/>
            </p:cNvSpPr>
            <p:nvPr/>
          </p:nvSpPr>
          <p:spPr bwMode="auto">
            <a:xfrm>
              <a:off x="776" y="1488"/>
              <a:ext cx="4560"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7194" name="Text Box 3"/>
            <p:cNvSpPr txBox="1">
              <a:spLocks noChangeArrowheads="1"/>
            </p:cNvSpPr>
            <p:nvPr/>
          </p:nvSpPr>
          <p:spPr bwMode="auto">
            <a:xfrm>
              <a:off x="1152" y="2976"/>
              <a:ext cx="912" cy="296"/>
            </a:xfrm>
            <a:prstGeom prst="rect">
              <a:avLst/>
            </a:prstGeom>
            <a:solidFill>
              <a:schemeClr val="bg1"/>
            </a:solidFill>
            <a:ln w="19050" cap="sq">
              <a:solidFill>
                <a:srgbClr val="FFFF00"/>
              </a:solidFill>
              <a:miter lim="800000"/>
              <a:headEnd type="none" w="sm" len="sm"/>
              <a:tailEnd type="none" w="sm" len="sm"/>
            </a:ln>
          </p:spPr>
          <p:txBody>
            <a:bodyPr>
              <a:spAutoFit/>
            </a:bodyPr>
            <a:lstStyle/>
            <a:p>
              <a:pPr algn="ctr" eaLnBrk="0" hangingPunct="0">
                <a:spcBef>
                  <a:spcPct val="50000"/>
                </a:spcBef>
              </a:pPr>
              <a:r>
                <a:rPr lang="zh-CN" altLang="en-US" b="1">
                  <a:solidFill>
                    <a:srgbClr val="FFFF00"/>
                  </a:solidFill>
                  <a:latin typeface="黑体" pitchFamily="2" charset="-122"/>
                  <a:ea typeface="黑体" pitchFamily="2" charset="-122"/>
                </a:rPr>
                <a:t>列译码</a:t>
              </a:r>
            </a:p>
          </p:txBody>
        </p:sp>
        <p:grpSp>
          <p:nvGrpSpPr>
            <p:cNvPr id="3" name="Group 24"/>
            <p:cNvGrpSpPr>
              <a:grpSpLocks/>
            </p:cNvGrpSpPr>
            <p:nvPr/>
          </p:nvGrpSpPr>
          <p:grpSpPr bwMode="auto">
            <a:xfrm>
              <a:off x="1208" y="1440"/>
              <a:ext cx="816" cy="816"/>
              <a:chOff x="1440" y="1536"/>
              <a:chExt cx="816" cy="816"/>
            </a:xfrm>
          </p:grpSpPr>
          <p:grpSp>
            <p:nvGrpSpPr>
              <p:cNvPr id="4" name="Group 8"/>
              <p:cNvGrpSpPr>
                <a:grpSpLocks/>
              </p:cNvGrpSpPr>
              <p:nvPr/>
            </p:nvGrpSpPr>
            <p:grpSpPr bwMode="auto">
              <a:xfrm>
                <a:off x="1440" y="1536"/>
                <a:ext cx="816" cy="96"/>
                <a:chOff x="1440" y="1536"/>
                <a:chExt cx="816" cy="96"/>
              </a:xfrm>
            </p:grpSpPr>
            <p:sp>
              <p:nvSpPr>
                <p:cNvPr id="7326" name="Oval 4"/>
                <p:cNvSpPr>
                  <a:spLocks noChangeArrowheads="1"/>
                </p:cNvSpPr>
                <p:nvPr/>
              </p:nvSpPr>
              <p:spPr bwMode="auto">
                <a:xfrm>
                  <a:off x="1440" y="1536"/>
                  <a:ext cx="96" cy="96"/>
                </a:xfrm>
                <a:prstGeom prst="ellipse">
                  <a:avLst/>
                </a:prstGeom>
                <a:solidFill>
                  <a:srgbClr val="FF0000"/>
                </a:solidFill>
                <a:ln w="12700" cap="sq">
                  <a:solidFill>
                    <a:schemeClr val="tx1"/>
                  </a:solidFill>
                  <a:round/>
                  <a:headEnd type="none" w="sm" len="sm"/>
                  <a:tailEnd type="none" w="sm" len="sm"/>
                </a:ln>
              </p:spPr>
              <p:txBody>
                <a:bodyPr wrap="none" anchor="ctr"/>
                <a:lstStyle/>
                <a:p>
                  <a:endParaRPr lang="zh-CN" altLang="en-US"/>
                </a:p>
              </p:txBody>
            </p:sp>
            <p:sp>
              <p:nvSpPr>
                <p:cNvPr id="7327" name="Oval 5"/>
                <p:cNvSpPr>
                  <a:spLocks noChangeArrowheads="1"/>
                </p:cNvSpPr>
                <p:nvPr/>
              </p:nvSpPr>
              <p:spPr bwMode="auto">
                <a:xfrm>
                  <a:off x="1680" y="1536"/>
                  <a:ext cx="96" cy="96"/>
                </a:xfrm>
                <a:prstGeom prst="ellipse">
                  <a:avLst/>
                </a:prstGeom>
                <a:solidFill>
                  <a:srgbClr val="03EDE2"/>
                </a:solidFill>
                <a:ln w="12700" cap="sq">
                  <a:solidFill>
                    <a:srgbClr val="00B0F0"/>
                  </a:solidFill>
                  <a:round/>
                  <a:headEnd type="none" w="sm" len="sm"/>
                  <a:tailEnd type="none" w="sm" len="sm"/>
                </a:ln>
              </p:spPr>
              <p:txBody>
                <a:bodyPr wrap="none" anchor="ctr"/>
                <a:lstStyle/>
                <a:p>
                  <a:endParaRPr lang="zh-CN" altLang="en-US"/>
                </a:p>
              </p:txBody>
            </p:sp>
            <p:sp>
              <p:nvSpPr>
                <p:cNvPr id="7328" name="Oval 6"/>
                <p:cNvSpPr>
                  <a:spLocks noChangeArrowheads="1"/>
                </p:cNvSpPr>
                <p:nvPr/>
              </p:nvSpPr>
              <p:spPr bwMode="auto">
                <a:xfrm>
                  <a:off x="1920" y="1536"/>
                  <a:ext cx="96" cy="96"/>
                </a:xfrm>
                <a:prstGeom prst="ellipse">
                  <a:avLst/>
                </a:prstGeom>
                <a:solidFill>
                  <a:srgbClr val="FF0000"/>
                </a:solidFill>
                <a:ln w="12700" cap="sq">
                  <a:solidFill>
                    <a:schemeClr val="tx1"/>
                  </a:solidFill>
                  <a:round/>
                  <a:headEnd type="none" w="sm" len="sm"/>
                  <a:tailEnd type="none" w="sm" len="sm"/>
                </a:ln>
              </p:spPr>
              <p:txBody>
                <a:bodyPr wrap="none" anchor="ctr"/>
                <a:lstStyle/>
                <a:p>
                  <a:endParaRPr lang="zh-CN" altLang="en-US"/>
                </a:p>
              </p:txBody>
            </p:sp>
            <p:sp>
              <p:nvSpPr>
                <p:cNvPr id="7329" name="Oval 7"/>
                <p:cNvSpPr>
                  <a:spLocks noChangeArrowheads="1"/>
                </p:cNvSpPr>
                <p:nvPr/>
              </p:nvSpPr>
              <p:spPr bwMode="auto">
                <a:xfrm>
                  <a:off x="2160" y="1536"/>
                  <a:ext cx="96" cy="96"/>
                </a:xfrm>
                <a:prstGeom prst="ellipse">
                  <a:avLst/>
                </a:prstGeom>
                <a:solidFill>
                  <a:srgbClr val="FF0000"/>
                </a:solidFill>
                <a:ln w="12700" cap="sq">
                  <a:solidFill>
                    <a:schemeClr val="tx1"/>
                  </a:solidFill>
                  <a:round/>
                  <a:headEnd type="none" w="sm" len="sm"/>
                  <a:tailEnd type="none" w="sm" len="sm"/>
                </a:ln>
              </p:spPr>
              <p:txBody>
                <a:bodyPr wrap="none" anchor="ctr"/>
                <a:lstStyle/>
                <a:p>
                  <a:endParaRPr lang="zh-CN" altLang="en-US"/>
                </a:p>
              </p:txBody>
            </p:sp>
          </p:grpSp>
          <p:grpSp>
            <p:nvGrpSpPr>
              <p:cNvPr id="5" name="Group 9"/>
              <p:cNvGrpSpPr>
                <a:grpSpLocks/>
              </p:cNvGrpSpPr>
              <p:nvPr/>
            </p:nvGrpSpPr>
            <p:grpSpPr bwMode="auto">
              <a:xfrm>
                <a:off x="1440" y="1776"/>
                <a:ext cx="816" cy="96"/>
                <a:chOff x="1440" y="1536"/>
                <a:chExt cx="816" cy="96"/>
              </a:xfrm>
            </p:grpSpPr>
            <p:sp>
              <p:nvSpPr>
                <p:cNvPr id="7322" name="Oval 10"/>
                <p:cNvSpPr>
                  <a:spLocks noChangeArrowheads="1"/>
                </p:cNvSpPr>
                <p:nvPr/>
              </p:nvSpPr>
              <p:spPr bwMode="auto">
                <a:xfrm>
                  <a:off x="1440" y="1536"/>
                  <a:ext cx="96" cy="96"/>
                </a:xfrm>
                <a:prstGeom prst="ellipse">
                  <a:avLst/>
                </a:prstGeom>
                <a:solidFill>
                  <a:srgbClr val="FF0000"/>
                </a:solidFill>
                <a:ln w="12700" cap="sq">
                  <a:solidFill>
                    <a:schemeClr val="tx1"/>
                  </a:solidFill>
                  <a:round/>
                  <a:headEnd type="none" w="sm" len="sm"/>
                  <a:tailEnd type="none" w="sm" len="sm"/>
                </a:ln>
              </p:spPr>
              <p:txBody>
                <a:bodyPr wrap="none" anchor="ctr"/>
                <a:lstStyle/>
                <a:p>
                  <a:endParaRPr lang="zh-CN" altLang="en-US"/>
                </a:p>
              </p:txBody>
            </p:sp>
            <p:sp>
              <p:nvSpPr>
                <p:cNvPr id="7323" name="Oval 11"/>
                <p:cNvSpPr>
                  <a:spLocks noChangeArrowheads="1"/>
                </p:cNvSpPr>
                <p:nvPr/>
              </p:nvSpPr>
              <p:spPr bwMode="auto">
                <a:xfrm>
                  <a:off x="1680" y="1536"/>
                  <a:ext cx="96" cy="96"/>
                </a:xfrm>
                <a:prstGeom prst="ellipse">
                  <a:avLst/>
                </a:prstGeom>
                <a:solidFill>
                  <a:srgbClr val="FF0000"/>
                </a:solidFill>
                <a:ln w="12700" cap="sq">
                  <a:solidFill>
                    <a:schemeClr val="tx1"/>
                  </a:solidFill>
                  <a:round/>
                  <a:headEnd type="none" w="sm" len="sm"/>
                  <a:tailEnd type="none" w="sm" len="sm"/>
                </a:ln>
              </p:spPr>
              <p:txBody>
                <a:bodyPr wrap="none" anchor="ctr"/>
                <a:lstStyle/>
                <a:p>
                  <a:endParaRPr lang="zh-CN" altLang="en-US"/>
                </a:p>
              </p:txBody>
            </p:sp>
            <p:sp>
              <p:nvSpPr>
                <p:cNvPr id="7324" name="Oval 12"/>
                <p:cNvSpPr>
                  <a:spLocks noChangeArrowheads="1"/>
                </p:cNvSpPr>
                <p:nvPr/>
              </p:nvSpPr>
              <p:spPr bwMode="auto">
                <a:xfrm>
                  <a:off x="1920" y="1536"/>
                  <a:ext cx="96" cy="96"/>
                </a:xfrm>
                <a:prstGeom prst="ellipse">
                  <a:avLst/>
                </a:prstGeom>
                <a:solidFill>
                  <a:srgbClr val="FF0000"/>
                </a:solidFill>
                <a:ln w="12700" cap="sq">
                  <a:solidFill>
                    <a:schemeClr val="tx1"/>
                  </a:solidFill>
                  <a:round/>
                  <a:headEnd type="none" w="sm" len="sm"/>
                  <a:tailEnd type="none" w="sm" len="sm"/>
                </a:ln>
              </p:spPr>
              <p:txBody>
                <a:bodyPr wrap="none" anchor="ctr"/>
                <a:lstStyle/>
                <a:p>
                  <a:endParaRPr lang="zh-CN" altLang="en-US"/>
                </a:p>
              </p:txBody>
            </p:sp>
            <p:sp>
              <p:nvSpPr>
                <p:cNvPr id="7325" name="Oval 13"/>
                <p:cNvSpPr>
                  <a:spLocks noChangeArrowheads="1"/>
                </p:cNvSpPr>
                <p:nvPr/>
              </p:nvSpPr>
              <p:spPr bwMode="auto">
                <a:xfrm>
                  <a:off x="2160" y="1536"/>
                  <a:ext cx="96" cy="96"/>
                </a:xfrm>
                <a:prstGeom prst="ellipse">
                  <a:avLst/>
                </a:prstGeom>
                <a:solidFill>
                  <a:srgbClr val="FF0000"/>
                </a:solidFill>
                <a:ln w="12700" cap="sq">
                  <a:solidFill>
                    <a:schemeClr val="tx1"/>
                  </a:solidFill>
                  <a:round/>
                  <a:headEnd type="none" w="sm" len="sm"/>
                  <a:tailEnd type="none" w="sm" len="sm"/>
                </a:ln>
              </p:spPr>
              <p:txBody>
                <a:bodyPr wrap="none" anchor="ctr"/>
                <a:lstStyle/>
                <a:p>
                  <a:endParaRPr lang="zh-CN" altLang="en-US"/>
                </a:p>
              </p:txBody>
            </p:sp>
          </p:grpSp>
          <p:grpSp>
            <p:nvGrpSpPr>
              <p:cNvPr id="6" name="Group 14"/>
              <p:cNvGrpSpPr>
                <a:grpSpLocks/>
              </p:cNvGrpSpPr>
              <p:nvPr/>
            </p:nvGrpSpPr>
            <p:grpSpPr bwMode="auto">
              <a:xfrm>
                <a:off x="1440" y="2016"/>
                <a:ext cx="816" cy="96"/>
                <a:chOff x="1440" y="1536"/>
                <a:chExt cx="816" cy="96"/>
              </a:xfrm>
            </p:grpSpPr>
            <p:sp>
              <p:nvSpPr>
                <p:cNvPr id="7318" name="Oval 15"/>
                <p:cNvSpPr>
                  <a:spLocks noChangeArrowheads="1"/>
                </p:cNvSpPr>
                <p:nvPr/>
              </p:nvSpPr>
              <p:spPr bwMode="auto">
                <a:xfrm>
                  <a:off x="1440" y="1536"/>
                  <a:ext cx="96" cy="96"/>
                </a:xfrm>
                <a:prstGeom prst="ellipse">
                  <a:avLst/>
                </a:prstGeom>
                <a:solidFill>
                  <a:srgbClr val="FF0000"/>
                </a:solidFill>
                <a:ln w="12700" cap="sq">
                  <a:solidFill>
                    <a:schemeClr val="tx1"/>
                  </a:solidFill>
                  <a:round/>
                  <a:headEnd type="none" w="sm" len="sm"/>
                  <a:tailEnd type="none" w="sm" len="sm"/>
                </a:ln>
              </p:spPr>
              <p:txBody>
                <a:bodyPr wrap="none" anchor="ctr"/>
                <a:lstStyle/>
                <a:p>
                  <a:endParaRPr lang="zh-CN" altLang="en-US"/>
                </a:p>
              </p:txBody>
            </p:sp>
            <p:sp>
              <p:nvSpPr>
                <p:cNvPr id="7319" name="Oval 16"/>
                <p:cNvSpPr>
                  <a:spLocks noChangeArrowheads="1"/>
                </p:cNvSpPr>
                <p:nvPr/>
              </p:nvSpPr>
              <p:spPr bwMode="auto">
                <a:xfrm>
                  <a:off x="1680" y="1536"/>
                  <a:ext cx="96" cy="96"/>
                </a:xfrm>
                <a:prstGeom prst="ellipse">
                  <a:avLst/>
                </a:prstGeom>
                <a:solidFill>
                  <a:srgbClr val="FF0000"/>
                </a:solidFill>
                <a:ln w="12700" cap="sq">
                  <a:solidFill>
                    <a:schemeClr val="tx1"/>
                  </a:solidFill>
                  <a:round/>
                  <a:headEnd type="none" w="sm" len="sm"/>
                  <a:tailEnd type="none" w="sm" len="sm"/>
                </a:ln>
              </p:spPr>
              <p:txBody>
                <a:bodyPr wrap="none" anchor="ctr"/>
                <a:lstStyle/>
                <a:p>
                  <a:endParaRPr lang="zh-CN" altLang="en-US"/>
                </a:p>
              </p:txBody>
            </p:sp>
            <p:sp>
              <p:nvSpPr>
                <p:cNvPr id="7320" name="Oval 17"/>
                <p:cNvSpPr>
                  <a:spLocks noChangeArrowheads="1"/>
                </p:cNvSpPr>
                <p:nvPr/>
              </p:nvSpPr>
              <p:spPr bwMode="auto">
                <a:xfrm>
                  <a:off x="1920" y="1536"/>
                  <a:ext cx="96" cy="96"/>
                </a:xfrm>
                <a:prstGeom prst="ellipse">
                  <a:avLst/>
                </a:prstGeom>
                <a:solidFill>
                  <a:srgbClr val="FF0000"/>
                </a:solidFill>
                <a:ln w="12700" cap="sq">
                  <a:solidFill>
                    <a:schemeClr val="tx1"/>
                  </a:solidFill>
                  <a:round/>
                  <a:headEnd type="none" w="sm" len="sm"/>
                  <a:tailEnd type="none" w="sm" len="sm"/>
                </a:ln>
              </p:spPr>
              <p:txBody>
                <a:bodyPr wrap="none" anchor="ctr"/>
                <a:lstStyle/>
                <a:p>
                  <a:endParaRPr lang="zh-CN" altLang="en-US"/>
                </a:p>
              </p:txBody>
            </p:sp>
            <p:sp>
              <p:nvSpPr>
                <p:cNvPr id="7321" name="Oval 18"/>
                <p:cNvSpPr>
                  <a:spLocks noChangeArrowheads="1"/>
                </p:cNvSpPr>
                <p:nvPr/>
              </p:nvSpPr>
              <p:spPr bwMode="auto">
                <a:xfrm>
                  <a:off x="2160" y="1536"/>
                  <a:ext cx="96" cy="96"/>
                </a:xfrm>
                <a:prstGeom prst="ellipse">
                  <a:avLst/>
                </a:prstGeom>
                <a:solidFill>
                  <a:srgbClr val="FF0000"/>
                </a:solidFill>
                <a:ln w="12700" cap="sq">
                  <a:solidFill>
                    <a:schemeClr val="tx1"/>
                  </a:solidFill>
                  <a:round/>
                  <a:headEnd type="none" w="sm" len="sm"/>
                  <a:tailEnd type="none" w="sm" len="sm"/>
                </a:ln>
              </p:spPr>
              <p:txBody>
                <a:bodyPr wrap="none" anchor="ctr"/>
                <a:lstStyle/>
                <a:p>
                  <a:endParaRPr lang="zh-CN" altLang="en-US"/>
                </a:p>
              </p:txBody>
            </p:sp>
          </p:grpSp>
          <p:grpSp>
            <p:nvGrpSpPr>
              <p:cNvPr id="7" name="Group 19"/>
              <p:cNvGrpSpPr>
                <a:grpSpLocks/>
              </p:cNvGrpSpPr>
              <p:nvPr/>
            </p:nvGrpSpPr>
            <p:grpSpPr bwMode="auto">
              <a:xfrm>
                <a:off x="1440" y="2256"/>
                <a:ext cx="816" cy="96"/>
                <a:chOff x="1440" y="1536"/>
                <a:chExt cx="816" cy="96"/>
              </a:xfrm>
            </p:grpSpPr>
            <p:sp>
              <p:nvSpPr>
                <p:cNvPr id="7314" name="Oval 20"/>
                <p:cNvSpPr>
                  <a:spLocks noChangeArrowheads="1"/>
                </p:cNvSpPr>
                <p:nvPr/>
              </p:nvSpPr>
              <p:spPr bwMode="auto">
                <a:xfrm>
                  <a:off x="1440" y="1536"/>
                  <a:ext cx="96" cy="96"/>
                </a:xfrm>
                <a:prstGeom prst="ellipse">
                  <a:avLst/>
                </a:prstGeom>
                <a:solidFill>
                  <a:srgbClr val="FF0000"/>
                </a:solidFill>
                <a:ln w="12700" cap="sq">
                  <a:solidFill>
                    <a:schemeClr val="tx1"/>
                  </a:solidFill>
                  <a:round/>
                  <a:headEnd type="none" w="sm" len="sm"/>
                  <a:tailEnd type="none" w="sm" len="sm"/>
                </a:ln>
              </p:spPr>
              <p:txBody>
                <a:bodyPr wrap="none" anchor="ctr"/>
                <a:lstStyle/>
                <a:p>
                  <a:endParaRPr lang="zh-CN" altLang="en-US"/>
                </a:p>
              </p:txBody>
            </p:sp>
            <p:sp>
              <p:nvSpPr>
                <p:cNvPr id="7315" name="Oval 21"/>
                <p:cNvSpPr>
                  <a:spLocks noChangeArrowheads="1"/>
                </p:cNvSpPr>
                <p:nvPr/>
              </p:nvSpPr>
              <p:spPr bwMode="auto">
                <a:xfrm>
                  <a:off x="1680" y="1536"/>
                  <a:ext cx="96" cy="96"/>
                </a:xfrm>
                <a:prstGeom prst="ellipse">
                  <a:avLst/>
                </a:prstGeom>
                <a:solidFill>
                  <a:srgbClr val="FF0000"/>
                </a:solidFill>
                <a:ln w="12700" cap="sq">
                  <a:solidFill>
                    <a:schemeClr val="tx1"/>
                  </a:solidFill>
                  <a:round/>
                  <a:headEnd type="none" w="sm" len="sm"/>
                  <a:tailEnd type="none" w="sm" len="sm"/>
                </a:ln>
              </p:spPr>
              <p:txBody>
                <a:bodyPr wrap="none" anchor="ctr"/>
                <a:lstStyle/>
                <a:p>
                  <a:endParaRPr lang="zh-CN" altLang="en-US"/>
                </a:p>
              </p:txBody>
            </p:sp>
            <p:sp>
              <p:nvSpPr>
                <p:cNvPr id="7316" name="Oval 22"/>
                <p:cNvSpPr>
                  <a:spLocks noChangeArrowheads="1"/>
                </p:cNvSpPr>
                <p:nvPr/>
              </p:nvSpPr>
              <p:spPr bwMode="auto">
                <a:xfrm>
                  <a:off x="1920" y="1536"/>
                  <a:ext cx="96" cy="96"/>
                </a:xfrm>
                <a:prstGeom prst="ellipse">
                  <a:avLst/>
                </a:prstGeom>
                <a:solidFill>
                  <a:srgbClr val="FF0000"/>
                </a:solidFill>
                <a:ln w="12700" cap="sq">
                  <a:solidFill>
                    <a:schemeClr val="tx1"/>
                  </a:solidFill>
                  <a:round/>
                  <a:headEnd type="none" w="sm" len="sm"/>
                  <a:tailEnd type="none" w="sm" len="sm"/>
                </a:ln>
              </p:spPr>
              <p:txBody>
                <a:bodyPr wrap="none" anchor="ctr"/>
                <a:lstStyle/>
                <a:p>
                  <a:endParaRPr lang="zh-CN" altLang="en-US"/>
                </a:p>
              </p:txBody>
            </p:sp>
            <p:sp>
              <p:nvSpPr>
                <p:cNvPr id="7317" name="Oval 23"/>
                <p:cNvSpPr>
                  <a:spLocks noChangeArrowheads="1"/>
                </p:cNvSpPr>
                <p:nvPr/>
              </p:nvSpPr>
              <p:spPr bwMode="auto">
                <a:xfrm>
                  <a:off x="2160" y="1536"/>
                  <a:ext cx="96" cy="96"/>
                </a:xfrm>
                <a:prstGeom prst="ellipse">
                  <a:avLst/>
                </a:prstGeom>
                <a:solidFill>
                  <a:srgbClr val="FF0000"/>
                </a:solidFill>
                <a:ln w="12700" cap="sq">
                  <a:solidFill>
                    <a:schemeClr val="tx1"/>
                  </a:solidFill>
                  <a:round/>
                  <a:headEnd type="none" w="sm" len="sm"/>
                  <a:tailEnd type="none" w="sm" len="sm"/>
                </a:ln>
              </p:spPr>
              <p:txBody>
                <a:bodyPr wrap="none" anchor="ctr"/>
                <a:lstStyle/>
                <a:p>
                  <a:endParaRPr lang="zh-CN" altLang="en-US"/>
                </a:p>
              </p:txBody>
            </p:sp>
          </p:grpSp>
        </p:grpSp>
        <p:grpSp>
          <p:nvGrpSpPr>
            <p:cNvPr id="8" name="Group 25"/>
            <p:cNvGrpSpPr>
              <a:grpSpLocks/>
            </p:cNvGrpSpPr>
            <p:nvPr/>
          </p:nvGrpSpPr>
          <p:grpSpPr bwMode="auto">
            <a:xfrm>
              <a:off x="2360" y="1440"/>
              <a:ext cx="816" cy="816"/>
              <a:chOff x="1440" y="1536"/>
              <a:chExt cx="816" cy="816"/>
            </a:xfrm>
          </p:grpSpPr>
          <p:grpSp>
            <p:nvGrpSpPr>
              <p:cNvPr id="9" name="Group 26"/>
              <p:cNvGrpSpPr>
                <a:grpSpLocks/>
              </p:cNvGrpSpPr>
              <p:nvPr/>
            </p:nvGrpSpPr>
            <p:grpSpPr bwMode="auto">
              <a:xfrm>
                <a:off x="1440" y="1536"/>
                <a:ext cx="816" cy="96"/>
                <a:chOff x="1440" y="1536"/>
                <a:chExt cx="816" cy="96"/>
              </a:xfrm>
            </p:grpSpPr>
            <p:sp>
              <p:nvSpPr>
                <p:cNvPr id="7306" name="Oval 27"/>
                <p:cNvSpPr>
                  <a:spLocks noChangeArrowheads="1"/>
                </p:cNvSpPr>
                <p:nvPr/>
              </p:nvSpPr>
              <p:spPr bwMode="auto">
                <a:xfrm>
                  <a:off x="1440" y="1536"/>
                  <a:ext cx="96" cy="96"/>
                </a:xfrm>
                <a:prstGeom prst="ellipse">
                  <a:avLst/>
                </a:prstGeom>
                <a:solidFill>
                  <a:srgbClr val="FF0000"/>
                </a:solidFill>
                <a:ln w="12700" cap="sq">
                  <a:solidFill>
                    <a:schemeClr val="tx1"/>
                  </a:solidFill>
                  <a:round/>
                  <a:headEnd type="none" w="sm" len="sm"/>
                  <a:tailEnd type="none" w="sm" len="sm"/>
                </a:ln>
              </p:spPr>
              <p:txBody>
                <a:bodyPr wrap="none" anchor="ctr"/>
                <a:lstStyle/>
                <a:p>
                  <a:endParaRPr lang="zh-CN" altLang="en-US"/>
                </a:p>
              </p:txBody>
            </p:sp>
            <p:sp>
              <p:nvSpPr>
                <p:cNvPr id="7307" name="Oval 28"/>
                <p:cNvSpPr>
                  <a:spLocks noChangeArrowheads="1"/>
                </p:cNvSpPr>
                <p:nvPr/>
              </p:nvSpPr>
              <p:spPr bwMode="auto">
                <a:xfrm>
                  <a:off x="1680" y="1536"/>
                  <a:ext cx="96" cy="96"/>
                </a:xfrm>
                <a:prstGeom prst="ellipse">
                  <a:avLst/>
                </a:prstGeom>
                <a:solidFill>
                  <a:srgbClr val="03EDE2"/>
                </a:solidFill>
                <a:ln w="12700" cap="sq">
                  <a:solidFill>
                    <a:schemeClr val="tx1"/>
                  </a:solidFill>
                  <a:round/>
                  <a:headEnd type="none" w="sm" len="sm"/>
                  <a:tailEnd type="none" w="sm" len="sm"/>
                </a:ln>
              </p:spPr>
              <p:txBody>
                <a:bodyPr wrap="none" anchor="ctr"/>
                <a:lstStyle/>
                <a:p>
                  <a:endParaRPr lang="zh-CN" altLang="en-US"/>
                </a:p>
              </p:txBody>
            </p:sp>
            <p:sp>
              <p:nvSpPr>
                <p:cNvPr id="7308" name="Oval 29"/>
                <p:cNvSpPr>
                  <a:spLocks noChangeArrowheads="1"/>
                </p:cNvSpPr>
                <p:nvPr/>
              </p:nvSpPr>
              <p:spPr bwMode="auto">
                <a:xfrm>
                  <a:off x="1920" y="1536"/>
                  <a:ext cx="96" cy="96"/>
                </a:xfrm>
                <a:prstGeom prst="ellipse">
                  <a:avLst/>
                </a:prstGeom>
                <a:solidFill>
                  <a:srgbClr val="FF0000"/>
                </a:solidFill>
                <a:ln w="12700" cap="sq">
                  <a:solidFill>
                    <a:schemeClr val="tx1"/>
                  </a:solidFill>
                  <a:round/>
                  <a:headEnd type="none" w="sm" len="sm"/>
                  <a:tailEnd type="none" w="sm" len="sm"/>
                </a:ln>
              </p:spPr>
              <p:txBody>
                <a:bodyPr wrap="none" anchor="ctr"/>
                <a:lstStyle/>
                <a:p>
                  <a:endParaRPr lang="zh-CN" altLang="en-US"/>
                </a:p>
              </p:txBody>
            </p:sp>
            <p:sp>
              <p:nvSpPr>
                <p:cNvPr id="7309" name="Oval 30"/>
                <p:cNvSpPr>
                  <a:spLocks noChangeArrowheads="1"/>
                </p:cNvSpPr>
                <p:nvPr/>
              </p:nvSpPr>
              <p:spPr bwMode="auto">
                <a:xfrm>
                  <a:off x="2160" y="1536"/>
                  <a:ext cx="96" cy="96"/>
                </a:xfrm>
                <a:prstGeom prst="ellipse">
                  <a:avLst/>
                </a:prstGeom>
                <a:solidFill>
                  <a:srgbClr val="FF0000"/>
                </a:solidFill>
                <a:ln w="12700" cap="sq">
                  <a:solidFill>
                    <a:schemeClr val="tx1"/>
                  </a:solidFill>
                  <a:round/>
                  <a:headEnd type="none" w="sm" len="sm"/>
                  <a:tailEnd type="none" w="sm" len="sm"/>
                </a:ln>
              </p:spPr>
              <p:txBody>
                <a:bodyPr wrap="none" anchor="ctr"/>
                <a:lstStyle/>
                <a:p>
                  <a:endParaRPr lang="zh-CN" altLang="en-US"/>
                </a:p>
              </p:txBody>
            </p:sp>
          </p:grpSp>
          <p:grpSp>
            <p:nvGrpSpPr>
              <p:cNvPr id="10" name="Group 31"/>
              <p:cNvGrpSpPr>
                <a:grpSpLocks/>
              </p:cNvGrpSpPr>
              <p:nvPr/>
            </p:nvGrpSpPr>
            <p:grpSpPr bwMode="auto">
              <a:xfrm>
                <a:off x="1440" y="1776"/>
                <a:ext cx="816" cy="96"/>
                <a:chOff x="1440" y="1536"/>
                <a:chExt cx="816" cy="96"/>
              </a:xfrm>
            </p:grpSpPr>
            <p:sp>
              <p:nvSpPr>
                <p:cNvPr id="7302" name="Oval 32"/>
                <p:cNvSpPr>
                  <a:spLocks noChangeArrowheads="1"/>
                </p:cNvSpPr>
                <p:nvPr/>
              </p:nvSpPr>
              <p:spPr bwMode="auto">
                <a:xfrm>
                  <a:off x="1440" y="1536"/>
                  <a:ext cx="96" cy="96"/>
                </a:xfrm>
                <a:prstGeom prst="ellipse">
                  <a:avLst/>
                </a:prstGeom>
                <a:solidFill>
                  <a:srgbClr val="FF0000"/>
                </a:solidFill>
                <a:ln w="12700" cap="sq">
                  <a:solidFill>
                    <a:schemeClr val="tx1"/>
                  </a:solidFill>
                  <a:round/>
                  <a:headEnd type="none" w="sm" len="sm"/>
                  <a:tailEnd type="none" w="sm" len="sm"/>
                </a:ln>
              </p:spPr>
              <p:txBody>
                <a:bodyPr wrap="none" anchor="ctr"/>
                <a:lstStyle/>
                <a:p>
                  <a:endParaRPr lang="zh-CN" altLang="en-US"/>
                </a:p>
              </p:txBody>
            </p:sp>
            <p:sp>
              <p:nvSpPr>
                <p:cNvPr id="7303" name="Oval 33"/>
                <p:cNvSpPr>
                  <a:spLocks noChangeArrowheads="1"/>
                </p:cNvSpPr>
                <p:nvPr/>
              </p:nvSpPr>
              <p:spPr bwMode="auto">
                <a:xfrm>
                  <a:off x="1680" y="1536"/>
                  <a:ext cx="96" cy="96"/>
                </a:xfrm>
                <a:prstGeom prst="ellipse">
                  <a:avLst/>
                </a:prstGeom>
                <a:solidFill>
                  <a:srgbClr val="FF0000"/>
                </a:solidFill>
                <a:ln w="12700" cap="sq">
                  <a:solidFill>
                    <a:schemeClr val="tx1"/>
                  </a:solidFill>
                  <a:round/>
                  <a:headEnd type="none" w="sm" len="sm"/>
                  <a:tailEnd type="none" w="sm" len="sm"/>
                </a:ln>
              </p:spPr>
              <p:txBody>
                <a:bodyPr wrap="none" anchor="ctr"/>
                <a:lstStyle/>
                <a:p>
                  <a:endParaRPr lang="zh-CN" altLang="en-US"/>
                </a:p>
              </p:txBody>
            </p:sp>
            <p:sp>
              <p:nvSpPr>
                <p:cNvPr id="7304" name="Oval 34"/>
                <p:cNvSpPr>
                  <a:spLocks noChangeArrowheads="1"/>
                </p:cNvSpPr>
                <p:nvPr/>
              </p:nvSpPr>
              <p:spPr bwMode="auto">
                <a:xfrm>
                  <a:off x="1920" y="1536"/>
                  <a:ext cx="96" cy="96"/>
                </a:xfrm>
                <a:prstGeom prst="ellipse">
                  <a:avLst/>
                </a:prstGeom>
                <a:solidFill>
                  <a:srgbClr val="FF0000"/>
                </a:solidFill>
                <a:ln w="12700" cap="sq">
                  <a:solidFill>
                    <a:schemeClr val="tx1"/>
                  </a:solidFill>
                  <a:round/>
                  <a:headEnd type="none" w="sm" len="sm"/>
                  <a:tailEnd type="none" w="sm" len="sm"/>
                </a:ln>
              </p:spPr>
              <p:txBody>
                <a:bodyPr wrap="none" anchor="ctr"/>
                <a:lstStyle/>
                <a:p>
                  <a:endParaRPr lang="zh-CN" altLang="en-US"/>
                </a:p>
              </p:txBody>
            </p:sp>
            <p:sp>
              <p:nvSpPr>
                <p:cNvPr id="7305" name="Oval 35"/>
                <p:cNvSpPr>
                  <a:spLocks noChangeArrowheads="1"/>
                </p:cNvSpPr>
                <p:nvPr/>
              </p:nvSpPr>
              <p:spPr bwMode="auto">
                <a:xfrm>
                  <a:off x="2160" y="1536"/>
                  <a:ext cx="96" cy="96"/>
                </a:xfrm>
                <a:prstGeom prst="ellipse">
                  <a:avLst/>
                </a:prstGeom>
                <a:solidFill>
                  <a:srgbClr val="FF0000"/>
                </a:solidFill>
                <a:ln w="12700" cap="sq">
                  <a:solidFill>
                    <a:schemeClr val="tx1"/>
                  </a:solidFill>
                  <a:round/>
                  <a:headEnd type="none" w="sm" len="sm"/>
                  <a:tailEnd type="none" w="sm" len="sm"/>
                </a:ln>
              </p:spPr>
              <p:txBody>
                <a:bodyPr wrap="none" anchor="ctr"/>
                <a:lstStyle/>
                <a:p>
                  <a:endParaRPr lang="zh-CN" altLang="en-US"/>
                </a:p>
              </p:txBody>
            </p:sp>
          </p:grpSp>
          <p:grpSp>
            <p:nvGrpSpPr>
              <p:cNvPr id="11" name="Group 36"/>
              <p:cNvGrpSpPr>
                <a:grpSpLocks/>
              </p:cNvGrpSpPr>
              <p:nvPr/>
            </p:nvGrpSpPr>
            <p:grpSpPr bwMode="auto">
              <a:xfrm>
                <a:off x="1440" y="2016"/>
                <a:ext cx="816" cy="96"/>
                <a:chOff x="1440" y="1536"/>
                <a:chExt cx="816" cy="96"/>
              </a:xfrm>
            </p:grpSpPr>
            <p:sp>
              <p:nvSpPr>
                <p:cNvPr id="7298" name="Oval 37"/>
                <p:cNvSpPr>
                  <a:spLocks noChangeArrowheads="1"/>
                </p:cNvSpPr>
                <p:nvPr/>
              </p:nvSpPr>
              <p:spPr bwMode="auto">
                <a:xfrm>
                  <a:off x="1440" y="1536"/>
                  <a:ext cx="96" cy="96"/>
                </a:xfrm>
                <a:prstGeom prst="ellipse">
                  <a:avLst/>
                </a:prstGeom>
                <a:solidFill>
                  <a:srgbClr val="FF0000"/>
                </a:solidFill>
                <a:ln w="12700" cap="sq">
                  <a:solidFill>
                    <a:schemeClr val="tx1"/>
                  </a:solidFill>
                  <a:round/>
                  <a:headEnd type="none" w="sm" len="sm"/>
                  <a:tailEnd type="none" w="sm" len="sm"/>
                </a:ln>
              </p:spPr>
              <p:txBody>
                <a:bodyPr wrap="none" anchor="ctr"/>
                <a:lstStyle/>
                <a:p>
                  <a:endParaRPr lang="zh-CN" altLang="en-US"/>
                </a:p>
              </p:txBody>
            </p:sp>
            <p:sp>
              <p:nvSpPr>
                <p:cNvPr id="7299" name="Oval 38"/>
                <p:cNvSpPr>
                  <a:spLocks noChangeArrowheads="1"/>
                </p:cNvSpPr>
                <p:nvPr/>
              </p:nvSpPr>
              <p:spPr bwMode="auto">
                <a:xfrm>
                  <a:off x="1680" y="1536"/>
                  <a:ext cx="96" cy="96"/>
                </a:xfrm>
                <a:prstGeom prst="ellipse">
                  <a:avLst/>
                </a:prstGeom>
                <a:solidFill>
                  <a:srgbClr val="FF0000"/>
                </a:solidFill>
                <a:ln w="12700" cap="sq">
                  <a:solidFill>
                    <a:schemeClr val="tx1"/>
                  </a:solidFill>
                  <a:round/>
                  <a:headEnd type="none" w="sm" len="sm"/>
                  <a:tailEnd type="none" w="sm" len="sm"/>
                </a:ln>
              </p:spPr>
              <p:txBody>
                <a:bodyPr wrap="none" anchor="ctr"/>
                <a:lstStyle/>
                <a:p>
                  <a:endParaRPr lang="zh-CN" altLang="en-US"/>
                </a:p>
              </p:txBody>
            </p:sp>
            <p:sp>
              <p:nvSpPr>
                <p:cNvPr id="7300" name="Oval 39"/>
                <p:cNvSpPr>
                  <a:spLocks noChangeArrowheads="1"/>
                </p:cNvSpPr>
                <p:nvPr/>
              </p:nvSpPr>
              <p:spPr bwMode="auto">
                <a:xfrm>
                  <a:off x="1920" y="1536"/>
                  <a:ext cx="96" cy="96"/>
                </a:xfrm>
                <a:prstGeom prst="ellipse">
                  <a:avLst/>
                </a:prstGeom>
                <a:solidFill>
                  <a:srgbClr val="FF0000"/>
                </a:solidFill>
                <a:ln w="12700" cap="sq">
                  <a:solidFill>
                    <a:schemeClr val="tx1"/>
                  </a:solidFill>
                  <a:round/>
                  <a:headEnd type="none" w="sm" len="sm"/>
                  <a:tailEnd type="none" w="sm" len="sm"/>
                </a:ln>
              </p:spPr>
              <p:txBody>
                <a:bodyPr wrap="none" anchor="ctr"/>
                <a:lstStyle/>
                <a:p>
                  <a:endParaRPr lang="zh-CN" altLang="en-US"/>
                </a:p>
              </p:txBody>
            </p:sp>
            <p:sp>
              <p:nvSpPr>
                <p:cNvPr id="7301" name="Oval 40"/>
                <p:cNvSpPr>
                  <a:spLocks noChangeArrowheads="1"/>
                </p:cNvSpPr>
                <p:nvPr/>
              </p:nvSpPr>
              <p:spPr bwMode="auto">
                <a:xfrm>
                  <a:off x="2160" y="1536"/>
                  <a:ext cx="96" cy="96"/>
                </a:xfrm>
                <a:prstGeom prst="ellipse">
                  <a:avLst/>
                </a:prstGeom>
                <a:solidFill>
                  <a:srgbClr val="FF0000"/>
                </a:solidFill>
                <a:ln w="12700" cap="sq">
                  <a:solidFill>
                    <a:schemeClr val="tx1"/>
                  </a:solidFill>
                  <a:round/>
                  <a:headEnd type="none" w="sm" len="sm"/>
                  <a:tailEnd type="none" w="sm" len="sm"/>
                </a:ln>
              </p:spPr>
              <p:txBody>
                <a:bodyPr wrap="none" anchor="ctr"/>
                <a:lstStyle/>
                <a:p>
                  <a:endParaRPr lang="zh-CN" altLang="en-US"/>
                </a:p>
              </p:txBody>
            </p:sp>
          </p:grpSp>
          <p:grpSp>
            <p:nvGrpSpPr>
              <p:cNvPr id="12" name="Group 41"/>
              <p:cNvGrpSpPr>
                <a:grpSpLocks/>
              </p:cNvGrpSpPr>
              <p:nvPr/>
            </p:nvGrpSpPr>
            <p:grpSpPr bwMode="auto">
              <a:xfrm>
                <a:off x="1440" y="2256"/>
                <a:ext cx="816" cy="96"/>
                <a:chOff x="1440" y="1536"/>
                <a:chExt cx="816" cy="96"/>
              </a:xfrm>
            </p:grpSpPr>
            <p:sp>
              <p:nvSpPr>
                <p:cNvPr id="7294" name="Oval 42"/>
                <p:cNvSpPr>
                  <a:spLocks noChangeArrowheads="1"/>
                </p:cNvSpPr>
                <p:nvPr/>
              </p:nvSpPr>
              <p:spPr bwMode="auto">
                <a:xfrm>
                  <a:off x="1440" y="1536"/>
                  <a:ext cx="96" cy="96"/>
                </a:xfrm>
                <a:prstGeom prst="ellipse">
                  <a:avLst/>
                </a:prstGeom>
                <a:solidFill>
                  <a:srgbClr val="FF0000"/>
                </a:solidFill>
                <a:ln w="12700" cap="sq">
                  <a:solidFill>
                    <a:schemeClr val="tx1"/>
                  </a:solidFill>
                  <a:round/>
                  <a:headEnd type="none" w="sm" len="sm"/>
                  <a:tailEnd type="none" w="sm" len="sm"/>
                </a:ln>
              </p:spPr>
              <p:txBody>
                <a:bodyPr wrap="none" anchor="ctr"/>
                <a:lstStyle/>
                <a:p>
                  <a:endParaRPr lang="zh-CN" altLang="en-US"/>
                </a:p>
              </p:txBody>
            </p:sp>
            <p:sp>
              <p:nvSpPr>
                <p:cNvPr id="7295" name="Oval 43"/>
                <p:cNvSpPr>
                  <a:spLocks noChangeArrowheads="1"/>
                </p:cNvSpPr>
                <p:nvPr/>
              </p:nvSpPr>
              <p:spPr bwMode="auto">
                <a:xfrm>
                  <a:off x="1680" y="1536"/>
                  <a:ext cx="96" cy="96"/>
                </a:xfrm>
                <a:prstGeom prst="ellipse">
                  <a:avLst/>
                </a:prstGeom>
                <a:solidFill>
                  <a:srgbClr val="FF0000"/>
                </a:solidFill>
                <a:ln w="12700" cap="sq">
                  <a:solidFill>
                    <a:schemeClr val="tx1"/>
                  </a:solidFill>
                  <a:round/>
                  <a:headEnd type="none" w="sm" len="sm"/>
                  <a:tailEnd type="none" w="sm" len="sm"/>
                </a:ln>
              </p:spPr>
              <p:txBody>
                <a:bodyPr wrap="none" anchor="ctr"/>
                <a:lstStyle/>
                <a:p>
                  <a:endParaRPr lang="zh-CN" altLang="en-US"/>
                </a:p>
              </p:txBody>
            </p:sp>
            <p:sp>
              <p:nvSpPr>
                <p:cNvPr id="7296" name="Oval 44"/>
                <p:cNvSpPr>
                  <a:spLocks noChangeArrowheads="1"/>
                </p:cNvSpPr>
                <p:nvPr/>
              </p:nvSpPr>
              <p:spPr bwMode="auto">
                <a:xfrm>
                  <a:off x="1920" y="1536"/>
                  <a:ext cx="96" cy="96"/>
                </a:xfrm>
                <a:prstGeom prst="ellipse">
                  <a:avLst/>
                </a:prstGeom>
                <a:solidFill>
                  <a:srgbClr val="FF0000"/>
                </a:solidFill>
                <a:ln w="12700" cap="sq">
                  <a:solidFill>
                    <a:schemeClr val="tx1"/>
                  </a:solidFill>
                  <a:round/>
                  <a:headEnd type="none" w="sm" len="sm"/>
                  <a:tailEnd type="none" w="sm" len="sm"/>
                </a:ln>
              </p:spPr>
              <p:txBody>
                <a:bodyPr wrap="none" anchor="ctr"/>
                <a:lstStyle/>
                <a:p>
                  <a:endParaRPr lang="zh-CN" altLang="en-US"/>
                </a:p>
              </p:txBody>
            </p:sp>
            <p:sp>
              <p:nvSpPr>
                <p:cNvPr id="7297" name="Oval 45"/>
                <p:cNvSpPr>
                  <a:spLocks noChangeArrowheads="1"/>
                </p:cNvSpPr>
                <p:nvPr/>
              </p:nvSpPr>
              <p:spPr bwMode="auto">
                <a:xfrm>
                  <a:off x="2160" y="1536"/>
                  <a:ext cx="96" cy="96"/>
                </a:xfrm>
                <a:prstGeom prst="ellipse">
                  <a:avLst/>
                </a:prstGeom>
                <a:solidFill>
                  <a:srgbClr val="FF0000"/>
                </a:solidFill>
                <a:ln w="12700" cap="sq">
                  <a:solidFill>
                    <a:schemeClr val="tx1"/>
                  </a:solidFill>
                  <a:round/>
                  <a:headEnd type="none" w="sm" len="sm"/>
                  <a:tailEnd type="none" w="sm" len="sm"/>
                </a:ln>
              </p:spPr>
              <p:txBody>
                <a:bodyPr wrap="none" anchor="ctr"/>
                <a:lstStyle/>
                <a:p>
                  <a:endParaRPr lang="zh-CN" altLang="en-US"/>
                </a:p>
              </p:txBody>
            </p:sp>
          </p:grpSp>
        </p:grpSp>
        <p:grpSp>
          <p:nvGrpSpPr>
            <p:cNvPr id="13" name="Group 46"/>
            <p:cNvGrpSpPr>
              <a:grpSpLocks/>
            </p:cNvGrpSpPr>
            <p:nvPr/>
          </p:nvGrpSpPr>
          <p:grpSpPr bwMode="auto">
            <a:xfrm>
              <a:off x="3464" y="1440"/>
              <a:ext cx="816" cy="816"/>
              <a:chOff x="1440" y="1536"/>
              <a:chExt cx="816" cy="816"/>
            </a:xfrm>
          </p:grpSpPr>
          <p:grpSp>
            <p:nvGrpSpPr>
              <p:cNvPr id="14" name="Group 47"/>
              <p:cNvGrpSpPr>
                <a:grpSpLocks/>
              </p:cNvGrpSpPr>
              <p:nvPr/>
            </p:nvGrpSpPr>
            <p:grpSpPr bwMode="auto">
              <a:xfrm>
                <a:off x="1440" y="1536"/>
                <a:ext cx="816" cy="96"/>
                <a:chOff x="1440" y="1536"/>
                <a:chExt cx="816" cy="96"/>
              </a:xfrm>
            </p:grpSpPr>
            <p:sp>
              <p:nvSpPr>
                <p:cNvPr id="7286" name="Oval 48"/>
                <p:cNvSpPr>
                  <a:spLocks noChangeArrowheads="1"/>
                </p:cNvSpPr>
                <p:nvPr/>
              </p:nvSpPr>
              <p:spPr bwMode="auto">
                <a:xfrm>
                  <a:off x="1440" y="1536"/>
                  <a:ext cx="96" cy="96"/>
                </a:xfrm>
                <a:prstGeom prst="ellipse">
                  <a:avLst/>
                </a:prstGeom>
                <a:solidFill>
                  <a:srgbClr val="FF0000"/>
                </a:solidFill>
                <a:ln w="12700" cap="sq">
                  <a:solidFill>
                    <a:schemeClr val="tx1"/>
                  </a:solidFill>
                  <a:round/>
                  <a:headEnd type="none" w="sm" len="sm"/>
                  <a:tailEnd type="none" w="sm" len="sm"/>
                </a:ln>
              </p:spPr>
              <p:txBody>
                <a:bodyPr wrap="none" anchor="ctr"/>
                <a:lstStyle/>
                <a:p>
                  <a:endParaRPr lang="zh-CN" altLang="en-US"/>
                </a:p>
              </p:txBody>
            </p:sp>
            <p:sp>
              <p:nvSpPr>
                <p:cNvPr id="7287" name="Oval 49"/>
                <p:cNvSpPr>
                  <a:spLocks noChangeArrowheads="1"/>
                </p:cNvSpPr>
                <p:nvPr/>
              </p:nvSpPr>
              <p:spPr bwMode="auto">
                <a:xfrm>
                  <a:off x="1680" y="1536"/>
                  <a:ext cx="96" cy="96"/>
                </a:xfrm>
                <a:prstGeom prst="ellipse">
                  <a:avLst/>
                </a:prstGeom>
                <a:solidFill>
                  <a:srgbClr val="03EDE2"/>
                </a:solidFill>
                <a:ln w="12700" cap="sq">
                  <a:solidFill>
                    <a:schemeClr val="tx1"/>
                  </a:solidFill>
                  <a:round/>
                  <a:headEnd type="none" w="sm" len="sm"/>
                  <a:tailEnd type="none" w="sm" len="sm"/>
                </a:ln>
              </p:spPr>
              <p:txBody>
                <a:bodyPr wrap="none" anchor="ctr"/>
                <a:lstStyle/>
                <a:p>
                  <a:endParaRPr lang="zh-CN" altLang="en-US"/>
                </a:p>
              </p:txBody>
            </p:sp>
            <p:sp>
              <p:nvSpPr>
                <p:cNvPr id="7288" name="Oval 50"/>
                <p:cNvSpPr>
                  <a:spLocks noChangeArrowheads="1"/>
                </p:cNvSpPr>
                <p:nvPr/>
              </p:nvSpPr>
              <p:spPr bwMode="auto">
                <a:xfrm>
                  <a:off x="1920" y="1536"/>
                  <a:ext cx="96" cy="96"/>
                </a:xfrm>
                <a:prstGeom prst="ellipse">
                  <a:avLst/>
                </a:prstGeom>
                <a:solidFill>
                  <a:srgbClr val="FF0000"/>
                </a:solidFill>
                <a:ln w="12700" cap="sq">
                  <a:solidFill>
                    <a:schemeClr val="tx1"/>
                  </a:solidFill>
                  <a:round/>
                  <a:headEnd type="none" w="sm" len="sm"/>
                  <a:tailEnd type="none" w="sm" len="sm"/>
                </a:ln>
              </p:spPr>
              <p:txBody>
                <a:bodyPr wrap="none" anchor="ctr"/>
                <a:lstStyle/>
                <a:p>
                  <a:endParaRPr lang="zh-CN" altLang="en-US"/>
                </a:p>
              </p:txBody>
            </p:sp>
            <p:sp>
              <p:nvSpPr>
                <p:cNvPr id="7289" name="Oval 51"/>
                <p:cNvSpPr>
                  <a:spLocks noChangeArrowheads="1"/>
                </p:cNvSpPr>
                <p:nvPr/>
              </p:nvSpPr>
              <p:spPr bwMode="auto">
                <a:xfrm>
                  <a:off x="2160" y="1536"/>
                  <a:ext cx="96" cy="96"/>
                </a:xfrm>
                <a:prstGeom prst="ellipse">
                  <a:avLst/>
                </a:prstGeom>
                <a:solidFill>
                  <a:srgbClr val="FF0000"/>
                </a:solidFill>
                <a:ln w="12700" cap="sq">
                  <a:solidFill>
                    <a:schemeClr val="tx1"/>
                  </a:solidFill>
                  <a:round/>
                  <a:headEnd type="none" w="sm" len="sm"/>
                  <a:tailEnd type="none" w="sm" len="sm"/>
                </a:ln>
              </p:spPr>
              <p:txBody>
                <a:bodyPr wrap="none" anchor="ctr"/>
                <a:lstStyle/>
                <a:p>
                  <a:endParaRPr lang="zh-CN" altLang="en-US"/>
                </a:p>
              </p:txBody>
            </p:sp>
          </p:grpSp>
          <p:grpSp>
            <p:nvGrpSpPr>
              <p:cNvPr id="15" name="Group 52"/>
              <p:cNvGrpSpPr>
                <a:grpSpLocks/>
              </p:cNvGrpSpPr>
              <p:nvPr/>
            </p:nvGrpSpPr>
            <p:grpSpPr bwMode="auto">
              <a:xfrm>
                <a:off x="1440" y="1776"/>
                <a:ext cx="816" cy="96"/>
                <a:chOff x="1440" y="1536"/>
                <a:chExt cx="816" cy="96"/>
              </a:xfrm>
            </p:grpSpPr>
            <p:sp>
              <p:nvSpPr>
                <p:cNvPr id="7282" name="Oval 53"/>
                <p:cNvSpPr>
                  <a:spLocks noChangeArrowheads="1"/>
                </p:cNvSpPr>
                <p:nvPr/>
              </p:nvSpPr>
              <p:spPr bwMode="auto">
                <a:xfrm>
                  <a:off x="1440" y="1536"/>
                  <a:ext cx="96" cy="96"/>
                </a:xfrm>
                <a:prstGeom prst="ellipse">
                  <a:avLst/>
                </a:prstGeom>
                <a:solidFill>
                  <a:srgbClr val="FF0000"/>
                </a:solidFill>
                <a:ln w="12700" cap="sq">
                  <a:solidFill>
                    <a:schemeClr val="tx1"/>
                  </a:solidFill>
                  <a:round/>
                  <a:headEnd type="none" w="sm" len="sm"/>
                  <a:tailEnd type="none" w="sm" len="sm"/>
                </a:ln>
              </p:spPr>
              <p:txBody>
                <a:bodyPr wrap="none" anchor="ctr"/>
                <a:lstStyle/>
                <a:p>
                  <a:endParaRPr lang="zh-CN" altLang="en-US"/>
                </a:p>
              </p:txBody>
            </p:sp>
            <p:sp>
              <p:nvSpPr>
                <p:cNvPr id="7283" name="Oval 54"/>
                <p:cNvSpPr>
                  <a:spLocks noChangeArrowheads="1"/>
                </p:cNvSpPr>
                <p:nvPr/>
              </p:nvSpPr>
              <p:spPr bwMode="auto">
                <a:xfrm>
                  <a:off x="1680" y="1536"/>
                  <a:ext cx="96" cy="96"/>
                </a:xfrm>
                <a:prstGeom prst="ellipse">
                  <a:avLst/>
                </a:prstGeom>
                <a:solidFill>
                  <a:srgbClr val="FF0000"/>
                </a:solidFill>
                <a:ln w="12700" cap="sq">
                  <a:solidFill>
                    <a:schemeClr val="tx1"/>
                  </a:solidFill>
                  <a:round/>
                  <a:headEnd type="none" w="sm" len="sm"/>
                  <a:tailEnd type="none" w="sm" len="sm"/>
                </a:ln>
              </p:spPr>
              <p:txBody>
                <a:bodyPr wrap="none" anchor="ctr"/>
                <a:lstStyle/>
                <a:p>
                  <a:endParaRPr lang="zh-CN" altLang="en-US"/>
                </a:p>
              </p:txBody>
            </p:sp>
            <p:sp>
              <p:nvSpPr>
                <p:cNvPr id="7284" name="Oval 55"/>
                <p:cNvSpPr>
                  <a:spLocks noChangeArrowheads="1"/>
                </p:cNvSpPr>
                <p:nvPr/>
              </p:nvSpPr>
              <p:spPr bwMode="auto">
                <a:xfrm>
                  <a:off x="1920" y="1536"/>
                  <a:ext cx="96" cy="96"/>
                </a:xfrm>
                <a:prstGeom prst="ellipse">
                  <a:avLst/>
                </a:prstGeom>
                <a:solidFill>
                  <a:srgbClr val="FF0000"/>
                </a:solidFill>
                <a:ln w="12700" cap="sq">
                  <a:solidFill>
                    <a:schemeClr val="tx1"/>
                  </a:solidFill>
                  <a:round/>
                  <a:headEnd type="none" w="sm" len="sm"/>
                  <a:tailEnd type="none" w="sm" len="sm"/>
                </a:ln>
              </p:spPr>
              <p:txBody>
                <a:bodyPr wrap="none" anchor="ctr"/>
                <a:lstStyle/>
                <a:p>
                  <a:endParaRPr lang="zh-CN" altLang="en-US"/>
                </a:p>
              </p:txBody>
            </p:sp>
            <p:sp>
              <p:nvSpPr>
                <p:cNvPr id="7285" name="Oval 56"/>
                <p:cNvSpPr>
                  <a:spLocks noChangeArrowheads="1"/>
                </p:cNvSpPr>
                <p:nvPr/>
              </p:nvSpPr>
              <p:spPr bwMode="auto">
                <a:xfrm>
                  <a:off x="2160" y="1536"/>
                  <a:ext cx="96" cy="96"/>
                </a:xfrm>
                <a:prstGeom prst="ellipse">
                  <a:avLst/>
                </a:prstGeom>
                <a:solidFill>
                  <a:srgbClr val="FF0000"/>
                </a:solidFill>
                <a:ln w="12700" cap="sq">
                  <a:solidFill>
                    <a:schemeClr val="tx1"/>
                  </a:solidFill>
                  <a:round/>
                  <a:headEnd type="none" w="sm" len="sm"/>
                  <a:tailEnd type="none" w="sm" len="sm"/>
                </a:ln>
              </p:spPr>
              <p:txBody>
                <a:bodyPr wrap="none" anchor="ctr"/>
                <a:lstStyle/>
                <a:p>
                  <a:endParaRPr lang="zh-CN" altLang="en-US"/>
                </a:p>
              </p:txBody>
            </p:sp>
          </p:grpSp>
          <p:grpSp>
            <p:nvGrpSpPr>
              <p:cNvPr id="16" name="Group 57"/>
              <p:cNvGrpSpPr>
                <a:grpSpLocks/>
              </p:cNvGrpSpPr>
              <p:nvPr/>
            </p:nvGrpSpPr>
            <p:grpSpPr bwMode="auto">
              <a:xfrm>
                <a:off x="1440" y="2016"/>
                <a:ext cx="816" cy="96"/>
                <a:chOff x="1440" y="1536"/>
                <a:chExt cx="816" cy="96"/>
              </a:xfrm>
            </p:grpSpPr>
            <p:sp>
              <p:nvSpPr>
                <p:cNvPr id="7278" name="Oval 58"/>
                <p:cNvSpPr>
                  <a:spLocks noChangeArrowheads="1"/>
                </p:cNvSpPr>
                <p:nvPr/>
              </p:nvSpPr>
              <p:spPr bwMode="auto">
                <a:xfrm>
                  <a:off x="1440" y="1536"/>
                  <a:ext cx="96" cy="96"/>
                </a:xfrm>
                <a:prstGeom prst="ellipse">
                  <a:avLst/>
                </a:prstGeom>
                <a:solidFill>
                  <a:srgbClr val="FF0000"/>
                </a:solidFill>
                <a:ln w="12700" cap="sq">
                  <a:solidFill>
                    <a:schemeClr val="tx1"/>
                  </a:solidFill>
                  <a:round/>
                  <a:headEnd type="none" w="sm" len="sm"/>
                  <a:tailEnd type="none" w="sm" len="sm"/>
                </a:ln>
              </p:spPr>
              <p:txBody>
                <a:bodyPr wrap="none" anchor="ctr"/>
                <a:lstStyle/>
                <a:p>
                  <a:endParaRPr lang="zh-CN" altLang="en-US"/>
                </a:p>
              </p:txBody>
            </p:sp>
            <p:sp>
              <p:nvSpPr>
                <p:cNvPr id="7279" name="Oval 59"/>
                <p:cNvSpPr>
                  <a:spLocks noChangeArrowheads="1"/>
                </p:cNvSpPr>
                <p:nvPr/>
              </p:nvSpPr>
              <p:spPr bwMode="auto">
                <a:xfrm>
                  <a:off x="1680" y="1536"/>
                  <a:ext cx="96" cy="96"/>
                </a:xfrm>
                <a:prstGeom prst="ellipse">
                  <a:avLst/>
                </a:prstGeom>
                <a:solidFill>
                  <a:srgbClr val="FF0000"/>
                </a:solidFill>
                <a:ln w="12700" cap="sq">
                  <a:solidFill>
                    <a:schemeClr val="tx1"/>
                  </a:solidFill>
                  <a:round/>
                  <a:headEnd type="none" w="sm" len="sm"/>
                  <a:tailEnd type="none" w="sm" len="sm"/>
                </a:ln>
              </p:spPr>
              <p:txBody>
                <a:bodyPr wrap="none" anchor="ctr"/>
                <a:lstStyle/>
                <a:p>
                  <a:endParaRPr lang="zh-CN" altLang="en-US"/>
                </a:p>
              </p:txBody>
            </p:sp>
            <p:sp>
              <p:nvSpPr>
                <p:cNvPr id="7280" name="Oval 60"/>
                <p:cNvSpPr>
                  <a:spLocks noChangeArrowheads="1"/>
                </p:cNvSpPr>
                <p:nvPr/>
              </p:nvSpPr>
              <p:spPr bwMode="auto">
                <a:xfrm>
                  <a:off x="1920" y="1536"/>
                  <a:ext cx="96" cy="96"/>
                </a:xfrm>
                <a:prstGeom prst="ellipse">
                  <a:avLst/>
                </a:prstGeom>
                <a:solidFill>
                  <a:srgbClr val="FF0000"/>
                </a:solidFill>
                <a:ln w="12700" cap="sq">
                  <a:solidFill>
                    <a:schemeClr val="tx1"/>
                  </a:solidFill>
                  <a:round/>
                  <a:headEnd type="none" w="sm" len="sm"/>
                  <a:tailEnd type="none" w="sm" len="sm"/>
                </a:ln>
              </p:spPr>
              <p:txBody>
                <a:bodyPr wrap="none" anchor="ctr"/>
                <a:lstStyle/>
                <a:p>
                  <a:endParaRPr lang="zh-CN" altLang="en-US"/>
                </a:p>
              </p:txBody>
            </p:sp>
            <p:sp>
              <p:nvSpPr>
                <p:cNvPr id="7281" name="Oval 61"/>
                <p:cNvSpPr>
                  <a:spLocks noChangeArrowheads="1"/>
                </p:cNvSpPr>
                <p:nvPr/>
              </p:nvSpPr>
              <p:spPr bwMode="auto">
                <a:xfrm>
                  <a:off x="2160" y="1536"/>
                  <a:ext cx="96" cy="96"/>
                </a:xfrm>
                <a:prstGeom prst="ellipse">
                  <a:avLst/>
                </a:prstGeom>
                <a:solidFill>
                  <a:srgbClr val="FF0000"/>
                </a:solidFill>
                <a:ln w="12700" cap="sq">
                  <a:solidFill>
                    <a:schemeClr val="tx1"/>
                  </a:solidFill>
                  <a:round/>
                  <a:headEnd type="none" w="sm" len="sm"/>
                  <a:tailEnd type="none" w="sm" len="sm"/>
                </a:ln>
              </p:spPr>
              <p:txBody>
                <a:bodyPr wrap="none" anchor="ctr"/>
                <a:lstStyle/>
                <a:p>
                  <a:endParaRPr lang="zh-CN" altLang="en-US"/>
                </a:p>
              </p:txBody>
            </p:sp>
          </p:grpSp>
          <p:grpSp>
            <p:nvGrpSpPr>
              <p:cNvPr id="17" name="Group 62"/>
              <p:cNvGrpSpPr>
                <a:grpSpLocks/>
              </p:cNvGrpSpPr>
              <p:nvPr/>
            </p:nvGrpSpPr>
            <p:grpSpPr bwMode="auto">
              <a:xfrm>
                <a:off x="1440" y="2256"/>
                <a:ext cx="816" cy="96"/>
                <a:chOff x="1440" y="1536"/>
                <a:chExt cx="816" cy="96"/>
              </a:xfrm>
            </p:grpSpPr>
            <p:sp>
              <p:nvSpPr>
                <p:cNvPr id="7274" name="Oval 63"/>
                <p:cNvSpPr>
                  <a:spLocks noChangeArrowheads="1"/>
                </p:cNvSpPr>
                <p:nvPr/>
              </p:nvSpPr>
              <p:spPr bwMode="auto">
                <a:xfrm>
                  <a:off x="1440" y="1536"/>
                  <a:ext cx="96" cy="96"/>
                </a:xfrm>
                <a:prstGeom prst="ellipse">
                  <a:avLst/>
                </a:prstGeom>
                <a:solidFill>
                  <a:srgbClr val="FF0000"/>
                </a:solidFill>
                <a:ln w="12700" cap="sq">
                  <a:solidFill>
                    <a:schemeClr val="tx1"/>
                  </a:solidFill>
                  <a:round/>
                  <a:headEnd type="none" w="sm" len="sm"/>
                  <a:tailEnd type="none" w="sm" len="sm"/>
                </a:ln>
              </p:spPr>
              <p:txBody>
                <a:bodyPr wrap="none" anchor="ctr"/>
                <a:lstStyle/>
                <a:p>
                  <a:endParaRPr lang="zh-CN" altLang="en-US"/>
                </a:p>
              </p:txBody>
            </p:sp>
            <p:sp>
              <p:nvSpPr>
                <p:cNvPr id="7275" name="Oval 64"/>
                <p:cNvSpPr>
                  <a:spLocks noChangeArrowheads="1"/>
                </p:cNvSpPr>
                <p:nvPr/>
              </p:nvSpPr>
              <p:spPr bwMode="auto">
                <a:xfrm>
                  <a:off x="1680" y="1536"/>
                  <a:ext cx="96" cy="96"/>
                </a:xfrm>
                <a:prstGeom prst="ellipse">
                  <a:avLst/>
                </a:prstGeom>
                <a:solidFill>
                  <a:srgbClr val="FF0000"/>
                </a:solidFill>
                <a:ln w="12700" cap="sq">
                  <a:solidFill>
                    <a:schemeClr val="tx1"/>
                  </a:solidFill>
                  <a:round/>
                  <a:headEnd type="none" w="sm" len="sm"/>
                  <a:tailEnd type="none" w="sm" len="sm"/>
                </a:ln>
              </p:spPr>
              <p:txBody>
                <a:bodyPr wrap="none" anchor="ctr"/>
                <a:lstStyle/>
                <a:p>
                  <a:endParaRPr lang="zh-CN" altLang="en-US"/>
                </a:p>
              </p:txBody>
            </p:sp>
            <p:sp>
              <p:nvSpPr>
                <p:cNvPr id="7276" name="Oval 65"/>
                <p:cNvSpPr>
                  <a:spLocks noChangeArrowheads="1"/>
                </p:cNvSpPr>
                <p:nvPr/>
              </p:nvSpPr>
              <p:spPr bwMode="auto">
                <a:xfrm>
                  <a:off x="1920" y="1536"/>
                  <a:ext cx="96" cy="96"/>
                </a:xfrm>
                <a:prstGeom prst="ellipse">
                  <a:avLst/>
                </a:prstGeom>
                <a:solidFill>
                  <a:srgbClr val="FF0000"/>
                </a:solidFill>
                <a:ln w="12700" cap="sq">
                  <a:solidFill>
                    <a:schemeClr val="tx1"/>
                  </a:solidFill>
                  <a:round/>
                  <a:headEnd type="none" w="sm" len="sm"/>
                  <a:tailEnd type="none" w="sm" len="sm"/>
                </a:ln>
              </p:spPr>
              <p:txBody>
                <a:bodyPr wrap="none" anchor="ctr"/>
                <a:lstStyle/>
                <a:p>
                  <a:endParaRPr lang="zh-CN" altLang="en-US"/>
                </a:p>
              </p:txBody>
            </p:sp>
            <p:sp>
              <p:nvSpPr>
                <p:cNvPr id="7277" name="Oval 66"/>
                <p:cNvSpPr>
                  <a:spLocks noChangeArrowheads="1"/>
                </p:cNvSpPr>
                <p:nvPr/>
              </p:nvSpPr>
              <p:spPr bwMode="auto">
                <a:xfrm>
                  <a:off x="2160" y="1536"/>
                  <a:ext cx="96" cy="96"/>
                </a:xfrm>
                <a:prstGeom prst="ellipse">
                  <a:avLst/>
                </a:prstGeom>
                <a:solidFill>
                  <a:srgbClr val="FF0000"/>
                </a:solidFill>
                <a:ln w="12700" cap="sq">
                  <a:solidFill>
                    <a:schemeClr val="tx1"/>
                  </a:solidFill>
                  <a:round/>
                  <a:headEnd type="none" w="sm" len="sm"/>
                  <a:tailEnd type="none" w="sm" len="sm"/>
                </a:ln>
              </p:spPr>
              <p:txBody>
                <a:bodyPr wrap="none" anchor="ctr"/>
                <a:lstStyle/>
                <a:p>
                  <a:endParaRPr lang="zh-CN" altLang="en-US"/>
                </a:p>
              </p:txBody>
            </p:sp>
          </p:grpSp>
        </p:grpSp>
        <p:grpSp>
          <p:nvGrpSpPr>
            <p:cNvPr id="18" name="Group 67"/>
            <p:cNvGrpSpPr>
              <a:grpSpLocks/>
            </p:cNvGrpSpPr>
            <p:nvPr/>
          </p:nvGrpSpPr>
          <p:grpSpPr bwMode="auto">
            <a:xfrm>
              <a:off x="4568" y="1440"/>
              <a:ext cx="816" cy="816"/>
              <a:chOff x="1440" y="1536"/>
              <a:chExt cx="816" cy="816"/>
            </a:xfrm>
          </p:grpSpPr>
          <p:grpSp>
            <p:nvGrpSpPr>
              <p:cNvPr id="19" name="Group 68"/>
              <p:cNvGrpSpPr>
                <a:grpSpLocks/>
              </p:cNvGrpSpPr>
              <p:nvPr/>
            </p:nvGrpSpPr>
            <p:grpSpPr bwMode="auto">
              <a:xfrm>
                <a:off x="1440" y="1536"/>
                <a:ext cx="816" cy="96"/>
                <a:chOff x="1440" y="1536"/>
                <a:chExt cx="816" cy="96"/>
              </a:xfrm>
            </p:grpSpPr>
            <p:sp>
              <p:nvSpPr>
                <p:cNvPr id="7266" name="Oval 69"/>
                <p:cNvSpPr>
                  <a:spLocks noChangeArrowheads="1"/>
                </p:cNvSpPr>
                <p:nvPr/>
              </p:nvSpPr>
              <p:spPr bwMode="auto">
                <a:xfrm>
                  <a:off x="1440" y="1536"/>
                  <a:ext cx="96" cy="96"/>
                </a:xfrm>
                <a:prstGeom prst="ellipse">
                  <a:avLst/>
                </a:prstGeom>
                <a:solidFill>
                  <a:srgbClr val="FF0000"/>
                </a:solidFill>
                <a:ln w="12700" cap="sq">
                  <a:solidFill>
                    <a:schemeClr val="tx1"/>
                  </a:solidFill>
                  <a:round/>
                  <a:headEnd type="none" w="sm" len="sm"/>
                  <a:tailEnd type="none" w="sm" len="sm"/>
                </a:ln>
              </p:spPr>
              <p:txBody>
                <a:bodyPr wrap="none" anchor="ctr"/>
                <a:lstStyle/>
                <a:p>
                  <a:endParaRPr lang="zh-CN" altLang="en-US"/>
                </a:p>
              </p:txBody>
            </p:sp>
            <p:sp>
              <p:nvSpPr>
                <p:cNvPr id="7267" name="Oval 70"/>
                <p:cNvSpPr>
                  <a:spLocks noChangeArrowheads="1"/>
                </p:cNvSpPr>
                <p:nvPr/>
              </p:nvSpPr>
              <p:spPr bwMode="auto">
                <a:xfrm>
                  <a:off x="1680" y="1536"/>
                  <a:ext cx="96" cy="96"/>
                </a:xfrm>
                <a:prstGeom prst="ellipse">
                  <a:avLst/>
                </a:prstGeom>
                <a:solidFill>
                  <a:srgbClr val="03EDE2"/>
                </a:solidFill>
                <a:ln w="12700" cap="sq">
                  <a:solidFill>
                    <a:schemeClr val="tx1"/>
                  </a:solidFill>
                  <a:round/>
                  <a:headEnd type="none" w="sm" len="sm"/>
                  <a:tailEnd type="none" w="sm" len="sm"/>
                </a:ln>
              </p:spPr>
              <p:txBody>
                <a:bodyPr wrap="none" anchor="ctr"/>
                <a:lstStyle/>
                <a:p>
                  <a:endParaRPr lang="zh-CN" altLang="en-US"/>
                </a:p>
              </p:txBody>
            </p:sp>
            <p:sp>
              <p:nvSpPr>
                <p:cNvPr id="7268" name="Oval 71"/>
                <p:cNvSpPr>
                  <a:spLocks noChangeArrowheads="1"/>
                </p:cNvSpPr>
                <p:nvPr/>
              </p:nvSpPr>
              <p:spPr bwMode="auto">
                <a:xfrm>
                  <a:off x="1920" y="1536"/>
                  <a:ext cx="96" cy="96"/>
                </a:xfrm>
                <a:prstGeom prst="ellipse">
                  <a:avLst/>
                </a:prstGeom>
                <a:solidFill>
                  <a:srgbClr val="FF0000"/>
                </a:solidFill>
                <a:ln w="12700" cap="sq">
                  <a:solidFill>
                    <a:schemeClr val="tx1"/>
                  </a:solidFill>
                  <a:round/>
                  <a:headEnd type="none" w="sm" len="sm"/>
                  <a:tailEnd type="none" w="sm" len="sm"/>
                </a:ln>
              </p:spPr>
              <p:txBody>
                <a:bodyPr wrap="none" anchor="ctr"/>
                <a:lstStyle/>
                <a:p>
                  <a:endParaRPr lang="zh-CN" altLang="en-US"/>
                </a:p>
              </p:txBody>
            </p:sp>
            <p:sp>
              <p:nvSpPr>
                <p:cNvPr id="7269" name="Oval 72"/>
                <p:cNvSpPr>
                  <a:spLocks noChangeArrowheads="1"/>
                </p:cNvSpPr>
                <p:nvPr/>
              </p:nvSpPr>
              <p:spPr bwMode="auto">
                <a:xfrm>
                  <a:off x="2160" y="1536"/>
                  <a:ext cx="96" cy="96"/>
                </a:xfrm>
                <a:prstGeom prst="ellipse">
                  <a:avLst/>
                </a:prstGeom>
                <a:solidFill>
                  <a:srgbClr val="FF0000"/>
                </a:solidFill>
                <a:ln w="12700" cap="sq">
                  <a:solidFill>
                    <a:schemeClr val="tx1"/>
                  </a:solidFill>
                  <a:round/>
                  <a:headEnd type="none" w="sm" len="sm"/>
                  <a:tailEnd type="none" w="sm" len="sm"/>
                </a:ln>
              </p:spPr>
              <p:txBody>
                <a:bodyPr wrap="none" anchor="ctr"/>
                <a:lstStyle/>
                <a:p>
                  <a:endParaRPr lang="zh-CN" altLang="en-US"/>
                </a:p>
              </p:txBody>
            </p:sp>
          </p:grpSp>
          <p:grpSp>
            <p:nvGrpSpPr>
              <p:cNvPr id="20" name="Group 73"/>
              <p:cNvGrpSpPr>
                <a:grpSpLocks/>
              </p:cNvGrpSpPr>
              <p:nvPr/>
            </p:nvGrpSpPr>
            <p:grpSpPr bwMode="auto">
              <a:xfrm>
                <a:off x="1440" y="1776"/>
                <a:ext cx="816" cy="96"/>
                <a:chOff x="1440" y="1536"/>
                <a:chExt cx="816" cy="96"/>
              </a:xfrm>
            </p:grpSpPr>
            <p:sp>
              <p:nvSpPr>
                <p:cNvPr id="7262" name="Oval 74"/>
                <p:cNvSpPr>
                  <a:spLocks noChangeArrowheads="1"/>
                </p:cNvSpPr>
                <p:nvPr/>
              </p:nvSpPr>
              <p:spPr bwMode="auto">
                <a:xfrm>
                  <a:off x="1440" y="1536"/>
                  <a:ext cx="96" cy="96"/>
                </a:xfrm>
                <a:prstGeom prst="ellipse">
                  <a:avLst/>
                </a:prstGeom>
                <a:solidFill>
                  <a:srgbClr val="FF0000"/>
                </a:solidFill>
                <a:ln w="12700" cap="sq">
                  <a:solidFill>
                    <a:schemeClr val="tx1"/>
                  </a:solidFill>
                  <a:round/>
                  <a:headEnd type="none" w="sm" len="sm"/>
                  <a:tailEnd type="none" w="sm" len="sm"/>
                </a:ln>
              </p:spPr>
              <p:txBody>
                <a:bodyPr wrap="none" anchor="ctr"/>
                <a:lstStyle/>
                <a:p>
                  <a:endParaRPr lang="zh-CN" altLang="en-US"/>
                </a:p>
              </p:txBody>
            </p:sp>
            <p:sp>
              <p:nvSpPr>
                <p:cNvPr id="7263" name="Oval 75"/>
                <p:cNvSpPr>
                  <a:spLocks noChangeArrowheads="1"/>
                </p:cNvSpPr>
                <p:nvPr/>
              </p:nvSpPr>
              <p:spPr bwMode="auto">
                <a:xfrm>
                  <a:off x="1680" y="1536"/>
                  <a:ext cx="96" cy="96"/>
                </a:xfrm>
                <a:prstGeom prst="ellipse">
                  <a:avLst/>
                </a:prstGeom>
                <a:solidFill>
                  <a:srgbClr val="FF0000"/>
                </a:solidFill>
                <a:ln w="12700" cap="sq">
                  <a:solidFill>
                    <a:schemeClr val="tx1"/>
                  </a:solidFill>
                  <a:round/>
                  <a:headEnd type="none" w="sm" len="sm"/>
                  <a:tailEnd type="none" w="sm" len="sm"/>
                </a:ln>
              </p:spPr>
              <p:txBody>
                <a:bodyPr wrap="none" anchor="ctr"/>
                <a:lstStyle/>
                <a:p>
                  <a:endParaRPr lang="zh-CN" altLang="en-US"/>
                </a:p>
              </p:txBody>
            </p:sp>
            <p:sp>
              <p:nvSpPr>
                <p:cNvPr id="7264" name="Oval 76"/>
                <p:cNvSpPr>
                  <a:spLocks noChangeArrowheads="1"/>
                </p:cNvSpPr>
                <p:nvPr/>
              </p:nvSpPr>
              <p:spPr bwMode="auto">
                <a:xfrm>
                  <a:off x="1920" y="1536"/>
                  <a:ext cx="96" cy="96"/>
                </a:xfrm>
                <a:prstGeom prst="ellipse">
                  <a:avLst/>
                </a:prstGeom>
                <a:solidFill>
                  <a:srgbClr val="FF0000"/>
                </a:solidFill>
                <a:ln w="12700" cap="sq">
                  <a:solidFill>
                    <a:schemeClr val="tx1"/>
                  </a:solidFill>
                  <a:round/>
                  <a:headEnd type="none" w="sm" len="sm"/>
                  <a:tailEnd type="none" w="sm" len="sm"/>
                </a:ln>
              </p:spPr>
              <p:txBody>
                <a:bodyPr wrap="none" anchor="ctr"/>
                <a:lstStyle/>
                <a:p>
                  <a:endParaRPr lang="zh-CN" altLang="en-US"/>
                </a:p>
              </p:txBody>
            </p:sp>
            <p:sp>
              <p:nvSpPr>
                <p:cNvPr id="7265" name="Oval 77"/>
                <p:cNvSpPr>
                  <a:spLocks noChangeArrowheads="1"/>
                </p:cNvSpPr>
                <p:nvPr/>
              </p:nvSpPr>
              <p:spPr bwMode="auto">
                <a:xfrm>
                  <a:off x="2160" y="1536"/>
                  <a:ext cx="96" cy="96"/>
                </a:xfrm>
                <a:prstGeom prst="ellipse">
                  <a:avLst/>
                </a:prstGeom>
                <a:solidFill>
                  <a:srgbClr val="FF0000"/>
                </a:solidFill>
                <a:ln w="12700" cap="sq">
                  <a:solidFill>
                    <a:schemeClr val="tx1"/>
                  </a:solidFill>
                  <a:round/>
                  <a:headEnd type="none" w="sm" len="sm"/>
                  <a:tailEnd type="none" w="sm" len="sm"/>
                </a:ln>
              </p:spPr>
              <p:txBody>
                <a:bodyPr wrap="none" anchor="ctr"/>
                <a:lstStyle/>
                <a:p>
                  <a:endParaRPr lang="zh-CN" altLang="en-US"/>
                </a:p>
              </p:txBody>
            </p:sp>
          </p:grpSp>
          <p:grpSp>
            <p:nvGrpSpPr>
              <p:cNvPr id="21" name="Group 78"/>
              <p:cNvGrpSpPr>
                <a:grpSpLocks/>
              </p:cNvGrpSpPr>
              <p:nvPr/>
            </p:nvGrpSpPr>
            <p:grpSpPr bwMode="auto">
              <a:xfrm>
                <a:off x="1440" y="2016"/>
                <a:ext cx="816" cy="96"/>
                <a:chOff x="1440" y="1536"/>
                <a:chExt cx="816" cy="96"/>
              </a:xfrm>
            </p:grpSpPr>
            <p:sp>
              <p:nvSpPr>
                <p:cNvPr id="7258" name="Oval 79"/>
                <p:cNvSpPr>
                  <a:spLocks noChangeArrowheads="1"/>
                </p:cNvSpPr>
                <p:nvPr/>
              </p:nvSpPr>
              <p:spPr bwMode="auto">
                <a:xfrm>
                  <a:off x="1440" y="1536"/>
                  <a:ext cx="96" cy="96"/>
                </a:xfrm>
                <a:prstGeom prst="ellipse">
                  <a:avLst/>
                </a:prstGeom>
                <a:solidFill>
                  <a:srgbClr val="FF0000"/>
                </a:solidFill>
                <a:ln w="12700" cap="sq">
                  <a:solidFill>
                    <a:schemeClr val="tx1"/>
                  </a:solidFill>
                  <a:round/>
                  <a:headEnd type="none" w="sm" len="sm"/>
                  <a:tailEnd type="none" w="sm" len="sm"/>
                </a:ln>
              </p:spPr>
              <p:txBody>
                <a:bodyPr wrap="none" anchor="ctr"/>
                <a:lstStyle/>
                <a:p>
                  <a:endParaRPr lang="zh-CN" altLang="en-US"/>
                </a:p>
              </p:txBody>
            </p:sp>
            <p:sp>
              <p:nvSpPr>
                <p:cNvPr id="7259" name="Oval 80"/>
                <p:cNvSpPr>
                  <a:spLocks noChangeArrowheads="1"/>
                </p:cNvSpPr>
                <p:nvPr/>
              </p:nvSpPr>
              <p:spPr bwMode="auto">
                <a:xfrm>
                  <a:off x="1680" y="1536"/>
                  <a:ext cx="96" cy="96"/>
                </a:xfrm>
                <a:prstGeom prst="ellipse">
                  <a:avLst/>
                </a:prstGeom>
                <a:solidFill>
                  <a:srgbClr val="FF0000"/>
                </a:solidFill>
                <a:ln w="12700" cap="sq">
                  <a:solidFill>
                    <a:schemeClr val="tx1"/>
                  </a:solidFill>
                  <a:round/>
                  <a:headEnd type="none" w="sm" len="sm"/>
                  <a:tailEnd type="none" w="sm" len="sm"/>
                </a:ln>
              </p:spPr>
              <p:txBody>
                <a:bodyPr wrap="none" anchor="ctr"/>
                <a:lstStyle/>
                <a:p>
                  <a:endParaRPr lang="zh-CN" altLang="en-US"/>
                </a:p>
              </p:txBody>
            </p:sp>
            <p:sp>
              <p:nvSpPr>
                <p:cNvPr id="7260" name="Oval 81"/>
                <p:cNvSpPr>
                  <a:spLocks noChangeArrowheads="1"/>
                </p:cNvSpPr>
                <p:nvPr/>
              </p:nvSpPr>
              <p:spPr bwMode="auto">
                <a:xfrm>
                  <a:off x="1920" y="1536"/>
                  <a:ext cx="96" cy="96"/>
                </a:xfrm>
                <a:prstGeom prst="ellipse">
                  <a:avLst/>
                </a:prstGeom>
                <a:solidFill>
                  <a:srgbClr val="FF0000"/>
                </a:solidFill>
                <a:ln w="12700" cap="sq">
                  <a:solidFill>
                    <a:schemeClr val="tx1"/>
                  </a:solidFill>
                  <a:round/>
                  <a:headEnd type="none" w="sm" len="sm"/>
                  <a:tailEnd type="none" w="sm" len="sm"/>
                </a:ln>
              </p:spPr>
              <p:txBody>
                <a:bodyPr wrap="none" anchor="ctr"/>
                <a:lstStyle/>
                <a:p>
                  <a:endParaRPr lang="zh-CN" altLang="en-US"/>
                </a:p>
              </p:txBody>
            </p:sp>
            <p:sp>
              <p:nvSpPr>
                <p:cNvPr id="7261" name="Oval 82"/>
                <p:cNvSpPr>
                  <a:spLocks noChangeArrowheads="1"/>
                </p:cNvSpPr>
                <p:nvPr/>
              </p:nvSpPr>
              <p:spPr bwMode="auto">
                <a:xfrm>
                  <a:off x="2160" y="1536"/>
                  <a:ext cx="96" cy="96"/>
                </a:xfrm>
                <a:prstGeom prst="ellipse">
                  <a:avLst/>
                </a:prstGeom>
                <a:solidFill>
                  <a:srgbClr val="FF0000"/>
                </a:solidFill>
                <a:ln w="12700" cap="sq">
                  <a:solidFill>
                    <a:schemeClr val="tx1"/>
                  </a:solidFill>
                  <a:round/>
                  <a:headEnd type="none" w="sm" len="sm"/>
                  <a:tailEnd type="none" w="sm" len="sm"/>
                </a:ln>
              </p:spPr>
              <p:txBody>
                <a:bodyPr wrap="none" anchor="ctr"/>
                <a:lstStyle/>
                <a:p>
                  <a:endParaRPr lang="zh-CN" altLang="en-US"/>
                </a:p>
              </p:txBody>
            </p:sp>
          </p:grpSp>
          <p:grpSp>
            <p:nvGrpSpPr>
              <p:cNvPr id="22" name="Group 83"/>
              <p:cNvGrpSpPr>
                <a:grpSpLocks/>
              </p:cNvGrpSpPr>
              <p:nvPr/>
            </p:nvGrpSpPr>
            <p:grpSpPr bwMode="auto">
              <a:xfrm>
                <a:off x="1440" y="2256"/>
                <a:ext cx="816" cy="96"/>
                <a:chOff x="1440" y="1536"/>
                <a:chExt cx="816" cy="96"/>
              </a:xfrm>
            </p:grpSpPr>
            <p:sp>
              <p:nvSpPr>
                <p:cNvPr id="7254" name="Oval 84"/>
                <p:cNvSpPr>
                  <a:spLocks noChangeArrowheads="1"/>
                </p:cNvSpPr>
                <p:nvPr/>
              </p:nvSpPr>
              <p:spPr bwMode="auto">
                <a:xfrm>
                  <a:off x="1440" y="1536"/>
                  <a:ext cx="96" cy="96"/>
                </a:xfrm>
                <a:prstGeom prst="ellipse">
                  <a:avLst/>
                </a:prstGeom>
                <a:solidFill>
                  <a:srgbClr val="FF0000"/>
                </a:solidFill>
                <a:ln w="12700" cap="sq">
                  <a:solidFill>
                    <a:schemeClr val="tx1"/>
                  </a:solidFill>
                  <a:round/>
                  <a:headEnd type="none" w="sm" len="sm"/>
                  <a:tailEnd type="none" w="sm" len="sm"/>
                </a:ln>
              </p:spPr>
              <p:txBody>
                <a:bodyPr wrap="none" anchor="ctr"/>
                <a:lstStyle/>
                <a:p>
                  <a:endParaRPr lang="zh-CN" altLang="en-US"/>
                </a:p>
              </p:txBody>
            </p:sp>
            <p:sp>
              <p:nvSpPr>
                <p:cNvPr id="7255" name="Oval 85"/>
                <p:cNvSpPr>
                  <a:spLocks noChangeArrowheads="1"/>
                </p:cNvSpPr>
                <p:nvPr/>
              </p:nvSpPr>
              <p:spPr bwMode="auto">
                <a:xfrm>
                  <a:off x="1680" y="1536"/>
                  <a:ext cx="96" cy="96"/>
                </a:xfrm>
                <a:prstGeom prst="ellipse">
                  <a:avLst/>
                </a:prstGeom>
                <a:solidFill>
                  <a:srgbClr val="FF0000"/>
                </a:solidFill>
                <a:ln w="12700" cap="sq">
                  <a:solidFill>
                    <a:schemeClr val="tx1"/>
                  </a:solidFill>
                  <a:round/>
                  <a:headEnd type="none" w="sm" len="sm"/>
                  <a:tailEnd type="none" w="sm" len="sm"/>
                </a:ln>
              </p:spPr>
              <p:txBody>
                <a:bodyPr wrap="none" anchor="ctr"/>
                <a:lstStyle/>
                <a:p>
                  <a:endParaRPr lang="zh-CN" altLang="en-US"/>
                </a:p>
              </p:txBody>
            </p:sp>
            <p:sp>
              <p:nvSpPr>
                <p:cNvPr id="7256" name="Oval 86"/>
                <p:cNvSpPr>
                  <a:spLocks noChangeArrowheads="1"/>
                </p:cNvSpPr>
                <p:nvPr/>
              </p:nvSpPr>
              <p:spPr bwMode="auto">
                <a:xfrm>
                  <a:off x="1920" y="1536"/>
                  <a:ext cx="96" cy="96"/>
                </a:xfrm>
                <a:prstGeom prst="ellipse">
                  <a:avLst/>
                </a:prstGeom>
                <a:solidFill>
                  <a:srgbClr val="FF0000"/>
                </a:solidFill>
                <a:ln w="12700" cap="sq">
                  <a:solidFill>
                    <a:schemeClr val="tx1"/>
                  </a:solidFill>
                  <a:round/>
                  <a:headEnd type="none" w="sm" len="sm"/>
                  <a:tailEnd type="none" w="sm" len="sm"/>
                </a:ln>
              </p:spPr>
              <p:txBody>
                <a:bodyPr wrap="none" anchor="ctr"/>
                <a:lstStyle/>
                <a:p>
                  <a:endParaRPr lang="zh-CN" altLang="en-US"/>
                </a:p>
              </p:txBody>
            </p:sp>
            <p:sp>
              <p:nvSpPr>
                <p:cNvPr id="7257" name="Oval 87"/>
                <p:cNvSpPr>
                  <a:spLocks noChangeArrowheads="1"/>
                </p:cNvSpPr>
                <p:nvPr/>
              </p:nvSpPr>
              <p:spPr bwMode="auto">
                <a:xfrm>
                  <a:off x="2160" y="1536"/>
                  <a:ext cx="96" cy="96"/>
                </a:xfrm>
                <a:prstGeom prst="ellipse">
                  <a:avLst/>
                </a:prstGeom>
                <a:solidFill>
                  <a:srgbClr val="FF0000"/>
                </a:solidFill>
                <a:ln w="12700" cap="sq">
                  <a:solidFill>
                    <a:schemeClr val="tx1"/>
                  </a:solidFill>
                  <a:round/>
                  <a:headEnd type="none" w="sm" len="sm"/>
                  <a:tailEnd type="none" w="sm" len="sm"/>
                </a:ln>
              </p:spPr>
              <p:txBody>
                <a:bodyPr wrap="none" anchor="ctr"/>
                <a:lstStyle/>
                <a:p>
                  <a:endParaRPr lang="zh-CN" altLang="en-US"/>
                </a:p>
              </p:txBody>
            </p:sp>
          </p:grpSp>
        </p:grpSp>
        <p:sp>
          <p:nvSpPr>
            <p:cNvPr id="7199" name="Rectangle 89"/>
            <p:cNvSpPr>
              <a:spLocks noChangeArrowheads="1"/>
            </p:cNvSpPr>
            <p:nvPr/>
          </p:nvSpPr>
          <p:spPr bwMode="auto">
            <a:xfrm>
              <a:off x="1104" y="1344"/>
              <a:ext cx="1008" cy="960"/>
            </a:xfrm>
            <a:prstGeom prst="rect">
              <a:avLst/>
            </a:prstGeom>
            <a:noFill/>
            <a:ln w="38100" cap="sq">
              <a:solidFill>
                <a:srgbClr val="FFFF00"/>
              </a:solidFill>
              <a:miter lim="800000"/>
              <a:headEnd type="none" w="sm" len="sm"/>
              <a:tailEnd type="none" w="sm" len="sm"/>
            </a:ln>
          </p:spPr>
          <p:txBody>
            <a:bodyPr wrap="none" anchor="ctr"/>
            <a:lstStyle/>
            <a:p>
              <a:endParaRPr lang="zh-CN" altLang="en-US"/>
            </a:p>
          </p:txBody>
        </p:sp>
        <p:sp>
          <p:nvSpPr>
            <p:cNvPr id="7200" name="Rectangle 90"/>
            <p:cNvSpPr>
              <a:spLocks noChangeArrowheads="1"/>
            </p:cNvSpPr>
            <p:nvPr/>
          </p:nvSpPr>
          <p:spPr bwMode="auto">
            <a:xfrm>
              <a:off x="2256" y="1344"/>
              <a:ext cx="1008" cy="960"/>
            </a:xfrm>
            <a:prstGeom prst="rect">
              <a:avLst/>
            </a:prstGeom>
            <a:noFill/>
            <a:ln w="38100" cap="sq">
              <a:solidFill>
                <a:srgbClr val="FFFF00"/>
              </a:solidFill>
              <a:miter lim="800000"/>
              <a:headEnd type="none" w="sm" len="sm"/>
              <a:tailEnd type="none" w="sm" len="sm"/>
            </a:ln>
          </p:spPr>
          <p:txBody>
            <a:bodyPr wrap="none" anchor="ctr"/>
            <a:lstStyle/>
            <a:p>
              <a:endParaRPr lang="zh-CN" altLang="en-US"/>
            </a:p>
          </p:txBody>
        </p:sp>
        <p:sp>
          <p:nvSpPr>
            <p:cNvPr id="7201" name="Rectangle 91"/>
            <p:cNvSpPr>
              <a:spLocks noChangeArrowheads="1"/>
            </p:cNvSpPr>
            <p:nvPr/>
          </p:nvSpPr>
          <p:spPr bwMode="auto">
            <a:xfrm>
              <a:off x="3360" y="1344"/>
              <a:ext cx="1008" cy="960"/>
            </a:xfrm>
            <a:prstGeom prst="rect">
              <a:avLst/>
            </a:prstGeom>
            <a:noFill/>
            <a:ln w="38100" cap="sq">
              <a:solidFill>
                <a:srgbClr val="FFFF00"/>
              </a:solidFill>
              <a:miter lim="800000"/>
              <a:headEnd type="none" w="sm" len="sm"/>
              <a:tailEnd type="none" w="sm" len="sm"/>
            </a:ln>
          </p:spPr>
          <p:txBody>
            <a:bodyPr wrap="none" anchor="ctr"/>
            <a:lstStyle/>
            <a:p>
              <a:endParaRPr lang="zh-CN" altLang="en-US"/>
            </a:p>
          </p:txBody>
        </p:sp>
        <p:sp>
          <p:nvSpPr>
            <p:cNvPr id="7202" name="Rectangle 92"/>
            <p:cNvSpPr>
              <a:spLocks noChangeArrowheads="1"/>
            </p:cNvSpPr>
            <p:nvPr/>
          </p:nvSpPr>
          <p:spPr bwMode="auto">
            <a:xfrm>
              <a:off x="4464" y="1344"/>
              <a:ext cx="1008" cy="960"/>
            </a:xfrm>
            <a:prstGeom prst="rect">
              <a:avLst/>
            </a:prstGeom>
            <a:noFill/>
            <a:ln w="38100" cap="sq">
              <a:solidFill>
                <a:srgbClr val="FFFF00"/>
              </a:solidFill>
              <a:miter lim="800000"/>
              <a:headEnd type="none" w="sm" len="sm"/>
              <a:tailEnd type="none" w="sm" len="sm"/>
            </a:ln>
          </p:spPr>
          <p:txBody>
            <a:bodyPr wrap="none" anchor="ctr"/>
            <a:lstStyle/>
            <a:p>
              <a:endParaRPr lang="zh-CN" altLang="en-US"/>
            </a:p>
          </p:txBody>
        </p:sp>
        <p:sp>
          <p:nvSpPr>
            <p:cNvPr id="7203" name="Text Box 113"/>
            <p:cNvSpPr txBox="1">
              <a:spLocks noChangeArrowheads="1"/>
            </p:cNvSpPr>
            <p:nvPr/>
          </p:nvSpPr>
          <p:spPr bwMode="auto">
            <a:xfrm>
              <a:off x="1208" y="3456"/>
              <a:ext cx="864" cy="288"/>
            </a:xfrm>
            <a:prstGeom prst="rect">
              <a:avLst/>
            </a:prstGeom>
            <a:noFill/>
            <a:ln w="12700" cap="sq">
              <a:noFill/>
              <a:miter lim="800000"/>
              <a:headEnd type="none" w="sm" len="sm"/>
              <a:tailEnd type="none" w="sm" len="sm"/>
            </a:ln>
          </p:spPr>
          <p:txBody>
            <a:bodyPr>
              <a:spAutoFit/>
            </a:bodyPr>
            <a:lstStyle/>
            <a:p>
              <a:pPr algn="ctr" eaLnBrk="0" hangingPunct="0">
                <a:spcBef>
                  <a:spcPct val="50000"/>
                </a:spcBef>
              </a:pPr>
              <a:r>
                <a:rPr lang="en-US" altLang="zh-CN" b="1"/>
                <a:t>A</a:t>
              </a:r>
              <a:r>
                <a:rPr lang="en-US" altLang="zh-CN" b="1" baseline="-25000"/>
                <a:t>1</a:t>
              </a:r>
              <a:r>
                <a:rPr lang="en-US" altLang="zh-CN" b="1"/>
                <a:t>    A</a:t>
              </a:r>
              <a:r>
                <a:rPr lang="en-US" altLang="zh-CN" b="1" baseline="-25000"/>
                <a:t>0</a:t>
              </a:r>
            </a:p>
          </p:txBody>
        </p:sp>
        <p:sp>
          <p:nvSpPr>
            <p:cNvPr id="7204" name="Line 114"/>
            <p:cNvSpPr>
              <a:spLocks noChangeShapeType="1"/>
            </p:cNvSpPr>
            <p:nvPr/>
          </p:nvSpPr>
          <p:spPr bwMode="auto">
            <a:xfrm>
              <a:off x="1400" y="3280"/>
              <a:ext cx="0" cy="184"/>
            </a:xfrm>
            <a:prstGeom prst="line">
              <a:avLst/>
            </a:prstGeom>
            <a:noFill/>
            <a:ln w="38100" cap="sq">
              <a:solidFill>
                <a:schemeClr val="tx1"/>
              </a:solidFill>
              <a:round/>
              <a:headEnd type="none" w="sm" len="sm"/>
              <a:tailEnd type="none" w="sm" len="sm"/>
            </a:ln>
          </p:spPr>
          <p:txBody>
            <a:bodyPr/>
            <a:lstStyle/>
            <a:p>
              <a:endParaRPr lang="zh-CN" altLang="en-US"/>
            </a:p>
          </p:txBody>
        </p:sp>
        <p:sp>
          <p:nvSpPr>
            <p:cNvPr id="7205" name="Line 115"/>
            <p:cNvSpPr>
              <a:spLocks noChangeShapeType="1"/>
            </p:cNvSpPr>
            <p:nvPr/>
          </p:nvSpPr>
          <p:spPr bwMode="auto">
            <a:xfrm>
              <a:off x="1832" y="3280"/>
              <a:ext cx="0" cy="176"/>
            </a:xfrm>
            <a:prstGeom prst="line">
              <a:avLst/>
            </a:prstGeom>
            <a:noFill/>
            <a:ln w="38100" cap="sq">
              <a:solidFill>
                <a:schemeClr val="tx1"/>
              </a:solidFill>
              <a:round/>
              <a:headEnd type="none" w="sm" len="sm"/>
              <a:tailEnd type="none" w="sm" len="sm"/>
            </a:ln>
          </p:spPr>
          <p:txBody>
            <a:bodyPr/>
            <a:lstStyle/>
            <a:p>
              <a:endParaRPr lang="zh-CN" altLang="en-US"/>
            </a:p>
          </p:txBody>
        </p:sp>
        <p:sp>
          <p:nvSpPr>
            <p:cNvPr id="7206" name="Line 117"/>
            <p:cNvSpPr>
              <a:spLocks noChangeShapeType="1"/>
            </p:cNvSpPr>
            <p:nvPr/>
          </p:nvSpPr>
          <p:spPr bwMode="auto">
            <a:xfrm>
              <a:off x="296" y="1632"/>
              <a:ext cx="288" cy="0"/>
            </a:xfrm>
            <a:prstGeom prst="line">
              <a:avLst/>
            </a:prstGeom>
            <a:noFill/>
            <a:ln w="38100" cap="sq">
              <a:solidFill>
                <a:schemeClr val="tx1"/>
              </a:solidFill>
              <a:round/>
              <a:headEnd type="none" w="sm" len="sm"/>
              <a:tailEnd type="none" w="sm" len="sm"/>
            </a:ln>
          </p:spPr>
          <p:txBody>
            <a:bodyPr/>
            <a:lstStyle/>
            <a:p>
              <a:endParaRPr lang="zh-CN" altLang="en-US"/>
            </a:p>
          </p:txBody>
        </p:sp>
        <p:sp>
          <p:nvSpPr>
            <p:cNvPr id="7207" name="Line 118"/>
            <p:cNvSpPr>
              <a:spLocks noChangeShapeType="1"/>
            </p:cNvSpPr>
            <p:nvPr/>
          </p:nvSpPr>
          <p:spPr bwMode="auto">
            <a:xfrm>
              <a:off x="296" y="2112"/>
              <a:ext cx="288" cy="0"/>
            </a:xfrm>
            <a:prstGeom prst="line">
              <a:avLst/>
            </a:prstGeom>
            <a:noFill/>
            <a:ln w="38100" cap="sq">
              <a:solidFill>
                <a:schemeClr val="tx1"/>
              </a:solidFill>
              <a:round/>
              <a:headEnd type="none" w="sm" len="sm"/>
              <a:tailEnd type="none" w="sm" len="sm"/>
            </a:ln>
          </p:spPr>
          <p:txBody>
            <a:bodyPr/>
            <a:lstStyle/>
            <a:p>
              <a:endParaRPr lang="zh-CN" altLang="en-US"/>
            </a:p>
          </p:txBody>
        </p:sp>
        <p:sp>
          <p:nvSpPr>
            <p:cNvPr id="7208" name="Text Box 119"/>
            <p:cNvSpPr txBox="1">
              <a:spLocks noChangeArrowheads="1"/>
            </p:cNvSpPr>
            <p:nvPr/>
          </p:nvSpPr>
          <p:spPr bwMode="auto">
            <a:xfrm>
              <a:off x="0" y="1464"/>
              <a:ext cx="384" cy="803"/>
            </a:xfrm>
            <a:prstGeom prst="rect">
              <a:avLst/>
            </a:prstGeom>
            <a:noFill/>
            <a:ln w="12700" cap="sq">
              <a:noFill/>
              <a:miter lim="800000"/>
              <a:headEnd type="none" w="sm" len="sm"/>
              <a:tailEnd type="none" w="sm" len="sm"/>
            </a:ln>
          </p:spPr>
          <p:txBody>
            <a:bodyPr>
              <a:spAutoFit/>
            </a:bodyPr>
            <a:lstStyle/>
            <a:p>
              <a:pPr eaLnBrk="0" hangingPunct="0">
                <a:spcBef>
                  <a:spcPct val="90000"/>
                </a:spcBef>
              </a:pPr>
              <a:r>
                <a:rPr lang="en-US" altLang="zh-CN" b="1" dirty="0"/>
                <a:t>A</a:t>
              </a:r>
              <a:r>
                <a:rPr lang="en-US" altLang="zh-CN" b="1" baseline="-25000" dirty="0"/>
                <a:t>3</a:t>
              </a:r>
              <a:r>
                <a:rPr lang="en-US" altLang="zh-CN" b="1" dirty="0"/>
                <a:t>   </a:t>
              </a:r>
            </a:p>
            <a:p>
              <a:pPr eaLnBrk="0" hangingPunct="0">
                <a:spcBef>
                  <a:spcPct val="90000"/>
                </a:spcBef>
              </a:pPr>
              <a:endParaRPr lang="en-US" altLang="zh-CN" b="1" dirty="0"/>
            </a:p>
            <a:p>
              <a:pPr eaLnBrk="0" hangingPunct="0">
                <a:spcBef>
                  <a:spcPct val="90000"/>
                </a:spcBef>
              </a:pPr>
              <a:r>
                <a:rPr lang="en-US" altLang="zh-CN" b="1" dirty="0"/>
                <a:t>A</a:t>
              </a:r>
              <a:r>
                <a:rPr lang="en-US" altLang="zh-CN" b="1" baseline="-25000" dirty="0"/>
                <a:t>2</a:t>
              </a:r>
            </a:p>
          </p:txBody>
        </p:sp>
        <p:sp>
          <p:nvSpPr>
            <p:cNvPr id="7209" name="Text Box 120"/>
            <p:cNvSpPr txBox="1">
              <a:spLocks noChangeArrowheads="1"/>
            </p:cNvSpPr>
            <p:nvPr/>
          </p:nvSpPr>
          <p:spPr bwMode="auto">
            <a:xfrm>
              <a:off x="1016" y="2672"/>
              <a:ext cx="288" cy="288"/>
            </a:xfrm>
            <a:prstGeom prst="rect">
              <a:avLst/>
            </a:prstGeom>
            <a:noFill/>
            <a:ln w="12700" cap="sq">
              <a:noFill/>
              <a:miter lim="800000"/>
              <a:headEnd type="none" w="sm" len="sm"/>
              <a:tailEnd type="none" w="sm" len="sm"/>
            </a:ln>
          </p:spPr>
          <p:txBody>
            <a:bodyPr>
              <a:spAutoFit/>
            </a:bodyPr>
            <a:lstStyle/>
            <a:p>
              <a:pPr eaLnBrk="0" hangingPunct="0">
                <a:spcBef>
                  <a:spcPct val="50000"/>
                </a:spcBef>
              </a:pPr>
              <a:r>
                <a:rPr lang="en-US" altLang="zh-CN" b="1">
                  <a:solidFill>
                    <a:srgbClr val="FFFF00"/>
                  </a:solidFill>
                </a:rPr>
                <a:t>y</a:t>
              </a:r>
              <a:r>
                <a:rPr lang="en-US" altLang="zh-CN" b="1" baseline="-25000">
                  <a:solidFill>
                    <a:srgbClr val="FFFF00"/>
                  </a:solidFill>
                </a:rPr>
                <a:t>0</a:t>
              </a:r>
            </a:p>
          </p:txBody>
        </p:sp>
        <p:sp>
          <p:nvSpPr>
            <p:cNvPr id="7210" name="Text Box 121"/>
            <p:cNvSpPr txBox="1">
              <a:spLocks noChangeArrowheads="1"/>
            </p:cNvSpPr>
            <p:nvPr/>
          </p:nvSpPr>
          <p:spPr bwMode="auto">
            <a:xfrm>
              <a:off x="1256" y="2672"/>
              <a:ext cx="288" cy="288"/>
            </a:xfrm>
            <a:prstGeom prst="rect">
              <a:avLst/>
            </a:prstGeom>
            <a:noFill/>
            <a:ln w="12700" cap="sq">
              <a:noFill/>
              <a:miter lim="800000"/>
              <a:headEnd type="none" w="sm" len="sm"/>
              <a:tailEnd type="none" w="sm" len="sm"/>
            </a:ln>
          </p:spPr>
          <p:txBody>
            <a:bodyPr>
              <a:spAutoFit/>
            </a:bodyPr>
            <a:lstStyle/>
            <a:p>
              <a:pPr eaLnBrk="0" hangingPunct="0">
                <a:spcBef>
                  <a:spcPct val="50000"/>
                </a:spcBef>
              </a:pPr>
              <a:r>
                <a:rPr lang="en-US" altLang="zh-CN" b="1">
                  <a:solidFill>
                    <a:srgbClr val="FFFF00"/>
                  </a:solidFill>
                </a:rPr>
                <a:t>y</a:t>
              </a:r>
              <a:r>
                <a:rPr lang="en-US" altLang="zh-CN" b="1" baseline="-25000">
                  <a:solidFill>
                    <a:srgbClr val="FFFF00"/>
                  </a:solidFill>
                </a:rPr>
                <a:t>1</a:t>
              </a:r>
            </a:p>
          </p:txBody>
        </p:sp>
        <p:sp>
          <p:nvSpPr>
            <p:cNvPr id="7211" name="Text Box 122"/>
            <p:cNvSpPr txBox="1">
              <a:spLocks noChangeArrowheads="1"/>
            </p:cNvSpPr>
            <p:nvPr/>
          </p:nvSpPr>
          <p:spPr bwMode="auto">
            <a:xfrm>
              <a:off x="1496" y="2672"/>
              <a:ext cx="288" cy="288"/>
            </a:xfrm>
            <a:prstGeom prst="rect">
              <a:avLst/>
            </a:prstGeom>
            <a:noFill/>
            <a:ln w="12700" cap="sq">
              <a:noFill/>
              <a:miter lim="800000"/>
              <a:headEnd type="none" w="sm" len="sm"/>
              <a:tailEnd type="none" w="sm" len="sm"/>
            </a:ln>
          </p:spPr>
          <p:txBody>
            <a:bodyPr>
              <a:spAutoFit/>
            </a:bodyPr>
            <a:lstStyle/>
            <a:p>
              <a:pPr eaLnBrk="0" hangingPunct="0">
                <a:spcBef>
                  <a:spcPct val="50000"/>
                </a:spcBef>
              </a:pPr>
              <a:r>
                <a:rPr lang="en-US" altLang="zh-CN" b="1">
                  <a:solidFill>
                    <a:srgbClr val="FFFF00"/>
                  </a:solidFill>
                </a:rPr>
                <a:t>y</a:t>
              </a:r>
              <a:r>
                <a:rPr lang="en-US" altLang="zh-CN" b="1" baseline="-25000">
                  <a:solidFill>
                    <a:srgbClr val="FFFF00"/>
                  </a:solidFill>
                </a:rPr>
                <a:t>2</a:t>
              </a:r>
            </a:p>
          </p:txBody>
        </p:sp>
        <p:sp>
          <p:nvSpPr>
            <p:cNvPr id="7212" name="Text Box 123"/>
            <p:cNvSpPr txBox="1">
              <a:spLocks noChangeArrowheads="1"/>
            </p:cNvSpPr>
            <p:nvPr/>
          </p:nvSpPr>
          <p:spPr bwMode="auto">
            <a:xfrm>
              <a:off x="1752" y="2680"/>
              <a:ext cx="288" cy="288"/>
            </a:xfrm>
            <a:prstGeom prst="rect">
              <a:avLst/>
            </a:prstGeom>
            <a:noFill/>
            <a:ln w="12700" cap="sq">
              <a:noFill/>
              <a:miter lim="800000"/>
              <a:headEnd type="none" w="sm" len="sm"/>
              <a:tailEnd type="none" w="sm" len="sm"/>
            </a:ln>
          </p:spPr>
          <p:txBody>
            <a:bodyPr>
              <a:spAutoFit/>
            </a:bodyPr>
            <a:lstStyle/>
            <a:p>
              <a:pPr eaLnBrk="0" hangingPunct="0">
                <a:spcBef>
                  <a:spcPct val="50000"/>
                </a:spcBef>
              </a:pPr>
              <a:r>
                <a:rPr lang="en-US" altLang="zh-CN" b="1">
                  <a:solidFill>
                    <a:srgbClr val="FFFF00"/>
                  </a:solidFill>
                </a:rPr>
                <a:t>y</a:t>
              </a:r>
              <a:r>
                <a:rPr lang="en-US" altLang="zh-CN" b="1" baseline="-25000">
                  <a:solidFill>
                    <a:srgbClr val="FFFF00"/>
                  </a:solidFill>
                </a:rPr>
                <a:t>3</a:t>
              </a:r>
            </a:p>
          </p:txBody>
        </p:sp>
        <p:sp>
          <p:nvSpPr>
            <p:cNvPr id="7213" name="Rectangle 116"/>
            <p:cNvSpPr>
              <a:spLocks noChangeArrowheads="1"/>
            </p:cNvSpPr>
            <p:nvPr/>
          </p:nvSpPr>
          <p:spPr bwMode="auto">
            <a:xfrm>
              <a:off x="432" y="1344"/>
              <a:ext cx="336" cy="960"/>
            </a:xfrm>
            <a:prstGeom prst="rect">
              <a:avLst/>
            </a:prstGeom>
            <a:solidFill>
              <a:schemeClr val="bg1"/>
            </a:solidFill>
            <a:ln w="19050" cap="sq">
              <a:solidFill>
                <a:srgbClr val="FFFF00"/>
              </a:solidFill>
              <a:miter lim="800000"/>
              <a:headEnd type="none" w="sm" len="sm"/>
              <a:tailEnd type="none" w="sm" len="sm"/>
            </a:ln>
          </p:spPr>
          <p:txBody>
            <a:bodyPr wrap="none" anchor="ctr"/>
            <a:lstStyle/>
            <a:p>
              <a:pPr algn="ctr" eaLnBrk="0" hangingPunct="0"/>
              <a:r>
                <a:rPr lang="zh-CN" altLang="en-US" b="1">
                  <a:solidFill>
                    <a:srgbClr val="FFFF00"/>
                  </a:solidFill>
                  <a:latin typeface="黑体" pitchFamily="2" charset="-122"/>
                  <a:ea typeface="黑体" pitchFamily="2" charset="-122"/>
                </a:rPr>
                <a:t>行</a:t>
              </a:r>
            </a:p>
            <a:p>
              <a:pPr algn="ctr" eaLnBrk="0" hangingPunct="0"/>
              <a:r>
                <a:rPr lang="zh-CN" altLang="en-US" b="1">
                  <a:solidFill>
                    <a:srgbClr val="FFFF00"/>
                  </a:solidFill>
                  <a:latin typeface="黑体" pitchFamily="2" charset="-122"/>
                  <a:ea typeface="黑体" pitchFamily="2" charset="-122"/>
                </a:rPr>
                <a:t>译</a:t>
              </a:r>
            </a:p>
            <a:p>
              <a:pPr algn="ctr" eaLnBrk="0" hangingPunct="0"/>
              <a:r>
                <a:rPr lang="zh-CN" altLang="en-US" b="1">
                  <a:solidFill>
                    <a:srgbClr val="FFFF00"/>
                  </a:solidFill>
                  <a:latin typeface="黑体" pitchFamily="2" charset="-122"/>
                  <a:ea typeface="黑体" pitchFamily="2" charset="-122"/>
                </a:rPr>
                <a:t>码</a:t>
              </a:r>
            </a:p>
          </p:txBody>
        </p:sp>
        <p:sp>
          <p:nvSpPr>
            <p:cNvPr id="7214" name="Text Box 124"/>
            <p:cNvSpPr txBox="1">
              <a:spLocks noChangeArrowheads="1"/>
            </p:cNvSpPr>
            <p:nvPr/>
          </p:nvSpPr>
          <p:spPr bwMode="auto">
            <a:xfrm>
              <a:off x="784" y="1208"/>
              <a:ext cx="288" cy="288"/>
            </a:xfrm>
            <a:prstGeom prst="rect">
              <a:avLst/>
            </a:prstGeom>
            <a:noFill/>
            <a:ln w="12700" cap="sq">
              <a:noFill/>
              <a:miter lim="800000"/>
              <a:headEnd type="none" w="sm" len="sm"/>
              <a:tailEnd type="none" w="sm" len="sm"/>
            </a:ln>
          </p:spPr>
          <p:txBody>
            <a:bodyPr>
              <a:spAutoFit/>
            </a:bodyPr>
            <a:lstStyle/>
            <a:p>
              <a:pPr eaLnBrk="0" hangingPunct="0">
                <a:spcBef>
                  <a:spcPct val="50000"/>
                </a:spcBef>
              </a:pPr>
              <a:r>
                <a:rPr lang="en-US" altLang="zh-CN" b="1">
                  <a:solidFill>
                    <a:srgbClr val="FFFF00"/>
                  </a:solidFill>
                </a:rPr>
                <a:t>x</a:t>
              </a:r>
              <a:r>
                <a:rPr lang="en-US" altLang="zh-CN" b="1" baseline="-25000">
                  <a:solidFill>
                    <a:srgbClr val="FFFF00"/>
                  </a:solidFill>
                </a:rPr>
                <a:t>0</a:t>
              </a:r>
            </a:p>
          </p:txBody>
        </p:sp>
        <p:sp>
          <p:nvSpPr>
            <p:cNvPr id="7215" name="Text Box 125"/>
            <p:cNvSpPr txBox="1">
              <a:spLocks noChangeArrowheads="1"/>
            </p:cNvSpPr>
            <p:nvPr/>
          </p:nvSpPr>
          <p:spPr bwMode="auto">
            <a:xfrm>
              <a:off x="776" y="1456"/>
              <a:ext cx="288" cy="288"/>
            </a:xfrm>
            <a:prstGeom prst="rect">
              <a:avLst/>
            </a:prstGeom>
            <a:noFill/>
            <a:ln w="12700" cap="sq">
              <a:noFill/>
              <a:miter lim="800000"/>
              <a:headEnd type="none" w="sm" len="sm"/>
              <a:tailEnd type="none" w="sm" len="sm"/>
            </a:ln>
          </p:spPr>
          <p:txBody>
            <a:bodyPr>
              <a:spAutoFit/>
            </a:bodyPr>
            <a:lstStyle/>
            <a:p>
              <a:pPr eaLnBrk="0" hangingPunct="0">
                <a:spcBef>
                  <a:spcPct val="50000"/>
                </a:spcBef>
              </a:pPr>
              <a:r>
                <a:rPr lang="en-US" altLang="zh-CN" b="1">
                  <a:solidFill>
                    <a:srgbClr val="FFFF00"/>
                  </a:solidFill>
                </a:rPr>
                <a:t>x</a:t>
              </a:r>
              <a:r>
                <a:rPr lang="en-US" altLang="zh-CN" b="1" baseline="-25000">
                  <a:solidFill>
                    <a:srgbClr val="FFFF00"/>
                  </a:solidFill>
                </a:rPr>
                <a:t>1</a:t>
              </a:r>
            </a:p>
          </p:txBody>
        </p:sp>
        <p:sp>
          <p:nvSpPr>
            <p:cNvPr id="7216" name="Text Box 126"/>
            <p:cNvSpPr txBox="1">
              <a:spLocks noChangeArrowheads="1"/>
            </p:cNvSpPr>
            <p:nvPr/>
          </p:nvSpPr>
          <p:spPr bwMode="auto">
            <a:xfrm>
              <a:off x="776" y="1680"/>
              <a:ext cx="288" cy="288"/>
            </a:xfrm>
            <a:prstGeom prst="rect">
              <a:avLst/>
            </a:prstGeom>
            <a:noFill/>
            <a:ln w="12700" cap="sq">
              <a:noFill/>
              <a:miter lim="800000"/>
              <a:headEnd type="none" w="sm" len="sm"/>
              <a:tailEnd type="none" w="sm" len="sm"/>
            </a:ln>
          </p:spPr>
          <p:txBody>
            <a:bodyPr>
              <a:spAutoFit/>
            </a:bodyPr>
            <a:lstStyle/>
            <a:p>
              <a:pPr eaLnBrk="0" hangingPunct="0">
                <a:spcBef>
                  <a:spcPct val="50000"/>
                </a:spcBef>
              </a:pPr>
              <a:r>
                <a:rPr lang="en-US" altLang="zh-CN" b="1">
                  <a:solidFill>
                    <a:srgbClr val="FFFF00"/>
                  </a:solidFill>
                </a:rPr>
                <a:t>x</a:t>
              </a:r>
              <a:r>
                <a:rPr lang="en-US" altLang="zh-CN" b="1" baseline="-25000">
                  <a:solidFill>
                    <a:srgbClr val="FFFF00"/>
                  </a:solidFill>
                </a:rPr>
                <a:t>2</a:t>
              </a:r>
            </a:p>
          </p:txBody>
        </p:sp>
        <p:sp>
          <p:nvSpPr>
            <p:cNvPr id="7217" name="Text Box 127"/>
            <p:cNvSpPr txBox="1">
              <a:spLocks noChangeArrowheads="1"/>
            </p:cNvSpPr>
            <p:nvPr/>
          </p:nvSpPr>
          <p:spPr bwMode="auto">
            <a:xfrm>
              <a:off x="776" y="1920"/>
              <a:ext cx="288" cy="288"/>
            </a:xfrm>
            <a:prstGeom prst="rect">
              <a:avLst/>
            </a:prstGeom>
            <a:noFill/>
            <a:ln w="12700" cap="sq">
              <a:noFill/>
              <a:miter lim="800000"/>
              <a:headEnd type="none" w="sm" len="sm"/>
              <a:tailEnd type="none" w="sm" len="sm"/>
            </a:ln>
          </p:spPr>
          <p:txBody>
            <a:bodyPr>
              <a:spAutoFit/>
            </a:bodyPr>
            <a:lstStyle/>
            <a:p>
              <a:pPr eaLnBrk="0" hangingPunct="0">
                <a:spcBef>
                  <a:spcPct val="50000"/>
                </a:spcBef>
              </a:pPr>
              <a:r>
                <a:rPr lang="en-US" altLang="zh-CN" b="1">
                  <a:solidFill>
                    <a:srgbClr val="FFFF00"/>
                  </a:solidFill>
                </a:rPr>
                <a:t>x</a:t>
              </a:r>
              <a:r>
                <a:rPr lang="en-US" altLang="zh-CN" b="1" baseline="-25000">
                  <a:solidFill>
                    <a:srgbClr val="FFFF00"/>
                  </a:solidFill>
                </a:rPr>
                <a:t>3</a:t>
              </a:r>
            </a:p>
          </p:txBody>
        </p:sp>
        <p:sp>
          <p:nvSpPr>
            <p:cNvPr id="7218" name="Line 128"/>
            <p:cNvSpPr>
              <a:spLocks noChangeShapeType="1"/>
            </p:cNvSpPr>
            <p:nvPr/>
          </p:nvSpPr>
          <p:spPr bwMode="auto">
            <a:xfrm>
              <a:off x="1256" y="2448"/>
              <a:ext cx="3360"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7219" name="Line 129"/>
            <p:cNvSpPr>
              <a:spLocks noChangeShapeType="1"/>
            </p:cNvSpPr>
            <p:nvPr/>
          </p:nvSpPr>
          <p:spPr bwMode="auto">
            <a:xfrm>
              <a:off x="1496" y="2544"/>
              <a:ext cx="3360"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7220" name="Line 130"/>
            <p:cNvSpPr>
              <a:spLocks noChangeShapeType="1"/>
            </p:cNvSpPr>
            <p:nvPr/>
          </p:nvSpPr>
          <p:spPr bwMode="auto">
            <a:xfrm>
              <a:off x="1736" y="2640"/>
              <a:ext cx="3360"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7221" name="Line 131"/>
            <p:cNvSpPr>
              <a:spLocks noChangeShapeType="1"/>
            </p:cNvSpPr>
            <p:nvPr/>
          </p:nvSpPr>
          <p:spPr bwMode="auto">
            <a:xfrm>
              <a:off x="1976" y="2744"/>
              <a:ext cx="3360"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7222" name="AutoShape 133"/>
            <p:cNvSpPr>
              <a:spLocks noChangeAspect="1" noChangeArrowheads="1"/>
            </p:cNvSpPr>
            <p:nvPr/>
          </p:nvSpPr>
          <p:spPr bwMode="auto">
            <a:xfrm>
              <a:off x="2852" y="2604"/>
              <a:ext cx="68" cy="68"/>
            </a:xfrm>
            <a:prstGeom prst="flowChartConnector">
              <a:avLst/>
            </a:prstGeom>
            <a:solidFill>
              <a:schemeClr val="tx1"/>
            </a:solidFill>
            <a:ln w="12700" cap="sq">
              <a:solidFill>
                <a:schemeClr val="tx1"/>
              </a:solidFill>
              <a:round/>
              <a:headEnd type="none" w="sm" len="sm"/>
              <a:tailEnd type="none" w="sm" len="sm"/>
            </a:ln>
          </p:spPr>
          <p:txBody>
            <a:bodyPr wrap="none" anchor="ctr"/>
            <a:lstStyle/>
            <a:p>
              <a:endParaRPr lang="zh-CN" altLang="en-US"/>
            </a:p>
          </p:txBody>
        </p:sp>
        <p:sp>
          <p:nvSpPr>
            <p:cNvPr id="7223" name="AutoShape 134"/>
            <p:cNvSpPr>
              <a:spLocks noChangeAspect="1" noChangeArrowheads="1"/>
            </p:cNvSpPr>
            <p:nvPr/>
          </p:nvSpPr>
          <p:spPr bwMode="auto">
            <a:xfrm>
              <a:off x="3100" y="2708"/>
              <a:ext cx="68" cy="68"/>
            </a:xfrm>
            <a:prstGeom prst="flowChartConnector">
              <a:avLst/>
            </a:prstGeom>
            <a:solidFill>
              <a:schemeClr val="tx1"/>
            </a:solidFill>
            <a:ln w="12700" cap="sq">
              <a:solidFill>
                <a:schemeClr val="tx1"/>
              </a:solidFill>
              <a:round/>
              <a:headEnd type="none" w="sm" len="sm"/>
              <a:tailEnd type="none" w="sm" len="sm"/>
            </a:ln>
          </p:spPr>
          <p:txBody>
            <a:bodyPr wrap="none" anchor="ctr"/>
            <a:lstStyle/>
            <a:p>
              <a:endParaRPr lang="zh-CN" altLang="en-US"/>
            </a:p>
          </p:txBody>
        </p:sp>
        <p:sp>
          <p:nvSpPr>
            <p:cNvPr id="7224" name="AutoShape 135"/>
            <p:cNvSpPr>
              <a:spLocks noChangeAspect="1" noChangeArrowheads="1"/>
            </p:cNvSpPr>
            <p:nvPr/>
          </p:nvSpPr>
          <p:spPr bwMode="auto">
            <a:xfrm>
              <a:off x="2616" y="2504"/>
              <a:ext cx="68" cy="68"/>
            </a:xfrm>
            <a:prstGeom prst="flowChartConnector">
              <a:avLst/>
            </a:prstGeom>
            <a:solidFill>
              <a:schemeClr val="tx1"/>
            </a:solidFill>
            <a:ln w="12700" cap="sq">
              <a:solidFill>
                <a:schemeClr val="tx1"/>
              </a:solidFill>
              <a:round/>
              <a:headEnd type="none" w="sm" len="sm"/>
              <a:tailEnd type="none" w="sm" len="sm"/>
            </a:ln>
          </p:spPr>
          <p:txBody>
            <a:bodyPr wrap="none" anchor="ctr"/>
            <a:lstStyle/>
            <a:p>
              <a:endParaRPr lang="zh-CN" altLang="en-US"/>
            </a:p>
          </p:txBody>
        </p:sp>
        <p:sp>
          <p:nvSpPr>
            <p:cNvPr id="7225" name="AutoShape 136"/>
            <p:cNvSpPr>
              <a:spLocks noChangeAspect="1" noChangeArrowheads="1"/>
            </p:cNvSpPr>
            <p:nvPr/>
          </p:nvSpPr>
          <p:spPr bwMode="auto">
            <a:xfrm>
              <a:off x="2376" y="2416"/>
              <a:ext cx="68" cy="68"/>
            </a:xfrm>
            <a:prstGeom prst="flowChartConnector">
              <a:avLst/>
            </a:prstGeom>
            <a:solidFill>
              <a:schemeClr val="tx1"/>
            </a:solidFill>
            <a:ln w="12700" cap="sq">
              <a:solidFill>
                <a:schemeClr val="tx1"/>
              </a:solidFill>
              <a:round/>
              <a:headEnd type="none" w="sm" len="sm"/>
              <a:tailEnd type="none" w="sm" len="sm"/>
            </a:ln>
          </p:spPr>
          <p:txBody>
            <a:bodyPr wrap="none" anchor="ctr"/>
            <a:lstStyle/>
            <a:p>
              <a:endParaRPr lang="zh-CN" altLang="en-US"/>
            </a:p>
          </p:txBody>
        </p:sp>
        <p:sp>
          <p:nvSpPr>
            <p:cNvPr id="7226" name="AutoShape 137"/>
            <p:cNvSpPr>
              <a:spLocks noChangeAspect="1" noChangeArrowheads="1"/>
            </p:cNvSpPr>
            <p:nvPr/>
          </p:nvSpPr>
          <p:spPr bwMode="auto">
            <a:xfrm>
              <a:off x="1944" y="2708"/>
              <a:ext cx="68" cy="68"/>
            </a:xfrm>
            <a:prstGeom prst="flowChartConnector">
              <a:avLst/>
            </a:prstGeom>
            <a:solidFill>
              <a:schemeClr val="tx1"/>
            </a:solidFill>
            <a:ln w="12700" cap="sq">
              <a:solidFill>
                <a:schemeClr val="tx1"/>
              </a:solidFill>
              <a:round/>
              <a:headEnd type="none" w="sm" len="sm"/>
              <a:tailEnd type="none" w="sm" len="sm"/>
            </a:ln>
          </p:spPr>
          <p:txBody>
            <a:bodyPr wrap="none" anchor="ctr"/>
            <a:lstStyle/>
            <a:p>
              <a:endParaRPr lang="zh-CN" altLang="en-US"/>
            </a:p>
          </p:txBody>
        </p:sp>
        <p:sp>
          <p:nvSpPr>
            <p:cNvPr id="7227" name="AutoShape 138"/>
            <p:cNvSpPr>
              <a:spLocks noChangeAspect="1" noChangeArrowheads="1"/>
            </p:cNvSpPr>
            <p:nvPr/>
          </p:nvSpPr>
          <p:spPr bwMode="auto">
            <a:xfrm>
              <a:off x="1700" y="2608"/>
              <a:ext cx="68" cy="68"/>
            </a:xfrm>
            <a:prstGeom prst="flowChartConnector">
              <a:avLst/>
            </a:prstGeom>
            <a:solidFill>
              <a:schemeClr val="tx1"/>
            </a:solidFill>
            <a:ln w="12700" cap="sq">
              <a:solidFill>
                <a:schemeClr val="tx1"/>
              </a:solidFill>
              <a:round/>
              <a:headEnd type="none" w="sm" len="sm"/>
              <a:tailEnd type="none" w="sm" len="sm"/>
            </a:ln>
          </p:spPr>
          <p:txBody>
            <a:bodyPr wrap="none" anchor="ctr"/>
            <a:lstStyle/>
            <a:p>
              <a:endParaRPr lang="zh-CN" altLang="en-US"/>
            </a:p>
          </p:txBody>
        </p:sp>
        <p:sp>
          <p:nvSpPr>
            <p:cNvPr id="7228" name="AutoShape 139"/>
            <p:cNvSpPr>
              <a:spLocks noChangeAspect="1" noChangeArrowheads="1"/>
            </p:cNvSpPr>
            <p:nvPr/>
          </p:nvSpPr>
          <p:spPr bwMode="auto">
            <a:xfrm>
              <a:off x="1460" y="2504"/>
              <a:ext cx="68" cy="68"/>
            </a:xfrm>
            <a:prstGeom prst="flowChartConnector">
              <a:avLst/>
            </a:prstGeom>
            <a:solidFill>
              <a:schemeClr val="tx1"/>
            </a:solidFill>
            <a:ln w="12700" cap="sq">
              <a:solidFill>
                <a:schemeClr val="tx1"/>
              </a:solidFill>
              <a:round/>
              <a:headEnd type="none" w="sm" len="sm"/>
              <a:tailEnd type="none" w="sm" len="sm"/>
            </a:ln>
          </p:spPr>
          <p:txBody>
            <a:bodyPr wrap="none" anchor="ctr"/>
            <a:lstStyle/>
            <a:p>
              <a:endParaRPr lang="zh-CN" altLang="en-US"/>
            </a:p>
          </p:txBody>
        </p:sp>
        <p:sp>
          <p:nvSpPr>
            <p:cNvPr id="7229" name="AutoShape 140"/>
            <p:cNvSpPr>
              <a:spLocks noChangeAspect="1" noChangeArrowheads="1"/>
            </p:cNvSpPr>
            <p:nvPr/>
          </p:nvSpPr>
          <p:spPr bwMode="auto">
            <a:xfrm>
              <a:off x="1224" y="2416"/>
              <a:ext cx="68" cy="68"/>
            </a:xfrm>
            <a:prstGeom prst="flowChartConnector">
              <a:avLst/>
            </a:prstGeom>
            <a:solidFill>
              <a:schemeClr val="tx1"/>
            </a:solidFill>
            <a:ln w="12700" cap="sq">
              <a:solidFill>
                <a:schemeClr val="tx1"/>
              </a:solidFill>
              <a:round/>
              <a:headEnd type="none" w="sm" len="sm"/>
              <a:tailEnd type="none" w="sm" len="sm"/>
            </a:ln>
          </p:spPr>
          <p:txBody>
            <a:bodyPr wrap="none" anchor="ctr"/>
            <a:lstStyle/>
            <a:p>
              <a:endParaRPr lang="zh-CN" altLang="en-US"/>
            </a:p>
          </p:txBody>
        </p:sp>
        <p:sp>
          <p:nvSpPr>
            <p:cNvPr id="7230" name="AutoShape 141"/>
            <p:cNvSpPr>
              <a:spLocks noChangeAspect="1" noChangeArrowheads="1"/>
            </p:cNvSpPr>
            <p:nvPr/>
          </p:nvSpPr>
          <p:spPr bwMode="auto">
            <a:xfrm>
              <a:off x="3956" y="2604"/>
              <a:ext cx="68" cy="68"/>
            </a:xfrm>
            <a:prstGeom prst="flowChartConnector">
              <a:avLst/>
            </a:prstGeom>
            <a:solidFill>
              <a:schemeClr val="tx1"/>
            </a:solidFill>
            <a:ln w="12700" cap="sq">
              <a:solidFill>
                <a:schemeClr val="tx1"/>
              </a:solidFill>
              <a:round/>
              <a:headEnd type="none" w="sm" len="sm"/>
              <a:tailEnd type="none" w="sm" len="sm"/>
            </a:ln>
          </p:spPr>
          <p:txBody>
            <a:bodyPr wrap="none" anchor="ctr"/>
            <a:lstStyle/>
            <a:p>
              <a:endParaRPr lang="zh-CN" altLang="en-US"/>
            </a:p>
          </p:txBody>
        </p:sp>
        <p:sp>
          <p:nvSpPr>
            <p:cNvPr id="7231" name="AutoShape 142"/>
            <p:cNvSpPr>
              <a:spLocks noChangeAspect="1" noChangeArrowheads="1"/>
            </p:cNvSpPr>
            <p:nvPr/>
          </p:nvSpPr>
          <p:spPr bwMode="auto">
            <a:xfrm>
              <a:off x="4204" y="2708"/>
              <a:ext cx="68" cy="68"/>
            </a:xfrm>
            <a:prstGeom prst="flowChartConnector">
              <a:avLst/>
            </a:prstGeom>
            <a:solidFill>
              <a:schemeClr val="tx1"/>
            </a:solidFill>
            <a:ln w="12700" cap="sq">
              <a:solidFill>
                <a:schemeClr val="tx1"/>
              </a:solidFill>
              <a:round/>
              <a:headEnd type="none" w="sm" len="sm"/>
              <a:tailEnd type="none" w="sm" len="sm"/>
            </a:ln>
          </p:spPr>
          <p:txBody>
            <a:bodyPr wrap="none" anchor="ctr"/>
            <a:lstStyle/>
            <a:p>
              <a:endParaRPr lang="zh-CN" altLang="en-US"/>
            </a:p>
          </p:txBody>
        </p:sp>
        <p:sp>
          <p:nvSpPr>
            <p:cNvPr id="7232" name="AutoShape 143"/>
            <p:cNvSpPr>
              <a:spLocks noChangeAspect="1" noChangeArrowheads="1"/>
            </p:cNvSpPr>
            <p:nvPr/>
          </p:nvSpPr>
          <p:spPr bwMode="auto">
            <a:xfrm>
              <a:off x="3720" y="2504"/>
              <a:ext cx="68" cy="68"/>
            </a:xfrm>
            <a:prstGeom prst="flowChartConnector">
              <a:avLst/>
            </a:prstGeom>
            <a:solidFill>
              <a:schemeClr val="tx1"/>
            </a:solidFill>
            <a:ln w="12700" cap="sq">
              <a:solidFill>
                <a:schemeClr val="tx1"/>
              </a:solidFill>
              <a:round/>
              <a:headEnd type="none" w="sm" len="sm"/>
              <a:tailEnd type="none" w="sm" len="sm"/>
            </a:ln>
          </p:spPr>
          <p:txBody>
            <a:bodyPr wrap="none" anchor="ctr"/>
            <a:lstStyle/>
            <a:p>
              <a:endParaRPr lang="zh-CN" altLang="en-US"/>
            </a:p>
          </p:txBody>
        </p:sp>
        <p:sp>
          <p:nvSpPr>
            <p:cNvPr id="7233" name="AutoShape 144"/>
            <p:cNvSpPr>
              <a:spLocks noChangeAspect="1" noChangeArrowheads="1"/>
            </p:cNvSpPr>
            <p:nvPr/>
          </p:nvSpPr>
          <p:spPr bwMode="auto">
            <a:xfrm>
              <a:off x="3480" y="2416"/>
              <a:ext cx="68" cy="68"/>
            </a:xfrm>
            <a:prstGeom prst="flowChartConnector">
              <a:avLst/>
            </a:prstGeom>
            <a:solidFill>
              <a:schemeClr val="tx1"/>
            </a:solidFill>
            <a:ln w="12700" cap="sq">
              <a:solidFill>
                <a:schemeClr val="tx1"/>
              </a:solidFill>
              <a:round/>
              <a:headEnd type="none" w="sm" len="sm"/>
              <a:tailEnd type="none" w="sm" len="sm"/>
            </a:ln>
          </p:spPr>
          <p:txBody>
            <a:bodyPr wrap="none" anchor="ctr"/>
            <a:lstStyle/>
            <a:p>
              <a:endParaRPr lang="zh-CN" altLang="en-US"/>
            </a:p>
          </p:txBody>
        </p:sp>
        <p:sp>
          <p:nvSpPr>
            <p:cNvPr id="7234" name="AutoShape 145"/>
            <p:cNvSpPr>
              <a:spLocks noChangeAspect="1" noChangeArrowheads="1"/>
            </p:cNvSpPr>
            <p:nvPr/>
          </p:nvSpPr>
          <p:spPr bwMode="auto">
            <a:xfrm>
              <a:off x="5052" y="2604"/>
              <a:ext cx="68" cy="68"/>
            </a:xfrm>
            <a:prstGeom prst="flowChartConnector">
              <a:avLst/>
            </a:prstGeom>
            <a:solidFill>
              <a:schemeClr val="tx1"/>
            </a:solidFill>
            <a:ln w="12700" cap="sq">
              <a:solidFill>
                <a:schemeClr val="tx1"/>
              </a:solidFill>
              <a:round/>
              <a:headEnd type="none" w="sm" len="sm"/>
              <a:tailEnd type="none" w="sm" len="sm"/>
            </a:ln>
          </p:spPr>
          <p:txBody>
            <a:bodyPr wrap="none" anchor="ctr"/>
            <a:lstStyle/>
            <a:p>
              <a:endParaRPr lang="zh-CN" altLang="en-US"/>
            </a:p>
          </p:txBody>
        </p:sp>
        <p:sp>
          <p:nvSpPr>
            <p:cNvPr id="7235" name="AutoShape 146"/>
            <p:cNvSpPr>
              <a:spLocks noChangeAspect="1" noChangeArrowheads="1"/>
            </p:cNvSpPr>
            <p:nvPr/>
          </p:nvSpPr>
          <p:spPr bwMode="auto">
            <a:xfrm>
              <a:off x="5300" y="2708"/>
              <a:ext cx="68" cy="68"/>
            </a:xfrm>
            <a:prstGeom prst="flowChartConnector">
              <a:avLst/>
            </a:prstGeom>
            <a:solidFill>
              <a:schemeClr val="tx1"/>
            </a:solidFill>
            <a:ln w="12700" cap="sq">
              <a:solidFill>
                <a:schemeClr val="tx1"/>
              </a:solidFill>
              <a:round/>
              <a:headEnd type="none" w="sm" len="sm"/>
              <a:tailEnd type="none" w="sm" len="sm"/>
            </a:ln>
          </p:spPr>
          <p:txBody>
            <a:bodyPr wrap="none" anchor="ctr"/>
            <a:lstStyle/>
            <a:p>
              <a:endParaRPr lang="zh-CN" altLang="en-US"/>
            </a:p>
          </p:txBody>
        </p:sp>
        <p:sp>
          <p:nvSpPr>
            <p:cNvPr id="7236" name="AutoShape 147"/>
            <p:cNvSpPr>
              <a:spLocks noChangeAspect="1" noChangeArrowheads="1"/>
            </p:cNvSpPr>
            <p:nvPr/>
          </p:nvSpPr>
          <p:spPr bwMode="auto">
            <a:xfrm>
              <a:off x="4816" y="2504"/>
              <a:ext cx="68" cy="68"/>
            </a:xfrm>
            <a:prstGeom prst="flowChartConnector">
              <a:avLst/>
            </a:prstGeom>
            <a:solidFill>
              <a:schemeClr val="tx1"/>
            </a:solidFill>
            <a:ln w="12700" cap="sq">
              <a:solidFill>
                <a:schemeClr val="tx1"/>
              </a:solidFill>
              <a:round/>
              <a:headEnd type="none" w="sm" len="sm"/>
              <a:tailEnd type="none" w="sm" len="sm"/>
            </a:ln>
          </p:spPr>
          <p:txBody>
            <a:bodyPr wrap="none" anchor="ctr"/>
            <a:lstStyle/>
            <a:p>
              <a:endParaRPr lang="zh-CN" altLang="en-US"/>
            </a:p>
          </p:txBody>
        </p:sp>
        <p:sp>
          <p:nvSpPr>
            <p:cNvPr id="7237" name="AutoShape 148"/>
            <p:cNvSpPr>
              <a:spLocks noChangeAspect="1" noChangeArrowheads="1"/>
            </p:cNvSpPr>
            <p:nvPr/>
          </p:nvSpPr>
          <p:spPr bwMode="auto">
            <a:xfrm>
              <a:off x="4576" y="2416"/>
              <a:ext cx="68" cy="68"/>
            </a:xfrm>
            <a:prstGeom prst="flowChartConnector">
              <a:avLst/>
            </a:prstGeom>
            <a:solidFill>
              <a:schemeClr val="tx1"/>
            </a:solidFill>
            <a:ln w="12700" cap="sq">
              <a:solidFill>
                <a:schemeClr val="tx1"/>
              </a:solidFill>
              <a:round/>
              <a:headEnd type="none" w="sm" len="sm"/>
              <a:tailEnd type="none" w="sm" len="sm"/>
            </a:ln>
          </p:spPr>
          <p:txBody>
            <a:bodyPr wrap="none" anchor="ctr"/>
            <a:lstStyle/>
            <a:p>
              <a:endParaRPr lang="zh-CN" altLang="en-US"/>
            </a:p>
          </p:txBody>
        </p:sp>
        <p:sp>
          <p:nvSpPr>
            <p:cNvPr id="7238" name="Text Box 149"/>
            <p:cNvSpPr txBox="1">
              <a:spLocks noChangeArrowheads="1"/>
            </p:cNvSpPr>
            <p:nvPr/>
          </p:nvSpPr>
          <p:spPr bwMode="auto">
            <a:xfrm>
              <a:off x="1112" y="912"/>
              <a:ext cx="1008" cy="288"/>
            </a:xfrm>
            <a:prstGeom prst="rect">
              <a:avLst/>
            </a:prstGeom>
            <a:noFill/>
            <a:ln w="12700" cap="sq">
              <a:noFill/>
              <a:miter lim="800000"/>
              <a:headEnd type="none" w="sm" len="sm"/>
              <a:tailEnd type="none" w="sm" len="sm"/>
            </a:ln>
          </p:spPr>
          <p:txBody>
            <a:bodyPr>
              <a:spAutoFit/>
            </a:bodyPr>
            <a:lstStyle/>
            <a:p>
              <a:pPr algn="ctr" eaLnBrk="0" hangingPunct="0">
                <a:spcBef>
                  <a:spcPct val="50000"/>
                </a:spcBef>
              </a:pPr>
              <a:r>
                <a:rPr lang="en-US" altLang="zh-CN" b="1"/>
                <a:t>DI</a:t>
              </a:r>
              <a:r>
                <a:rPr lang="en-US" altLang="zh-CN" b="1" baseline="-25000"/>
                <a:t>4</a:t>
              </a:r>
              <a:r>
                <a:rPr lang="en-US" altLang="zh-CN" b="1"/>
                <a:t>    DO</a:t>
              </a:r>
              <a:r>
                <a:rPr lang="en-US" altLang="zh-CN" b="1" baseline="-25000"/>
                <a:t>4</a:t>
              </a:r>
            </a:p>
          </p:txBody>
        </p:sp>
        <p:sp>
          <p:nvSpPr>
            <p:cNvPr id="7239" name="Text Box 150"/>
            <p:cNvSpPr txBox="1">
              <a:spLocks noChangeArrowheads="1"/>
            </p:cNvSpPr>
            <p:nvPr/>
          </p:nvSpPr>
          <p:spPr bwMode="auto">
            <a:xfrm>
              <a:off x="2264" y="912"/>
              <a:ext cx="1008" cy="288"/>
            </a:xfrm>
            <a:prstGeom prst="rect">
              <a:avLst/>
            </a:prstGeom>
            <a:noFill/>
            <a:ln w="12700" cap="sq">
              <a:noFill/>
              <a:miter lim="800000"/>
              <a:headEnd type="none" w="sm" len="sm"/>
              <a:tailEnd type="none" w="sm" len="sm"/>
            </a:ln>
          </p:spPr>
          <p:txBody>
            <a:bodyPr>
              <a:spAutoFit/>
            </a:bodyPr>
            <a:lstStyle/>
            <a:p>
              <a:pPr algn="ctr" eaLnBrk="0" hangingPunct="0">
                <a:spcBef>
                  <a:spcPct val="50000"/>
                </a:spcBef>
              </a:pPr>
              <a:r>
                <a:rPr lang="en-US" altLang="zh-CN" b="1"/>
                <a:t>DI</a:t>
              </a:r>
              <a:r>
                <a:rPr lang="en-US" altLang="zh-CN" b="1" baseline="-25000"/>
                <a:t>3</a:t>
              </a:r>
              <a:r>
                <a:rPr lang="en-US" altLang="zh-CN" b="1"/>
                <a:t>    DO</a:t>
              </a:r>
              <a:r>
                <a:rPr lang="en-US" altLang="zh-CN" b="1" baseline="-25000"/>
                <a:t>3</a:t>
              </a:r>
            </a:p>
          </p:txBody>
        </p:sp>
        <p:sp>
          <p:nvSpPr>
            <p:cNvPr id="7240" name="Text Box 151"/>
            <p:cNvSpPr txBox="1">
              <a:spLocks noChangeArrowheads="1"/>
            </p:cNvSpPr>
            <p:nvPr/>
          </p:nvSpPr>
          <p:spPr bwMode="auto">
            <a:xfrm>
              <a:off x="3416" y="912"/>
              <a:ext cx="1008" cy="288"/>
            </a:xfrm>
            <a:prstGeom prst="rect">
              <a:avLst/>
            </a:prstGeom>
            <a:noFill/>
            <a:ln w="12700" cap="sq">
              <a:noFill/>
              <a:miter lim="800000"/>
              <a:headEnd type="none" w="sm" len="sm"/>
              <a:tailEnd type="none" w="sm" len="sm"/>
            </a:ln>
          </p:spPr>
          <p:txBody>
            <a:bodyPr>
              <a:spAutoFit/>
            </a:bodyPr>
            <a:lstStyle/>
            <a:p>
              <a:pPr algn="ctr" eaLnBrk="0" hangingPunct="0">
                <a:spcBef>
                  <a:spcPct val="50000"/>
                </a:spcBef>
              </a:pPr>
              <a:r>
                <a:rPr lang="en-US" altLang="zh-CN" b="1"/>
                <a:t>DI</a:t>
              </a:r>
              <a:r>
                <a:rPr lang="en-US" altLang="zh-CN" b="1" baseline="-25000"/>
                <a:t>2</a:t>
              </a:r>
              <a:r>
                <a:rPr lang="en-US" altLang="zh-CN" b="1"/>
                <a:t>    DO</a:t>
              </a:r>
              <a:r>
                <a:rPr lang="en-US" altLang="zh-CN" b="1" baseline="-25000"/>
                <a:t>2</a:t>
              </a:r>
            </a:p>
          </p:txBody>
        </p:sp>
        <p:sp>
          <p:nvSpPr>
            <p:cNvPr id="7241" name="Text Box 152"/>
            <p:cNvSpPr txBox="1">
              <a:spLocks noChangeArrowheads="1"/>
            </p:cNvSpPr>
            <p:nvPr/>
          </p:nvSpPr>
          <p:spPr bwMode="auto">
            <a:xfrm>
              <a:off x="4472" y="912"/>
              <a:ext cx="1008" cy="288"/>
            </a:xfrm>
            <a:prstGeom prst="rect">
              <a:avLst/>
            </a:prstGeom>
            <a:noFill/>
            <a:ln w="12700" cap="sq">
              <a:noFill/>
              <a:miter lim="800000"/>
              <a:headEnd type="none" w="sm" len="sm"/>
              <a:tailEnd type="none" w="sm" len="sm"/>
            </a:ln>
          </p:spPr>
          <p:txBody>
            <a:bodyPr>
              <a:spAutoFit/>
            </a:bodyPr>
            <a:lstStyle/>
            <a:p>
              <a:pPr algn="ctr" eaLnBrk="0" hangingPunct="0">
                <a:spcBef>
                  <a:spcPct val="50000"/>
                </a:spcBef>
              </a:pPr>
              <a:r>
                <a:rPr lang="en-US" altLang="zh-CN" b="1"/>
                <a:t>DI</a:t>
              </a:r>
              <a:r>
                <a:rPr lang="en-US" altLang="zh-CN" b="1" baseline="-25000"/>
                <a:t>1</a:t>
              </a:r>
              <a:r>
                <a:rPr lang="en-US" altLang="zh-CN" b="1"/>
                <a:t>    DO</a:t>
              </a:r>
              <a:r>
                <a:rPr lang="en-US" altLang="zh-CN" b="1" baseline="-25000"/>
                <a:t>1</a:t>
              </a:r>
            </a:p>
          </p:txBody>
        </p:sp>
        <p:sp>
          <p:nvSpPr>
            <p:cNvPr id="7242" name="Line 153"/>
            <p:cNvSpPr>
              <a:spLocks noChangeShapeType="1"/>
            </p:cNvSpPr>
            <p:nvPr/>
          </p:nvSpPr>
          <p:spPr bwMode="auto">
            <a:xfrm>
              <a:off x="1352" y="1200"/>
              <a:ext cx="0" cy="144"/>
            </a:xfrm>
            <a:prstGeom prst="line">
              <a:avLst/>
            </a:prstGeom>
            <a:noFill/>
            <a:ln w="28575" cap="sq">
              <a:solidFill>
                <a:srgbClr val="FFFF00"/>
              </a:solidFill>
              <a:round/>
              <a:headEnd type="none" w="sm" len="sm"/>
              <a:tailEnd type="triangle" w="sm" len="sm"/>
            </a:ln>
          </p:spPr>
          <p:txBody>
            <a:bodyPr/>
            <a:lstStyle/>
            <a:p>
              <a:endParaRPr lang="zh-CN" altLang="en-US"/>
            </a:p>
          </p:txBody>
        </p:sp>
        <p:sp>
          <p:nvSpPr>
            <p:cNvPr id="7243" name="Line 154"/>
            <p:cNvSpPr>
              <a:spLocks noChangeShapeType="1"/>
            </p:cNvSpPr>
            <p:nvPr/>
          </p:nvSpPr>
          <p:spPr bwMode="auto">
            <a:xfrm flipV="1">
              <a:off x="1832" y="1200"/>
              <a:ext cx="0" cy="144"/>
            </a:xfrm>
            <a:prstGeom prst="line">
              <a:avLst/>
            </a:prstGeom>
            <a:noFill/>
            <a:ln w="28575" cap="sq">
              <a:solidFill>
                <a:srgbClr val="FFFF00"/>
              </a:solidFill>
              <a:round/>
              <a:headEnd type="none" w="sm" len="sm"/>
              <a:tailEnd type="triangle" w="sm" len="sm"/>
            </a:ln>
          </p:spPr>
          <p:txBody>
            <a:bodyPr/>
            <a:lstStyle/>
            <a:p>
              <a:endParaRPr lang="zh-CN" altLang="en-US"/>
            </a:p>
          </p:txBody>
        </p:sp>
        <p:sp>
          <p:nvSpPr>
            <p:cNvPr id="7244" name="Line 155"/>
            <p:cNvSpPr>
              <a:spLocks noChangeShapeType="1"/>
            </p:cNvSpPr>
            <p:nvPr/>
          </p:nvSpPr>
          <p:spPr bwMode="auto">
            <a:xfrm>
              <a:off x="2552" y="1200"/>
              <a:ext cx="0" cy="144"/>
            </a:xfrm>
            <a:prstGeom prst="line">
              <a:avLst/>
            </a:prstGeom>
            <a:noFill/>
            <a:ln w="28575" cap="sq">
              <a:solidFill>
                <a:srgbClr val="FFFF00"/>
              </a:solidFill>
              <a:round/>
              <a:headEnd type="none" w="sm" len="sm"/>
              <a:tailEnd type="triangle" w="sm" len="sm"/>
            </a:ln>
          </p:spPr>
          <p:txBody>
            <a:bodyPr/>
            <a:lstStyle/>
            <a:p>
              <a:endParaRPr lang="zh-CN" altLang="en-US"/>
            </a:p>
          </p:txBody>
        </p:sp>
        <p:sp>
          <p:nvSpPr>
            <p:cNvPr id="7245" name="Line 156"/>
            <p:cNvSpPr>
              <a:spLocks noChangeShapeType="1"/>
            </p:cNvSpPr>
            <p:nvPr/>
          </p:nvSpPr>
          <p:spPr bwMode="auto">
            <a:xfrm flipV="1">
              <a:off x="3032" y="1200"/>
              <a:ext cx="0" cy="144"/>
            </a:xfrm>
            <a:prstGeom prst="line">
              <a:avLst/>
            </a:prstGeom>
            <a:noFill/>
            <a:ln w="28575" cap="sq">
              <a:solidFill>
                <a:srgbClr val="FFFF00"/>
              </a:solidFill>
              <a:round/>
              <a:headEnd type="none" w="sm" len="sm"/>
              <a:tailEnd type="triangle" w="sm" len="sm"/>
            </a:ln>
          </p:spPr>
          <p:txBody>
            <a:bodyPr/>
            <a:lstStyle/>
            <a:p>
              <a:endParaRPr lang="zh-CN" altLang="en-US"/>
            </a:p>
          </p:txBody>
        </p:sp>
        <p:sp>
          <p:nvSpPr>
            <p:cNvPr id="7246" name="Line 157"/>
            <p:cNvSpPr>
              <a:spLocks noChangeShapeType="1"/>
            </p:cNvSpPr>
            <p:nvPr/>
          </p:nvSpPr>
          <p:spPr bwMode="auto">
            <a:xfrm>
              <a:off x="3656" y="1200"/>
              <a:ext cx="0" cy="144"/>
            </a:xfrm>
            <a:prstGeom prst="line">
              <a:avLst/>
            </a:prstGeom>
            <a:noFill/>
            <a:ln w="28575" cap="sq">
              <a:solidFill>
                <a:srgbClr val="FFFF00"/>
              </a:solidFill>
              <a:round/>
              <a:headEnd type="none" w="sm" len="sm"/>
              <a:tailEnd type="triangle" w="sm" len="sm"/>
            </a:ln>
          </p:spPr>
          <p:txBody>
            <a:bodyPr/>
            <a:lstStyle/>
            <a:p>
              <a:endParaRPr lang="zh-CN" altLang="en-US"/>
            </a:p>
          </p:txBody>
        </p:sp>
        <p:sp>
          <p:nvSpPr>
            <p:cNvPr id="7247" name="Line 158"/>
            <p:cNvSpPr>
              <a:spLocks noChangeShapeType="1"/>
            </p:cNvSpPr>
            <p:nvPr/>
          </p:nvSpPr>
          <p:spPr bwMode="auto">
            <a:xfrm flipV="1">
              <a:off x="4136" y="1200"/>
              <a:ext cx="0" cy="144"/>
            </a:xfrm>
            <a:prstGeom prst="line">
              <a:avLst/>
            </a:prstGeom>
            <a:noFill/>
            <a:ln w="28575" cap="sq">
              <a:solidFill>
                <a:srgbClr val="FFFF00"/>
              </a:solidFill>
              <a:round/>
              <a:headEnd type="none" w="sm" len="sm"/>
              <a:tailEnd type="triangle" w="sm" len="sm"/>
            </a:ln>
          </p:spPr>
          <p:txBody>
            <a:bodyPr/>
            <a:lstStyle/>
            <a:p>
              <a:endParaRPr lang="zh-CN" altLang="en-US"/>
            </a:p>
          </p:txBody>
        </p:sp>
        <p:sp>
          <p:nvSpPr>
            <p:cNvPr id="7248" name="Line 159"/>
            <p:cNvSpPr>
              <a:spLocks noChangeShapeType="1"/>
            </p:cNvSpPr>
            <p:nvPr/>
          </p:nvSpPr>
          <p:spPr bwMode="auto">
            <a:xfrm>
              <a:off x="4760" y="1200"/>
              <a:ext cx="0" cy="144"/>
            </a:xfrm>
            <a:prstGeom prst="line">
              <a:avLst/>
            </a:prstGeom>
            <a:noFill/>
            <a:ln w="28575" cap="sq">
              <a:solidFill>
                <a:srgbClr val="FFFF00"/>
              </a:solidFill>
              <a:round/>
              <a:headEnd type="none" w="sm" len="sm"/>
              <a:tailEnd type="triangle" w="sm" len="sm"/>
            </a:ln>
          </p:spPr>
          <p:txBody>
            <a:bodyPr/>
            <a:lstStyle/>
            <a:p>
              <a:endParaRPr lang="zh-CN" altLang="en-US"/>
            </a:p>
          </p:txBody>
        </p:sp>
        <p:sp>
          <p:nvSpPr>
            <p:cNvPr id="7249" name="Line 160"/>
            <p:cNvSpPr>
              <a:spLocks noChangeShapeType="1"/>
            </p:cNvSpPr>
            <p:nvPr/>
          </p:nvSpPr>
          <p:spPr bwMode="auto">
            <a:xfrm flipV="1">
              <a:off x="5240" y="1200"/>
              <a:ext cx="0" cy="144"/>
            </a:xfrm>
            <a:prstGeom prst="line">
              <a:avLst/>
            </a:prstGeom>
            <a:noFill/>
            <a:ln w="28575" cap="sq">
              <a:solidFill>
                <a:srgbClr val="FFFF00"/>
              </a:solidFill>
              <a:round/>
              <a:headEnd type="none" w="sm" len="sm"/>
              <a:tailEnd type="triangle" w="sm" len="sm"/>
            </a:ln>
          </p:spPr>
          <p:txBody>
            <a:bodyPr/>
            <a:lstStyle/>
            <a:p>
              <a:endParaRPr lang="zh-CN" altLang="en-US"/>
            </a:p>
          </p:txBody>
        </p:sp>
      </p:grpSp>
      <p:sp>
        <p:nvSpPr>
          <p:cNvPr id="46241" name="Text Box 161"/>
          <p:cNvSpPr txBox="1">
            <a:spLocks noChangeArrowheads="1"/>
          </p:cNvSpPr>
          <p:nvPr/>
        </p:nvSpPr>
        <p:spPr bwMode="auto">
          <a:xfrm>
            <a:off x="381000" y="319088"/>
            <a:ext cx="5233988" cy="523875"/>
          </a:xfrm>
          <a:prstGeom prst="rect">
            <a:avLst/>
          </a:prstGeom>
          <a:noFill/>
          <a:ln w="12700" cap="sq">
            <a:noFill/>
            <a:miter lim="800000"/>
            <a:headEnd type="none" w="sm" len="sm"/>
            <a:tailEnd type="none" w="sm" len="sm"/>
          </a:ln>
        </p:spPr>
        <p:txBody>
          <a:bodyPr wrap="none">
            <a:spAutoFit/>
          </a:bodyPr>
          <a:lstStyle/>
          <a:p>
            <a:pPr eaLnBrk="0" hangingPunct="0"/>
            <a:r>
              <a:rPr lang="zh-CN" altLang="en-US" sz="2800" b="1">
                <a:solidFill>
                  <a:srgbClr val="FFFF00"/>
                </a:solidFill>
                <a:latin typeface="黑体" pitchFamily="2" charset="-122"/>
                <a:ea typeface="黑体" pitchFamily="2" charset="-122"/>
              </a:rPr>
              <a:t>内部四个位平面的行列译码结构</a:t>
            </a:r>
          </a:p>
        </p:txBody>
      </p:sp>
      <p:sp>
        <p:nvSpPr>
          <p:cNvPr id="46244" name="Text Box 164"/>
          <p:cNvSpPr txBox="1">
            <a:spLocks noChangeArrowheads="1"/>
          </p:cNvSpPr>
          <p:nvPr/>
        </p:nvSpPr>
        <p:spPr bwMode="auto">
          <a:xfrm>
            <a:off x="4067175" y="4437063"/>
            <a:ext cx="4681538" cy="1108075"/>
          </a:xfrm>
          <a:prstGeom prst="rect">
            <a:avLst/>
          </a:prstGeom>
          <a:noFill/>
          <a:ln w="12700" cap="sq">
            <a:noFill/>
            <a:miter lim="800000"/>
            <a:headEnd type="none" w="sm" len="sm"/>
            <a:tailEnd type="none" w="sm" len="sm"/>
          </a:ln>
        </p:spPr>
        <p:txBody>
          <a:bodyPr>
            <a:spAutoFit/>
          </a:bodyPr>
          <a:lstStyle/>
          <a:p>
            <a:pPr>
              <a:lnSpc>
                <a:spcPts val="4000"/>
              </a:lnSpc>
            </a:pPr>
            <a:r>
              <a:rPr lang="zh-CN" altLang="en-US" sz="2800" b="1">
                <a:solidFill>
                  <a:schemeClr val="accent1"/>
                </a:solidFill>
                <a:latin typeface="Calibri" pitchFamily="34" charset="0"/>
                <a:ea typeface="黑体" pitchFamily="2" charset="-122"/>
                <a:cs typeface="Calibri" pitchFamily="34" charset="0"/>
              </a:rPr>
              <a:t>试分析：</a:t>
            </a:r>
            <a:r>
              <a:rPr lang="en-US" altLang="zh-CN" sz="2800" b="1">
                <a:latin typeface="Calibri" pitchFamily="34" charset="0"/>
                <a:ea typeface="黑体" pitchFamily="2" charset="-122"/>
                <a:cs typeface="Calibri" pitchFamily="34" charset="0"/>
              </a:rPr>
              <a:t>A</a:t>
            </a:r>
            <a:r>
              <a:rPr lang="en-US" altLang="zh-CN" sz="2800" b="1" baseline="-25000">
                <a:latin typeface="Calibri" pitchFamily="34" charset="0"/>
                <a:ea typeface="黑体" pitchFamily="2" charset="-122"/>
                <a:cs typeface="Calibri" pitchFamily="34" charset="0"/>
              </a:rPr>
              <a:t>3</a:t>
            </a:r>
            <a:r>
              <a:rPr lang="en-US" altLang="zh-CN" sz="2800" b="1">
                <a:latin typeface="Calibri" pitchFamily="34" charset="0"/>
                <a:ea typeface="黑体" pitchFamily="2" charset="-122"/>
                <a:cs typeface="Calibri" pitchFamily="34" charset="0"/>
              </a:rPr>
              <a:t>A</a:t>
            </a:r>
            <a:r>
              <a:rPr lang="en-US" altLang="zh-CN" sz="2800" b="1" baseline="-25000">
                <a:latin typeface="Calibri" pitchFamily="34" charset="0"/>
                <a:ea typeface="黑体" pitchFamily="2" charset="-122"/>
                <a:cs typeface="Calibri" pitchFamily="34" charset="0"/>
              </a:rPr>
              <a:t>2</a:t>
            </a:r>
            <a:r>
              <a:rPr lang="en-US" altLang="zh-CN" sz="2800" b="1">
                <a:latin typeface="Calibri" pitchFamily="34" charset="0"/>
                <a:ea typeface="黑体" pitchFamily="2" charset="-122"/>
                <a:cs typeface="Calibri" pitchFamily="34" charset="0"/>
              </a:rPr>
              <a:t>A</a:t>
            </a:r>
            <a:r>
              <a:rPr lang="en-US" altLang="zh-CN" sz="2800" b="1" baseline="-25000">
                <a:latin typeface="Calibri" pitchFamily="34" charset="0"/>
                <a:ea typeface="黑体" pitchFamily="2" charset="-122"/>
                <a:cs typeface="Calibri" pitchFamily="34" charset="0"/>
              </a:rPr>
              <a:t>1</a:t>
            </a:r>
            <a:r>
              <a:rPr lang="en-US" altLang="zh-CN" sz="2800" b="1">
                <a:latin typeface="Calibri" pitchFamily="34" charset="0"/>
                <a:ea typeface="黑体" pitchFamily="2" charset="-122"/>
                <a:cs typeface="Calibri" pitchFamily="34" charset="0"/>
              </a:rPr>
              <a:t>A</a:t>
            </a:r>
            <a:r>
              <a:rPr lang="en-US" altLang="zh-CN" sz="2800" b="1" baseline="-25000">
                <a:latin typeface="Calibri" pitchFamily="34" charset="0"/>
                <a:ea typeface="黑体" pitchFamily="2" charset="-122"/>
                <a:cs typeface="Calibri" pitchFamily="34" charset="0"/>
              </a:rPr>
              <a:t>0</a:t>
            </a:r>
            <a:r>
              <a:rPr lang="en-US" altLang="zh-CN" sz="2800" b="1">
                <a:latin typeface="Calibri" pitchFamily="34" charset="0"/>
                <a:ea typeface="黑体" pitchFamily="2" charset="-122"/>
                <a:cs typeface="Calibri" pitchFamily="34" charset="0"/>
              </a:rPr>
              <a:t>=0001</a:t>
            </a:r>
            <a:r>
              <a:rPr lang="zh-CN" altLang="en-US" sz="2800" b="1">
                <a:latin typeface="Calibri" pitchFamily="34" charset="0"/>
                <a:ea typeface="黑体" pitchFamily="2" charset="-122"/>
                <a:cs typeface="Calibri" pitchFamily="34" charset="0"/>
              </a:rPr>
              <a:t>时</a:t>
            </a:r>
            <a:r>
              <a:rPr lang="en-US" altLang="zh-CN" sz="2800" b="1">
                <a:latin typeface="Calibri" pitchFamily="34" charset="0"/>
                <a:ea typeface="黑体" pitchFamily="2" charset="-122"/>
                <a:cs typeface="Calibri" pitchFamily="34" charset="0"/>
              </a:rPr>
              <a:t>, </a:t>
            </a:r>
            <a:r>
              <a:rPr lang="zh-CN" altLang="en-US" sz="2800" b="1">
                <a:latin typeface="Calibri" pitchFamily="34" charset="0"/>
                <a:ea typeface="黑体" pitchFamily="2" charset="-122"/>
                <a:cs typeface="Calibri" pitchFamily="34" charset="0"/>
              </a:rPr>
              <a:t>哪些存储单元同时被选中？</a:t>
            </a:r>
          </a:p>
        </p:txBody>
      </p:sp>
      <p:sp>
        <p:nvSpPr>
          <p:cNvPr id="7173" name="灯片编号占位符 161"/>
          <p:cNvSpPr>
            <a:spLocks noGrp="1"/>
          </p:cNvSpPr>
          <p:nvPr>
            <p:ph type="sldNum" sz="quarter" idx="10"/>
          </p:nvPr>
        </p:nvSpPr>
        <p:spPr>
          <a:noFill/>
        </p:spPr>
        <p:txBody>
          <a:bodyPr/>
          <a:lstStyle/>
          <a:p>
            <a:fld id="{9A548F24-3D29-4E4C-99BA-A36A23026835}" type="slidenum">
              <a:rPr lang="en-US" altLang="zh-CN" smtClean="0">
                <a:ea typeface="宋体" charset="-122"/>
              </a:rPr>
              <a:pPr/>
              <a:t>16</a:t>
            </a:fld>
            <a:r>
              <a:rPr lang="en-US" altLang="zh-CN">
                <a:ea typeface="宋体" charset="-122"/>
              </a:rPr>
              <a:t>/22</a:t>
            </a:r>
          </a:p>
        </p:txBody>
      </p:sp>
      <p:sp>
        <p:nvSpPr>
          <p:cNvPr id="162" name="矩形 161"/>
          <p:cNvSpPr/>
          <p:nvPr/>
        </p:nvSpPr>
        <p:spPr bwMode="auto">
          <a:xfrm>
            <a:off x="0" y="154546"/>
            <a:ext cx="9144000" cy="6703454"/>
          </a:xfrm>
          <a:prstGeom prst="rect">
            <a:avLst/>
          </a:prstGeom>
          <a:noFill/>
          <a:ln w="50800" cap="flat" cmpd="sng" algn="ctr">
            <a:solidFill>
              <a:srgbClr val="FE9AAB"/>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6241"/>
                                        </p:tgtEl>
                                        <p:attrNameLst>
                                          <p:attrName>style.visibility</p:attrName>
                                        </p:attrNameLst>
                                      </p:cBhvr>
                                      <p:to>
                                        <p:strVal val="visible"/>
                                      </p:to>
                                    </p:set>
                                    <p:animEffect transition="in" filter="dissolve">
                                      <p:cBhvr>
                                        <p:cTn id="7" dur="500"/>
                                        <p:tgtEl>
                                          <p:spTgt spid="46241"/>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46244"/>
                                        </p:tgtEl>
                                        <p:attrNameLst>
                                          <p:attrName>style.visibility</p:attrName>
                                        </p:attrNameLst>
                                      </p:cBhvr>
                                      <p:to>
                                        <p:strVal val="visible"/>
                                      </p:to>
                                    </p:set>
                                    <p:animEffect transition="in" filter="dissolve">
                                      <p:cBhvr>
                                        <p:cTn id="18" dur="500"/>
                                        <p:tgtEl>
                                          <p:spTgt spid="46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241" grpId="0" autoUpdateAnimBg="0"/>
      <p:bldP spid="4624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3" name="Rectangle 3"/>
          <p:cNvSpPr>
            <a:spLocks noGrp="1" noChangeArrowheads="1"/>
          </p:cNvSpPr>
          <p:nvPr>
            <p:ph type="body" idx="4294967295"/>
          </p:nvPr>
        </p:nvSpPr>
        <p:spPr>
          <a:xfrm>
            <a:off x="304800" y="819150"/>
            <a:ext cx="8640763" cy="1917700"/>
          </a:xfrm>
        </p:spPr>
        <p:txBody>
          <a:bodyPr lIns="91440" tIns="45720" rIns="91440" bIns="45720"/>
          <a:lstStyle/>
          <a:p>
            <a:pPr eaLnBrk="1" hangingPunct="1">
              <a:lnSpc>
                <a:spcPct val="110000"/>
              </a:lnSpc>
              <a:buFontTx/>
              <a:buNone/>
            </a:pPr>
            <a:r>
              <a:rPr lang="zh-CN" altLang="en-US" sz="2200">
                <a:latin typeface="微软雅黑" panose="020B0503020204020204" pitchFamily="34" charset="-122"/>
                <a:ea typeface="微软雅黑" panose="020B0503020204020204" pitchFamily="34" charset="-122"/>
              </a:rPr>
              <a:t>16</a:t>
            </a:r>
            <a:r>
              <a:rPr lang="en-US" altLang="zh-CN" sz="2200">
                <a:latin typeface="微软雅黑" panose="020B0503020204020204" pitchFamily="34" charset="-122"/>
                <a:ea typeface="微软雅黑" panose="020B0503020204020204" pitchFamily="34" charset="-122"/>
              </a:rPr>
              <a:t>M</a:t>
            </a:r>
            <a:r>
              <a:rPr lang="zh-CN" altLang="en-US" sz="2200">
                <a:latin typeface="微软雅黑" panose="020B0503020204020204" pitchFamily="34" charset="-122"/>
                <a:ea typeface="微软雅黑" panose="020B0503020204020204" pitchFamily="34" charset="-122"/>
              </a:rPr>
              <a:t>位 = 4</a:t>
            </a:r>
            <a:r>
              <a:rPr lang="en-US" altLang="zh-CN" sz="2200">
                <a:latin typeface="微软雅黑" panose="020B0503020204020204" pitchFamily="34" charset="-122"/>
                <a:ea typeface="微软雅黑" panose="020B0503020204020204" pitchFamily="34" charset="-122"/>
              </a:rPr>
              <a:t>Mbx4 = 2048x2048x4 = 2</a:t>
            </a:r>
            <a:r>
              <a:rPr lang="en-US" altLang="zh-CN" sz="2200" baseline="30000">
                <a:latin typeface="微软雅黑" panose="020B0503020204020204" pitchFamily="34" charset="-122"/>
                <a:ea typeface="微软雅黑" panose="020B0503020204020204" pitchFamily="34" charset="-122"/>
              </a:rPr>
              <a:t>11</a:t>
            </a:r>
            <a:r>
              <a:rPr lang="en-US" altLang="zh-CN" sz="2200">
                <a:latin typeface="微软雅黑" panose="020B0503020204020204" pitchFamily="34" charset="-122"/>
                <a:ea typeface="微软雅黑" panose="020B0503020204020204" pitchFamily="34" charset="-122"/>
              </a:rPr>
              <a:t>x2</a:t>
            </a:r>
            <a:r>
              <a:rPr lang="en-US" altLang="zh-CN" sz="2200" baseline="30000">
                <a:latin typeface="微软雅黑" panose="020B0503020204020204" pitchFamily="34" charset="-122"/>
                <a:ea typeface="微软雅黑" panose="020B0503020204020204" pitchFamily="34" charset="-122"/>
              </a:rPr>
              <a:t>11</a:t>
            </a:r>
            <a:r>
              <a:rPr lang="en-US" altLang="zh-CN" sz="2200">
                <a:latin typeface="微软雅黑" panose="020B0503020204020204" pitchFamily="34" charset="-122"/>
                <a:ea typeface="微软雅黑" panose="020B0503020204020204" pitchFamily="34" charset="-122"/>
              </a:rPr>
              <a:t>x4</a:t>
            </a:r>
          </a:p>
          <a:p>
            <a:pPr eaLnBrk="1" hangingPunct="1">
              <a:lnSpc>
                <a:spcPct val="110000"/>
              </a:lnSpc>
              <a:buFontTx/>
              <a:buNone/>
            </a:pPr>
            <a:r>
              <a:rPr lang="zh-CN" altLang="en-US" sz="2200">
                <a:latin typeface="微软雅黑" panose="020B0503020204020204" pitchFamily="34" charset="-122"/>
                <a:ea typeface="微软雅黑" panose="020B0503020204020204" pitchFamily="34" charset="-122"/>
              </a:rPr>
              <a:t>(1) 地址线：11根线分时复用，由</a:t>
            </a:r>
            <a:r>
              <a:rPr lang="en-US" altLang="zh-CN" sz="2200">
                <a:latin typeface="微软雅黑" panose="020B0503020204020204" pitchFamily="34" charset="-122"/>
                <a:ea typeface="微软雅黑" panose="020B0503020204020204" pitchFamily="34" charset="-122"/>
              </a:rPr>
              <a:t>RAS</a:t>
            </a:r>
            <a:r>
              <a:rPr lang="zh-CN" altLang="en-US" sz="2200">
                <a:latin typeface="微软雅黑" panose="020B0503020204020204" pitchFamily="34" charset="-122"/>
                <a:ea typeface="微软雅黑" panose="020B0503020204020204" pitchFamily="34" charset="-122"/>
              </a:rPr>
              <a:t>和</a:t>
            </a:r>
            <a:r>
              <a:rPr lang="en-US" altLang="zh-CN" sz="2200">
                <a:latin typeface="微软雅黑" panose="020B0503020204020204" pitchFamily="34" charset="-122"/>
                <a:ea typeface="微软雅黑" panose="020B0503020204020204" pitchFamily="34" charset="-122"/>
              </a:rPr>
              <a:t>CAS</a:t>
            </a:r>
            <a:r>
              <a:rPr lang="zh-CN" altLang="en-US" sz="2200">
                <a:latin typeface="微软雅黑" panose="020B0503020204020204" pitchFamily="34" charset="-122"/>
                <a:ea typeface="微软雅黑" panose="020B0503020204020204" pitchFamily="34" charset="-122"/>
              </a:rPr>
              <a:t>提供控制时序。</a:t>
            </a:r>
            <a:endParaRPr lang="zh-CN" altLang="en-US" sz="2200">
              <a:solidFill>
                <a:srgbClr val="006600"/>
              </a:solidFill>
              <a:latin typeface="微软雅黑" panose="020B0503020204020204" pitchFamily="34" charset="-122"/>
              <a:ea typeface="微软雅黑" panose="020B0503020204020204" pitchFamily="34" charset="-122"/>
            </a:endParaRPr>
          </a:p>
          <a:p>
            <a:pPr eaLnBrk="1" hangingPunct="1">
              <a:lnSpc>
                <a:spcPct val="110000"/>
              </a:lnSpc>
              <a:buFontTx/>
              <a:buNone/>
            </a:pPr>
            <a:r>
              <a:rPr lang="zh-CN" altLang="en-US" sz="2200">
                <a:latin typeface="微软雅黑" panose="020B0503020204020204" pitchFamily="34" charset="-122"/>
                <a:ea typeface="微软雅黑" panose="020B0503020204020204" pitchFamily="34" charset="-122"/>
              </a:rPr>
              <a:t>(2) 需</a:t>
            </a:r>
            <a:r>
              <a:rPr lang="en-US" altLang="zh-CN" sz="2200">
                <a:latin typeface="微软雅黑" panose="020B0503020204020204" pitchFamily="34" charset="-122"/>
                <a:ea typeface="微软雅黑" panose="020B0503020204020204" pitchFamily="34" charset="-122"/>
              </a:rPr>
              <a:t>4</a:t>
            </a:r>
            <a:r>
              <a:rPr lang="zh-CN" altLang="en-US" sz="2200">
                <a:latin typeface="微软雅黑" panose="020B0503020204020204" pitchFamily="34" charset="-122"/>
                <a:ea typeface="微软雅黑" panose="020B0503020204020204" pitchFamily="34" charset="-122"/>
              </a:rPr>
              <a:t>个位平面，对相同行、列交叉点的</a:t>
            </a:r>
            <a:r>
              <a:rPr lang="en-US" altLang="zh-CN" sz="2200">
                <a:latin typeface="微软雅黑" panose="020B0503020204020204" pitchFamily="34" charset="-122"/>
                <a:ea typeface="微软雅黑" panose="020B0503020204020204" pitchFamily="34" charset="-122"/>
              </a:rPr>
              <a:t>4</a:t>
            </a:r>
            <a:r>
              <a:rPr lang="zh-CN" altLang="en-US" sz="2200">
                <a:latin typeface="微软雅黑" panose="020B0503020204020204" pitchFamily="34" charset="-122"/>
                <a:ea typeface="微软雅黑" panose="020B0503020204020204" pitchFamily="34" charset="-122"/>
              </a:rPr>
              <a:t>位一起读</a:t>
            </a:r>
            <a:r>
              <a:rPr lang="en-US" altLang="zh-CN" sz="2200">
                <a:latin typeface="微软雅黑" panose="020B0503020204020204" pitchFamily="34" charset="-122"/>
                <a:ea typeface="微软雅黑" panose="020B0503020204020204" pitchFamily="34" charset="-122"/>
              </a:rPr>
              <a:t>/</a:t>
            </a:r>
            <a:r>
              <a:rPr lang="zh-CN" altLang="en-US" sz="2200">
                <a:latin typeface="微软雅黑" panose="020B0503020204020204" pitchFamily="34" charset="-122"/>
                <a:ea typeface="微软雅黑" panose="020B0503020204020204" pitchFamily="34" charset="-122"/>
              </a:rPr>
              <a:t>写</a:t>
            </a:r>
          </a:p>
          <a:p>
            <a:pPr eaLnBrk="1" hangingPunct="1">
              <a:lnSpc>
                <a:spcPct val="110000"/>
              </a:lnSpc>
              <a:buFontTx/>
              <a:buNone/>
            </a:pPr>
            <a:r>
              <a:rPr lang="en-US" altLang="zh-CN" sz="2200">
                <a:latin typeface="微软雅黑" panose="020B0503020204020204" pitchFamily="34" charset="-122"/>
                <a:ea typeface="微软雅黑" panose="020B0503020204020204" pitchFamily="34" charset="-122"/>
              </a:rPr>
              <a:t>(3) </a:t>
            </a:r>
            <a:r>
              <a:rPr lang="zh-CN" altLang="en-US" sz="2200">
                <a:solidFill>
                  <a:srgbClr val="666699"/>
                </a:solidFill>
                <a:latin typeface="微软雅黑" panose="020B0503020204020204" pitchFamily="34" charset="-122"/>
                <a:ea typeface="微软雅黑" panose="020B0503020204020204" pitchFamily="34" charset="-122"/>
                <a:hlinkClick r:id="" action="ppaction://hlinkshowjump?jump=nextslide"/>
              </a:rPr>
              <a:t>内部结构框图</a:t>
            </a:r>
            <a:endParaRPr lang="en-US" altLang="zh-CN" sz="2200">
              <a:solidFill>
                <a:srgbClr val="666699"/>
              </a:solidFill>
              <a:latin typeface="微软雅黑" panose="020B0503020204020204" pitchFamily="34" charset="-122"/>
              <a:ea typeface="微软雅黑" panose="020B0503020204020204" pitchFamily="34" charset="-122"/>
            </a:endParaRPr>
          </a:p>
        </p:txBody>
      </p:sp>
      <p:sp>
        <p:nvSpPr>
          <p:cNvPr id="22531" name="Rectangle 4"/>
          <p:cNvSpPr>
            <a:spLocks noGrp="1" noChangeArrowheads="1"/>
          </p:cNvSpPr>
          <p:nvPr>
            <p:ph type="title" idx="4294967295"/>
          </p:nvPr>
        </p:nvSpPr>
        <p:spPr>
          <a:xfrm>
            <a:off x="236538" y="107950"/>
            <a:ext cx="8807450" cy="569913"/>
          </a:xfrm>
          <a:noFill/>
        </p:spPr>
        <p:txBody>
          <a:bodyPr lIns="91440" tIns="45720" rIns="91440" bIns="45720" anchor="ctr"/>
          <a:lstStyle/>
          <a:p>
            <a:pPr eaLnBrk="1" hangingPunct="1"/>
            <a:r>
              <a:rPr lang="zh-CN" altLang="en-US"/>
              <a:t>举例：典型的16</a:t>
            </a:r>
            <a:r>
              <a:rPr lang="en-US" altLang="zh-CN"/>
              <a:t>M</a:t>
            </a:r>
            <a:r>
              <a:rPr lang="zh-CN" altLang="en-US"/>
              <a:t>位</a:t>
            </a:r>
            <a:r>
              <a:rPr lang="en-US" altLang="zh-CN"/>
              <a:t>DRAM（4M</a:t>
            </a:r>
            <a:r>
              <a:rPr lang="en-US" altLang="zh-CN">
                <a:latin typeface="MS Gothic" panose="020B0609070205080204" pitchFamily="49" charset="-128"/>
                <a:ea typeface="MS Gothic" panose="020B0609070205080204" pitchFamily="49" charset="-128"/>
              </a:rPr>
              <a:t>x</a:t>
            </a:r>
            <a:r>
              <a:rPr lang="en-US" altLang="zh-CN"/>
              <a:t>4）</a:t>
            </a:r>
          </a:p>
        </p:txBody>
      </p:sp>
      <p:sp>
        <p:nvSpPr>
          <p:cNvPr id="250885" name="Rectangle 5"/>
          <p:cNvSpPr>
            <a:spLocks noChangeArrowheads="1"/>
          </p:cNvSpPr>
          <p:nvPr/>
        </p:nvSpPr>
        <p:spPr bwMode="auto">
          <a:xfrm>
            <a:off x="431800" y="3294063"/>
            <a:ext cx="7678738"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20000"/>
              </a:spcBef>
            </a:pPr>
            <a:r>
              <a:rPr kumimoji="1" lang="zh-CN" altLang="en-US" sz="2400" b="1">
                <a:solidFill>
                  <a:srgbClr val="FF0000"/>
                </a:solidFill>
                <a:latin typeface="微软雅黑" panose="020B0503020204020204" pitchFamily="34" charset="-122"/>
                <a:ea typeface="微软雅黑" panose="020B0503020204020204" pitchFamily="34" charset="-122"/>
              </a:rPr>
              <a:t>问题：</a:t>
            </a:r>
          </a:p>
          <a:p>
            <a:pPr eaLnBrk="1" hangingPunct="1">
              <a:spcBef>
                <a:spcPct val="20000"/>
              </a:spcBef>
            </a:pPr>
            <a:r>
              <a:rPr kumimoji="1" lang="zh-CN" altLang="en-US" sz="2400" b="1">
                <a:solidFill>
                  <a:srgbClr val="FF0000"/>
                </a:solidFill>
                <a:latin typeface="微软雅黑" panose="020B0503020204020204" pitchFamily="34" charset="-122"/>
                <a:ea typeface="微软雅黑" panose="020B0503020204020204" pitchFamily="34" charset="-122"/>
              </a:rPr>
              <a:t>为什么每出现新一代</a:t>
            </a:r>
            <a:r>
              <a:rPr kumimoji="1" lang="en-US" altLang="zh-CN" sz="2400" b="1">
                <a:solidFill>
                  <a:srgbClr val="FF0000"/>
                </a:solidFill>
                <a:latin typeface="微软雅黑" panose="020B0503020204020204" pitchFamily="34" charset="-122"/>
                <a:ea typeface="微软雅黑" panose="020B0503020204020204" pitchFamily="34" charset="-122"/>
              </a:rPr>
              <a:t>DRAM</a:t>
            </a:r>
            <a:r>
              <a:rPr kumimoji="1" lang="zh-CN" altLang="en-US" sz="2400" b="1">
                <a:solidFill>
                  <a:srgbClr val="FF0000"/>
                </a:solidFill>
                <a:latin typeface="微软雅黑" panose="020B0503020204020204" pitchFamily="34" charset="-122"/>
                <a:ea typeface="微软雅黑" panose="020B0503020204020204" pitchFamily="34" charset="-122"/>
              </a:rPr>
              <a:t>芯片，容量至少提高到</a:t>
            </a:r>
            <a:r>
              <a:rPr kumimoji="1" lang="en-US" altLang="zh-CN" sz="2400" b="1">
                <a:solidFill>
                  <a:srgbClr val="FF0000"/>
                </a:solidFill>
                <a:latin typeface="微软雅黑" panose="020B0503020204020204" pitchFamily="34" charset="-122"/>
                <a:ea typeface="微软雅黑" panose="020B0503020204020204" pitchFamily="34" charset="-122"/>
              </a:rPr>
              <a:t>4</a:t>
            </a:r>
            <a:r>
              <a:rPr kumimoji="1" lang="zh-CN" altLang="en-US" sz="2400" b="1">
                <a:solidFill>
                  <a:srgbClr val="FF0000"/>
                </a:solidFill>
                <a:latin typeface="微软雅黑" panose="020B0503020204020204" pitchFamily="34" charset="-122"/>
                <a:ea typeface="微软雅黑" panose="020B0503020204020204" pitchFamily="34" charset="-122"/>
              </a:rPr>
              <a:t>倍？</a:t>
            </a:r>
          </a:p>
        </p:txBody>
      </p:sp>
      <p:sp>
        <p:nvSpPr>
          <p:cNvPr id="250886" name="Text Box 6"/>
          <p:cNvSpPr txBox="1">
            <a:spLocks noChangeArrowheads="1"/>
          </p:cNvSpPr>
          <p:nvPr/>
        </p:nvSpPr>
        <p:spPr bwMode="auto">
          <a:xfrm>
            <a:off x="441325" y="4427538"/>
            <a:ext cx="8515350"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lnSpc>
                <a:spcPct val="120000"/>
              </a:lnSpc>
              <a:spcBef>
                <a:spcPct val="50000"/>
              </a:spcBef>
            </a:pPr>
            <a:r>
              <a:rPr kumimoji="1" lang="zh-CN" altLang="en-US" sz="2400" b="1">
                <a:solidFill>
                  <a:srgbClr val="CC0000"/>
                </a:solidFill>
                <a:ea typeface="黑体" panose="02010609060101010101" pitchFamily="49" charset="-122"/>
                <a:cs typeface="Arial" panose="020B0604020202020204" pitchFamily="34" charset="0"/>
              </a:rPr>
              <a:t>行地址和列地址分时复用</a:t>
            </a:r>
            <a:r>
              <a:rPr kumimoji="1" lang="en-US" altLang="zh-CN" sz="2400" b="1">
                <a:solidFill>
                  <a:srgbClr val="CC0000"/>
                </a:solidFill>
                <a:ea typeface="黑体" panose="02010609060101010101" pitchFamily="49" charset="-122"/>
                <a:cs typeface="Arial" panose="020B0604020202020204" pitchFamily="34" charset="0"/>
              </a:rPr>
              <a:t>, </a:t>
            </a:r>
            <a:r>
              <a:rPr kumimoji="1" lang="zh-CN" altLang="en-US" sz="2400" b="1">
                <a:solidFill>
                  <a:srgbClr val="CC0000"/>
                </a:solidFill>
                <a:ea typeface="黑体" panose="02010609060101010101" pitchFamily="49" charset="-122"/>
                <a:cs typeface="Arial" panose="020B0604020202020204" pitchFamily="34" charset="0"/>
              </a:rPr>
              <a:t>每出现新一代</a:t>
            </a:r>
            <a:r>
              <a:rPr kumimoji="1" lang="en-US" altLang="zh-CN" sz="2400" b="1">
                <a:solidFill>
                  <a:srgbClr val="CC0000"/>
                </a:solidFill>
                <a:ea typeface="黑体" panose="02010609060101010101" pitchFamily="49" charset="-122"/>
                <a:cs typeface="Arial" panose="020B0604020202020204" pitchFamily="34" charset="0"/>
              </a:rPr>
              <a:t>DRAM</a:t>
            </a:r>
            <a:r>
              <a:rPr kumimoji="1" lang="zh-CN" altLang="en-US" sz="2400" b="1">
                <a:solidFill>
                  <a:srgbClr val="CC0000"/>
                </a:solidFill>
                <a:ea typeface="黑体" panose="02010609060101010101" pitchFamily="49" charset="-122"/>
                <a:cs typeface="Arial" panose="020B0604020202020204" pitchFamily="34" charset="0"/>
              </a:rPr>
              <a:t>芯片，至少要增加一根地址线。每加一根地址线，则行地址和列地址各增加一位，所以行数和列数各增加一倍。因而容量至少提高到</a:t>
            </a:r>
            <a:r>
              <a:rPr kumimoji="1" lang="en-US" altLang="zh-CN" sz="2400" b="1">
                <a:solidFill>
                  <a:srgbClr val="CC0000"/>
                </a:solidFill>
                <a:ea typeface="黑体" panose="02010609060101010101" pitchFamily="49" charset="-122"/>
                <a:cs typeface="Arial" panose="020B0604020202020204" pitchFamily="34" charset="0"/>
              </a:rPr>
              <a:t>4</a:t>
            </a:r>
            <a:r>
              <a:rPr kumimoji="1" lang="zh-CN" altLang="en-US" sz="2400" b="1">
                <a:solidFill>
                  <a:srgbClr val="CC0000"/>
                </a:solidFill>
                <a:ea typeface="黑体" panose="02010609060101010101" pitchFamily="49" charset="-122"/>
                <a:cs typeface="Arial" panose="020B0604020202020204" pitchFamily="34" charset="0"/>
              </a:rPr>
              <a:t>倍。</a:t>
            </a:r>
          </a:p>
        </p:txBody>
      </p:sp>
      <p:sp>
        <p:nvSpPr>
          <p:cNvPr id="6" name="Text Box 44"/>
          <p:cNvSpPr txBox="1">
            <a:spLocks noChangeArrowheads="1"/>
          </p:cNvSpPr>
          <p:nvPr/>
        </p:nvSpPr>
        <p:spPr bwMode="auto">
          <a:xfrm>
            <a:off x="6883400" y="5962650"/>
            <a:ext cx="11509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1800" b="1" i="1" dirty="0">
                <a:solidFill>
                  <a:srgbClr val="666699"/>
                </a:solidFill>
                <a:ea typeface="华文新魏" panose="02010800040101010101" pitchFamily="2" charset="-122"/>
                <a:hlinkClick r:id="rId2" action="ppaction://hlinksldjump"/>
              </a:rPr>
              <a:t>SKIP</a:t>
            </a:r>
            <a:r>
              <a:rPr kumimoji="1" lang="zh-CN" altLang="en-US" sz="1800" b="1" i="1" dirty="0">
                <a:solidFill>
                  <a:srgbClr val="666699"/>
                </a:solidFill>
                <a:ea typeface="华文新魏" panose="02010800040101010101" pitchFamily="2" charset="-122"/>
              </a:rPr>
              <a:t>、</a:t>
            </a:r>
            <a:endParaRPr kumimoji="1" lang="en-US" altLang="zh-CN" sz="1800" b="1" i="1" dirty="0">
              <a:solidFill>
                <a:srgbClr val="666699"/>
              </a:solidFill>
              <a:ea typeface="华文新魏" panose="02010800040101010101" pitchFamily="2" charset="-122"/>
            </a:endParaRPr>
          </a:p>
        </p:txBody>
      </p:sp>
      <p:sp>
        <p:nvSpPr>
          <p:cNvPr id="22535"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5D3F67D3-6BA8-41CB-A600-15C994A00635}" type="slidenum">
              <a:rPr lang="zh-CN" altLang="en-US" sz="1200" smtClean="0">
                <a:solidFill>
                  <a:srgbClr val="898989"/>
                </a:solidFill>
              </a:rPr>
              <a:pPr/>
              <a:t>17</a:t>
            </a:fld>
            <a:endParaRPr lang="zh-CN"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50883">
                                            <p:txEl>
                                              <p:pRg st="1" end="1"/>
                                            </p:txEl>
                                          </p:spTgt>
                                        </p:tgtEl>
                                        <p:attrNameLst>
                                          <p:attrName>style.visibility</p:attrName>
                                        </p:attrNameLst>
                                      </p:cBhvr>
                                      <p:to>
                                        <p:strVal val="visible"/>
                                      </p:to>
                                    </p:set>
                                    <p:animEffect transition="in" filter="blinds(horizontal)">
                                      <p:cBhvr>
                                        <p:cTn id="7" dur="500"/>
                                        <p:tgtEl>
                                          <p:spTgt spid="250883">
                                            <p:txEl>
                                              <p:pRg st="1" end="1"/>
                                            </p:txEl>
                                          </p:spTgt>
                                        </p:tgtEl>
                                      </p:cBhvr>
                                    </p:animEffect>
                                  </p:childTnLst>
                                  <p:subTnLst>
                                    <p:animClr clrSpc="rgb" dir="cw">
                                      <p:cBhvr override="childStyle">
                                        <p:cTn dur="1" fill="hold" display="0" masterRel="nextClick" afterEffect="1"/>
                                        <p:tgtEl>
                                          <p:spTgt spid="250883">
                                            <p:txEl>
                                              <p:pRg st="1" end="1"/>
                                            </p:txEl>
                                          </p:spTgt>
                                        </p:tgtEl>
                                        <p:attrNameLst>
                                          <p:attrName>ppt_c</p:attrName>
                                        </p:attrNameLst>
                                      </p:cBhvr>
                                      <p:to>
                                        <a:schemeClr val="accent1"/>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50883">
                                            <p:txEl>
                                              <p:pRg st="2" end="2"/>
                                            </p:txEl>
                                          </p:spTgt>
                                        </p:tgtEl>
                                        <p:attrNameLst>
                                          <p:attrName>style.visibility</p:attrName>
                                        </p:attrNameLst>
                                      </p:cBhvr>
                                      <p:to>
                                        <p:strVal val="visible"/>
                                      </p:to>
                                    </p:set>
                                    <p:animEffect transition="in" filter="blinds(horizontal)">
                                      <p:cBhvr>
                                        <p:cTn id="12" dur="500"/>
                                        <p:tgtEl>
                                          <p:spTgt spid="250883">
                                            <p:txEl>
                                              <p:pRg st="2" end="2"/>
                                            </p:txEl>
                                          </p:spTgt>
                                        </p:tgtEl>
                                      </p:cBhvr>
                                    </p:animEffect>
                                  </p:childTnLst>
                                  <p:subTnLst>
                                    <p:animClr clrSpc="rgb" dir="cw">
                                      <p:cBhvr override="childStyle">
                                        <p:cTn dur="1" fill="hold" display="0" masterRel="nextClick" afterEffect="1"/>
                                        <p:tgtEl>
                                          <p:spTgt spid="250883">
                                            <p:txEl>
                                              <p:pRg st="2" end="2"/>
                                            </p:txEl>
                                          </p:spTgt>
                                        </p:tgtEl>
                                        <p:attrNameLst>
                                          <p:attrName>ppt_c</p:attrName>
                                        </p:attrNameLst>
                                      </p:cBhvr>
                                      <p:to>
                                        <a:schemeClr val="accent1"/>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50883">
                                            <p:txEl>
                                              <p:pRg st="3" end="3"/>
                                            </p:txEl>
                                          </p:spTgt>
                                        </p:tgtEl>
                                        <p:attrNameLst>
                                          <p:attrName>style.visibility</p:attrName>
                                        </p:attrNameLst>
                                      </p:cBhvr>
                                      <p:to>
                                        <p:strVal val="visible"/>
                                      </p:to>
                                    </p:set>
                                    <p:animEffect transition="in" filter="blinds(horizontal)">
                                      <p:cBhvr>
                                        <p:cTn id="17" dur="500"/>
                                        <p:tgtEl>
                                          <p:spTgt spid="250883">
                                            <p:txEl>
                                              <p:pRg st="3" end="3"/>
                                            </p:txEl>
                                          </p:spTgt>
                                        </p:tgtEl>
                                      </p:cBhvr>
                                    </p:animEffect>
                                  </p:childTnLst>
                                  <p:subTnLst>
                                    <p:animClr clrSpc="rgb" dir="cw">
                                      <p:cBhvr override="childStyle">
                                        <p:cTn dur="1" fill="hold" display="0" masterRel="nextClick" afterEffect="1"/>
                                        <p:tgtEl>
                                          <p:spTgt spid="250883">
                                            <p:txEl>
                                              <p:pRg st="3" end="3"/>
                                            </p:txEl>
                                          </p:spTgt>
                                        </p:tgtEl>
                                        <p:attrNameLst>
                                          <p:attrName>ppt_c</p:attrName>
                                        </p:attrNameLst>
                                      </p:cBhvr>
                                      <p:to>
                                        <a:schemeClr val="accent1"/>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50885"/>
                                        </p:tgtEl>
                                        <p:attrNameLst>
                                          <p:attrName>style.visibility</p:attrName>
                                        </p:attrNameLst>
                                      </p:cBhvr>
                                      <p:to>
                                        <p:strVal val="visible"/>
                                      </p:to>
                                    </p:set>
                                    <p:animEffect transition="in" filter="blinds(horizontal)">
                                      <p:cBhvr>
                                        <p:cTn id="22" dur="500"/>
                                        <p:tgtEl>
                                          <p:spTgt spid="25088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50886"/>
                                        </p:tgtEl>
                                        <p:attrNameLst>
                                          <p:attrName>style.visibility</p:attrName>
                                        </p:attrNameLst>
                                      </p:cBhvr>
                                      <p:to>
                                        <p:strVal val="visible"/>
                                      </p:to>
                                    </p:set>
                                    <p:animEffect transition="in" filter="blinds(horizontal)">
                                      <p:cBhvr>
                                        <p:cTn id="27" dur="500"/>
                                        <p:tgtEl>
                                          <p:spTgt spid="25088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linds(horizontal)">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5" grpId="0"/>
      <p:bldP spid="250886"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p:txBody>
          <a:bodyPr lIns="91440" tIns="45720" rIns="91440" bIns="45720" anchor="ctr"/>
          <a:lstStyle/>
          <a:p>
            <a:pPr eaLnBrk="1" hangingPunct="1"/>
            <a:r>
              <a:rPr lang="zh-CN" altLang="en-US" sz="3200"/>
              <a:t>举例：典型的16</a:t>
            </a:r>
            <a:r>
              <a:rPr lang="en-US" altLang="zh-CN" sz="3200"/>
              <a:t>M</a:t>
            </a:r>
            <a:r>
              <a:rPr lang="zh-CN" altLang="en-US" sz="3200"/>
              <a:t>位</a:t>
            </a:r>
            <a:r>
              <a:rPr lang="en-US" altLang="zh-CN" sz="3200"/>
              <a:t>DRAM（4M</a:t>
            </a:r>
            <a:r>
              <a:rPr lang="en-US" altLang="zh-CN">
                <a:latin typeface="MS Gothic" panose="020B0609070205080204" pitchFamily="49" charset="-128"/>
                <a:ea typeface="MS Gothic" panose="020B0609070205080204" pitchFamily="49" charset="-128"/>
              </a:rPr>
              <a:t>x</a:t>
            </a:r>
            <a:r>
              <a:rPr lang="en-US" altLang="zh-CN" sz="3200"/>
              <a:t>4）</a:t>
            </a:r>
          </a:p>
        </p:txBody>
      </p:sp>
      <p:pic>
        <p:nvPicPr>
          <p:cNvPr id="23555" name="Picture 4" descr="典型的16兆位DRAM图"/>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275" y="882650"/>
            <a:ext cx="8458200" cy="559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45"/>
          <p:cNvGrpSpPr>
            <a:grpSpLocks/>
          </p:cNvGrpSpPr>
          <p:nvPr/>
        </p:nvGrpSpPr>
        <p:grpSpPr bwMode="auto">
          <a:xfrm>
            <a:off x="5732463" y="1196975"/>
            <a:ext cx="2844800" cy="2208213"/>
            <a:chOff x="3611" y="584"/>
            <a:chExt cx="1912" cy="1561"/>
          </a:xfrm>
        </p:grpSpPr>
        <p:sp>
          <p:nvSpPr>
            <p:cNvPr id="23566" name="Rectangle 6"/>
            <p:cNvSpPr>
              <a:spLocks noChangeArrowheads="1"/>
            </p:cNvSpPr>
            <p:nvPr/>
          </p:nvSpPr>
          <p:spPr bwMode="auto">
            <a:xfrm>
              <a:off x="3973" y="1186"/>
              <a:ext cx="737" cy="618"/>
            </a:xfrm>
            <a:prstGeom prst="rect">
              <a:avLst/>
            </a:prstGeom>
            <a:noFill/>
            <a:ln w="28575">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23567" name="Line 7"/>
            <p:cNvSpPr>
              <a:spLocks noChangeShapeType="1"/>
            </p:cNvSpPr>
            <p:nvPr/>
          </p:nvSpPr>
          <p:spPr bwMode="auto">
            <a:xfrm>
              <a:off x="3973" y="1262"/>
              <a:ext cx="737"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568" name="Line 8"/>
            <p:cNvSpPr>
              <a:spLocks noChangeShapeType="1"/>
            </p:cNvSpPr>
            <p:nvPr/>
          </p:nvSpPr>
          <p:spPr bwMode="auto">
            <a:xfrm>
              <a:off x="3984" y="1358"/>
              <a:ext cx="737"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569" name="Line 9"/>
            <p:cNvSpPr>
              <a:spLocks noChangeShapeType="1"/>
            </p:cNvSpPr>
            <p:nvPr/>
          </p:nvSpPr>
          <p:spPr bwMode="auto">
            <a:xfrm>
              <a:off x="3971" y="1454"/>
              <a:ext cx="737"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570" name="Line 10"/>
            <p:cNvSpPr>
              <a:spLocks noChangeShapeType="1"/>
            </p:cNvSpPr>
            <p:nvPr/>
          </p:nvSpPr>
          <p:spPr bwMode="auto">
            <a:xfrm>
              <a:off x="3982" y="1543"/>
              <a:ext cx="737"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571" name="Line 12"/>
            <p:cNvSpPr>
              <a:spLocks noChangeShapeType="1"/>
            </p:cNvSpPr>
            <p:nvPr/>
          </p:nvSpPr>
          <p:spPr bwMode="auto">
            <a:xfrm>
              <a:off x="4048" y="1185"/>
              <a:ext cx="0" cy="627"/>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572" name="Line 13"/>
            <p:cNvSpPr>
              <a:spLocks noChangeShapeType="1"/>
            </p:cNvSpPr>
            <p:nvPr/>
          </p:nvSpPr>
          <p:spPr bwMode="auto">
            <a:xfrm>
              <a:off x="4120" y="1185"/>
              <a:ext cx="0" cy="627"/>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573" name="Line 14"/>
            <p:cNvSpPr>
              <a:spLocks noChangeShapeType="1"/>
            </p:cNvSpPr>
            <p:nvPr/>
          </p:nvSpPr>
          <p:spPr bwMode="auto">
            <a:xfrm>
              <a:off x="4182" y="1188"/>
              <a:ext cx="0" cy="627"/>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574" name="Line 16"/>
            <p:cNvSpPr>
              <a:spLocks noChangeShapeType="1"/>
            </p:cNvSpPr>
            <p:nvPr/>
          </p:nvSpPr>
          <p:spPr bwMode="auto">
            <a:xfrm>
              <a:off x="4134" y="958"/>
              <a:ext cx="0" cy="237"/>
            </a:xfrm>
            <a:prstGeom prst="line">
              <a:avLst/>
            </a:prstGeom>
            <a:noFill/>
            <a:ln w="28575">
              <a:solidFill>
                <a:srgbClr val="CC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575" name="Line 17"/>
            <p:cNvSpPr>
              <a:spLocks noChangeShapeType="1"/>
            </p:cNvSpPr>
            <p:nvPr/>
          </p:nvSpPr>
          <p:spPr bwMode="auto">
            <a:xfrm>
              <a:off x="4134" y="966"/>
              <a:ext cx="754" cy="0"/>
            </a:xfrm>
            <a:prstGeom prst="line">
              <a:avLst/>
            </a:prstGeom>
            <a:noFill/>
            <a:ln w="28575">
              <a:solidFill>
                <a:srgbClr val="CC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576" name="Line 18"/>
            <p:cNvSpPr>
              <a:spLocks noChangeShapeType="1"/>
            </p:cNvSpPr>
            <p:nvPr/>
          </p:nvSpPr>
          <p:spPr bwMode="auto">
            <a:xfrm>
              <a:off x="4879" y="965"/>
              <a:ext cx="0" cy="635"/>
            </a:xfrm>
            <a:prstGeom prst="line">
              <a:avLst/>
            </a:prstGeom>
            <a:noFill/>
            <a:ln w="28575">
              <a:solidFill>
                <a:srgbClr val="CC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577" name="Line 19"/>
            <p:cNvSpPr>
              <a:spLocks noChangeShapeType="1"/>
            </p:cNvSpPr>
            <p:nvPr/>
          </p:nvSpPr>
          <p:spPr bwMode="auto">
            <a:xfrm>
              <a:off x="4710" y="1591"/>
              <a:ext cx="169"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578" name="Line 20"/>
            <p:cNvSpPr>
              <a:spLocks noChangeShapeType="1"/>
            </p:cNvSpPr>
            <p:nvPr/>
          </p:nvSpPr>
          <p:spPr bwMode="auto">
            <a:xfrm>
              <a:off x="4146" y="1036"/>
              <a:ext cx="737"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579" name="Line 21"/>
            <p:cNvSpPr>
              <a:spLocks noChangeShapeType="1"/>
            </p:cNvSpPr>
            <p:nvPr/>
          </p:nvSpPr>
          <p:spPr bwMode="auto">
            <a:xfrm>
              <a:off x="4202" y="966"/>
              <a:ext cx="0" cy="22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580" name="Oval 24"/>
            <p:cNvSpPr>
              <a:spLocks noChangeArrowheads="1"/>
            </p:cNvSpPr>
            <p:nvPr/>
          </p:nvSpPr>
          <p:spPr bwMode="auto">
            <a:xfrm>
              <a:off x="4015" y="1237"/>
              <a:ext cx="56" cy="56"/>
            </a:xfrm>
            <a:prstGeom prst="ellipse">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23581" name="Oval 25"/>
            <p:cNvSpPr>
              <a:spLocks noChangeArrowheads="1"/>
            </p:cNvSpPr>
            <p:nvPr/>
          </p:nvSpPr>
          <p:spPr bwMode="auto">
            <a:xfrm>
              <a:off x="4168" y="1005"/>
              <a:ext cx="56" cy="56"/>
            </a:xfrm>
            <a:prstGeom prst="ellipse">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23582" name="Line 26"/>
            <p:cNvSpPr>
              <a:spLocks noChangeShapeType="1"/>
            </p:cNvSpPr>
            <p:nvPr/>
          </p:nvSpPr>
          <p:spPr bwMode="auto">
            <a:xfrm>
              <a:off x="4278" y="762"/>
              <a:ext cx="0" cy="204"/>
            </a:xfrm>
            <a:prstGeom prst="line">
              <a:avLst/>
            </a:prstGeom>
            <a:noFill/>
            <a:ln w="28575">
              <a:solidFill>
                <a:srgbClr val="CC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583" name="Line 27"/>
            <p:cNvSpPr>
              <a:spLocks noChangeShapeType="1"/>
            </p:cNvSpPr>
            <p:nvPr/>
          </p:nvSpPr>
          <p:spPr bwMode="auto">
            <a:xfrm>
              <a:off x="4278" y="754"/>
              <a:ext cx="770" cy="0"/>
            </a:xfrm>
            <a:prstGeom prst="line">
              <a:avLst/>
            </a:prstGeom>
            <a:noFill/>
            <a:ln w="28575">
              <a:solidFill>
                <a:srgbClr val="CC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584" name="Line 28"/>
            <p:cNvSpPr>
              <a:spLocks noChangeShapeType="1"/>
            </p:cNvSpPr>
            <p:nvPr/>
          </p:nvSpPr>
          <p:spPr bwMode="auto">
            <a:xfrm>
              <a:off x="5048" y="754"/>
              <a:ext cx="0" cy="610"/>
            </a:xfrm>
            <a:prstGeom prst="line">
              <a:avLst/>
            </a:prstGeom>
            <a:noFill/>
            <a:ln w="28575">
              <a:solidFill>
                <a:srgbClr val="CC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585" name="Line 29"/>
            <p:cNvSpPr>
              <a:spLocks noChangeShapeType="1"/>
            </p:cNvSpPr>
            <p:nvPr/>
          </p:nvSpPr>
          <p:spPr bwMode="auto">
            <a:xfrm>
              <a:off x="4879" y="1368"/>
              <a:ext cx="169" cy="0"/>
            </a:xfrm>
            <a:prstGeom prst="line">
              <a:avLst/>
            </a:prstGeom>
            <a:noFill/>
            <a:ln w="28575">
              <a:solidFill>
                <a:srgbClr val="CC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586" name="Oval 30"/>
            <p:cNvSpPr>
              <a:spLocks noChangeArrowheads="1"/>
            </p:cNvSpPr>
            <p:nvPr/>
          </p:nvSpPr>
          <p:spPr bwMode="auto">
            <a:xfrm>
              <a:off x="4323" y="797"/>
              <a:ext cx="56" cy="56"/>
            </a:xfrm>
            <a:prstGeom prst="ellipse">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23587" name="AutoShape 33"/>
            <p:cNvSpPr>
              <a:spLocks noChangeArrowheads="1"/>
            </p:cNvSpPr>
            <p:nvPr/>
          </p:nvSpPr>
          <p:spPr bwMode="auto">
            <a:xfrm rot="-2407925">
              <a:off x="3611" y="1764"/>
              <a:ext cx="398" cy="381"/>
            </a:xfrm>
            <a:prstGeom prst="leftArrow">
              <a:avLst>
                <a:gd name="adj1" fmla="val 39481"/>
                <a:gd name="adj2" fmla="val 48178"/>
              </a:avLst>
            </a:prstGeom>
            <a:solidFill>
              <a:srgbClr val="99CC00"/>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23588" name="Line 34"/>
            <p:cNvSpPr>
              <a:spLocks noChangeShapeType="1"/>
            </p:cNvSpPr>
            <p:nvPr/>
          </p:nvSpPr>
          <p:spPr bwMode="auto">
            <a:xfrm>
              <a:off x="4481" y="593"/>
              <a:ext cx="0" cy="169"/>
            </a:xfrm>
            <a:prstGeom prst="line">
              <a:avLst/>
            </a:prstGeom>
            <a:noFill/>
            <a:ln w="28575">
              <a:solidFill>
                <a:srgbClr val="CC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589" name="Line 35"/>
            <p:cNvSpPr>
              <a:spLocks noChangeShapeType="1"/>
            </p:cNvSpPr>
            <p:nvPr/>
          </p:nvSpPr>
          <p:spPr bwMode="auto">
            <a:xfrm>
              <a:off x="4481" y="584"/>
              <a:ext cx="754" cy="0"/>
            </a:xfrm>
            <a:prstGeom prst="line">
              <a:avLst/>
            </a:prstGeom>
            <a:noFill/>
            <a:ln w="28575">
              <a:solidFill>
                <a:srgbClr val="CC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590" name="Line 36"/>
            <p:cNvSpPr>
              <a:spLocks noChangeShapeType="1"/>
            </p:cNvSpPr>
            <p:nvPr/>
          </p:nvSpPr>
          <p:spPr bwMode="auto">
            <a:xfrm>
              <a:off x="5224" y="584"/>
              <a:ext cx="0" cy="619"/>
            </a:xfrm>
            <a:prstGeom prst="line">
              <a:avLst/>
            </a:prstGeom>
            <a:noFill/>
            <a:ln w="28575">
              <a:solidFill>
                <a:srgbClr val="CC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591" name="Line 37"/>
            <p:cNvSpPr>
              <a:spLocks noChangeShapeType="1"/>
            </p:cNvSpPr>
            <p:nvPr/>
          </p:nvSpPr>
          <p:spPr bwMode="auto">
            <a:xfrm>
              <a:off x="5048" y="1184"/>
              <a:ext cx="187" cy="0"/>
            </a:xfrm>
            <a:prstGeom prst="line">
              <a:avLst/>
            </a:prstGeom>
            <a:noFill/>
            <a:ln w="28575">
              <a:solidFill>
                <a:srgbClr val="CC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592" name="Oval 38"/>
            <p:cNvSpPr>
              <a:spLocks noChangeArrowheads="1"/>
            </p:cNvSpPr>
            <p:nvPr/>
          </p:nvSpPr>
          <p:spPr bwMode="auto">
            <a:xfrm>
              <a:off x="4563" y="614"/>
              <a:ext cx="56" cy="56"/>
            </a:xfrm>
            <a:prstGeom prst="ellipse">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23593" name="Text Box 39"/>
            <p:cNvSpPr txBox="1">
              <a:spLocks noChangeArrowheads="1"/>
            </p:cNvSpPr>
            <p:nvPr/>
          </p:nvSpPr>
          <p:spPr bwMode="auto">
            <a:xfrm>
              <a:off x="4572" y="1846"/>
              <a:ext cx="951"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200" b="1">
                  <a:solidFill>
                    <a:srgbClr val="CC0000"/>
                  </a:solidFill>
                  <a:ea typeface="黑体" panose="02010609060101010101" pitchFamily="49" charset="-122"/>
                  <a:cs typeface="Arial" panose="020B0604020202020204" pitchFamily="34" charset="0"/>
                </a:rPr>
                <a:t>四个位平面</a:t>
              </a:r>
            </a:p>
          </p:txBody>
        </p:sp>
      </p:grpSp>
      <p:sp>
        <p:nvSpPr>
          <p:cNvPr id="54312" name="Rectangle 40"/>
          <p:cNvSpPr>
            <a:spLocks noChangeArrowheads="1"/>
          </p:cNvSpPr>
          <p:nvPr/>
        </p:nvSpPr>
        <p:spPr bwMode="auto">
          <a:xfrm>
            <a:off x="615950" y="1117600"/>
            <a:ext cx="20447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solidFill>
                  <a:srgbClr val="0000FF"/>
                </a:solidFill>
                <a:ea typeface="黑体" panose="02010609060101010101" pitchFamily="49" charset="-122"/>
              </a:rPr>
              <a:t>各片同时按“行”进行刷新！</a:t>
            </a:r>
          </a:p>
        </p:txBody>
      </p:sp>
      <p:sp>
        <p:nvSpPr>
          <p:cNvPr id="54313" name="Line 41"/>
          <p:cNvSpPr>
            <a:spLocks noChangeShapeType="1"/>
          </p:cNvSpPr>
          <p:nvPr/>
        </p:nvSpPr>
        <p:spPr bwMode="auto">
          <a:xfrm>
            <a:off x="1285875" y="1808163"/>
            <a:ext cx="225425" cy="500062"/>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54314" name="Rectangle 42"/>
          <p:cNvSpPr>
            <a:spLocks noChangeArrowheads="1"/>
          </p:cNvSpPr>
          <p:nvPr/>
        </p:nvSpPr>
        <p:spPr bwMode="auto">
          <a:xfrm>
            <a:off x="2771775" y="2438400"/>
            <a:ext cx="112553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b="1">
                <a:solidFill>
                  <a:srgbClr val="FF0000"/>
                </a:solidFill>
                <a:ea typeface="黑体" panose="02010609060101010101" pitchFamily="49" charset="-122"/>
              </a:rPr>
              <a:t>二选一</a:t>
            </a:r>
          </a:p>
        </p:txBody>
      </p:sp>
      <p:sp>
        <p:nvSpPr>
          <p:cNvPr id="54315" name="Line 43"/>
          <p:cNvSpPr>
            <a:spLocks noChangeShapeType="1"/>
          </p:cNvSpPr>
          <p:nvPr/>
        </p:nvSpPr>
        <p:spPr bwMode="auto">
          <a:xfrm flipH="1">
            <a:off x="2771775" y="2881313"/>
            <a:ext cx="269875" cy="323850"/>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54316" name="Text Box 44"/>
          <p:cNvSpPr txBox="1">
            <a:spLocks noChangeArrowheads="1"/>
          </p:cNvSpPr>
          <p:nvPr/>
        </p:nvSpPr>
        <p:spPr bwMode="auto">
          <a:xfrm>
            <a:off x="6862763" y="5903913"/>
            <a:ext cx="11509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1800" b="1" i="1">
                <a:solidFill>
                  <a:srgbClr val="666699"/>
                </a:solidFill>
                <a:ea typeface="华文新魏" panose="02010800040101010101" pitchFamily="2" charset="-122"/>
                <a:hlinkClick r:id="" action="ppaction://hlinkshowjump?jump=previousslide"/>
              </a:rPr>
              <a:t>BACK</a:t>
            </a:r>
            <a:endParaRPr kumimoji="1" lang="en-US" altLang="zh-CN" sz="1800" b="1" i="1">
              <a:solidFill>
                <a:srgbClr val="666699"/>
              </a:solidFill>
              <a:ea typeface="华文新魏" panose="02010800040101010101" pitchFamily="2" charset="-122"/>
            </a:endParaRPr>
          </a:p>
        </p:txBody>
      </p:sp>
      <p:sp>
        <p:nvSpPr>
          <p:cNvPr id="54318" name="Text Box 46"/>
          <p:cNvSpPr txBox="1">
            <a:spLocks noChangeArrowheads="1"/>
          </p:cNvSpPr>
          <p:nvPr/>
        </p:nvSpPr>
        <p:spPr bwMode="auto">
          <a:xfrm>
            <a:off x="409575" y="2484438"/>
            <a:ext cx="647700" cy="1828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solidFill>
                  <a:srgbClr val="FF0000"/>
                </a:solidFill>
                <a:ea typeface="黑体" panose="02010609060101010101" pitchFamily="49" charset="-122"/>
              </a:rPr>
              <a:t>刷新计数器的位数是几位？</a:t>
            </a:r>
          </a:p>
        </p:txBody>
      </p:sp>
      <p:sp>
        <p:nvSpPr>
          <p:cNvPr id="39" name="Text Box 46"/>
          <p:cNvSpPr txBox="1">
            <a:spLocks noChangeArrowheads="1"/>
          </p:cNvSpPr>
          <p:nvPr/>
        </p:nvSpPr>
        <p:spPr bwMode="auto">
          <a:xfrm>
            <a:off x="2794000" y="4006850"/>
            <a:ext cx="1289050" cy="914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solidFill>
                  <a:srgbClr val="FF0000"/>
                </a:solidFill>
                <a:ea typeface="黑体" panose="02010609060101010101" pitchFamily="49" charset="-122"/>
              </a:rPr>
              <a:t>为何刷新计数值不送列译码器？</a:t>
            </a:r>
          </a:p>
        </p:txBody>
      </p:sp>
      <p:pic>
        <p:nvPicPr>
          <p:cNvPr id="775208" name="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7325" y="1628775"/>
            <a:ext cx="3330575" cy="4905375"/>
          </a:xfrm>
          <a:prstGeom prst="rect">
            <a:avLst/>
          </a:prstGeom>
          <a:noFill/>
          <a:ln w="12700">
            <a:solidFill>
              <a:srgbClr val="800080"/>
            </a:solidFill>
            <a:miter lim="800000"/>
            <a:headEnd/>
            <a:tailEnd/>
          </a:ln>
          <a:extLst>
            <a:ext uri="{909E8E84-426E-40DD-AFC4-6F175D3DCCD1}">
              <a14:hiddenFill xmlns:a14="http://schemas.microsoft.com/office/drawing/2010/main">
                <a:solidFill>
                  <a:srgbClr val="FFFFFF"/>
                </a:solidFill>
              </a14:hiddenFill>
            </a:ext>
          </a:extLst>
        </p:spPr>
      </p:pic>
      <p:sp>
        <p:nvSpPr>
          <p:cNvPr id="23565" name="灯片编号占位符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556081A9-38C9-4C29-B5AE-98B5F7E5C2DF}" type="slidenum">
              <a:rPr lang="zh-CN" altLang="en-US" sz="1200" smtClean="0">
                <a:solidFill>
                  <a:srgbClr val="898989"/>
                </a:solidFill>
              </a:rPr>
              <a:pPr/>
              <a:t>18</a:t>
            </a:fld>
            <a:endParaRPr lang="zh-CN"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4313"/>
                                        </p:tgtEl>
                                        <p:attrNameLst>
                                          <p:attrName>style.visibility</p:attrName>
                                        </p:attrNameLst>
                                      </p:cBhvr>
                                      <p:to>
                                        <p:strVal val="visible"/>
                                      </p:to>
                                    </p:set>
                                    <p:animEffect transition="in" filter="blinds(horizontal)">
                                      <p:cBhvr>
                                        <p:cTn id="12" dur="500"/>
                                        <p:tgtEl>
                                          <p:spTgt spid="54313"/>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4312"/>
                                        </p:tgtEl>
                                        <p:attrNameLst>
                                          <p:attrName>style.visibility</p:attrName>
                                        </p:attrNameLst>
                                      </p:cBhvr>
                                      <p:to>
                                        <p:strVal val="visible"/>
                                      </p:to>
                                    </p:set>
                                    <p:animEffect transition="in" filter="blinds(horizontal)">
                                      <p:cBhvr>
                                        <p:cTn id="15" dur="500"/>
                                        <p:tgtEl>
                                          <p:spTgt spid="5431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54315"/>
                                        </p:tgtEl>
                                        <p:attrNameLst>
                                          <p:attrName>style.visibility</p:attrName>
                                        </p:attrNameLst>
                                      </p:cBhvr>
                                      <p:to>
                                        <p:strVal val="visible"/>
                                      </p:to>
                                    </p:set>
                                    <p:animEffect transition="in" filter="blinds(horizontal)">
                                      <p:cBhvr>
                                        <p:cTn id="20" dur="500"/>
                                        <p:tgtEl>
                                          <p:spTgt spid="54315"/>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54314"/>
                                        </p:tgtEl>
                                        <p:attrNameLst>
                                          <p:attrName>style.visibility</p:attrName>
                                        </p:attrNameLst>
                                      </p:cBhvr>
                                      <p:to>
                                        <p:strVal val="visible"/>
                                      </p:to>
                                    </p:set>
                                    <p:animEffect transition="in" filter="blinds(horizontal)">
                                      <p:cBhvr>
                                        <p:cTn id="23" dur="500"/>
                                        <p:tgtEl>
                                          <p:spTgt spid="5431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54318"/>
                                        </p:tgtEl>
                                        <p:attrNameLst>
                                          <p:attrName>style.visibility</p:attrName>
                                        </p:attrNameLst>
                                      </p:cBhvr>
                                      <p:to>
                                        <p:strVal val="visible"/>
                                      </p:to>
                                    </p:set>
                                    <p:animEffect transition="in" filter="blinds(horizontal)">
                                      <p:cBhvr>
                                        <p:cTn id="28" dur="500"/>
                                        <p:tgtEl>
                                          <p:spTgt spid="54318"/>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blinds(horizontal)">
                                      <p:cBhvr>
                                        <p:cTn id="33" dur="500"/>
                                        <p:tgtEl>
                                          <p:spTgt spid="39"/>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nodeType="clickEffect">
                                  <p:stCondLst>
                                    <p:cond delay="0"/>
                                  </p:stCondLst>
                                  <p:childTnLst>
                                    <p:set>
                                      <p:cBhvr>
                                        <p:cTn id="37" dur="1" fill="hold">
                                          <p:stCondLst>
                                            <p:cond delay="0"/>
                                          </p:stCondLst>
                                        </p:cTn>
                                        <p:tgtEl>
                                          <p:spTgt spid="775208"/>
                                        </p:tgtEl>
                                        <p:attrNameLst>
                                          <p:attrName>style.visibility</p:attrName>
                                        </p:attrNameLst>
                                      </p:cBhvr>
                                      <p:to>
                                        <p:strVal val="visible"/>
                                      </p:to>
                                    </p:set>
                                    <p:animEffect transition="in" filter="blinds(horizontal)">
                                      <p:cBhvr>
                                        <p:cTn id="38" dur="500"/>
                                        <p:tgtEl>
                                          <p:spTgt spid="775208"/>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54316"/>
                                        </p:tgtEl>
                                        <p:attrNameLst>
                                          <p:attrName>style.visibility</p:attrName>
                                        </p:attrNameLst>
                                      </p:cBhvr>
                                      <p:to>
                                        <p:strVal val="visible"/>
                                      </p:to>
                                    </p:set>
                                    <p:animEffect transition="in" filter="blinds(horizontal)">
                                      <p:cBhvr>
                                        <p:cTn id="43" dur="500"/>
                                        <p:tgtEl>
                                          <p:spTgt spid="54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12" grpId="0"/>
      <p:bldP spid="54313" grpId="0" animBg="1"/>
      <p:bldP spid="54314" grpId="0"/>
      <p:bldP spid="54315" grpId="0" animBg="1"/>
      <p:bldP spid="54316" grpId="0"/>
      <p:bldP spid="54318" grpId="0" animBg="1"/>
      <p:bldP spid="3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zh-CN" sz="2800"/>
              <a:t>DRAM</a:t>
            </a:r>
            <a:r>
              <a:rPr lang="zh-CN" altLang="en-US" sz="2800"/>
              <a:t>芯片的刷新</a:t>
            </a:r>
          </a:p>
        </p:txBody>
      </p:sp>
      <p:sp>
        <p:nvSpPr>
          <p:cNvPr id="43011" name="Rectangle 3"/>
          <p:cNvSpPr>
            <a:spLocks noGrp="1" noChangeArrowheads="1"/>
          </p:cNvSpPr>
          <p:nvPr>
            <p:ph type="body" idx="1"/>
          </p:nvPr>
        </p:nvSpPr>
        <p:spPr>
          <a:xfrm>
            <a:off x="163513" y="2968625"/>
            <a:ext cx="8953500" cy="2640013"/>
          </a:xfrm>
        </p:spPr>
        <p:txBody>
          <a:bodyPr/>
          <a:lstStyle/>
          <a:p>
            <a:pPr eaLnBrk="1" hangingPunct="1">
              <a:spcBef>
                <a:spcPct val="55000"/>
              </a:spcBef>
            </a:pPr>
            <a:r>
              <a:rPr lang="zh-CN" altLang="en-US" sz="2200" dirty="0">
                <a:solidFill>
                  <a:schemeClr val="accent2"/>
                </a:solidFill>
                <a:ea typeface="黑体" panose="02010609060101010101" pitchFamily="49" charset="-122"/>
              </a:rPr>
              <a:t>刷新周期</a:t>
            </a:r>
            <a:r>
              <a:rPr lang="zh-CN" altLang="en-US" sz="2200" dirty="0">
                <a:ea typeface="黑体" panose="02010609060101010101" pitchFamily="49" charset="-122"/>
              </a:rPr>
              <a:t>：从上次对整个存储器刷新结束到下次对整个存储器全部</a:t>
            </a:r>
          </a:p>
          <a:p>
            <a:pPr eaLnBrk="1" hangingPunct="1">
              <a:spcBef>
                <a:spcPct val="55000"/>
              </a:spcBef>
              <a:buFont typeface="Wingdings" panose="05000000000000000000" pitchFamily="2" charset="2"/>
              <a:buNone/>
            </a:pPr>
            <a:r>
              <a:rPr lang="zh-CN" altLang="en-US" sz="2200" dirty="0">
                <a:ea typeface="黑体" panose="02010609060101010101" pitchFamily="49" charset="-122"/>
              </a:rPr>
              <a:t>     刷新一遍为止的时间间隔，也就是相邻两次对某个特定行进行刷新</a:t>
            </a:r>
          </a:p>
          <a:p>
            <a:pPr eaLnBrk="1" hangingPunct="1">
              <a:spcBef>
                <a:spcPct val="55000"/>
              </a:spcBef>
              <a:buFont typeface="Wingdings" panose="05000000000000000000" pitchFamily="2" charset="2"/>
              <a:buNone/>
            </a:pPr>
            <a:r>
              <a:rPr lang="zh-CN" altLang="en-US" sz="2200" dirty="0">
                <a:ea typeface="黑体" panose="02010609060101010101" pitchFamily="49" charset="-122"/>
              </a:rPr>
              <a:t>     的时间间隔。</a:t>
            </a:r>
          </a:p>
          <a:p>
            <a:pPr eaLnBrk="1" hangingPunct="1">
              <a:lnSpc>
                <a:spcPct val="150000"/>
              </a:lnSpc>
              <a:spcBef>
                <a:spcPct val="55000"/>
              </a:spcBef>
              <a:buFont typeface="Wingdings" panose="05000000000000000000" pitchFamily="2" charset="2"/>
              <a:buNone/>
            </a:pPr>
            <a:r>
              <a:rPr lang="zh-CN" altLang="en-US" sz="2200" dirty="0">
                <a:ea typeface="黑体" panose="02010609060101010101" pitchFamily="49" charset="-122"/>
              </a:rPr>
              <a:t>  刷新周期取电容上数据有效保存时间的上限，一般为</a:t>
            </a:r>
            <a:r>
              <a:rPr lang="en-US" altLang="zh-CN" sz="2200" dirty="0">
                <a:ea typeface="黑体" panose="02010609060101010101" pitchFamily="49" charset="-122"/>
              </a:rPr>
              <a:t>10ms</a:t>
            </a:r>
            <a:r>
              <a:rPr lang="zh-CN" altLang="en-US" sz="2200" dirty="0">
                <a:ea typeface="黑体" panose="02010609060101010101" pitchFamily="49" charset="-122"/>
              </a:rPr>
              <a:t>～</a:t>
            </a:r>
            <a:r>
              <a:rPr lang="en-US" altLang="zh-CN" sz="2200" dirty="0">
                <a:ea typeface="黑体" panose="02010609060101010101" pitchFamily="49" charset="-122"/>
              </a:rPr>
              <a:t>100ms</a:t>
            </a:r>
            <a:r>
              <a:rPr lang="zh-CN" altLang="en-US" sz="2200" dirty="0">
                <a:ea typeface="黑体" panose="02010609060101010101" pitchFamily="49" charset="-122"/>
              </a:rPr>
              <a:t>，目前多数情况下是</a:t>
            </a:r>
            <a:r>
              <a:rPr lang="en-US" altLang="zh-CN" sz="2200" dirty="0">
                <a:ea typeface="黑体" panose="02010609060101010101" pitchFamily="49" charset="-122"/>
              </a:rPr>
              <a:t>64ms</a:t>
            </a:r>
            <a:r>
              <a:rPr lang="zh-CN" altLang="en-US" sz="2200" dirty="0">
                <a:ea typeface="黑体" panose="02010609060101010101" pitchFamily="49" charset="-122"/>
              </a:rPr>
              <a:t>。</a:t>
            </a:r>
          </a:p>
        </p:txBody>
      </p:sp>
      <p:sp>
        <p:nvSpPr>
          <p:cNvPr id="4" name="Text Box 3"/>
          <p:cNvSpPr txBox="1">
            <a:spLocks noChangeArrowheads="1"/>
          </p:cNvSpPr>
          <p:nvPr/>
        </p:nvSpPr>
        <p:spPr bwMode="auto">
          <a:xfrm>
            <a:off x="236538" y="846138"/>
            <a:ext cx="46482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zh-CN" altLang="zh-CN" sz="2200" b="1" dirty="0">
                <a:solidFill>
                  <a:schemeClr val="accent2"/>
                </a:solidFill>
                <a:latin typeface="+mn-lt"/>
                <a:ea typeface="黑体" panose="02010609060101010101" pitchFamily="49" charset="-122"/>
              </a:rPr>
              <a:t>刷新</a:t>
            </a:r>
            <a:r>
              <a:rPr lang="zh-CN" altLang="en-US" sz="2200" b="1" dirty="0">
                <a:solidFill>
                  <a:schemeClr val="accent2"/>
                </a:solidFill>
                <a:latin typeface="+mn-lt"/>
                <a:ea typeface="黑体" panose="02010609060101010101" pitchFamily="49" charset="-122"/>
              </a:rPr>
              <a:t>的</a:t>
            </a:r>
            <a:r>
              <a:rPr lang="zh-CN" altLang="zh-CN" sz="2200" b="1" dirty="0">
                <a:solidFill>
                  <a:schemeClr val="accent2"/>
                </a:solidFill>
                <a:latin typeface="+mn-lt"/>
                <a:ea typeface="黑体" panose="02010609060101010101" pitchFamily="49" charset="-122"/>
              </a:rPr>
              <a:t>含义和原因</a:t>
            </a:r>
          </a:p>
        </p:txBody>
      </p:sp>
      <p:sp>
        <p:nvSpPr>
          <p:cNvPr id="5" name="Text Box 4"/>
          <p:cNvSpPr txBox="1">
            <a:spLocks noChangeArrowheads="1"/>
          </p:cNvSpPr>
          <p:nvPr/>
        </p:nvSpPr>
        <p:spPr bwMode="auto">
          <a:xfrm>
            <a:off x="419100" y="2349500"/>
            <a:ext cx="7658100"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zh-CN" altLang="zh-CN" sz="2200" b="1" dirty="0">
                <a:solidFill>
                  <a:srgbClr val="FF0000"/>
                </a:solidFill>
                <a:latin typeface="+mn-lt"/>
                <a:ea typeface="黑体" panose="02010609060101010101" pitchFamily="49" charset="-122"/>
              </a:rPr>
              <a:t>含义：</a:t>
            </a:r>
            <a:r>
              <a:rPr lang="zh-CN" altLang="zh-CN" sz="2200" b="1" dirty="0">
                <a:latin typeface="+mn-lt"/>
                <a:ea typeface="黑体" panose="02010609060101010101" pitchFamily="49" charset="-122"/>
              </a:rPr>
              <a:t>定期向电容补充电荷</a:t>
            </a:r>
            <a:r>
              <a:rPr lang="zh-CN" altLang="en-US" sz="2200" b="1" dirty="0">
                <a:latin typeface="+mn-lt"/>
                <a:ea typeface="黑体" panose="02010609060101010101" pitchFamily="49" charset="-122"/>
              </a:rPr>
              <a:t>，即</a:t>
            </a:r>
            <a:r>
              <a:rPr lang="zh-CN" altLang="zh-CN" sz="2200" b="1" dirty="0">
                <a:latin typeface="+mn-lt"/>
                <a:ea typeface="黑体" panose="02010609060101010101" pitchFamily="49" charset="-122"/>
              </a:rPr>
              <a:t>刷新。</a:t>
            </a:r>
          </a:p>
        </p:txBody>
      </p:sp>
      <p:sp>
        <p:nvSpPr>
          <p:cNvPr id="6" name="Text Box 10"/>
          <p:cNvSpPr txBox="1">
            <a:spLocks noChangeArrowheads="1"/>
          </p:cNvSpPr>
          <p:nvPr/>
        </p:nvSpPr>
        <p:spPr bwMode="auto">
          <a:xfrm>
            <a:off x="419100" y="1292225"/>
            <a:ext cx="8162925" cy="1106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spcBef>
                <a:spcPct val="50000"/>
              </a:spcBef>
              <a:defRPr/>
            </a:pPr>
            <a:r>
              <a:rPr lang="zh-CN" altLang="zh-CN" sz="2200" b="1" dirty="0">
                <a:solidFill>
                  <a:srgbClr val="FF0000"/>
                </a:solidFill>
                <a:latin typeface="+mn-lt"/>
                <a:ea typeface="黑体" panose="02010609060101010101" pitchFamily="49" charset="-122"/>
              </a:rPr>
              <a:t>原因：</a:t>
            </a:r>
            <a:r>
              <a:rPr lang="zh-CN" altLang="zh-CN" sz="2200" b="1" dirty="0">
                <a:latin typeface="+mn-lt"/>
                <a:ea typeface="黑体" panose="02010609060101010101" pitchFamily="49" charset="-122"/>
              </a:rPr>
              <a:t>动态存储器依靠电容电荷存储信息</a:t>
            </a:r>
            <a:r>
              <a:rPr lang="en-US" altLang="zh-CN" sz="2200" b="1" dirty="0">
                <a:latin typeface="+mn-lt"/>
                <a:ea typeface="黑体" panose="02010609060101010101" pitchFamily="49" charset="-122"/>
              </a:rPr>
              <a:t>,</a:t>
            </a:r>
            <a:r>
              <a:rPr lang="zh-CN" altLang="zh-CN" sz="2200" b="1" dirty="0">
                <a:latin typeface="+mn-lt"/>
                <a:ea typeface="黑体" panose="02010609060101010101" pitchFamily="49" charset="-122"/>
              </a:rPr>
              <a:t>无电源供电，时间一长电容电荷会泄漏，需定期向电容补充电荷，以保持信息不变。</a:t>
            </a:r>
          </a:p>
        </p:txBody>
      </p:sp>
      <p:sp>
        <p:nvSpPr>
          <p:cNvPr id="2" name="灯片编号占位符 1"/>
          <p:cNvSpPr>
            <a:spLocks noGrp="1"/>
          </p:cNvSpPr>
          <p:nvPr>
            <p:ph type="sldNum" sz="quarter" idx="10"/>
          </p:nvPr>
        </p:nvSpPr>
        <p:spPr/>
        <p:txBody>
          <a:bodyPr/>
          <a:lstStyle/>
          <a:p>
            <a:pPr>
              <a:defRPr/>
            </a:pPr>
            <a:fld id="{B7F242E4-6A5F-4123-B967-1CA66AE767CB}" type="slidenum">
              <a:rPr lang="zh-CN" altLang="en-US" smtClean="0"/>
              <a:pPr>
                <a:defRPr/>
              </a:pPr>
              <a:t>19</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ppt_x</p:attrName>
                                        </p:attrNameLst>
                                      </p:cBhvr>
                                      <p:tavLst>
                                        <p:tav tm="0">
                                          <p:val>
                                            <p:strVal val="#ppt_x"/>
                                          </p:val>
                                        </p:tav>
                                        <p:tav tm="100000">
                                          <p:val>
                                            <p:strVal val="#ppt_x"/>
                                          </p:val>
                                        </p:tav>
                                      </p:tavLst>
                                    </p:anim>
                                    <p:anim calcmode="lin" valueType="num">
                                      <p:cBhvr>
                                        <p:cTn id="13" dur="500" fill="hold"/>
                                        <p:tgtEl>
                                          <p:spTgt spid="6"/>
                                        </p:tgtEl>
                                        <p:attrNameLst>
                                          <p:attrName>ppt_y</p:attrName>
                                        </p:attrNameLst>
                                      </p:cBhvr>
                                      <p:tavLst>
                                        <p:tav tm="0">
                                          <p:val>
                                            <p:strVal val="#ppt_y+#ppt_h/2"/>
                                          </p:val>
                                        </p:tav>
                                        <p:tav tm="100000">
                                          <p:val>
                                            <p:strVal val="#ppt_y"/>
                                          </p:val>
                                        </p:tav>
                                      </p:tavLst>
                                    </p:anim>
                                    <p:anim calcmode="lin" valueType="num">
                                      <p:cBhvr>
                                        <p:cTn id="14" dur="500" fill="hold"/>
                                        <p:tgtEl>
                                          <p:spTgt spid="6"/>
                                        </p:tgtEl>
                                        <p:attrNameLst>
                                          <p:attrName>ppt_w</p:attrName>
                                        </p:attrNameLst>
                                      </p:cBhvr>
                                      <p:tavLst>
                                        <p:tav tm="0">
                                          <p:val>
                                            <p:strVal val="#ppt_w"/>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17" presetClass="entr" presetSubtype="4"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p:cTn id="20" dur="500" fill="hold"/>
                                        <p:tgtEl>
                                          <p:spTgt spid="5"/>
                                        </p:tgtEl>
                                        <p:attrNameLst>
                                          <p:attrName>ppt_x</p:attrName>
                                        </p:attrNameLst>
                                      </p:cBhvr>
                                      <p:tavLst>
                                        <p:tav tm="0">
                                          <p:val>
                                            <p:strVal val="#ppt_x"/>
                                          </p:val>
                                        </p:tav>
                                        <p:tav tm="100000">
                                          <p:val>
                                            <p:strVal val="#ppt_x"/>
                                          </p:val>
                                        </p:tav>
                                      </p:tavLst>
                                    </p:anim>
                                    <p:anim calcmode="lin" valueType="num">
                                      <p:cBhvr>
                                        <p:cTn id="21" dur="500" fill="hold"/>
                                        <p:tgtEl>
                                          <p:spTgt spid="5"/>
                                        </p:tgtEl>
                                        <p:attrNameLst>
                                          <p:attrName>ppt_y</p:attrName>
                                        </p:attrNameLst>
                                      </p:cBhvr>
                                      <p:tavLst>
                                        <p:tav tm="0">
                                          <p:val>
                                            <p:strVal val="#ppt_y+#ppt_h/2"/>
                                          </p:val>
                                        </p:tav>
                                        <p:tav tm="100000">
                                          <p:val>
                                            <p:strVal val="#ppt_y"/>
                                          </p:val>
                                        </p:tav>
                                      </p:tavLst>
                                    </p:anim>
                                    <p:anim calcmode="lin" valueType="num">
                                      <p:cBhvr>
                                        <p:cTn id="22" dur="500" fill="hold"/>
                                        <p:tgtEl>
                                          <p:spTgt spid="5"/>
                                        </p:tgtEl>
                                        <p:attrNameLst>
                                          <p:attrName>ppt_w</p:attrName>
                                        </p:attrNameLst>
                                      </p:cBhvr>
                                      <p:tavLst>
                                        <p:tav tm="0">
                                          <p:val>
                                            <p:strVal val="#ppt_w"/>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43011">
                                            <p:txEl>
                                              <p:pRg st="0" end="0"/>
                                            </p:txEl>
                                          </p:spTgt>
                                        </p:tgtEl>
                                        <p:attrNameLst>
                                          <p:attrName>style.visibility</p:attrName>
                                        </p:attrNameLst>
                                      </p:cBhvr>
                                      <p:to>
                                        <p:strVal val="visible"/>
                                      </p:to>
                                    </p:set>
                                    <p:animEffect transition="in" filter="blinds(horizontal)">
                                      <p:cBhvr>
                                        <p:cTn id="28" dur="500"/>
                                        <p:tgtEl>
                                          <p:spTgt spid="43011">
                                            <p:txEl>
                                              <p:pRg st="0" end="0"/>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43011">
                                            <p:txEl>
                                              <p:pRg st="1" end="1"/>
                                            </p:txEl>
                                          </p:spTgt>
                                        </p:tgtEl>
                                        <p:attrNameLst>
                                          <p:attrName>style.visibility</p:attrName>
                                        </p:attrNameLst>
                                      </p:cBhvr>
                                      <p:to>
                                        <p:strVal val="visible"/>
                                      </p:to>
                                    </p:set>
                                    <p:animEffect transition="in" filter="blinds(horizontal)">
                                      <p:cBhvr>
                                        <p:cTn id="31" dur="500"/>
                                        <p:tgtEl>
                                          <p:spTgt spid="43011">
                                            <p:txEl>
                                              <p:pRg st="1" end="1"/>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43011">
                                            <p:txEl>
                                              <p:pRg st="2" end="2"/>
                                            </p:txEl>
                                          </p:spTgt>
                                        </p:tgtEl>
                                        <p:attrNameLst>
                                          <p:attrName>style.visibility</p:attrName>
                                        </p:attrNameLst>
                                      </p:cBhvr>
                                      <p:to>
                                        <p:strVal val="visible"/>
                                      </p:to>
                                    </p:set>
                                    <p:animEffect transition="in" filter="blinds(horizontal)">
                                      <p:cBhvr>
                                        <p:cTn id="34" dur="500"/>
                                        <p:tgtEl>
                                          <p:spTgt spid="43011">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43011">
                                            <p:txEl>
                                              <p:pRg st="3" end="3"/>
                                            </p:txEl>
                                          </p:spTgt>
                                        </p:tgtEl>
                                        <p:attrNameLst>
                                          <p:attrName>style.visibility</p:attrName>
                                        </p:attrNameLst>
                                      </p:cBhvr>
                                      <p:to>
                                        <p:strVal val="visible"/>
                                      </p:to>
                                    </p:set>
                                    <p:animEffect transition="in" filter="blinds(horizontal)">
                                      <p:cBhvr>
                                        <p:cTn id="39" dur="500"/>
                                        <p:tgtEl>
                                          <p:spTgt spid="430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utoUpdateAnimBg="0"/>
      <p:bldP spid="6"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547688" y="144463"/>
            <a:ext cx="7921625" cy="573087"/>
          </a:xfrm>
        </p:spPr>
        <p:txBody>
          <a:bodyPr lIns="91440" tIns="45720" rIns="91440" bIns="45720" anchor="ctr"/>
          <a:lstStyle/>
          <a:p>
            <a:pPr eaLnBrk="1" hangingPunct="1"/>
            <a:r>
              <a:rPr kumimoji="1" lang="zh-CN" altLang="en-US">
                <a:solidFill>
                  <a:schemeClr val="accent1"/>
                </a:solidFill>
                <a:latin typeface="Times New Roman" panose="02020603050405020304" pitchFamily="18" charset="0"/>
              </a:rPr>
              <a:t>一、存储器概述和存储器芯片</a:t>
            </a:r>
            <a:endParaRPr lang="en-US" altLang="zh-CN">
              <a:solidFill>
                <a:schemeClr val="accent1"/>
              </a:solidFill>
              <a:latin typeface="方正舒体" panose="02010601030101010101" pitchFamily="2" charset="-122"/>
            </a:endParaRPr>
          </a:p>
        </p:txBody>
      </p:sp>
      <p:sp>
        <p:nvSpPr>
          <p:cNvPr id="565251" name="Rectangle 3"/>
          <p:cNvSpPr>
            <a:spLocks noGrp="1" noChangeArrowheads="1"/>
          </p:cNvSpPr>
          <p:nvPr>
            <p:ph type="body" idx="4294967295"/>
          </p:nvPr>
        </p:nvSpPr>
        <p:spPr>
          <a:xfrm>
            <a:off x="190500" y="1420813"/>
            <a:ext cx="8458200" cy="5437187"/>
          </a:xfrm>
        </p:spPr>
        <p:txBody>
          <a:bodyPr lIns="91440" tIns="45720" rIns="91440" bIns="45720"/>
          <a:lstStyle/>
          <a:p>
            <a:pPr eaLnBrk="1" hangingPunct="1">
              <a:lnSpc>
                <a:spcPct val="110000"/>
              </a:lnSpc>
              <a:spcBef>
                <a:spcPct val="25000"/>
              </a:spcBef>
            </a:pPr>
            <a:r>
              <a:rPr lang="zh-CN" altLang="en-US" sz="2200" dirty="0">
                <a:latin typeface="微软雅黑" panose="020B0503020204020204" pitchFamily="34" charset="-122"/>
                <a:ea typeface="微软雅黑" panose="020B0503020204020204" pitchFamily="34" charset="-122"/>
              </a:rPr>
              <a:t>记忆单元 （存储基元 </a:t>
            </a:r>
            <a:r>
              <a:rPr lang="en-US" altLang="zh-CN"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存储元 </a:t>
            </a:r>
            <a:r>
              <a:rPr lang="en-US" altLang="zh-CN"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位元） （</a:t>
            </a:r>
            <a:r>
              <a:rPr lang="en-US" altLang="zh-CN" sz="2200" dirty="0">
                <a:latin typeface="微软雅黑" panose="020B0503020204020204" pitchFamily="34" charset="-122"/>
                <a:ea typeface="微软雅黑" panose="020B0503020204020204" pitchFamily="34" charset="-122"/>
              </a:rPr>
              <a:t>Cell</a:t>
            </a:r>
            <a:r>
              <a:rPr lang="zh-CN" altLang="en-US" sz="2200" dirty="0">
                <a:latin typeface="微软雅黑" panose="020B0503020204020204" pitchFamily="34" charset="-122"/>
                <a:ea typeface="微软雅黑" panose="020B0503020204020204" pitchFamily="34" charset="-122"/>
              </a:rPr>
              <a:t>）</a:t>
            </a:r>
          </a:p>
          <a:p>
            <a:pPr lvl="1" eaLnBrk="1" hangingPunct="1">
              <a:lnSpc>
                <a:spcPct val="110000"/>
              </a:lnSpc>
              <a:spcBef>
                <a:spcPct val="25000"/>
              </a:spcBef>
            </a:pPr>
            <a:r>
              <a:rPr lang="zh-CN" altLang="en-US" sz="2200" dirty="0">
                <a:solidFill>
                  <a:srgbClr val="800000"/>
                </a:solidFill>
                <a:latin typeface="微软雅黑" panose="020B0503020204020204" pitchFamily="34" charset="-122"/>
                <a:ea typeface="微软雅黑" panose="020B0503020204020204" pitchFamily="34" charset="-122"/>
              </a:rPr>
              <a:t>具有两种稳态的能够表示二进制数码0和1的物理器件</a:t>
            </a:r>
          </a:p>
          <a:p>
            <a:pPr eaLnBrk="1" hangingPunct="1">
              <a:lnSpc>
                <a:spcPct val="110000"/>
              </a:lnSpc>
              <a:spcBef>
                <a:spcPct val="25000"/>
              </a:spcBef>
            </a:pPr>
            <a:r>
              <a:rPr lang="zh-CN" altLang="en-US" sz="2200" dirty="0">
                <a:latin typeface="微软雅黑" panose="020B0503020204020204" pitchFamily="34" charset="-122"/>
                <a:ea typeface="微软雅黑" panose="020B0503020204020204" pitchFamily="34" charset="-122"/>
              </a:rPr>
              <a:t>存储单元 </a:t>
            </a:r>
            <a:r>
              <a:rPr lang="en-US" altLang="zh-CN"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编址单位（</a:t>
            </a:r>
            <a:r>
              <a:rPr lang="en-US" altLang="zh-CN" sz="2200" dirty="0">
                <a:latin typeface="微软雅黑" panose="020B0503020204020204" pitchFamily="34" charset="-122"/>
                <a:ea typeface="微软雅黑" panose="020B0503020204020204" pitchFamily="34" charset="-122"/>
              </a:rPr>
              <a:t>Addressing Unit</a:t>
            </a:r>
            <a:r>
              <a:rPr lang="zh-CN" altLang="en-US" sz="2200" dirty="0">
                <a:latin typeface="微软雅黑" panose="020B0503020204020204" pitchFamily="34" charset="-122"/>
                <a:ea typeface="微软雅黑" panose="020B0503020204020204" pitchFamily="34" charset="-122"/>
              </a:rPr>
              <a:t>） </a:t>
            </a:r>
          </a:p>
          <a:p>
            <a:pPr lvl="1" eaLnBrk="1" hangingPunct="1">
              <a:lnSpc>
                <a:spcPct val="110000"/>
              </a:lnSpc>
              <a:spcBef>
                <a:spcPct val="25000"/>
              </a:spcBef>
            </a:pPr>
            <a:r>
              <a:rPr lang="zh-CN" altLang="en-US" sz="2200" dirty="0">
                <a:solidFill>
                  <a:srgbClr val="800000"/>
                </a:solidFill>
                <a:latin typeface="微软雅黑" panose="020B0503020204020204" pitchFamily="34" charset="-122"/>
                <a:ea typeface="微软雅黑" panose="020B0503020204020204" pitchFamily="34" charset="-122"/>
              </a:rPr>
              <a:t>具有相同地址的位构成一个存储单元，也称为一个编址单位</a:t>
            </a:r>
          </a:p>
          <a:p>
            <a:pPr eaLnBrk="1" hangingPunct="1">
              <a:lnSpc>
                <a:spcPct val="110000"/>
              </a:lnSpc>
              <a:spcBef>
                <a:spcPct val="25000"/>
              </a:spcBef>
            </a:pPr>
            <a:r>
              <a:rPr lang="zh-CN" altLang="en-US" sz="2200" dirty="0">
                <a:latin typeface="微软雅黑" panose="020B0503020204020204" pitchFamily="34" charset="-122"/>
                <a:ea typeface="微软雅黑" panose="020B0503020204020204" pitchFamily="34" charset="-122"/>
              </a:rPr>
              <a:t>存储体</a:t>
            </a:r>
            <a:r>
              <a:rPr lang="en-US" altLang="zh-CN"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存储矩阵 </a:t>
            </a:r>
            <a:r>
              <a:rPr lang="en-US" altLang="zh-CN"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存储阵列（</a:t>
            </a:r>
            <a:r>
              <a:rPr lang="en-US" altLang="zh-CN" sz="2200" dirty="0">
                <a:latin typeface="微软雅黑" panose="020B0503020204020204" pitchFamily="34" charset="-122"/>
                <a:ea typeface="微软雅黑" panose="020B0503020204020204" pitchFamily="34" charset="-122"/>
              </a:rPr>
              <a:t>Bank</a:t>
            </a:r>
            <a:r>
              <a:rPr lang="zh-CN" altLang="en-US" sz="2200" dirty="0">
                <a:latin typeface="微软雅黑" panose="020B0503020204020204" pitchFamily="34" charset="-122"/>
                <a:ea typeface="微软雅黑" panose="020B0503020204020204" pitchFamily="34" charset="-122"/>
              </a:rPr>
              <a:t>）</a:t>
            </a:r>
          </a:p>
          <a:p>
            <a:pPr lvl="1" eaLnBrk="1" hangingPunct="1">
              <a:lnSpc>
                <a:spcPct val="110000"/>
              </a:lnSpc>
              <a:spcBef>
                <a:spcPct val="25000"/>
              </a:spcBef>
            </a:pPr>
            <a:r>
              <a:rPr lang="zh-CN" altLang="en-US" sz="2200" dirty="0">
                <a:solidFill>
                  <a:srgbClr val="800000"/>
                </a:solidFill>
                <a:latin typeface="微软雅黑" panose="020B0503020204020204" pitchFamily="34" charset="-122"/>
                <a:ea typeface="微软雅黑" panose="020B0503020204020204" pitchFamily="34" charset="-122"/>
              </a:rPr>
              <a:t>所有存储单元构成一个存储阵列</a:t>
            </a:r>
          </a:p>
          <a:p>
            <a:pPr eaLnBrk="1" hangingPunct="1">
              <a:lnSpc>
                <a:spcPct val="110000"/>
              </a:lnSpc>
              <a:spcBef>
                <a:spcPct val="25000"/>
              </a:spcBef>
            </a:pPr>
            <a:r>
              <a:rPr lang="zh-CN" altLang="en-US" sz="2200" dirty="0">
                <a:latin typeface="微软雅黑" panose="020B0503020204020204" pitchFamily="34" charset="-122"/>
                <a:ea typeface="微软雅黑" panose="020B0503020204020204" pitchFamily="34" charset="-122"/>
              </a:rPr>
              <a:t>编址方式（</a:t>
            </a:r>
            <a:r>
              <a:rPr lang="en-US" altLang="zh-CN" sz="2200" dirty="0">
                <a:latin typeface="微软雅黑" panose="020B0503020204020204" pitchFamily="34" charset="-122"/>
                <a:ea typeface="微软雅黑" panose="020B0503020204020204" pitchFamily="34" charset="-122"/>
              </a:rPr>
              <a:t>Addressing Mode</a:t>
            </a:r>
            <a:r>
              <a:rPr lang="zh-CN" altLang="en-US" sz="2200" dirty="0">
                <a:latin typeface="微软雅黑" panose="020B0503020204020204" pitchFamily="34" charset="-122"/>
                <a:ea typeface="微软雅黑" panose="020B0503020204020204" pitchFamily="34" charset="-122"/>
              </a:rPr>
              <a:t>） </a:t>
            </a:r>
          </a:p>
          <a:p>
            <a:pPr lvl="2" eaLnBrk="1" hangingPunct="1">
              <a:lnSpc>
                <a:spcPct val="110000"/>
              </a:lnSpc>
              <a:spcBef>
                <a:spcPct val="25000"/>
              </a:spcBef>
            </a:pPr>
            <a:r>
              <a:rPr lang="zh-CN" altLang="en-US" sz="2200" dirty="0">
                <a:latin typeface="微软雅黑" panose="020B0503020204020204" pitchFamily="34" charset="-122"/>
                <a:ea typeface="微软雅黑" panose="020B0503020204020204" pitchFamily="34" charset="-122"/>
              </a:rPr>
              <a:t>字节编址、按字编址</a:t>
            </a:r>
            <a:endParaRPr lang="en-US" altLang="zh-CN" sz="2200" dirty="0">
              <a:latin typeface="微软雅黑" panose="020B0503020204020204" pitchFamily="34" charset="-122"/>
              <a:ea typeface="微软雅黑" panose="020B0503020204020204" pitchFamily="34" charset="-122"/>
            </a:endParaRPr>
          </a:p>
          <a:p>
            <a:pPr eaLnBrk="1" hangingPunct="1">
              <a:lnSpc>
                <a:spcPct val="110000"/>
              </a:lnSpc>
              <a:spcBef>
                <a:spcPct val="25000"/>
              </a:spcBef>
            </a:pPr>
            <a:r>
              <a:rPr lang="zh-CN" altLang="en-US" sz="2200" dirty="0">
                <a:latin typeface="微软雅黑" panose="020B0503020204020204" pitchFamily="34" charset="-122"/>
                <a:ea typeface="微软雅黑" panose="020B0503020204020204" pitchFamily="34" charset="-122"/>
              </a:rPr>
              <a:t>存储器地址寄存器（</a:t>
            </a:r>
            <a:r>
              <a:rPr lang="en-US" altLang="zh-CN" sz="2200" dirty="0">
                <a:latin typeface="微软雅黑" panose="020B0503020204020204" pitchFamily="34" charset="-122"/>
                <a:ea typeface="微软雅黑" panose="020B0503020204020204" pitchFamily="34" charset="-122"/>
              </a:rPr>
              <a:t>Memory Address Register - MAR）</a:t>
            </a:r>
          </a:p>
          <a:p>
            <a:pPr lvl="1" eaLnBrk="1" hangingPunct="1">
              <a:lnSpc>
                <a:spcPct val="110000"/>
              </a:lnSpc>
              <a:spcBef>
                <a:spcPct val="25000"/>
              </a:spcBef>
            </a:pPr>
            <a:r>
              <a:rPr lang="zh-CN" altLang="en-US" sz="2200" dirty="0">
                <a:solidFill>
                  <a:srgbClr val="800000"/>
                </a:solidFill>
                <a:latin typeface="微软雅黑" panose="020B0503020204020204" pitchFamily="34" charset="-122"/>
                <a:ea typeface="微软雅黑" panose="020B0503020204020204" pitchFamily="34" charset="-122"/>
              </a:rPr>
              <a:t>用于存放主存单元地址的寄存器</a:t>
            </a:r>
          </a:p>
          <a:p>
            <a:pPr eaLnBrk="1" hangingPunct="1">
              <a:lnSpc>
                <a:spcPct val="110000"/>
              </a:lnSpc>
              <a:spcBef>
                <a:spcPct val="25000"/>
              </a:spcBef>
            </a:pPr>
            <a:r>
              <a:rPr lang="zh-CN" altLang="en-US" sz="2200" dirty="0">
                <a:latin typeface="微软雅黑" panose="020B0503020204020204" pitchFamily="34" charset="-122"/>
                <a:ea typeface="微软雅黑" panose="020B0503020204020204" pitchFamily="34" charset="-122"/>
              </a:rPr>
              <a:t>存储器数据寄存器（ </a:t>
            </a:r>
            <a:r>
              <a:rPr lang="en-US" altLang="zh-CN" sz="2200" dirty="0">
                <a:latin typeface="微软雅黑" panose="020B0503020204020204" pitchFamily="34" charset="-122"/>
                <a:ea typeface="微软雅黑" panose="020B0503020204020204" pitchFamily="34" charset="-122"/>
              </a:rPr>
              <a:t>Memory Data Register-MDR (</a:t>
            </a:r>
            <a:r>
              <a:rPr lang="zh-CN" altLang="en-US" sz="2200" dirty="0">
                <a:latin typeface="微软雅黑" panose="020B0503020204020204" pitchFamily="34" charset="-122"/>
                <a:ea typeface="微软雅黑" panose="020B0503020204020204" pitchFamily="34" charset="-122"/>
              </a:rPr>
              <a:t>或</a:t>
            </a:r>
            <a:r>
              <a:rPr lang="en-US" altLang="zh-CN" sz="2200" dirty="0">
                <a:latin typeface="微软雅黑" panose="020B0503020204020204" pitchFamily="34" charset="-122"/>
                <a:ea typeface="微软雅黑" panose="020B0503020204020204" pitchFamily="34" charset="-122"/>
              </a:rPr>
              <a:t>MBR)  ）</a:t>
            </a:r>
          </a:p>
          <a:p>
            <a:pPr lvl="1" eaLnBrk="1" hangingPunct="1">
              <a:lnSpc>
                <a:spcPct val="110000"/>
              </a:lnSpc>
              <a:spcBef>
                <a:spcPct val="25000"/>
              </a:spcBef>
            </a:pPr>
            <a:r>
              <a:rPr lang="zh-CN" altLang="en-US" sz="2200" dirty="0">
                <a:solidFill>
                  <a:srgbClr val="800000"/>
                </a:solidFill>
                <a:latin typeface="微软雅黑" panose="020B0503020204020204" pitchFamily="34" charset="-122"/>
                <a:ea typeface="微软雅黑" panose="020B0503020204020204" pitchFamily="34" charset="-122"/>
              </a:rPr>
              <a:t>用于存放主存单元中的数据的寄存器</a:t>
            </a:r>
          </a:p>
        </p:txBody>
      </p:sp>
      <p:sp>
        <p:nvSpPr>
          <p:cNvPr id="6148"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A0D2513C-A7A2-4A72-A23B-232A27ABC040}" type="slidenum">
              <a:rPr lang="zh-CN" altLang="en-US" sz="1200" smtClean="0">
                <a:solidFill>
                  <a:srgbClr val="898989"/>
                </a:solidFill>
              </a:rPr>
              <a:pPr/>
              <a:t>2</a:t>
            </a:fld>
            <a:endParaRPr lang="zh-CN" altLang="en-US" sz="1200">
              <a:solidFill>
                <a:srgbClr val="898989"/>
              </a:solidFill>
            </a:endParaRPr>
          </a:p>
        </p:txBody>
      </p:sp>
      <p:sp>
        <p:nvSpPr>
          <p:cNvPr id="2" name="文本框 1"/>
          <p:cNvSpPr txBox="1"/>
          <p:nvPr/>
        </p:nvSpPr>
        <p:spPr>
          <a:xfrm>
            <a:off x="190500" y="717550"/>
            <a:ext cx="1552575" cy="461963"/>
          </a:xfrm>
          <a:prstGeom prst="rect">
            <a:avLst/>
          </a:prstGeom>
          <a:noFill/>
        </p:spPr>
        <p:txBody>
          <a:bodyPr>
            <a:spAutoFit/>
          </a:bodyPr>
          <a:lstStyle/>
          <a:p>
            <a:pPr>
              <a:defRPr/>
            </a:pPr>
            <a:r>
              <a:rPr lang="zh-CN" altLang="en-US" sz="2400" b="1" dirty="0">
                <a:solidFill>
                  <a:schemeClr val="accent1"/>
                </a:solidFill>
                <a:latin typeface="+mj-ea"/>
                <a:ea typeface="+mj-ea"/>
              </a:rPr>
              <a:t>基本术语</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65251">
                                            <p:txEl>
                                              <p:pRg st="0" end="0"/>
                                            </p:txEl>
                                          </p:spTgt>
                                        </p:tgtEl>
                                        <p:attrNameLst>
                                          <p:attrName>style.visibility</p:attrName>
                                        </p:attrNameLst>
                                      </p:cBhvr>
                                      <p:to>
                                        <p:strVal val="visible"/>
                                      </p:to>
                                    </p:set>
                                    <p:animEffect transition="in" filter="wipe(down)">
                                      <p:cBhvr>
                                        <p:cTn id="12" dur="500"/>
                                        <p:tgtEl>
                                          <p:spTgt spid="56525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65251">
                                            <p:txEl>
                                              <p:pRg st="1" end="1"/>
                                            </p:txEl>
                                          </p:spTgt>
                                        </p:tgtEl>
                                        <p:attrNameLst>
                                          <p:attrName>style.visibility</p:attrName>
                                        </p:attrNameLst>
                                      </p:cBhvr>
                                      <p:to>
                                        <p:strVal val="visible"/>
                                      </p:to>
                                    </p:set>
                                    <p:animEffect transition="in" filter="blinds(horizontal)">
                                      <p:cBhvr>
                                        <p:cTn id="17" dur="500"/>
                                        <p:tgtEl>
                                          <p:spTgt spid="56525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65251">
                                            <p:txEl>
                                              <p:pRg st="2" end="2"/>
                                            </p:txEl>
                                          </p:spTgt>
                                        </p:tgtEl>
                                        <p:attrNameLst>
                                          <p:attrName>style.visibility</p:attrName>
                                        </p:attrNameLst>
                                      </p:cBhvr>
                                      <p:to>
                                        <p:strVal val="visible"/>
                                      </p:to>
                                    </p:set>
                                    <p:animEffect transition="in" filter="wipe(down)">
                                      <p:cBhvr>
                                        <p:cTn id="22" dur="500"/>
                                        <p:tgtEl>
                                          <p:spTgt spid="56525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65251">
                                            <p:txEl>
                                              <p:pRg st="3" end="3"/>
                                            </p:txEl>
                                          </p:spTgt>
                                        </p:tgtEl>
                                        <p:attrNameLst>
                                          <p:attrName>style.visibility</p:attrName>
                                        </p:attrNameLst>
                                      </p:cBhvr>
                                      <p:to>
                                        <p:strVal val="visible"/>
                                      </p:to>
                                    </p:set>
                                    <p:animEffect transition="in" filter="blinds(horizontal)">
                                      <p:cBhvr>
                                        <p:cTn id="27" dur="500"/>
                                        <p:tgtEl>
                                          <p:spTgt spid="565251">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565251">
                                            <p:txEl>
                                              <p:pRg st="4" end="4"/>
                                            </p:txEl>
                                          </p:spTgt>
                                        </p:tgtEl>
                                        <p:attrNameLst>
                                          <p:attrName>style.visibility</p:attrName>
                                        </p:attrNameLst>
                                      </p:cBhvr>
                                      <p:to>
                                        <p:strVal val="visible"/>
                                      </p:to>
                                    </p:set>
                                    <p:animEffect transition="in" filter="wipe(down)">
                                      <p:cBhvr>
                                        <p:cTn id="32" dur="500"/>
                                        <p:tgtEl>
                                          <p:spTgt spid="565251">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65251">
                                            <p:txEl>
                                              <p:pRg st="5" end="5"/>
                                            </p:txEl>
                                          </p:spTgt>
                                        </p:tgtEl>
                                        <p:attrNameLst>
                                          <p:attrName>style.visibility</p:attrName>
                                        </p:attrNameLst>
                                      </p:cBhvr>
                                      <p:to>
                                        <p:strVal val="visible"/>
                                      </p:to>
                                    </p:set>
                                    <p:animEffect transition="in" filter="blinds(horizontal)">
                                      <p:cBhvr>
                                        <p:cTn id="37" dur="500"/>
                                        <p:tgtEl>
                                          <p:spTgt spid="565251">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565251">
                                            <p:txEl>
                                              <p:pRg st="6" end="6"/>
                                            </p:txEl>
                                          </p:spTgt>
                                        </p:tgtEl>
                                        <p:attrNameLst>
                                          <p:attrName>style.visibility</p:attrName>
                                        </p:attrNameLst>
                                      </p:cBhvr>
                                      <p:to>
                                        <p:strVal val="visible"/>
                                      </p:to>
                                    </p:set>
                                    <p:animEffect transition="in" filter="wipe(down)">
                                      <p:cBhvr>
                                        <p:cTn id="42" dur="500"/>
                                        <p:tgtEl>
                                          <p:spTgt spid="565251">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65251">
                                            <p:txEl>
                                              <p:pRg st="7" end="7"/>
                                            </p:txEl>
                                          </p:spTgt>
                                        </p:tgtEl>
                                        <p:attrNameLst>
                                          <p:attrName>style.visibility</p:attrName>
                                        </p:attrNameLst>
                                      </p:cBhvr>
                                      <p:to>
                                        <p:strVal val="visible"/>
                                      </p:to>
                                    </p:set>
                                    <p:animEffect transition="in" filter="blinds(horizontal)">
                                      <p:cBhvr>
                                        <p:cTn id="47" dur="500"/>
                                        <p:tgtEl>
                                          <p:spTgt spid="565251">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565251">
                                            <p:txEl>
                                              <p:pRg st="8" end="8"/>
                                            </p:txEl>
                                          </p:spTgt>
                                        </p:tgtEl>
                                        <p:attrNameLst>
                                          <p:attrName>style.visibility</p:attrName>
                                        </p:attrNameLst>
                                      </p:cBhvr>
                                      <p:to>
                                        <p:strVal val="visible"/>
                                      </p:to>
                                    </p:set>
                                    <p:animEffect transition="in" filter="wipe(down)">
                                      <p:cBhvr>
                                        <p:cTn id="52" dur="500"/>
                                        <p:tgtEl>
                                          <p:spTgt spid="565251">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565251">
                                            <p:txEl>
                                              <p:pRg st="9" end="9"/>
                                            </p:txEl>
                                          </p:spTgt>
                                        </p:tgtEl>
                                        <p:attrNameLst>
                                          <p:attrName>style.visibility</p:attrName>
                                        </p:attrNameLst>
                                      </p:cBhvr>
                                      <p:to>
                                        <p:strVal val="visible"/>
                                      </p:to>
                                    </p:set>
                                    <p:animEffect transition="in" filter="blinds(horizontal)">
                                      <p:cBhvr>
                                        <p:cTn id="57" dur="500"/>
                                        <p:tgtEl>
                                          <p:spTgt spid="565251">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565251">
                                            <p:txEl>
                                              <p:pRg st="10" end="10"/>
                                            </p:txEl>
                                          </p:spTgt>
                                        </p:tgtEl>
                                        <p:attrNameLst>
                                          <p:attrName>style.visibility</p:attrName>
                                        </p:attrNameLst>
                                      </p:cBhvr>
                                      <p:to>
                                        <p:strVal val="visible"/>
                                      </p:to>
                                    </p:set>
                                    <p:animEffect transition="in" filter="wipe(down)">
                                      <p:cBhvr>
                                        <p:cTn id="62" dur="500"/>
                                        <p:tgtEl>
                                          <p:spTgt spid="565251">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565251">
                                            <p:txEl>
                                              <p:pRg st="11" end="11"/>
                                            </p:txEl>
                                          </p:spTgt>
                                        </p:tgtEl>
                                        <p:attrNameLst>
                                          <p:attrName>style.visibility</p:attrName>
                                        </p:attrNameLst>
                                      </p:cBhvr>
                                      <p:to>
                                        <p:strVal val="visible"/>
                                      </p:to>
                                    </p:set>
                                    <p:animEffect transition="in" filter="blinds(horizontal)">
                                      <p:cBhvr>
                                        <p:cTn id="67" dur="500"/>
                                        <p:tgtEl>
                                          <p:spTgt spid="56525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589E70AA-650E-4B77-A5DC-7DC46C1A2B98}" type="slidenum">
              <a:rPr lang="zh-CN" altLang="en-US" sz="1200" smtClean="0">
                <a:solidFill>
                  <a:srgbClr val="898989"/>
                </a:solidFill>
              </a:rPr>
              <a:pPr/>
              <a:t>20</a:t>
            </a:fld>
            <a:endParaRPr lang="zh-CN" altLang="en-US" sz="1200">
              <a:solidFill>
                <a:srgbClr val="898989"/>
              </a:solidFill>
            </a:endParaRPr>
          </a:p>
        </p:txBody>
      </p:sp>
      <p:sp>
        <p:nvSpPr>
          <p:cNvPr id="25603" name="Rectangle 2"/>
          <p:cNvSpPr txBox="1">
            <a:spLocks noChangeArrowheads="1"/>
          </p:cNvSpPr>
          <p:nvPr/>
        </p:nvSpPr>
        <p:spPr bwMode="auto">
          <a:xfrm>
            <a:off x="236538" y="128588"/>
            <a:ext cx="8807450" cy="52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SzPct val="100000"/>
              <a:buChar char="°"/>
              <a:defRPr b="1">
                <a:solidFill>
                  <a:schemeClr val="tx1"/>
                </a:solidFill>
                <a:latin typeface="Arial" panose="020B0604020202020204" pitchFamily="34" charset="0"/>
              </a:defRPr>
            </a:lvl1pPr>
            <a:lvl2pPr marL="685800" indent="-190500">
              <a:spcBef>
                <a:spcPct val="35000"/>
              </a:spcBef>
              <a:buSzPct val="100000"/>
              <a:buChar char="•"/>
              <a:defRPr b="1">
                <a:solidFill>
                  <a:schemeClr val="accent2"/>
                </a:solidFill>
                <a:latin typeface="Arial" panose="020B0604020202020204" pitchFamily="34" charset="0"/>
              </a:defRPr>
            </a:lvl2pPr>
            <a:lvl3pPr marL="1257300" indent="-342900">
              <a:spcBef>
                <a:spcPct val="35000"/>
              </a:spcBef>
              <a:buSzPct val="100000"/>
              <a:buChar char="-"/>
              <a:defRPr b="1">
                <a:solidFill>
                  <a:srgbClr val="B7011F"/>
                </a:solidFill>
                <a:latin typeface="Arial" panose="020B0604020202020204" pitchFamily="34" charset="0"/>
              </a:defRPr>
            </a:lvl3pPr>
            <a:lvl4pPr marL="1714500" indent="-342900">
              <a:spcBef>
                <a:spcPct val="20000"/>
              </a:spcBef>
              <a:buChar char="–"/>
              <a:defRPr sz="2000">
                <a:solidFill>
                  <a:schemeClr val="tx1"/>
                </a:solidFill>
                <a:latin typeface="Times New Roman" panose="02020603050405020304" pitchFamily="18" charset="0"/>
              </a:defRPr>
            </a:lvl4pPr>
            <a:lvl5pPr marL="2171700" indent="-342900">
              <a:spcBef>
                <a:spcPct val="20000"/>
              </a:spcBef>
              <a:buChar char="»"/>
              <a:defRPr sz="2000">
                <a:solidFill>
                  <a:schemeClr val="tx1"/>
                </a:solidFill>
                <a:latin typeface="Times New Roman" panose="02020603050405020304" pitchFamily="18" charset="0"/>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lnSpc>
                <a:spcPct val="87000"/>
              </a:lnSpc>
              <a:spcBef>
                <a:spcPct val="0"/>
              </a:spcBef>
              <a:buSzTx/>
              <a:buFontTx/>
              <a:buNone/>
            </a:pPr>
            <a:r>
              <a:rPr lang="en-US" altLang="zh-CN" sz="2800">
                <a:solidFill>
                  <a:srgbClr val="CC3300"/>
                </a:solidFill>
                <a:ea typeface="黑体" panose="02010609060101010101" pitchFamily="49" charset="-122"/>
              </a:rPr>
              <a:t>DRAM</a:t>
            </a:r>
            <a:r>
              <a:rPr lang="zh-CN" altLang="en-US" sz="2800">
                <a:solidFill>
                  <a:srgbClr val="CC3300"/>
                </a:solidFill>
                <a:ea typeface="黑体" panose="02010609060101010101" pitchFamily="49" charset="-122"/>
              </a:rPr>
              <a:t>的刷新方式</a:t>
            </a:r>
          </a:p>
        </p:txBody>
      </p:sp>
      <p:sp>
        <p:nvSpPr>
          <p:cNvPr id="25604" name="文本框 3"/>
          <p:cNvSpPr txBox="1">
            <a:spLocks noChangeArrowheads="1"/>
          </p:cNvSpPr>
          <p:nvPr/>
        </p:nvSpPr>
        <p:spPr bwMode="auto">
          <a:xfrm>
            <a:off x="385763" y="657225"/>
            <a:ext cx="1852612"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1600">
                <a:solidFill>
                  <a:schemeClr val="tx1"/>
                </a:solidFill>
                <a:latin typeface="Arial" panose="020B0604020202020204" pitchFamily="34" charset="0"/>
              </a:defRPr>
            </a:lvl1pPr>
            <a:lvl2pPr marL="800100" indent="-34290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buClr>
                <a:schemeClr val="accent1"/>
              </a:buClr>
              <a:buFont typeface="Wingdings" panose="05000000000000000000" pitchFamily="2" charset="2"/>
              <a:buChar char="u"/>
            </a:pPr>
            <a:r>
              <a:rPr lang="zh-CN" altLang="en-US" sz="2200" b="1">
                <a:solidFill>
                  <a:schemeClr val="accent2"/>
                </a:solidFill>
                <a:ea typeface="宋体" panose="02010600030101010101" pitchFamily="2" charset="-122"/>
              </a:rPr>
              <a:t>集中刷新</a:t>
            </a:r>
            <a:endParaRPr lang="en-US" altLang="zh-CN" sz="2200" b="1">
              <a:solidFill>
                <a:schemeClr val="accent2"/>
              </a:solidFill>
              <a:ea typeface="宋体" panose="02010600030101010101" pitchFamily="2" charset="-122"/>
            </a:endParaRPr>
          </a:p>
        </p:txBody>
      </p:sp>
      <p:sp>
        <p:nvSpPr>
          <p:cNvPr id="25605" name="文本框 3"/>
          <p:cNvSpPr txBox="1">
            <a:spLocks noChangeArrowheads="1"/>
          </p:cNvSpPr>
          <p:nvPr/>
        </p:nvSpPr>
        <p:spPr bwMode="auto">
          <a:xfrm>
            <a:off x="371475" y="4070350"/>
            <a:ext cx="18986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1600">
                <a:solidFill>
                  <a:schemeClr val="tx1"/>
                </a:solidFill>
                <a:latin typeface="Arial" panose="020B0604020202020204" pitchFamily="34" charset="0"/>
              </a:defRPr>
            </a:lvl1pPr>
            <a:lvl2pPr marL="800100" indent="-34290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buClr>
                <a:schemeClr val="accent1"/>
              </a:buClr>
              <a:buFont typeface="Wingdings" panose="05000000000000000000" pitchFamily="2" charset="2"/>
              <a:buChar char="u"/>
            </a:pPr>
            <a:r>
              <a:rPr lang="zh-CN" altLang="en-US" sz="2200" b="1">
                <a:solidFill>
                  <a:schemeClr val="accent2"/>
                </a:solidFill>
                <a:ea typeface="宋体" panose="02010600030101010101" pitchFamily="2" charset="-122"/>
              </a:rPr>
              <a:t>异步刷新</a:t>
            </a:r>
          </a:p>
        </p:txBody>
      </p:sp>
      <p:sp>
        <p:nvSpPr>
          <p:cNvPr id="7" name="Text Box 2"/>
          <p:cNvSpPr txBox="1">
            <a:spLocks noChangeArrowheads="1"/>
          </p:cNvSpPr>
          <p:nvPr/>
        </p:nvSpPr>
        <p:spPr bwMode="auto">
          <a:xfrm>
            <a:off x="2171700" y="669925"/>
            <a:ext cx="45847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en-US" sz="2000">
                <a:latin typeface="黑体" panose="02010609060101010101" pitchFamily="49" charset="-122"/>
                <a:ea typeface="黑体" panose="02010609060101010101" pitchFamily="49" charset="-122"/>
              </a:rPr>
              <a:t>在刷新周期</a:t>
            </a:r>
            <a:r>
              <a:rPr lang="zh-CN" altLang="zh-CN" sz="2000">
                <a:latin typeface="黑体" panose="02010609060101010101" pitchFamily="49" charset="-122"/>
                <a:ea typeface="黑体" panose="02010609060101010101" pitchFamily="49" charset="-122"/>
              </a:rPr>
              <a:t>内集中安排所有</a:t>
            </a:r>
            <a:r>
              <a:rPr lang="zh-CN" altLang="en-US" sz="2000">
                <a:latin typeface="黑体" panose="02010609060101010101" pitchFamily="49" charset="-122"/>
                <a:ea typeface="黑体" panose="02010609060101010101" pitchFamily="49" charset="-122"/>
              </a:rPr>
              <a:t>行的</a:t>
            </a:r>
            <a:r>
              <a:rPr lang="zh-CN" altLang="zh-CN" sz="2000">
                <a:latin typeface="黑体" panose="02010609060101010101" pitchFamily="49" charset="-122"/>
                <a:ea typeface="黑体" panose="02010609060101010101" pitchFamily="49" charset="-122"/>
              </a:rPr>
              <a:t>刷新。</a:t>
            </a:r>
          </a:p>
        </p:txBody>
      </p:sp>
      <p:sp>
        <p:nvSpPr>
          <p:cNvPr id="8" name="Text Box 4"/>
          <p:cNvSpPr txBox="1">
            <a:spLocks noChangeArrowheads="1"/>
          </p:cNvSpPr>
          <p:nvPr/>
        </p:nvSpPr>
        <p:spPr bwMode="auto">
          <a:xfrm>
            <a:off x="4638675" y="1831975"/>
            <a:ext cx="1295400" cy="401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死区</a:t>
            </a:r>
          </a:p>
        </p:txBody>
      </p:sp>
      <p:sp>
        <p:nvSpPr>
          <p:cNvPr id="9" name="Text Box 5"/>
          <p:cNvSpPr txBox="1">
            <a:spLocks noChangeArrowheads="1"/>
          </p:cNvSpPr>
          <p:nvPr/>
        </p:nvSpPr>
        <p:spPr bwMode="auto">
          <a:xfrm>
            <a:off x="6696075" y="1069975"/>
            <a:ext cx="2133600"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用在实时要求不高的场合。</a:t>
            </a:r>
          </a:p>
        </p:txBody>
      </p:sp>
      <p:sp>
        <p:nvSpPr>
          <p:cNvPr id="10" name="Line 7"/>
          <p:cNvSpPr>
            <a:spLocks noChangeShapeType="1"/>
          </p:cNvSpPr>
          <p:nvPr/>
        </p:nvSpPr>
        <p:spPr bwMode="auto">
          <a:xfrm>
            <a:off x="828675" y="1984375"/>
            <a:ext cx="0" cy="38100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 name="Group 8"/>
          <p:cNvGrpSpPr>
            <a:grpSpLocks/>
          </p:cNvGrpSpPr>
          <p:nvPr/>
        </p:nvGrpSpPr>
        <p:grpSpPr bwMode="auto">
          <a:xfrm>
            <a:off x="828675" y="1069975"/>
            <a:ext cx="5791200" cy="838200"/>
            <a:chOff x="0" y="0"/>
            <a:chExt cx="3648" cy="528"/>
          </a:xfrm>
        </p:grpSpPr>
        <p:sp>
          <p:nvSpPr>
            <p:cNvPr id="25700" name="Line 9"/>
            <p:cNvSpPr>
              <a:spLocks noChangeShapeType="1"/>
            </p:cNvSpPr>
            <p:nvPr/>
          </p:nvSpPr>
          <p:spPr bwMode="auto">
            <a:xfrm>
              <a:off x="1056" y="192"/>
              <a:ext cx="528"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701" name="Line 10"/>
            <p:cNvSpPr>
              <a:spLocks noChangeShapeType="1"/>
            </p:cNvSpPr>
            <p:nvPr/>
          </p:nvSpPr>
          <p:spPr bwMode="auto">
            <a:xfrm>
              <a:off x="0" y="96"/>
              <a:ext cx="0" cy="432"/>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702" name="Line 11"/>
            <p:cNvSpPr>
              <a:spLocks noChangeShapeType="1"/>
            </p:cNvSpPr>
            <p:nvPr/>
          </p:nvSpPr>
          <p:spPr bwMode="auto">
            <a:xfrm>
              <a:off x="0" y="336"/>
              <a:ext cx="3648" cy="0"/>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5703" name="Group 12"/>
            <p:cNvGrpSpPr>
              <a:grpSpLocks/>
            </p:cNvGrpSpPr>
            <p:nvPr/>
          </p:nvGrpSpPr>
          <p:grpSpPr bwMode="auto">
            <a:xfrm>
              <a:off x="480" y="0"/>
              <a:ext cx="816" cy="336"/>
              <a:chOff x="0" y="0"/>
              <a:chExt cx="816" cy="336"/>
            </a:xfrm>
          </p:grpSpPr>
          <p:sp>
            <p:nvSpPr>
              <p:cNvPr id="25716" name="Text Box 13"/>
              <p:cNvSpPr txBox="1">
                <a:spLocks noChangeArrowheads="1"/>
              </p:cNvSpPr>
              <p:nvPr/>
            </p:nvSpPr>
            <p:spPr bwMode="auto">
              <a:xfrm>
                <a:off x="0" y="0"/>
                <a:ext cx="81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R/W</a:t>
                </a:r>
              </a:p>
            </p:txBody>
          </p:sp>
          <p:sp>
            <p:nvSpPr>
              <p:cNvPr id="25717" name="Line 14"/>
              <p:cNvSpPr>
                <a:spLocks noChangeShapeType="1"/>
              </p:cNvSpPr>
              <p:nvPr/>
            </p:nvSpPr>
            <p:spPr bwMode="auto">
              <a:xfrm>
                <a:off x="480" y="96"/>
                <a:ext cx="0" cy="24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5704" name="Group 15"/>
            <p:cNvGrpSpPr>
              <a:grpSpLocks/>
            </p:cNvGrpSpPr>
            <p:nvPr/>
          </p:nvGrpSpPr>
          <p:grpSpPr bwMode="auto">
            <a:xfrm>
              <a:off x="1872" y="0"/>
              <a:ext cx="816" cy="336"/>
              <a:chOff x="0" y="0"/>
              <a:chExt cx="816" cy="336"/>
            </a:xfrm>
          </p:grpSpPr>
          <p:sp>
            <p:nvSpPr>
              <p:cNvPr id="25714" name="Text Box 16"/>
              <p:cNvSpPr txBox="1">
                <a:spLocks noChangeArrowheads="1"/>
              </p:cNvSpPr>
              <p:nvPr/>
            </p:nvSpPr>
            <p:spPr bwMode="auto">
              <a:xfrm>
                <a:off x="0" y="0"/>
                <a:ext cx="81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刷新</a:t>
                </a:r>
              </a:p>
            </p:txBody>
          </p:sp>
          <p:sp>
            <p:nvSpPr>
              <p:cNvPr id="25715" name="Line 17"/>
              <p:cNvSpPr>
                <a:spLocks noChangeShapeType="1"/>
              </p:cNvSpPr>
              <p:nvPr/>
            </p:nvSpPr>
            <p:spPr bwMode="auto">
              <a:xfrm>
                <a:off x="0" y="96"/>
                <a:ext cx="0" cy="24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5705" name="Line 18"/>
            <p:cNvSpPr>
              <a:spLocks noChangeShapeType="1"/>
            </p:cNvSpPr>
            <p:nvPr/>
          </p:nvSpPr>
          <p:spPr bwMode="auto">
            <a:xfrm>
              <a:off x="3024" y="96"/>
              <a:ext cx="0" cy="24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5706" name="Group 19"/>
            <p:cNvGrpSpPr>
              <a:grpSpLocks/>
            </p:cNvGrpSpPr>
            <p:nvPr/>
          </p:nvGrpSpPr>
          <p:grpSpPr bwMode="auto">
            <a:xfrm>
              <a:off x="0" y="0"/>
              <a:ext cx="816" cy="336"/>
              <a:chOff x="0" y="0"/>
              <a:chExt cx="816" cy="336"/>
            </a:xfrm>
          </p:grpSpPr>
          <p:sp>
            <p:nvSpPr>
              <p:cNvPr id="25712" name="Text Box 20"/>
              <p:cNvSpPr txBox="1">
                <a:spLocks noChangeArrowheads="1"/>
              </p:cNvSpPr>
              <p:nvPr/>
            </p:nvSpPr>
            <p:spPr bwMode="auto">
              <a:xfrm>
                <a:off x="0" y="0"/>
                <a:ext cx="81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R/W</a:t>
                </a:r>
              </a:p>
            </p:txBody>
          </p:sp>
          <p:sp>
            <p:nvSpPr>
              <p:cNvPr id="25713" name="Line 21"/>
              <p:cNvSpPr>
                <a:spLocks noChangeShapeType="1"/>
              </p:cNvSpPr>
              <p:nvPr/>
            </p:nvSpPr>
            <p:spPr bwMode="auto">
              <a:xfrm>
                <a:off x="480" y="96"/>
                <a:ext cx="0" cy="24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5707" name="Group 22"/>
            <p:cNvGrpSpPr>
              <a:grpSpLocks/>
            </p:cNvGrpSpPr>
            <p:nvPr/>
          </p:nvGrpSpPr>
          <p:grpSpPr bwMode="auto">
            <a:xfrm>
              <a:off x="2448" y="0"/>
              <a:ext cx="816" cy="336"/>
              <a:chOff x="0" y="0"/>
              <a:chExt cx="816" cy="336"/>
            </a:xfrm>
          </p:grpSpPr>
          <p:sp>
            <p:nvSpPr>
              <p:cNvPr id="25710" name="Text Box 23"/>
              <p:cNvSpPr txBox="1">
                <a:spLocks noChangeArrowheads="1"/>
              </p:cNvSpPr>
              <p:nvPr/>
            </p:nvSpPr>
            <p:spPr bwMode="auto">
              <a:xfrm>
                <a:off x="0" y="0"/>
                <a:ext cx="81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刷新</a:t>
                </a:r>
              </a:p>
            </p:txBody>
          </p:sp>
          <p:sp>
            <p:nvSpPr>
              <p:cNvPr id="25711" name="Line 24"/>
              <p:cNvSpPr>
                <a:spLocks noChangeShapeType="1"/>
              </p:cNvSpPr>
              <p:nvPr/>
            </p:nvSpPr>
            <p:spPr bwMode="auto">
              <a:xfrm>
                <a:off x="0" y="96"/>
                <a:ext cx="0" cy="24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5708" name="Line 25"/>
            <p:cNvSpPr>
              <a:spLocks noChangeShapeType="1"/>
            </p:cNvSpPr>
            <p:nvPr/>
          </p:nvSpPr>
          <p:spPr bwMode="auto">
            <a:xfrm>
              <a:off x="3120" y="192"/>
              <a:ext cx="528"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709" name="Line 26"/>
            <p:cNvSpPr>
              <a:spLocks noChangeShapeType="1"/>
            </p:cNvSpPr>
            <p:nvPr/>
          </p:nvSpPr>
          <p:spPr bwMode="auto">
            <a:xfrm>
              <a:off x="3648" y="96"/>
              <a:ext cx="0" cy="432"/>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0" name="Line 27"/>
          <p:cNvSpPr>
            <a:spLocks noChangeShapeType="1"/>
          </p:cNvSpPr>
          <p:nvPr/>
        </p:nvSpPr>
        <p:spPr bwMode="auto">
          <a:xfrm>
            <a:off x="4333875" y="1831975"/>
            <a:ext cx="2209800" cy="0"/>
          </a:xfrm>
          <a:prstGeom prst="line">
            <a:avLst/>
          </a:prstGeom>
          <a:noFill/>
          <a:ln w="28575"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Line 28"/>
          <p:cNvSpPr>
            <a:spLocks noChangeShapeType="1"/>
          </p:cNvSpPr>
          <p:nvPr/>
        </p:nvSpPr>
        <p:spPr bwMode="auto">
          <a:xfrm flipH="1">
            <a:off x="828675" y="1831975"/>
            <a:ext cx="2209800" cy="0"/>
          </a:xfrm>
          <a:prstGeom prst="line">
            <a:avLst/>
          </a:prstGeom>
          <a:noFill/>
          <a:ln w="28575"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Text Box 29"/>
          <p:cNvSpPr txBox="1">
            <a:spLocks noChangeArrowheads="1"/>
          </p:cNvSpPr>
          <p:nvPr/>
        </p:nvSpPr>
        <p:spPr bwMode="auto">
          <a:xfrm>
            <a:off x="3343275" y="1527175"/>
            <a:ext cx="1295400" cy="401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en-US" altLang="zh-CN" sz="2000">
                <a:latin typeface="黑体" panose="02010609060101010101" pitchFamily="49" charset="-122"/>
                <a:ea typeface="黑体" panose="02010609060101010101" pitchFamily="49" charset="-122"/>
              </a:rPr>
              <a:t>64</a:t>
            </a:r>
            <a:r>
              <a:rPr lang="zh-CN" altLang="zh-CN" sz="2000">
                <a:latin typeface="黑体" panose="02010609060101010101" pitchFamily="49" charset="-122"/>
                <a:ea typeface="黑体" panose="02010609060101010101" pitchFamily="49" charset="-122"/>
              </a:rPr>
              <a:t>ms</a:t>
            </a:r>
          </a:p>
        </p:txBody>
      </p:sp>
      <p:sp>
        <p:nvSpPr>
          <p:cNvPr id="33" name="Line 30"/>
          <p:cNvSpPr>
            <a:spLocks noChangeShapeType="1"/>
          </p:cNvSpPr>
          <p:nvPr/>
        </p:nvSpPr>
        <p:spPr bwMode="auto">
          <a:xfrm>
            <a:off x="1590675" y="1984375"/>
            <a:ext cx="0" cy="38100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Text Box 31"/>
          <p:cNvSpPr txBox="1">
            <a:spLocks noChangeArrowheads="1"/>
          </p:cNvSpPr>
          <p:nvPr/>
        </p:nvSpPr>
        <p:spPr bwMode="auto">
          <a:xfrm>
            <a:off x="828675" y="1908175"/>
            <a:ext cx="1295400" cy="401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50ns</a:t>
            </a:r>
          </a:p>
        </p:txBody>
      </p:sp>
      <p:sp>
        <p:nvSpPr>
          <p:cNvPr id="35" name="Line 32"/>
          <p:cNvSpPr>
            <a:spLocks noChangeShapeType="1"/>
          </p:cNvSpPr>
          <p:nvPr/>
        </p:nvSpPr>
        <p:spPr bwMode="auto">
          <a:xfrm>
            <a:off x="371475" y="2136775"/>
            <a:ext cx="457200" cy="0"/>
          </a:xfrm>
          <a:prstGeom prst="line">
            <a:avLst/>
          </a:prstGeom>
          <a:noFill/>
          <a:ln w="28575"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Line 33"/>
          <p:cNvSpPr>
            <a:spLocks noChangeShapeType="1"/>
          </p:cNvSpPr>
          <p:nvPr/>
        </p:nvSpPr>
        <p:spPr bwMode="auto">
          <a:xfrm>
            <a:off x="1590675" y="2136775"/>
            <a:ext cx="457200" cy="0"/>
          </a:xfrm>
          <a:prstGeom prst="line">
            <a:avLst/>
          </a:prstGeom>
          <a:noFill/>
          <a:ln w="28575" cap="sq">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Line 34"/>
          <p:cNvSpPr>
            <a:spLocks noChangeShapeType="1"/>
          </p:cNvSpPr>
          <p:nvPr/>
        </p:nvSpPr>
        <p:spPr bwMode="auto">
          <a:xfrm>
            <a:off x="3800475" y="1984375"/>
            <a:ext cx="0" cy="38100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Line 35"/>
          <p:cNvSpPr>
            <a:spLocks noChangeShapeType="1"/>
          </p:cNvSpPr>
          <p:nvPr/>
        </p:nvSpPr>
        <p:spPr bwMode="auto">
          <a:xfrm>
            <a:off x="6619875" y="1984375"/>
            <a:ext cx="0" cy="38100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Line 36"/>
          <p:cNvSpPr>
            <a:spLocks noChangeShapeType="1"/>
          </p:cNvSpPr>
          <p:nvPr/>
        </p:nvSpPr>
        <p:spPr bwMode="auto">
          <a:xfrm>
            <a:off x="3876675" y="2136775"/>
            <a:ext cx="762000" cy="0"/>
          </a:xfrm>
          <a:prstGeom prst="line">
            <a:avLst/>
          </a:prstGeom>
          <a:noFill/>
          <a:ln w="28575" cap="sq">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Line 37"/>
          <p:cNvSpPr>
            <a:spLocks noChangeShapeType="1"/>
          </p:cNvSpPr>
          <p:nvPr/>
        </p:nvSpPr>
        <p:spPr bwMode="auto">
          <a:xfrm>
            <a:off x="5476875" y="2136775"/>
            <a:ext cx="1143000" cy="0"/>
          </a:xfrm>
          <a:prstGeom prst="line">
            <a:avLst/>
          </a:prstGeom>
          <a:noFill/>
          <a:ln w="28575"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22" name="文本框 3"/>
          <p:cNvSpPr txBox="1">
            <a:spLocks noChangeArrowheads="1"/>
          </p:cNvSpPr>
          <p:nvPr/>
        </p:nvSpPr>
        <p:spPr bwMode="auto">
          <a:xfrm>
            <a:off x="373063" y="2516188"/>
            <a:ext cx="18986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1600">
                <a:solidFill>
                  <a:schemeClr val="tx1"/>
                </a:solidFill>
                <a:latin typeface="Arial" panose="020B0604020202020204" pitchFamily="34" charset="0"/>
              </a:defRPr>
            </a:lvl1pPr>
            <a:lvl2pPr marL="800100" indent="-34290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buClr>
                <a:schemeClr val="accent1"/>
              </a:buClr>
              <a:buFont typeface="Wingdings" panose="05000000000000000000" pitchFamily="2" charset="2"/>
              <a:buChar char="u"/>
            </a:pPr>
            <a:r>
              <a:rPr lang="zh-CN" altLang="en-US" sz="2200" b="1">
                <a:solidFill>
                  <a:schemeClr val="accent2"/>
                </a:solidFill>
                <a:ea typeface="宋体" panose="02010600030101010101" pitchFamily="2" charset="-122"/>
              </a:rPr>
              <a:t>分散刷新</a:t>
            </a:r>
            <a:endParaRPr lang="en-US" altLang="zh-CN" sz="2200" b="1">
              <a:solidFill>
                <a:schemeClr val="accent2"/>
              </a:solidFill>
              <a:ea typeface="宋体" panose="02010600030101010101" pitchFamily="2" charset="-122"/>
            </a:endParaRPr>
          </a:p>
        </p:txBody>
      </p:sp>
      <p:sp>
        <p:nvSpPr>
          <p:cNvPr id="42" name="Text Box 39"/>
          <p:cNvSpPr txBox="1">
            <a:spLocks noChangeArrowheads="1"/>
          </p:cNvSpPr>
          <p:nvPr/>
        </p:nvSpPr>
        <p:spPr bwMode="auto">
          <a:xfrm>
            <a:off x="2297113" y="2516188"/>
            <a:ext cx="48737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dirty="0">
                <a:latin typeface="黑体" panose="02010609060101010101" pitchFamily="49" charset="-122"/>
                <a:ea typeface="黑体" panose="02010609060101010101" pitchFamily="49" charset="-122"/>
              </a:rPr>
              <a:t>各</a:t>
            </a:r>
            <a:r>
              <a:rPr lang="zh-CN" altLang="en-US" sz="2000" dirty="0">
                <a:latin typeface="黑体" panose="02010609060101010101" pitchFamily="49" charset="-122"/>
                <a:ea typeface="黑体" panose="02010609060101010101" pitchFamily="49" charset="-122"/>
              </a:rPr>
              <a:t>行的</a:t>
            </a:r>
            <a:r>
              <a:rPr lang="zh-CN" altLang="zh-CN" sz="2000" dirty="0">
                <a:latin typeface="黑体" panose="02010609060101010101" pitchFamily="49" charset="-122"/>
                <a:ea typeface="黑体" panose="02010609060101010101" pitchFamily="49" charset="-122"/>
              </a:rPr>
              <a:t>刷新分散安排在</a:t>
            </a:r>
            <a:r>
              <a:rPr lang="zh-CN" altLang="en-US" sz="2000" dirty="0">
                <a:latin typeface="黑体" panose="02010609060101010101" pitchFamily="49" charset="-122"/>
                <a:ea typeface="黑体" panose="02010609060101010101" pitchFamily="49" charset="-122"/>
              </a:rPr>
              <a:t>每个</a:t>
            </a:r>
            <a:r>
              <a:rPr lang="zh-CN" altLang="zh-CN" sz="2000" dirty="0">
                <a:latin typeface="黑体" panose="02010609060101010101" pitchFamily="49" charset="-122"/>
                <a:ea typeface="黑体" panose="02010609060101010101" pitchFamily="49" charset="-122"/>
              </a:rPr>
              <a:t>存取周期中。</a:t>
            </a:r>
          </a:p>
        </p:txBody>
      </p:sp>
      <p:grpSp>
        <p:nvGrpSpPr>
          <p:cNvPr id="43" name="Group 40"/>
          <p:cNvGrpSpPr>
            <a:grpSpLocks/>
          </p:cNvGrpSpPr>
          <p:nvPr/>
        </p:nvGrpSpPr>
        <p:grpSpPr bwMode="auto">
          <a:xfrm>
            <a:off x="860425" y="2908300"/>
            <a:ext cx="5791200" cy="838200"/>
            <a:chOff x="0" y="0"/>
            <a:chExt cx="3648" cy="528"/>
          </a:xfrm>
        </p:grpSpPr>
        <p:sp>
          <p:nvSpPr>
            <p:cNvPr id="25683" name="Line 41"/>
            <p:cNvSpPr>
              <a:spLocks noChangeShapeType="1"/>
            </p:cNvSpPr>
            <p:nvPr/>
          </p:nvSpPr>
          <p:spPr bwMode="auto">
            <a:xfrm>
              <a:off x="0" y="96"/>
              <a:ext cx="0" cy="432"/>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84" name="Line 42"/>
            <p:cNvSpPr>
              <a:spLocks noChangeShapeType="1"/>
            </p:cNvSpPr>
            <p:nvPr/>
          </p:nvSpPr>
          <p:spPr bwMode="auto">
            <a:xfrm>
              <a:off x="0" y="336"/>
              <a:ext cx="3648" cy="0"/>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5685" name="Group 43"/>
            <p:cNvGrpSpPr>
              <a:grpSpLocks/>
            </p:cNvGrpSpPr>
            <p:nvPr/>
          </p:nvGrpSpPr>
          <p:grpSpPr bwMode="auto">
            <a:xfrm>
              <a:off x="1104" y="0"/>
              <a:ext cx="816" cy="336"/>
              <a:chOff x="0" y="0"/>
              <a:chExt cx="816" cy="336"/>
            </a:xfrm>
          </p:grpSpPr>
          <p:sp>
            <p:nvSpPr>
              <p:cNvPr id="25698" name="Text Box 44"/>
              <p:cNvSpPr txBox="1">
                <a:spLocks noChangeArrowheads="1"/>
              </p:cNvSpPr>
              <p:nvPr/>
            </p:nvSpPr>
            <p:spPr bwMode="auto">
              <a:xfrm>
                <a:off x="0" y="0"/>
                <a:ext cx="81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R/W</a:t>
                </a:r>
              </a:p>
            </p:txBody>
          </p:sp>
          <p:sp>
            <p:nvSpPr>
              <p:cNvPr id="25699" name="Line 45"/>
              <p:cNvSpPr>
                <a:spLocks noChangeShapeType="1"/>
              </p:cNvSpPr>
              <p:nvPr/>
            </p:nvSpPr>
            <p:spPr bwMode="auto">
              <a:xfrm>
                <a:off x="480" y="96"/>
                <a:ext cx="0" cy="24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5686" name="Group 46"/>
            <p:cNvGrpSpPr>
              <a:grpSpLocks/>
            </p:cNvGrpSpPr>
            <p:nvPr/>
          </p:nvGrpSpPr>
          <p:grpSpPr bwMode="auto">
            <a:xfrm>
              <a:off x="480" y="0"/>
              <a:ext cx="816" cy="336"/>
              <a:chOff x="0" y="0"/>
              <a:chExt cx="816" cy="336"/>
            </a:xfrm>
          </p:grpSpPr>
          <p:sp>
            <p:nvSpPr>
              <p:cNvPr id="25696" name="Text Box 47"/>
              <p:cNvSpPr txBox="1">
                <a:spLocks noChangeArrowheads="1"/>
              </p:cNvSpPr>
              <p:nvPr/>
            </p:nvSpPr>
            <p:spPr bwMode="auto">
              <a:xfrm>
                <a:off x="0" y="0"/>
                <a:ext cx="81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刷新</a:t>
                </a:r>
              </a:p>
            </p:txBody>
          </p:sp>
          <p:sp>
            <p:nvSpPr>
              <p:cNvPr id="25697" name="Line 48"/>
              <p:cNvSpPr>
                <a:spLocks noChangeShapeType="1"/>
              </p:cNvSpPr>
              <p:nvPr/>
            </p:nvSpPr>
            <p:spPr bwMode="auto">
              <a:xfrm>
                <a:off x="0" y="96"/>
                <a:ext cx="0" cy="24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5687" name="Line 49"/>
            <p:cNvSpPr>
              <a:spLocks noChangeShapeType="1"/>
            </p:cNvSpPr>
            <p:nvPr/>
          </p:nvSpPr>
          <p:spPr bwMode="auto">
            <a:xfrm>
              <a:off x="1056" y="96"/>
              <a:ext cx="0" cy="24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5688" name="Group 50"/>
            <p:cNvGrpSpPr>
              <a:grpSpLocks/>
            </p:cNvGrpSpPr>
            <p:nvPr/>
          </p:nvGrpSpPr>
          <p:grpSpPr bwMode="auto">
            <a:xfrm>
              <a:off x="0" y="0"/>
              <a:ext cx="816" cy="336"/>
              <a:chOff x="0" y="0"/>
              <a:chExt cx="816" cy="336"/>
            </a:xfrm>
          </p:grpSpPr>
          <p:sp>
            <p:nvSpPr>
              <p:cNvPr id="25694" name="Text Box 51"/>
              <p:cNvSpPr txBox="1">
                <a:spLocks noChangeArrowheads="1"/>
              </p:cNvSpPr>
              <p:nvPr/>
            </p:nvSpPr>
            <p:spPr bwMode="auto">
              <a:xfrm>
                <a:off x="0" y="0"/>
                <a:ext cx="81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R/W</a:t>
                </a:r>
              </a:p>
            </p:txBody>
          </p:sp>
          <p:sp>
            <p:nvSpPr>
              <p:cNvPr id="25695" name="Line 52"/>
              <p:cNvSpPr>
                <a:spLocks noChangeShapeType="1"/>
              </p:cNvSpPr>
              <p:nvPr/>
            </p:nvSpPr>
            <p:spPr bwMode="auto">
              <a:xfrm>
                <a:off x="480" y="96"/>
                <a:ext cx="0" cy="24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5689" name="Group 53"/>
            <p:cNvGrpSpPr>
              <a:grpSpLocks/>
            </p:cNvGrpSpPr>
            <p:nvPr/>
          </p:nvGrpSpPr>
          <p:grpSpPr bwMode="auto">
            <a:xfrm>
              <a:off x="1584" y="0"/>
              <a:ext cx="816" cy="336"/>
              <a:chOff x="0" y="0"/>
              <a:chExt cx="816" cy="336"/>
            </a:xfrm>
          </p:grpSpPr>
          <p:sp>
            <p:nvSpPr>
              <p:cNvPr id="25692" name="Text Box 54"/>
              <p:cNvSpPr txBox="1">
                <a:spLocks noChangeArrowheads="1"/>
              </p:cNvSpPr>
              <p:nvPr/>
            </p:nvSpPr>
            <p:spPr bwMode="auto">
              <a:xfrm>
                <a:off x="0" y="0"/>
                <a:ext cx="81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刷新</a:t>
                </a:r>
              </a:p>
            </p:txBody>
          </p:sp>
          <p:sp>
            <p:nvSpPr>
              <p:cNvPr id="25693" name="Line 55"/>
              <p:cNvSpPr>
                <a:spLocks noChangeShapeType="1"/>
              </p:cNvSpPr>
              <p:nvPr/>
            </p:nvSpPr>
            <p:spPr bwMode="auto">
              <a:xfrm>
                <a:off x="0" y="96"/>
                <a:ext cx="0" cy="24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5690" name="Line 56"/>
            <p:cNvSpPr>
              <a:spLocks noChangeShapeType="1"/>
            </p:cNvSpPr>
            <p:nvPr/>
          </p:nvSpPr>
          <p:spPr bwMode="auto">
            <a:xfrm>
              <a:off x="2256" y="192"/>
              <a:ext cx="528"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91" name="Line 57"/>
            <p:cNvSpPr>
              <a:spLocks noChangeShapeType="1"/>
            </p:cNvSpPr>
            <p:nvPr/>
          </p:nvSpPr>
          <p:spPr bwMode="auto">
            <a:xfrm>
              <a:off x="2160" y="96"/>
              <a:ext cx="0" cy="24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1" name="Text Box 58"/>
          <p:cNvSpPr txBox="1">
            <a:spLocks noChangeArrowheads="1"/>
          </p:cNvSpPr>
          <p:nvPr/>
        </p:nvSpPr>
        <p:spPr bwMode="auto">
          <a:xfrm>
            <a:off x="1165225" y="3413125"/>
            <a:ext cx="12954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100ns</a:t>
            </a:r>
          </a:p>
        </p:txBody>
      </p:sp>
      <p:sp>
        <p:nvSpPr>
          <p:cNvPr id="62" name="Line 59"/>
          <p:cNvSpPr>
            <a:spLocks noChangeShapeType="1"/>
          </p:cNvSpPr>
          <p:nvPr/>
        </p:nvSpPr>
        <p:spPr bwMode="auto">
          <a:xfrm>
            <a:off x="2536825" y="3489325"/>
            <a:ext cx="0" cy="38100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 name="Line 60"/>
          <p:cNvSpPr>
            <a:spLocks noChangeShapeType="1"/>
          </p:cNvSpPr>
          <p:nvPr/>
        </p:nvSpPr>
        <p:spPr bwMode="auto">
          <a:xfrm>
            <a:off x="860425" y="3641725"/>
            <a:ext cx="381000" cy="0"/>
          </a:xfrm>
          <a:prstGeom prst="line">
            <a:avLst/>
          </a:prstGeom>
          <a:noFill/>
          <a:ln w="28575" cap="sq">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Line 61"/>
          <p:cNvSpPr>
            <a:spLocks noChangeShapeType="1"/>
          </p:cNvSpPr>
          <p:nvPr/>
        </p:nvSpPr>
        <p:spPr bwMode="auto">
          <a:xfrm>
            <a:off x="2079625" y="3641725"/>
            <a:ext cx="457200" cy="0"/>
          </a:xfrm>
          <a:prstGeom prst="line">
            <a:avLst/>
          </a:prstGeom>
          <a:noFill/>
          <a:ln w="28575"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 name="Text Box 62"/>
          <p:cNvSpPr txBox="1">
            <a:spLocks noChangeArrowheads="1"/>
          </p:cNvSpPr>
          <p:nvPr/>
        </p:nvSpPr>
        <p:spPr bwMode="auto">
          <a:xfrm>
            <a:off x="6910388" y="3281363"/>
            <a:ext cx="21336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用在低速系统中。</a:t>
            </a:r>
          </a:p>
        </p:txBody>
      </p:sp>
      <p:sp>
        <p:nvSpPr>
          <p:cNvPr id="66" name="Text Box 10"/>
          <p:cNvSpPr txBox="1">
            <a:spLocks noChangeArrowheads="1"/>
          </p:cNvSpPr>
          <p:nvPr/>
        </p:nvSpPr>
        <p:spPr bwMode="auto">
          <a:xfrm>
            <a:off x="2038350" y="4048125"/>
            <a:ext cx="710565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130000"/>
              </a:lnSpc>
              <a:spcBef>
                <a:spcPct val="50000"/>
              </a:spcBef>
              <a:buSzTx/>
              <a:buFontTx/>
              <a:buNone/>
            </a:pPr>
            <a:r>
              <a:rPr lang="zh-CN" altLang="zh-CN" sz="2000">
                <a:latin typeface="黑体" panose="02010609060101010101" pitchFamily="49" charset="-122"/>
                <a:ea typeface="黑体" panose="02010609060101010101" pitchFamily="49" charset="-122"/>
              </a:rPr>
              <a:t>各</a:t>
            </a:r>
            <a:r>
              <a:rPr lang="zh-CN" altLang="en-US" sz="2000">
                <a:latin typeface="黑体" panose="02010609060101010101" pitchFamily="49" charset="-122"/>
                <a:ea typeface="黑体" panose="02010609060101010101" pitchFamily="49" charset="-122"/>
              </a:rPr>
              <a:t>行</a:t>
            </a:r>
            <a:r>
              <a:rPr lang="zh-CN" altLang="zh-CN" sz="2000">
                <a:latin typeface="黑体" panose="02010609060101010101" pitchFamily="49" charset="-122"/>
                <a:ea typeface="黑体" panose="02010609060101010101" pitchFamily="49" charset="-122"/>
              </a:rPr>
              <a:t>刷新分散安排在</a:t>
            </a:r>
            <a:r>
              <a:rPr lang="en-US" altLang="zh-CN" sz="2000">
                <a:latin typeface="黑体" panose="02010609060101010101" pitchFamily="49" charset="-122"/>
                <a:ea typeface="黑体" panose="02010609060101010101" pitchFamily="49" charset="-122"/>
              </a:rPr>
              <a:t>1</a:t>
            </a:r>
            <a:r>
              <a:rPr lang="zh-CN" altLang="en-US" sz="2000">
                <a:latin typeface="黑体" panose="02010609060101010101" pitchFamily="49" charset="-122"/>
                <a:ea typeface="黑体" panose="02010609060101010101" pitchFamily="49" charset="-122"/>
              </a:rPr>
              <a:t>个刷新周期</a:t>
            </a:r>
            <a:r>
              <a:rPr lang="zh-CN" altLang="zh-CN" sz="2000">
                <a:latin typeface="黑体" panose="02010609060101010101" pitchFamily="49" charset="-122"/>
                <a:ea typeface="黑体" panose="02010609060101010101" pitchFamily="49" charset="-122"/>
              </a:rPr>
              <a:t>内,</a:t>
            </a:r>
            <a:r>
              <a:rPr lang="zh-CN" altLang="zh-CN" sz="2000">
                <a:latin typeface="Times New Roman" panose="02020603050405020304" pitchFamily="18" charset="0"/>
                <a:ea typeface="黑体" panose="02010609060101010101" pitchFamily="49" charset="-122"/>
              </a:rPr>
              <a:t>每隔一段时间刷新一行</a:t>
            </a:r>
            <a:r>
              <a:rPr lang="zh-CN" altLang="zh-CN" sz="2000">
                <a:latin typeface="黑体" panose="02010609060101010101" pitchFamily="49" charset="-122"/>
                <a:ea typeface="黑体" panose="02010609060101010101" pitchFamily="49" charset="-122"/>
              </a:rPr>
              <a:t>。</a:t>
            </a:r>
          </a:p>
        </p:txBody>
      </p:sp>
      <p:sp>
        <p:nvSpPr>
          <p:cNvPr id="67" name="Text Box 2"/>
          <p:cNvSpPr txBox="1">
            <a:spLocks noChangeArrowheads="1"/>
          </p:cNvSpPr>
          <p:nvPr/>
        </p:nvSpPr>
        <p:spPr bwMode="auto">
          <a:xfrm>
            <a:off x="1293813" y="4749800"/>
            <a:ext cx="12954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en-US" altLang="zh-CN" sz="2000">
                <a:latin typeface="黑体" panose="02010609060101010101" pitchFamily="49" charset="-122"/>
                <a:ea typeface="黑体" panose="02010609060101010101" pitchFamily="49" charset="-122"/>
              </a:rPr>
              <a:t>4096</a:t>
            </a:r>
            <a:r>
              <a:rPr lang="zh-CN" altLang="zh-CN" sz="2000">
                <a:latin typeface="黑体" panose="02010609060101010101" pitchFamily="49" charset="-122"/>
                <a:ea typeface="黑体" panose="02010609060101010101" pitchFamily="49" charset="-122"/>
              </a:rPr>
              <a:t>行</a:t>
            </a:r>
          </a:p>
        </p:txBody>
      </p:sp>
      <p:sp>
        <p:nvSpPr>
          <p:cNvPr id="68" name="Text Box 3"/>
          <p:cNvSpPr txBox="1">
            <a:spLocks noChangeArrowheads="1"/>
          </p:cNvSpPr>
          <p:nvPr/>
        </p:nvSpPr>
        <p:spPr bwMode="auto">
          <a:xfrm>
            <a:off x="1446213" y="4368800"/>
            <a:ext cx="9906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en-US" altLang="zh-CN" sz="2000">
                <a:latin typeface="黑体" panose="02010609060101010101" pitchFamily="49" charset="-122"/>
                <a:ea typeface="黑体" panose="02010609060101010101" pitchFamily="49" charset="-122"/>
              </a:rPr>
              <a:t>64</a:t>
            </a:r>
            <a:r>
              <a:rPr lang="zh-CN" altLang="zh-CN" sz="2000">
                <a:latin typeface="黑体" panose="02010609060101010101" pitchFamily="49" charset="-122"/>
                <a:ea typeface="黑体" panose="02010609060101010101" pitchFamily="49" charset="-122"/>
              </a:rPr>
              <a:t>ms</a:t>
            </a:r>
          </a:p>
        </p:txBody>
      </p:sp>
      <p:sp>
        <p:nvSpPr>
          <p:cNvPr id="69" name="Text Box 9"/>
          <p:cNvSpPr txBox="1">
            <a:spLocks noChangeArrowheads="1"/>
          </p:cNvSpPr>
          <p:nvPr/>
        </p:nvSpPr>
        <p:spPr bwMode="auto">
          <a:xfrm>
            <a:off x="625475" y="4514850"/>
            <a:ext cx="7175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例</a:t>
            </a:r>
            <a:r>
              <a:rPr lang="zh-CN" altLang="en-US" sz="2000">
                <a:latin typeface="黑体" panose="02010609060101010101" pitchFamily="49" charset="-122"/>
                <a:ea typeface="黑体" panose="02010609060101010101" pitchFamily="49" charset="-122"/>
              </a:rPr>
              <a:t>如</a:t>
            </a:r>
            <a:r>
              <a:rPr lang="zh-CN" altLang="zh-CN" sz="2000">
                <a:latin typeface="黑体" panose="02010609060101010101" pitchFamily="49" charset="-122"/>
                <a:ea typeface="黑体" panose="02010609060101010101" pitchFamily="49" charset="-122"/>
              </a:rPr>
              <a:t>：</a:t>
            </a:r>
          </a:p>
        </p:txBody>
      </p:sp>
      <p:sp>
        <p:nvSpPr>
          <p:cNvPr id="70" name="Line 12"/>
          <p:cNvSpPr>
            <a:spLocks noChangeShapeType="1"/>
          </p:cNvSpPr>
          <p:nvPr/>
        </p:nvSpPr>
        <p:spPr bwMode="auto">
          <a:xfrm>
            <a:off x="1417638" y="4770438"/>
            <a:ext cx="658812" cy="635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 name="Text Box 13"/>
          <p:cNvSpPr txBox="1">
            <a:spLocks noChangeArrowheads="1"/>
          </p:cNvSpPr>
          <p:nvPr/>
        </p:nvSpPr>
        <p:spPr bwMode="auto">
          <a:xfrm>
            <a:off x="2033588" y="4559300"/>
            <a:ext cx="15240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≈15.6微秒</a:t>
            </a:r>
            <a:endParaRPr lang="zh-CN" altLang="zh-CN" sz="2000">
              <a:latin typeface="宋体" panose="02010600030101010101" pitchFamily="2" charset="-122"/>
              <a:ea typeface="宋体" panose="02010600030101010101" pitchFamily="2" charset="-122"/>
            </a:endParaRPr>
          </a:p>
        </p:txBody>
      </p:sp>
      <p:sp>
        <p:nvSpPr>
          <p:cNvPr id="72" name="Text Box 14"/>
          <p:cNvSpPr txBox="1">
            <a:spLocks noChangeArrowheads="1"/>
          </p:cNvSpPr>
          <p:nvPr/>
        </p:nvSpPr>
        <p:spPr bwMode="auto">
          <a:xfrm>
            <a:off x="3495675" y="4570413"/>
            <a:ext cx="5334000"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平均</a:t>
            </a:r>
            <a:r>
              <a:rPr lang="zh-CN" altLang="zh-CN" sz="2000">
                <a:solidFill>
                  <a:schemeClr val="accent2"/>
                </a:solidFill>
                <a:latin typeface="黑体" panose="02010609060101010101" pitchFamily="49" charset="-122"/>
                <a:ea typeface="黑体" panose="02010609060101010101" pitchFamily="49" charset="-122"/>
              </a:rPr>
              <a:t>15.6</a:t>
            </a:r>
            <a:r>
              <a:rPr lang="en-US" altLang="zh-CN" sz="2000" b="0">
                <a:solidFill>
                  <a:schemeClr val="accent2"/>
                </a:solidFill>
                <a:latin typeface="Times New Roman" panose="02020603050405020304" pitchFamily="18" charset="0"/>
                <a:ea typeface="黑体" panose="02010609060101010101" pitchFamily="49" charset="-122"/>
              </a:rPr>
              <a:t>μs</a:t>
            </a:r>
            <a:r>
              <a:rPr lang="zh-CN" altLang="zh-CN" sz="2000">
                <a:latin typeface="黑体" panose="02010609060101010101" pitchFamily="49" charset="-122"/>
                <a:ea typeface="黑体" panose="02010609060101010101" pitchFamily="49" charset="-122"/>
              </a:rPr>
              <a:t>提一次刷新请求刷新1行，</a:t>
            </a:r>
            <a:r>
              <a:rPr lang="en-US" altLang="zh-CN" sz="2000">
                <a:solidFill>
                  <a:schemeClr val="accent2"/>
                </a:solidFill>
                <a:latin typeface="黑体" panose="02010609060101010101" pitchFamily="49" charset="-122"/>
                <a:ea typeface="黑体" panose="02010609060101010101" pitchFamily="49" charset="-122"/>
              </a:rPr>
              <a:t>64</a:t>
            </a:r>
            <a:r>
              <a:rPr lang="zh-CN" altLang="zh-CN" sz="2000">
                <a:solidFill>
                  <a:schemeClr val="accent2"/>
                </a:solidFill>
                <a:latin typeface="Times New Roman" panose="02020603050405020304" pitchFamily="18" charset="0"/>
                <a:ea typeface="黑体" panose="02010609060101010101" pitchFamily="49" charset="-122"/>
              </a:rPr>
              <a:t>ms</a:t>
            </a:r>
            <a:r>
              <a:rPr lang="zh-CN" altLang="zh-CN" sz="2000">
                <a:latin typeface="黑体" panose="02010609060101010101" pitchFamily="49" charset="-122"/>
                <a:ea typeface="黑体" panose="02010609060101010101" pitchFamily="49" charset="-122"/>
              </a:rPr>
              <a:t>内刷新完片内所有行。</a:t>
            </a:r>
            <a:endParaRPr lang="zh-CN" altLang="zh-CN" sz="2000">
              <a:latin typeface="宋体" panose="02010600030101010101" pitchFamily="2" charset="-122"/>
              <a:ea typeface="宋体" panose="02010600030101010101" pitchFamily="2" charset="-122"/>
            </a:endParaRPr>
          </a:p>
        </p:txBody>
      </p:sp>
      <p:sp>
        <p:nvSpPr>
          <p:cNvPr id="73" name="Line 5"/>
          <p:cNvSpPr>
            <a:spLocks noChangeShapeType="1"/>
          </p:cNvSpPr>
          <p:nvPr/>
        </p:nvSpPr>
        <p:spPr bwMode="auto">
          <a:xfrm>
            <a:off x="3292475" y="5976938"/>
            <a:ext cx="0" cy="381000"/>
          </a:xfrm>
          <a:prstGeom prst="line">
            <a:avLst/>
          </a:prstGeom>
          <a:noFill/>
          <a:ln w="28575" cap="sq">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 name="Line 6"/>
          <p:cNvSpPr>
            <a:spLocks noChangeShapeType="1"/>
          </p:cNvSpPr>
          <p:nvPr/>
        </p:nvSpPr>
        <p:spPr bwMode="auto">
          <a:xfrm>
            <a:off x="625475" y="5595938"/>
            <a:ext cx="0" cy="685800"/>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 name="Line 7"/>
          <p:cNvSpPr>
            <a:spLocks noChangeShapeType="1"/>
          </p:cNvSpPr>
          <p:nvPr/>
        </p:nvSpPr>
        <p:spPr bwMode="auto">
          <a:xfrm>
            <a:off x="2835275" y="6205538"/>
            <a:ext cx="457200" cy="0"/>
          </a:xfrm>
          <a:prstGeom prst="line">
            <a:avLst/>
          </a:prstGeom>
          <a:noFill/>
          <a:ln w="28575"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 name="Line 8"/>
          <p:cNvSpPr>
            <a:spLocks noChangeShapeType="1"/>
          </p:cNvSpPr>
          <p:nvPr/>
        </p:nvSpPr>
        <p:spPr bwMode="auto">
          <a:xfrm>
            <a:off x="625475" y="6205538"/>
            <a:ext cx="457200" cy="0"/>
          </a:xfrm>
          <a:prstGeom prst="line">
            <a:avLst/>
          </a:prstGeom>
          <a:noFill/>
          <a:ln w="28575" cap="sq">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 name="Line 15"/>
          <p:cNvSpPr>
            <a:spLocks noChangeShapeType="1"/>
          </p:cNvSpPr>
          <p:nvPr/>
        </p:nvSpPr>
        <p:spPr bwMode="auto">
          <a:xfrm>
            <a:off x="6035675" y="5976938"/>
            <a:ext cx="0" cy="381000"/>
          </a:xfrm>
          <a:prstGeom prst="line">
            <a:avLst/>
          </a:prstGeom>
          <a:noFill/>
          <a:ln w="28575" cap="sq">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8" name="Group 16"/>
          <p:cNvGrpSpPr>
            <a:grpSpLocks/>
          </p:cNvGrpSpPr>
          <p:nvPr/>
        </p:nvGrpSpPr>
        <p:grpSpPr bwMode="auto">
          <a:xfrm>
            <a:off x="625475" y="5443538"/>
            <a:ext cx="8458200" cy="533400"/>
            <a:chOff x="0" y="0"/>
            <a:chExt cx="5328" cy="336"/>
          </a:xfrm>
        </p:grpSpPr>
        <p:sp>
          <p:nvSpPr>
            <p:cNvPr id="25655" name="Line 17"/>
            <p:cNvSpPr>
              <a:spLocks noChangeShapeType="1"/>
            </p:cNvSpPr>
            <p:nvPr/>
          </p:nvSpPr>
          <p:spPr bwMode="auto">
            <a:xfrm>
              <a:off x="1056" y="192"/>
              <a:ext cx="528"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56" name="Line 18"/>
            <p:cNvSpPr>
              <a:spLocks noChangeShapeType="1"/>
            </p:cNvSpPr>
            <p:nvPr/>
          </p:nvSpPr>
          <p:spPr bwMode="auto">
            <a:xfrm>
              <a:off x="0" y="336"/>
              <a:ext cx="5184" cy="0"/>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5657" name="Group 19"/>
            <p:cNvGrpSpPr>
              <a:grpSpLocks/>
            </p:cNvGrpSpPr>
            <p:nvPr/>
          </p:nvGrpSpPr>
          <p:grpSpPr bwMode="auto">
            <a:xfrm>
              <a:off x="480" y="0"/>
              <a:ext cx="816" cy="336"/>
              <a:chOff x="0" y="0"/>
              <a:chExt cx="816" cy="336"/>
            </a:xfrm>
          </p:grpSpPr>
          <p:sp>
            <p:nvSpPr>
              <p:cNvPr id="25681" name="Text Box 20"/>
              <p:cNvSpPr txBox="1">
                <a:spLocks noChangeArrowheads="1"/>
              </p:cNvSpPr>
              <p:nvPr/>
            </p:nvSpPr>
            <p:spPr bwMode="auto">
              <a:xfrm>
                <a:off x="0" y="0"/>
                <a:ext cx="81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R/W</a:t>
                </a:r>
              </a:p>
            </p:txBody>
          </p:sp>
          <p:sp>
            <p:nvSpPr>
              <p:cNvPr id="25682" name="Line 21"/>
              <p:cNvSpPr>
                <a:spLocks noChangeShapeType="1"/>
              </p:cNvSpPr>
              <p:nvPr/>
            </p:nvSpPr>
            <p:spPr bwMode="auto">
              <a:xfrm>
                <a:off x="480" y="96"/>
                <a:ext cx="0" cy="24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5658" name="Group 22"/>
            <p:cNvGrpSpPr>
              <a:grpSpLocks/>
            </p:cNvGrpSpPr>
            <p:nvPr/>
          </p:nvGrpSpPr>
          <p:grpSpPr bwMode="auto">
            <a:xfrm>
              <a:off x="1680" y="0"/>
              <a:ext cx="816" cy="336"/>
              <a:chOff x="0" y="0"/>
              <a:chExt cx="816" cy="336"/>
            </a:xfrm>
          </p:grpSpPr>
          <p:sp>
            <p:nvSpPr>
              <p:cNvPr id="25679" name="Text Box 23"/>
              <p:cNvSpPr txBox="1">
                <a:spLocks noChangeArrowheads="1"/>
              </p:cNvSpPr>
              <p:nvPr/>
            </p:nvSpPr>
            <p:spPr bwMode="auto">
              <a:xfrm>
                <a:off x="0" y="0"/>
                <a:ext cx="81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刷新</a:t>
                </a:r>
              </a:p>
            </p:txBody>
          </p:sp>
          <p:sp>
            <p:nvSpPr>
              <p:cNvPr id="25680" name="Line 24"/>
              <p:cNvSpPr>
                <a:spLocks noChangeShapeType="1"/>
              </p:cNvSpPr>
              <p:nvPr/>
            </p:nvSpPr>
            <p:spPr bwMode="auto">
              <a:xfrm>
                <a:off x="0" y="96"/>
                <a:ext cx="0" cy="24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5659" name="Line 25"/>
            <p:cNvSpPr>
              <a:spLocks noChangeShapeType="1"/>
            </p:cNvSpPr>
            <p:nvPr/>
          </p:nvSpPr>
          <p:spPr bwMode="auto">
            <a:xfrm>
              <a:off x="2256" y="96"/>
              <a:ext cx="0" cy="24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5660" name="Group 26"/>
            <p:cNvGrpSpPr>
              <a:grpSpLocks/>
            </p:cNvGrpSpPr>
            <p:nvPr/>
          </p:nvGrpSpPr>
          <p:grpSpPr bwMode="auto">
            <a:xfrm>
              <a:off x="0" y="0"/>
              <a:ext cx="816" cy="336"/>
              <a:chOff x="0" y="0"/>
              <a:chExt cx="816" cy="336"/>
            </a:xfrm>
          </p:grpSpPr>
          <p:sp>
            <p:nvSpPr>
              <p:cNvPr id="25677" name="Text Box 27"/>
              <p:cNvSpPr txBox="1">
                <a:spLocks noChangeArrowheads="1"/>
              </p:cNvSpPr>
              <p:nvPr/>
            </p:nvSpPr>
            <p:spPr bwMode="auto">
              <a:xfrm>
                <a:off x="0" y="0"/>
                <a:ext cx="81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R/W</a:t>
                </a:r>
              </a:p>
            </p:txBody>
          </p:sp>
          <p:sp>
            <p:nvSpPr>
              <p:cNvPr id="25678" name="Line 28"/>
              <p:cNvSpPr>
                <a:spLocks noChangeShapeType="1"/>
              </p:cNvSpPr>
              <p:nvPr/>
            </p:nvSpPr>
            <p:spPr bwMode="auto">
              <a:xfrm>
                <a:off x="480" y="96"/>
                <a:ext cx="0" cy="24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5661" name="Group 29"/>
            <p:cNvGrpSpPr>
              <a:grpSpLocks/>
            </p:cNvGrpSpPr>
            <p:nvPr/>
          </p:nvGrpSpPr>
          <p:grpSpPr bwMode="auto">
            <a:xfrm>
              <a:off x="3888" y="0"/>
              <a:ext cx="816" cy="336"/>
              <a:chOff x="0" y="0"/>
              <a:chExt cx="816" cy="336"/>
            </a:xfrm>
          </p:grpSpPr>
          <p:sp>
            <p:nvSpPr>
              <p:cNvPr id="25675" name="Text Box 30"/>
              <p:cNvSpPr txBox="1">
                <a:spLocks noChangeArrowheads="1"/>
              </p:cNvSpPr>
              <p:nvPr/>
            </p:nvSpPr>
            <p:spPr bwMode="auto">
              <a:xfrm>
                <a:off x="0" y="0"/>
                <a:ext cx="81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刷新</a:t>
                </a:r>
              </a:p>
            </p:txBody>
          </p:sp>
          <p:sp>
            <p:nvSpPr>
              <p:cNvPr id="25676" name="Line 31"/>
              <p:cNvSpPr>
                <a:spLocks noChangeShapeType="1"/>
              </p:cNvSpPr>
              <p:nvPr/>
            </p:nvSpPr>
            <p:spPr bwMode="auto">
              <a:xfrm>
                <a:off x="0" y="96"/>
                <a:ext cx="0" cy="24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5662" name="Line 32"/>
            <p:cNvSpPr>
              <a:spLocks noChangeShapeType="1"/>
            </p:cNvSpPr>
            <p:nvPr/>
          </p:nvSpPr>
          <p:spPr bwMode="auto">
            <a:xfrm>
              <a:off x="2832" y="192"/>
              <a:ext cx="528"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5663" name="Group 33"/>
            <p:cNvGrpSpPr>
              <a:grpSpLocks/>
            </p:cNvGrpSpPr>
            <p:nvPr/>
          </p:nvGrpSpPr>
          <p:grpSpPr bwMode="auto">
            <a:xfrm>
              <a:off x="2256" y="0"/>
              <a:ext cx="816" cy="336"/>
              <a:chOff x="0" y="0"/>
              <a:chExt cx="816" cy="336"/>
            </a:xfrm>
          </p:grpSpPr>
          <p:sp>
            <p:nvSpPr>
              <p:cNvPr id="25673" name="Text Box 34"/>
              <p:cNvSpPr txBox="1">
                <a:spLocks noChangeArrowheads="1"/>
              </p:cNvSpPr>
              <p:nvPr/>
            </p:nvSpPr>
            <p:spPr bwMode="auto">
              <a:xfrm>
                <a:off x="0" y="0"/>
                <a:ext cx="81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R/W</a:t>
                </a:r>
              </a:p>
            </p:txBody>
          </p:sp>
          <p:sp>
            <p:nvSpPr>
              <p:cNvPr id="25674" name="Line 35"/>
              <p:cNvSpPr>
                <a:spLocks noChangeShapeType="1"/>
              </p:cNvSpPr>
              <p:nvPr/>
            </p:nvSpPr>
            <p:spPr bwMode="auto">
              <a:xfrm>
                <a:off x="480" y="96"/>
                <a:ext cx="0" cy="24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5664" name="Line 36"/>
            <p:cNvSpPr>
              <a:spLocks noChangeShapeType="1"/>
            </p:cNvSpPr>
            <p:nvPr/>
          </p:nvSpPr>
          <p:spPr bwMode="auto">
            <a:xfrm>
              <a:off x="3408" y="96"/>
              <a:ext cx="0" cy="24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5665" name="Group 37"/>
            <p:cNvGrpSpPr>
              <a:grpSpLocks/>
            </p:cNvGrpSpPr>
            <p:nvPr/>
          </p:nvGrpSpPr>
          <p:grpSpPr bwMode="auto">
            <a:xfrm>
              <a:off x="3408" y="0"/>
              <a:ext cx="816" cy="336"/>
              <a:chOff x="0" y="0"/>
              <a:chExt cx="816" cy="336"/>
            </a:xfrm>
          </p:grpSpPr>
          <p:sp>
            <p:nvSpPr>
              <p:cNvPr id="25671" name="Text Box 38"/>
              <p:cNvSpPr txBox="1">
                <a:spLocks noChangeArrowheads="1"/>
              </p:cNvSpPr>
              <p:nvPr/>
            </p:nvSpPr>
            <p:spPr bwMode="auto">
              <a:xfrm>
                <a:off x="0" y="0"/>
                <a:ext cx="81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R/W</a:t>
                </a:r>
              </a:p>
            </p:txBody>
          </p:sp>
          <p:sp>
            <p:nvSpPr>
              <p:cNvPr id="25672" name="Line 39"/>
              <p:cNvSpPr>
                <a:spLocks noChangeShapeType="1"/>
              </p:cNvSpPr>
              <p:nvPr/>
            </p:nvSpPr>
            <p:spPr bwMode="auto">
              <a:xfrm>
                <a:off x="480" y="96"/>
                <a:ext cx="0" cy="24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5666" name="Line 40"/>
            <p:cNvSpPr>
              <a:spLocks noChangeShapeType="1"/>
            </p:cNvSpPr>
            <p:nvPr/>
          </p:nvSpPr>
          <p:spPr bwMode="auto">
            <a:xfrm>
              <a:off x="4464" y="96"/>
              <a:ext cx="0" cy="24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5667" name="Group 41"/>
            <p:cNvGrpSpPr>
              <a:grpSpLocks/>
            </p:cNvGrpSpPr>
            <p:nvPr/>
          </p:nvGrpSpPr>
          <p:grpSpPr bwMode="auto">
            <a:xfrm>
              <a:off x="4464" y="0"/>
              <a:ext cx="816" cy="336"/>
              <a:chOff x="0" y="0"/>
              <a:chExt cx="816" cy="336"/>
            </a:xfrm>
          </p:grpSpPr>
          <p:sp>
            <p:nvSpPr>
              <p:cNvPr id="25669" name="Text Box 42"/>
              <p:cNvSpPr txBox="1">
                <a:spLocks noChangeArrowheads="1"/>
              </p:cNvSpPr>
              <p:nvPr/>
            </p:nvSpPr>
            <p:spPr bwMode="auto">
              <a:xfrm>
                <a:off x="0" y="0"/>
                <a:ext cx="81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R/W</a:t>
                </a:r>
              </a:p>
            </p:txBody>
          </p:sp>
          <p:sp>
            <p:nvSpPr>
              <p:cNvPr id="25670" name="Line 43"/>
              <p:cNvSpPr>
                <a:spLocks noChangeShapeType="1"/>
              </p:cNvSpPr>
              <p:nvPr/>
            </p:nvSpPr>
            <p:spPr bwMode="auto">
              <a:xfrm>
                <a:off x="480" y="96"/>
                <a:ext cx="0" cy="24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5668" name="Line 44"/>
            <p:cNvSpPr>
              <a:spLocks noChangeShapeType="1"/>
            </p:cNvSpPr>
            <p:nvPr/>
          </p:nvSpPr>
          <p:spPr bwMode="auto">
            <a:xfrm>
              <a:off x="4992" y="192"/>
              <a:ext cx="336"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7" name="Text Box 45"/>
          <p:cNvSpPr txBox="1">
            <a:spLocks noChangeArrowheads="1"/>
          </p:cNvSpPr>
          <p:nvPr/>
        </p:nvSpPr>
        <p:spPr bwMode="auto">
          <a:xfrm>
            <a:off x="1387475" y="5986463"/>
            <a:ext cx="12573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15.6微秒</a:t>
            </a:r>
            <a:endParaRPr lang="zh-CN" altLang="zh-CN" sz="2000">
              <a:latin typeface="宋体" panose="02010600030101010101" pitchFamily="2" charset="-122"/>
              <a:ea typeface="宋体" panose="02010600030101010101" pitchFamily="2" charset="-122"/>
            </a:endParaRPr>
          </a:p>
        </p:txBody>
      </p:sp>
      <p:sp>
        <p:nvSpPr>
          <p:cNvPr id="108" name="Text Box 46"/>
          <p:cNvSpPr txBox="1">
            <a:spLocks noChangeArrowheads="1"/>
          </p:cNvSpPr>
          <p:nvPr/>
        </p:nvSpPr>
        <p:spPr bwMode="auto">
          <a:xfrm>
            <a:off x="4113213" y="5986463"/>
            <a:ext cx="12668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15.6微秒</a:t>
            </a:r>
            <a:endParaRPr lang="zh-CN" altLang="zh-CN" sz="2000">
              <a:latin typeface="宋体" panose="02010600030101010101" pitchFamily="2" charset="-122"/>
              <a:ea typeface="宋体" panose="02010600030101010101" pitchFamily="2" charset="-122"/>
            </a:endParaRPr>
          </a:p>
        </p:txBody>
      </p:sp>
      <p:sp>
        <p:nvSpPr>
          <p:cNvPr id="109" name="Line 47"/>
          <p:cNvSpPr>
            <a:spLocks noChangeShapeType="1"/>
          </p:cNvSpPr>
          <p:nvPr/>
        </p:nvSpPr>
        <p:spPr bwMode="auto">
          <a:xfrm>
            <a:off x="3300413" y="6205538"/>
            <a:ext cx="457200" cy="0"/>
          </a:xfrm>
          <a:prstGeom prst="line">
            <a:avLst/>
          </a:prstGeom>
          <a:noFill/>
          <a:ln w="28575" cap="sq">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 name="Line 48"/>
          <p:cNvSpPr>
            <a:spLocks noChangeShapeType="1"/>
          </p:cNvSpPr>
          <p:nvPr/>
        </p:nvSpPr>
        <p:spPr bwMode="auto">
          <a:xfrm>
            <a:off x="6035675" y="6205538"/>
            <a:ext cx="457200" cy="0"/>
          </a:xfrm>
          <a:prstGeom prst="line">
            <a:avLst/>
          </a:prstGeom>
          <a:noFill/>
          <a:ln w="28575" cap="sq">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 name="Line 49"/>
          <p:cNvSpPr>
            <a:spLocks noChangeShapeType="1"/>
          </p:cNvSpPr>
          <p:nvPr/>
        </p:nvSpPr>
        <p:spPr bwMode="auto">
          <a:xfrm>
            <a:off x="5532438" y="6205538"/>
            <a:ext cx="457200" cy="0"/>
          </a:xfrm>
          <a:prstGeom prst="line">
            <a:avLst/>
          </a:prstGeom>
          <a:noFill/>
          <a:ln w="28575"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 name="Text Box 50"/>
          <p:cNvSpPr txBox="1">
            <a:spLocks noChangeArrowheads="1"/>
          </p:cNvSpPr>
          <p:nvPr/>
        </p:nvSpPr>
        <p:spPr bwMode="auto">
          <a:xfrm>
            <a:off x="6842125" y="5995988"/>
            <a:ext cx="1373188"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15.6微秒</a:t>
            </a:r>
            <a:endParaRPr lang="zh-CN" altLang="zh-CN" sz="2000">
              <a:latin typeface="宋体" panose="02010600030101010101" pitchFamily="2" charset="-122"/>
              <a:ea typeface="宋体" panose="02010600030101010101" pitchFamily="2" charset="-122"/>
            </a:endParaRPr>
          </a:p>
        </p:txBody>
      </p:sp>
      <p:sp>
        <p:nvSpPr>
          <p:cNvPr id="113" name="Line 51"/>
          <p:cNvSpPr>
            <a:spLocks noChangeShapeType="1"/>
          </p:cNvSpPr>
          <p:nvPr/>
        </p:nvSpPr>
        <p:spPr bwMode="auto">
          <a:xfrm>
            <a:off x="8378825" y="6191250"/>
            <a:ext cx="457200" cy="0"/>
          </a:xfrm>
          <a:prstGeom prst="line">
            <a:avLst/>
          </a:prstGeom>
          <a:noFill/>
          <a:ln w="28575"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 name="Text Box 52"/>
          <p:cNvSpPr txBox="1">
            <a:spLocks noChangeArrowheads="1"/>
          </p:cNvSpPr>
          <p:nvPr/>
        </p:nvSpPr>
        <p:spPr bwMode="auto">
          <a:xfrm>
            <a:off x="2530475" y="6357938"/>
            <a:ext cx="1227138"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刷新请求</a:t>
            </a:r>
          </a:p>
        </p:txBody>
      </p:sp>
      <p:sp>
        <p:nvSpPr>
          <p:cNvPr id="115" name="Text Box 53"/>
          <p:cNvSpPr txBox="1">
            <a:spLocks noChangeArrowheads="1"/>
          </p:cNvSpPr>
          <p:nvPr/>
        </p:nvSpPr>
        <p:spPr bwMode="auto">
          <a:xfrm>
            <a:off x="5426075" y="6357938"/>
            <a:ext cx="1252538"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刷新请求</a:t>
            </a:r>
          </a:p>
        </p:txBody>
      </p:sp>
      <p:sp>
        <p:nvSpPr>
          <p:cNvPr id="116" name="Text Box 54"/>
          <p:cNvSpPr txBox="1">
            <a:spLocks noChangeArrowheads="1"/>
          </p:cNvSpPr>
          <p:nvPr/>
        </p:nvSpPr>
        <p:spPr bwMode="auto">
          <a:xfrm>
            <a:off x="3395663" y="6357938"/>
            <a:ext cx="15240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（DMA请求）</a:t>
            </a:r>
          </a:p>
        </p:txBody>
      </p:sp>
      <p:sp>
        <p:nvSpPr>
          <p:cNvPr id="117" name="Text Box 55"/>
          <p:cNvSpPr txBox="1">
            <a:spLocks noChangeArrowheads="1"/>
          </p:cNvSpPr>
          <p:nvPr/>
        </p:nvSpPr>
        <p:spPr bwMode="auto">
          <a:xfrm>
            <a:off x="6275388" y="6357938"/>
            <a:ext cx="15049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（DMA请求）</a:t>
            </a:r>
          </a:p>
        </p:txBody>
      </p:sp>
      <p:sp>
        <p:nvSpPr>
          <p:cNvPr id="118" name="Line 15"/>
          <p:cNvSpPr>
            <a:spLocks noChangeShapeType="1"/>
          </p:cNvSpPr>
          <p:nvPr/>
        </p:nvSpPr>
        <p:spPr bwMode="auto">
          <a:xfrm>
            <a:off x="8864600" y="6015038"/>
            <a:ext cx="0" cy="381000"/>
          </a:xfrm>
          <a:prstGeom prst="line">
            <a:avLst/>
          </a:prstGeom>
          <a:noFill/>
          <a:ln w="28575" cap="sq">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Right)">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2">
                                            <p:txEl>
                                              <p:pRg st="0" end="0"/>
                                            </p:txEl>
                                          </p:spTgt>
                                        </p:tgtEl>
                                        <p:attrNameLst>
                                          <p:attrName>style.visibility</p:attrName>
                                        </p:attrNameLst>
                                      </p:cBhvr>
                                      <p:to>
                                        <p:strVal val="visible"/>
                                      </p:to>
                                    </p:set>
                                    <p:animEffect transition="in" filter="dissolve">
                                      <p:cBhvr>
                                        <p:cTn id="17" dur="500"/>
                                        <p:tgtEl>
                                          <p:spTgt spid="32">
                                            <p:txEl>
                                              <p:pRg st="0" end="0"/>
                                            </p:txEl>
                                          </p:spTgt>
                                        </p:tgtEl>
                                      </p:cBhvr>
                                    </p:animEffect>
                                  </p:childTnLst>
                                </p:cTn>
                              </p:par>
                            </p:childTnLst>
                          </p:cTn>
                        </p:par>
                        <p:par>
                          <p:cTn id="18" fill="hold" nodeType="afterGroup">
                            <p:stCondLst>
                              <p:cond delay="500"/>
                            </p:stCondLst>
                            <p:childTnLst>
                              <p:par>
                                <p:cTn id="19" presetID="22" presetClass="entr" presetSubtype="2" fill="hold" grpId="0" nodeType="after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wipe(right)">
                                      <p:cBhvr>
                                        <p:cTn id="21" dur="500"/>
                                        <p:tgtEl>
                                          <p:spTgt spid="31"/>
                                        </p:tgtEl>
                                      </p:cBhvr>
                                    </p:animEffect>
                                  </p:childTnLst>
                                </p:cTn>
                              </p:par>
                            </p:childTnLst>
                          </p:cTn>
                        </p:par>
                        <p:par>
                          <p:cTn id="22" fill="hold" nodeType="afterGroup">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wipe(left)">
                                      <p:cBhvr>
                                        <p:cTn id="25" dur="500"/>
                                        <p:tgtEl>
                                          <p:spTgt spid="3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34">
                                            <p:txEl>
                                              <p:pRg st="0" end="0"/>
                                            </p:txEl>
                                          </p:spTgt>
                                        </p:tgtEl>
                                        <p:attrNameLst>
                                          <p:attrName>style.visibility</p:attrName>
                                        </p:attrNameLst>
                                      </p:cBhvr>
                                      <p:to>
                                        <p:strVal val="visible"/>
                                      </p:to>
                                    </p:set>
                                    <p:animEffect transition="in" filter="dissolve">
                                      <p:cBhvr>
                                        <p:cTn id="30" dur="500"/>
                                        <p:tgtEl>
                                          <p:spTgt spid="34">
                                            <p:txEl>
                                              <p:pRg st="0" end="0"/>
                                            </p:txEl>
                                          </p:spTgt>
                                        </p:tgtEl>
                                      </p:cBhvr>
                                    </p:animEffect>
                                  </p:childTnLst>
                                </p:cTn>
                              </p:par>
                            </p:childTnLst>
                          </p:cTn>
                        </p:par>
                        <p:par>
                          <p:cTn id="31" fill="hold" nodeType="afterGroup">
                            <p:stCondLst>
                              <p:cond delay="500"/>
                            </p:stCondLst>
                            <p:childTnLst>
                              <p:par>
                                <p:cTn id="32" presetID="22" presetClass="entr" presetSubtype="1"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wipe(up)">
                                      <p:cBhvr>
                                        <p:cTn id="34" dur="500"/>
                                        <p:tgtEl>
                                          <p:spTgt spid="10"/>
                                        </p:tgtEl>
                                      </p:cBhvr>
                                    </p:animEffect>
                                  </p:childTnLst>
                                </p:cTn>
                              </p:par>
                            </p:childTnLst>
                          </p:cTn>
                        </p:par>
                        <p:par>
                          <p:cTn id="35" fill="hold" nodeType="afterGroup">
                            <p:stCondLst>
                              <p:cond delay="1000"/>
                            </p:stCondLst>
                            <p:childTnLst>
                              <p:par>
                                <p:cTn id="36" presetID="22" presetClass="entr" presetSubtype="1" fill="hold" grpId="0" nodeType="afterEffect">
                                  <p:stCondLst>
                                    <p:cond delay="0"/>
                                  </p:stCondLst>
                                  <p:childTnLst>
                                    <p:set>
                                      <p:cBhvr>
                                        <p:cTn id="37" dur="1" fill="hold">
                                          <p:stCondLst>
                                            <p:cond delay="0"/>
                                          </p:stCondLst>
                                        </p:cTn>
                                        <p:tgtEl>
                                          <p:spTgt spid="33"/>
                                        </p:tgtEl>
                                        <p:attrNameLst>
                                          <p:attrName>style.visibility</p:attrName>
                                        </p:attrNameLst>
                                      </p:cBhvr>
                                      <p:to>
                                        <p:strVal val="visible"/>
                                      </p:to>
                                    </p:set>
                                    <p:animEffect transition="in" filter="wipe(up)">
                                      <p:cBhvr>
                                        <p:cTn id="38" dur="500"/>
                                        <p:tgtEl>
                                          <p:spTgt spid="33"/>
                                        </p:tgtEl>
                                      </p:cBhvr>
                                    </p:animEffect>
                                  </p:childTnLst>
                                </p:cTn>
                              </p:par>
                            </p:childTnLst>
                          </p:cTn>
                        </p:par>
                        <p:par>
                          <p:cTn id="39" fill="hold" nodeType="afterGroup">
                            <p:stCondLst>
                              <p:cond delay="1500"/>
                            </p:stCondLst>
                            <p:childTnLst>
                              <p:par>
                                <p:cTn id="40" presetID="22" presetClass="entr" presetSubtype="8" fill="hold" grpId="0" nodeType="after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wipe(left)">
                                      <p:cBhvr>
                                        <p:cTn id="42" dur="500"/>
                                        <p:tgtEl>
                                          <p:spTgt spid="35"/>
                                        </p:tgtEl>
                                      </p:cBhvr>
                                    </p:animEffect>
                                  </p:childTnLst>
                                </p:cTn>
                              </p:par>
                            </p:childTnLst>
                          </p:cTn>
                        </p:par>
                        <p:par>
                          <p:cTn id="43" fill="hold" nodeType="afterGroup">
                            <p:stCondLst>
                              <p:cond delay="2000"/>
                            </p:stCondLst>
                            <p:childTnLst>
                              <p:par>
                                <p:cTn id="44" presetID="22" presetClass="entr" presetSubtype="2" fill="hold" grpId="0" nodeType="afterEffect">
                                  <p:stCondLst>
                                    <p:cond delay="0"/>
                                  </p:stCondLst>
                                  <p:childTnLst>
                                    <p:set>
                                      <p:cBhvr>
                                        <p:cTn id="45" dur="1" fill="hold">
                                          <p:stCondLst>
                                            <p:cond delay="0"/>
                                          </p:stCondLst>
                                        </p:cTn>
                                        <p:tgtEl>
                                          <p:spTgt spid="36"/>
                                        </p:tgtEl>
                                        <p:attrNameLst>
                                          <p:attrName>style.visibility</p:attrName>
                                        </p:attrNameLst>
                                      </p:cBhvr>
                                      <p:to>
                                        <p:strVal val="visible"/>
                                      </p:to>
                                    </p:set>
                                    <p:animEffect transition="in" filter="wipe(right)">
                                      <p:cBhvr>
                                        <p:cTn id="46" dur="500"/>
                                        <p:tgtEl>
                                          <p:spTgt spid="36"/>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dissolve">
                                      <p:cBhvr>
                                        <p:cTn id="51" dur="500"/>
                                        <p:tgtEl>
                                          <p:spTgt spid="8"/>
                                        </p:tgtEl>
                                      </p:cBhvr>
                                    </p:animEffect>
                                  </p:childTnLst>
                                </p:cTn>
                              </p:par>
                            </p:childTnLst>
                          </p:cTn>
                        </p:par>
                        <p:par>
                          <p:cTn id="52" fill="hold" nodeType="afterGroup">
                            <p:stCondLst>
                              <p:cond delay="500"/>
                            </p:stCondLst>
                            <p:childTnLst>
                              <p:par>
                                <p:cTn id="53" presetID="22" presetClass="entr" presetSubtype="1" fill="hold" grpId="0" nodeType="afterEffect">
                                  <p:stCondLst>
                                    <p:cond delay="0"/>
                                  </p:stCondLst>
                                  <p:childTnLst>
                                    <p:set>
                                      <p:cBhvr>
                                        <p:cTn id="54" dur="1" fill="hold">
                                          <p:stCondLst>
                                            <p:cond delay="0"/>
                                          </p:stCondLst>
                                        </p:cTn>
                                        <p:tgtEl>
                                          <p:spTgt spid="37"/>
                                        </p:tgtEl>
                                        <p:attrNameLst>
                                          <p:attrName>style.visibility</p:attrName>
                                        </p:attrNameLst>
                                      </p:cBhvr>
                                      <p:to>
                                        <p:strVal val="visible"/>
                                      </p:to>
                                    </p:set>
                                    <p:animEffect transition="in" filter="wipe(up)">
                                      <p:cBhvr>
                                        <p:cTn id="55" dur="500"/>
                                        <p:tgtEl>
                                          <p:spTgt spid="37"/>
                                        </p:tgtEl>
                                      </p:cBhvr>
                                    </p:animEffect>
                                  </p:childTnLst>
                                </p:cTn>
                              </p:par>
                            </p:childTnLst>
                          </p:cTn>
                        </p:par>
                        <p:par>
                          <p:cTn id="56" fill="hold" nodeType="afterGroup">
                            <p:stCondLst>
                              <p:cond delay="1000"/>
                            </p:stCondLst>
                            <p:childTnLst>
                              <p:par>
                                <p:cTn id="57" presetID="22" presetClass="entr" presetSubtype="1" fill="hold" grpId="0" nodeType="afterEffect">
                                  <p:stCondLst>
                                    <p:cond delay="0"/>
                                  </p:stCondLst>
                                  <p:childTnLst>
                                    <p:set>
                                      <p:cBhvr>
                                        <p:cTn id="58" dur="1" fill="hold">
                                          <p:stCondLst>
                                            <p:cond delay="0"/>
                                          </p:stCondLst>
                                        </p:cTn>
                                        <p:tgtEl>
                                          <p:spTgt spid="38"/>
                                        </p:tgtEl>
                                        <p:attrNameLst>
                                          <p:attrName>style.visibility</p:attrName>
                                        </p:attrNameLst>
                                      </p:cBhvr>
                                      <p:to>
                                        <p:strVal val="visible"/>
                                      </p:to>
                                    </p:set>
                                    <p:animEffect transition="in" filter="wipe(up)">
                                      <p:cBhvr>
                                        <p:cTn id="59" dur="500"/>
                                        <p:tgtEl>
                                          <p:spTgt spid="38"/>
                                        </p:tgtEl>
                                      </p:cBhvr>
                                    </p:animEffect>
                                  </p:childTnLst>
                                </p:cTn>
                              </p:par>
                            </p:childTnLst>
                          </p:cTn>
                        </p:par>
                        <p:par>
                          <p:cTn id="60" fill="hold" nodeType="afterGroup">
                            <p:stCondLst>
                              <p:cond delay="1500"/>
                            </p:stCondLst>
                            <p:childTnLst>
                              <p:par>
                                <p:cTn id="61" presetID="22" presetClass="entr" presetSubtype="2" fill="hold" grpId="0" nodeType="afterEffect">
                                  <p:stCondLst>
                                    <p:cond delay="0"/>
                                  </p:stCondLst>
                                  <p:childTnLst>
                                    <p:set>
                                      <p:cBhvr>
                                        <p:cTn id="62" dur="1" fill="hold">
                                          <p:stCondLst>
                                            <p:cond delay="0"/>
                                          </p:stCondLst>
                                        </p:cTn>
                                        <p:tgtEl>
                                          <p:spTgt spid="39"/>
                                        </p:tgtEl>
                                        <p:attrNameLst>
                                          <p:attrName>style.visibility</p:attrName>
                                        </p:attrNameLst>
                                      </p:cBhvr>
                                      <p:to>
                                        <p:strVal val="visible"/>
                                      </p:to>
                                    </p:set>
                                    <p:animEffect transition="in" filter="wipe(right)">
                                      <p:cBhvr>
                                        <p:cTn id="63" dur="500"/>
                                        <p:tgtEl>
                                          <p:spTgt spid="39"/>
                                        </p:tgtEl>
                                      </p:cBhvr>
                                    </p:animEffect>
                                  </p:childTnLst>
                                </p:cTn>
                              </p:par>
                            </p:childTnLst>
                          </p:cTn>
                        </p:par>
                        <p:par>
                          <p:cTn id="64" fill="hold" nodeType="afterGroup">
                            <p:stCondLst>
                              <p:cond delay="2000"/>
                            </p:stCondLst>
                            <p:childTnLst>
                              <p:par>
                                <p:cTn id="65" presetID="22" presetClass="entr" presetSubtype="8" fill="hold" grpId="0" nodeType="afterEffect">
                                  <p:stCondLst>
                                    <p:cond delay="0"/>
                                  </p:stCondLst>
                                  <p:childTnLst>
                                    <p:set>
                                      <p:cBhvr>
                                        <p:cTn id="66" dur="1" fill="hold">
                                          <p:stCondLst>
                                            <p:cond delay="0"/>
                                          </p:stCondLst>
                                        </p:cTn>
                                        <p:tgtEl>
                                          <p:spTgt spid="40"/>
                                        </p:tgtEl>
                                        <p:attrNameLst>
                                          <p:attrName>style.visibility</p:attrName>
                                        </p:attrNameLst>
                                      </p:cBhvr>
                                      <p:to>
                                        <p:strVal val="visible"/>
                                      </p:to>
                                    </p:set>
                                    <p:animEffect transition="in" filter="wipe(left)">
                                      <p:cBhvr>
                                        <p:cTn id="67" dur="500"/>
                                        <p:tgtEl>
                                          <p:spTgt spid="40"/>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9"/>
                                        </p:tgtEl>
                                        <p:attrNameLst>
                                          <p:attrName>style.visibility</p:attrName>
                                        </p:attrNameLst>
                                      </p:cBhvr>
                                      <p:to>
                                        <p:strVal val="visible"/>
                                      </p:to>
                                    </p:set>
                                    <p:animEffect transition="in" filter="wipe(up)">
                                      <p:cBhvr>
                                        <p:cTn id="72" dur="500"/>
                                        <p:tgtEl>
                                          <p:spTgt spid="9"/>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12" presetClass="entr" presetSubtype="2" fill="hold" grpId="0" nodeType="clickEffect">
                                  <p:stCondLst>
                                    <p:cond delay="0"/>
                                  </p:stCondLst>
                                  <p:childTnLst>
                                    <p:set>
                                      <p:cBhvr>
                                        <p:cTn id="76" dur="1" fill="hold">
                                          <p:stCondLst>
                                            <p:cond delay="0"/>
                                          </p:stCondLst>
                                        </p:cTn>
                                        <p:tgtEl>
                                          <p:spTgt spid="42"/>
                                        </p:tgtEl>
                                        <p:attrNameLst>
                                          <p:attrName>style.visibility</p:attrName>
                                        </p:attrNameLst>
                                      </p:cBhvr>
                                      <p:to>
                                        <p:strVal val="visible"/>
                                      </p:to>
                                    </p:set>
                                    <p:animEffect transition="in" filter="slide(fromRight)">
                                      <p:cBhvr>
                                        <p:cTn id="77" dur="500"/>
                                        <p:tgtEl>
                                          <p:spTgt spid="42"/>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16" presetClass="entr" presetSubtype="21" fill="hold" nodeType="clickEffect">
                                  <p:stCondLst>
                                    <p:cond delay="0"/>
                                  </p:stCondLst>
                                  <p:childTnLst>
                                    <p:set>
                                      <p:cBhvr>
                                        <p:cTn id="81" dur="1" fill="hold">
                                          <p:stCondLst>
                                            <p:cond delay="0"/>
                                          </p:stCondLst>
                                        </p:cTn>
                                        <p:tgtEl>
                                          <p:spTgt spid="43"/>
                                        </p:tgtEl>
                                        <p:attrNameLst>
                                          <p:attrName>style.visibility</p:attrName>
                                        </p:attrNameLst>
                                      </p:cBhvr>
                                      <p:to>
                                        <p:strVal val="visible"/>
                                      </p:to>
                                    </p:set>
                                    <p:animEffect transition="in" filter="barn(inVertical)">
                                      <p:cBhvr>
                                        <p:cTn id="82" dur="500"/>
                                        <p:tgtEl>
                                          <p:spTgt spid="43"/>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61">
                                            <p:txEl>
                                              <p:pRg st="0" end="0"/>
                                            </p:txEl>
                                          </p:spTgt>
                                        </p:tgtEl>
                                        <p:attrNameLst>
                                          <p:attrName>style.visibility</p:attrName>
                                        </p:attrNameLst>
                                      </p:cBhvr>
                                      <p:to>
                                        <p:strVal val="visible"/>
                                      </p:to>
                                    </p:set>
                                    <p:animEffect transition="in" filter="dissolve">
                                      <p:cBhvr>
                                        <p:cTn id="87" dur="500"/>
                                        <p:tgtEl>
                                          <p:spTgt spid="61">
                                            <p:txEl>
                                              <p:pRg st="0" end="0"/>
                                            </p:txEl>
                                          </p:spTgt>
                                        </p:tgtEl>
                                      </p:cBhvr>
                                    </p:animEffect>
                                  </p:childTnLst>
                                </p:cTn>
                              </p:par>
                            </p:childTnLst>
                          </p:cTn>
                        </p:par>
                        <p:par>
                          <p:cTn id="88" fill="hold" nodeType="afterGroup">
                            <p:stCondLst>
                              <p:cond delay="500"/>
                            </p:stCondLst>
                            <p:childTnLst>
                              <p:par>
                                <p:cTn id="89" presetID="22" presetClass="entr" presetSubtype="1" fill="hold" grpId="0" nodeType="afterEffect">
                                  <p:stCondLst>
                                    <p:cond delay="0"/>
                                  </p:stCondLst>
                                  <p:childTnLst>
                                    <p:set>
                                      <p:cBhvr>
                                        <p:cTn id="90" dur="1" fill="hold">
                                          <p:stCondLst>
                                            <p:cond delay="0"/>
                                          </p:stCondLst>
                                        </p:cTn>
                                        <p:tgtEl>
                                          <p:spTgt spid="62"/>
                                        </p:tgtEl>
                                        <p:attrNameLst>
                                          <p:attrName>style.visibility</p:attrName>
                                        </p:attrNameLst>
                                      </p:cBhvr>
                                      <p:to>
                                        <p:strVal val="visible"/>
                                      </p:to>
                                    </p:set>
                                    <p:animEffect transition="in" filter="wipe(up)">
                                      <p:cBhvr>
                                        <p:cTn id="91" dur="500"/>
                                        <p:tgtEl>
                                          <p:spTgt spid="62"/>
                                        </p:tgtEl>
                                      </p:cBhvr>
                                    </p:animEffect>
                                  </p:childTnLst>
                                </p:cTn>
                              </p:par>
                            </p:childTnLst>
                          </p:cTn>
                        </p:par>
                        <p:par>
                          <p:cTn id="92" fill="hold" nodeType="afterGroup">
                            <p:stCondLst>
                              <p:cond delay="1000"/>
                            </p:stCondLst>
                            <p:childTnLst>
                              <p:par>
                                <p:cTn id="93" presetID="22" presetClass="entr" presetSubtype="2" fill="hold" grpId="0" nodeType="afterEffect">
                                  <p:stCondLst>
                                    <p:cond delay="0"/>
                                  </p:stCondLst>
                                  <p:childTnLst>
                                    <p:set>
                                      <p:cBhvr>
                                        <p:cTn id="94" dur="1" fill="hold">
                                          <p:stCondLst>
                                            <p:cond delay="0"/>
                                          </p:stCondLst>
                                        </p:cTn>
                                        <p:tgtEl>
                                          <p:spTgt spid="63"/>
                                        </p:tgtEl>
                                        <p:attrNameLst>
                                          <p:attrName>style.visibility</p:attrName>
                                        </p:attrNameLst>
                                      </p:cBhvr>
                                      <p:to>
                                        <p:strVal val="visible"/>
                                      </p:to>
                                    </p:set>
                                    <p:animEffect transition="in" filter="wipe(right)">
                                      <p:cBhvr>
                                        <p:cTn id="95" dur="500"/>
                                        <p:tgtEl>
                                          <p:spTgt spid="63"/>
                                        </p:tgtEl>
                                      </p:cBhvr>
                                    </p:animEffect>
                                  </p:childTnLst>
                                </p:cTn>
                              </p:par>
                            </p:childTnLst>
                          </p:cTn>
                        </p:par>
                        <p:par>
                          <p:cTn id="96" fill="hold" nodeType="afterGroup">
                            <p:stCondLst>
                              <p:cond delay="1500"/>
                            </p:stCondLst>
                            <p:childTnLst>
                              <p:par>
                                <p:cTn id="97" presetID="22" presetClass="entr" presetSubtype="8" fill="hold" grpId="0" nodeType="afterEffect">
                                  <p:stCondLst>
                                    <p:cond delay="0"/>
                                  </p:stCondLst>
                                  <p:childTnLst>
                                    <p:set>
                                      <p:cBhvr>
                                        <p:cTn id="98" dur="1" fill="hold">
                                          <p:stCondLst>
                                            <p:cond delay="0"/>
                                          </p:stCondLst>
                                        </p:cTn>
                                        <p:tgtEl>
                                          <p:spTgt spid="64"/>
                                        </p:tgtEl>
                                        <p:attrNameLst>
                                          <p:attrName>style.visibility</p:attrName>
                                        </p:attrNameLst>
                                      </p:cBhvr>
                                      <p:to>
                                        <p:strVal val="visible"/>
                                      </p:to>
                                    </p:set>
                                    <p:animEffect transition="in" filter="wipe(left)">
                                      <p:cBhvr>
                                        <p:cTn id="99" dur="500"/>
                                        <p:tgtEl>
                                          <p:spTgt spid="64"/>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2" presetClass="entr" presetSubtype="1" fill="hold" grpId="0" nodeType="clickEffect">
                                  <p:stCondLst>
                                    <p:cond delay="0"/>
                                  </p:stCondLst>
                                  <p:childTnLst>
                                    <p:set>
                                      <p:cBhvr>
                                        <p:cTn id="103" dur="1" fill="hold">
                                          <p:stCondLst>
                                            <p:cond delay="0"/>
                                          </p:stCondLst>
                                        </p:cTn>
                                        <p:tgtEl>
                                          <p:spTgt spid="65"/>
                                        </p:tgtEl>
                                        <p:attrNameLst>
                                          <p:attrName>style.visibility</p:attrName>
                                        </p:attrNameLst>
                                      </p:cBhvr>
                                      <p:to>
                                        <p:strVal val="visible"/>
                                      </p:to>
                                    </p:set>
                                    <p:animEffect transition="in" filter="wipe(up)">
                                      <p:cBhvr>
                                        <p:cTn id="104" dur="500"/>
                                        <p:tgtEl>
                                          <p:spTgt spid="65"/>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2" presetClass="entr" presetSubtype="2" fill="hold" grpId="0" nodeType="clickEffect">
                                  <p:stCondLst>
                                    <p:cond delay="0"/>
                                  </p:stCondLst>
                                  <p:childTnLst>
                                    <p:set>
                                      <p:cBhvr>
                                        <p:cTn id="108" dur="1" fill="hold">
                                          <p:stCondLst>
                                            <p:cond delay="0"/>
                                          </p:stCondLst>
                                        </p:cTn>
                                        <p:tgtEl>
                                          <p:spTgt spid="66"/>
                                        </p:tgtEl>
                                        <p:attrNameLst>
                                          <p:attrName>style.visibility</p:attrName>
                                        </p:attrNameLst>
                                      </p:cBhvr>
                                      <p:to>
                                        <p:strVal val="visible"/>
                                      </p:to>
                                    </p:set>
                                    <p:animEffect transition="in" filter="slide(fromRight)">
                                      <p:cBhvr>
                                        <p:cTn id="109" dur="500"/>
                                        <p:tgtEl>
                                          <p:spTgt spid="66"/>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12" presetClass="entr" presetSubtype="8" fill="hold" grpId="0" nodeType="clickEffect">
                                  <p:stCondLst>
                                    <p:cond delay="0"/>
                                  </p:stCondLst>
                                  <p:childTnLst>
                                    <p:set>
                                      <p:cBhvr>
                                        <p:cTn id="113" dur="1" fill="hold">
                                          <p:stCondLst>
                                            <p:cond delay="0"/>
                                          </p:stCondLst>
                                        </p:cTn>
                                        <p:tgtEl>
                                          <p:spTgt spid="69"/>
                                        </p:tgtEl>
                                        <p:attrNameLst>
                                          <p:attrName>style.visibility</p:attrName>
                                        </p:attrNameLst>
                                      </p:cBhvr>
                                      <p:to>
                                        <p:strVal val="visible"/>
                                      </p:to>
                                    </p:set>
                                    <p:animEffect transition="in" filter="slide(fromLeft)">
                                      <p:cBhvr>
                                        <p:cTn id="114" dur="500"/>
                                        <p:tgtEl>
                                          <p:spTgt spid="69"/>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9" presetClass="entr" presetSubtype="0" fill="hold" grpId="0" nodeType="clickEffect">
                                  <p:stCondLst>
                                    <p:cond delay="0"/>
                                  </p:stCondLst>
                                  <p:childTnLst>
                                    <p:set>
                                      <p:cBhvr>
                                        <p:cTn id="118" dur="1" fill="hold">
                                          <p:stCondLst>
                                            <p:cond delay="0"/>
                                          </p:stCondLst>
                                        </p:cTn>
                                        <p:tgtEl>
                                          <p:spTgt spid="68"/>
                                        </p:tgtEl>
                                        <p:attrNameLst>
                                          <p:attrName>style.visibility</p:attrName>
                                        </p:attrNameLst>
                                      </p:cBhvr>
                                      <p:to>
                                        <p:strVal val="visible"/>
                                      </p:to>
                                    </p:set>
                                    <p:animEffect transition="in" filter="dissolve">
                                      <p:cBhvr>
                                        <p:cTn id="119" dur="500"/>
                                        <p:tgtEl>
                                          <p:spTgt spid="68"/>
                                        </p:tgtEl>
                                      </p:cBhvr>
                                    </p:animEffect>
                                  </p:childTnLst>
                                </p:cTn>
                              </p:par>
                            </p:childTnLst>
                          </p:cTn>
                        </p:par>
                        <p:par>
                          <p:cTn id="120" fill="hold" nodeType="afterGroup">
                            <p:stCondLst>
                              <p:cond delay="500"/>
                            </p:stCondLst>
                            <p:childTnLst>
                              <p:par>
                                <p:cTn id="121" presetID="9" presetClass="entr" presetSubtype="0" fill="hold" grpId="0" nodeType="afterEffect">
                                  <p:stCondLst>
                                    <p:cond delay="0"/>
                                  </p:stCondLst>
                                  <p:childTnLst>
                                    <p:set>
                                      <p:cBhvr>
                                        <p:cTn id="122" dur="1" fill="hold">
                                          <p:stCondLst>
                                            <p:cond delay="0"/>
                                          </p:stCondLst>
                                        </p:cTn>
                                        <p:tgtEl>
                                          <p:spTgt spid="70"/>
                                        </p:tgtEl>
                                        <p:attrNameLst>
                                          <p:attrName>style.visibility</p:attrName>
                                        </p:attrNameLst>
                                      </p:cBhvr>
                                      <p:to>
                                        <p:strVal val="visible"/>
                                      </p:to>
                                    </p:set>
                                    <p:animEffect transition="in" filter="dissolve">
                                      <p:cBhvr>
                                        <p:cTn id="123" dur="500"/>
                                        <p:tgtEl>
                                          <p:spTgt spid="70"/>
                                        </p:tgtEl>
                                      </p:cBhvr>
                                    </p:animEffect>
                                  </p:childTnLst>
                                </p:cTn>
                              </p:par>
                            </p:childTnLst>
                          </p:cTn>
                        </p:par>
                        <p:par>
                          <p:cTn id="124" fill="hold" nodeType="afterGroup">
                            <p:stCondLst>
                              <p:cond delay="1000"/>
                            </p:stCondLst>
                            <p:childTnLst>
                              <p:par>
                                <p:cTn id="125" presetID="9" presetClass="entr" presetSubtype="0" fill="hold" grpId="0" nodeType="afterEffect">
                                  <p:stCondLst>
                                    <p:cond delay="0"/>
                                  </p:stCondLst>
                                  <p:childTnLst>
                                    <p:set>
                                      <p:cBhvr>
                                        <p:cTn id="126" dur="1" fill="hold">
                                          <p:stCondLst>
                                            <p:cond delay="0"/>
                                          </p:stCondLst>
                                        </p:cTn>
                                        <p:tgtEl>
                                          <p:spTgt spid="67"/>
                                        </p:tgtEl>
                                        <p:attrNameLst>
                                          <p:attrName>style.visibility</p:attrName>
                                        </p:attrNameLst>
                                      </p:cBhvr>
                                      <p:to>
                                        <p:strVal val="visible"/>
                                      </p:to>
                                    </p:set>
                                    <p:animEffect transition="in" filter="dissolve">
                                      <p:cBhvr>
                                        <p:cTn id="127" dur="500"/>
                                        <p:tgtEl>
                                          <p:spTgt spid="67"/>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12" presetClass="entr" presetSubtype="2" fill="hold" grpId="0" nodeType="clickEffect">
                                  <p:stCondLst>
                                    <p:cond delay="0"/>
                                  </p:stCondLst>
                                  <p:childTnLst>
                                    <p:set>
                                      <p:cBhvr>
                                        <p:cTn id="131" dur="1" fill="hold">
                                          <p:stCondLst>
                                            <p:cond delay="0"/>
                                          </p:stCondLst>
                                        </p:cTn>
                                        <p:tgtEl>
                                          <p:spTgt spid="71"/>
                                        </p:tgtEl>
                                        <p:attrNameLst>
                                          <p:attrName>style.visibility</p:attrName>
                                        </p:attrNameLst>
                                      </p:cBhvr>
                                      <p:to>
                                        <p:strVal val="visible"/>
                                      </p:to>
                                    </p:set>
                                    <p:animEffect transition="in" filter="slide(fromRight)">
                                      <p:cBhvr>
                                        <p:cTn id="132" dur="500"/>
                                        <p:tgtEl>
                                          <p:spTgt spid="71"/>
                                        </p:tgtEl>
                                      </p:cBhvr>
                                    </p:animEffec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12" presetClass="entr" presetSubtype="4" fill="hold" grpId="0" nodeType="clickEffect">
                                  <p:stCondLst>
                                    <p:cond delay="0"/>
                                  </p:stCondLst>
                                  <p:childTnLst>
                                    <p:set>
                                      <p:cBhvr>
                                        <p:cTn id="136" dur="1" fill="hold">
                                          <p:stCondLst>
                                            <p:cond delay="0"/>
                                          </p:stCondLst>
                                        </p:cTn>
                                        <p:tgtEl>
                                          <p:spTgt spid="72"/>
                                        </p:tgtEl>
                                        <p:attrNameLst>
                                          <p:attrName>style.visibility</p:attrName>
                                        </p:attrNameLst>
                                      </p:cBhvr>
                                      <p:to>
                                        <p:strVal val="visible"/>
                                      </p:to>
                                    </p:set>
                                    <p:animEffect transition="in" filter="slide(fromBottom)">
                                      <p:cBhvr>
                                        <p:cTn id="137" dur="500"/>
                                        <p:tgtEl>
                                          <p:spTgt spid="72"/>
                                        </p:tgtEl>
                                      </p:cBhvr>
                                    </p:animEffec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16" presetClass="entr" presetSubtype="21" fill="hold" nodeType="clickEffect">
                                  <p:stCondLst>
                                    <p:cond delay="0"/>
                                  </p:stCondLst>
                                  <p:childTnLst>
                                    <p:set>
                                      <p:cBhvr>
                                        <p:cTn id="141" dur="1" fill="hold">
                                          <p:stCondLst>
                                            <p:cond delay="0"/>
                                          </p:stCondLst>
                                        </p:cTn>
                                        <p:tgtEl>
                                          <p:spTgt spid="78"/>
                                        </p:tgtEl>
                                        <p:attrNameLst>
                                          <p:attrName>style.visibility</p:attrName>
                                        </p:attrNameLst>
                                      </p:cBhvr>
                                      <p:to>
                                        <p:strVal val="visible"/>
                                      </p:to>
                                    </p:set>
                                    <p:animEffect transition="in" filter="barn(inVertical)">
                                      <p:cBhvr>
                                        <p:cTn id="142" dur="500"/>
                                        <p:tgtEl>
                                          <p:spTgt spid="78"/>
                                        </p:tgtEl>
                                      </p:cBhvr>
                                    </p:animEffect>
                                  </p:childTnLst>
                                </p:cTn>
                              </p:par>
                            </p:childTnLst>
                          </p:cTn>
                        </p:par>
                        <p:par>
                          <p:cTn id="143" fill="hold" nodeType="afterGroup">
                            <p:stCondLst>
                              <p:cond delay="500"/>
                            </p:stCondLst>
                            <p:childTnLst>
                              <p:par>
                                <p:cTn id="144" presetID="16" presetClass="entr" presetSubtype="42" fill="hold" grpId="0" nodeType="afterEffect">
                                  <p:stCondLst>
                                    <p:cond delay="0"/>
                                  </p:stCondLst>
                                  <p:childTnLst>
                                    <p:set>
                                      <p:cBhvr>
                                        <p:cTn id="145" dur="1" fill="hold">
                                          <p:stCondLst>
                                            <p:cond delay="0"/>
                                          </p:stCondLst>
                                        </p:cTn>
                                        <p:tgtEl>
                                          <p:spTgt spid="74"/>
                                        </p:tgtEl>
                                        <p:attrNameLst>
                                          <p:attrName>style.visibility</p:attrName>
                                        </p:attrNameLst>
                                      </p:cBhvr>
                                      <p:to>
                                        <p:strVal val="visible"/>
                                      </p:to>
                                    </p:set>
                                    <p:animEffect transition="in" filter="barn(outHorizontal)">
                                      <p:cBhvr>
                                        <p:cTn id="146" dur="500"/>
                                        <p:tgtEl>
                                          <p:spTgt spid="74"/>
                                        </p:tgtEl>
                                      </p:cBhvr>
                                    </p:animEffec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9" presetClass="entr" presetSubtype="0" fill="hold" grpId="0" nodeType="clickEffect">
                                  <p:stCondLst>
                                    <p:cond delay="0"/>
                                  </p:stCondLst>
                                  <p:childTnLst>
                                    <p:set>
                                      <p:cBhvr>
                                        <p:cTn id="150" dur="1" fill="hold">
                                          <p:stCondLst>
                                            <p:cond delay="0"/>
                                          </p:stCondLst>
                                        </p:cTn>
                                        <p:tgtEl>
                                          <p:spTgt spid="107"/>
                                        </p:tgtEl>
                                        <p:attrNameLst>
                                          <p:attrName>style.visibility</p:attrName>
                                        </p:attrNameLst>
                                      </p:cBhvr>
                                      <p:to>
                                        <p:strVal val="visible"/>
                                      </p:to>
                                    </p:set>
                                    <p:animEffect transition="in" filter="dissolve">
                                      <p:cBhvr>
                                        <p:cTn id="151" dur="500"/>
                                        <p:tgtEl>
                                          <p:spTgt spid="107"/>
                                        </p:tgtEl>
                                      </p:cBhvr>
                                    </p:animEffect>
                                  </p:childTnLst>
                                </p:cTn>
                              </p:par>
                            </p:childTnLst>
                          </p:cTn>
                        </p:par>
                        <p:par>
                          <p:cTn id="152" fill="hold" nodeType="afterGroup">
                            <p:stCondLst>
                              <p:cond delay="500"/>
                            </p:stCondLst>
                            <p:childTnLst>
                              <p:par>
                                <p:cTn id="153" presetID="22" presetClass="entr" presetSubtype="2" fill="hold" grpId="0" nodeType="afterEffect">
                                  <p:stCondLst>
                                    <p:cond delay="0"/>
                                  </p:stCondLst>
                                  <p:childTnLst>
                                    <p:set>
                                      <p:cBhvr>
                                        <p:cTn id="154" dur="1" fill="hold">
                                          <p:stCondLst>
                                            <p:cond delay="0"/>
                                          </p:stCondLst>
                                        </p:cTn>
                                        <p:tgtEl>
                                          <p:spTgt spid="76"/>
                                        </p:tgtEl>
                                        <p:attrNameLst>
                                          <p:attrName>style.visibility</p:attrName>
                                        </p:attrNameLst>
                                      </p:cBhvr>
                                      <p:to>
                                        <p:strVal val="visible"/>
                                      </p:to>
                                    </p:set>
                                    <p:animEffect transition="in" filter="wipe(right)">
                                      <p:cBhvr>
                                        <p:cTn id="155" dur="500"/>
                                        <p:tgtEl>
                                          <p:spTgt spid="76"/>
                                        </p:tgtEl>
                                      </p:cBhvr>
                                    </p:animEffect>
                                  </p:childTnLst>
                                </p:cTn>
                              </p:par>
                            </p:childTnLst>
                          </p:cTn>
                        </p:par>
                        <p:par>
                          <p:cTn id="156" fill="hold" nodeType="afterGroup">
                            <p:stCondLst>
                              <p:cond delay="1000"/>
                            </p:stCondLst>
                            <p:childTnLst>
                              <p:par>
                                <p:cTn id="157" presetID="22" presetClass="entr" presetSubtype="8" fill="hold" grpId="0" nodeType="afterEffect">
                                  <p:stCondLst>
                                    <p:cond delay="0"/>
                                  </p:stCondLst>
                                  <p:childTnLst>
                                    <p:set>
                                      <p:cBhvr>
                                        <p:cTn id="158" dur="1" fill="hold">
                                          <p:stCondLst>
                                            <p:cond delay="0"/>
                                          </p:stCondLst>
                                        </p:cTn>
                                        <p:tgtEl>
                                          <p:spTgt spid="75"/>
                                        </p:tgtEl>
                                        <p:attrNameLst>
                                          <p:attrName>style.visibility</p:attrName>
                                        </p:attrNameLst>
                                      </p:cBhvr>
                                      <p:to>
                                        <p:strVal val="visible"/>
                                      </p:to>
                                    </p:set>
                                    <p:animEffect transition="in" filter="wipe(left)">
                                      <p:cBhvr>
                                        <p:cTn id="159" dur="500"/>
                                        <p:tgtEl>
                                          <p:spTgt spid="75"/>
                                        </p:tgtEl>
                                      </p:cBhvr>
                                    </p:animEffect>
                                  </p:childTnLst>
                                </p:cTn>
                              </p:par>
                            </p:childTnLst>
                          </p:cTn>
                        </p:par>
                        <p:par>
                          <p:cTn id="160" fill="hold" nodeType="afterGroup">
                            <p:stCondLst>
                              <p:cond delay="1500"/>
                            </p:stCondLst>
                            <p:childTnLst>
                              <p:par>
                                <p:cTn id="161" presetID="22" presetClass="entr" presetSubtype="4" fill="hold" grpId="0" nodeType="afterEffect">
                                  <p:stCondLst>
                                    <p:cond delay="0"/>
                                  </p:stCondLst>
                                  <p:childTnLst>
                                    <p:set>
                                      <p:cBhvr>
                                        <p:cTn id="162" dur="1" fill="hold">
                                          <p:stCondLst>
                                            <p:cond delay="0"/>
                                          </p:stCondLst>
                                        </p:cTn>
                                        <p:tgtEl>
                                          <p:spTgt spid="73"/>
                                        </p:tgtEl>
                                        <p:attrNameLst>
                                          <p:attrName>style.visibility</p:attrName>
                                        </p:attrNameLst>
                                      </p:cBhvr>
                                      <p:to>
                                        <p:strVal val="visible"/>
                                      </p:to>
                                    </p:set>
                                    <p:animEffect transition="in" filter="wipe(down)">
                                      <p:cBhvr>
                                        <p:cTn id="163" dur="500"/>
                                        <p:tgtEl>
                                          <p:spTgt spid="73"/>
                                        </p:tgtEl>
                                      </p:cBhvr>
                                    </p:animEffect>
                                  </p:childTnLst>
                                </p:cTn>
                              </p:par>
                            </p:childTnLst>
                          </p:cTn>
                        </p:par>
                      </p:childTnLst>
                    </p:cTn>
                  </p:par>
                  <p:par>
                    <p:cTn id="164" fill="hold" nodeType="clickPar">
                      <p:stCondLst>
                        <p:cond delay="indefinite"/>
                      </p:stCondLst>
                      <p:childTnLst>
                        <p:par>
                          <p:cTn id="165" fill="hold" nodeType="withGroup">
                            <p:stCondLst>
                              <p:cond delay="0"/>
                            </p:stCondLst>
                            <p:childTnLst>
                              <p:par>
                                <p:cTn id="166" presetID="22" presetClass="entr" presetSubtype="1" fill="hold" grpId="0" nodeType="clickEffect">
                                  <p:stCondLst>
                                    <p:cond delay="0"/>
                                  </p:stCondLst>
                                  <p:childTnLst>
                                    <p:set>
                                      <p:cBhvr>
                                        <p:cTn id="167" dur="1" fill="hold">
                                          <p:stCondLst>
                                            <p:cond delay="0"/>
                                          </p:stCondLst>
                                        </p:cTn>
                                        <p:tgtEl>
                                          <p:spTgt spid="114"/>
                                        </p:tgtEl>
                                        <p:attrNameLst>
                                          <p:attrName>style.visibility</p:attrName>
                                        </p:attrNameLst>
                                      </p:cBhvr>
                                      <p:to>
                                        <p:strVal val="visible"/>
                                      </p:to>
                                    </p:set>
                                    <p:animEffect transition="in" filter="wipe(up)">
                                      <p:cBhvr>
                                        <p:cTn id="168" dur="500"/>
                                        <p:tgtEl>
                                          <p:spTgt spid="114"/>
                                        </p:tgtEl>
                                      </p:cBhvr>
                                    </p:animEffect>
                                  </p:childTnLst>
                                </p:cTn>
                              </p:par>
                            </p:childTnLst>
                          </p:cTn>
                        </p:par>
                      </p:childTnLst>
                    </p:cTn>
                  </p:par>
                  <p:par>
                    <p:cTn id="169" fill="hold" nodeType="clickPar">
                      <p:stCondLst>
                        <p:cond delay="indefinite"/>
                      </p:stCondLst>
                      <p:childTnLst>
                        <p:par>
                          <p:cTn id="170" fill="hold" nodeType="withGroup">
                            <p:stCondLst>
                              <p:cond delay="0"/>
                            </p:stCondLst>
                            <p:childTnLst>
                              <p:par>
                                <p:cTn id="171" presetID="9" presetClass="entr" presetSubtype="0" fill="hold" grpId="0" nodeType="clickEffect">
                                  <p:stCondLst>
                                    <p:cond delay="0"/>
                                  </p:stCondLst>
                                  <p:childTnLst>
                                    <p:set>
                                      <p:cBhvr>
                                        <p:cTn id="172" dur="1" fill="hold">
                                          <p:stCondLst>
                                            <p:cond delay="0"/>
                                          </p:stCondLst>
                                        </p:cTn>
                                        <p:tgtEl>
                                          <p:spTgt spid="108"/>
                                        </p:tgtEl>
                                        <p:attrNameLst>
                                          <p:attrName>style.visibility</p:attrName>
                                        </p:attrNameLst>
                                      </p:cBhvr>
                                      <p:to>
                                        <p:strVal val="visible"/>
                                      </p:to>
                                    </p:set>
                                    <p:animEffect transition="in" filter="dissolve">
                                      <p:cBhvr>
                                        <p:cTn id="173" dur="500"/>
                                        <p:tgtEl>
                                          <p:spTgt spid="108"/>
                                        </p:tgtEl>
                                      </p:cBhvr>
                                    </p:animEffect>
                                  </p:childTnLst>
                                </p:cTn>
                              </p:par>
                            </p:childTnLst>
                          </p:cTn>
                        </p:par>
                        <p:par>
                          <p:cTn id="174" fill="hold" nodeType="afterGroup">
                            <p:stCondLst>
                              <p:cond delay="500"/>
                            </p:stCondLst>
                            <p:childTnLst>
                              <p:par>
                                <p:cTn id="175" presetID="22" presetClass="entr" presetSubtype="2" fill="hold" grpId="0" nodeType="afterEffect">
                                  <p:stCondLst>
                                    <p:cond delay="0"/>
                                  </p:stCondLst>
                                  <p:childTnLst>
                                    <p:set>
                                      <p:cBhvr>
                                        <p:cTn id="176" dur="1" fill="hold">
                                          <p:stCondLst>
                                            <p:cond delay="0"/>
                                          </p:stCondLst>
                                        </p:cTn>
                                        <p:tgtEl>
                                          <p:spTgt spid="109"/>
                                        </p:tgtEl>
                                        <p:attrNameLst>
                                          <p:attrName>style.visibility</p:attrName>
                                        </p:attrNameLst>
                                      </p:cBhvr>
                                      <p:to>
                                        <p:strVal val="visible"/>
                                      </p:to>
                                    </p:set>
                                    <p:animEffect transition="in" filter="wipe(right)">
                                      <p:cBhvr>
                                        <p:cTn id="177" dur="500"/>
                                        <p:tgtEl>
                                          <p:spTgt spid="109"/>
                                        </p:tgtEl>
                                      </p:cBhvr>
                                    </p:animEffect>
                                  </p:childTnLst>
                                </p:cTn>
                              </p:par>
                            </p:childTnLst>
                          </p:cTn>
                        </p:par>
                        <p:par>
                          <p:cTn id="178" fill="hold" nodeType="afterGroup">
                            <p:stCondLst>
                              <p:cond delay="1000"/>
                            </p:stCondLst>
                            <p:childTnLst>
                              <p:par>
                                <p:cTn id="179" presetID="22" presetClass="entr" presetSubtype="8" fill="hold" grpId="0" nodeType="afterEffect">
                                  <p:stCondLst>
                                    <p:cond delay="0"/>
                                  </p:stCondLst>
                                  <p:childTnLst>
                                    <p:set>
                                      <p:cBhvr>
                                        <p:cTn id="180" dur="1" fill="hold">
                                          <p:stCondLst>
                                            <p:cond delay="0"/>
                                          </p:stCondLst>
                                        </p:cTn>
                                        <p:tgtEl>
                                          <p:spTgt spid="111"/>
                                        </p:tgtEl>
                                        <p:attrNameLst>
                                          <p:attrName>style.visibility</p:attrName>
                                        </p:attrNameLst>
                                      </p:cBhvr>
                                      <p:to>
                                        <p:strVal val="visible"/>
                                      </p:to>
                                    </p:set>
                                    <p:animEffect transition="in" filter="wipe(left)">
                                      <p:cBhvr>
                                        <p:cTn id="181" dur="500"/>
                                        <p:tgtEl>
                                          <p:spTgt spid="111"/>
                                        </p:tgtEl>
                                      </p:cBhvr>
                                    </p:animEffect>
                                  </p:childTnLst>
                                </p:cTn>
                              </p:par>
                            </p:childTnLst>
                          </p:cTn>
                        </p:par>
                        <p:par>
                          <p:cTn id="182" fill="hold" nodeType="afterGroup">
                            <p:stCondLst>
                              <p:cond delay="1500"/>
                            </p:stCondLst>
                            <p:childTnLst>
                              <p:par>
                                <p:cTn id="183" presetID="22" presetClass="entr" presetSubtype="4" fill="hold" grpId="0" nodeType="afterEffect">
                                  <p:stCondLst>
                                    <p:cond delay="0"/>
                                  </p:stCondLst>
                                  <p:childTnLst>
                                    <p:set>
                                      <p:cBhvr>
                                        <p:cTn id="184" dur="1" fill="hold">
                                          <p:stCondLst>
                                            <p:cond delay="0"/>
                                          </p:stCondLst>
                                        </p:cTn>
                                        <p:tgtEl>
                                          <p:spTgt spid="77"/>
                                        </p:tgtEl>
                                        <p:attrNameLst>
                                          <p:attrName>style.visibility</p:attrName>
                                        </p:attrNameLst>
                                      </p:cBhvr>
                                      <p:to>
                                        <p:strVal val="visible"/>
                                      </p:to>
                                    </p:set>
                                    <p:animEffect transition="in" filter="wipe(down)">
                                      <p:cBhvr>
                                        <p:cTn id="185" dur="500"/>
                                        <p:tgtEl>
                                          <p:spTgt spid="77"/>
                                        </p:tgtEl>
                                      </p:cBhvr>
                                    </p:animEffect>
                                  </p:childTnLst>
                                </p:cTn>
                              </p:par>
                            </p:childTnLst>
                          </p:cTn>
                        </p:par>
                      </p:childTnLst>
                    </p:cTn>
                  </p:par>
                  <p:par>
                    <p:cTn id="186" fill="hold" nodeType="clickPar">
                      <p:stCondLst>
                        <p:cond delay="indefinite"/>
                      </p:stCondLst>
                      <p:childTnLst>
                        <p:par>
                          <p:cTn id="187" fill="hold" nodeType="withGroup">
                            <p:stCondLst>
                              <p:cond delay="0"/>
                            </p:stCondLst>
                            <p:childTnLst>
                              <p:par>
                                <p:cTn id="188" presetID="22" presetClass="entr" presetSubtype="1" fill="hold" grpId="0" nodeType="clickEffect">
                                  <p:stCondLst>
                                    <p:cond delay="0"/>
                                  </p:stCondLst>
                                  <p:childTnLst>
                                    <p:set>
                                      <p:cBhvr>
                                        <p:cTn id="189" dur="1" fill="hold">
                                          <p:stCondLst>
                                            <p:cond delay="0"/>
                                          </p:stCondLst>
                                        </p:cTn>
                                        <p:tgtEl>
                                          <p:spTgt spid="115"/>
                                        </p:tgtEl>
                                        <p:attrNameLst>
                                          <p:attrName>style.visibility</p:attrName>
                                        </p:attrNameLst>
                                      </p:cBhvr>
                                      <p:to>
                                        <p:strVal val="visible"/>
                                      </p:to>
                                    </p:set>
                                    <p:animEffect transition="in" filter="wipe(up)">
                                      <p:cBhvr>
                                        <p:cTn id="190" dur="500"/>
                                        <p:tgtEl>
                                          <p:spTgt spid="115"/>
                                        </p:tgtEl>
                                      </p:cBhvr>
                                    </p:animEffect>
                                  </p:childTnLst>
                                </p:cTn>
                              </p:par>
                            </p:childTnLst>
                          </p:cTn>
                        </p:par>
                      </p:childTnLst>
                    </p:cTn>
                  </p:par>
                  <p:par>
                    <p:cTn id="191" fill="hold" nodeType="clickPar">
                      <p:stCondLst>
                        <p:cond delay="indefinite"/>
                      </p:stCondLst>
                      <p:childTnLst>
                        <p:par>
                          <p:cTn id="192" fill="hold" nodeType="withGroup">
                            <p:stCondLst>
                              <p:cond delay="0"/>
                            </p:stCondLst>
                            <p:childTnLst>
                              <p:par>
                                <p:cTn id="193" presetID="9" presetClass="entr" presetSubtype="0" fill="hold" grpId="0" nodeType="clickEffect">
                                  <p:stCondLst>
                                    <p:cond delay="0"/>
                                  </p:stCondLst>
                                  <p:childTnLst>
                                    <p:set>
                                      <p:cBhvr>
                                        <p:cTn id="194" dur="1" fill="hold">
                                          <p:stCondLst>
                                            <p:cond delay="0"/>
                                          </p:stCondLst>
                                        </p:cTn>
                                        <p:tgtEl>
                                          <p:spTgt spid="112"/>
                                        </p:tgtEl>
                                        <p:attrNameLst>
                                          <p:attrName>style.visibility</p:attrName>
                                        </p:attrNameLst>
                                      </p:cBhvr>
                                      <p:to>
                                        <p:strVal val="visible"/>
                                      </p:to>
                                    </p:set>
                                    <p:animEffect transition="in" filter="dissolve">
                                      <p:cBhvr>
                                        <p:cTn id="195" dur="500"/>
                                        <p:tgtEl>
                                          <p:spTgt spid="112"/>
                                        </p:tgtEl>
                                      </p:cBhvr>
                                    </p:animEffect>
                                  </p:childTnLst>
                                </p:cTn>
                              </p:par>
                            </p:childTnLst>
                          </p:cTn>
                        </p:par>
                        <p:par>
                          <p:cTn id="196" fill="hold" nodeType="afterGroup">
                            <p:stCondLst>
                              <p:cond delay="500"/>
                            </p:stCondLst>
                            <p:childTnLst>
                              <p:par>
                                <p:cTn id="197" presetID="22" presetClass="entr" presetSubtype="2" fill="hold" grpId="0" nodeType="afterEffect">
                                  <p:stCondLst>
                                    <p:cond delay="0"/>
                                  </p:stCondLst>
                                  <p:childTnLst>
                                    <p:set>
                                      <p:cBhvr>
                                        <p:cTn id="198" dur="1" fill="hold">
                                          <p:stCondLst>
                                            <p:cond delay="0"/>
                                          </p:stCondLst>
                                        </p:cTn>
                                        <p:tgtEl>
                                          <p:spTgt spid="110"/>
                                        </p:tgtEl>
                                        <p:attrNameLst>
                                          <p:attrName>style.visibility</p:attrName>
                                        </p:attrNameLst>
                                      </p:cBhvr>
                                      <p:to>
                                        <p:strVal val="visible"/>
                                      </p:to>
                                    </p:set>
                                    <p:animEffect transition="in" filter="wipe(right)">
                                      <p:cBhvr>
                                        <p:cTn id="199" dur="500"/>
                                        <p:tgtEl>
                                          <p:spTgt spid="110"/>
                                        </p:tgtEl>
                                      </p:cBhvr>
                                    </p:animEffect>
                                  </p:childTnLst>
                                </p:cTn>
                              </p:par>
                            </p:childTnLst>
                          </p:cTn>
                        </p:par>
                        <p:par>
                          <p:cTn id="200" fill="hold" nodeType="afterGroup">
                            <p:stCondLst>
                              <p:cond delay="1000"/>
                            </p:stCondLst>
                            <p:childTnLst>
                              <p:par>
                                <p:cTn id="201" presetID="22" presetClass="entr" presetSubtype="8" fill="hold" grpId="0" nodeType="afterEffect">
                                  <p:stCondLst>
                                    <p:cond delay="0"/>
                                  </p:stCondLst>
                                  <p:childTnLst>
                                    <p:set>
                                      <p:cBhvr>
                                        <p:cTn id="202" dur="1" fill="hold">
                                          <p:stCondLst>
                                            <p:cond delay="0"/>
                                          </p:stCondLst>
                                        </p:cTn>
                                        <p:tgtEl>
                                          <p:spTgt spid="113"/>
                                        </p:tgtEl>
                                        <p:attrNameLst>
                                          <p:attrName>style.visibility</p:attrName>
                                        </p:attrNameLst>
                                      </p:cBhvr>
                                      <p:to>
                                        <p:strVal val="visible"/>
                                      </p:to>
                                    </p:set>
                                    <p:animEffect transition="in" filter="wipe(left)">
                                      <p:cBhvr>
                                        <p:cTn id="203" dur="500"/>
                                        <p:tgtEl>
                                          <p:spTgt spid="113"/>
                                        </p:tgtEl>
                                      </p:cBhvr>
                                    </p:animEffect>
                                  </p:childTnLst>
                                </p:cTn>
                              </p:par>
                            </p:childTnLst>
                          </p:cTn>
                        </p:par>
                      </p:childTnLst>
                    </p:cTn>
                  </p:par>
                  <p:par>
                    <p:cTn id="204" fill="hold" nodeType="clickPar">
                      <p:stCondLst>
                        <p:cond delay="indefinite"/>
                      </p:stCondLst>
                      <p:childTnLst>
                        <p:par>
                          <p:cTn id="205" fill="hold" nodeType="withGroup">
                            <p:stCondLst>
                              <p:cond delay="0"/>
                            </p:stCondLst>
                            <p:childTnLst>
                              <p:par>
                                <p:cTn id="206" presetID="22" presetClass="entr" presetSubtype="1" fill="hold" grpId="0" nodeType="clickEffect">
                                  <p:stCondLst>
                                    <p:cond delay="0"/>
                                  </p:stCondLst>
                                  <p:childTnLst>
                                    <p:set>
                                      <p:cBhvr>
                                        <p:cTn id="207" dur="1" fill="hold">
                                          <p:stCondLst>
                                            <p:cond delay="0"/>
                                          </p:stCondLst>
                                        </p:cTn>
                                        <p:tgtEl>
                                          <p:spTgt spid="116"/>
                                        </p:tgtEl>
                                        <p:attrNameLst>
                                          <p:attrName>style.visibility</p:attrName>
                                        </p:attrNameLst>
                                      </p:cBhvr>
                                      <p:to>
                                        <p:strVal val="visible"/>
                                      </p:to>
                                    </p:set>
                                    <p:animEffect transition="in" filter="wipe(up)">
                                      <p:cBhvr>
                                        <p:cTn id="208" dur="500"/>
                                        <p:tgtEl>
                                          <p:spTgt spid="116"/>
                                        </p:tgtEl>
                                      </p:cBhvr>
                                    </p:animEffect>
                                  </p:childTnLst>
                                </p:cTn>
                              </p:par>
                            </p:childTnLst>
                          </p:cTn>
                        </p:par>
                      </p:childTnLst>
                    </p:cTn>
                  </p:par>
                  <p:par>
                    <p:cTn id="209" fill="hold" nodeType="clickPar">
                      <p:stCondLst>
                        <p:cond delay="indefinite"/>
                      </p:stCondLst>
                      <p:childTnLst>
                        <p:par>
                          <p:cTn id="210" fill="hold" nodeType="withGroup">
                            <p:stCondLst>
                              <p:cond delay="0"/>
                            </p:stCondLst>
                            <p:childTnLst>
                              <p:par>
                                <p:cTn id="211" presetID="22" presetClass="entr" presetSubtype="1" fill="hold" grpId="0" nodeType="clickEffect">
                                  <p:stCondLst>
                                    <p:cond delay="0"/>
                                  </p:stCondLst>
                                  <p:childTnLst>
                                    <p:set>
                                      <p:cBhvr>
                                        <p:cTn id="212" dur="1" fill="hold">
                                          <p:stCondLst>
                                            <p:cond delay="0"/>
                                          </p:stCondLst>
                                        </p:cTn>
                                        <p:tgtEl>
                                          <p:spTgt spid="117"/>
                                        </p:tgtEl>
                                        <p:attrNameLst>
                                          <p:attrName>style.visibility</p:attrName>
                                        </p:attrNameLst>
                                      </p:cBhvr>
                                      <p:to>
                                        <p:strVal val="visible"/>
                                      </p:to>
                                    </p:set>
                                    <p:animEffect transition="in" filter="wipe(up)">
                                      <p:cBhvr>
                                        <p:cTn id="213" dur="500"/>
                                        <p:tgtEl>
                                          <p:spTgt spid="117"/>
                                        </p:tgtEl>
                                      </p:cBhvr>
                                    </p:animEffect>
                                  </p:childTnLst>
                                </p:cTn>
                              </p:par>
                            </p:childTnLst>
                          </p:cTn>
                        </p:par>
                        <p:par>
                          <p:cTn id="214" fill="hold" nodeType="afterGroup">
                            <p:stCondLst>
                              <p:cond delay="500"/>
                            </p:stCondLst>
                            <p:childTnLst>
                              <p:par>
                                <p:cTn id="215" presetID="22" presetClass="entr" presetSubtype="4" fill="hold" grpId="0" nodeType="afterEffect">
                                  <p:stCondLst>
                                    <p:cond delay="0"/>
                                  </p:stCondLst>
                                  <p:childTnLst>
                                    <p:set>
                                      <p:cBhvr>
                                        <p:cTn id="216" dur="1" fill="hold">
                                          <p:stCondLst>
                                            <p:cond delay="0"/>
                                          </p:stCondLst>
                                        </p:cTn>
                                        <p:tgtEl>
                                          <p:spTgt spid="118"/>
                                        </p:tgtEl>
                                        <p:attrNameLst>
                                          <p:attrName>style.visibility</p:attrName>
                                        </p:attrNameLst>
                                      </p:cBhvr>
                                      <p:to>
                                        <p:strVal val="visible"/>
                                      </p:to>
                                    </p:set>
                                    <p:animEffect transition="in" filter="wipe(down)">
                                      <p:cBhvr>
                                        <p:cTn id="217" dur="5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8" grpId="0" autoUpdateAnimBg="0"/>
      <p:bldP spid="9" grpId="0" autoUpdateAnimBg="0"/>
      <p:bldP spid="10" grpId="0" animBg="1"/>
      <p:bldP spid="30" grpId="0" animBg="1"/>
      <p:bldP spid="31" grpId="0" animBg="1"/>
      <p:bldP spid="32" grpId="0" build="p" autoUpdateAnimBg="0"/>
      <p:bldP spid="33" grpId="0" animBg="1"/>
      <p:bldP spid="34" grpId="0" build="p" autoUpdateAnimBg="0"/>
      <p:bldP spid="35" grpId="0" animBg="1"/>
      <p:bldP spid="36" grpId="0" animBg="1"/>
      <p:bldP spid="37" grpId="0" animBg="1"/>
      <p:bldP spid="38" grpId="0" animBg="1"/>
      <p:bldP spid="39" grpId="0" animBg="1"/>
      <p:bldP spid="40" grpId="0" animBg="1"/>
      <p:bldP spid="42" grpId="0" autoUpdateAnimBg="0"/>
      <p:bldP spid="61" grpId="0" build="p" autoUpdateAnimBg="0"/>
      <p:bldP spid="62" grpId="0" animBg="1"/>
      <p:bldP spid="63" grpId="0" animBg="1"/>
      <p:bldP spid="64" grpId="0" animBg="1"/>
      <p:bldP spid="65" grpId="0" autoUpdateAnimBg="0"/>
      <p:bldP spid="66" grpId="0" autoUpdateAnimBg="0"/>
      <p:bldP spid="67" grpId="0" autoUpdateAnimBg="0"/>
      <p:bldP spid="68" grpId="0" autoUpdateAnimBg="0"/>
      <p:bldP spid="69" grpId="0" autoUpdateAnimBg="0"/>
      <p:bldP spid="70" grpId="0" animBg="1"/>
      <p:bldP spid="71" grpId="0" autoUpdateAnimBg="0"/>
      <p:bldP spid="72" grpId="0" autoUpdateAnimBg="0"/>
      <p:bldP spid="73" grpId="0" animBg="1"/>
      <p:bldP spid="74" grpId="0" animBg="1"/>
      <p:bldP spid="75" grpId="0" animBg="1"/>
      <p:bldP spid="76" grpId="0" animBg="1"/>
      <p:bldP spid="77" grpId="0" animBg="1"/>
      <p:bldP spid="107" grpId="0" autoUpdateAnimBg="0"/>
      <p:bldP spid="108" grpId="0" autoUpdateAnimBg="0"/>
      <p:bldP spid="109" grpId="0" animBg="1"/>
      <p:bldP spid="110" grpId="0" animBg="1"/>
      <p:bldP spid="111" grpId="0" animBg="1"/>
      <p:bldP spid="112" grpId="0" autoUpdateAnimBg="0"/>
      <p:bldP spid="113" grpId="0" animBg="1"/>
      <p:bldP spid="114" grpId="0" autoUpdateAnimBg="0"/>
      <p:bldP spid="115" grpId="0" autoUpdateAnimBg="0"/>
      <p:bldP spid="116" grpId="0" autoUpdateAnimBg="0"/>
      <p:bldP spid="117" grpId="0" autoUpdateAnimBg="0"/>
      <p:bldP spid="11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zh-CN" sz="2800"/>
              <a:t>CPU</a:t>
            </a:r>
            <a:r>
              <a:rPr lang="zh-CN" altLang="en-US" sz="2800"/>
              <a:t>与存储器之间的通信方式</a:t>
            </a:r>
          </a:p>
        </p:txBody>
      </p:sp>
      <p:sp>
        <p:nvSpPr>
          <p:cNvPr id="714755" name="Rectangle 3"/>
          <p:cNvSpPr>
            <a:spLocks noGrp="1" noChangeArrowheads="1"/>
          </p:cNvSpPr>
          <p:nvPr>
            <p:ph type="body" idx="1"/>
          </p:nvPr>
        </p:nvSpPr>
        <p:spPr>
          <a:xfrm>
            <a:off x="26988" y="773113"/>
            <a:ext cx="9001125" cy="5451236"/>
          </a:xfrm>
        </p:spPr>
        <p:txBody>
          <a:bodyPr/>
          <a:lstStyle/>
          <a:p>
            <a:pPr eaLnBrk="1" hangingPunct="1">
              <a:lnSpc>
                <a:spcPct val="110000"/>
              </a:lnSpc>
              <a:spcBef>
                <a:spcPct val="25000"/>
              </a:spcBef>
            </a:pPr>
            <a:r>
              <a:rPr lang="en-US" altLang="zh-CN" sz="2200" dirty="0">
                <a:ea typeface="黑体" panose="02010609060101010101" pitchFamily="49" charset="-122"/>
              </a:rPr>
              <a:t>CPU</a:t>
            </a:r>
            <a:r>
              <a:rPr lang="zh-CN" altLang="en-US" sz="2200" dirty="0">
                <a:ea typeface="黑体" panose="02010609060101010101" pitchFamily="49" charset="-122"/>
              </a:rPr>
              <a:t>和主存之间有同步和异步两种通信方式</a:t>
            </a:r>
          </a:p>
          <a:p>
            <a:pPr lvl="1" eaLnBrk="1" hangingPunct="1">
              <a:lnSpc>
                <a:spcPct val="110000"/>
              </a:lnSpc>
              <a:spcBef>
                <a:spcPct val="25000"/>
              </a:spcBef>
            </a:pPr>
            <a:r>
              <a:rPr lang="zh-CN" altLang="en-US" sz="2200" dirty="0">
                <a:ea typeface="黑体" panose="02010609060101010101" pitchFamily="49" charset="-122"/>
              </a:rPr>
              <a:t>异步方式过程（需握手信号）</a:t>
            </a:r>
          </a:p>
          <a:p>
            <a:pPr lvl="2" eaLnBrk="1" hangingPunct="1">
              <a:lnSpc>
                <a:spcPct val="110000"/>
              </a:lnSpc>
              <a:spcBef>
                <a:spcPct val="25000"/>
              </a:spcBef>
            </a:pPr>
            <a:r>
              <a:rPr lang="en-US" altLang="zh-CN" sz="2200" dirty="0">
                <a:ea typeface="黑体" panose="02010609060101010101" pitchFamily="49" charset="-122"/>
              </a:rPr>
              <a:t>CPU</a:t>
            </a:r>
            <a:r>
              <a:rPr lang="zh-CN" altLang="en-US" sz="2200" dirty="0">
                <a:ea typeface="黑体" panose="02010609060101010101" pitchFamily="49" charset="-122"/>
              </a:rPr>
              <a:t>送地址到地址线，主存进行地址译码</a:t>
            </a:r>
          </a:p>
          <a:p>
            <a:pPr lvl="2" eaLnBrk="1" hangingPunct="1">
              <a:lnSpc>
                <a:spcPct val="110000"/>
              </a:lnSpc>
              <a:spcBef>
                <a:spcPct val="25000"/>
              </a:spcBef>
            </a:pPr>
            <a:r>
              <a:rPr lang="en-US" altLang="zh-CN" sz="2200" dirty="0">
                <a:ea typeface="黑体" panose="02010609060101010101" pitchFamily="49" charset="-122"/>
              </a:rPr>
              <a:t>CPU</a:t>
            </a:r>
            <a:r>
              <a:rPr lang="zh-CN" altLang="en-US" sz="2200" dirty="0">
                <a:ea typeface="黑体" panose="02010609060101010101" pitchFamily="49" charset="-122"/>
              </a:rPr>
              <a:t>发读命令，然后等待存储器发回“完成”信号</a:t>
            </a:r>
          </a:p>
          <a:p>
            <a:pPr lvl="2" eaLnBrk="1" hangingPunct="1">
              <a:lnSpc>
                <a:spcPct val="110000"/>
              </a:lnSpc>
              <a:spcBef>
                <a:spcPct val="25000"/>
              </a:spcBef>
            </a:pPr>
            <a:r>
              <a:rPr lang="zh-CN" altLang="en-US" sz="2200" dirty="0">
                <a:ea typeface="黑体" panose="02010609060101010101" pitchFamily="49" charset="-122"/>
              </a:rPr>
              <a:t>主存收到读命令后开始读数，完成后发“完成”信号给</a:t>
            </a:r>
            <a:r>
              <a:rPr lang="en-US" altLang="zh-CN" sz="2200" dirty="0">
                <a:ea typeface="黑体" panose="02010609060101010101" pitchFamily="49" charset="-122"/>
              </a:rPr>
              <a:t>CPU</a:t>
            </a:r>
          </a:p>
          <a:p>
            <a:pPr lvl="2" eaLnBrk="1" hangingPunct="1">
              <a:lnSpc>
                <a:spcPct val="110000"/>
              </a:lnSpc>
              <a:spcBef>
                <a:spcPct val="25000"/>
              </a:spcBef>
            </a:pPr>
            <a:r>
              <a:rPr lang="en-US" altLang="zh-CN" sz="2200" dirty="0">
                <a:ea typeface="黑体" panose="02010609060101010101" pitchFamily="49" charset="-122"/>
              </a:rPr>
              <a:t>CPU</a:t>
            </a:r>
            <a:r>
              <a:rPr lang="zh-CN" altLang="en-US" sz="2200" dirty="0">
                <a:ea typeface="黑体" panose="02010609060101010101" pitchFamily="49" charset="-122"/>
              </a:rPr>
              <a:t>接收到“完成”信号，从数据线取数</a:t>
            </a:r>
          </a:p>
          <a:p>
            <a:pPr lvl="2" eaLnBrk="1" hangingPunct="1">
              <a:lnSpc>
                <a:spcPct val="110000"/>
              </a:lnSpc>
              <a:spcBef>
                <a:spcPct val="25000"/>
              </a:spcBef>
              <a:buFontTx/>
              <a:buNone/>
            </a:pPr>
            <a:r>
              <a:rPr lang="zh-CN" altLang="en-US" sz="2200" dirty="0">
                <a:solidFill>
                  <a:srgbClr val="0000FF"/>
                </a:solidFill>
                <a:ea typeface="黑体" panose="02010609060101010101" pitchFamily="49" charset="-122"/>
              </a:rPr>
              <a:t>写操作过程类似</a:t>
            </a:r>
          </a:p>
          <a:p>
            <a:pPr lvl="1" eaLnBrk="1" hangingPunct="1">
              <a:lnSpc>
                <a:spcPct val="110000"/>
              </a:lnSpc>
              <a:spcBef>
                <a:spcPct val="25000"/>
              </a:spcBef>
            </a:pPr>
            <a:r>
              <a:rPr lang="zh-CN" altLang="en-US" sz="2200" dirty="0">
                <a:ea typeface="黑体" panose="02010609060101010101" pitchFamily="49" charset="-122"/>
              </a:rPr>
              <a:t>同步方式</a:t>
            </a:r>
          </a:p>
          <a:p>
            <a:pPr lvl="2" eaLnBrk="1" hangingPunct="1">
              <a:lnSpc>
                <a:spcPct val="110000"/>
              </a:lnSpc>
              <a:spcBef>
                <a:spcPct val="25000"/>
              </a:spcBef>
            </a:pPr>
            <a:r>
              <a:rPr lang="en-US" altLang="zh-CN" sz="2200" dirty="0">
                <a:ea typeface="黑体" panose="02010609060101010101" pitchFamily="49" charset="-122"/>
              </a:rPr>
              <a:t>CPU</a:t>
            </a:r>
            <a:r>
              <a:rPr lang="zh-CN" altLang="en-US" sz="2200" dirty="0">
                <a:ea typeface="黑体" panose="02010609060101010101" pitchFamily="49" charset="-122"/>
              </a:rPr>
              <a:t>和主存由统一时钟信号控制，无需应答信号（如“完成”）</a:t>
            </a:r>
          </a:p>
          <a:p>
            <a:pPr lvl="2" eaLnBrk="1" hangingPunct="1">
              <a:lnSpc>
                <a:spcPct val="110000"/>
              </a:lnSpc>
              <a:spcBef>
                <a:spcPct val="25000"/>
              </a:spcBef>
            </a:pPr>
            <a:r>
              <a:rPr lang="zh-CN" altLang="en-US" sz="2200" dirty="0">
                <a:ea typeface="黑体" panose="02010609060101010101" pitchFamily="49" charset="-122"/>
              </a:rPr>
              <a:t>主存总是在确定的时间内准备好数据</a:t>
            </a:r>
          </a:p>
          <a:p>
            <a:pPr lvl="2" eaLnBrk="1" hangingPunct="1">
              <a:lnSpc>
                <a:spcPct val="110000"/>
              </a:lnSpc>
              <a:spcBef>
                <a:spcPct val="25000"/>
              </a:spcBef>
            </a:pPr>
            <a:r>
              <a:rPr lang="en-US" altLang="zh-CN" sz="2200" dirty="0">
                <a:ea typeface="黑体" panose="02010609060101010101" pitchFamily="49" charset="-122"/>
              </a:rPr>
              <a:t>CPU</a:t>
            </a:r>
            <a:r>
              <a:rPr lang="zh-CN" altLang="en-US" sz="2200" dirty="0">
                <a:ea typeface="黑体" panose="02010609060101010101" pitchFamily="49" charset="-122"/>
              </a:rPr>
              <a:t>送出地址和读命令后，总是在确定的时间取数据 </a:t>
            </a:r>
          </a:p>
          <a:p>
            <a:pPr lvl="2" eaLnBrk="1" hangingPunct="1">
              <a:lnSpc>
                <a:spcPct val="110000"/>
              </a:lnSpc>
              <a:spcBef>
                <a:spcPct val="25000"/>
              </a:spcBef>
            </a:pPr>
            <a:r>
              <a:rPr lang="zh-CN" altLang="en-US" sz="2200" dirty="0">
                <a:ea typeface="黑体" panose="02010609060101010101" pitchFamily="49" charset="-122"/>
              </a:rPr>
              <a:t>存储器芯片必须支持同步方式，如</a:t>
            </a:r>
            <a:r>
              <a:rPr lang="en-US" altLang="zh-CN" sz="2200" dirty="0">
                <a:ea typeface="黑体" panose="02010609060101010101" pitchFamily="49" charset="-122"/>
              </a:rPr>
              <a:t>SDRAM</a:t>
            </a:r>
            <a:r>
              <a:rPr lang="zh-CN" altLang="en-US" sz="2200" dirty="0">
                <a:ea typeface="黑体" panose="02010609060101010101" pitchFamily="49" charset="-122"/>
              </a:rPr>
              <a:t>芯片。</a:t>
            </a:r>
            <a:endParaRPr lang="zh-CN" altLang="en-US" sz="700" dirty="0">
              <a:ea typeface="宋体" panose="02010600030101010101" pitchFamily="2" charset="-122"/>
            </a:endParaRPr>
          </a:p>
        </p:txBody>
      </p:sp>
      <p:sp>
        <p:nvSpPr>
          <p:cNvPr id="2" name="圆角矩形标注 1"/>
          <p:cNvSpPr/>
          <p:nvPr/>
        </p:nvSpPr>
        <p:spPr bwMode="auto">
          <a:xfrm>
            <a:off x="6371924" y="984869"/>
            <a:ext cx="2281188" cy="497422"/>
          </a:xfrm>
          <a:prstGeom prst="wedgeRoundRectCallout">
            <a:avLst>
              <a:gd name="adj1" fmla="val -135957"/>
              <a:gd name="adj2" fmla="val 46025"/>
              <a:gd name="adj3" fmla="val 16667"/>
            </a:avLst>
          </a:prstGeom>
          <a:noFill/>
          <a:ln w="50800" cap="flat" cmpd="sng" algn="ctr">
            <a:solidFill>
              <a:srgbClr val="FE9AAB"/>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zh-CN" altLang="en-US" sz="2000" dirty="0">
                <a:ea typeface="黑体" panose="02010609060101010101" pitchFamily="49" charset="-122"/>
              </a:rPr>
              <a:t>以读操作操作为例</a:t>
            </a:r>
            <a:endParaRPr kumimoji="0" lang="zh-CN" altLang="en-US" sz="2000" b="0" i="0" u="none" strike="noStrike" cap="none" normalizeH="0" baseline="0" dirty="0">
              <a:ln>
                <a:noFill/>
              </a:ln>
              <a:solidFill>
                <a:schemeClr val="tx1"/>
              </a:solidFill>
              <a:effectLst/>
            </a:endParaRPr>
          </a:p>
        </p:txBody>
      </p:sp>
      <p:sp>
        <p:nvSpPr>
          <p:cNvPr id="3" name="灯片编号占位符 2"/>
          <p:cNvSpPr>
            <a:spLocks noGrp="1"/>
          </p:cNvSpPr>
          <p:nvPr>
            <p:ph type="sldNum" sz="quarter" idx="10"/>
          </p:nvPr>
        </p:nvSpPr>
        <p:spPr/>
        <p:txBody>
          <a:bodyPr/>
          <a:lstStyle/>
          <a:p>
            <a:pPr>
              <a:defRPr/>
            </a:pPr>
            <a:fld id="{B7F242E4-6A5F-4123-B967-1CA66AE767CB}" type="slidenum">
              <a:rPr lang="zh-CN" altLang="en-US" smtClean="0"/>
              <a:pPr>
                <a:defRPr/>
              </a:pPr>
              <a:t>21</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714755">
                                            <p:txEl>
                                              <p:pRg st="0" end="0"/>
                                            </p:txEl>
                                          </p:spTgt>
                                        </p:tgtEl>
                                        <p:attrNameLst>
                                          <p:attrName>style.visibility</p:attrName>
                                        </p:attrNameLst>
                                      </p:cBhvr>
                                      <p:to>
                                        <p:strVal val="visible"/>
                                      </p:to>
                                    </p:set>
                                    <p:animEffect transition="in" filter="wipe(down)">
                                      <p:cBhvr>
                                        <p:cTn id="7" dur="500"/>
                                        <p:tgtEl>
                                          <p:spTgt spid="7147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14755">
                                            <p:txEl>
                                              <p:pRg st="1" end="1"/>
                                            </p:txEl>
                                          </p:spTgt>
                                        </p:tgtEl>
                                        <p:attrNameLst>
                                          <p:attrName>style.visibility</p:attrName>
                                        </p:attrNameLst>
                                      </p:cBhvr>
                                      <p:to>
                                        <p:strVal val="visible"/>
                                      </p:to>
                                    </p:set>
                                    <p:animEffect transition="in" filter="wipe(down)">
                                      <p:cBhvr>
                                        <p:cTn id="12" dur="500"/>
                                        <p:tgtEl>
                                          <p:spTgt spid="7147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14755">
                                            <p:txEl>
                                              <p:pRg st="2" end="2"/>
                                            </p:txEl>
                                          </p:spTgt>
                                        </p:tgtEl>
                                        <p:attrNameLst>
                                          <p:attrName>style.visibility</p:attrName>
                                        </p:attrNameLst>
                                      </p:cBhvr>
                                      <p:to>
                                        <p:strVal val="visible"/>
                                      </p:to>
                                    </p:set>
                                    <p:animEffect transition="in" filter="blinds(horizontal)">
                                      <p:cBhvr>
                                        <p:cTn id="22" dur="500"/>
                                        <p:tgtEl>
                                          <p:spTgt spid="71475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14755">
                                            <p:txEl>
                                              <p:pRg st="3" end="3"/>
                                            </p:txEl>
                                          </p:spTgt>
                                        </p:tgtEl>
                                        <p:attrNameLst>
                                          <p:attrName>style.visibility</p:attrName>
                                        </p:attrNameLst>
                                      </p:cBhvr>
                                      <p:to>
                                        <p:strVal val="visible"/>
                                      </p:to>
                                    </p:set>
                                    <p:animEffect transition="in" filter="blinds(horizontal)">
                                      <p:cBhvr>
                                        <p:cTn id="27" dur="500"/>
                                        <p:tgtEl>
                                          <p:spTgt spid="71475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14755">
                                            <p:txEl>
                                              <p:pRg st="4" end="4"/>
                                            </p:txEl>
                                          </p:spTgt>
                                        </p:tgtEl>
                                        <p:attrNameLst>
                                          <p:attrName>style.visibility</p:attrName>
                                        </p:attrNameLst>
                                      </p:cBhvr>
                                      <p:to>
                                        <p:strVal val="visible"/>
                                      </p:to>
                                    </p:set>
                                    <p:animEffect transition="in" filter="blinds(horizontal)">
                                      <p:cBhvr>
                                        <p:cTn id="32" dur="500"/>
                                        <p:tgtEl>
                                          <p:spTgt spid="71475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14755">
                                            <p:txEl>
                                              <p:pRg st="5" end="5"/>
                                            </p:txEl>
                                          </p:spTgt>
                                        </p:tgtEl>
                                        <p:attrNameLst>
                                          <p:attrName>style.visibility</p:attrName>
                                        </p:attrNameLst>
                                      </p:cBhvr>
                                      <p:to>
                                        <p:strVal val="visible"/>
                                      </p:to>
                                    </p:set>
                                    <p:animEffect transition="in" filter="blinds(horizontal)">
                                      <p:cBhvr>
                                        <p:cTn id="37" dur="500"/>
                                        <p:tgtEl>
                                          <p:spTgt spid="714755">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14755">
                                            <p:txEl>
                                              <p:pRg st="6" end="6"/>
                                            </p:txEl>
                                          </p:spTgt>
                                        </p:tgtEl>
                                        <p:attrNameLst>
                                          <p:attrName>style.visibility</p:attrName>
                                        </p:attrNameLst>
                                      </p:cBhvr>
                                      <p:to>
                                        <p:strVal val="visible"/>
                                      </p:to>
                                    </p:set>
                                    <p:animEffect transition="in" filter="blinds(horizontal)">
                                      <p:cBhvr>
                                        <p:cTn id="42" dur="500"/>
                                        <p:tgtEl>
                                          <p:spTgt spid="714755">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714755">
                                            <p:txEl>
                                              <p:pRg st="7" end="7"/>
                                            </p:txEl>
                                          </p:spTgt>
                                        </p:tgtEl>
                                        <p:attrNameLst>
                                          <p:attrName>style.visibility</p:attrName>
                                        </p:attrNameLst>
                                      </p:cBhvr>
                                      <p:to>
                                        <p:strVal val="visible"/>
                                      </p:to>
                                    </p:set>
                                    <p:animEffect transition="in" filter="wipe(down)">
                                      <p:cBhvr>
                                        <p:cTn id="47" dur="500"/>
                                        <p:tgtEl>
                                          <p:spTgt spid="714755">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714755">
                                            <p:txEl>
                                              <p:pRg st="8" end="8"/>
                                            </p:txEl>
                                          </p:spTgt>
                                        </p:tgtEl>
                                        <p:attrNameLst>
                                          <p:attrName>style.visibility</p:attrName>
                                        </p:attrNameLst>
                                      </p:cBhvr>
                                      <p:to>
                                        <p:strVal val="visible"/>
                                      </p:to>
                                    </p:set>
                                    <p:animEffect transition="in" filter="blinds(horizontal)">
                                      <p:cBhvr>
                                        <p:cTn id="52" dur="500"/>
                                        <p:tgtEl>
                                          <p:spTgt spid="714755">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714755">
                                            <p:txEl>
                                              <p:pRg st="9" end="9"/>
                                            </p:txEl>
                                          </p:spTgt>
                                        </p:tgtEl>
                                        <p:attrNameLst>
                                          <p:attrName>style.visibility</p:attrName>
                                        </p:attrNameLst>
                                      </p:cBhvr>
                                      <p:to>
                                        <p:strVal val="visible"/>
                                      </p:to>
                                    </p:set>
                                    <p:animEffect transition="in" filter="blinds(horizontal)">
                                      <p:cBhvr>
                                        <p:cTn id="57" dur="500"/>
                                        <p:tgtEl>
                                          <p:spTgt spid="714755">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714755">
                                            <p:txEl>
                                              <p:pRg st="10" end="10"/>
                                            </p:txEl>
                                          </p:spTgt>
                                        </p:tgtEl>
                                        <p:attrNameLst>
                                          <p:attrName>style.visibility</p:attrName>
                                        </p:attrNameLst>
                                      </p:cBhvr>
                                      <p:to>
                                        <p:strVal val="visible"/>
                                      </p:to>
                                    </p:set>
                                    <p:animEffect transition="in" filter="blinds(horizontal)">
                                      <p:cBhvr>
                                        <p:cTn id="62" dur="500"/>
                                        <p:tgtEl>
                                          <p:spTgt spid="714755">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714755">
                                            <p:txEl>
                                              <p:pRg st="11" end="11"/>
                                            </p:txEl>
                                          </p:spTgt>
                                        </p:tgtEl>
                                        <p:attrNameLst>
                                          <p:attrName>style.visibility</p:attrName>
                                        </p:attrNameLst>
                                      </p:cBhvr>
                                      <p:to>
                                        <p:strVal val="visible"/>
                                      </p:to>
                                    </p:set>
                                    <p:animEffect transition="in" filter="blinds(horizontal)">
                                      <p:cBhvr>
                                        <p:cTn id="67" dur="500"/>
                                        <p:tgtEl>
                                          <p:spTgt spid="71475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296863" y="150813"/>
            <a:ext cx="8640762" cy="533400"/>
          </a:xfrm>
        </p:spPr>
        <p:txBody>
          <a:bodyPr/>
          <a:lstStyle/>
          <a:p>
            <a:pPr eaLnBrk="1" hangingPunct="1"/>
            <a:r>
              <a:rPr lang="en-US" altLang="zh-CN" sz="2800"/>
              <a:t>SDRAM</a:t>
            </a:r>
            <a:r>
              <a:rPr lang="zh-CN" altLang="en-US" sz="2800"/>
              <a:t>芯片技术</a:t>
            </a:r>
          </a:p>
        </p:txBody>
      </p:sp>
      <p:sp>
        <p:nvSpPr>
          <p:cNvPr id="742420" name="Rectangle 20"/>
          <p:cNvSpPr>
            <a:spLocks noGrp="1" noChangeArrowheads="1"/>
          </p:cNvSpPr>
          <p:nvPr>
            <p:ph type="body" idx="1"/>
          </p:nvPr>
        </p:nvSpPr>
        <p:spPr>
          <a:xfrm>
            <a:off x="206375" y="990600"/>
            <a:ext cx="8650288" cy="5171159"/>
          </a:xfrm>
          <a:noFill/>
        </p:spPr>
        <p:txBody>
          <a:bodyPr/>
          <a:lstStyle/>
          <a:p>
            <a:pPr eaLnBrk="1" hangingPunct="1">
              <a:lnSpc>
                <a:spcPct val="125000"/>
              </a:lnSpc>
            </a:pPr>
            <a:r>
              <a:rPr lang="en-US" altLang="zh-CN" sz="2400" dirty="0">
                <a:ea typeface="黑体" panose="02010609060101010101" pitchFamily="49" charset="-122"/>
              </a:rPr>
              <a:t>SDRAM</a:t>
            </a:r>
            <a:r>
              <a:rPr lang="zh-CN" altLang="en-US" sz="2400" dirty="0">
                <a:ea typeface="黑体" panose="02010609060101010101" pitchFamily="49" charset="-122"/>
              </a:rPr>
              <a:t>是同步存储芯片</a:t>
            </a:r>
          </a:p>
          <a:p>
            <a:pPr lvl="1" eaLnBrk="1" hangingPunct="1">
              <a:lnSpc>
                <a:spcPct val="125000"/>
              </a:lnSpc>
            </a:pPr>
            <a:r>
              <a:rPr lang="zh-CN" altLang="en-US" sz="2400" dirty="0">
                <a:ea typeface="黑体" panose="02010609060101010101" pitchFamily="49" charset="-122"/>
              </a:rPr>
              <a:t>每步操作都在系统时钟控制下进行</a:t>
            </a:r>
          </a:p>
          <a:p>
            <a:pPr lvl="1" eaLnBrk="1" hangingPunct="1">
              <a:lnSpc>
                <a:spcPct val="125000"/>
              </a:lnSpc>
            </a:pPr>
            <a:r>
              <a:rPr lang="zh-CN" altLang="en-US" sz="2400" dirty="0">
                <a:ea typeface="黑体" panose="02010609060101010101" pitchFamily="49" charset="-122"/>
              </a:rPr>
              <a:t>有确定的等待时间（读命令开始到数据线有效的时间）</a:t>
            </a:r>
            <a:r>
              <a:rPr lang="en-US" altLang="zh-CN" sz="2400" dirty="0">
                <a:ea typeface="黑体" panose="02010609060101010101" pitchFamily="49" charset="-122"/>
              </a:rPr>
              <a:t>CL</a:t>
            </a:r>
            <a:r>
              <a:rPr lang="zh-CN" altLang="en-US" sz="2400" dirty="0">
                <a:ea typeface="黑体" panose="02010609060101010101" pitchFamily="49" charset="-122"/>
              </a:rPr>
              <a:t>，例如 </a:t>
            </a:r>
            <a:r>
              <a:rPr lang="en-US" altLang="zh-CN" sz="2400" dirty="0">
                <a:ea typeface="黑体" panose="02010609060101010101" pitchFamily="49" charset="-122"/>
              </a:rPr>
              <a:t>CL=2 </a:t>
            </a:r>
            <a:r>
              <a:rPr lang="en-US" altLang="zh-CN" sz="2400" dirty="0" err="1">
                <a:ea typeface="黑体" panose="02010609060101010101" pitchFamily="49" charset="-122"/>
              </a:rPr>
              <a:t>clks</a:t>
            </a:r>
            <a:endParaRPr lang="en-US" altLang="zh-CN" sz="2400" dirty="0">
              <a:ea typeface="黑体" panose="02010609060101010101" pitchFamily="49" charset="-122"/>
            </a:endParaRPr>
          </a:p>
          <a:p>
            <a:pPr lvl="1" eaLnBrk="1" hangingPunct="1">
              <a:lnSpc>
                <a:spcPct val="125000"/>
              </a:lnSpc>
            </a:pPr>
            <a:r>
              <a:rPr lang="zh-CN" altLang="en-US" sz="2400" dirty="0">
                <a:ea typeface="黑体" panose="02010609060101010101" pitchFamily="49" charset="-122"/>
              </a:rPr>
              <a:t>利用总线时钟上升沿与下降沿同步传送</a:t>
            </a:r>
          </a:p>
          <a:p>
            <a:pPr lvl="1" eaLnBrk="1" hangingPunct="1">
              <a:lnSpc>
                <a:spcPct val="125000"/>
              </a:lnSpc>
            </a:pPr>
            <a:r>
              <a:rPr lang="zh-CN" altLang="en-US" sz="2400" dirty="0">
                <a:ea typeface="黑体" panose="02010609060101010101" pitchFamily="49" charset="-122"/>
              </a:rPr>
              <a:t>多体</a:t>
            </a:r>
            <a:r>
              <a:rPr lang="en-US" altLang="zh-CN" sz="2400" dirty="0">
                <a:ea typeface="黑体" panose="02010609060101010101" pitchFamily="49" charset="-122"/>
              </a:rPr>
              <a:t>(</a:t>
            </a:r>
            <a:r>
              <a:rPr lang="zh-CN" altLang="en-US" sz="2400" dirty="0">
                <a:ea typeface="黑体" panose="02010609060101010101" pitchFamily="49" charset="-122"/>
              </a:rPr>
              <a:t>缓冲器</a:t>
            </a:r>
            <a:r>
              <a:rPr lang="en-US" altLang="zh-CN" sz="2400" dirty="0">
                <a:ea typeface="黑体" panose="02010609060101010101" pitchFamily="49" charset="-122"/>
              </a:rPr>
              <a:t>)</a:t>
            </a:r>
            <a:r>
              <a:rPr lang="zh-CN" altLang="en-US" sz="2400" dirty="0">
                <a:ea typeface="黑体" panose="02010609060101010101" pitchFamily="49" charset="-122"/>
              </a:rPr>
              <a:t>交叉存取</a:t>
            </a:r>
          </a:p>
          <a:p>
            <a:pPr lvl="1" eaLnBrk="1" hangingPunct="1">
              <a:lnSpc>
                <a:spcPct val="125000"/>
              </a:lnSpc>
            </a:pPr>
            <a:r>
              <a:rPr lang="zh-CN" altLang="en-US" sz="2400" dirty="0">
                <a:ea typeface="黑体" panose="02010609060101010101" pitchFamily="49" charset="-122"/>
              </a:rPr>
              <a:t>一个时钟中连续传送多个数据（突发传输方式），可以是</a:t>
            </a:r>
            <a:r>
              <a:rPr lang="en-US" altLang="zh-CN" sz="2400" dirty="0">
                <a:ea typeface="黑体" panose="02010609060101010101" pitchFamily="49" charset="-122"/>
              </a:rPr>
              <a:t>1,2,4,8</a:t>
            </a:r>
            <a:r>
              <a:rPr lang="zh-CN" altLang="en-US" sz="2400" dirty="0">
                <a:ea typeface="黑体" panose="02010609060101010101" pitchFamily="49" charset="-122"/>
              </a:rPr>
              <a:t>个</a:t>
            </a:r>
            <a:r>
              <a:rPr lang="en-US" altLang="zh-CN" sz="2400" dirty="0">
                <a:ea typeface="黑体" panose="02010609060101010101" pitchFamily="49" charset="-122"/>
              </a:rPr>
              <a:t>,</a:t>
            </a:r>
            <a:r>
              <a:rPr lang="zh-CN" altLang="en-US" sz="2400" dirty="0">
                <a:ea typeface="黑体" panose="02010609060101010101" pitchFamily="49" charset="-122"/>
              </a:rPr>
              <a:t>它们分别对应</a:t>
            </a:r>
            <a:r>
              <a:rPr lang="en-US" altLang="zh-CN" sz="2400" dirty="0">
                <a:ea typeface="黑体" panose="02010609060101010101" pitchFamily="49" charset="-122"/>
              </a:rPr>
              <a:t>SDRAM</a:t>
            </a:r>
            <a:r>
              <a:rPr lang="zh-CN" altLang="en-US" sz="2400" dirty="0">
                <a:ea typeface="黑体" panose="02010609060101010101" pitchFamily="49" charset="-122"/>
              </a:rPr>
              <a:t>、</a:t>
            </a:r>
            <a:r>
              <a:rPr lang="en-US" altLang="zh-CN" sz="2400" dirty="0">
                <a:ea typeface="黑体" panose="02010609060101010101" pitchFamily="49" charset="-122"/>
              </a:rPr>
              <a:t>DDR SDRAM</a:t>
            </a:r>
            <a:r>
              <a:rPr lang="zh-CN" altLang="en-US" sz="2400" dirty="0">
                <a:ea typeface="黑体" panose="02010609060101010101" pitchFamily="49" charset="-122"/>
              </a:rPr>
              <a:t>、</a:t>
            </a:r>
            <a:r>
              <a:rPr lang="en-US" altLang="zh-CN" sz="2400" dirty="0">
                <a:ea typeface="黑体" panose="02010609060101010101" pitchFamily="49" charset="-122"/>
              </a:rPr>
              <a:t>DDR2 SDRAM</a:t>
            </a:r>
            <a:r>
              <a:rPr lang="zh-CN" altLang="en-US" sz="2400" dirty="0">
                <a:ea typeface="黑体" panose="02010609060101010101" pitchFamily="49" charset="-122"/>
              </a:rPr>
              <a:t>和</a:t>
            </a:r>
            <a:r>
              <a:rPr lang="en-US" altLang="zh-CN" sz="2400" dirty="0">
                <a:ea typeface="黑体" panose="02010609060101010101" pitchFamily="49" charset="-122"/>
              </a:rPr>
              <a:t>DDR3 SDRAM</a:t>
            </a:r>
            <a:r>
              <a:rPr lang="zh-CN" altLang="en-US" sz="2400" dirty="0">
                <a:ea typeface="黑体" panose="02010609060101010101" pitchFamily="49" charset="-122"/>
              </a:rPr>
              <a:t>。</a:t>
            </a:r>
          </a:p>
          <a:p>
            <a:pPr eaLnBrk="1" hangingPunct="1">
              <a:lnSpc>
                <a:spcPct val="80000"/>
              </a:lnSpc>
              <a:buFont typeface="Wingdings" panose="05000000000000000000" pitchFamily="2" charset="2"/>
              <a:buNone/>
            </a:pPr>
            <a:r>
              <a:rPr lang="en-US" altLang="zh-CN" dirty="0">
                <a:ea typeface="宋体" panose="02010600030101010101" pitchFamily="2" charset="-122"/>
              </a:rPr>
              <a:t>     </a:t>
            </a:r>
            <a:endParaRPr lang="zh-CN" altLang="en-US" dirty="0">
              <a:ea typeface="宋体" panose="02010600030101010101" pitchFamily="2" charset="-122"/>
            </a:endParaRPr>
          </a:p>
        </p:txBody>
      </p:sp>
      <p:sp>
        <p:nvSpPr>
          <p:cNvPr id="2" name="灯片编号占位符 1"/>
          <p:cNvSpPr>
            <a:spLocks noGrp="1"/>
          </p:cNvSpPr>
          <p:nvPr>
            <p:ph type="sldNum" sz="quarter" idx="10"/>
          </p:nvPr>
        </p:nvSpPr>
        <p:spPr/>
        <p:txBody>
          <a:bodyPr/>
          <a:lstStyle/>
          <a:p>
            <a:pPr>
              <a:defRPr/>
            </a:pPr>
            <a:fld id="{B7F242E4-6A5F-4123-B967-1CA66AE767CB}" type="slidenum">
              <a:rPr lang="zh-CN" altLang="en-US" smtClean="0"/>
              <a:pPr>
                <a:defRPr/>
              </a:pPr>
              <a:t>22</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42420">
                                            <p:txEl>
                                              <p:pRg st="1" end="1"/>
                                            </p:txEl>
                                          </p:spTgt>
                                        </p:tgtEl>
                                        <p:attrNameLst>
                                          <p:attrName>style.visibility</p:attrName>
                                        </p:attrNameLst>
                                      </p:cBhvr>
                                      <p:to>
                                        <p:strVal val="visible"/>
                                      </p:to>
                                    </p:set>
                                    <p:animEffect transition="in" filter="blinds(horizontal)">
                                      <p:cBhvr>
                                        <p:cTn id="7" dur="500"/>
                                        <p:tgtEl>
                                          <p:spTgt spid="742420">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42420">
                                            <p:txEl>
                                              <p:pRg st="2" end="2"/>
                                            </p:txEl>
                                          </p:spTgt>
                                        </p:tgtEl>
                                        <p:attrNameLst>
                                          <p:attrName>style.visibility</p:attrName>
                                        </p:attrNameLst>
                                      </p:cBhvr>
                                      <p:to>
                                        <p:strVal val="visible"/>
                                      </p:to>
                                    </p:set>
                                    <p:animEffect transition="in" filter="blinds(horizontal)">
                                      <p:cBhvr>
                                        <p:cTn id="12" dur="500"/>
                                        <p:tgtEl>
                                          <p:spTgt spid="74242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42420">
                                            <p:txEl>
                                              <p:pRg st="3" end="3"/>
                                            </p:txEl>
                                          </p:spTgt>
                                        </p:tgtEl>
                                        <p:attrNameLst>
                                          <p:attrName>style.visibility</p:attrName>
                                        </p:attrNameLst>
                                      </p:cBhvr>
                                      <p:to>
                                        <p:strVal val="visible"/>
                                      </p:to>
                                    </p:set>
                                    <p:animEffect transition="in" filter="blinds(horizontal)">
                                      <p:cBhvr>
                                        <p:cTn id="17" dur="500"/>
                                        <p:tgtEl>
                                          <p:spTgt spid="742420">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42420">
                                            <p:txEl>
                                              <p:pRg st="4" end="4"/>
                                            </p:txEl>
                                          </p:spTgt>
                                        </p:tgtEl>
                                        <p:attrNameLst>
                                          <p:attrName>style.visibility</p:attrName>
                                        </p:attrNameLst>
                                      </p:cBhvr>
                                      <p:to>
                                        <p:strVal val="visible"/>
                                      </p:to>
                                    </p:set>
                                    <p:animEffect transition="in" filter="blinds(horizontal)">
                                      <p:cBhvr>
                                        <p:cTn id="22" dur="500"/>
                                        <p:tgtEl>
                                          <p:spTgt spid="742420">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42420">
                                            <p:txEl>
                                              <p:pRg st="5" end="5"/>
                                            </p:txEl>
                                          </p:spTgt>
                                        </p:tgtEl>
                                        <p:attrNameLst>
                                          <p:attrName>style.visibility</p:attrName>
                                        </p:attrNameLst>
                                      </p:cBhvr>
                                      <p:to>
                                        <p:strVal val="visible"/>
                                      </p:to>
                                    </p:set>
                                    <p:animEffect transition="in" filter="blinds(horizontal)">
                                      <p:cBhvr>
                                        <p:cTn id="27" dur="500"/>
                                        <p:tgtEl>
                                          <p:spTgt spid="74242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385763" y="98425"/>
            <a:ext cx="8512175" cy="627063"/>
          </a:xfrm>
        </p:spPr>
        <p:txBody>
          <a:bodyPr/>
          <a:lstStyle/>
          <a:p>
            <a:pPr eaLnBrk="1" hangingPunct="1"/>
            <a:r>
              <a:rPr lang="zh-CN" altLang="en-US"/>
              <a:t>只读存储器</a:t>
            </a:r>
          </a:p>
        </p:txBody>
      </p:sp>
      <p:sp>
        <p:nvSpPr>
          <p:cNvPr id="67587" name="Rectangle 3"/>
          <p:cNvSpPr>
            <a:spLocks noGrp="1" noChangeArrowheads="1"/>
          </p:cNvSpPr>
          <p:nvPr>
            <p:ph type="body" idx="1"/>
          </p:nvPr>
        </p:nvSpPr>
        <p:spPr>
          <a:xfrm>
            <a:off x="327025" y="855663"/>
            <a:ext cx="8385175" cy="5459412"/>
          </a:xfrm>
        </p:spPr>
        <p:txBody>
          <a:bodyPr/>
          <a:lstStyle/>
          <a:p>
            <a:pPr algn="just" eaLnBrk="1" hangingPunct="1"/>
            <a:r>
              <a:rPr lang="zh-CN" altLang="en-US" sz="2200" dirty="0">
                <a:ea typeface="黑体" panose="02010609060101010101" pitchFamily="49" charset="-122"/>
              </a:rPr>
              <a:t>特点：</a:t>
            </a:r>
          </a:p>
          <a:p>
            <a:pPr lvl="1" algn="just" eaLnBrk="1" hangingPunct="1">
              <a:buFont typeface="Wingdings" panose="05000000000000000000" pitchFamily="2" charset="2"/>
              <a:buChar char="Ø"/>
            </a:pPr>
            <a:r>
              <a:rPr lang="zh-CN" altLang="en-US" sz="2200" dirty="0">
                <a:ea typeface="黑体" panose="02010609060101010101" pitchFamily="49" charset="-122"/>
              </a:rPr>
              <a:t>信息只能读不能（在线）写。</a:t>
            </a:r>
          </a:p>
          <a:p>
            <a:pPr lvl="1" algn="just" eaLnBrk="1" hangingPunct="1">
              <a:buFont typeface="Wingdings" panose="05000000000000000000" pitchFamily="2" charset="2"/>
              <a:buChar char="Ø"/>
            </a:pPr>
            <a:r>
              <a:rPr lang="zh-CN" altLang="en-US" sz="2200" dirty="0">
                <a:ea typeface="黑体" panose="02010609060101010101" pitchFamily="49" charset="-122"/>
              </a:rPr>
              <a:t>非破坏性读出，无需再生。</a:t>
            </a:r>
          </a:p>
          <a:p>
            <a:pPr lvl="1" algn="just" eaLnBrk="1" hangingPunct="1">
              <a:buFont typeface="Wingdings" panose="05000000000000000000" pitchFamily="2" charset="2"/>
              <a:buChar char="Ø"/>
            </a:pPr>
            <a:r>
              <a:rPr lang="zh-CN" altLang="en-US" sz="2200" dirty="0">
                <a:ea typeface="黑体" panose="02010609060101010101" pitchFamily="49" charset="-122"/>
              </a:rPr>
              <a:t>也以随机存取方式工作。</a:t>
            </a:r>
            <a:endParaRPr lang="en-US" altLang="zh-CN" sz="2200" dirty="0">
              <a:ea typeface="黑体" panose="02010609060101010101" pitchFamily="49" charset="-122"/>
            </a:endParaRPr>
          </a:p>
          <a:p>
            <a:pPr lvl="1" algn="just" eaLnBrk="1" hangingPunct="1">
              <a:buFont typeface="Wingdings" panose="05000000000000000000" pitchFamily="2" charset="2"/>
              <a:buChar char="Ø"/>
            </a:pPr>
            <a:r>
              <a:rPr lang="zh-CN" altLang="en-US" sz="2200" dirty="0">
                <a:ea typeface="黑体" panose="02010609060101010101" pitchFamily="49" charset="-122"/>
              </a:rPr>
              <a:t>信息用特殊方式写入，一经写入，就可长久保存，不受断电影响。故是非易失性存储器。</a:t>
            </a:r>
            <a:endParaRPr lang="en-US" altLang="zh-CN" sz="2200" dirty="0">
              <a:ea typeface="黑体" panose="02010609060101010101" pitchFamily="49" charset="-122"/>
            </a:endParaRPr>
          </a:p>
          <a:p>
            <a:pPr algn="just" eaLnBrk="1" hangingPunct="1"/>
            <a:r>
              <a:rPr lang="zh-CN" altLang="en-US" sz="2200" dirty="0">
                <a:ea typeface="黑体" panose="02010609060101010101" pitchFamily="49" charset="-122"/>
              </a:rPr>
              <a:t>用途：</a:t>
            </a:r>
          </a:p>
          <a:p>
            <a:pPr lvl="1" algn="just" eaLnBrk="1" hangingPunct="1">
              <a:buFont typeface="Wingdings" panose="05000000000000000000" pitchFamily="2" charset="2"/>
              <a:buChar char="Ø"/>
            </a:pPr>
            <a:r>
              <a:rPr lang="zh-CN" altLang="en-US" sz="2200" dirty="0">
                <a:ea typeface="黑体" panose="02010609060101010101" pitchFamily="49" charset="-122"/>
              </a:rPr>
              <a:t>用来存放一些固定程序。如监控程序、启动程序等。只要一接通电源，这些程序就能自动地运行；</a:t>
            </a:r>
          </a:p>
          <a:p>
            <a:pPr lvl="1" algn="just" eaLnBrk="1" hangingPunct="1">
              <a:buFont typeface="Wingdings" panose="05000000000000000000" pitchFamily="2" charset="2"/>
              <a:buChar char="Ø"/>
            </a:pPr>
            <a:r>
              <a:rPr lang="zh-CN" altLang="en-US" sz="2200" dirty="0">
                <a:ea typeface="黑体" panose="02010609060101010101" pitchFamily="49" charset="-122"/>
              </a:rPr>
              <a:t>可作为控制存储器，存放微程序。</a:t>
            </a:r>
          </a:p>
          <a:p>
            <a:pPr lvl="1" algn="just" eaLnBrk="1" hangingPunct="1">
              <a:buFont typeface="Wingdings" panose="05000000000000000000" pitchFamily="2" charset="2"/>
              <a:buChar char="Ø"/>
            </a:pPr>
            <a:r>
              <a:rPr lang="zh-CN" altLang="en-US" sz="2200" dirty="0">
                <a:ea typeface="黑体" panose="02010609060101010101" pitchFamily="49" charset="-122"/>
              </a:rPr>
              <a:t>还可作为函数发生器和代码转换器。</a:t>
            </a:r>
          </a:p>
          <a:p>
            <a:pPr lvl="1" algn="just" eaLnBrk="1" hangingPunct="1">
              <a:buFont typeface="Wingdings" panose="05000000000000000000" pitchFamily="2" charset="2"/>
              <a:buChar char="Ø"/>
            </a:pPr>
            <a:r>
              <a:rPr lang="zh-CN" altLang="en-US" sz="2200" dirty="0">
                <a:ea typeface="黑体" panose="02010609060101010101" pitchFamily="49" charset="-122"/>
              </a:rPr>
              <a:t>在输入/出设备中，被用作字符发生器，汉字库等。</a:t>
            </a:r>
          </a:p>
          <a:p>
            <a:pPr lvl="1" algn="just" eaLnBrk="1" hangingPunct="1">
              <a:buFont typeface="Wingdings" panose="05000000000000000000" pitchFamily="2" charset="2"/>
              <a:buChar char="Ø"/>
            </a:pPr>
            <a:r>
              <a:rPr lang="zh-CN" altLang="en-US" sz="2200" dirty="0">
                <a:ea typeface="黑体" panose="02010609060101010101" pitchFamily="49" charset="-122"/>
              </a:rPr>
              <a:t>在嵌入式设备中用来存放固化的程序。</a:t>
            </a:r>
          </a:p>
        </p:txBody>
      </p:sp>
      <p:sp>
        <p:nvSpPr>
          <p:cNvPr id="2" name="灯片编号占位符 1"/>
          <p:cNvSpPr>
            <a:spLocks noGrp="1"/>
          </p:cNvSpPr>
          <p:nvPr>
            <p:ph type="sldNum" sz="quarter" idx="10"/>
          </p:nvPr>
        </p:nvSpPr>
        <p:spPr/>
        <p:txBody>
          <a:bodyPr/>
          <a:lstStyle/>
          <a:p>
            <a:pPr>
              <a:defRPr/>
            </a:pPr>
            <a:fld id="{B7F242E4-6A5F-4123-B967-1CA66AE767CB}" type="slidenum">
              <a:rPr lang="zh-CN" altLang="en-US" smtClean="0"/>
              <a:pPr>
                <a:defRPr/>
              </a:pPr>
              <a:t>23</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animEffect transition="in" filter="wipe(down)">
                                      <p:cBhvr>
                                        <p:cTn id="7" dur="500"/>
                                        <p:tgtEl>
                                          <p:spTgt spid="675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7587">
                                            <p:txEl>
                                              <p:pRg st="1" end="1"/>
                                            </p:txEl>
                                          </p:spTgt>
                                        </p:tgtEl>
                                        <p:attrNameLst>
                                          <p:attrName>style.visibility</p:attrName>
                                        </p:attrNameLst>
                                      </p:cBhvr>
                                      <p:to>
                                        <p:strVal val="visible"/>
                                      </p:to>
                                    </p:set>
                                    <p:animEffect transition="in" filter="blinds(horizontal)">
                                      <p:cBhvr>
                                        <p:cTn id="12" dur="500"/>
                                        <p:tgtEl>
                                          <p:spTgt spid="675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7587">
                                            <p:txEl>
                                              <p:pRg st="2" end="2"/>
                                            </p:txEl>
                                          </p:spTgt>
                                        </p:tgtEl>
                                        <p:attrNameLst>
                                          <p:attrName>style.visibility</p:attrName>
                                        </p:attrNameLst>
                                      </p:cBhvr>
                                      <p:to>
                                        <p:strVal val="visible"/>
                                      </p:to>
                                    </p:set>
                                    <p:animEffect transition="in" filter="blinds(horizontal)">
                                      <p:cBhvr>
                                        <p:cTn id="17" dur="500"/>
                                        <p:tgtEl>
                                          <p:spTgt spid="6758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7587">
                                            <p:txEl>
                                              <p:pRg st="3" end="3"/>
                                            </p:txEl>
                                          </p:spTgt>
                                        </p:tgtEl>
                                        <p:attrNameLst>
                                          <p:attrName>style.visibility</p:attrName>
                                        </p:attrNameLst>
                                      </p:cBhvr>
                                      <p:to>
                                        <p:strVal val="visible"/>
                                      </p:to>
                                    </p:set>
                                    <p:animEffect transition="in" filter="blinds(horizontal)">
                                      <p:cBhvr>
                                        <p:cTn id="22" dur="500"/>
                                        <p:tgtEl>
                                          <p:spTgt spid="6758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7587">
                                            <p:txEl>
                                              <p:pRg st="4" end="4"/>
                                            </p:txEl>
                                          </p:spTgt>
                                        </p:tgtEl>
                                        <p:attrNameLst>
                                          <p:attrName>style.visibility</p:attrName>
                                        </p:attrNameLst>
                                      </p:cBhvr>
                                      <p:to>
                                        <p:strVal val="visible"/>
                                      </p:to>
                                    </p:set>
                                    <p:animEffect transition="in" filter="blinds(horizontal)">
                                      <p:cBhvr>
                                        <p:cTn id="27" dur="500"/>
                                        <p:tgtEl>
                                          <p:spTgt spid="6758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67587">
                                            <p:txEl>
                                              <p:pRg st="5" end="5"/>
                                            </p:txEl>
                                          </p:spTgt>
                                        </p:tgtEl>
                                        <p:attrNameLst>
                                          <p:attrName>style.visibility</p:attrName>
                                        </p:attrNameLst>
                                      </p:cBhvr>
                                      <p:to>
                                        <p:strVal val="visible"/>
                                      </p:to>
                                    </p:set>
                                    <p:animEffect transition="in" filter="wipe(down)">
                                      <p:cBhvr>
                                        <p:cTn id="32" dur="500"/>
                                        <p:tgtEl>
                                          <p:spTgt spid="6758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7587">
                                            <p:txEl>
                                              <p:pRg st="6" end="6"/>
                                            </p:txEl>
                                          </p:spTgt>
                                        </p:tgtEl>
                                        <p:attrNameLst>
                                          <p:attrName>style.visibility</p:attrName>
                                        </p:attrNameLst>
                                      </p:cBhvr>
                                      <p:to>
                                        <p:strVal val="visible"/>
                                      </p:to>
                                    </p:set>
                                    <p:animEffect transition="in" filter="blinds(horizontal)">
                                      <p:cBhvr>
                                        <p:cTn id="37" dur="500"/>
                                        <p:tgtEl>
                                          <p:spTgt spid="6758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7587">
                                            <p:txEl>
                                              <p:pRg st="7" end="7"/>
                                            </p:txEl>
                                          </p:spTgt>
                                        </p:tgtEl>
                                        <p:attrNameLst>
                                          <p:attrName>style.visibility</p:attrName>
                                        </p:attrNameLst>
                                      </p:cBhvr>
                                      <p:to>
                                        <p:strVal val="visible"/>
                                      </p:to>
                                    </p:set>
                                    <p:animEffect transition="in" filter="blinds(horizontal)">
                                      <p:cBhvr>
                                        <p:cTn id="42" dur="500"/>
                                        <p:tgtEl>
                                          <p:spTgt spid="6758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67587">
                                            <p:txEl>
                                              <p:pRg st="8" end="8"/>
                                            </p:txEl>
                                          </p:spTgt>
                                        </p:tgtEl>
                                        <p:attrNameLst>
                                          <p:attrName>style.visibility</p:attrName>
                                        </p:attrNameLst>
                                      </p:cBhvr>
                                      <p:to>
                                        <p:strVal val="visible"/>
                                      </p:to>
                                    </p:set>
                                    <p:animEffect transition="in" filter="blinds(horizontal)">
                                      <p:cBhvr>
                                        <p:cTn id="47" dur="500"/>
                                        <p:tgtEl>
                                          <p:spTgt spid="6758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67587">
                                            <p:txEl>
                                              <p:pRg st="9" end="9"/>
                                            </p:txEl>
                                          </p:spTgt>
                                        </p:tgtEl>
                                        <p:attrNameLst>
                                          <p:attrName>style.visibility</p:attrName>
                                        </p:attrNameLst>
                                      </p:cBhvr>
                                      <p:to>
                                        <p:strVal val="visible"/>
                                      </p:to>
                                    </p:set>
                                    <p:animEffect transition="in" filter="blinds(horizontal)">
                                      <p:cBhvr>
                                        <p:cTn id="52" dur="500"/>
                                        <p:tgtEl>
                                          <p:spTgt spid="67587">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67587">
                                            <p:txEl>
                                              <p:pRg st="10" end="10"/>
                                            </p:txEl>
                                          </p:spTgt>
                                        </p:tgtEl>
                                        <p:attrNameLst>
                                          <p:attrName>style.visibility</p:attrName>
                                        </p:attrNameLst>
                                      </p:cBhvr>
                                      <p:to>
                                        <p:strVal val="visible"/>
                                      </p:to>
                                    </p:set>
                                    <p:animEffect transition="in" filter="blinds(horizontal)">
                                      <p:cBhvr>
                                        <p:cTn id="57" dur="500"/>
                                        <p:tgtEl>
                                          <p:spTgt spid="6758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title"/>
          </p:nvPr>
        </p:nvSpPr>
        <p:spPr>
          <a:xfrm>
            <a:off x="352425" y="76200"/>
            <a:ext cx="8512175" cy="533288"/>
          </a:xfrm>
          <a:noFill/>
        </p:spPr>
        <p:txBody>
          <a:bodyPr/>
          <a:lstStyle/>
          <a:p>
            <a:pPr eaLnBrk="1" hangingPunct="1"/>
            <a:r>
              <a:rPr lang="zh-CN" altLang="en-US" dirty="0"/>
              <a:t>常见的只读存储器</a:t>
            </a:r>
          </a:p>
        </p:txBody>
      </p:sp>
      <p:sp>
        <p:nvSpPr>
          <p:cNvPr id="29699" name="Rectangle 5"/>
          <p:cNvSpPr>
            <a:spLocks noGrp="1" noChangeArrowheads="1"/>
          </p:cNvSpPr>
          <p:nvPr>
            <p:ph type="body" idx="1"/>
          </p:nvPr>
        </p:nvSpPr>
        <p:spPr>
          <a:xfrm>
            <a:off x="341313" y="819150"/>
            <a:ext cx="8505825" cy="4564063"/>
          </a:xfrm>
          <a:noFill/>
        </p:spPr>
        <p:txBody>
          <a:bodyPr/>
          <a:lstStyle/>
          <a:p>
            <a:pPr algn="just" eaLnBrk="1" hangingPunct="1">
              <a:lnSpc>
                <a:spcPct val="80000"/>
              </a:lnSpc>
              <a:buFont typeface="Wingdings" panose="05000000000000000000" pitchFamily="2" charset="2"/>
              <a:buNone/>
            </a:pPr>
            <a:endParaRPr lang="zh-CN" altLang="en-US" sz="2000" dirty="0">
              <a:latin typeface="Times New Roman" panose="02020603050405020304" pitchFamily="18" charset="0"/>
              <a:ea typeface="宋体" panose="02010600030101010101" pitchFamily="2" charset="-122"/>
            </a:endParaRPr>
          </a:p>
          <a:p>
            <a:pPr algn="just" eaLnBrk="1" hangingPunct="1">
              <a:lnSpc>
                <a:spcPct val="130000"/>
              </a:lnSpc>
              <a:buClr>
                <a:srgbClr val="000099"/>
              </a:buClr>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cs typeface="Arial" panose="020B0604020202020204" pitchFamily="34" charset="0"/>
              </a:rPr>
              <a:t>MROM</a:t>
            </a:r>
            <a:r>
              <a:rPr lang="zh-CN" altLang="en-US" sz="2400" dirty="0">
                <a:latin typeface="微软雅黑" panose="020B0503020204020204" pitchFamily="34" charset="-122"/>
                <a:ea typeface="微软雅黑" panose="020B0503020204020204" pitchFamily="34" charset="-122"/>
                <a:cs typeface="Arial" panose="020B0604020202020204" pitchFamily="34" charset="0"/>
              </a:rPr>
              <a:t>（</a:t>
            </a:r>
            <a:r>
              <a:rPr lang="en-US" altLang="zh-CN" sz="2400" dirty="0">
                <a:latin typeface="微软雅黑" panose="020B0503020204020204" pitchFamily="34" charset="-122"/>
                <a:ea typeface="微软雅黑" panose="020B0503020204020204" pitchFamily="34" charset="-122"/>
                <a:cs typeface="Arial" panose="020B0604020202020204" pitchFamily="34" charset="0"/>
              </a:rPr>
              <a:t>Mask ROM</a:t>
            </a:r>
            <a:r>
              <a:rPr lang="zh-CN" altLang="en-US" sz="2400" dirty="0">
                <a:latin typeface="微软雅黑" panose="020B0503020204020204" pitchFamily="34" charset="-122"/>
                <a:ea typeface="微软雅黑" panose="020B0503020204020204" pitchFamily="34" charset="-122"/>
                <a:cs typeface="Arial" panose="020B0604020202020204" pitchFamily="34" charset="0"/>
              </a:rPr>
              <a:t>）：</a:t>
            </a:r>
            <a:r>
              <a:rPr lang="zh-CN" altLang="en-US" sz="2400" dirty="0">
                <a:solidFill>
                  <a:srgbClr val="000099"/>
                </a:solidFill>
                <a:latin typeface="微软雅黑" panose="020B0503020204020204" pitchFamily="34" charset="-122"/>
                <a:ea typeface="微软雅黑" panose="020B0503020204020204" pitchFamily="34" charset="-122"/>
                <a:cs typeface="Arial" panose="020B0604020202020204" pitchFamily="34" charset="0"/>
              </a:rPr>
              <a:t>掩膜只读存储器</a:t>
            </a:r>
            <a:endParaRPr lang="en-US" altLang="zh-CN" sz="2400" dirty="0">
              <a:solidFill>
                <a:srgbClr val="000099"/>
              </a:solidFill>
              <a:latin typeface="微软雅黑" panose="020B0503020204020204" pitchFamily="34" charset="-122"/>
              <a:ea typeface="微软雅黑" panose="020B0503020204020204" pitchFamily="34" charset="-122"/>
              <a:cs typeface="Arial" panose="020B0604020202020204" pitchFamily="34" charset="0"/>
            </a:endParaRPr>
          </a:p>
          <a:p>
            <a:pPr algn="just" eaLnBrk="1" hangingPunct="1">
              <a:lnSpc>
                <a:spcPct val="130000"/>
              </a:lnSpc>
              <a:buClr>
                <a:srgbClr val="000099"/>
              </a:buClr>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cs typeface="Arial" panose="020B0604020202020204" pitchFamily="34" charset="0"/>
              </a:rPr>
              <a:t>PROM</a:t>
            </a:r>
            <a:r>
              <a:rPr lang="zh-CN" altLang="en-US" sz="2400" dirty="0">
                <a:latin typeface="微软雅黑" panose="020B0503020204020204" pitchFamily="34" charset="-122"/>
                <a:ea typeface="微软雅黑" panose="020B0503020204020204" pitchFamily="34" charset="-122"/>
                <a:cs typeface="Arial" panose="020B0604020202020204" pitchFamily="34" charset="0"/>
              </a:rPr>
              <a:t>（</a:t>
            </a:r>
            <a:r>
              <a:rPr lang="en-US" altLang="zh-CN" sz="2400" dirty="0">
                <a:latin typeface="微软雅黑" panose="020B0503020204020204" pitchFamily="34" charset="-122"/>
                <a:ea typeface="微软雅黑" panose="020B0503020204020204" pitchFamily="34" charset="-122"/>
                <a:cs typeface="Arial" panose="020B0604020202020204" pitchFamily="34" charset="0"/>
              </a:rPr>
              <a:t>Programmable ROM）</a:t>
            </a:r>
            <a:r>
              <a:rPr lang="zh-CN" altLang="en-US" sz="2400" dirty="0">
                <a:latin typeface="微软雅黑" panose="020B0503020204020204" pitchFamily="34" charset="-122"/>
                <a:ea typeface="微软雅黑" panose="020B0503020204020204" pitchFamily="34" charset="-122"/>
                <a:cs typeface="Arial" panose="020B0604020202020204" pitchFamily="34" charset="0"/>
              </a:rPr>
              <a:t>：</a:t>
            </a:r>
            <a:r>
              <a:rPr lang="zh-CN" altLang="en-US" sz="2400" dirty="0">
                <a:solidFill>
                  <a:srgbClr val="000099"/>
                </a:solidFill>
                <a:latin typeface="微软雅黑" panose="020B0503020204020204" pitchFamily="34" charset="-122"/>
                <a:ea typeface="微软雅黑" panose="020B0503020204020204" pitchFamily="34" charset="-122"/>
                <a:cs typeface="Arial" panose="020B0604020202020204" pitchFamily="34" charset="0"/>
              </a:rPr>
              <a:t>可编程只读存储器</a:t>
            </a:r>
          </a:p>
          <a:p>
            <a:pPr algn="just" eaLnBrk="1" hangingPunct="1">
              <a:lnSpc>
                <a:spcPct val="130000"/>
              </a:lnSpc>
              <a:buClr>
                <a:srgbClr val="000099"/>
              </a:buClr>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cs typeface="Arial" panose="020B0604020202020204" pitchFamily="34" charset="0"/>
              </a:rPr>
              <a:t>EPROM </a:t>
            </a:r>
            <a:r>
              <a:rPr lang="zh-CN" altLang="en-US" sz="2400" dirty="0">
                <a:latin typeface="微软雅黑" panose="020B0503020204020204" pitchFamily="34" charset="-122"/>
                <a:ea typeface="微软雅黑" panose="020B0503020204020204" pitchFamily="34" charset="-122"/>
                <a:cs typeface="Arial" panose="020B0604020202020204" pitchFamily="34" charset="0"/>
              </a:rPr>
              <a:t>（</a:t>
            </a:r>
            <a:r>
              <a:rPr lang="en-US" altLang="zh-CN" sz="2400" dirty="0">
                <a:latin typeface="微软雅黑" panose="020B0503020204020204" pitchFamily="34" charset="-122"/>
                <a:ea typeface="微软雅黑" panose="020B0503020204020204" pitchFamily="34" charset="-122"/>
                <a:cs typeface="Arial" panose="020B0604020202020204" pitchFamily="34" charset="0"/>
              </a:rPr>
              <a:t>Erasable PROM ） </a:t>
            </a:r>
            <a:r>
              <a:rPr lang="zh-CN" altLang="en-US" sz="2400" dirty="0">
                <a:latin typeface="微软雅黑" panose="020B0503020204020204" pitchFamily="34" charset="-122"/>
                <a:ea typeface="微软雅黑" panose="020B0503020204020204" pitchFamily="34" charset="-122"/>
                <a:cs typeface="Arial" panose="020B0604020202020204" pitchFamily="34" charset="0"/>
              </a:rPr>
              <a:t>：</a:t>
            </a:r>
            <a:r>
              <a:rPr lang="zh-CN" altLang="en-US" sz="2400" dirty="0">
                <a:solidFill>
                  <a:srgbClr val="000099"/>
                </a:solidFill>
                <a:latin typeface="微软雅黑" panose="020B0503020204020204" pitchFamily="34" charset="-122"/>
                <a:ea typeface="微软雅黑" panose="020B0503020204020204" pitchFamily="34" charset="-122"/>
                <a:cs typeface="Arial" panose="020B0604020202020204" pitchFamily="34" charset="0"/>
              </a:rPr>
              <a:t>可擦除可编程只读存储器</a:t>
            </a:r>
            <a:endParaRPr lang="en-US" altLang="zh-CN" sz="2400" dirty="0">
              <a:solidFill>
                <a:srgbClr val="000099"/>
              </a:solidFill>
              <a:latin typeface="微软雅黑" panose="020B0503020204020204" pitchFamily="34" charset="-122"/>
              <a:ea typeface="微软雅黑" panose="020B0503020204020204" pitchFamily="34" charset="-122"/>
              <a:cs typeface="Arial" panose="020B0604020202020204" pitchFamily="34" charset="0"/>
            </a:endParaRPr>
          </a:p>
          <a:p>
            <a:pPr eaLnBrk="1" hangingPunct="1">
              <a:lnSpc>
                <a:spcPct val="130000"/>
              </a:lnSpc>
              <a:buClr>
                <a:srgbClr val="000099"/>
              </a:buClr>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cs typeface="Arial" panose="020B0604020202020204" pitchFamily="34" charset="0"/>
              </a:rPr>
              <a:t>EEPROM </a:t>
            </a:r>
            <a:r>
              <a:rPr lang="zh-CN" altLang="en-US" sz="2400" dirty="0">
                <a:latin typeface="微软雅黑" panose="020B0503020204020204" pitchFamily="34" charset="-122"/>
                <a:ea typeface="微软雅黑" panose="020B0503020204020204" pitchFamily="34" charset="-122"/>
                <a:cs typeface="Arial" panose="020B0604020202020204" pitchFamily="34" charset="0"/>
              </a:rPr>
              <a:t>（</a:t>
            </a:r>
            <a:r>
              <a:rPr lang="en-US" altLang="zh-CN" sz="2400" dirty="0">
                <a:latin typeface="微软雅黑" panose="020B0503020204020204" pitchFamily="34" charset="-122"/>
                <a:ea typeface="微软雅黑" panose="020B0503020204020204" pitchFamily="34" charset="-122"/>
                <a:cs typeface="Arial" panose="020B0604020202020204" pitchFamily="34" charset="0"/>
              </a:rPr>
              <a:t>E</a:t>
            </a:r>
            <a:r>
              <a:rPr lang="en-US" altLang="zh-CN" sz="2400" baseline="30000" dirty="0">
                <a:latin typeface="微软雅黑" panose="020B0503020204020204" pitchFamily="34" charset="-122"/>
                <a:ea typeface="微软雅黑" panose="020B0503020204020204" pitchFamily="34" charset="-122"/>
                <a:cs typeface="Arial" panose="020B0604020202020204" pitchFamily="34" charset="0"/>
              </a:rPr>
              <a:t>2</a:t>
            </a:r>
            <a:r>
              <a:rPr lang="en-US" altLang="zh-CN" sz="2400" dirty="0">
                <a:latin typeface="微软雅黑" panose="020B0503020204020204" pitchFamily="34" charset="-122"/>
                <a:ea typeface="微软雅黑" panose="020B0503020204020204" pitchFamily="34" charset="-122"/>
                <a:cs typeface="Arial" panose="020B0604020202020204" pitchFamily="34" charset="0"/>
              </a:rPr>
              <a:t>PROM </a:t>
            </a:r>
            <a:r>
              <a:rPr lang="zh-CN" altLang="en-US" sz="2400" dirty="0">
                <a:latin typeface="微软雅黑" panose="020B0503020204020204" pitchFamily="34" charset="-122"/>
                <a:ea typeface="微软雅黑" panose="020B0503020204020204" pitchFamily="34" charset="-122"/>
                <a:cs typeface="Arial" panose="020B0604020202020204" pitchFamily="34" charset="0"/>
              </a:rPr>
              <a:t>，</a:t>
            </a:r>
            <a:r>
              <a:rPr lang="en-US" altLang="zh-CN" sz="2400" dirty="0">
                <a:latin typeface="微软雅黑" panose="020B0503020204020204" pitchFamily="34" charset="-122"/>
                <a:ea typeface="微软雅黑" panose="020B0503020204020204" pitchFamily="34" charset="-122"/>
                <a:cs typeface="Arial" panose="020B0604020202020204" pitchFamily="34" charset="0"/>
              </a:rPr>
              <a:t>Electrically EPROM</a:t>
            </a:r>
            <a:r>
              <a:rPr lang="zh-CN" altLang="en-US" sz="2400" dirty="0">
                <a:latin typeface="微软雅黑" panose="020B0503020204020204" pitchFamily="34" charset="-122"/>
                <a:ea typeface="微软雅黑" panose="020B0503020204020204" pitchFamily="34" charset="-122"/>
                <a:cs typeface="Arial" panose="020B0604020202020204" pitchFamily="34" charset="0"/>
              </a:rPr>
              <a:t>） ：</a:t>
            </a:r>
          </a:p>
          <a:p>
            <a:pPr eaLnBrk="1" hangingPunct="1">
              <a:lnSpc>
                <a:spcPct val="130000"/>
              </a:lnSpc>
              <a:buClr>
                <a:srgbClr val="000099"/>
              </a:buClr>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cs typeface="Arial" panose="020B0604020202020204" pitchFamily="34" charset="0"/>
              </a:rPr>
              <a:t>                                                  </a:t>
            </a:r>
            <a:r>
              <a:rPr lang="zh-CN" altLang="en-US" sz="2400" dirty="0">
                <a:solidFill>
                  <a:srgbClr val="000099"/>
                </a:solidFill>
                <a:latin typeface="微软雅黑" panose="020B0503020204020204" pitchFamily="34" charset="-122"/>
                <a:ea typeface="微软雅黑" panose="020B0503020204020204" pitchFamily="34" charset="-122"/>
                <a:cs typeface="Arial" panose="020B0604020202020204" pitchFamily="34" charset="0"/>
              </a:rPr>
              <a:t>电可擦除可编程只读存储器</a:t>
            </a:r>
            <a:endParaRPr lang="en-US" altLang="zh-CN" sz="2400" dirty="0">
              <a:solidFill>
                <a:srgbClr val="000099"/>
              </a:solidFill>
              <a:latin typeface="微软雅黑" panose="020B0503020204020204" pitchFamily="34" charset="-122"/>
              <a:ea typeface="微软雅黑" panose="020B0503020204020204" pitchFamily="34" charset="-122"/>
              <a:cs typeface="Arial" panose="020B0604020202020204" pitchFamily="34" charset="0"/>
            </a:endParaRPr>
          </a:p>
          <a:p>
            <a:pPr algn="just" eaLnBrk="1" hangingPunct="1">
              <a:lnSpc>
                <a:spcPct val="130000"/>
              </a:lnSpc>
              <a:buClr>
                <a:srgbClr val="000099"/>
              </a:buClr>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cs typeface="Arial" panose="020B0604020202020204" pitchFamily="34" charset="0"/>
              </a:rPr>
              <a:t>flash memory</a:t>
            </a:r>
            <a:r>
              <a:rPr lang="zh-CN" altLang="en-US" sz="2400" dirty="0">
                <a:latin typeface="微软雅黑" panose="020B0503020204020204" pitchFamily="34" charset="-122"/>
                <a:ea typeface="微软雅黑" panose="020B0503020204020204" pitchFamily="34" charset="-122"/>
                <a:cs typeface="Arial" panose="020B0604020202020204" pitchFamily="34" charset="0"/>
              </a:rPr>
              <a:t>：闪存（快擦存储器）：</a:t>
            </a:r>
          </a:p>
          <a:p>
            <a:pPr algn="just" eaLnBrk="1" hangingPunct="1">
              <a:lnSpc>
                <a:spcPct val="130000"/>
              </a:lnSpc>
              <a:buClr>
                <a:srgbClr val="000099"/>
              </a:buClr>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cs typeface="Arial" panose="020B0604020202020204" pitchFamily="34" charset="0"/>
              </a:rPr>
              <a:t>                                                 </a:t>
            </a:r>
            <a:r>
              <a:rPr lang="zh-CN" altLang="en-US" sz="2400" dirty="0">
                <a:solidFill>
                  <a:srgbClr val="000099"/>
                </a:solidFill>
                <a:latin typeface="微软雅黑" panose="020B0503020204020204" pitchFamily="34" charset="-122"/>
                <a:ea typeface="微软雅黑" panose="020B0503020204020204" pitchFamily="34" charset="-122"/>
                <a:cs typeface="Arial" panose="020B0604020202020204" pitchFamily="34" charset="0"/>
              </a:rPr>
              <a:t>快擦型电可擦除重编程</a:t>
            </a:r>
            <a:r>
              <a:rPr lang="en-US" altLang="zh-CN" sz="2400" dirty="0">
                <a:solidFill>
                  <a:srgbClr val="000099"/>
                </a:solidFill>
                <a:latin typeface="微软雅黑" panose="020B0503020204020204" pitchFamily="34" charset="-122"/>
                <a:ea typeface="微软雅黑" panose="020B0503020204020204" pitchFamily="34" charset="-122"/>
                <a:cs typeface="Arial" panose="020B0604020202020204" pitchFamily="34" charset="0"/>
              </a:rPr>
              <a:t>ROM</a:t>
            </a:r>
          </a:p>
        </p:txBody>
      </p:sp>
      <p:sp>
        <p:nvSpPr>
          <p:cNvPr id="2" name="灯片编号占位符 1"/>
          <p:cNvSpPr>
            <a:spLocks noGrp="1"/>
          </p:cNvSpPr>
          <p:nvPr>
            <p:ph type="sldNum" sz="quarter" idx="10"/>
          </p:nvPr>
        </p:nvSpPr>
        <p:spPr/>
        <p:txBody>
          <a:bodyPr/>
          <a:lstStyle/>
          <a:p>
            <a:pPr>
              <a:defRPr/>
            </a:pPr>
            <a:fld id="{B7F242E4-6A5F-4123-B967-1CA66AE767CB}" type="slidenum">
              <a:rPr lang="zh-CN" altLang="en-US" smtClean="0"/>
              <a:pPr>
                <a:defRPr/>
              </a:pPr>
              <a:t>24</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9699">
                                            <p:txEl>
                                              <p:pRg st="1" end="1"/>
                                            </p:txEl>
                                          </p:spTgt>
                                        </p:tgtEl>
                                        <p:attrNameLst>
                                          <p:attrName>style.visibility</p:attrName>
                                        </p:attrNameLst>
                                      </p:cBhvr>
                                      <p:to>
                                        <p:strVal val="visible"/>
                                      </p:to>
                                    </p:set>
                                    <p:animEffect transition="in" filter="wipe(down)">
                                      <p:cBhvr>
                                        <p:cTn id="7" dur="500"/>
                                        <p:tgtEl>
                                          <p:spTgt spid="2969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9699">
                                            <p:txEl>
                                              <p:pRg st="2" end="2"/>
                                            </p:txEl>
                                          </p:spTgt>
                                        </p:tgtEl>
                                        <p:attrNameLst>
                                          <p:attrName>style.visibility</p:attrName>
                                        </p:attrNameLst>
                                      </p:cBhvr>
                                      <p:to>
                                        <p:strVal val="visible"/>
                                      </p:to>
                                    </p:set>
                                    <p:animEffect transition="in" filter="wipe(down)">
                                      <p:cBhvr>
                                        <p:cTn id="12" dur="500"/>
                                        <p:tgtEl>
                                          <p:spTgt spid="2969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9699">
                                            <p:txEl>
                                              <p:pRg st="3" end="3"/>
                                            </p:txEl>
                                          </p:spTgt>
                                        </p:tgtEl>
                                        <p:attrNameLst>
                                          <p:attrName>style.visibility</p:attrName>
                                        </p:attrNameLst>
                                      </p:cBhvr>
                                      <p:to>
                                        <p:strVal val="visible"/>
                                      </p:to>
                                    </p:set>
                                    <p:animEffect transition="in" filter="wipe(down)">
                                      <p:cBhvr>
                                        <p:cTn id="17" dur="500"/>
                                        <p:tgtEl>
                                          <p:spTgt spid="2969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9699">
                                            <p:txEl>
                                              <p:pRg st="4" end="4"/>
                                            </p:txEl>
                                          </p:spTgt>
                                        </p:tgtEl>
                                        <p:attrNameLst>
                                          <p:attrName>style.visibility</p:attrName>
                                        </p:attrNameLst>
                                      </p:cBhvr>
                                      <p:to>
                                        <p:strVal val="visible"/>
                                      </p:to>
                                    </p:set>
                                    <p:animEffect transition="in" filter="wipe(down)">
                                      <p:cBhvr>
                                        <p:cTn id="22" dur="500"/>
                                        <p:tgtEl>
                                          <p:spTgt spid="29699">
                                            <p:txEl>
                                              <p:pRg st="4" end="4"/>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29699">
                                            <p:txEl>
                                              <p:pRg st="5" end="5"/>
                                            </p:txEl>
                                          </p:spTgt>
                                        </p:tgtEl>
                                        <p:attrNameLst>
                                          <p:attrName>style.visibility</p:attrName>
                                        </p:attrNameLst>
                                      </p:cBhvr>
                                      <p:to>
                                        <p:strVal val="visible"/>
                                      </p:to>
                                    </p:set>
                                    <p:animEffect transition="in" filter="wipe(down)">
                                      <p:cBhvr>
                                        <p:cTn id="25" dur="500"/>
                                        <p:tgtEl>
                                          <p:spTgt spid="29699">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29699">
                                            <p:txEl>
                                              <p:pRg st="6" end="6"/>
                                            </p:txEl>
                                          </p:spTgt>
                                        </p:tgtEl>
                                        <p:attrNameLst>
                                          <p:attrName>style.visibility</p:attrName>
                                        </p:attrNameLst>
                                      </p:cBhvr>
                                      <p:to>
                                        <p:strVal val="visible"/>
                                      </p:to>
                                    </p:set>
                                    <p:animEffect transition="in" filter="wipe(down)">
                                      <p:cBhvr>
                                        <p:cTn id="30" dur="500"/>
                                        <p:tgtEl>
                                          <p:spTgt spid="29699">
                                            <p:txEl>
                                              <p:pRg st="6" end="6"/>
                                            </p:txEl>
                                          </p:spTgt>
                                        </p:tgtEl>
                                      </p:cBhvr>
                                    </p:animEffect>
                                  </p:childTnLst>
                                </p:cTn>
                              </p:par>
                              <p:par>
                                <p:cTn id="31" presetID="22" presetClass="entr" presetSubtype="4" fill="hold" nodeType="withEffect">
                                  <p:stCondLst>
                                    <p:cond delay="0"/>
                                  </p:stCondLst>
                                  <p:childTnLst>
                                    <p:set>
                                      <p:cBhvr>
                                        <p:cTn id="32" dur="1" fill="hold">
                                          <p:stCondLst>
                                            <p:cond delay="0"/>
                                          </p:stCondLst>
                                        </p:cTn>
                                        <p:tgtEl>
                                          <p:spTgt spid="29699">
                                            <p:txEl>
                                              <p:pRg st="7" end="7"/>
                                            </p:txEl>
                                          </p:spTgt>
                                        </p:tgtEl>
                                        <p:attrNameLst>
                                          <p:attrName>style.visibility</p:attrName>
                                        </p:attrNameLst>
                                      </p:cBhvr>
                                      <p:to>
                                        <p:strVal val="visible"/>
                                      </p:to>
                                    </p:set>
                                    <p:animEffect transition="in" filter="wipe(down)">
                                      <p:cBhvr>
                                        <p:cTn id="33" dur="500"/>
                                        <p:tgtEl>
                                          <p:spTgt spid="2969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zh-CN" altLang="en-US" sz="2800"/>
              <a:t>闪存（</a:t>
            </a:r>
            <a:r>
              <a:rPr lang="en-US" altLang="zh-CN" sz="2800"/>
              <a:t>Flash Memory</a:t>
            </a:r>
            <a:r>
              <a:rPr lang="zh-CN" altLang="en-US" sz="2800"/>
              <a:t>）</a:t>
            </a:r>
          </a:p>
        </p:txBody>
      </p:sp>
      <p:pic>
        <p:nvPicPr>
          <p:cNvPr id="7546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75" y="1673225"/>
            <a:ext cx="5265738" cy="427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754695" name="Rectangle 7"/>
          <p:cNvSpPr>
            <a:spLocks noChangeArrowheads="1"/>
          </p:cNvSpPr>
          <p:nvPr/>
        </p:nvSpPr>
        <p:spPr bwMode="auto">
          <a:xfrm>
            <a:off x="790575" y="6138863"/>
            <a:ext cx="39766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1800" b="1">
                <a:solidFill>
                  <a:srgbClr val="666699"/>
                </a:solidFill>
                <a:ea typeface="华文新魏" panose="02010800040101010101" pitchFamily="2" charset="-122"/>
              </a:rPr>
              <a:t> </a:t>
            </a:r>
            <a:r>
              <a:rPr lang="en-US" altLang="zh-CN" sz="2000" b="1">
                <a:ea typeface="黑体" panose="02010609060101010101" pitchFamily="49" charset="-122"/>
              </a:rPr>
              <a:t>(a)“0”</a:t>
            </a:r>
            <a:r>
              <a:rPr lang="zh-CN" altLang="en-US" sz="2000" b="1">
                <a:ea typeface="黑体" panose="02010609060101010101" pitchFamily="49" charset="-122"/>
              </a:rPr>
              <a:t>状态                   </a:t>
            </a:r>
            <a:r>
              <a:rPr lang="en-US" altLang="zh-CN" sz="2000" b="1">
                <a:ea typeface="黑体" panose="02010609060101010101" pitchFamily="49" charset="-122"/>
              </a:rPr>
              <a:t>(b) “1”</a:t>
            </a:r>
            <a:r>
              <a:rPr lang="zh-CN" altLang="en-US" sz="2000" b="1">
                <a:ea typeface="黑体" panose="02010609060101010101" pitchFamily="49" charset="-122"/>
              </a:rPr>
              <a:t>状态 </a:t>
            </a:r>
            <a:endParaRPr lang="en-US" altLang="zh-CN" sz="2000" b="1">
              <a:ea typeface="黑体" panose="02010609060101010101" pitchFamily="49" charset="-122"/>
            </a:endParaRPr>
          </a:p>
        </p:txBody>
      </p:sp>
      <p:sp>
        <p:nvSpPr>
          <p:cNvPr id="754696" name="Rectangle 8"/>
          <p:cNvSpPr>
            <a:spLocks noChangeArrowheads="1"/>
          </p:cNvSpPr>
          <p:nvPr/>
        </p:nvSpPr>
        <p:spPr bwMode="auto">
          <a:xfrm>
            <a:off x="5921375" y="1670050"/>
            <a:ext cx="2836863"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125000"/>
              </a:lnSpc>
            </a:pPr>
            <a:r>
              <a:rPr lang="zh-CN" altLang="en-US" sz="2400" b="1" dirty="0">
                <a:solidFill>
                  <a:srgbClr val="0000FF"/>
                </a:solidFill>
                <a:latin typeface="黑体" panose="02010609060101010101" pitchFamily="49" charset="-122"/>
                <a:ea typeface="黑体" panose="02010609060101010101" pitchFamily="49" charset="-122"/>
              </a:rPr>
              <a:t>控制栅加足够正电压时，浮空栅储存大量负电荷，</a:t>
            </a:r>
            <a:r>
              <a:rPr lang="zh-CN" altLang="en-US" sz="2400" b="1" dirty="0">
                <a:solidFill>
                  <a:srgbClr val="FF0000"/>
                </a:solidFill>
                <a:latin typeface="黑体" panose="02010609060101010101" pitchFamily="49" charset="-122"/>
                <a:ea typeface="黑体" panose="02010609060101010101" pitchFamily="49" charset="-122"/>
              </a:rPr>
              <a:t>为</a:t>
            </a:r>
            <a:r>
              <a:rPr lang="zh-CN" altLang="en-US" sz="2400" b="1" dirty="0">
                <a:solidFill>
                  <a:srgbClr val="FF0000"/>
                </a:solidFill>
                <a:ea typeface="黑体" panose="02010609060101010101" pitchFamily="49" charset="-122"/>
              </a:rPr>
              <a:t>“</a:t>
            </a:r>
            <a:r>
              <a:rPr lang="en-US" altLang="zh-CN" sz="2400" b="1" dirty="0">
                <a:solidFill>
                  <a:srgbClr val="FF0000"/>
                </a:solidFill>
                <a:latin typeface="黑体" panose="02010609060101010101" pitchFamily="49" charset="-122"/>
                <a:ea typeface="黑体" panose="02010609060101010101" pitchFamily="49" charset="-122"/>
              </a:rPr>
              <a:t>0</a:t>
            </a:r>
            <a:r>
              <a:rPr lang="en-US" altLang="zh-CN" sz="2400" b="1" dirty="0">
                <a:solidFill>
                  <a:srgbClr val="FF0000"/>
                </a:solidFill>
                <a:ea typeface="黑体" panose="02010609060101010101" pitchFamily="49" charset="-122"/>
              </a:rPr>
              <a:t>”</a:t>
            </a:r>
            <a:r>
              <a:rPr lang="zh-CN" altLang="en-US" sz="2400" b="1" dirty="0">
                <a:solidFill>
                  <a:srgbClr val="FF0000"/>
                </a:solidFill>
                <a:latin typeface="黑体" panose="02010609060101010101" pitchFamily="49" charset="-122"/>
                <a:ea typeface="黑体" panose="02010609060101010101" pitchFamily="49" charset="-122"/>
              </a:rPr>
              <a:t>态</a:t>
            </a:r>
            <a:r>
              <a:rPr lang="zh-CN" altLang="en-US" sz="2400" b="1" dirty="0">
                <a:solidFill>
                  <a:srgbClr val="0000FF"/>
                </a:solidFill>
                <a:latin typeface="黑体" panose="02010609060101010101" pitchFamily="49" charset="-122"/>
                <a:ea typeface="黑体" panose="02010609060101010101" pitchFamily="49" charset="-122"/>
              </a:rPr>
              <a:t>；</a:t>
            </a:r>
          </a:p>
          <a:p>
            <a:pPr>
              <a:lnSpc>
                <a:spcPct val="125000"/>
              </a:lnSpc>
            </a:pPr>
            <a:endParaRPr lang="zh-CN" altLang="en-US" sz="2400" b="1" dirty="0">
              <a:solidFill>
                <a:srgbClr val="0000FF"/>
              </a:solidFill>
              <a:latin typeface="黑体" panose="02010609060101010101" pitchFamily="49" charset="-122"/>
              <a:ea typeface="黑体" panose="02010609060101010101" pitchFamily="49" charset="-122"/>
            </a:endParaRPr>
          </a:p>
          <a:p>
            <a:pPr>
              <a:lnSpc>
                <a:spcPct val="125000"/>
              </a:lnSpc>
            </a:pPr>
            <a:r>
              <a:rPr lang="zh-CN" altLang="en-US" sz="2400" b="1" dirty="0">
                <a:solidFill>
                  <a:srgbClr val="0000FF"/>
                </a:solidFill>
                <a:latin typeface="黑体" panose="02010609060101010101" pitchFamily="49" charset="-122"/>
                <a:ea typeface="黑体" panose="02010609060101010101" pitchFamily="49" charset="-122"/>
              </a:rPr>
              <a:t>控制栅不加正电压时，浮空栅少带或不带负电荷，</a:t>
            </a:r>
            <a:r>
              <a:rPr lang="zh-CN" altLang="en-US" sz="2400" b="1" dirty="0">
                <a:solidFill>
                  <a:srgbClr val="FF0000"/>
                </a:solidFill>
                <a:latin typeface="黑体" panose="02010609060101010101" pitchFamily="49" charset="-122"/>
                <a:ea typeface="黑体" panose="02010609060101010101" pitchFamily="49" charset="-122"/>
              </a:rPr>
              <a:t>为</a:t>
            </a:r>
            <a:r>
              <a:rPr lang="zh-CN" altLang="en-US" sz="2400" b="1" dirty="0">
                <a:solidFill>
                  <a:srgbClr val="FF0000"/>
                </a:solidFill>
                <a:ea typeface="黑体" panose="02010609060101010101" pitchFamily="49" charset="-122"/>
              </a:rPr>
              <a:t>“</a:t>
            </a:r>
            <a:r>
              <a:rPr lang="en-US" altLang="zh-CN" sz="2400" b="1" dirty="0">
                <a:solidFill>
                  <a:srgbClr val="FF0000"/>
                </a:solidFill>
                <a:latin typeface="黑体" panose="02010609060101010101" pitchFamily="49" charset="-122"/>
                <a:ea typeface="黑体" panose="02010609060101010101" pitchFamily="49" charset="-122"/>
              </a:rPr>
              <a:t>1</a:t>
            </a:r>
            <a:r>
              <a:rPr lang="en-US" altLang="zh-CN" sz="2400" b="1" dirty="0">
                <a:solidFill>
                  <a:srgbClr val="FF0000"/>
                </a:solidFill>
                <a:ea typeface="黑体" panose="02010609060101010101" pitchFamily="49" charset="-122"/>
              </a:rPr>
              <a:t>”</a:t>
            </a:r>
            <a:r>
              <a:rPr lang="zh-CN" altLang="en-US" sz="2400" b="1" dirty="0">
                <a:solidFill>
                  <a:srgbClr val="FF0000"/>
                </a:solidFill>
                <a:latin typeface="黑体" panose="02010609060101010101" pitchFamily="49" charset="-122"/>
                <a:ea typeface="黑体" panose="02010609060101010101" pitchFamily="49" charset="-122"/>
              </a:rPr>
              <a:t>态。</a:t>
            </a:r>
            <a:endParaRPr lang="en-US" altLang="zh-CN" sz="2400" b="1" dirty="0">
              <a:solidFill>
                <a:srgbClr val="FF0000"/>
              </a:solidFill>
              <a:latin typeface="黑体" panose="02010609060101010101" pitchFamily="49" charset="-122"/>
              <a:ea typeface="黑体" panose="02010609060101010101" pitchFamily="49" charset="-122"/>
            </a:endParaRPr>
          </a:p>
        </p:txBody>
      </p:sp>
      <p:sp>
        <p:nvSpPr>
          <p:cNvPr id="30726" name="Text Box 12"/>
          <p:cNvSpPr txBox="1">
            <a:spLocks noChangeArrowheads="1"/>
          </p:cNvSpPr>
          <p:nvPr/>
        </p:nvSpPr>
        <p:spPr bwMode="auto">
          <a:xfrm>
            <a:off x="476250" y="998538"/>
            <a:ext cx="7245350" cy="427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800" b="1">
                <a:solidFill>
                  <a:srgbClr val="000099"/>
                </a:solidFill>
                <a:ea typeface="华文新魏" panose="02010800040101010101" pitchFamily="2" charset="-122"/>
              </a:rPr>
              <a:t>Flash </a:t>
            </a:r>
            <a:r>
              <a:rPr kumimoji="1" lang="zh-CN" altLang="en-US" sz="2800" b="1">
                <a:solidFill>
                  <a:srgbClr val="000099"/>
                </a:solidFill>
                <a:ea typeface="华文新魏" panose="02010800040101010101" pitchFamily="2" charset="-122"/>
              </a:rPr>
              <a:t>存储元：</a:t>
            </a:r>
          </a:p>
        </p:txBody>
      </p:sp>
      <p:sp>
        <p:nvSpPr>
          <p:cNvPr id="2" name="灯片编号占位符 1"/>
          <p:cNvSpPr>
            <a:spLocks noGrp="1"/>
          </p:cNvSpPr>
          <p:nvPr>
            <p:ph type="sldNum" sz="quarter" idx="10"/>
          </p:nvPr>
        </p:nvSpPr>
        <p:spPr/>
        <p:txBody>
          <a:bodyPr/>
          <a:lstStyle/>
          <a:p>
            <a:pPr>
              <a:defRPr/>
            </a:pPr>
            <a:fld id="{B7F242E4-6A5F-4123-B967-1CA66AE767CB}" type="slidenum">
              <a:rPr lang="zh-CN" altLang="en-US" smtClean="0"/>
              <a:pPr>
                <a:defRPr/>
              </a:pPr>
              <a:t>25</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54692"/>
                                        </p:tgtEl>
                                        <p:attrNameLst>
                                          <p:attrName>style.visibility</p:attrName>
                                        </p:attrNameLst>
                                      </p:cBhvr>
                                      <p:to>
                                        <p:strVal val="visible"/>
                                      </p:to>
                                    </p:set>
                                    <p:animEffect transition="in" filter="blinds(horizontal)">
                                      <p:cBhvr>
                                        <p:cTn id="7" dur="500"/>
                                        <p:tgtEl>
                                          <p:spTgt spid="75469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54695"/>
                                        </p:tgtEl>
                                        <p:attrNameLst>
                                          <p:attrName>style.visibility</p:attrName>
                                        </p:attrNameLst>
                                      </p:cBhvr>
                                      <p:to>
                                        <p:strVal val="visible"/>
                                      </p:to>
                                    </p:set>
                                    <p:animEffect transition="in" filter="blinds(horizontal)">
                                      <p:cBhvr>
                                        <p:cTn id="10" dur="500"/>
                                        <p:tgtEl>
                                          <p:spTgt spid="75469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754696">
                                            <p:txEl>
                                              <p:pRg st="0" end="0"/>
                                            </p:txEl>
                                          </p:spTgt>
                                        </p:tgtEl>
                                        <p:attrNameLst>
                                          <p:attrName>style.visibility</p:attrName>
                                        </p:attrNameLst>
                                      </p:cBhvr>
                                      <p:to>
                                        <p:strVal val="visible"/>
                                      </p:to>
                                    </p:set>
                                    <p:animEffect transition="in" filter="wipe(down)">
                                      <p:cBhvr>
                                        <p:cTn id="15" dur="500"/>
                                        <p:tgtEl>
                                          <p:spTgt spid="754696">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754696">
                                            <p:txEl>
                                              <p:pRg st="2" end="2"/>
                                            </p:txEl>
                                          </p:spTgt>
                                        </p:tgtEl>
                                        <p:attrNameLst>
                                          <p:attrName>style.visibility</p:attrName>
                                        </p:attrNameLst>
                                      </p:cBhvr>
                                      <p:to>
                                        <p:strVal val="visible"/>
                                      </p:to>
                                    </p:set>
                                    <p:animEffect transition="in" filter="wipe(down)">
                                      <p:cBhvr>
                                        <p:cTn id="20" dur="500"/>
                                        <p:tgtEl>
                                          <p:spTgt spid="75469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469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863" y="188913"/>
            <a:ext cx="4287837" cy="4365625"/>
          </a:xfrm>
          <a:prstGeom prst="rect">
            <a:avLst/>
          </a:prstGeom>
          <a:solidFill>
            <a:srgbClr val="00CCFF">
              <a:alpha val="20000"/>
            </a:srgbClr>
          </a:solidFill>
          <a:ln w="9525">
            <a:solidFill>
              <a:schemeClr val="tx1"/>
            </a:solidFill>
            <a:miter lim="800000"/>
            <a:headEnd/>
            <a:tailEnd/>
          </a:ln>
        </p:spPr>
      </p:pic>
      <p:pic>
        <p:nvPicPr>
          <p:cNvPr id="3174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6325" y="233363"/>
            <a:ext cx="4076700" cy="43211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31748" name="Rectangle 6"/>
          <p:cNvSpPr>
            <a:spLocks noChangeArrowheads="1"/>
          </p:cNvSpPr>
          <p:nvPr/>
        </p:nvSpPr>
        <p:spPr bwMode="auto">
          <a:xfrm>
            <a:off x="180974" y="5138738"/>
            <a:ext cx="5354637"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200" b="1" dirty="0">
                <a:solidFill>
                  <a:srgbClr val="0000FF"/>
                </a:solidFill>
                <a:ea typeface="黑体" panose="02010609060101010101" pitchFamily="49" charset="-122"/>
              </a:rPr>
              <a:t>有三种操作：擦除、编程、读取</a:t>
            </a:r>
          </a:p>
        </p:txBody>
      </p:sp>
      <p:sp>
        <p:nvSpPr>
          <p:cNvPr id="35846" name="Text Box 7"/>
          <p:cNvSpPr txBox="1">
            <a:spLocks noChangeArrowheads="1"/>
          </p:cNvSpPr>
          <p:nvPr/>
        </p:nvSpPr>
        <p:spPr bwMode="auto">
          <a:xfrm>
            <a:off x="904081" y="5470625"/>
            <a:ext cx="7335837" cy="1415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accent1"/>
              </a:buClr>
              <a:buSzPct val="80000"/>
              <a:buFont typeface="Wingdings" panose="05000000000000000000" pitchFamily="2" charset="2"/>
              <a:buChar char="u"/>
              <a:defRPr kumimoji="1"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000" b="1">
                <a:solidFill>
                  <a:srgbClr val="000099"/>
                </a:solidFill>
                <a:latin typeface="Arial" panose="020B0604020202020204" pitchFamily="34" charset="0"/>
                <a:ea typeface="宋体" panose="02010600030101010101" pitchFamily="2" charset="-122"/>
              </a:defRPr>
            </a:lvl2pPr>
            <a:lvl3pPr marL="1143000" indent="-228600">
              <a:spcBef>
                <a:spcPct val="20000"/>
              </a:spcBef>
              <a:buChar char="•"/>
              <a:defRPr kumimoji="1" sz="2400" b="1">
                <a:solidFill>
                  <a:srgbClr val="CC3300"/>
                </a:solidFill>
                <a:latin typeface="Arial" panose="020B0604020202020204" pitchFamily="34" charset="0"/>
                <a:ea typeface="宋体" panose="02010600030101010101" pitchFamily="2" charset="-122"/>
              </a:defRPr>
            </a:lvl3pPr>
            <a:lvl4pPr marL="1600200" indent="-228600">
              <a:spcBef>
                <a:spcPct val="20000"/>
              </a:spcBef>
              <a:buChar char="–"/>
              <a:defRPr kumimoji="1" sz="1600" b="1">
                <a:solidFill>
                  <a:srgbClr val="800000"/>
                </a:solidFill>
                <a:latin typeface="Arial" panose="020B0604020202020204" pitchFamily="34" charset="0"/>
                <a:ea typeface="宋体" panose="02010600030101010101" pitchFamily="2" charset="-122"/>
              </a:defRPr>
            </a:lvl4pPr>
            <a:lvl5pPr marL="2057400" indent="-228600">
              <a:spcBef>
                <a:spcPct val="20000"/>
              </a:spcBef>
              <a:buChar char="»"/>
              <a:defRPr kumimoji="1" sz="1600" b="1">
                <a:solidFill>
                  <a:srgbClr val="8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1600" b="1">
                <a:solidFill>
                  <a:srgbClr val="8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1600" b="1">
                <a:solidFill>
                  <a:srgbClr val="8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1600" b="1">
                <a:solidFill>
                  <a:srgbClr val="8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1600" b="1">
                <a:solidFill>
                  <a:srgbClr val="800000"/>
                </a:solidFill>
                <a:latin typeface="Arial" panose="020B0604020202020204" pitchFamily="34" charset="0"/>
                <a:ea typeface="宋体" panose="02010600030101010101" pitchFamily="2" charset="-122"/>
              </a:defRPr>
            </a:lvl9pPr>
          </a:lstStyle>
          <a:p>
            <a:pPr eaLnBrk="1" hangingPunct="1">
              <a:buClrTx/>
              <a:buSzTx/>
              <a:buFontTx/>
              <a:buNone/>
              <a:defRPr/>
            </a:pPr>
            <a:r>
              <a:rPr lang="zh-CN" altLang="en-US" sz="2000" dirty="0">
                <a:solidFill>
                  <a:srgbClr val="FF0000"/>
                </a:solidFill>
                <a:ea typeface="黑体" panose="02010609060101010101" pitchFamily="49" charset="-122"/>
              </a:rPr>
              <a:t>擦除：</a:t>
            </a:r>
            <a:r>
              <a:rPr lang="zh-CN" altLang="en-US" sz="2000" dirty="0">
                <a:solidFill>
                  <a:schemeClr val="accent1">
                    <a:lumMod val="75000"/>
                  </a:schemeClr>
                </a:solidFill>
                <a:ea typeface="黑体" panose="02010609060101010101" pitchFamily="49" charset="-122"/>
              </a:rPr>
              <a:t>快擦，所有单元写</a:t>
            </a:r>
            <a:r>
              <a:rPr lang="en-US" altLang="zh-CN" sz="2000" dirty="0">
                <a:solidFill>
                  <a:schemeClr val="accent1">
                    <a:lumMod val="75000"/>
                  </a:schemeClr>
                </a:solidFill>
                <a:ea typeface="黑体" panose="02010609060101010101" pitchFamily="49" charset="-122"/>
              </a:rPr>
              <a:t>1</a:t>
            </a:r>
            <a:r>
              <a:rPr lang="zh-CN" altLang="en-US" sz="2000" dirty="0">
                <a:solidFill>
                  <a:schemeClr val="accent1">
                    <a:lumMod val="75000"/>
                  </a:schemeClr>
                </a:solidFill>
                <a:ea typeface="黑体" panose="02010609060101010101" pitchFamily="49" charset="-122"/>
              </a:rPr>
              <a:t>。</a:t>
            </a:r>
            <a:endParaRPr lang="en-US" altLang="zh-CN" sz="2000" dirty="0">
              <a:solidFill>
                <a:schemeClr val="accent1">
                  <a:lumMod val="75000"/>
                </a:schemeClr>
              </a:solidFill>
              <a:latin typeface="宋体" panose="02010600030101010101" pitchFamily="2" charset="-122"/>
            </a:endParaRPr>
          </a:p>
          <a:p>
            <a:pPr eaLnBrk="1" hangingPunct="1">
              <a:buClrTx/>
              <a:buSzTx/>
              <a:buFontTx/>
              <a:buNone/>
              <a:defRPr/>
            </a:pPr>
            <a:r>
              <a:rPr lang="zh-CN" altLang="en-US" sz="2000" dirty="0">
                <a:solidFill>
                  <a:schemeClr val="accent1">
                    <a:lumMod val="75000"/>
                  </a:schemeClr>
                </a:solidFill>
                <a:ea typeface="黑体" panose="02010609060101010101" pitchFamily="49" charset="-122"/>
              </a:rPr>
              <a:t>编程：只对需要之处写</a:t>
            </a:r>
            <a:r>
              <a:rPr lang="en-US" altLang="zh-CN" sz="2000" dirty="0">
                <a:solidFill>
                  <a:schemeClr val="accent1">
                    <a:lumMod val="75000"/>
                  </a:schemeClr>
                </a:solidFill>
                <a:ea typeface="黑体" panose="02010609060101010101" pitchFamily="49" charset="-122"/>
              </a:rPr>
              <a:t>0</a:t>
            </a:r>
            <a:r>
              <a:rPr lang="zh-CN" altLang="en-US" sz="2000" dirty="0">
                <a:solidFill>
                  <a:schemeClr val="accent1">
                    <a:lumMod val="75000"/>
                  </a:schemeClr>
                </a:solidFill>
                <a:ea typeface="黑体" panose="02010609060101010101" pitchFamily="49" charset="-122"/>
              </a:rPr>
              <a:t>。</a:t>
            </a:r>
            <a:endParaRPr lang="en-US" altLang="zh-CN" sz="2000" dirty="0">
              <a:solidFill>
                <a:schemeClr val="accent1">
                  <a:lumMod val="75000"/>
                </a:schemeClr>
              </a:solidFill>
              <a:ea typeface="黑体" panose="02010609060101010101" pitchFamily="49" charset="-122"/>
            </a:endParaRPr>
          </a:p>
          <a:p>
            <a:pPr eaLnBrk="1" hangingPunct="1">
              <a:buClrTx/>
              <a:buSzTx/>
              <a:buFontTx/>
              <a:buNone/>
              <a:defRPr/>
            </a:pPr>
            <a:r>
              <a:rPr lang="zh-CN" altLang="en-US" sz="2000" dirty="0">
                <a:solidFill>
                  <a:srgbClr val="FF0000"/>
                </a:solidFill>
                <a:ea typeface="黑体" panose="02010609060101010101" pitchFamily="49" charset="-122"/>
              </a:rPr>
              <a:t>读出：</a:t>
            </a:r>
            <a:r>
              <a:rPr lang="zh-CN" altLang="en-US" sz="2000" dirty="0">
                <a:solidFill>
                  <a:schemeClr val="accent1">
                    <a:lumMod val="75000"/>
                  </a:schemeClr>
                </a:solidFill>
                <a:ea typeface="黑体" panose="02010609060101010101" pitchFamily="49" charset="-122"/>
              </a:rPr>
              <a:t>控制栅加正电压，若状态为</a:t>
            </a:r>
            <a:r>
              <a:rPr lang="en-US" altLang="zh-CN" sz="2000" dirty="0">
                <a:solidFill>
                  <a:schemeClr val="accent1">
                    <a:lumMod val="75000"/>
                  </a:schemeClr>
                </a:solidFill>
                <a:ea typeface="黑体" panose="02010609060101010101" pitchFamily="49" charset="-122"/>
              </a:rPr>
              <a:t>0</a:t>
            </a:r>
            <a:r>
              <a:rPr lang="zh-CN" altLang="en-US" sz="2000" dirty="0">
                <a:solidFill>
                  <a:schemeClr val="accent1">
                    <a:lumMod val="75000"/>
                  </a:schemeClr>
                </a:solidFill>
                <a:ea typeface="黑体" panose="02010609060101010101" pitchFamily="49" charset="-122"/>
              </a:rPr>
              <a:t>，则读出电路检测不到电流；   </a:t>
            </a:r>
          </a:p>
          <a:p>
            <a:pPr eaLnBrk="1" hangingPunct="1">
              <a:buClrTx/>
              <a:buSzTx/>
              <a:buFontTx/>
              <a:buNone/>
              <a:defRPr/>
            </a:pPr>
            <a:r>
              <a:rPr lang="zh-CN" altLang="en-US" sz="2000" dirty="0">
                <a:solidFill>
                  <a:schemeClr val="accent1">
                    <a:lumMod val="75000"/>
                  </a:schemeClr>
                </a:solidFill>
                <a:ea typeface="黑体" panose="02010609060101010101" pitchFamily="49" charset="-122"/>
              </a:rPr>
              <a:t>           若状态为</a:t>
            </a:r>
            <a:r>
              <a:rPr lang="en-US" altLang="zh-CN" sz="2000" dirty="0">
                <a:solidFill>
                  <a:schemeClr val="accent1">
                    <a:lumMod val="75000"/>
                  </a:schemeClr>
                </a:solidFill>
                <a:ea typeface="黑体" panose="02010609060101010101" pitchFamily="49" charset="-122"/>
              </a:rPr>
              <a:t>1</a:t>
            </a:r>
            <a:r>
              <a:rPr lang="zh-CN" altLang="en-US" sz="2000" dirty="0">
                <a:solidFill>
                  <a:schemeClr val="accent1">
                    <a:lumMod val="75000"/>
                  </a:schemeClr>
                </a:solidFill>
                <a:ea typeface="黑体" panose="02010609060101010101" pitchFamily="49" charset="-122"/>
              </a:rPr>
              <a:t>，则能检测到电流。</a:t>
            </a:r>
          </a:p>
        </p:txBody>
      </p:sp>
      <p:sp>
        <p:nvSpPr>
          <p:cNvPr id="31750" name="AutoShape 8"/>
          <p:cNvSpPr>
            <a:spLocks/>
          </p:cNvSpPr>
          <p:nvPr/>
        </p:nvSpPr>
        <p:spPr bwMode="auto">
          <a:xfrm>
            <a:off x="499177" y="5541023"/>
            <a:ext cx="261219" cy="852780"/>
          </a:xfrm>
          <a:prstGeom prst="leftBrace">
            <a:avLst>
              <a:gd name="adj1" fmla="val 25704"/>
              <a:gd name="adj2" fmla="val 50000"/>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a:solidFill>
                <a:srgbClr val="666699"/>
              </a:solidFill>
              <a:ea typeface="华文新魏" panose="02010800040101010101" pitchFamily="2" charset="-122"/>
            </a:endParaRPr>
          </a:p>
        </p:txBody>
      </p:sp>
      <p:sp>
        <p:nvSpPr>
          <p:cNvPr id="31751" name="Rectangle 9"/>
          <p:cNvSpPr>
            <a:spLocks noChangeArrowheads="1"/>
          </p:cNvSpPr>
          <p:nvPr/>
        </p:nvSpPr>
        <p:spPr bwMode="auto">
          <a:xfrm>
            <a:off x="180974" y="4598279"/>
            <a:ext cx="456428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1400" b="1" dirty="0">
                <a:latin typeface="宋体" panose="02010600030101010101" pitchFamily="2" charset="-122"/>
                <a:ea typeface="宋体" panose="02010600030101010101" pitchFamily="2" charset="-122"/>
              </a:rPr>
              <a:t> </a:t>
            </a:r>
            <a:r>
              <a:rPr lang="en-US" altLang="zh-CN" sz="2200" b="1" dirty="0">
                <a:ea typeface="黑体" panose="02010609060101010101" pitchFamily="49" charset="-122"/>
              </a:rPr>
              <a:t>(a) </a:t>
            </a:r>
            <a:r>
              <a:rPr lang="zh-CN" altLang="en-US" sz="2200" b="1" dirty="0">
                <a:ea typeface="黑体" panose="02010609060101010101" pitchFamily="49" charset="-122"/>
              </a:rPr>
              <a:t>编程</a:t>
            </a:r>
            <a:r>
              <a:rPr lang="en-US" altLang="zh-CN" sz="2200" b="1" dirty="0">
                <a:ea typeface="黑体" panose="02010609060101010101" pitchFamily="49" charset="-122"/>
              </a:rPr>
              <a:t>:</a:t>
            </a:r>
            <a:r>
              <a:rPr lang="zh-CN" altLang="en-US" sz="2200" b="1" dirty="0">
                <a:ea typeface="黑体" panose="02010609060101010101" pitchFamily="49" charset="-122"/>
              </a:rPr>
              <a:t>写“</a:t>
            </a:r>
            <a:r>
              <a:rPr lang="en-US" altLang="zh-CN" sz="2200" b="1" dirty="0">
                <a:ea typeface="黑体" panose="02010609060101010101" pitchFamily="49" charset="-122"/>
              </a:rPr>
              <a:t>0”      (b) </a:t>
            </a:r>
            <a:r>
              <a:rPr lang="zh-CN" altLang="en-US" sz="2200" b="1" dirty="0">
                <a:ea typeface="黑体" panose="02010609060101010101" pitchFamily="49" charset="-122"/>
              </a:rPr>
              <a:t>擦除</a:t>
            </a:r>
            <a:r>
              <a:rPr lang="en-US" altLang="zh-CN" sz="2200" b="1" dirty="0">
                <a:ea typeface="黑体" panose="02010609060101010101" pitchFamily="49" charset="-122"/>
              </a:rPr>
              <a:t>:</a:t>
            </a:r>
            <a:r>
              <a:rPr lang="zh-CN" altLang="en-US" sz="2200" b="1" dirty="0">
                <a:ea typeface="黑体" panose="02010609060101010101" pitchFamily="49" charset="-122"/>
              </a:rPr>
              <a:t>写“</a:t>
            </a:r>
            <a:r>
              <a:rPr lang="en-US" altLang="zh-CN" sz="2200" b="1" dirty="0">
                <a:ea typeface="黑体" panose="02010609060101010101" pitchFamily="49" charset="-122"/>
              </a:rPr>
              <a:t>1”           </a:t>
            </a:r>
          </a:p>
        </p:txBody>
      </p:sp>
      <p:sp>
        <p:nvSpPr>
          <p:cNvPr id="31752" name="Rectangle 10"/>
          <p:cNvSpPr>
            <a:spLocks noChangeArrowheads="1"/>
          </p:cNvSpPr>
          <p:nvPr/>
        </p:nvSpPr>
        <p:spPr bwMode="auto">
          <a:xfrm>
            <a:off x="296863" y="188913"/>
            <a:ext cx="4275137" cy="4411662"/>
          </a:xfrm>
          <a:prstGeom prst="rect">
            <a:avLst/>
          </a:prstGeom>
          <a:solidFill>
            <a:srgbClr val="CCFFFF">
              <a:alpha val="3686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a:solidFill>
                <a:srgbClr val="666699"/>
              </a:solidFill>
              <a:ea typeface="华文新魏" panose="02010800040101010101" pitchFamily="2" charset="-122"/>
            </a:endParaRPr>
          </a:p>
        </p:txBody>
      </p:sp>
      <p:sp>
        <p:nvSpPr>
          <p:cNvPr id="31753" name="Rectangle 11"/>
          <p:cNvSpPr>
            <a:spLocks noChangeArrowheads="1"/>
          </p:cNvSpPr>
          <p:nvPr/>
        </p:nvSpPr>
        <p:spPr bwMode="auto">
          <a:xfrm>
            <a:off x="4886325" y="233363"/>
            <a:ext cx="4076700" cy="4411662"/>
          </a:xfrm>
          <a:prstGeom prst="rect">
            <a:avLst/>
          </a:prstGeom>
          <a:solidFill>
            <a:srgbClr val="CCFFFF">
              <a:alpha val="3686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a:solidFill>
                <a:srgbClr val="666699"/>
              </a:solidFill>
              <a:ea typeface="华文新魏" panose="02010800040101010101" pitchFamily="2" charset="-122"/>
            </a:endParaRPr>
          </a:p>
        </p:txBody>
      </p:sp>
      <p:sp>
        <p:nvSpPr>
          <p:cNvPr id="31754" name="Text Box 12"/>
          <p:cNvSpPr txBox="1">
            <a:spLocks noChangeArrowheads="1"/>
          </p:cNvSpPr>
          <p:nvPr/>
        </p:nvSpPr>
        <p:spPr bwMode="auto">
          <a:xfrm>
            <a:off x="6236973" y="5085398"/>
            <a:ext cx="197961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200" b="1" dirty="0">
                <a:solidFill>
                  <a:srgbClr val="CC0000"/>
                </a:solidFill>
                <a:ea typeface="黑体" panose="02010609060101010101" pitchFamily="49" charset="-122"/>
              </a:rPr>
              <a:t>读快，写慢！</a:t>
            </a:r>
          </a:p>
        </p:txBody>
      </p:sp>
      <p:sp>
        <p:nvSpPr>
          <p:cNvPr id="31755" name="TextBox 11"/>
          <p:cNvSpPr txBox="1">
            <a:spLocks noChangeArrowheads="1"/>
          </p:cNvSpPr>
          <p:nvPr/>
        </p:nvSpPr>
        <p:spPr bwMode="auto">
          <a:xfrm>
            <a:off x="3949700" y="4140200"/>
            <a:ext cx="622300" cy="400050"/>
          </a:xfrm>
          <a:prstGeom prst="rect">
            <a:avLst/>
          </a:prstGeom>
          <a:solidFill>
            <a:srgbClr val="E7F9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lang="en-US" altLang="zh-CN" sz="2000">
                <a:ea typeface="宋体" panose="02010600030101010101" pitchFamily="2" charset="-122"/>
              </a:rPr>
              <a:t>+V</a:t>
            </a:r>
            <a:r>
              <a:rPr lang="en-US" altLang="zh-CN" sz="2000" baseline="-25000">
                <a:ea typeface="宋体" panose="02010600030101010101" pitchFamily="2" charset="-122"/>
              </a:rPr>
              <a:t>E</a:t>
            </a:r>
            <a:endParaRPr lang="zh-CN" altLang="en-US" sz="2000" baseline="-25000">
              <a:ea typeface="宋体" panose="02010600030101010101" pitchFamily="2" charset="-122"/>
            </a:endParaRPr>
          </a:p>
        </p:txBody>
      </p:sp>
      <p:sp>
        <p:nvSpPr>
          <p:cNvPr id="12" name="Rectangle 9"/>
          <p:cNvSpPr>
            <a:spLocks noChangeArrowheads="1"/>
          </p:cNvSpPr>
          <p:nvPr/>
        </p:nvSpPr>
        <p:spPr bwMode="auto">
          <a:xfrm>
            <a:off x="5535611" y="4601211"/>
            <a:ext cx="338233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2200" b="1" dirty="0">
                <a:ea typeface="黑体" panose="02010609060101010101" pitchFamily="49" charset="-122"/>
              </a:rPr>
              <a:t>(a) </a:t>
            </a:r>
            <a:r>
              <a:rPr lang="zh-CN" altLang="en-US" sz="2200" b="1" dirty="0">
                <a:ea typeface="黑体" panose="02010609060101010101" pitchFamily="49" charset="-122"/>
              </a:rPr>
              <a:t>读“</a:t>
            </a:r>
            <a:r>
              <a:rPr lang="en-US" altLang="zh-CN" sz="2200" b="1" dirty="0">
                <a:ea typeface="黑体" panose="02010609060101010101" pitchFamily="49" charset="-122"/>
              </a:rPr>
              <a:t>0”         (b) </a:t>
            </a:r>
            <a:r>
              <a:rPr lang="zh-CN" altLang="en-US" sz="2200" b="1" dirty="0">
                <a:ea typeface="黑体" panose="02010609060101010101" pitchFamily="49" charset="-122"/>
              </a:rPr>
              <a:t>读“</a:t>
            </a:r>
            <a:r>
              <a:rPr lang="en-US" altLang="zh-CN" sz="2200" b="1" dirty="0">
                <a:ea typeface="黑体" panose="02010609060101010101" pitchFamily="49" charset="-122"/>
              </a:rPr>
              <a:t>1” </a:t>
            </a:r>
          </a:p>
        </p:txBody>
      </p:sp>
      <p:sp>
        <p:nvSpPr>
          <p:cNvPr id="2" name="灯片编号占位符 1"/>
          <p:cNvSpPr>
            <a:spLocks noGrp="1"/>
          </p:cNvSpPr>
          <p:nvPr>
            <p:ph type="sldNum" sz="quarter" idx="10"/>
          </p:nvPr>
        </p:nvSpPr>
        <p:spPr/>
        <p:txBody>
          <a:bodyPr/>
          <a:lstStyle/>
          <a:p>
            <a:pPr>
              <a:defRPr/>
            </a:pPr>
            <a:fld id="{B7F242E4-6A5F-4123-B967-1CA66AE767CB}" type="slidenum">
              <a:rPr lang="zh-CN" altLang="en-US" smtClean="0"/>
              <a:pPr>
                <a:defRPr/>
              </a:pPr>
              <a:t>26</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1746"/>
                                        </p:tgtEl>
                                        <p:attrNameLst>
                                          <p:attrName>style.visibility</p:attrName>
                                        </p:attrNameLst>
                                      </p:cBhvr>
                                      <p:to>
                                        <p:strVal val="visible"/>
                                      </p:to>
                                    </p:set>
                                    <p:animEffect transition="in" filter="wipe(down)">
                                      <p:cBhvr>
                                        <p:cTn id="7" dur="500"/>
                                        <p:tgtEl>
                                          <p:spTgt spid="3174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1751"/>
                                        </p:tgtEl>
                                        <p:attrNameLst>
                                          <p:attrName>style.visibility</p:attrName>
                                        </p:attrNameLst>
                                      </p:cBhvr>
                                      <p:to>
                                        <p:strVal val="visible"/>
                                      </p:to>
                                    </p:set>
                                    <p:animEffect transition="in" filter="wipe(down)">
                                      <p:cBhvr>
                                        <p:cTn id="10" dur="500"/>
                                        <p:tgtEl>
                                          <p:spTgt spid="31751"/>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1752"/>
                                        </p:tgtEl>
                                        <p:attrNameLst>
                                          <p:attrName>style.visibility</p:attrName>
                                        </p:attrNameLst>
                                      </p:cBhvr>
                                      <p:to>
                                        <p:strVal val="visible"/>
                                      </p:to>
                                    </p:set>
                                    <p:animEffect transition="in" filter="wipe(down)">
                                      <p:cBhvr>
                                        <p:cTn id="13" dur="500"/>
                                        <p:tgtEl>
                                          <p:spTgt spid="31752"/>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1755"/>
                                        </p:tgtEl>
                                        <p:attrNameLst>
                                          <p:attrName>style.visibility</p:attrName>
                                        </p:attrNameLst>
                                      </p:cBhvr>
                                      <p:to>
                                        <p:strVal val="visible"/>
                                      </p:to>
                                    </p:set>
                                    <p:animEffect transition="in" filter="wipe(down)">
                                      <p:cBhvr>
                                        <p:cTn id="16" dur="500"/>
                                        <p:tgtEl>
                                          <p:spTgt spid="3175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31747"/>
                                        </p:tgtEl>
                                        <p:attrNameLst>
                                          <p:attrName>style.visibility</p:attrName>
                                        </p:attrNameLst>
                                      </p:cBhvr>
                                      <p:to>
                                        <p:strVal val="visible"/>
                                      </p:to>
                                    </p:set>
                                    <p:animEffect transition="in" filter="wipe(down)">
                                      <p:cBhvr>
                                        <p:cTn id="21" dur="500"/>
                                        <p:tgtEl>
                                          <p:spTgt spid="31747"/>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31753"/>
                                        </p:tgtEl>
                                        <p:attrNameLst>
                                          <p:attrName>style.visibility</p:attrName>
                                        </p:attrNameLst>
                                      </p:cBhvr>
                                      <p:to>
                                        <p:strVal val="visible"/>
                                      </p:to>
                                    </p:set>
                                    <p:animEffect transition="in" filter="wipe(down)">
                                      <p:cBhvr>
                                        <p:cTn id="24" dur="500"/>
                                        <p:tgtEl>
                                          <p:spTgt spid="31753"/>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down)">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1754"/>
                                        </p:tgtEl>
                                        <p:attrNameLst>
                                          <p:attrName>style.visibility</p:attrName>
                                        </p:attrNameLst>
                                      </p:cBhvr>
                                      <p:to>
                                        <p:strVal val="visible"/>
                                      </p:to>
                                    </p:set>
                                    <p:animEffect transition="in" filter="wipe(down)">
                                      <p:cBhvr>
                                        <p:cTn id="32" dur="500"/>
                                        <p:tgtEl>
                                          <p:spTgt spid="3175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1748"/>
                                        </p:tgtEl>
                                        <p:attrNameLst>
                                          <p:attrName>style.visibility</p:attrName>
                                        </p:attrNameLst>
                                      </p:cBhvr>
                                      <p:to>
                                        <p:strVal val="visible"/>
                                      </p:to>
                                    </p:set>
                                    <p:animEffect transition="in" filter="wipe(down)">
                                      <p:cBhvr>
                                        <p:cTn id="37" dur="500"/>
                                        <p:tgtEl>
                                          <p:spTgt spid="3174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1750"/>
                                        </p:tgtEl>
                                        <p:attrNameLst>
                                          <p:attrName>style.visibility</p:attrName>
                                        </p:attrNameLst>
                                      </p:cBhvr>
                                      <p:to>
                                        <p:strVal val="visible"/>
                                      </p:to>
                                    </p:set>
                                    <p:animEffect transition="in" filter="wipe(down)">
                                      <p:cBhvr>
                                        <p:cTn id="42" dur="500"/>
                                        <p:tgtEl>
                                          <p:spTgt spid="3175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35846">
                                            <p:txEl>
                                              <p:pRg st="0" end="0"/>
                                            </p:txEl>
                                          </p:spTgt>
                                        </p:tgtEl>
                                        <p:attrNameLst>
                                          <p:attrName>style.visibility</p:attrName>
                                        </p:attrNameLst>
                                      </p:cBhvr>
                                      <p:to>
                                        <p:strVal val="visible"/>
                                      </p:to>
                                    </p:set>
                                    <p:animEffect transition="in" filter="wipe(down)">
                                      <p:cBhvr>
                                        <p:cTn id="47" dur="500"/>
                                        <p:tgtEl>
                                          <p:spTgt spid="35846">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35846">
                                            <p:txEl>
                                              <p:pRg st="1" end="1"/>
                                            </p:txEl>
                                          </p:spTgt>
                                        </p:tgtEl>
                                        <p:attrNameLst>
                                          <p:attrName>style.visibility</p:attrName>
                                        </p:attrNameLst>
                                      </p:cBhvr>
                                      <p:to>
                                        <p:strVal val="visible"/>
                                      </p:to>
                                    </p:set>
                                    <p:animEffect transition="in" filter="wipe(down)">
                                      <p:cBhvr>
                                        <p:cTn id="52" dur="500"/>
                                        <p:tgtEl>
                                          <p:spTgt spid="35846">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35846">
                                            <p:txEl>
                                              <p:pRg st="2" end="2"/>
                                            </p:txEl>
                                          </p:spTgt>
                                        </p:tgtEl>
                                        <p:attrNameLst>
                                          <p:attrName>style.visibility</p:attrName>
                                        </p:attrNameLst>
                                      </p:cBhvr>
                                      <p:to>
                                        <p:strVal val="visible"/>
                                      </p:to>
                                    </p:set>
                                    <p:animEffect transition="in" filter="wipe(down)">
                                      <p:cBhvr>
                                        <p:cTn id="57" dur="500"/>
                                        <p:tgtEl>
                                          <p:spTgt spid="35846">
                                            <p:txEl>
                                              <p:pRg st="2" end="2"/>
                                            </p:txEl>
                                          </p:spTgt>
                                        </p:tgtEl>
                                      </p:cBhvr>
                                    </p:animEffect>
                                  </p:childTnLst>
                                </p:cTn>
                              </p:par>
                              <p:par>
                                <p:cTn id="58" presetID="22" presetClass="entr" presetSubtype="4" fill="hold" nodeType="withEffect">
                                  <p:stCondLst>
                                    <p:cond delay="0"/>
                                  </p:stCondLst>
                                  <p:childTnLst>
                                    <p:set>
                                      <p:cBhvr>
                                        <p:cTn id="59" dur="1" fill="hold">
                                          <p:stCondLst>
                                            <p:cond delay="0"/>
                                          </p:stCondLst>
                                        </p:cTn>
                                        <p:tgtEl>
                                          <p:spTgt spid="35846">
                                            <p:txEl>
                                              <p:pRg st="3" end="3"/>
                                            </p:txEl>
                                          </p:spTgt>
                                        </p:tgtEl>
                                        <p:attrNameLst>
                                          <p:attrName>style.visibility</p:attrName>
                                        </p:attrNameLst>
                                      </p:cBhvr>
                                      <p:to>
                                        <p:strVal val="visible"/>
                                      </p:to>
                                    </p:set>
                                    <p:animEffect transition="in" filter="wipe(down)">
                                      <p:cBhvr>
                                        <p:cTn id="60" dur="500"/>
                                        <p:tgtEl>
                                          <p:spTgt spid="3584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8" grpId="0"/>
      <p:bldP spid="31750" grpId="0" animBg="1"/>
      <p:bldP spid="31751" grpId="0"/>
      <p:bldP spid="31752" grpId="0" animBg="1"/>
      <p:bldP spid="31753" grpId="0" animBg="1"/>
      <p:bldP spid="31754" grpId="0"/>
      <p:bldP spid="31755" grpId="0" animBg="1"/>
      <p:bldP spid="1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236538" y="128588"/>
            <a:ext cx="8807450" cy="425450"/>
          </a:xfrm>
        </p:spPr>
        <p:txBody>
          <a:bodyPr/>
          <a:lstStyle/>
          <a:p>
            <a:pPr eaLnBrk="1" hangingPunct="1"/>
            <a:r>
              <a:rPr lang="zh-CN" altLang="en-US" sz="2800" b="0">
                <a:solidFill>
                  <a:srgbClr val="FF0000"/>
                </a:solidFill>
                <a:latin typeface="微软雅黑" panose="020B0503020204020204" pitchFamily="34" charset="-122"/>
                <a:ea typeface="微软雅黑" panose="020B0503020204020204" pitchFamily="34" charset="-122"/>
              </a:rPr>
              <a:t>二、存储器容量的扩展及其与</a:t>
            </a:r>
            <a:r>
              <a:rPr lang="en-US" altLang="zh-CN" sz="2800" b="0">
                <a:solidFill>
                  <a:srgbClr val="FF0000"/>
                </a:solidFill>
                <a:latin typeface="微软雅黑" panose="020B0503020204020204" pitchFamily="34" charset="-122"/>
                <a:ea typeface="微软雅黑" panose="020B0503020204020204" pitchFamily="34" charset="-122"/>
              </a:rPr>
              <a:t>CPU</a:t>
            </a:r>
            <a:r>
              <a:rPr lang="zh-CN" altLang="en-US" sz="2800" b="0">
                <a:solidFill>
                  <a:srgbClr val="FF0000"/>
                </a:solidFill>
                <a:latin typeface="微软雅黑" panose="020B0503020204020204" pitchFamily="34" charset="-122"/>
                <a:ea typeface="微软雅黑" panose="020B0503020204020204" pitchFamily="34" charset="-122"/>
              </a:rPr>
              <a:t>的连接</a:t>
            </a:r>
            <a:endParaRPr lang="zh-CN" altLang="en-US" sz="2800" b="0"/>
          </a:p>
        </p:txBody>
      </p:sp>
      <p:sp>
        <p:nvSpPr>
          <p:cNvPr id="715779" name="Rectangle 3"/>
          <p:cNvSpPr>
            <a:spLocks noGrp="1" noChangeArrowheads="1"/>
          </p:cNvSpPr>
          <p:nvPr>
            <p:ph type="body" idx="1"/>
          </p:nvPr>
        </p:nvSpPr>
        <p:spPr>
          <a:xfrm>
            <a:off x="123825" y="1385019"/>
            <a:ext cx="8677275" cy="4418646"/>
          </a:xfrm>
        </p:spPr>
        <p:txBody>
          <a:bodyPr/>
          <a:lstStyle/>
          <a:p>
            <a:pPr eaLnBrk="1" hangingPunct="1">
              <a:spcBef>
                <a:spcPct val="10000"/>
              </a:spcBef>
            </a:pPr>
            <a:r>
              <a:rPr lang="zh-CN" altLang="en-US" sz="2000" dirty="0">
                <a:ea typeface="黑体" panose="02010609060101010101" pitchFamily="49" charset="-122"/>
              </a:rPr>
              <a:t>字扩展（位数不变，扩充容量）</a:t>
            </a:r>
            <a:endParaRPr lang="en-US" altLang="zh-CN" sz="2000" dirty="0">
              <a:ea typeface="黑体" panose="02010609060101010101" pitchFamily="49" charset="-122"/>
            </a:endParaRPr>
          </a:p>
          <a:p>
            <a:pPr marL="0" indent="0" eaLnBrk="1" hangingPunct="1">
              <a:spcBef>
                <a:spcPct val="10000"/>
              </a:spcBef>
              <a:buNone/>
            </a:pPr>
            <a:r>
              <a:rPr lang="en-US" altLang="zh-CN" sz="2000" dirty="0">
                <a:solidFill>
                  <a:srgbClr val="CC0000"/>
                </a:solidFill>
                <a:ea typeface="黑体" panose="02010609060101010101" pitchFamily="49" charset="-122"/>
              </a:rPr>
              <a:t>    </a:t>
            </a:r>
            <a:r>
              <a:rPr lang="zh-CN" altLang="en-US" sz="2000" dirty="0">
                <a:solidFill>
                  <a:srgbClr val="CC0000"/>
                </a:solidFill>
                <a:ea typeface="黑体" panose="02010609060101010101" pitchFamily="49" charset="-122"/>
              </a:rPr>
              <a:t>用</a:t>
            </a:r>
            <a:r>
              <a:rPr lang="en-US" altLang="zh-CN" sz="2000" dirty="0">
                <a:solidFill>
                  <a:srgbClr val="CC0000"/>
                </a:solidFill>
                <a:ea typeface="黑体" panose="02010609060101010101" pitchFamily="49" charset="-122"/>
              </a:rPr>
              <a:t>16K×8</a:t>
            </a:r>
            <a:r>
              <a:rPr lang="zh-CN" altLang="en-US" sz="2000" dirty="0">
                <a:solidFill>
                  <a:srgbClr val="CC0000"/>
                </a:solidFill>
                <a:ea typeface="黑体" panose="02010609060101010101" pitchFamily="49" charset="-122"/>
              </a:rPr>
              <a:t>位芯片扩成</a:t>
            </a:r>
            <a:r>
              <a:rPr lang="en-US" altLang="zh-CN" sz="2000" dirty="0">
                <a:solidFill>
                  <a:srgbClr val="CC0000"/>
                </a:solidFill>
                <a:ea typeface="黑体" panose="02010609060101010101" pitchFamily="49" charset="-122"/>
              </a:rPr>
              <a:t>64K×8</a:t>
            </a:r>
            <a:r>
              <a:rPr lang="zh-CN" altLang="en-US" sz="2000" dirty="0">
                <a:solidFill>
                  <a:srgbClr val="CC0000"/>
                </a:solidFill>
                <a:ea typeface="黑体" panose="02010609060101010101" pitchFamily="49" charset="-122"/>
              </a:rPr>
              <a:t>位存储器需几个芯片？地址范围各为什么？</a:t>
            </a:r>
          </a:p>
          <a:p>
            <a:pPr lvl="1" eaLnBrk="1" hangingPunct="1">
              <a:lnSpc>
                <a:spcPct val="150000"/>
              </a:lnSpc>
              <a:spcBef>
                <a:spcPct val="10000"/>
              </a:spcBef>
              <a:buClr>
                <a:schemeClr val="accent1"/>
              </a:buClr>
              <a:buFont typeface="Wingdings" panose="05000000000000000000" pitchFamily="2" charset="2"/>
              <a:buChar char="Ø"/>
            </a:pPr>
            <a:r>
              <a:rPr lang="zh-CN" altLang="en-US" sz="2000" dirty="0">
                <a:ea typeface="黑体" panose="02010609060101010101" pitchFamily="49" charset="-122"/>
              </a:rPr>
              <a:t> </a:t>
            </a:r>
            <a:r>
              <a:rPr lang="zh-CN" altLang="en-US" sz="2000" dirty="0">
                <a:solidFill>
                  <a:srgbClr val="663300"/>
                </a:solidFill>
                <a:ea typeface="黑体" panose="02010609060101010101" pitchFamily="49" charset="-122"/>
              </a:rPr>
              <a:t>字方向扩展</a:t>
            </a:r>
            <a:r>
              <a:rPr lang="en-US" altLang="zh-CN" sz="2000" dirty="0">
                <a:solidFill>
                  <a:srgbClr val="663300"/>
                </a:solidFill>
                <a:ea typeface="黑体" panose="02010609060101010101" pitchFamily="49" charset="-122"/>
              </a:rPr>
              <a:t>4</a:t>
            </a:r>
            <a:r>
              <a:rPr lang="zh-CN" altLang="en-US" sz="2000" dirty="0">
                <a:solidFill>
                  <a:srgbClr val="663300"/>
                </a:solidFill>
                <a:ea typeface="黑体" panose="02010609060101010101" pitchFamily="49" charset="-122"/>
              </a:rPr>
              <a:t>倍，需</a:t>
            </a:r>
            <a:r>
              <a:rPr lang="en-US" altLang="zh-CN" sz="2000" dirty="0">
                <a:solidFill>
                  <a:srgbClr val="663300"/>
                </a:solidFill>
                <a:ea typeface="黑体" panose="02010609060101010101" pitchFamily="49" charset="-122"/>
              </a:rPr>
              <a:t>4</a:t>
            </a:r>
            <a:r>
              <a:rPr lang="zh-CN" altLang="en-US" sz="2000" dirty="0">
                <a:solidFill>
                  <a:srgbClr val="663300"/>
                </a:solidFill>
                <a:ea typeface="黑体" panose="02010609060101010101" pitchFamily="49" charset="-122"/>
              </a:rPr>
              <a:t>个芯片，每个芯片有</a:t>
            </a:r>
            <a:r>
              <a:rPr lang="en-US" altLang="zh-CN" sz="2000" dirty="0">
                <a:solidFill>
                  <a:srgbClr val="663300"/>
                </a:solidFill>
                <a:ea typeface="黑体" panose="02010609060101010101" pitchFamily="49" charset="-122"/>
              </a:rPr>
              <a:t>14</a:t>
            </a:r>
            <a:r>
              <a:rPr lang="zh-CN" altLang="en-US" sz="2000" dirty="0">
                <a:solidFill>
                  <a:srgbClr val="663300"/>
                </a:solidFill>
                <a:ea typeface="黑体" panose="02010609060101010101" pitchFamily="49" charset="-122"/>
              </a:rPr>
              <a:t>位地址。地址范围分别为：</a:t>
            </a:r>
            <a:endParaRPr lang="en-US" altLang="zh-CN" sz="2000" dirty="0">
              <a:solidFill>
                <a:srgbClr val="663300"/>
              </a:solidFill>
              <a:ea typeface="黑体" panose="02010609060101010101" pitchFamily="49" charset="-122"/>
            </a:endParaRPr>
          </a:p>
          <a:p>
            <a:pPr lvl="1" eaLnBrk="1" hangingPunct="1">
              <a:lnSpc>
                <a:spcPct val="150000"/>
              </a:lnSpc>
              <a:spcBef>
                <a:spcPct val="10000"/>
              </a:spcBef>
              <a:buClr>
                <a:schemeClr val="accent1"/>
              </a:buClr>
              <a:buFont typeface="Wingdings" panose="05000000000000000000" pitchFamily="2" charset="2"/>
              <a:buChar char="Ø"/>
            </a:pPr>
            <a:r>
              <a:rPr lang="en-US" altLang="zh-CN" sz="2000" dirty="0">
                <a:solidFill>
                  <a:srgbClr val="663300"/>
                </a:solidFill>
                <a:ea typeface="黑体" panose="02010609060101010101" pitchFamily="49" charset="-122"/>
              </a:rPr>
              <a:t> 0000-3FFFH</a:t>
            </a:r>
            <a:r>
              <a:rPr lang="zh-CN" altLang="en-US" sz="2000" dirty="0">
                <a:solidFill>
                  <a:srgbClr val="663300"/>
                </a:solidFill>
                <a:ea typeface="黑体" panose="02010609060101010101" pitchFamily="49" charset="-122"/>
              </a:rPr>
              <a:t>， </a:t>
            </a:r>
            <a:r>
              <a:rPr lang="en-US" altLang="zh-CN" sz="2000" dirty="0">
                <a:solidFill>
                  <a:srgbClr val="663300"/>
                </a:solidFill>
                <a:ea typeface="黑体" panose="02010609060101010101" pitchFamily="49" charset="-122"/>
              </a:rPr>
              <a:t>4000-7FFFH</a:t>
            </a:r>
            <a:r>
              <a:rPr lang="zh-CN" altLang="en-US" sz="2000" dirty="0">
                <a:solidFill>
                  <a:srgbClr val="663300"/>
                </a:solidFill>
                <a:ea typeface="黑体" panose="02010609060101010101" pitchFamily="49" charset="-122"/>
              </a:rPr>
              <a:t>， </a:t>
            </a:r>
            <a:r>
              <a:rPr lang="en-US" altLang="zh-CN" sz="2000" dirty="0">
                <a:solidFill>
                  <a:srgbClr val="663300"/>
                </a:solidFill>
                <a:ea typeface="黑体" panose="02010609060101010101" pitchFamily="49" charset="-122"/>
              </a:rPr>
              <a:t>8000-BFFFH</a:t>
            </a:r>
            <a:r>
              <a:rPr lang="zh-CN" altLang="en-US" sz="2000" dirty="0">
                <a:solidFill>
                  <a:srgbClr val="663300"/>
                </a:solidFill>
                <a:ea typeface="黑体" panose="02010609060101010101" pitchFamily="49" charset="-122"/>
              </a:rPr>
              <a:t>， </a:t>
            </a:r>
            <a:r>
              <a:rPr lang="en-US" altLang="zh-CN" sz="2000" dirty="0">
                <a:solidFill>
                  <a:srgbClr val="663300"/>
                </a:solidFill>
                <a:ea typeface="黑体" panose="02010609060101010101" pitchFamily="49" charset="-122"/>
              </a:rPr>
              <a:t>C000- FFFFH</a:t>
            </a:r>
          </a:p>
          <a:p>
            <a:pPr lvl="1" eaLnBrk="1" hangingPunct="1">
              <a:lnSpc>
                <a:spcPct val="150000"/>
              </a:lnSpc>
              <a:spcBef>
                <a:spcPct val="10000"/>
              </a:spcBef>
              <a:buClr>
                <a:schemeClr val="accent1"/>
              </a:buClr>
              <a:buFont typeface="Wingdings" panose="05000000000000000000" pitchFamily="2" charset="2"/>
              <a:buChar char="Ø"/>
            </a:pPr>
            <a:r>
              <a:rPr lang="en-US" altLang="zh-CN" sz="2000" dirty="0">
                <a:solidFill>
                  <a:srgbClr val="663300"/>
                </a:solidFill>
                <a:ea typeface="黑体" panose="02010609060101010101" pitchFamily="49" charset="-122"/>
              </a:rPr>
              <a:t> 64KB=2</a:t>
            </a:r>
            <a:r>
              <a:rPr lang="en-US" altLang="zh-CN" sz="2000" baseline="30000" dirty="0">
                <a:solidFill>
                  <a:srgbClr val="663300"/>
                </a:solidFill>
                <a:ea typeface="黑体" panose="02010609060101010101" pitchFamily="49" charset="-122"/>
              </a:rPr>
              <a:t>16</a:t>
            </a:r>
            <a:r>
              <a:rPr lang="zh-CN" altLang="en-US" sz="2000" dirty="0">
                <a:solidFill>
                  <a:srgbClr val="663300"/>
                </a:solidFill>
                <a:ea typeface="黑体" panose="02010609060101010101" pitchFamily="49" charset="-122"/>
              </a:rPr>
              <a:t>，故地址共需</a:t>
            </a:r>
            <a:r>
              <a:rPr lang="en-US" altLang="zh-CN" sz="2000" dirty="0">
                <a:solidFill>
                  <a:srgbClr val="663300"/>
                </a:solidFill>
                <a:ea typeface="黑体" panose="02010609060101010101" pitchFamily="49" charset="-122"/>
              </a:rPr>
              <a:t>16</a:t>
            </a:r>
            <a:r>
              <a:rPr lang="zh-CN" altLang="en-US" sz="2000" dirty="0">
                <a:solidFill>
                  <a:srgbClr val="663300"/>
                </a:solidFill>
                <a:ea typeface="黑体" panose="02010609060101010101" pitchFamily="49" charset="-122"/>
              </a:rPr>
              <a:t>位。</a:t>
            </a:r>
            <a:endParaRPr lang="en-US" altLang="zh-CN" sz="2000" dirty="0">
              <a:solidFill>
                <a:srgbClr val="663300"/>
              </a:solidFill>
              <a:ea typeface="黑体" panose="02010609060101010101" pitchFamily="49" charset="-122"/>
            </a:endParaRPr>
          </a:p>
          <a:p>
            <a:pPr lvl="1" eaLnBrk="1" hangingPunct="1">
              <a:lnSpc>
                <a:spcPct val="150000"/>
              </a:lnSpc>
              <a:spcBef>
                <a:spcPct val="10000"/>
              </a:spcBef>
              <a:buClr>
                <a:schemeClr val="accent1"/>
              </a:buClr>
              <a:buFont typeface="Wingdings" panose="05000000000000000000" pitchFamily="2" charset="2"/>
              <a:buChar char="Ø"/>
            </a:pPr>
            <a:r>
              <a:rPr lang="zh-CN" altLang="en-US" sz="2000" dirty="0">
                <a:solidFill>
                  <a:srgbClr val="663300"/>
                </a:solidFill>
                <a:ea typeface="黑体" panose="02010609060101010101" pitchFamily="49" charset="-122"/>
              </a:rPr>
              <a:t>地址高两位由外部译码器译码生成</a:t>
            </a:r>
            <a:r>
              <a:rPr lang="en-US" altLang="zh-CN" sz="2000" dirty="0">
                <a:solidFill>
                  <a:srgbClr val="663300"/>
                </a:solidFill>
                <a:ea typeface="黑体" panose="02010609060101010101" pitchFamily="49" charset="-122"/>
              </a:rPr>
              <a:t>4</a:t>
            </a:r>
            <a:r>
              <a:rPr lang="zh-CN" altLang="en-US" sz="2000" dirty="0">
                <a:solidFill>
                  <a:srgbClr val="663300"/>
                </a:solidFill>
                <a:ea typeface="黑体" panose="02010609060101010101" pitchFamily="49" charset="-122"/>
              </a:rPr>
              <a:t>个输出，分别连到</a:t>
            </a:r>
            <a:r>
              <a:rPr lang="en-US" altLang="zh-CN" sz="2000" dirty="0">
                <a:solidFill>
                  <a:srgbClr val="663300"/>
                </a:solidFill>
                <a:ea typeface="黑体" panose="02010609060101010101" pitchFamily="49" charset="-122"/>
              </a:rPr>
              <a:t>4</a:t>
            </a:r>
            <a:r>
              <a:rPr lang="zh-CN" altLang="en-US" sz="2000" dirty="0">
                <a:solidFill>
                  <a:srgbClr val="663300"/>
                </a:solidFill>
                <a:ea typeface="黑体" panose="02010609060101010101" pitchFamily="49" charset="-122"/>
              </a:rPr>
              <a:t>个芯片的片选信号端。</a:t>
            </a:r>
            <a:endParaRPr lang="en-US" altLang="zh-CN" sz="2000" dirty="0">
              <a:solidFill>
                <a:srgbClr val="663300"/>
              </a:solidFill>
              <a:ea typeface="黑体" panose="02010609060101010101" pitchFamily="49" charset="-122"/>
            </a:endParaRPr>
          </a:p>
          <a:p>
            <a:pPr lvl="1" eaLnBrk="1" hangingPunct="1">
              <a:lnSpc>
                <a:spcPct val="150000"/>
              </a:lnSpc>
              <a:spcBef>
                <a:spcPct val="10000"/>
              </a:spcBef>
              <a:buClr>
                <a:schemeClr val="accent1"/>
              </a:buClr>
              <a:buFont typeface="Wingdings" panose="05000000000000000000" pitchFamily="2" charset="2"/>
              <a:buChar char="Ø"/>
            </a:pPr>
            <a:r>
              <a:rPr lang="zh-CN" altLang="en-US" sz="2000" dirty="0">
                <a:solidFill>
                  <a:srgbClr val="663300"/>
                </a:solidFill>
                <a:ea typeface="黑体" panose="02010609060101010101" pitchFamily="49" charset="-122"/>
              </a:rPr>
              <a:t>地址的低</a:t>
            </a:r>
            <a:r>
              <a:rPr lang="en-US" altLang="zh-CN" sz="2000" dirty="0">
                <a:solidFill>
                  <a:srgbClr val="663300"/>
                </a:solidFill>
                <a:ea typeface="黑体" panose="02010609060101010101" pitchFamily="49" charset="-122"/>
              </a:rPr>
              <a:t>14</a:t>
            </a:r>
            <a:r>
              <a:rPr lang="zh-CN" altLang="en-US" sz="2000" dirty="0">
                <a:solidFill>
                  <a:srgbClr val="663300"/>
                </a:solidFill>
                <a:ea typeface="黑体" panose="02010609060101010101" pitchFamily="49" charset="-122"/>
              </a:rPr>
              <a:t>位连到各芯片作为片内地址。</a:t>
            </a:r>
          </a:p>
          <a:p>
            <a:pPr lvl="1" eaLnBrk="1" hangingPunct="1">
              <a:lnSpc>
                <a:spcPct val="150000"/>
              </a:lnSpc>
              <a:spcBef>
                <a:spcPct val="10000"/>
              </a:spcBef>
            </a:pPr>
            <a:r>
              <a:rPr lang="zh-CN" altLang="en-US" sz="2000" dirty="0">
                <a:ea typeface="黑体" panose="02010609060101010101" pitchFamily="49" charset="-122"/>
              </a:rPr>
              <a:t>地址线、读</a:t>
            </a:r>
            <a:r>
              <a:rPr lang="en-US" altLang="zh-CN" sz="2000" dirty="0">
                <a:ea typeface="黑体" panose="02010609060101010101" pitchFamily="49" charset="-122"/>
              </a:rPr>
              <a:t>/</a:t>
            </a:r>
            <a:r>
              <a:rPr lang="zh-CN" altLang="en-US" sz="2000" dirty="0">
                <a:ea typeface="黑体" panose="02010609060101010101" pitchFamily="49" charset="-122"/>
              </a:rPr>
              <a:t>写控制线等对应相接，片选信号连译码输出。</a:t>
            </a:r>
          </a:p>
          <a:p>
            <a:pPr eaLnBrk="1" hangingPunct="1">
              <a:spcBef>
                <a:spcPct val="10000"/>
              </a:spcBef>
            </a:pPr>
            <a:endParaRPr lang="zh-CN" altLang="en-US" dirty="0">
              <a:solidFill>
                <a:srgbClr val="006600"/>
              </a:solidFill>
              <a:ea typeface="黑体" panose="02010609060101010101" pitchFamily="49" charset="-122"/>
            </a:endParaRPr>
          </a:p>
        </p:txBody>
      </p:sp>
      <p:sp>
        <p:nvSpPr>
          <p:cNvPr id="2" name="文本框 1"/>
          <p:cNvSpPr txBox="1"/>
          <p:nvPr/>
        </p:nvSpPr>
        <p:spPr>
          <a:xfrm>
            <a:off x="123825" y="644525"/>
            <a:ext cx="2809875" cy="461963"/>
          </a:xfrm>
          <a:prstGeom prst="rect">
            <a:avLst/>
          </a:prstGeom>
          <a:noFill/>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400" b="1" dirty="0">
                <a:solidFill>
                  <a:schemeClr val="accent1"/>
                </a:solidFill>
                <a:ea typeface="宋体" panose="02010600030101010101" pitchFamily="2" charset="-122"/>
              </a:rPr>
              <a:t>存储器容量的扩展</a:t>
            </a:r>
            <a:endParaRPr lang="zh-CN" altLang="en-US" sz="2400" b="1" dirty="0">
              <a:solidFill>
                <a:schemeClr val="accent1"/>
              </a:solidFill>
              <a:latin typeface="黑体" panose="02010609060101010101" pitchFamily="49" charset="-122"/>
              <a:ea typeface="黑体" panose="02010609060101010101" pitchFamily="49" charset="-122"/>
            </a:endParaRPr>
          </a:p>
        </p:txBody>
      </p:sp>
      <p:sp>
        <p:nvSpPr>
          <p:cNvPr id="3" name="灯片编号占位符 2"/>
          <p:cNvSpPr>
            <a:spLocks noGrp="1"/>
          </p:cNvSpPr>
          <p:nvPr>
            <p:ph type="sldNum" sz="quarter" idx="10"/>
          </p:nvPr>
        </p:nvSpPr>
        <p:spPr/>
        <p:txBody>
          <a:bodyPr/>
          <a:lstStyle/>
          <a:p>
            <a:pPr>
              <a:defRPr/>
            </a:pPr>
            <a:fld id="{B7F242E4-6A5F-4123-B967-1CA66AE767CB}" type="slidenum">
              <a:rPr lang="zh-CN" altLang="en-US" smtClean="0"/>
              <a:pPr>
                <a:defRPr/>
              </a:pPr>
              <a:t>27</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15779">
                                            <p:txEl>
                                              <p:pRg st="0" end="0"/>
                                            </p:txEl>
                                          </p:spTgt>
                                        </p:tgtEl>
                                        <p:attrNameLst>
                                          <p:attrName>style.visibility</p:attrName>
                                        </p:attrNameLst>
                                      </p:cBhvr>
                                      <p:to>
                                        <p:strVal val="visible"/>
                                      </p:to>
                                    </p:set>
                                    <p:animEffect transition="in" filter="wipe(down)">
                                      <p:cBhvr>
                                        <p:cTn id="12" dur="500"/>
                                        <p:tgtEl>
                                          <p:spTgt spid="71577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15779">
                                            <p:txEl>
                                              <p:pRg st="1" end="1"/>
                                            </p:txEl>
                                          </p:spTgt>
                                        </p:tgtEl>
                                        <p:attrNameLst>
                                          <p:attrName>style.visibility</p:attrName>
                                        </p:attrNameLst>
                                      </p:cBhvr>
                                      <p:to>
                                        <p:strVal val="visible"/>
                                      </p:to>
                                    </p:set>
                                    <p:animEffect transition="in" filter="wipe(down)">
                                      <p:cBhvr>
                                        <p:cTn id="17" dur="500"/>
                                        <p:tgtEl>
                                          <p:spTgt spid="71577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15779">
                                            <p:txEl>
                                              <p:pRg st="2" end="2"/>
                                            </p:txEl>
                                          </p:spTgt>
                                        </p:tgtEl>
                                        <p:attrNameLst>
                                          <p:attrName>style.visibility</p:attrName>
                                        </p:attrNameLst>
                                      </p:cBhvr>
                                      <p:to>
                                        <p:strVal val="visible"/>
                                      </p:to>
                                    </p:set>
                                    <p:animEffect transition="in" filter="blinds(horizontal)">
                                      <p:cBhvr>
                                        <p:cTn id="22" dur="500"/>
                                        <p:tgtEl>
                                          <p:spTgt spid="71577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15779">
                                            <p:txEl>
                                              <p:pRg st="3" end="3"/>
                                            </p:txEl>
                                          </p:spTgt>
                                        </p:tgtEl>
                                        <p:attrNameLst>
                                          <p:attrName>style.visibility</p:attrName>
                                        </p:attrNameLst>
                                      </p:cBhvr>
                                      <p:to>
                                        <p:strVal val="visible"/>
                                      </p:to>
                                    </p:set>
                                    <p:animEffect transition="in" filter="blinds(horizontal)">
                                      <p:cBhvr>
                                        <p:cTn id="27" dur="500"/>
                                        <p:tgtEl>
                                          <p:spTgt spid="715779">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15779">
                                            <p:txEl>
                                              <p:pRg st="4" end="4"/>
                                            </p:txEl>
                                          </p:spTgt>
                                        </p:tgtEl>
                                        <p:attrNameLst>
                                          <p:attrName>style.visibility</p:attrName>
                                        </p:attrNameLst>
                                      </p:cBhvr>
                                      <p:to>
                                        <p:strVal val="visible"/>
                                      </p:to>
                                    </p:set>
                                    <p:animEffect transition="in" filter="blinds(horizontal)">
                                      <p:cBhvr>
                                        <p:cTn id="32" dur="500"/>
                                        <p:tgtEl>
                                          <p:spTgt spid="715779">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15779">
                                            <p:txEl>
                                              <p:pRg st="5" end="5"/>
                                            </p:txEl>
                                          </p:spTgt>
                                        </p:tgtEl>
                                        <p:attrNameLst>
                                          <p:attrName>style.visibility</p:attrName>
                                        </p:attrNameLst>
                                      </p:cBhvr>
                                      <p:to>
                                        <p:strVal val="visible"/>
                                      </p:to>
                                    </p:set>
                                    <p:animEffect transition="in" filter="blinds(horizontal)">
                                      <p:cBhvr>
                                        <p:cTn id="37" dur="500"/>
                                        <p:tgtEl>
                                          <p:spTgt spid="715779">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15779">
                                            <p:txEl>
                                              <p:pRg st="6" end="6"/>
                                            </p:txEl>
                                          </p:spTgt>
                                        </p:tgtEl>
                                        <p:attrNameLst>
                                          <p:attrName>style.visibility</p:attrName>
                                        </p:attrNameLst>
                                      </p:cBhvr>
                                      <p:to>
                                        <p:strVal val="visible"/>
                                      </p:to>
                                    </p:set>
                                    <p:animEffect transition="in" filter="blinds(horizontal)">
                                      <p:cBhvr>
                                        <p:cTn id="42" dur="500"/>
                                        <p:tgtEl>
                                          <p:spTgt spid="715779">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15779">
                                            <p:txEl>
                                              <p:pRg st="7" end="7"/>
                                            </p:txEl>
                                          </p:spTgt>
                                        </p:tgtEl>
                                        <p:attrNameLst>
                                          <p:attrName>style.visibility</p:attrName>
                                        </p:attrNameLst>
                                      </p:cBhvr>
                                      <p:to>
                                        <p:strVal val="visible"/>
                                      </p:to>
                                    </p:set>
                                    <p:animEffect transition="in" filter="blinds(horizontal)">
                                      <p:cBhvr>
                                        <p:cTn id="47" dur="500"/>
                                        <p:tgtEl>
                                          <p:spTgt spid="71577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779" name="Rectangle 3"/>
          <p:cNvSpPr>
            <a:spLocks noGrp="1" noChangeArrowheads="1"/>
          </p:cNvSpPr>
          <p:nvPr>
            <p:ph type="body" idx="1"/>
          </p:nvPr>
        </p:nvSpPr>
        <p:spPr>
          <a:xfrm>
            <a:off x="236538" y="884505"/>
            <a:ext cx="8677275" cy="2944396"/>
          </a:xfrm>
        </p:spPr>
        <p:txBody>
          <a:bodyPr/>
          <a:lstStyle/>
          <a:p>
            <a:pPr eaLnBrk="1" hangingPunct="1">
              <a:lnSpc>
                <a:spcPct val="150000"/>
              </a:lnSpc>
              <a:spcBef>
                <a:spcPct val="10000"/>
              </a:spcBef>
            </a:pPr>
            <a:r>
              <a:rPr lang="zh-CN" altLang="en-US" sz="2000" dirty="0">
                <a:ea typeface="黑体" panose="02010609060101010101" pitchFamily="49" charset="-122"/>
              </a:rPr>
              <a:t>位扩展（字数不变，位数扩展）</a:t>
            </a:r>
            <a:endParaRPr lang="en-US" altLang="zh-CN" sz="2000" dirty="0">
              <a:ea typeface="黑体" panose="02010609060101010101" pitchFamily="49" charset="-122"/>
            </a:endParaRPr>
          </a:p>
          <a:p>
            <a:pPr marL="0" indent="0" eaLnBrk="1" hangingPunct="1">
              <a:lnSpc>
                <a:spcPct val="150000"/>
              </a:lnSpc>
              <a:spcBef>
                <a:spcPct val="10000"/>
              </a:spcBef>
              <a:buNone/>
            </a:pPr>
            <a:r>
              <a:rPr lang="en-US" altLang="zh-CN" sz="2000" dirty="0">
                <a:solidFill>
                  <a:srgbClr val="CC0000"/>
                </a:solidFill>
                <a:ea typeface="黑体" panose="02010609060101010101" pitchFamily="49" charset="-122"/>
              </a:rPr>
              <a:t>    </a:t>
            </a:r>
            <a:r>
              <a:rPr lang="zh-CN" altLang="en-US" sz="2000" dirty="0">
                <a:solidFill>
                  <a:srgbClr val="CC0000"/>
                </a:solidFill>
                <a:ea typeface="黑体" panose="02010609060101010101" pitchFamily="49" charset="-122"/>
              </a:rPr>
              <a:t>用</a:t>
            </a:r>
            <a:r>
              <a:rPr lang="en-US" altLang="zh-CN" sz="2000" dirty="0">
                <a:solidFill>
                  <a:srgbClr val="CC0000"/>
                </a:solidFill>
                <a:ea typeface="黑体" panose="02010609060101010101" pitchFamily="49" charset="-122"/>
              </a:rPr>
              <a:t>4096×1</a:t>
            </a:r>
            <a:r>
              <a:rPr lang="zh-CN" altLang="en-US" sz="2000" dirty="0">
                <a:solidFill>
                  <a:srgbClr val="CC0000"/>
                </a:solidFill>
                <a:ea typeface="黑体" panose="02010609060101010101" pitchFamily="49" charset="-122"/>
              </a:rPr>
              <a:t>位芯片构成</a:t>
            </a:r>
            <a:r>
              <a:rPr lang="en-US" altLang="zh-CN" sz="2000" dirty="0">
                <a:solidFill>
                  <a:srgbClr val="CC0000"/>
                </a:solidFill>
                <a:ea typeface="黑体" panose="02010609060101010101" pitchFamily="49" charset="-122"/>
              </a:rPr>
              <a:t>4K×8</a:t>
            </a:r>
            <a:r>
              <a:rPr lang="zh-CN" altLang="en-US" sz="2000" dirty="0">
                <a:solidFill>
                  <a:srgbClr val="CC0000"/>
                </a:solidFill>
                <a:ea typeface="黑体" panose="02010609060101010101" pitchFamily="49" charset="-122"/>
              </a:rPr>
              <a:t>位存储器需几个芯片？地址范围各是多少？</a:t>
            </a:r>
          </a:p>
          <a:p>
            <a:pPr lvl="1" eaLnBrk="1" hangingPunct="1">
              <a:lnSpc>
                <a:spcPct val="150000"/>
              </a:lnSpc>
              <a:spcBef>
                <a:spcPct val="10000"/>
              </a:spcBef>
              <a:buClr>
                <a:schemeClr val="accent1"/>
              </a:buClr>
              <a:buFont typeface="Wingdings" panose="05000000000000000000" pitchFamily="2" charset="2"/>
              <a:buChar char="Ø"/>
            </a:pPr>
            <a:r>
              <a:rPr lang="zh-CN" altLang="en-US" sz="2000" dirty="0">
                <a:ea typeface="黑体" panose="02010609060101010101" pitchFamily="49" charset="-122"/>
              </a:rPr>
              <a:t>  </a:t>
            </a:r>
            <a:r>
              <a:rPr lang="zh-CN" altLang="en-US" sz="2000" dirty="0">
                <a:solidFill>
                  <a:srgbClr val="663300"/>
                </a:solidFill>
                <a:ea typeface="黑体" panose="02010609060101010101" pitchFamily="49" charset="-122"/>
              </a:rPr>
              <a:t>位方向扩展</a:t>
            </a:r>
            <a:r>
              <a:rPr lang="en-US" altLang="zh-CN" sz="2000" dirty="0">
                <a:solidFill>
                  <a:srgbClr val="663300"/>
                </a:solidFill>
                <a:ea typeface="黑体" panose="02010609060101010101" pitchFamily="49" charset="-122"/>
              </a:rPr>
              <a:t>8</a:t>
            </a:r>
            <a:r>
              <a:rPr lang="zh-CN" altLang="en-US" sz="2000" dirty="0">
                <a:solidFill>
                  <a:srgbClr val="663300"/>
                </a:solidFill>
                <a:ea typeface="黑体" panose="02010609060101010101" pitchFamily="49" charset="-122"/>
              </a:rPr>
              <a:t>倍，字方向无需扩展。</a:t>
            </a:r>
            <a:endParaRPr lang="en-US" altLang="zh-CN" sz="2000" dirty="0">
              <a:solidFill>
                <a:srgbClr val="663300"/>
              </a:solidFill>
              <a:ea typeface="黑体" panose="02010609060101010101" pitchFamily="49" charset="-122"/>
            </a:endParaRPr>
          </a:p>
          <a:p>
            <a:pPr lvl="1" eaLnBrk="1" hangingPunct="1">
              <a:lnSpc>
                <a:spcPct val="150000"/>
              </a:lnSpc>
              <a:spcBef>
                <a:spcPct val="10000"/>
              </a:spcBef>
              <a:buClr>
                <a:schemeClr val="accent1"/>
              </a:buClr>
              <a:buFont typeface="Wingdings" panose="05000000000000000000" pitchFamily="2" charset="2"/>
              <a:buChar char="Ø"/>
            </a:pPr>
            <a:r>
              <a:rPr lang="zh-CN" altLang="en-US" sz="2000" dirty="0">
                <a:solidFill>
                  <a:srgbClr val="663300"/>
                </a:solidFill>
                <a:ea typeface="黑体" panose="02010609060101010101" pitchFamily="49" charset="-122"/>
              </a:rPr>
              <a:t>需要</a:t>
            </a:r>
            <a:r>
              <a:rPr lang="en-US" altLang="zh-CN" sz="2000" dirty="0">
                <a:solidFill>
                  <a:srgbClr val="663300"/>
                </a:solidFill>
                <a:ea typeface="黑体" panose="02010609060101010101" pitchFamily="49" charset="-122"/>
              </a:rPr>
              <a:t>8</a:t>
            </a:r>
            <a:r>
              <a:rPr lang="zh-CN" altLang="en-US" sz="2000" dirty="0">
                <a:solidFill>
                  <a:srgbClr val="663300"/>
                </a:solidFill>
                <a:ea typeface="黑体" panose="02010609060101010101" pitchFamily="49" charset="-122"/>
              </a:rPr>
              <a:t>个芯片，地址范围都一样：</a:t>
            </a:r>
            <a:r>
              <a:rPr lang="en-US" altLang="zh-CN" sz="2000" dirty="0">
                <a:solidFill>
                  <a:srgbClr val="663300"/>
                </a:solidFill>
                <a:ea typeface="黑体" panose="02010609060101010101" pitchFamily="49" charset="-122"/>
              </a:rPr>
              <a:t>000-FFFH</a:t>
            </a:r>
            <a:r>
              <a:rPr lang="zh-CN" altLang="en-US" sz="2000" dirty="0">
                <a:solidFill>
                  <a:srgbClr val="663300"/>
                </a:solidFill>
                <a:ea typeface="黑体" panose="02010609060101010101" pitchFamily="49" charset="-122"/>
              </a:rPr>
              <a:t>， 地址共</a:t>
            </a:r>
            <a:r>
              <a:rPr lang="en-US" altLang="zh-CN" sz="2000" dirty="0">
                <a:solidFill>
                  <a:srgbClr val="663300"/>
                </a:solidFill>
                <a:ea typeface="黑体" panose="02010609060101010101" pitchFamily="49" charset="-122"/>
              </a:rPr>
              <a:t>12</a:t>
            </a:r>
            <a:r>
              <a:rPr lang="zh-CN" altLang="en-US" sz="2000" dirty="0">
                <a:solidFill>
                  <a:srgbClr val="663300"/>
                </a:solidFill>
                <a:ea typeface="黑体" panose="02010609060101010101" pitchFamily="49" charset="-122"/>
              </a:rPr>
              <a:t>位，全部作为片内地址。</a:t>
            </a:r>
          </a:p>
          <a:p>
            <a:pPr lvl="1" eaLnBrk="1" hangingPunct="1">
              <a:lnSpc>
                <a:spcPct val="150000"/>
              </a:lnSpc>
              <a:spcBef>
                <a:spcPct val="10000"/>
              </a:spcBef>
            </a:pPr>
            <a:r>
              <a:rPr lang="zh-CN" altLang="en-US" sz="2000" dirty="0">
                <a:ea typeface="黑体" panose="02010609060101010101" pitchFamily="49" charset="-122"/>
              </a:rPr>
              <a:t>芯片的地址线及读</a:t>
            </a:r>
            <a:r>
              <a:rPr lang="en-US" altLang="zh-CN" sz="2000" dirty="0">
                <a:ea typeface="黑体" panose="02010609060101010101" pitchFamily="49" charset="-122"/>
              </a:rPr>
              <a:t>/</a:t>
            </a:r>
            <a:r>
              <a:rPr lang="zh-CN" altLang="en-US" sz="2000" dirty="0">
                <a:ea typeface="黑体" panose="02010609060101010101" pitchFamily="49" charset="-122"/>
              </a:rPr>
              <a:t>写控制线对应相接，而数据线单独引出 </a:t>
            </a:r>
          </a:p>
        </p:txBody>
      </p:sp>
      <p:sp>
        <p:nvSpPr>
          <p:cNvPr id="7" name="Rectangle 3"/>
          <p:cNvSpPr txBox="1">
            <a:spLocks noChangeArrowheads="1"/>
          </p:cNvSpPr>
          <p:nvPr/>
        </p:nvSpPr>
        <p:spPr bwMode="auto">
          <a:xfrm>
            <a:off x="236538" y="4003091"/>
            <a:ext cx="8677275" cy="2451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spcBef>
                <a:spcPct val="35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spcBef>
                <a:spcPct val="35000"/>
              </a:spcBef>
              <a:spcAft>
                <a:spcPct val="0"/>
              </a:spcAft>
              <a:buSzPct val="100000"/>
              <a:buChar char="•"/>
              <a:defRPr b="1" kern="1200">
                <a:solidFill>
                  <a:schemeClr val="accent2"/>
                </a:solidFill>
                <a:latin typeface="+mn-lt"/>
                <a:ea typeface="+mn-ea"/>
                <a:cs typeface="+mn-cs"/>
              </a:defRPr>
            </a:lvl2pPr>
            <a:lvl3pPr marL="1257300" indent="-342900" algn="l" rtl="0" eaLnBrk="0" fontAlgn="base" hangingPunct="0">
              <a:spcBef>
                <a:spcPct val="35000"/>
              </a:spcBef>
              <a:spcAft>
                <a:spcPct val="0"/>
              </a:spcAft>
              <a:buSzPct val="100000"/>
              <a:buChar char="-"/>
              <a:defRPr b="1" kern="1200">
                <a:solidFill>
                  <a:srgbClr val="B7011F"/>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50000"/>
              </a:lnSpc>
              <a:spcBef>
                <a:spcPct val="10000"/>
              </a:spcBef>
            </a:pPr>
            <a:r>
              <a:rPr lang="zh-CN" altLang="en-US" sz="2000">
                <a:ea typeface="黑体" panose="02010609060101010101" pitchFamily="49" charset="-122"/>
              </a:rPr>
              <a:t>字位同时扩展（字和位同时扩展）</a:t>
            </a:r>
            <a:endParaRPr lang="en-US" altLang="zh-CN" sz="2000">
              <a:ea typeface="黑体" panose="02010609060101010101" pitchFamily="49" charset="-122"/>
            </a:endParaRPr>
          </a:p>
          <a:p>
            <a:pPr marL="0" indent="0" eaLnBrk="1" hangingPunct="1">
              <a:lnSpc>
                <a:spcPct val="150000"/>
              </a:lnSpc>
              <a:spcBef>
                <a:spcPct val="10000"/>
              </a:spcBef>
              <a:buFontTx/>
              <a:buNone/>
            </a:pPr>
            <a:r>
              <a:rPr lang="en-US" altLang="zh-CN" sz="2000">
                <a:solidFill>
                  <a:srgbClr val="CC0000"/>
                </a:solidFill>
                <a:ea typeface="黑体" panose="02010609060101010101" pitchFamily="49" charset="-122"/>
              </a:rPr>
              <a:t>    16K×4</a:t>
            </a:r>
            <a:r>
              <a:rPr lang="zh-CN" altLang="en-US" sz="2000">
                <a:solidFill>
                  <a:srgbClr val="CC0000"/>
                </a:solidFill>
                <a:ea typeface="黑体" panose="02010609060101010101" pitchFamily="49" charset="-122"/>
              </a:rPr>
              <a:t>位芯片构成</a:t>
            </a:r>
            <a:r>
              <a:rPr lang="en-US" altLang="zh-CN" sz="2000">
                <a:solidFill>
                  <a:srgbClr val="CC0000"/>
                </a:solidFill>
                <a:ea typeface="黑体" panose="02010609060101010101" pitchFamily="49" charset="-122"/>
              </a:rPr>
              <a:t>64K×8</a:t>
            </a:r>
            <a:r>
              <a:rPr lang="zh-CN" altLang="en-US" sz="2000">
                <a:solidFill>
                  <a:srgbClr val="CC0000"/>
                </a:solidFill>
                <a:ea typeface="黑体" panose="02010609060101010101" pitchFamily="49" charset="-122"/>
              </a:rPr>
              <a:t>位存储器需几个芯片，地址范围各是多少？</a:t>
            </a:r>
          </a:p>
          <a:p>
            <a:pPr lvl="1" eaLnBrk="1" hangingPunct="1">
              <a:lnSpc>
                <a:spcPct val="150000"/>
              </a:lnSpc>
              <a:spcBef>
                <a:spcPct val="10000"/>
              </a:spcBef>
              <a:buClr>
                <a:schemeClr val="accent1"/>
              </a:buClr>
              <a:buFont typeface="Wingdings" panose="05000000000000000000" pitchFamily="2" charset="2"/>
              <a:buChar char="Ø"/>
            </a:pPr>
            <a:r>
              <a:rPr lang="zh-CN" altLang="en-US" sz="2000">
                <a:solidFill>
                  <a:srgbClr val="CC0000"/>
                </a:solidFill>
                <a:ea typeface="黑体" panose="02010609060101010101" pitchFamily="49" charset="-122"/>
              </a:rPr>
              <a:t> </a:t>
            </a:r>
            <a:r>
              <a:rPr lang="zh-CN" altLang="en-US" sz="2000">
                <a:solidFill>
                  <a:srgbClr val="663300"/>
                </a:solidFill>
                <a:ea typeface="黑体" panose="02010609060101010101" pitchFamily="49" charset="-122"/>
              </a:rPr>
              <a:t>字向</a:t>
            </a:r>
            <a:r>
              <a:rPr lang="en-US" altLang="zh-CN" sz="2000">
                <a:solidFill>
                  <a:srgbClr val="663300"/>
                </a:solidFill>
                <a:ea typeface="黑体" panose="02010609060101010101" pitchFamily="49" charset="-122"/>
              </a:rPr>
              <a:t>4</a:t>
            </a:r>
            <a:r>
              <a:rPr lang="zh-CN" altLang="en-US" sz="2000">
                <a:solidFill>
                  <a:srgbClr val="663300"/>
                </a:solidFill>
                <a:ea typeface="黑体" panose="02010609060101010101" pitchFamily="49" charset="-122"/>
              </a:rPr>
              <a:t>倍、位向</a:t>
            </a:r>
            <a:r>
              <a:rPr lang="en-US" altLang="zh-CN" sz="2000">
                <a:solidFill>
                  <a:srgbClr val="663300"/>
                </a:solidFill>
                <a:ea typeface="黑体" panose="02010609060101010101" pitchFamily="49" charset="-122"/>
              </a:rPr>
              <a:t>2</a:t>
            </a:r>
            <a:r>
              <a:rPr lang="zh-CN" altLang="en-US" sz="2000">
                <a:solidFill>
                  <a:srgbClr val="663300"/>
                </a:solidFill>
                <a:ea typeface="黑体" panose="02010609060101010101" pitchFamily="49" charset="-122"/>
              </a:rPr>
              <a:t>倍，</a:t>
            </a:r>
            <a:r>
              <a:rPr lang="en-US" altLang="zh-CN" sz="2000">
                <a:solidFill>
                  <a:srgbClr val="663300"/>
                </a:solidFill>
                <a:ea typeface="黑体" panose="02010609060101010101" pitchFamily="49" charset="-122"/>
              </a:rPr>
              <a:t>8</a:t>
            </a:r>
            <a:r>
              <a:rPr lang="zh-CN" altLang="en-US" sz="2000">
                <a:solidFill>
                  <a:srgbClr val="663300"/>
                </a:solidFill>
                <a:ea typeface="黑体" panose="02010609060101010101" pitchFamily="49" charset="-122"/>
              </a:rPr>
              <a:t>个芯片。</a:t>
            </a:r>
            <a:endParaRPr lang="en-US" altLang="zh-CN" sz="2000">
              <a:solidFill>
                <a:srgbClr val="663300"/>
              </a:solidFill>
              <a:ea typeface="黑体" panose="02010609060101010101" pitchFamily="49" charset="-122"/>
            </a:endParaRPr>
          </a:p>
          <a:p>
            <a:pPr lvl="1" eaLnBrk="1" hangingPunct="1">
              <a:lnSpc>
                <a:spcPct val="150000"/>
              </a:lnSpc>
              <a:spcBef>
                <a:spcPct val="10000"/>
              </a:spcBef>
              <a:buClr>
                <a:schemeClr val="accent1"/>
              </a:buClr>
              <a:buFont typeface="Wingdings" panose="05000000000000000000" pitchFamily="2" charset="2"/>
              <a:buChar char="Ø"/>
            </a:pPr>
            <a:r>
              <a:rPr lang="zh-CN" altLang="en-US" sz="2000">
                <a:solidFill>
                  <a:srgbClr val="663300"/>
                </a:solidFill>
                <a:ea typeface="黑体" panose="02010609060101010101" pitchFamily="49" charset="-122"/>
              </a:rPr>
              <a:t>各芯片地址范围：</a:t>
            </a:r>
            <a:r>
              <a:rPr lang="en-US" altLang="zh-CN" sz="2000">
                <a:solidFill>
                  <a:srgbClr val="663300"/>
                </a:solidFill>
                <a:ea typeface="黑体" panose="02010609060101010101" pitchFamily="49" charset="-122"/>
              </a:rPr>
              <a:t>0000-3FFFH</a:t>
            </a:r>
            <a:r>
              <a:rPr lang="zh-CN" altLang="en-US" sz="2000">
                <a:solidFill>
                  <a:srgbClr val="663300"/>
                </a:solidFill>
                <a:ea typeface="黑体" panose="02010609060101010101" pitchFamily="49" charset="-122"/>
              </a:rPr>
              <a:t>， </a:t>
            </a:r>
            <a:r>
              <a:rPr lang="en-US" altLang="zh-CN" sz="2000">
                <a:solidFill>
                  <a:srgbClr val="663300"/>
                </a:solidFill>
                <a:ea typeface="黑体" panose="02010609060101010101" pitchFamily="49" charset="-122"/>
              </a:rPr>
              <a:t>4000-7FFFH</a:t>
            </a:r>
            <a:r>
              <a:rPr lang="zh-CN" altLang="en-US" sz="2000">
                <a:solidFill>
                  <a:srgbClr val="663300"/>
                </a:solidFill>
                <a:ea typeface="黑体" panose="02010609060101010101" pitchFamily="49" charset="-122"/>
              </a:rPr>
              <a:t>， </a:t>
            </a:r>
            <a:r>
              <a:rPr lang="en-US" altLang="zh-CN" sz="2000">
                <a:solidFill>
                  <a:srgbClr val="663300"/>
                </a:solidFill>
                <a:ea typeface="黑体" panose="02010609060101010101" pitchFamily="49" charset="-122"/>
              </a:rPr>
              <a:t>8000-BFFFH</a:t>
            </a:r>
            <a:r>
              <a:rPr lang="zh-CN" altLang="en-US" sz="2000">
                <a:solidFill>
                  <a:srgbClr val="663300"/>
                </a:solidFill>
                <a:ea typeface="黑体" panose="02010609060101010101" pitchFamily="49" charset="-122"/>
              </a:rPr>
              <a:t>， </a:t>
            </a:r>
            <a:r>
              <a:rPr lang="en-US" altLang="zh-CN" sz="2000">
                <a:solidFill>
                  <a:srgbClr val="663300"/>
                </a:solidFill>
                <a:ea typeface="黑体" panose="02010609060101010101" pitchFamily="49" charset="-122"/>
              </a:rPr>
              <a:t>C000- FFFFH</a:t>
            </a:r>
            <a:endParaRPr lang="en-US" altLang="zh-CN" sz="2000" dirty="0">
              <a:solidFill>
                <a:srgbClr val="663300"/>
              </a:solidFill>
              <a:ea typeface="黑体" panose="02010609060101010101" pitchFamily="49" charset="-122"/>
            </a:endParaRPr>
          </a:p>
        </p:txBody>
      </p:sp>
      <p:sp>
        <p:nvSpPr>
          <p:cNvPr id="9" name="文本框 8"/>
          <p:cNvSpPr txBox="1"/>
          <p:nvPr/>
        </p:nvSpPr>
        <p:spPr>
          <a:xfrm>
            <a:off x="152701" y="104466"/>
            <a:ext cx="3649278" cy="461665"/>
          </a:xfrm>
          <a:prstGeom prst="rect">
            <a:avLst/>
          </a:prstGeom>
          <a:noFill/>
        </p:spPr>
        <p:txBody>
          <a:bodyPr wrap="squar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400" b="1" dirty="0">
                <a:solidFill>
                  <a:schemeClr val="accent1"/>
                </a:solidFill>
                <a:ea typeface="宋体" panose="02010600030101010101" pitchFamily="2" charset="-122"/>
              </a:rPr>
              <a:t>存储器容量的扩展（续）</a:t>
            </a:r>
            <a:endParaRPr lang="zh-CN" altLang="en-US" sz="2400" b="1" dirty="0">
              <a:solidFill>
                <a:schemeClr val="accent1"/>
              </a:solidFill>
              <a:latin typeface="黑体" panose="02010609060101010101" pitchFamily="49" charset="-122"/>
              <a:ea typeface="黑体" panose="02010609060101010101" pitchFamily="49" charset="-122"/>
            </a:endParaRPr>
          </a:p>
        </p:txBody>
      </p:sp>
      <p:sp>
        <p:nvSpPr>
          <p:cNvPr id="2" name="灯片编号占位符 1"/>
          <p:cNvSpPr>
            <a:spLocks noGrp="1"/>
          </p:cNvSpPr>
          <p:nvPr>
            <p:ph type="sldNum" sz="quarter" idx="10"/>
          </p:nvPr>
        </p:nvSpPr>
        <p:spPr/>
        <p:txBody>
          <a:bodyPr/>
          <a:lstStyle/>
          <a:p>
            <a:pPr>
              <a:defRPr/>
            </a:pPr>
            <a:fld id="{B7F242E4-6A5F-4123-B967-1CA66AE767CB}" type="slidenum">
              <a:rPr lang="zh-CN" altLang="en-US" smtClean="0"/>
              <a:pPr>
                <a:defRPr/>
              </a:pPr>
              <a:t>28</a:t>
            </a:fld>
            <a:endParaRPr lang="zh-CN" altLang="en-US"/>
          </a:p>
        </p:txBody>
      </p:sp>
    </p:spTree>
    <p:extLst>
      <p:ext uri="{BB962C8B-B14F-4D97-AF65-F5344CB8AC3E}">
        <p14:creationId xmlns:p14="http://schemas.microsoft.com/office/powerpoint/2010/main" val="702177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15779">
                                            <p:txEl>
                                              <p:pRg st="0" end="0"/>
                                            </p:txEl>
                                          </p:spTgt>
                                        </p:tgtEl>
                                        <p:attrNameLst>
                                          <p:attrName>style.visibility</p:attrName>
                                        </p:attrNameLst>
                                      </p:cBhvr>
                                      <p:to>
                                        <p:strVal val="visible"/>
                                      </p:to>
                                    </p:set>
                                    <p:animEffect transition="in" filter="wipe(down)">
                                      <p:cBhvr>
                                        <p:cTn id="7" dur="500"/>
                                        <p:tgtEl>
                                          <p:spTgt spid="7157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15779">
                                            <p:txEl>
                                              <p:pRg st="1" end="1"/>
                                            </p:txEl>
                                          </p:spTgt>
                                        </p:tgtEl>
                                        <p:attrNameLst>
                                          <p:attrName>style.visibility</p:attrName>
                                        </p:attrNameLst>
                                      </p:cBhvr>
                                      <p:to>
                                        <p:strVal val="visible"/>
                                      </p:to>
                                    </p:set>
                                    <p:animEffect transition="in" filter="wipe(down)">
                                      <p:cBhvr>
                                        <p:cTn id="12" dur="500"/>
                                        <p:tgtEl>
                                          <p:spTgt spid="7157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15779">
                                            <p:txEl>
                                              <p:pRg st="2" end="2"/>
                                            </p:txEl>
                                          </p:spTgt>
                                        </p:tgtEl>
                                        <p:attrNameLst>
                                          <p:attrName>style.visibility</p:attrName>
                                        </p:attrNameLst>
                                      </p:cBhvr>
                                      <p:to>
                                        <p:strVal val="visible"/>
                                      </p:to>
                                    </p:set>
                                    <p:animEffect transition="in" filter="blinds(horizontal)">
                                      <p:cBhvr>
                                        <p:cTn id="17" dur="500"/>
                                        <p:tgtEl>
                                          <p:spTgt spid="71577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15779">
                                            <p:txEl>
                                              <p:pRg st="3" end="3"/>
                                            </p:txEl>
                                          </p:spTgt>
                                        </p:tgtEl>
                                        <p:attrNameLst>
                                          <p:attrName>style.visibility</p:attrName>
                                        </p:attrNameLst>
                                      </p:cBhvr>
                                      <p:to>
                                        <p:strVal val="visible"/>
                                      </p:to>
                                    </p:set>
                                    <p:animEffect transition="in" filter="blinds(horizontal)">
                                      <p:cBhvr>
                                        <p:cTn id="22" dur="500"/>
                                        <p:tgtEl>
                                          <p:spTgt spid="71577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15779">
                                            <p:txEl>
                                              <p:pRg st="4" end="4"/>
                                            </p:txEl>
                                          </p:spTgt>
                                        </p:tgtEl>
                                        <p:attrNameLst>
                                          <p:attrName>style.visibility</p:attrName>
                                        </p:attrNameLst>
                                      </p:cBhvr>
                                      <p:to>
                                        <p:strVal val="visible"/>
                                      </p:to>
                                    </p:set>
                                    <p:animEffect transition="in" filter="blinds(horizontal)">
                                      <p:cBhvr>
                                        <p:cTn id="27" dur="500"/>
                                        <p:tgtEl>
                                          <p:spTgt spid="71577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7">
                                            <p:txEl>
                                              <p:pRg st="0" end="0"/>
                                            </p:txEl>
                                          </p:spTgt>
                                        </p:tgtEl>
                                        <p:attrNameLst>
                                          <p:attrName>style.visibility</p:attrName>
                                        </p:attrNameLst>
                                      </p:cBhvr>
                                      <p:to>
                                        <p:strVal val="visible"/>
                                      </p:to>
                                    </p:set>
                                    <p:animEffect transition="in" filter="wipe(down)">
                                      <p:cBhvr>
                                        <p:cTn id="32" dur="500"/>
                                        <p:tgtEl>
                                          <p:spTgt spid="7">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7">
                                            <p:txEl>
                                              <p:pRg st="1" end="1"/>
                                            </p:txEl>
                                          </p:spTgt>
                                        </p:tgtEl>
                                        <p:attrNameLst>
                                          <p:attrName>style.visibility</p:attrName>
                                        </p:attrNameLst>
                                      </p:cBhvr>
                                      <p:to>
                                        <p:strVal val="visible"/>
                                      </p:to>
                                    </p:set>
                                    <p:animEffect transition="in" filter="wipe(down)">
                                      <p:cBhvr>
                                        <p:cTn id="37" dur="500"/>
                                        <p:tgtEl>
                                          <p:spTgt spid="7">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
                                            <p:txEl>
                                              <p:pRg st="2" end="2"/>
                                            </p:txEl>
                                          </p:spTgt>
                                        </p:tgtEl>
                                        <p:attrNameLst>
                                          <p:attrName>style.visibility</p:attrName>
                                        </p:attrNameLst>
                                      </p:cBhvr>
                                      <p:to>
                                        <p:strVal val="visible"/>
                                      </p:to>
                                    </p:set>
                                    <p:animEffect transition="in" filter="blinds(horizontal)">
                                      <p:cBhvr>
                                        <p:cTn id="42" dur="500"/>
                                        <p:tgtEl>
                                          <p:spTgt spid="7">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
                                            <p:txEl>
                                              <p:pRg st="3" end="3"/>
                                            </p:txEl>
                                          </p:spTgt>
                                        </p:tgtEl>
                                        <p:attrNameLst>
                                          <p:attrName>style.visibility</p:attrName>
                                        </p:attrNameLst>
                                      </p:cBhvr>
                                      <p:to>
                                        <p:strVal val="visible"/>
                                      </p:to>
                                    </p:set>
                                    <p:animEffect transition="in" filter="blinds(horizontal)">
                                      <p:cBhvr>
                                        <p:cTn id="47"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F993EA7F-FB2A-4044-BC84-07B55F09D65A}" type="slidenum">
              <a:rPr lang="zh-CN" altLang="en-US" sz="1200" smtClean="0">
                <a:solidFill>
                  <a:srgbClr val="898989"/>
                </a:solidFill>
              </a:rPr>
              <a:pPr/>
              <a:t>29</a:t>
            </a:fld>
            <a:endParaRPr lang="zh-CN" altLang="en-US" sz="1200">
              <a:solidFill>
                <a:srgbClr val="898989"/>
              </a:solidFill>
            </a:endParaRPr>
          </a:p>
        </p:txBody>
      </p:sp>
      <p:sp>
        <p:nvSpPr>
          <p:cNvPr id="3" name="Text Box 3"/>
          <p:cNvSpPr txBox="1">
            <a:spLocks noChangeArrowheads="1"/>
          </p:cNvSpPr>
          <p:nvPr/>
        </p:nvSpPr>
        <p:spPr bwMode="auto">
          <a:xfrm>
            <a:off x="236538" y="657225"/>
            <a:ext cx="8534400"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dirty="0">
                <a:latin typeface="黑体" panose="02010609060101010101" pitchFamily="49" charset="-122"/>
                <a:ea typeface="黑体" panose="02010609060101010101" pitchFamily="49" charset="-122"/>
              </a:rPr>
              <a:t>用1K×4</a:t>
            </a:r>
            <a:r>
              <a:rPr lang="zh-CN" altLang="en-US" sz="2000" dirty="0">
                <a:latin typeface="黑体" panose="02010609060101010101" pitchFamily="49" charset="-122"/>
                <a:ea typeface="黑体" panose="02010609060101010101" pitchFamily="49" charset="-122"/>
              </a:rPr>
              <a:t>的</a:t>
            </a:r>
            <a:r>
              <a:rPr lang="zh-CN" altLang="zh-CN" sz="2000" dirty="0">
                <a:latin typeface="黑体" panose="02010609060101010101" pitchFamily="49" charset="-122"/>
                <a:ea typeface="黑体" panose="02010609060101010101" pitchFamily="49" charset="-122"/>
              </a:rPr>
              <a:t>芯片组成容量为4K×8的存储器。</a:t>
            </a:r>
            <a:r>
              <a:rPr lang="zh-CN" altLang="en-US" sz="2000" dirty="0">
                <a:latin typeface="黑体" panose="02010609060101010101" pitchFamily="49" charset="-122"/>
                <a:ea typeface="黑体" panose="02010609060101010101" pitchFamily="49" charset="-122"/>
              </a:rPr>
              <a:t>系统</a:t>
            </a:r>
            <a:r>
              <a:rPr lang="zh-CN" altLang="zh-CN" sz="2000" dirty="0">
                <a:latin typeface="黑体" panose="02010609060101010101" pitchFamily="49" charset="-122"/>
                <a:ea typeface="黑体" panose="02010609060101010101" pitchFamily="49" charset="-122"/>
              </a:rPr>
              <a:t>地址总线A15～A0（低）,双向数据总线D7～D0（低）,读/写信号线R/W。给出芯片内部地址分配与片选逻辑,并画出</a:t>
            </a:r>
            <a:r>
              <a:rPr lang="zh-CN" altLang="en-US" sz="2000" dirty="0">
                <a:latin typeface="黑体" panose="02010609060101010101" pitchFamily="49" charset="-122"/>
                <a:ea typeface="黑体" panose="02010609060101010101" pitchFamily="49" charset="-122"/>
              </a:rPr>
              <a:t>存储器</a:t>
            </a:r>
            <a:r>
              <a:rPr lang="zh-CN" altLang="zh-CN" sz="2000" dirty="0">
                <a:latin typeface="黑体" panose="02010609060101010101" pitchFamily="49" charset="-122"/>
                <a:ea typeface="黑体" panose="02010609060101010101" pitchFamily="49" charset="-122"/>
              </a:rPr>
              <a:t>框图。</a:t>
            </a:r>
          </a:p>
        </p:txBody>
      </p:sp>
      <p:sp>
        <p:nvSpPr>
          <p:cNvPr id="33796" name="Rectangle 2"/>
          <p:cNvSpPr txBox="1">
            <a:spLocks noChangeArrowheads="1"/>
          </p:cNvSpPr>
          <p:nvPr/>
        </p:nvSpPr>
        <p:spPr bwMode="auto">
          <a:xfrm>
            <a:off x="236538" y="128588"/>
            <a:ext cx="8807450" cy="52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SzPct val="100000"/>
              <a:buChar char="°"/>
              <a:defRPr b="1">
                <a:solidFill>
                  <a:schemeClr val="tx1"/>
                </a:solidFill>
                <a:latin typeface="Arial" panose="020B0604020202020204" pitchFamily="34" charset="0"/>
              </a:defRPr>
            </a:lvl1pPr>
            <a:lvl2pPr marL="685800" indent="-190500">
              <a:spcBef>
                <a:spcPct val="35000"/>
              </a:spcBef>
              <a:buSzPct val="100000"/>
              <a:buChar char="•"/>
              <a:defRPr b="1">
                <a:solidFill>
                  <a:schemeClr val="accent2"/>
                </a:solidFill>
                <a:latin typeface="Arial" panose="020B0604020202020204" pitchFamily="34" charset="0"/>
              </a:defRPr>
            </a:lvl2pPr>
            <a:lvl3pPr marL="1257300" indent="-342900">
              <a:spcBef>
                <a:spcPct val="35000"/>
              </a:spcBef>
              <a:buSzPct val="100000"/>
              <a:buChar char="-"/>
              <a:defRPr b="1">
                <a:solidFill>
                  <a:srgbClr val="B7011F"/>
                </a:solidFill>
                <a:latin typeface="Arial" panose="020B0604020202020204" pitchFamily="34" charset="0"/>
              </a:defRPr>
            </a:lvl3pPr>
            <a:lvl4pPr marL="1714500" indent="-342900">
              <a:spcBef>
                <a:spcPct val="20000"/>
              </a:spcBef>
              <a:buChar char="–"/>
              <a:defRPr sz="2000">
                <a:solidFill>
                  <a:schemeClr val="tx1"/>
                </a:solidFill>
                <a:latin typeface="Times New Roman" panose="02020603050405020304" pitchFamily="18" charset="0"/>
              </a:defRPr>
            </a:lvl4pPr>
            <a:lvl5pPr marL="2171700" indent="-342900">
              <a:spcBef>
                <a:spcPct val="20000"/>
              </a:spcBef>
              <a:buChar char="»"/>
              <a:defRPr sz="2000">
                <a:solidFill>
                  <a:schemeClr val="tx1"/>
                </a:solidFill>
                <a:latin typeface="Times New Roman" panose="02020603050405020304" pitchFamily="18" charset="0"/>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lnSpc>
                <a:spcPct val="87000"/>
              </a:lnSpc>
              <a:spcBef>
                <a:spcPct val="0"/>
              </a:spcBef>
              <a:buSzTx/>
              <a:buFontTx/>
              <a:buNone/>
            </a:pPr>
            <a:r>
              <a:rPr lang="zh-CN" altLang="en-US" sz="2800">
                <a:solidFill>
                  <a:srgbClr val="CC3300"/>
                </a:solidFill>
                <a:ea typeface="黑体" panose="02010609060101010101" pitchFamily="49" charset="-122"/>
              </a:rPr>
              <a:t>存储器芯片的扩展例子</a:t>
            </a:r>
          </a:p>
        </p:txBody>
      </p:sp>
      <p:sp>
        <p:nvSpPr>
          <p:cNvPr id="5" name="文本框 4"/>
          <p:cNvSpPr txBox="1"/>
          <p:nvPr/>
        </p:nvSpPr>
        <p:spPr>
          <a:xfrm>
            <a:off x="236538" y="1673225"/>
            <a:ext cx="7354887" cy="708025"/>
          </a:xfrm>
          <a:prstGeom prst="rect">
            <a:avLst/>
          </a:prstGeom>
          <a:noFill/>
        </p:spPr>
        <p:txBody>
          <a:bodyPr>
            <a:spAutoFit/>
          </a:bodyPr>
          <a:lstStyle/>
          <a:p>
            <a:pPr>
              <a:defRPr/>
            </a:pPr>
            <a:r>
              <a:rPr lang="zh-CN" altLang="en-US" sz="2000" b="1" dirty="0">
                <a:latin typeface="+mj-ea"/>
                <a:ea typeface="+mj-ea"/>
              </a:rPr>
              <a:t>解：</a:t>
            </a:r>
            <a:r>
              <a:rPr lang="en-US" altLang="zh-CN" sz="2000" b="1" dirty="0">
                <a:latin typeface="+mj-ea"/>
                <a:ea typeface="+mj-ea"/>
              </a:rPr>
              <a:t>1.</a:t>
            </a:r>
            <a:r>
              <a:rPr lang="zh-CN" altLang="en-US" sz="2000" b="1" dirty="0">
                <a:latin typeface="+mj-ea"/>
                <a:ea typeface="+mj-ea"/>
              </a:rPr>
              <a:t>计算芯片数</a:t>
            </a:r>
            <a:endParaRPr lang="en-US" altLang="zh-CN" sz="2000" b="1" dirty="0">
              <a:latin typeface="+mj-ea"/>
              <a:ea typeface="+mj-ea"/>
            </a:endParaRPr>
          </a:p>
          <a:p>
            <a:pPr>
              <a:defRPr/>
            </a:pPr>
            <a:r>
              <a:rPr lang="zh-CN" altLang="en-US" sz="2000" b="1" dirty="0">
                <a:latin typeface="+mj-ea"/>
                <a:ea typeface="+mj-ea"/>
              </a:rPr>
              <a:t>      该例为字位同时扩展的情况，可以有两种考虑方法。</a:t>
            </a:r>
          </a:p>
        </p:txBody>
      </p:sp>
      <p:sp>
        <p:nvSpPr>
          <p:cNvPr id="7" name="Text Box 3"/>
          <p:cNvSpPr txBox="1">
            <a:spLocks noChangeArrowheads="1"/>
          </p:cNvSpPr>
          <p:nvPr/>
        </p:nvSpPr>
        <p:spPr bwMode="auto">
          <a:xfrm>
            <a:off x="641350" y="2484438"/>
            <a:ext cx="4071938"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（1）先扩展位再扩展</a:t>
            </a:r>
            <a:r>
              <a:rPr lang="zh-CN" altLang="en-US" sz="2000">
                <a:latin typeface="黑体" panose="02010609060101010101" pitchFamily="49" charset="-122"/>
                <a:ea typeface="黑体" panose="02010609060101010101" pitchFamily="49" charset="-122"/>
              </a:rPr>
              <a:t>字</a:t>
            </a:r>
            <a:endParaRPr lang="zh-CN" altLang="zh-CN" sz="2000">
              <a:latin typeface="黑体" panose="02010609060101010101" pitchFamily="49" charset="-122"/>
              <a:ea typeface="黑体" panose="02010609060101010101" pitchFamily="49" charset="-122"/>
            </a:endParaRPr>
          </a:p>
        </p:txBody>
      </p:sp>
      <p:sp>
        <p:nvSpPr>
          <p:cNvPr id="8" name="Text Box 4"/>
          <p:cNvSpPr txBox="1">
            <a:spLocks noChangeArrowheads="1"/>
          </p:cNvSpPr>
          <p:nvPr/>
        </p:nvSpPr>
        <p:spPr bwMode="auto">
          <a:xfrm>
            <a:off x="654050" y="2882900"/>
            <a:ext cx="28956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     2片1K×4 </a:t>
            </a:r>
          </a:p>
        </p:txBody>
      </p:sp>
      <p:sp>
        <p:nvSpPr>
          <p:cNvPr id="9" name="Line 5"/>
          <p:cNvSpPr>
            <a:spLocks noChangeShapeType="1"/>
          </p:cNvSpPr>
          <p:nvPr/>
        </p:nvSpPr>
        <p:spPr bwMode="auto">
          <a:xfrm>
            <a:off x="2540000" y="3098800"/>
            <a:ext cx="609600" cy="0"/>
          </a:xfrm>
          <a:prstGeom prst="line">
            <a:avLst/>
          </a:prstGeom>
          <a:noFill/>
          <a:ln w="3810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Text Box 6"/>
          <p:cNvSpPr txBox="1">
            <a:spLocks noChangeArrowheads="1"/>
          </p:cNvSpPr>
          <p:nvPr/>
        </p:nvSpPr>
        <p:spPr bwMode="auto">
          <a:xfrm>
            <a:off x="3173413" y="2855913"/>
            <a:ext cx="15271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1K×8 </a:t>
            </a:r>
          </a:p>
        </p:txBody>
      </p:sp>
      <p:sp>
        <p:nvSpPr>
          <p:cNvPr id="11" name="Text Box 9"/>
          <p:cNvSpPr txBox="1">
            <a:spLocks noChangeArrowheads="1"/>
          </p:cNvSpPr>
          <p:nvPr/>
        </p:nvSpPr>
        <p:spPr bwMode="auto">
          <a:xfrm>
            <a:off x="4265613" y="3524250"/>
            <a:ext cx="915987"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4K×8 </a:t>
            </a:r>
          </a:p>
        </p:txBody>
      </p:sp>
      <p:grpSp>
        <p:nvGrpSpPr>
          <p:cNvPr id="12" name="Group 10"/>
          <p:cNvGrpSpPr>
            <a:grpSpLocks/>
          </p:cNvGrpSpPr>
          <p:nvPr/>
        </p:nvGrpSpPr>
        <p:grpSpPr bwMode="auto">
          <a:xfrm>
            <a:off x="4048125" y="2998788"/>
            <a:ext cx="193675" cy="1522412"/>
            <a:chOff x="0" y="0"/>
            <a:chExt cx="288" cy="288"/>
          </a:xfrm>
        </p:grpSpPr>
        <p:sp>
          <p:nvSpPr>
            <p:cNvPr id="33827" name="Line 11"/>
            <p:cNvSpPr>
              <a:spLocks noChangeShapeType="1"/>
            </p:cNvSpPr>
            <p:nvPr/>
          </p:nvSpPr>
          <p:spPr bwMode="auto">
            <a:xfrm>
              <a:off x="0" y="0"/>
              <a:ext cx="288" cy="144"/>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28" name="Line 12"/>
            <p:cNvSpPr>
              <a:spLocks noChangeShapeType="1"/>
            </p:cNvSpPr>
            <p:nvPr/>
          </p:nvSpPr>
          <p:spPr bwMode="auto">
            <a:xfrm flipH="1">
              <a:off x="0" y="144"/>
              <a:ext cx="288" cy="144"/>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5" name="Text Box 13"/>
          <p:cNvSpPr txBox="1">
            <a:spLocks noChangeArrowheads="1"/>
          </p:cNvSpPr>
          <p:nvPr/>
        </p:nvSpPr>
        <p:spPr bwMode="auto">
          <a:xfrm>
            <a:off x="5132388" y="3552825"/>
            <a:ext cx="1185862"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en-US" sz="2000">
                <a:latin typeface="黑体" panose="02010609060101010101" pitchFamily="49" charset="-122"/>
                <a:ea typeface="黑体" panose="02010609060101010101" pitchFamily="49" charset="-122"/>
              </a:rPr>
              <a:t>共需</a:t>
            </a:r>
            <a:r>
              <a:rPr lang="zh-CN" altLang="zh-CN" sz="2000">
                <a:latin typeface="黑体" panose="02010609060101010101" pitchFamily="49" charset="-122"/>
                <a:ea typeface="黑体" panose="02010609060101010101" pitchFamily="49" charset="-122"/>
              </a:rPr>
              <a:t>8片 </a:t>
            </a:r>
          </a:p>
        </p:txBody>
      </p:sp>
      <p:sp>
        <p:nvSpPr>
          <p:cNvPr id="16" name="Text Box 14"/>
          <p:cNvSpPr txBox="1">
            <a:spLocks noChangeArrowheads="1"/>
          </p:cNvSpPr>
          <p:nvPr/>
        </p:nvSpPr>
        <p:spPr bwMode="auto">
          <a:xfrm>
            <a:off x="679450" y="4843463"/>
            <a:ext cx="315436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（2）先扩展</a:t>
            </a:r>
            <a:r>
              <a:rPr lang="zh-CN" altLang="en-US" sz="2000">
                <a:latin typeface="黑体" panose="02010609060101010101" pitchFamily="49" charset="-122"/>
                <a:ea typeface="黑体" panose="02010609060101010101" pitchFamily="49" charset="-122"/>
              </a:rPr>
              <a:t>字</a:t>
            </a:r>
            <a:r>
              <a:rPr lang="zh-CN" altLang="zh-CN" sz="2000">
                <a:latin typeface="黑体" panose="02010609060101010101" pitchFamily="49" charset="-122"/>
                <a:ea typeface="黑体" panose="02010609060101010101" pitchFamily="49" charset="-122"/>
              </a:rPr>
              <a:t>再扩展位</a:t>
            </a:r>
          </a:p>
        </p:txBody>
      </p:sp>
      <p:sp>
        <p:nvSpPr>
          <p:cNvPr id="17" name="Text Box 15"/>
          <p:cNvSpPr txBox="1">
            <a:spLocks noChangeArrowheads="1"/>
          </p:cNvSpPr>
          <p:nvPr/>
        </p:nvSpPr>
        <p:spPr bwMode="auto">
          <a:xfrm>
            <a:off x="641350" y="5273675"/>
            <a:ext cx="28956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     4片1K×4 </a:t>
            </a:r>
          </a:p>
        </p:txBody>
      </p:sp>
      <p:sp>
        <p:nvSpPr>
          <p:cNvPr id="18" name="Line 16"/>
          <p:cNvSpPr>
            <a:spLocks noChangeShapeType="1"/>
          </p:cNvSpPr>
          <p:nvPr/>
        </p:nvSpPr>
        <p:spPr bwMode="auto">
          <a:xfrm>
            <a:off x="2592388" y="5473700"/>
            <a:ext cx="609600" cy="0"/>
          </a:xfrm>
          <a:prstGeom prst="line">
            <a:avLst/>
          </a:prstGeom>
          <a:noFill/>
          <a:ln w="3810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Text Box 17"/>
          <p:cNvSpPr txBox="1">
            <a:spLocks noChangeArrowheads="1"/>
          </p:cNvSpPr>
          <p:nvPr/>
        </p:nvSpPr>
        <p:spPr bwMode="auto">
          <a:xfrm>
            <a:off x="3316288" y="5243513"/>
            <a:ext cx="1449387"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4K×4 </a:t>
            </a:r>
          </a:p>
        </p:txBody>
      </p:sp>
      <p:sp>
        <p:nvSpPr>
          <p:cNvPr id="20" name="Text Box 18"/>
          <p:cNvSpPr txBox="1">
            <a:spLocks noChangeArrowheads="1"/>
          </p:cNvSpPr>
          <p:nvPr/>
        </p:nvSpPr>
        <p:spPr bwMode="auto">
          <a:xfrm>
            <a:off x="1249363" y="5684838"/>
            <a:ext cx="13430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2组4K×4 </a:t>
            </a:r>
          </a:p>
        </p:txBody>
      </p:sp>
      <p:sp>
        <p:nvSpPr>
          <p:cNvPr id="21" name="Line 19"/>
          <p:cNvSpPr>
            <a:spLocks noChangeShapeType="1"/>
          </p:cNvSpPr>
          <p:nvPr/>
        </p:nvSpPr>
        <p:spPr bwMode="auto">
          <a:xfrm>
            <a:off x="2592388" y="5883275"/>
            <a:ext cx="609600" cy="0"/>
          </a:xfrm>
          <a:prstGeom prst="line">
            <a:avLst/>
          </a:prstGeom>
          <a:noFill/>
          <a:ln w="3810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Text Box 20"/>
          <p:cNvSpPr txBox="1">
            <a:spLocks noChangeArrowheads="1"/>
          </p:cNvSpPr>
          <p:nvPr/>
        </p:nvSpPr>
        <p:spPr bwMode="auto">
          <a:xfrm>
            <a:off x="3279775" y="5708650"/>
            <a:ext cx="152241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4K×8 </a:t>
            </a:r>
          </a:p>
        </p:txBody>
      </p:sp>
      <p:sp>
        <p:nvSpPr>
          <p:cNvPr id="23" name="Text Box 24"/>
          <p:cNvSpPr txBox="1">
            <a:spLocks noChangeArrowheads="1"/>
          </p:cNvSpPr>
          <p:nvPr/>
        </p:nvSpPr>
        <p:spPr bwMode="auto">
          <a:xfrm>
            <a:off x="4545013" y="5537200"/>
            <a:ext cx="2008187"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en-US" sz="2000">
                <a:latin typeface="黑体" panose="02010609060101010101" pitchFamily="49" charset="-122"/>
                <a:ea typeface="黑体" panose="02010609060101010101" pitchFamily="49" charset="-122"/>
              </a:rPr>
              <a:t>共需</a:t>
            </a:r>
            <a:r>
              <a:rPr lang="zh-CN" altLang="zh-CN" sz="2000">
                <a:latin typeface="黑体" panose="02010609060101010101" pitchFamily="49" charset="-122"/>
                <a:ea typeface="黑体" panose="02010609060101010101" pitchFamily="49" charset="-122"/>
              </a:rPr>
              <a:t>8片 </a:t>
            </a:r>
          </a:p>
        </p:txBody>
      </p:sp>
      <p:grpSp>
        <p:nvGrpSpPr>
          <p:cNvPr id="24" name="组合 23"/>
          <p:cNvGrpSpPr>
            <a:grpSpLocks/>
          </p:cNvGrpSpPr>
          <p:nvPr/>
        </p:nvGrpSpPr>
        <p:grpSpPr bwMode="auto">
          <a:xfrm>
            <a:off x="582613" y="3324224"/>
            <a:ext cx="4135437" cy="446414"/>
            <a:chOff x="439317" y="3042081"/>
            <a:chExt cx="4135437" cy="446835"/>
          </a:xfrm>
        </p:grpSpPr>
        <p:sp>
          <p:nvSpPr>
            <p:cNvPr id="33824" name="Text Box 4"/>
            <p:cNvSpPr txBox="1">
              <a:spLocks noChangeArrowheads="1"/>
            </p:cNvSpPr>
            <p:nvPr/>
          </p:nvSpPr>
          <p:spPr bwMode="auto">
            <a:xfrm>
              <a:off x="439317" y="3088807"/>
              <a:ext cx="2895600" cy="400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dirty="0">
                  <a:latin typeface="黑体" panose="02010609060101010101" pitchFamily="49" charset="-122"/>
                  <a:ea typeface="黑体" panose="02010609060101010101" pitchFamily="49" charset="-122"/>
                </a:rPr>
                <a:t>     2片1K×4</a:t>
              </a:r>
            </a:p>
          </p:txBody>
        </p:sp>
        <p:sp>
          <p:nvSpPr>
            <p:cNvPr id="33825" name="Line 5"/>
            <p:cNvSpPr>
              <a:spLocks noChangeShapeType="1"/>
            </p:cNvSpPr>
            <p:nvPr/>
          </p:nvSpPr>
          <p:spPr bwMode="auto">
            <a:xfrm>
              <a:off x="2396704" y="3286125"/>
              <a:ext cx="609600" cy="0"/>
            </a:xfrm>
            <a:prstGeom prst="line">
              <a:avLst/>
            </a:prstGeom>
            <a:noFill/>
            <a:ln w="3810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26" name="Text Box 6"/>
            <p:cNvSpPr txBox="1">
              <a:spLocks noChangeArrowheads="1"/>
            </p:cNvSpPr>
            <p:nvPr/>
          </p:nvSpPr>
          <p:spPr bwMode="auto">
            <a:xfrm>
              <a:off x="3047579" y="3042081"/>
              <a:ext cx="1527175" cy="400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1K×8 </a:t>
              </a:r>
            </a:p>
          </p:txBody>
        </p:sp>
      </p:grpSp>
      <p:grpSp>
        <p:nvGrpSpPr>
          <p:cNvPr id="28" name="组合 27"/>
          <p:cNvGrpSpPr>
            <a:grpSpLocks/>
          </p:cNvGrpSpPr>
          <p:nvPr/>
        </p:nvGrpSpPr>
        <p:grpSpPr bwMode="auto">
          <a:xfrm>
            <a:off x="582613" y="3863975"/>
            <a:ext cx="4100512" cy="428625"/>
            <a:chOff x="439317" y="3061495"/>
            <a:chExt cx="4100512" cy="428684"/>
          </a:xfrm>
        </p:grpSpPr>
        <p:sp>
          <p:nvSpPr>
            <p:cNvPr id="33821" name="Text Box 4"/>
            <p:cNvSpPr txBox="1">
              <a:spLocks noChangeArrowheads="1"/>
            </p:cNvSpPr>
            <p:nvPr/>
          </p:nvSpPr>
          <p:spPr bwMode="auto">
            <a:xfrm>
              <a:off x="439317" y="3090069"/>
              <a:ext cx="2895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dirty="0">
                  <a:latin typeface="黑体" panose="02010609060101010101" pitchFamily="49" charset="-122"/>
                  <a:ea typeface="黑体" panose="02010609060101010101" pitchFamily="49" charset="-122"/>
                </a:rPr>
                <a:t>     2片1K×4 </a:t>
              </a:r>
            </a:p>
          </p:txBody>
        </p:sp>
        <p:sp>
          <p:nvSpPr>
            <p:cNvPr id="33822" name="Line 5"/>
            <p:cNvSpPr>
              <a:spLocks noChangeShapeType="1"/>
            </p:cNvSpPr>
            <p:nvPr/>
          </p:nvSpPr>
          <p:spPr bwMode="auto">
            <a:xfrm>
              <a:off x="2357017" y="3315191"/>
              <a:ext cx="609600" cy="0"/>
            </a:xfrm>
            <a:prstGeom prst="line">
              <a:avLst/>
            </a:prstGeom>
            <a:noFill/>
            <a:ln w="3810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23" name="Text Box 6"/>
            <p:cNvSpPr txBox="1">
              <a:spLocks noChangeArrowheads="1"/>
            </p:cNvSpPr>
            <p:nvPr/>
          </p:nvSpPr>
          <p:spPr bwMode="auto">
            <a:xfrm>
              <a:off x="3012654" y="3061495"/>
              <a:ext cx="15271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1K×8 </a:t>
              </a:r>
            </a:p>
          </p:txBody>
        </p:sp>
      </p:grpSp>
      <p:grpSp>
        <p:nvGrpSpPr>
          <p:cNvPr id="32" name="组合 31"/>
          <p:cNvGrpSpPr>
            <a:grpSpLocks/>
          </p:cNvGrpSpPr>
          <p:nvPr/>
        </p:nvGrpSpPr>
        <p:grpSpPr bwMode="auto">
          <a:xfrm>
            <a:off x="650875" y="4264025"/>
            <a:ext cx="4122738" cy="458788"/>
            <a:chOff x="396769" y="3031390"/>
            <a:chExt cx="4006468" cy="458788"/>
          </a:xfrm>
        </p:grpSpPr>
        <p:sp>
          <p:nvSpPr>
            <p:cNvPr id="33818" name="Text Box 4"/>
            <p:cNvSpPr txBox="1">
              <a:spLocks noChangeArrowheads="1"/>
            </p:cNvSpPr>
            <p:nvPr/>
          </p:nvSpPr>
          <p:spPr bwMode="auto">
            <a:xfrm>
              <a:off x="396769" y="3090069"/>
              <a:ext cx="2895600" cy="400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dirty="0">
                  <a:latin typeface="黑体" panose="02010609060101010101" pitchFamily="49" charset="-122"/>
                  <a:ea typeface="黑体" panose="02010609060101010101" pitchFamily="49" charset="-122"/>
                </a:rPr>
                <a:t>     2片1K×4</a:t>
              </a:r>
            </a:p>
          </p:txBody>
        </p:sp>
        <p:sp>
          <p:nvSpPr>
            <p:cNvPr id="33819" name="Line 5"/>
            <p:cNvSpPr>
              <a:spLocks noChangeShapeType="1"/>
            </p:cNvSpPr>
            <p:nvPr/>
          </p:nvSpPr>
          <p:spPr bwMode="auto">
            <a:xfrm>
              <a:off x="2215401" y="3290124"/>
              <a:ext cx="609600" cy="0"/>
            </a:xfrm>
            <a:prstGeom prst="line">
              <a:avLst/>
            </a:prstGeom>
            <a:noFill/>
            <a:ln w="3810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20" name="Text Box 6"/>
            <p:cNvSpPr txBox="1">
              <a:spLocks noChangeArrowheads="1"/>
            </p:cNvSpPr>
            <p:nvPr/>
          </p:nvSpPr>
          <p:spPr bwMode="auto">
            <a:xfrm>
              <a:off x="2876062" y="3031390"/>
              <a:ext cx="1527175" cy="400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1K×8 </a:t>
              </a:r>
            </a:p>
          </p:txBody>
        </p:sp>
      </p:grpSp>
      <p:sp>
        <p:nvSpPr>
          <p:cNvPr id="36" name="左中括号 35"/>
          <p:cNvSpPr>
            <a:spLocks/>
          </p:cNvSpPr>
          <p:nvPr/>
        </p:nvSpPr>
        <p:spPr bwMode="auto">
          <a:xfrm>
            <a:off x="1123950" y="3027363"/>
            <a:ext cx="215900" cy="1700212"/>
          </a:xfrm>
          <a:prstGeom prst="leftBracket">
            <a:avLst>
              <a:gd name="adj" fmla="val 8349"/>
            </a:avLst>
          </a:prstGeom>
          <a:noFill/>
          <a:ln w="12700" cap="sq"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zh-CN" altLang="en-US" sz="2000" b="0">
              <a:latin typeface="Times New Roman" panose="02020603050405020304" pitchFamily="18" charset="0"/>
              <a:ea typeface="宋体" panose="02010600030101010101" pitchFamily="2" charset="-122"/>
            </a:endParaRPr>
          </a:p>
        </p:txBody>
      </p:sp>
      <p:sp>
        <p:nvSpPr>
          <p:cNvPr id="37" name="TextBox 5"/>
          <p:cNvSpPr txBox="1">
            <a:spLocks noChangeArrowheads="1"/>
          </p:cNvSpPr>
          <p:nvPr/>
        </p:nvSpPr>
        <p:spPr bwMode="auto">
          <a:xfrm>
            <a:off x="554038" y="3408363"/>
            <a:ext cx="615950"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r>
              <a:rPr lang="zh-CN" altLang="en-US" sz="2000" b="0">
                <a:latin typeface="黑体" panose="02010609060101010101" pitchFamily="49" charset="-122"/>
                <a:ea typeface="黑体" panose="02010609060101010101" pitchFamily="49" charset="-122"/>
              </a:rPr>
              <a:t>四组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lide(fromBottom)">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2"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slide(fromRight)">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slide(fromLeft)">
                                      <p:cBhvr>
                                        <p:cTn id="22" dur="500"/>
                                        <p:tgtEl>
                                          <p:spTgt spid="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par>
                          <p:cTn id="28" fill="hold" nodeType="afterGroup">
                            <p:stCondLst>
                              <p:cond delay="500"/>
                            </p:stCondLst>
                            <p:childTnLst>
                              <p:par>
                                <p:cTn id="29" presetID="12" presetClass="entr" presetSubtype="2"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slide(fromRight)">
                                      <p:cBhvr>
                                        <p:cTn id="31" dur="500"/>
                                        <p:tgtEl>
                                          <p:spTgt spid="1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nodeType="clickEffect">
                                  <p:stCondLst>
                                    <p:cond delay="0"/>
                                  </p:stCondLst>
                                  <p:childTnLst>
                                    <p:set>
                                      <p:cBhvr>
                                        <p:cTn id="35" dur="1" fill="hold">
                                          <p:stCondLst>
                                            <p:cond delay="0"/>
                                          </p:stCondLst>
                                        </p:cTn>
                                        <p:tgtEl>
                                          <p:spTgt spid="24"/>
                                        </p:tgtEl>
                                        <p:attrNameLst>
                                          <p:attrName>style.visibility</p:attrName>
                                        </p:attrNameLst>
                                      </p:cBhvr>
                                      <p:to>
                                        <p:strVal val="visible"/>
                                      </p:to>
                                    </p:set>
                                    <p:anim calcmode="lin" valueType="num">
                                      <p:cBhvr additive="base">
                                        <p:cTn id="36" dur="500" fill="hold"/>
                                        <p:tgtEl>
                                          <p:spTgt spid="24"/>
                                        </p:tgtEl>
                                        <p:attrNameLst>
                                          <p:attrName>ppt_x</p:attrName>
                                        </p:attrNameLst>
                                      </p:cBhvr>
                                      <p:tavLst>
                                        <p:tav tm="0">
                                          <p:val>
                                            <p:strVal val="#ppt_x"/>
                                          </p:val>
                                        </p:tav>
                                        <p:tav tm="100000">
                                          <p:val>
                                            <p:strVal val="#ppt_x"/>
                                          </p:val>
                                        </p:tav>
                                      </p:tavLst>
                                    </p:anim>
                                    <p:anim calcmode="lin" valueType="num">
                                      <p:cBhvr additive="base">
                                        <p:cTn id="37"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4" fill="hold" nodeType="clickEffect">
                                  <p:stCondLst>
                                    <p:cond delay="0"/>
                                  </p:stCondLst>
                                  <p:childTnLst>
                                    <p:set>
                                      <p:cBhvr>
                                        <p:cTn id="41" dur="1" fill="hold">
                                          <p:stCondLst>
                                            <p:cond delay="0"/>
                                          </p:stCondLst>
                                        </p:cTn>
                                        <p:tgtEl>
                                          <p:spTgt spid="28"/>
                                        </p:tgtEl>
                                        <p:attrNameLst>
                                          <p:attrName>style.visibility</p:attrName>
                                        </p:attrNameLst>
                                      </p:cBhvr>
                                      <p:to>
                                        <p:strVal val="visible"/>
                                      </p:to>
                                    </p:set>
                                    <p:anim calcmode="lin" valueType="num">
                                      <p:cBhvr additive="base">
                                        <p:cTn id="42" dur="500" fill="hold"/>
                                        <p:tgtEl>
                                          <p:spTgt spid="28"/>
                                        </p:tgtEl>
                                        <p:attrNameLst>
                                          <p:attrName>ppt_x</p:attrName>
                                        </p:attrNameLst>
                                      </p:cBhvr>
                                      <p:tavLst>
                                        <p:tav tm="0">
                                          <p:val>
                                            <p:strVal val="#ppt_x"/>
                                          </p:val>
                                        </p:tav>
                                        <p:tav tm="100000">
                                          <p:val>
                                            <p:strVal val="#ppt_x"/>
                                          </p:val>
                                        </p:tav>
                                      </p:tavLst>
                                    </p:anim>
                                    <p:anim calcmode="lin" valueType="num">
                                      <p:cBhvr additive="base">
                                        <p:cTn id="43"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4" fill="hold" nodeType="clickEffect">
                                  <p:stCondLst>
                                    <p:cond delay="0"/>
                                  </p:stCondLst>
                                  <p:childTnLst>
                                    <p:set>
                                      <p:cBhvr>
                                        <p:cTn id="47" dur="1" fill="hold">
                                          <p:stCondLst>
                                            <p:cond delay="0"/>
                                          </p:stCondLst>
                                        </p:cTn>
                                        <p:tgtEl>
                                          <p:spTgt spid="32"/>
                                        </p:tgtEl>
                                        <p:attrNameLst>
                                          <p:attrName>style.visibility</p:attrName>
                                        </p:attrNameLst>
                                      </p:cBhvr>
                                      <p:to>
                                        <p:strVal val="visible"/>
                                      </p:to>
                                    </p:set>
                                    <p:anim calcmode="lin" valueType="num">
                                      <p:cBhvr additive="base">
                                        <p:cTn id="48" dur="500" fill="hold"/>
                                        <p:tgtEl>
                                          <p:spTgt spid="32"/>
                                        </p:tgtEl>
                                        <p:attrNameLst>
                                          <p:attrName>ppt_x</p:attrName>
                                        </p:attrNameLst>
                                      </p:cBhvr>
                                      <p:tavLst>
                                        <p:tav tm="0">
                                          <p:val>
                                            <p:strVal val="#ppt_x"/>
                                          </p:val>
                                        </p:tav>
                                        <p:tav tm="100000">
                                          <p:val>
                                            <p:strVal val="#ppt_x"/>
                                          </p:val>
                                        </p:tav>
                                      </p:tavLst>
                                    </p:anim>
                                    <p:anim calcmode="lin" valueType="num">
                                      <p:cBhvr additive="base">
                                        <p:cTn id="49"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2" presetClass="entr" presetSubtype="8" fill="hold" grpId="0" nodeType="clickEffect">
                                  <p:stCondLst>
                                    <p:cond delay="0"/>
                                  </p:stCondLst>
                                  <p:childTnLst>
                                    <p:set>
                                      <p:cBhvr>
                                        <p:cTn id="53" dur="1" fill="hold">
                                          <p:stCondLst>
                                            <p:cond delay="0"/>
                                          </p:stCondLst>
                                        </p:cTn>
                                        <p:tgtEl>
                                          <p:spTgt spid="36"/>
                                        </p:tgtEl>
                                        <p:attrNameLst>
                                          <p:attrName>style.visibility</p:attrName>
                                        </p:attrNameLst>
                                      </p:cBhvr>
                                      <p:to>
                                        <p:strVal val="visible"/>
                                      </p:to>
                                    </p:set>
                                    <p:anim calcmode="lin" valueType="num">
                                      <p:cBhvr additive="base">
                                        <p:cTn id="54" dur="500" fill="hold"/>
                                        <p:tgtEl>
                                          <p:spTgt spid="36"/>
                                        </p:tgtEl>
                                        <p:attrNameLst>
                                          <p:attrName>ppt_x</p:attrName>
                                        </p:attrNameLst>
                                      </p:cBhvr>
                                      <p:tavLst>
                                        <p:tav tm="0">
                                          <p:val>
                                            <p:strVal val="0-#ppt_w/2"/>
                                          </p:val>
                                        </p:tav>
                                        <p:tav tm="100000">
                                          <p:val>
                                            <p:strVal val="#ppt_x"/>
                                          </p:val>
                                        </p:tav>
                                      </p:tavLst>
                                    </p:anim>
                                    <p:anim calcmode="lin" valueType="num">
                                      <p:cBhvr additive="base">
                                        <p:cTn id="55" dur="500" fill="hold"/>
                                        <p:tgtEl>
                                          <p:spTgt spid="36"/>
                                        </p:tgtEl>
                                        <p:attrNameLst>
                                          <p:attrName>ppt_y</p:attrName>
                                        </p:attrNameLst>
                                      </p:cBhvr>
                                      <p:tavLst>
                                        <p:tav tm="0">
                                          <p:val>
                                            <p:strVal val="#ppt_y"/>
                                          </p:val>
                                        </p:tav>
                                        <p:tav tm="100000">
                                          <p:val>
                                            <p:strVal val="#ppt_y"/>
                                          </p:val>
                                        </p:tav>
                                      </p:tavLst>
                                    </p:anim>
                                  </p:childTnLst>
                                </p:cTn>
                              </p:par>
                            </p:childTnLst>
                          </p:cTn>
                        </p:par>
                        <p:par>
                          <p:cTn id="56" fill="hold" nodeType="afterGroup">
                            <p:stCondLst>
                              <p:cond delay="500"/>
                            </p:stCondLst>
                            <p:childTnLst>
                              <p:par>
                                <p:cTn id="57" presetID="2" presetClass="entr" presetSubtype="8" fill="hold" grpId="0" nodeType="afterEffect">
                                  <p:stCondLst>
                                    <p:cond delay="0"/>
                                  </p:stCondLst>
                                  <p:childTnLst>
                                    <p:set>
                                      <p:cBhvr>
                                        <p:cTn id="58" dur="1" fill="hold">
                                          <p:stCondLst>
                                            <p:cond delay="0"/>
                                          </p:stCondLst>
                                        </p:cTn>
                                        <p:tgtEl>
                                          <p:spTgt spid="37"/>
                                        </p:tgtEl>
                                        <p:attrNameLst>
                                          <p:attrName>style.visibility</p:attrName>
                                        </p:attrNameLst>
                                      </p:cBhvr>
                                      <p:to>
                                        <p:strVal val="visible"/>
                                      </p:to>
                                    </p:set>
                                    <p:anim calcmode="lin" valueType="num">
                                      <p:cBhvr additive="base">
                                        <p:cTn id="59" dur="500" fill="hold"/>
                                        <p:tgtEl>
                                          <p:spTgt spid="37"/>
                                        </p:tgtEl>
                                        <p:attrNameLst>
                                          <p:attrName>ppt_x</p:attrName>
                                        </p:attrNameLst>
                                      </p:cBhvr>
                                      <p:tavLst>
                                        <p:tav tm="0">
                                          <p:val>
                                            <p:strVal val="0-#ppt_w/2"/>
                                          </p:val>
                                        </p:tav>
                                        <p:tav tm="100000">
                                          <p:val>
                                            <p:strVal val="#ppt_x"/>
                                          </p:val>
                                        </p:tav>
                                      </p:tavLst>
                                    </p:anim>
                                    <p:anim calcmode="lin" valueType="num">
                                      <p:cBhvr additive="base">
                                        <p:cTn id="60" dur="500" fill="hold"/>
                                        <p:tgtEl>
                                          <p:spTgt spid="37"/>
                                        </p:tgtEl>
                                        <p:attrNameLst>
                                          <p:attrName>ppt_y</p:attrName>
                                        </p:attrNameLst>
                                      </p:cBhvr>
                                      <p:tavLst>
                                        <p:tav tm="0">
                                          <p:val>
                                            <p:strVal val="#ppt_y"/>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nodeType="clickEffect">
                                  <p:stCondLst>
                                    <p:cond delay="0"/>
                                  </p:stCondLst>
                                  <p:childTnLst>
                                    <p:set>
                                      <p:cBhvr>
                                        <p:cTn id="64" dur="1" fill="hold">
                                          <p:stCondLst>
                                            <p:cond delay="0"/>
                                          </p:stCondLst>
                                        </p:cTn>
                                        <p:tgtEl>
                                          <p:spTgt spid="12"/>
                                        </p:tgtEl>
                                        <p:attrNameLst>
                                          <p:attrName>style.visibility</p:attrName>
                                        </p:attrNameLst>
                                      </p:cBhvr>
                                      <p:to>
                                        <p:strVal val="visible"/>
                                      </p:to>
                                    </p:set>
                                    <p:animEffect transition="in" filter="wipe(left)">
                                      <p:cBhvr>
                                        <p:cTn id="65" dur="500"/>
                                        <p:tgtEl>
                                          <p:spTgt spid="12"/>
                                        </p:tgtEl>
                                      </p:cBhvr>
                                    </p:animEffect>
                                  </p:childTnLst>
                                </p:cTn>
                              </p:par>
                            </p:childTnLst>
                          </p:cTn>
                        </p:par>
                        <p:par>
                          <p:cTn id="66" fill="hold" nodeType="afterGroup">
                            <p:stCondLst>
                              <p:cond delay="500"/>
                            </p:stCondLst>
                            <p:childTnLst>
                              <p:par>
                                <p:cTn id="67" presetID="12" presetClass="entr" presetSubtype="2" fill="hold" grpId="0" nodeType="afterEffect">
                                  <p:stCondLst>
                                    <p:cond delay="0"/>
                                  </p:stCondLst>
                                  <p:childTnLst>
                                    <p:set>
                                      <p:cBhvr>
                                        <p:cTn id="68" dur="1" fill="hold">
                                          <p:stCondLst>
                                            <p:cond delay="0"/>
                                          </p:stCondLst>
                                        </p:cTn>
                                        <p:tgtEl>
                                          <p:spTgt spid="11"/>
                                        </p:tgtEl>
                                        <p:attrNameLst>
                                          <p:attrName>style.visibility</p:attrName>
                                        </p:attrNameLst>
                                      </p:cBhvr>
                                      <p:to>
                                        <p:strVal val="visible"/>
                                      </p:to>
                                    </p:set>
                                    <p:animEffect transition="in" filter="slide(fromRight)">
                                      <p:cBhvr>
                                        <p:cTn id="69" dur="500"/>
                                        <p:tgtEl>
                                          <p:spTgt spid="11"/>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15"/>
                                        </p:tgtEl>
                                        <p:attrNameLst>
                                          <p:attrName>style.visibility</p:attrName>
                                        </p:attrNameLst>
                                      </p:cBhvr>
                                      <p:to>
                                        <p:strVal val="visible"/>
                                      </p:to>
                                    </p:set>
                                    <p:animEffect transition="in" filter="dissolve">
                                      <p:cBhvr>
                                        <p:cTn id="74" dur="500"/>
                                        <p:tgtEl>
                                          <p:spTgt spid="15"/>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12" presetClass="entr" presetSubtype="2" fill="hold" grpId="0" nodeType="clickEffect">
                                  <p:stCondLst>
                                    <p:cond delay="0"/>
                                  </p:stCondLst>
                                  <p:childTnLst>
                                    <p:set>
                                      <p:cBhvr>
                                        <p:cTn id="78" dur="1" fill="hold">
                                          <p:stCondLst>
                                            <p:cond delay="0"/>
                                          </p:stCondLst>
                                        </p:cTn>
                                        <p:tgtEl>
                                          <p:spTgt spid="16"/>
                                        </p:tgtEl>
                                        <p:attrNameLst>
                                          <p:attrName>style.visibility</p:attrName>
                                        </p:attrNameLst>
                                      </p:cBhvr>
                                      <p:to>
                                        <p:strVal val="visible"/>
                                      </p:to>
                                    </p:set>
                                    <p:animEffect transition="in" filter="slide(fromRight)">
                                      <p:cBhvr>
                                        <p:cTn id="79" dur="500"/>
                                        <p:tgtEl>
                                          <p:spTgt spid="16"/>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12" presetClass="entr" presetSubtype="8" fill="hold" grpId="0" nodeType="clickEffect">
                                  <p:stCondLst>
                                    <p:cond delay="0"/>
                                  </p:stCondLst>
                                  <p:childTnLst>
                                    <p:set>
                                      <p:cBhvr>
                                        <p:cTn id="83" dur="1" fill="hold">
                                          <p:stCondLst>
                                            <p:cond delay="0"/>
                                          </p:stCondLst>
                                        </p:cTn>
                                        <p:tgtEl>
                                          <p:spTgt spid="17"/>
                                        </p:tgtEl>
                                        <p:attrNameLst>
                                          <p:attrName>style.visibility</p:attrName>
                                        </p:attrNameLst>
                                      </p:cBhvr>
                                      <p:to>
                                        <p:strVal val="visible"/>
                                      </p:to>
                                    </p:set>
                                    <p:animEffect transition="in" filter="slide(fromLeft)">
                                      <p:cBhvr>
                                        <p:cTn id="84" dur="500"/>
                                        <p:tgtEl>
                                          <p:spTgt spid="17"/>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18"/>
                                        </p:tgtEl>
                                        <p:attrNameLst>
                                          <p:attrName>style.visibility</p:attrName>
                                        </p:attrNameLst>
                                      </p:cBhvr>
                                      <p:to>
                                        <p:strVal val="visible"/>
                                      </p:to>
                                    </p:set>
                                    <p:animEffect transition="in" filter="wipe(left)">
                                      <p:cBhvr>
                                        <p:cTn id="89" dur="500"/>
                                        <p:tgtEl>
                                          <p:spTgt spid="18"/>
                                        </p:tgtEl>
                                      </p:cBhvr>
                                    </p:animEffect>
                                  </p:childTnLst>
                                </p:cTn>
                              </p:par>
                            </p:childTnLst>
                          </p:cTn>
                        </p:par>
                        <p:par>
                          <p:cTn id="90" fill="hold" nodeType="afterGroup">
                            <p:stCondLst>
                              <p:cond delay="500"/>
                            </p:stCondLst>
                            <p:childTnLst>
                              <p:par>
                                <p:cTn id="91" presetID="12" presetClass="entr" presetSubtype="2" fill="hold" grpId="0" nodeType="afterEffect">
                                  <p:stCondLst>
                                    <p:cond delay="0"/>
                                  </p:stCondLst>
                                  <p:childTnLst>
                                    <p:set>
                                      <p:cBhvr>
                                        <p:cTn id="92" dur="1" fill="hold">
                                          <p:stCondLst>
                                            <p:cond delay="0"/>
                                          </p:stCondLst>
                                        </p:cTn>
                                        <p:tgtEl>
                                          <p:spTgt spid="19"/>
                                        </p:tgtEl>
                                        <p:attrNameLst>
                                          <p:attrName>style.visibility</p:attrName>
                                        </p:attrNameLst>
                                      </p:cBhvr>
                                      <p:to>
                                        <p:strVal val="visible"/>
                                      </p:to>
                                    </p:set>
                                    <p:animEffect transition="in" filter="slide(fromRight)">
                                      <p:cBhvr>
                                        <p:cTn id="93" dur="500"/>
                                        <p:tgtEl>
                                          <p:spTgt spid="19"/>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12" presetClass="entr" presetSubtype="8" fill="hold" grpId="0" nodeType="clickEffect">
                                  <p:stCondLst>
                                    <p:cond delay="0"/>
                                  </p:stCondLst>
                                  <p:childTnLst>
                                    <p:set>
                                      <p:cBhvr>
                                        <p:cTn id="97" dur="1" fill="hold">
                                          <p:stCondLst>
                                            <p:cond delay="0"/>
                                          </p:stCondLst>
                                        </p:cTn>
                                        <p:tgtEl>
                                          <p:spTgt spid="20"/>
                                        </p:tgtEl>
                                        <p:attrNameLst>
                                          <p:attrName>style.visibility</p:attrName>
                                        </p:attrNameLst>
                                      </p:cBhvr>
                                      <p:to>
                                        <p:strVal val="visible"/>
                                      </p:to>
                                    </p:set>
                                    <p:animEffect transition="in" filter="slide(fromLeft)">
                                      <p:cBhvr>
                                        <p:cTn id="98" dur="500"/>
                                        <p:tgtEl>
                                          <p:spTgt spid="20"/>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22" presetClass="entr" presetSubtype="8" fill="hold" grpId="0" nodeType="clickEffect">
                                  <p:stCondLst>
                                    <p:cond delay="0"/>
                                  </p:stCondLst>
                                  <p:childTnLst>
                                    <p:set>
                                      <p:cBhvr>
                                        <p:cTn id="102" dur="1" fill="hold">
                                          <p:stCondLst>
                                            <p:cond delay="0"/>
                                          </p:stCondLst>
                                        </p:cTn>
                                        <p:tgtEl>
                                          <p:spTgt spid="21"/>
                                        </p:tgtEl>
                                        <p:attrNameLst>
                                          <p:attrName>style.visibility</p:attrName>
                                        </p:attrNameLst>
                                      </p:cBhvr>
                                      <p:to>
                                        <p:strVal val="visible"/>
                                      </p:to>
                                    </p:set>
                                    <p:animEffect transition="in" filter="wipe(left)">
                                      <p:cBhvr>
                                        <p:cTn id="103" dur="500"/>
                                        <p:tgtEl>
                                          <p:spTgt spid="21"/>
                                        </p:tgtEl>
                                      </p:cBhvr>
                                    </p:animEffect>
                                  </p:childTnLst>
                                </p:cTn>
                              </p:par>
                            </p:childTnLst>
                          </p:cTn>
                        </p:par>
                        <p:par>
                          <p:cTn id="104" fill="hold" nodeType="afterGroup">
                            <p:stCondLst>
                              <p:cond delay="500"/>
                            </p:stCondLst>
                            <p:childTnLst>
                              <p:par>
                                <p:cTn id="105" presetID="12" presetClass="entr" presetSubtype="2" fill="hold" grpId="0" nodeType="afterEffect">
                                  <p:stCondLst>
                                    <p:cond delay="0"/>
                                  </p:stCondLst>
                                  <p:childTnLst>
                                    <p:set>
                                      <p:cBhvr>
                                        <p:cTn id="106" dur="1" fill="hold">
                                          <p:stCondLst>
                                            <p:cond delay="0"/>
                                          </p:stCondLst>
                                        </p:cTn>
                                        <p:tgtEl>
                                          <p:spTgt spid="22"/>
                                        </p:tgtEl>
                                        <p:attrNameLst>
                                          <p:attrName>style.visibility</p:attrName>
                                        </p:attrNameLst>
                                      </p:cBhvr>
                                      <p:to>
                                        <p:strVal val="visible"/>
                                      </p:to>
                                    </p:set>
                                    <p:animEffect transition="in" filter="slide(fromRight)">
                                      <p:cBhvr>
                                        <p:cTn id="107" dur="500"/>
                                        <p:tgtEl>
                                          <p:spTgt spid="22"/>
                                        </p:tgtEl>
                                      </p:cBhvr>
                                    </p:animEffect>
                                  </p:childTnLst>
                                </p:cTn>
                              </p:par>
                            </p:childTnLst>
                          </p:cTn>
                        </p:par>
                        <p:par>
                          <p:cTn id="108" fill="hold" nodeType="afterGroup">
                            <p:stCondLst>
                              <p:cond delay="1000"/>
                            </p:stCondLst>
                            <p:childTnLst>
                              <p:par>
                                <p:cTn id="109" presetID="9" presetClass="entr" presetSubtype="0" fill="hold" grpId="0" nodeType="afterEffect">
                                  <p:stCondLst>
                                    <p:cond delay="0"/>
                                  </p:stCondLst>
                                  <p:childTnLst>
                                    <p:set>
                                      <p:cBhvr>
                                        <p:cTn id="110" dur="1" fill="hold">
                                          <p:stCondLst>
                                            <p:cond delay="0"/>
                                          </p:stCondLst>
                                        </p:cTn>
                                        <p:tgtEl>
                                          <p:spTgt spid="23"/>
                                        </p:tgtEl>
                                        <p:attrNameLst>
                                          <p:attrName>style.visibility</p:attrName>
                                        </p:attrNameLst>
                                      </p:cBhvr>
                                      <p:to>
                                        <p:strVal val="visible"/>
                                      </p:to>
                                    </p:set>
                                    <p:animEffect transition="in" filter="dissolve">
                                      <p:cBhvr>
                                        <p:cTn id="11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5" grpId="0"/>
      <p:bldP spid="7" grpId="0" autoUpdateAnimBg="0"/>
      <p:bldP spid="8" grpId="0" autoUpdateAnimBg="0"/>
      <p:bldP spid="9" grpId="0" animBg="1"/>
      <p:bldP spid="10" grpId="0" autoUpdateAnimBg="0"/>
      <p:bldP spid="11" grpId="0" autoUpdateAnimBg="0"/>
      <p:bldP spid="15" grpId="0" autoUpdateAnimBg="0"/>
      <p:bldP spid="16" grpId="0" autoUpdateAnimBg="0"/>
      <p:bldP spid="17" grpId="0" autoUpdateAnimBg="0"/>
      <p:bldP spid="18" grpId="0" animBg="1"/>
      <p:bldP spid="19" grpId="0" autoUpdateAnimBg="0"/>
      <p:bldP spid="20" grpId="0" autoUpdateAnimBg="0"/>
      <p:bldP spid="21" grpId="0" animBg="1"/>
      <p:bldP spid="22" grpId="0" autoUpdateAnimBg="0"/>
      <p:bldP spid="23" grpId="0" autoUpdateAnimBg="0"/>
      <p:bldP spid="36" grpId="0" animBg="1"/>
      <p:bldP spid="3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1066800" y="71438"/>
            <a:ext cx="7772400" cy="569912"/>
          </a:xfrm>
        </p:spPr>
        <p:txBody>
          <a:bodyPr lIns="91440" tIns="45720" rIns="91440" bIns="45720" anchor="ctr"/>
          <a:lstStyle/>
          <a:p>
            <a:pPr eaLnBrk="1" hangingPunct="1"/>
            <a:r>
              <a:rPr lang="zh-CN" altLang="en-US"/>
              <a:t>存储器分类</a:t>
            </a:r>
          </a:p>
        </p:txBody>
      </p:sp>
      <p:sp>
        <p:nvSpPr>
          <p:cNvPr id="13315" name="Rectangle 3"/>
          <p:cNvSpPr>
            <a:spLocks noGrp="1" noChangeArrowheads="1"/>
          </p:cNvSpPr>
          <p:nvPr>
            <p:ph type="body" idx="4294967295"/>
          </p:nvPr>
        </p:nvSpPr>
        <p:spPr>
          <a:xfrm>
            <a:off x="128588" y="1425575"/>
            <a:ext cx="8821737" cy="4862870"/>
          </a:xfrm>
        </p:spPr>
        <p:txBody>
          <a:bodyPr lIns="91440" tIns="45720" rIns="91440" bIns="45720"/>
          <a:lstStyle/>
          <a:p>
            <a:pPr eaLnBrk="1" hangingPunct="1">
              <a:lnSpc>
                <a:spcPct val="110000"/>
              </a:lnSpc>
              <a:spcBef>
                <a:spcPct val="15000"/>
              </a:spcBef>
              <a:buFontTx/>
              <a:buNone/>
            </a:pPr>
            <a:r>
              <a:rPr lang="zh-CN" altLang="en-US"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按工作性质/存取方式分类</a:t>
            </a:r>
          </a:p>
          <a:p>
            <a:pPr lvl="1" algn="just">
              <a:lnSpc>
                <a:spcPct val="110000"/>
              </a:lnSpc>
              <a:spcBef>
                <a:spcPct val="15000"/>
              </a:spcBef>
            </a:pPr>
            <a:r>
              <a:rPr lang="zh-CN" altLang="en-US" sz="2000" dirty="0">
                <a:latin typeface="微软雅黑" panose="020B0503020204020204" pitchFamily="34" charset="-122"/>
                <a:ea typeface="微软雅黑" panose="020B0503020204020204" pitchFamily="34" charset="-122"/>
                <a:cs typeface="Arial" panose="020B0604020202020204" pitchFamily="34" charset="0"/>
              </a:rPr>
              <a:t>随机存取存储器 </a:t>
            </a:r>
            <a:r>
              <a:rPr lang="en-US" altLang="zh-CN" sz="20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R</a:t>
            </a:r>
            <a:r>
              <a:rPr lang="en-US" altLang="zh-CN" sz="2000" dirty="0">
                <a:latin typeface="微软雅黑" panose="020B0503020204020204" pitchFamily="34" charset="-122"/>
                <a:ea typeface="微软雅黑" panose="020B0503020204020204" pitchFamily="34" charset="-122"/>
                <a:cs typeface="Arial" panose="020B0604020202020204" pitchFamily="34" charset="0"/>
              </a:rPr>
              <a:t>andom </a:t>
            </a:r>
            <a:r>
              <a:rPr lang="en-US" altLang="zh-CN" sz="20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A</a:t>
            </a:r>
            <a:r>
              <a:rPr lang="en-US" altLang="zh-CN" sz="2000" dirty="0">
                <a:latin typeface="微软雅黑" panose="020B0503020204020204" pitchFamily="34" charset="-122"/>
                <a:ea typeface="微软雅黑" panose="020B0503020204020204" pitchFamily="34" charset="-122"/>
                <a:cs typeface="Arial" panose="020B0604020202020204" pitchFamily="34" charset="0"/>
              </a:rPr>
              <a:t>ccess </a:t>
            </a:r>
            <a:r>
              <a:rPr lang="en-US" altLang="zh-CN" sz="20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M</a:t>
            </a:r>
            <a:r>
              <a:rPr lang="en-US" altLang="zh-CN" sz="2000" dirty="0">
                <a:latin typeface="微软雅黑" panose="020B0503020204020204" pitchFamily="34" charset="-122"/>
                <a:ea typeface="微软雅黑" panose="020B0503020204020204" pitchFamily="34" charset="-122"/>
                <a:cs typeface="Arial" panose="020B0604020202020204" pitchFamily="34" charset="0"/>
              </a:rPr>
              <a:t>emory (</a:t>
            </a:r>
            <a:r>
              <a:rPr lang="en-US" altLang="zh-CN" sz="20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RAM</a:t>
            </a:r>
            <a:r>
              <a:rPr lang="en-US" altLang="zh-CN" sz="2000" dirty="0">
                <a:latin typeface="微软雅黑" panose="020B0503020204020204" pitchFamily="34" charset="-122"/>
                <a:ea typeface="微软雅黑" panose="020B0503020204020204" pitchFamily="34" charset="-122"/>
                <a:cs typeface="Arial" panose="020B0604020202020204" pitchFamily="34" charset="0"/>
              </a:rPr>
              <a:t>)</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 </a:t>
            </a:r>
          </a:p>
          <a:p>
            <a:pPr lvl="2" algn="just">
              <a:lnSpc>
                <a:spcPct val="110000"/>
              </a:lnSpc>
              <a:spcBef>
                <a:spcPct val="15000"/>
              </a:spcBef>
            </a:pPr>
            <a:r>
              <a:rPr lang="zh-CN" altLang="en-US" sz="2000"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每个单元读写时间一样，且与各单元所在位置无关。如：内存。</a:t>
            </a:r>
          </a:p>
          <a:p>
            <a:pPr lvl="2" algn="just">
              <a:lnSpc>
                <a:spcPct val="110000"/>
              </a:lnSpc>
              <a:spcBef>
                <a:spcPct val="15000"/>
              </a:spcBef>
              <a:buFontTx/>
              <a:buNone/>
            </a:pPr>
            <a:r>
              <a:rPr lang="zh-CN" altLang="en-US" sz="2000" dirty="0">
                <a:latin typeface="微软雅黑" panose="020B0503020204020204" pitchFamily="34" charset="-122"/>
                <a:ea typeface="微软雅黑" panose="020B0503020204020204" pitchFamily="34" charset="-122"/>
                <a:cs typeface="Arial" panose="020B0604020202020204" pitchFamily="34" charset="0"/>
              </a:rPr>
              <a:t>（注：原意主要强调地址译码时间相同。现在的</a:t>
            </a:r>
            <a:r>
              <a:rPr lang="en-US" altLang="zh-CN" sz="2000" dirty="0">
                <a:latin typeface="微软雅黑" panose="020B0503020204020204" pitchFamily="34" charset="-122"/>
                <a:ea typeface="微软雅黑" panose="020B0503020204020204" pitchFamily="34" charset="-122"/>
                <a:cs typeface="Arial" panose="020B0604020202020204" pitchFamily="34" charset="0"/>
              </a:rPr>
              <a:t>DRAM</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芯片采用行缓冲，因而可能因为位置不同而使访问时间有所差别。）</a:t>
            </a:r>
          </a:p>
          <a:p>
            <a:pPr lvl="1" algn="just">
              <a:lnSpc>
                <a:spcPct val="110000"/>
              </a:lnSpc>
              <a:spcBef>
                <a:spcPct val="15000"/>
              </a:spcBef>
            </a:pPr>
            <a:r>
              <a:rPr lang="zh-CN" altLang="en-US" sz="2000" dirty="0">
                <a:latin typeface="微软雅黑" panose="020B0503020204020204" pitchFamily="34" charset="-122"/>
                <a:ea typeface="微软雅黑" panose="020B0503020204020204" pitchFamily="34" charset="-122"/>
                <a:cs typeface="Arial" panose="020B0604020202020204" pitchFamily="34" charset="0"/>
              </a:rPr>
              <a:t>顺序存取存储器 </a:t>
            </a:r>
            <a:r>
              <a:rPr lang="en-US" altLang="zh-CN" sz="20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S</a:t>
            </a:r>
            <a:r>
              <a:rPr lang="en-US" altLang="zh-CN" sz="2000" dirty="0">
                <a:latin typeface="微软雅黑" panose="020B0503020204020204" pitchFamily="34" charset="-122"/>
                <a:ea typeface="微软雅黑" panose="020B0503020204020204" pitchFamily="34" charset="-122"/>
                <a:cs typeface="Arial" panose="020B0604020202020204" pitchFamily="34" charset="0"/>
              </a:rPr>
              <a:t>equential </a:t>
            </a:r>
            <a:r>
              <a:rPr lang="en-US" altLang="zh-CN" sz="20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A</a:t>
            </a:r>
            <a:r>
              <a:rPr lang="en-US" altLang="zh-CN" sz="2000" dirty="0">
                <a:latin typeface="微软雅黑" panose="020B0503020204020204" pitchFamily="34" charset="-122"/>
                <a:ea typeface="微软雅黑" panose="020B0503020204020204" pitchFamily="34" charset="-122"/>
                <a:cs typeface="Arial" panose="020B0604020202020204" pitchFamily="34" charset="0"/>
              </a:rPr>
              <a:t>ccess </a:t>
            </a:r>
            <a:r>
              <a:rPr lang="en-US" altLang="zh-CN" sz="20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M</a:t>
            </a:r>
            <a:r>
              <a:rPr lang="en-US" altLang="zh-CN" sz="2000" dirty="0">
                <a:latin typeface="微软雅黑" panose="020B0503020204020204" pitchFamily="34" charset="-122"/>
                <a:ea typeface="微软雅黑" panose="020B0503020204020204" pitchFamily="34" charset="-122"/>
                <a:cs typeface="Arial" panose="020B0604020202020204" pitchFamily="34" charset="0"/>
              </a:rPr>
              <a:t>emory (</a:t>
            </a:r>
            <a:r>
              <a:rPr lang="en-US" altLang="zh-CN" sz="20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SAM</a:t>
            </a:r>
            <a:r>
              <a:rPr lang="en-US" altLang="zh-CN" sz="2000" dirty="0">
                <a:latin typeface="微软雅黑" panose="020B0503020204020204" pitchFamily="34" charset="-122"/>
                <a:ea typeface="微软雅黑" panose="020B0503020204020204" pitchFamily="34" charset="-122"/>
                <a:cs typeface="Arial" panose="020B0604020202020204" pitchFamily="34" charset="0"/>
              </a:rPr>
              <a:t>)</a:t>
            </a:r>
          </a:p>
          <a:p>
            <a:pPr lvl="2" algn="just">
              <a:lnSpc>
                <a:spcPct val="110000"/>
              </a:lnSpc>
              <a:spcBef>
                <a:spcPct val="15000"/>
              </a:spcBef>
            </a:pPr>
            <a:r>
              <a:rPr lang="zh-CN" altLang="en-US" sz="2000"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数据按顺序从存储载体的始端读出或写入，因而存取时间的长短与信息所在位置有关。例如：磁带。</a:t>
            </a:r>
          </a:p>
          <a:p>
            <a:pPr lvl="1" algn="just">
              <a:lnSpc>
                <a:spcPct val="110000"/>
              </a:lnSpc>
              <a:spcBef>
                <a:spcPct val="15000"/>
              </a:spcBef>
            </a:pPr>
            <a:r>
              <a:rPr lang="zh-CN" altLang="en-US" sz="2000" dirty="0">
                <a:latin typeface="微软雅黑" panose="020B0503020204020204" pitchFamily="34" charset="-122"/>
                <a:ea typeface="微软雅黑" panose="020B0503020204020204" pitchFamily="34" charset="-122"/>
                <a:cs typeface="Arial" panose="020B0604020202020204" pitchFamily="34" charset="0"/>
              </a:rPr>
              <a:t>直接存取存储器 </a:t>
            </a:r>
            <a:r>
              <a:rPr lang="en-US" altLang="zh-CN" sz="20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D</a:t>
            </a:r>
            <a:r>
              <a:rPr lang="en-US" altLang="zh-CN" sz="2000" dirty="0">
                <a:latin typeface="微软雅黑" panose="020B0503020204020204" pitchFamily="34" charset="-122"/>
                <a:ea typeface="微软雅黑" panose="020B0503020204020204" pitchFamily="34" charset="-122"/>
                <a:cs typeface="Arial" panose="020B0604020202020204" pitchFamily="34" charset="0"/>
              </a:rPr>
              <a:t>irect </a:t>
            </a:r>
            <a:r>
              <a:rPr lang="en-US" altLang="zh-CN" sz="20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A</a:t>
            </a:r>
            <a:r>
              <a:rPr lang="en-US" altLang="zh-CN" sz="2000" dirty="0">
                <a:latin typeface="微软雅黑" panose="020B0503020204020204" pitchFamily="34" charset="-122"/>
                <a:ea typeface="微软雅黑" panose="020B0503020204020204" pitchFamily="34" charset="-122"/>
                <a:cs typeface="Arial" panose="020B0604020202020204" pitchFamily="34" charset="0"/>
              </a:rPr>
              <a:t>ccess </a:t>
            </a:r>
            <a:r>
              <a:rPr lang="en-US" altLang="zh-CN" sz="20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M</a:t>
            </a:r>
            <a:r>
              <a:rPr lang="en-US" altLang="zh-CN" sz="2000" dirty="0">
                <a:latin typeface="微软雅黑" panose="020B0503020204020204" pitchFamily="34" charset="-122"/>
                <a:ea typeface="微软雅黑" panose="020B0503020204020204" pitchFamily="34" charset="-122"/>
                <a:cs typeface="Arial" panose="020B0604020202020204" pitchFamily="34" charset="0"/>
              </a:rPr>
              <a:t>emory(</a:t>
            </a:r>
            <a:r>
              <a:rPr lang="en-US" altLang="zh-CN" sz="20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DAM</a:t>
            </a:r>
            <a:r>
              <a:rPr lang="en-US" altLang="zh-CN" sz="2000" dirty="0">
                <a:latin typeface="微软雅黑" panose="020B0503020204020204" pitchFamily="34" charset="-122"/>
                <a:ea typeface="微软雅黑" panose="020B0503020204020204" pitchFamily="34" charset="-122"/>
                <a:cs typeface="Arial" panose="020B0604020202020204" pitchFamily="34" charset="0"/>
              </a:rPr>
              <a:t>)</a:t>
            </a:r>
          </a:p>
          <a:p>
            <a:pPr lvl="2" algn="just">
              <a:lnSpc>
                <a:spcPct val="110000"/>
              </a:lnSpc>
              <a:spcBef>
                <a:spcPct val="15000"/>
              </a:spcBef>
            </a:pPr>
            <a:r>
              <a:rPr lang="zh-CN" altLang="en-US" sz="2000"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直接定位到读写数据块，在读写数据块时按顺序进行。如磁盘。</a:t>
            </a:r>
          </a:p>
          <a:p>
            <a:pPr lvl="1" algn="just">
              <a:lnSpc>
                <a:spcPct val="110000"/>
              </a:lnSpc>
              <a:spcBef>
                <a:spcPct val="0"/>
              </a:spcBef>
            </a:pPr>
            <a:r>
              <a:rPr lang="zh-CN" altLang="en-US" sz="2000" dirty="0">
                <a:latin typeface="微软雅黑" panose="020B0503020204020204" pitchFamily="34" charset="-122"/>
                <a:ea typeface="微软雅黑" panose="020B0503020204020204" pitchFamily="34" charset="-122"/>
                <a:cs typeface="Arial" panose="020B0604020202020204" pitchFamily="34" charset="0"/>
              </a:rPr>
              <a:t>相联存储器 </a:t>
            </a:r>
            <a:r>
              <a:rPr lang="en-US" altLang="zh-CN" sz="20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A</a:t>
            </a:r>
            <a:r>
              <a:rPr lang="en-US" altLang="zh-CN" sz="2000" dirty="0">
                <a:latin typeface="微软雅黑" panose="020B0503020204020204" pitchFamily="34" charset="-122"/>
                <a:ea typeface="微软雅黑" panose="020B0503020204020204" pitchFamily="34" charset="-122"/>
                <a:cs typeface="Arial" panose="020B0604020202020204" pitchFamily="34" charset="0"/>
              </a:rPr>
              <a:t>ssociate </a:t>
            </a:r>
            <a:r>
              <a:rPr lang="en-US" altLang="zh-CN" sz="20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M</a:t>
            </a:r>
            <a:r>
              <a:rPr lang="en-US" altLang="zh-CN" sz="2000" dirty="0">
                <a:latin typeface="微软雅黑" panose="020B0503020204020204" pitchFamily="34" charset="-122"/>
                <a:ea typeface="微软雅黑" panose="020B0503020204020204" pitchFamily="34" charset="-122"/>
                <a:cs typeface="Arial" panose="020B0604020202020204" pitchFamily="34" charset="0"/>
              </a:rPr>
              <a:t>emory</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a:t>
            </a:r>
            <a:r>
              <a:rPr lang="en-US" altLang="zh-CN" sz="20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AM</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）或</a:t>
            </a:r>
            <a:r>
              <a:rPr lang="en-US" altLang="zh-CN" sz="20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C</a:t>
            </a:r>
            <a:r>
              <a:rPr lang="en-US" altLang="zh-CN" sz="2000" dirty="0">
                <a:latin typeface="微软雅黑" panose="020B0503020204020204" pitchFamily="34" charset="-122"/>
                <a:ea typeface="微软雅黑" panose="020B0503020204020204" pitchFamily="34" charset="-122"/>
                <a:cs typeface="Arial" panose="020B0604020202020204" pitchFamily="34" charset="0"/>
              </a:rPr>
              <a:t>ontent </a:t>
            </a:r>
            <a:r>
              <a:rPr lang="en-US" altLang="zh-CN" sz="20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A</a:t>
            </a:r>
            <a:r>
              <a:rPr lang="en-US" altLang="zh-CN" sz="2000" dirty="0">
                <a:latin typeface="微软雅黑" panose="020B0503020204020204" pitchFamily="34" charset="-122"/>
                <a:ea typeface="微软雅黑" panose="020B0503020204020204" pitchFamily="34" charset="-122"/>
                <a:cs typeface="Arial" panose="020B0604020202020204" pitchFamily="34" charset="0"/>
              </a:rPr>
              <a:t>ddressed </a:t>
            </a:r>
            <a:r>
              <a:rPr lang="en-US" altLang="zh-CN" sz="20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M</a:t>
            </a:r>
            <a:r>
              <a:rPr lang="en-US" altLang="zh-CN" sz="2000" dirty="0">
                <a:latin typeface="微软雅黑" panose="020B0503020204020204" pitchFamily="34" charset="-122"/>
                <a:ea typeface="微软雅黑" panose="020B0503020204020204" pitchFamily="34" charset="-122"/>
                <a:cs typeface="Arial" panose="020B0604020202020204" pitchFamily="34" charset="0"/>
              </a:rPr>
              <a:t>emory (</a:t>
            </a:r>
            <a:r>
              <a:rPr lang="en-US" altLang="zh-CN" sz="20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CAM</a:t>
            </a:r>
            <a:r>
              <a:rPr lang="en-US" altLang="zh-CN" sz="2000" dirty="0">
                <a:latin typeface="微软雅黑" panose="020B0503020204020204" pitchFamily="34" charset="-122"/>
                <a:ea typeface="微软雅黑" panose="020B0503020204020204" pitchFamily="34" charset="-122"/>
                <a:cs typeface="Arial" panose="020B0604020202020204" pitchFamily="34" charset="0"/>
              </a:rPr>
              <a:t>)</a:t>
            </a:r>
            <a:endParaRPr lang="zh-CN" altLang="en-US" sz="2000" dirty="0">
              <a:latin typeface="微软雅黑" panose="020B0503020204020204" pitchFamily="34" charset="-122"/>
              <a:ea typeface="微软雅黑" panose="020B0503020204020204" pitchFamily="34" charset="-122"/>
              <a:cs typeface="Arial" panose="020B0604020202020204" pitchFamily="34" charset="0"/>
            </a:endParaRPr>
          </a:p>
          <a:p>
            <a:pPr lvl="2" algn="just">
              <a:lnSpc>
                <a:spcPct val="110000"/>
              </a:lnSpc>
              <a:spcBef>
                <a:spcPct val="15000"/>
              </a:spcBef>
            </a:pPr>
            <a:r>
              <a:rPr lang="zh-CN" altLang="en-US" sz="2000"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按内容检索到存储位置进行读写。例如：快表。</a:t>
            </a:r>
          </a:p>
        </p:txBody>
      </p:sp>
      <p:sp>
        <p:nvSpPr>
          <p:cNvPr id="7172" name="Text Box 6"/>
          <p:cNvSpPr txBox="1">
            <a:spLocks noChangeArrowheads="1"/>
          </p:cNvSpPr>
          <p:nvPr/>
        </p:nvSpPr>
        <p:spPr bwMode="auto">
          <a:xfrm>
            <a:off x="447675" y="854075"/>
            <a:ext cx="7315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spcBef>
                <a:spcPct val="50000"/>
              </a:spcBef>
            </a:pPr>
            <a:r>
              <a:rPr kumimoji="1" lang="zh-CN" altLang="en-US" sz="2400" b="1" dirty="0">
                <a:solidFill>
                  <a:srgbClr val="006600"/>
                </a:solidFill>
                <a:latin typeface="Times New Roman" panose="02020603050405020304" pitchFamily="18" charset="0"/>
                <a:ea typeface="微软雅黑" panose="020B0503020204020204" pitchFamily="34" charset="-122"/>
              </a:rPr>
              <a:t>依据不同的特性有多种分类方法</a:t>
            </a:r>
          </a:p>
        </p:txBody>
      </p:sp>
      <p:sp>
        <p:nvSpPr>
          <p:cNvPr id="7173"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38BB2D57-BC10-48B0-8E61-7C2143A6F95C}" type="slidenum">
              <a:rPr lang="zh-CN" altLang="en-US" sz="1200" smtClean="0">
                <a:solidFill>
                  <a:srgbClr val="898989"/>
                </a:solidFill>
              </a:rPr>
              <a:pPr/>
              <a:t>3</a:t>
            </a:fld>
            <a:endParaRPr lang="zh-CN"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wipe(down)">
                                      <p:cBhvr>
                                        <p:cTn id="7" dur="500"/>
                                        <p:tgtEl>
                                          <p:spTgt spid="717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315">
                                            <p:txEl>
                                              <p:pRg st="0" end="0"/>
                                            </p:txEl>
                                          </p:spTgt>
                                        </p:tgtEl>
                                        <p:attrNameLst>
                                          <p:attrName>style.visibility</p:attrName>
                                        </p:attrNameLst>
                                      </p:cBhvr>
                                      <p:to>
                                        <p:strVal val="visible"/>
                                      </p:to>
                                    </p:set>
                                    <p:animEffect transition="in" filter="wipe(down)">
                                      <p:cBhvr>
                                        <p:cTn id="12" dur="500"/>
                                        <p:tgtEl>
                                          <p:spTgt spid="1331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315">
                                            <p:txEl>
                                              <p:pRg st="1" end="1"/>
                                            </p:txEl>
                                          </p:spTgt>
                                        </p:tgtEl>
                                        <p:attrNameLst>
                                          <p:attrName>style.visibility</p:attrName>
                                        </p:attrNameLst>
                                      </p:cBhvr>
                                      <p:to>
                                        <p:strVal val="visible"/>
                                      </p:to>
                                    </p:set>
                                    <p:animEffect transition="in" filter="wipe(down)">
                                      <p:cBhvr>
                                        <p:cTn id="17" dur="500"/>
                                        <p:tgtEl>
                                          <p:spTgt spid="1331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3315">
                                            <p:txEl>
                                              <p:pRg st="2" end="2"/>
                                            </p:txEl>
                                          </p:spTgt>
                                        </p:tgtEl>
                                        <p:attrNameLst>
                                          <p:attrName>style.visibility</p:attrName>
                                        </p:attrNameLst>
                                      </p:cBhvr>
                                      <p:to>
                                        <p:strVal val="visible"/>
                                      </p:to>
                                    </p:set>
                                    <p:animEffect transition="in" filter="blinds(horizontal)">
                                      <p:cBhvr>
                                        <p:cTn id="22" dur="500"/>
                                        <p:tgtEl>
                                          <p:spTgt spid="1331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3315">
                                            <p:txEl>
                                              <p:pRg st="3" end="3"/>
                                            </p:txEl>
                                          </p:spTgt>
                                        </p:tgtEl>
                                        <p:attrNameLst>
                                          <p:attrName>style.visibility</p:attrName>
                                        </p:attrNameLst>
                                      </p:cBhvr>
                                      <p:to>
                                        <p:strVal val="visible"/>
                                      </p:to>
                                    </p:set>
                                    <p:animEffect transition="in" filter="blinds(horizontal)">
                                      <p:cBhvr>
                                        <p:cTn id="27" dur="500"/>
                                        <p:tgtEl>
                                          <p:spTgt spid="1331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3315">
                                            <p:txEl>
                                              <p:pRg st="4" end="4"/>
                                            </p:txEl>
                                          </p:spTgt>
                                        </p:tgtEl>
                                        <p:attrNameLst>
                                          <p:attrName>style.visibility</p:attrName>
                                        </p:attrNameLst>
                                      </p:cBhvr>
                                      <p:to>
                                        <p:strVal val="visible"/>
                                      </p:to>
                                    </p:set>
                                    <p:animEffect transition="in" filter="wipe(down)">
                                      <p:cBhvr>
                                        <p:cTn id="32" dur="500"/>
                                        <p:tgtEl>
                                          <p:spTgt spid="1331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3315">
                                            <p:txEl>
                                              <p:pRg st="5" end="5"/>
                                            </p:txEl>
                                          </p:spTgt>
                                        </p:tgtEl>
                                        <p:attrNameLst>
                                          <p:attrName>style.visibility</p:attrName>
                                        </p:attrNameLst>
                                      </p:cBhvr>
                                      <p:to>
                                        <p:strVal val="visible"/>
                                      </p:to>
                                    </p:set>
                                    <p:animEffect transition="in" filter="blinds(horizontal)">
                                      <p:cBhvr>
                                        <p:cTn id="37" dur="500"/>
                                        <p:tgtEl>
                                          <p:spTgt spid="13315">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3315">
                                            <p:txEl>
                                              <p:pRg st="6" end="6"/>
                                            </p:txEl>
                                          </p:spTgt>
                                        </p:tgtEl>
                                        <p:attrNameLst>
                                          <p:attrName>style.visibility</p:attrName>
                                        </p:attrNameLst>
                                      </p:cBhvr>
                                      <p:to>
                                        <p:strVal val="visible"/>
                                      </p:to>
                                    </p:set>
                                    <p:animEffect transition="in" filter="wipe(down)">
                                      <p:cBhvr>
                                        <p:cTn id="42" dur="500"/>
                                        <p:tgtEl>
                                          <p:spTgt spid="13315">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3315">
                                            <p:txEl>
                                              <p:pRg st="7" end="7"/>
                                            </p:txEl>
                                          </p:spTgt>
                                        </p:tgtEl>
                                        <p:attrNameLst>
                                          <p:attrName>style.visibility</p:attrName>
                                        </p:attrNameLst>
                                      </p:cBhvr>
                                      <p:to>
                                        <p:strVal val="visible"/>
                                      </p:to>
                                    </p:set>
                                    <p:animEffect transition="in" filter="blinds(horizontal)">
                                      <p:cBhvr>
                                        <p:cTn id="47" dur="500"/>
                                        <p:tgtEl>
                                          <p:spTgt spid="13315">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13315">
                                            <p:txEl>
                                              <p:pRg st="8" end="8"/>
                                            </p:txEl>
                                          </p:spTgt>
                                        </p:tgtEl>
                                        <p:attrNameLst>
                                          <p:attrName>style.visibility</p:attrName>
                                        </p:attrNameLst>
                                      </p:cBhvr>
                                      <p:to>
                                        <p:strVal val="visible"/>
                                      </p:to>
                                    </p:set>
                                    <p:animEffect transition="in" filter="wipe(down)">
                                      <p:cBhvr>
                                        <p:cTn id="52" dur="500"/>
                                        <p:tgtEl>
                                          <p:spTgt spid="13315">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13315">
                                            <p:txEl>
                                              <p:pRg st="9" end="9"/>
                                            </p:txEl>
                                          </p:spTgt>
                                        </p:tgtEl>
                                        <p:attrNameLst>
                                          <p:attrName>style.visibility</p:attrName>
                                        </p:attrNameLst>
                                      </p:cBhvr>
                                      <p:to>
                                        <p:strVal val="visible"/>
                                      </p:to>
                                    </p:set>
                                    <p:animEffect transition="in" filter="blinds(horizontal)">
                                      <p:cBhvr>
                                        <p:cTn id="57" dur="500"/>
                                        <p:tgtEl>
                                          <p:spTgt spid="1331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94270A1B-F0B1-42CD-88D7-5506E25D2E47}" type="slidenum">
              <a:rPr lang="zh-CN" altLang="en-US" sz="1200" smtClean="0">
                <a:solidFill>
                  <a:srgbClr val="898989"/>
                </a:solidFill>
              </a:rPr>
              <a:pPr/>
              <a:t>30</a:t>
            </a:fld>
            <a:endParaRPr lang="zh-CN" altLang="en-US" sz="1200">
              <a:solidFill>
                <a:srgbClr val="898989"/>
              </a:solidFill>
            </a:endParaRPr>
          </a:p>
        </p:txBody>
      </p:sp>
      <p:sp>
        <p:nvSpPr>
          <p:cNvPr id="3" name="Text Box 2"/>
          <p:cNvSpPr txBox="1">
            <a:spLocks noChangeArrowheads="1"/>
          </p:cNvSpPr>
          <p:nvPr/>
        </p:nvSpPr>
        <p:spPr bwMode="auto">
          <a:xfrm>
            <a:off x="457200" y="854075"/>
            <a:ext cx="20669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solidFill>
                  <a:schemeClr val="accent2"/>
                </a:solidFill>
                <a:latin typeface="黑体" panose="02010609060101010101" pitchFamily="49" charset="-122"/>
                <a:ea typeface="黑体" panose="02010609060101010101" pitchFamily="49" charset="-122"/>
              </a:rPr>
              <a:t>存储器寻址逻辑</a:t>
            </a:r>
          </a:p>
        </p:txBody>
      </p:sp>
      <p:sp>
        <p:nvSpPr>
          <p:cNvPr id="4" name="Text Box 3"/>
          <p:cNvSpPr txBox="1">
            <a:spLocks noChangeArrowheads="1"/>
          </p:cNvSpPr>
          <p:nvPr/>
        </p:nvSpPr>
        <p:spPr bwMode="auto">
          <a:xfrm>
            <a:off x="304800" y="228600"/>
            <a:ext cx="54102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2.地址分配与片选逻辑</a:t>
            </a:r>
          </a:p>
        </p:txBody>
      </p:sp>
      <p:sp>
        <p:nvSpPr>
          <p:cNvPr id="5" name="AutoShape 4"/>
          <p:cNvSpPr>
            <a:spLocks/>
          </p:cNvSpPr>
          <p:nvPr/>
        </p:nvSpPr>
        <p:spPr bwMode="auto">
          <a:xfrm>
            <a:off x="2373313" y="800100"/>
            <a:ext cx="219075" cy="533400"/>
          </a:xfrm>
          <a:prstGeom prst="leftBrace">
            <a:avLst>
              <a:gd name="adj1" fmla="val 58593"/>
              <a:gd name="adj2" fmla="val 50000"/>
            </a:avLst>
          </a:prstGeom>
          <a:noFill/>
          <a:ln w="38100"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zh-CN" altLang="en-US" sz="2000" b="0">
              <a:latin typeface="Times New Roman" panose="02020603050405020304" pitchFamily="18" charset="0"/>
              <a:ea typeface="宋体" panose="02010600030101010101" pitchFamily="2" charset="-122"/>
            </a:endParaRPr>
          </a:p>
        </p:txBody>
      </p:sp>
      <p:sp>
        <p:nvSpPr>
          <p:cNvPr id="6" name="Text Box 5"/>
          <p:cNvSpPr txBox="1">
            <a:spLocks noChangeArrowheads="1"/>
          </p:cNvSpPr>
          <p:nvPr/>
        </p:nvSpPr>
        <p:spPr bwMode="auto">
          <a:xfrm>
            <a:off x="2524125" y="633413"/>
            <a:ext cx="3525838"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芯片内的寻址系统(</a:t>
            </a:r>
            <a:r>
              <a:rPr lang="zh-CN" altLang="en-US" sz="2000">
                <a:latin typeface="黑体" panose="02010609060101010101" pitchFamily="49" charset="-122"/>
                <a:ea typeface="黑体" panose="02010609060101010101" pitchFamily="49" charset="-122"/>
              </a:rPr>
              <a:t>行列</a:t>
            </a:r>
            <a:r>
              <a:rPr lang="zh-CN" altLang="zh-CN" sz="2000">
                <a:latin typeface="黑体" panose="02010609060101010101" pitchFamily="49" charset="-122"/>
                <a:ea typeface="黑体" panose="02010609060101010101" pitchFamily="49" charset="-122"/>
              </a:rPr>
              <a:t>译码)</a:t>
            </a:r>
          </a:p>
        </p:txBody>
      </p:sp>
      <p:sp>
        <p:nvSpPr>
          <p:cNvPr id="7" name="Text Box 6"/>
          <p:cNvSpPr txBox="1">
            <a:spLocks noChangeArrowheads="1"/>
          </p:cNvSpPr>
          <p:nvPr/>
        </p:nvSpPr>
        <p:spPr bwMode="auto">
          <a:xfrm>
            <a:off x="2524125" y="1042988"/>
            <a:ext cx="376396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芯片外的</a:t>
            </a:r>
            <a:r>
              <a:rPr lang="zh-CN" altLang="zh-CN" sz="2000" u="sng">
                <a:latin typeface="黑体" panose="02010609060101010101" pitchFamily="49" charset="-122"/>
                <a:ea typeface="黑体" panose="02010609060101010101" pitchFamily="49" charset="-122"/>
              </a:rPr>
              <a:t>地址分配</a:t>
            </a:r>
            <a:r>
              <a:rPr lang="zh-CN" altLang="zh-CN" sz="2000">
                <a:latin typeface="黑体" panose="02010609060101010101" pitchFamily="49" charset="-122"/>
                <a:ea typeface="黑体" panose="02010609060101010101" pitchFamily="49" charset="-122"/>
              </a:rPr>
              <a:t>与</a:t>
            </a:r>
            <a:r>
              <a:rPr lang="zh-CN" altLang="zh-CN" sz="2000" u="sng">
                <a:latin typeface="黑体" panose="02010609060101010101" pitchFamily="49" charset="-122"/>
                <a:ea typeface="黑体" panose="02010609060101010101" pitchFamily="49" charset="-122"/>
              </a:rPr>
              <a:t>片选逻辑</a:t>
            </a:r>
          </a:p>
        </p:txBody>
      </p:sp>
      <p:sp>
        <p:nvSpPr>
          <p:cNvPr id="8" name="Line 7"/>
          <p:cNvSpPr>
            <a:spLocks noChangeShapeType="1"/>
          </p:cNvSpPr>
          <p:nvPr/>
        </p:nvSpPr>
        <p:spPr bwMode="auto">
          <a:xfrm flipH="1">
            <a:off x="3200400" y="919163"/>
            <a:ext cx="880712" cy="776287"/>
          </a:xfrm>
          <a:prstGeom prst="line">
            <a:avLst/>
          </a:prstGeom>
          <a:noFill/>
          <a:ln w="28575" cap="sq">
            <a:solidFill>
              <a:schemeClr val="accent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Text Box 8"/>
          <p:cNvSpPr txBox="1">
            <a:spLocks noChangeArrowheads="1"/>
          </p:cNvSpPr>
          <p:nvPr/>
        </p:nvSpPr>
        <p:spPr bwMode="auto">
          <a:xfrm>
            <a:off x="142875" y="1525588"/>
            <a:ext cx="3219450"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为芯片分配哪几位地址，以便寻找片内的存储单元</a:t>
            </a:r>
            <a:r>
              <a:rPr lang="zh-CN" altLang="en-US" sz="2000">
                <a:latin typeface="黑体" panose="02010609060101010101" pitchFamily="49" charset="-122"/>
                <a:ea typeface="黑体" panose="02010609060101010101" pitchFamily="49" charset="-122"/>
              </a:rPr>
              <a:t>。</a:t>
            </a:r>
            <a:endParaRPr lang="zh-CN" altLang="zh-CN" sz="2000">
              <a:latin typeface="黑体" panose="02010609060101010101" pitchFamily="49" charset="-122"/>
              <a:ea typeface="黑体" panose="02010609060101010101" pitchFamily="49" charset="-122"/>
            </a:endParaRPr>
          </a:p>
        </p:txBody>
      </p:sp>
      <p:sp>
        <p:nvSpPr>
          <p:cNvPr id="10" name="Line 9"/>
          <p:cNvSpPr>
            <a:spLocks noChangeShapeType="1"/>
          </p:cNvSpPr>
          <p:nvPr/>
        </p:nvSpPr>
        <p:spPr bwMode="auto">
          <a:xfrm>
            <a:off x="5526088" y="1379538"/>
            <a:ext cx="436562" cy="198437"/>
          </a:xfrm>
          <a:prstGeom prst="line">
            <a:avLst/>
          </a:prstGeom>
          <a:noFill/>
          <a:ln w="28575" cap="sq">
            <a:solidFill>
              <a:schemeClr val="accent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Text Box 10"/>
          <p:cNvSpPr txBox="1">
            <a:spLocks noChangeArrowheads="1"/>
          </p:cNvSpPr>
          <p:nvPr/>
        </p:nvSpPr>
        <p:spPr bwMode="auto">
          <a:xfrm>
            <a:off x="5046663" y="1560513"/>
            <a:ext cx="3032125"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由哪几位地址形成芯片选择逻辑，以便寻找芯片</a:t>
            </a:r>
            <a:r>
              <a:rPr lang="zh-CN" altLang="en-US" sz="2000">
                <a:latin typeface="黑体" panose="02010609060101010101" pitchFamily="49" charset="-122"/>
                <a:ea typeface="黑体" panose="02010609060101010101" pitchFamily="49" charset="-122"/>
              </a:rPr>
              <a:t>。</a:t>
            </a:r>
            <a:endParaRPr lang="zh-CN" altLang="zh-CN" sz="2000">
              <a:latin typeface="黑体" panose="02010609060101010101" pitchFamily="49" charset="-122"/>
              <a:ea typeface="黑体" panose="02010609060101010101" pitchFamily="49" charset="-122"/>
            </a:endParaRPr>
          </a:p>
        </p:txBody>
      </p:sp>
      <p:sp>
        <p:nvSpPr>
          <p:cNvPr id="12" name="Text Box 11"/>
          <p:cNvSpPr txBox="1">
            <a:spLocks noChangeArrowheads="1"/>
          </p:cNvSpPr>
          <p:nvPr/>
        </p:nvSpPr>
        <p:spPr bwMode="auto">
          <a:xfrm>
            <a:off x="304800" y="2293938"/>
            <a:ext cx="206851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solidFill>
                  <a:schemeClr val="accent2"/>
                </a:solidFill>
                <a:latin typeface="黑体" panose="02010609060101010101" pitchFamily="49" charset="-122"/>
                <a:ea typeface="黑体" panose="02010609060101010101" pitchFamily="49" charset="-122"/>
              </a:rPr>
              <a:t>存储空间分配：</a:t>
            </a:r>
          </a:p>
        </p:txBody>
      </p:sp>
      <p:sp>
        <p:nvSpPr>
          <p:cNvPr id="13" name="Text Box 12"/>
          <p:cNvSpPr txBox="1">
            <a:spLocks noChangeArrowheads="1"/>
          </p:cNvSpPr>
          <p:nvPr/>
        </p:nvSpPr>
        <p:spPr bwMode="auto">
          <a:xfrm>
            <a:off x="2152650" y="2230438"/>
            <a:ext cx="6610350"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4KB存储器</a:t>
            </a:r>
            <a:r>
              <a:rPr lang="zh-CN" altLang="en-US" sz="2000">
                <a:latin typeface="黑体" panose="02010609060101010101" pitchFamily="49" charset="-122"/>
                <a:ea typeface="黑体" panose="02010609060101010101" pitchFamily="49" charset="-122"/>
              </a:rPr>
              <a:t>可以</a:t>
            </a:r>
            <a:r>
              <a:rPr lang="zh-CN" altLang="zh-CN" sz="2000">
                <a:latin typeface="黑体" panose="02010609060101010101" pitchFamily="49" charset="-122"/>
                <a:ea typeface="黑体" panose="02010609060101010101" pitchFamily="49" charset="-122"/>
              </a:rPr>
              <a:t>在16位地址空间（64KB）中占据任意</a:t>
            </a:r>
            <a:r>
              <a:rPr lang="en-US" altLang="zh-CN" sz="2000">
                <a:latin typeface="黑体" panose="02010609060101010101" pitchFamily="49" charset="-122"/>
                <a:ea typeface="黑体" panose="02010609060101010101" pitchFamily="49" charset="-122"/>
              </a:rPr>
              <a:t>4KB</a:t>
            </a:r>
            <a:r>
              <a:rPr lang="zh-CN" altLang="en-US" sz="2000">
                <a:latin typeface="黑体" panose="02010609060101010101" pitchFamily="49" charset="-122"/>
                <a:ea typeface="黑体" panose="02010609060101010101" pitchFamily="49" charset="-122"/>
              </a:rPr>
              <a:t>的</a:t>
            </a:r>
            <a:r>
              <a:rPr lang="zh-CN" altLang="zh-CN" sz="2000">
                <a:latin typeface="黑体" panose="02010609060101010101" pitchFamily="49" charset="-122"/>
                <a:ea typeface="黑体" panose="02010609060101010101" pitchFamily="49" charset="-122"/>
              </a:rPr>
              <a:t>连续区间。</a:t>
            </a:r>
          </a:p>
        </p:txBody>
      </p:sp>
      <p:grpSp>
        <p:nvGrpSpPr>
          <p:cNvPr id="64" name="Group 2"/>
          <p:cNvGrpSpPr>
            <a:grpSpLocks/>
          </p:cNvGrpSpPr>
          <p:nvPr/>
        </p:nvGrpSpPr>
        <p:grpSpPr bwMode="auto">
          <a:xfrm>
            <a:off x="4495800" y="2840038"/>
            <a:ext cx="2590800" cy="3935412"/>
            <a:chOff x="0" y="73"/>
            <a:chExt cx="1632" cy="2519"/>
          </a:xfrm>
        </p:grpSpPr>
        <p:sp>
          <p:nvSpPr>
            <p:cNvPr id="34862" name="Text Box 3"/>
            <p:cNvSpPr txBox="1">
              <a:spLocks noChangeArrowheads="1"/>
            </p:cNvSpPr>
            <p:nvPr/>
          </p:nvSpPr>
          <p:spPr bwMode="auto">
            <a:xfrm>
              <a:off x="549" y="73"/>
              <a:ext cx="86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70000"/>
                </a:lnSpc>
                <a:spcBef>
                  <a:spcPct val="50000"/>
                </a:spcBef>
                <a:buSzTx/>
                <a:buFontTx/>
                <a:buNone/>
              </a:pPr>
              <a:r>
                <a:rPr lang="zh-CN" altLang="zh-CN" sz="2000">
                  <a:solidFill>
                    <a:schemeClr val="accent2"/>
                  </a:solidFill>
                  <a:latin typeface="黑体" panose="02010609060101010101" pitchFamily="49" charset="-122"/>
                  <a:ea typeface="黑体" panose="02010609060101010101" pitchFamily="49" charset="-122"/>
                </a:rPr>
                <a:t>64KB</a:t>
              </a:r>
            </a:p>
          </p:txBody>
        </p:sp>
        <p:sp>
          <p:nvSpPr>
            <p:cNvPr id="34863" name="Rectangle 4"/>
            <p:cNvSpPr>
              <a:spLocks noChangeArrowheads="1"/>
            </p:cNvSpPr>
            <p:nvPr/>
          </p:nvSpPr>
          <p:spPr bwMode="auto">
            <a:xfrm>
              <a:off x="0" y="288"/>
              <a:ext cx="1632" cy="2304"/>
            </a:xfrm>
            <a:prstGeom prst="rect">
              <a:avLst/>
            </a:prstGeom>
            <a:solidFill>
              <a:srgbClr val="FFFF66"/>
            </a:solidFill>
            <a:ln w="38100" cap="sq">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zh-CN" altLang="en-US" sz="2000" b="0">
                <a:solidFill>
                  <a:schemeClr val="accent2"/>
                </a:solidFill>
                <a:latin typeface="Times New Roman" panose="02020603050405020304" pitchFamily="18" charset="0"/>
                <a:ea typeface="宋体" panose="02010600030101010101" pitchFamily="2" charset="-122"/>
              </a:endParaRPr>
            </a:p>
          </p:txBody>
        </p:sp>
        <p:sp>
          <p:nvSpPr>
            <p:cNvPr id="34864" name="Line 5"/>
            <p:cNvSpPr>
              <a:spLocks noChangeShapeType="1"/>
            </p:cNvSpPr>
            <p:nvPr/>
          </p:nvSpPr>
          <p:spPr bwMode="auto">
            <a:xfrm>
              <a:off x="0" y="528"/>
              <a:ext cx="1632" cy="0"/>
            </a:xfrm>
            <a:prstGeom prst="line">
              <a:avLst/>
            </a:prstGeom>
            <a:noFill/>
            <a:ln w="38100" cap="sq">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65" name="Line 6"/>
            <p:cNvSpPr>
              <a:spLocks noChangeShapeType="1"/>
            </p:cNvSpPr>
            <p:nvPr/>
          </p:nvSpPr>
          <p:spPr bwMode="auto">
            <a:xfrm>
              <a:off x="0" y="1008"/>
              <a:ext cx="1632" cy="0"/>
            </a:xfrm>
            <a:prstGeom prst="line">
              <a:avLst/>
            </a:prstGeom>
            <a:noFill/>
            <a:ln w="38100" cap="sq">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66" name="Line 7"/>
            <p:cNvSpPr>
              <a:spLocks noChangeShapeType="1"/>
            </p:cNvSpPr>
            <p:nvPr/>
          </p:nvSpPr>
          <p:spPr bwMode="auto">
            <a:xfrm>
              <a:off x="0" y="1488"/>
              <a:ext cx="1632" cy="0"/>
            </a:xfrm>
            <a:prstGeom prst="line">
              <a:avLst/>
            </a:prstGeom>
            <a:noFill/>
            <a:ln w="38100" cap="sq">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67" name="Line 8"/>
            <p:cNvSpPr>
              <a:spLocks noChangeShapeType="1"/>
            </p:cNvSpPr>
            <p:nvPr/>
          </p:nvSpPr>
          <p:spPr bwMode="auto">
            <a:xfrm>
              <a:off x="0" y="1968"/>
              <a:ext cx="1632" cy="0"/>
            </a:xfrm>
            <a:prstGeom prst="line">
              <a:avLst/>
            </a:prstGeom>
            <a:noFill/>
            <a:ln w="38100" cap="sq">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68" name="Line 9"/>
            <p:cNvSpPr>
              <a:spLocks noChangeShapeType="1"/>
            </p:cNvSpPr>
            <p:nvPr/>
          </p:nvSpPr>
          <p:spPr bwMode="auto">
            <a:xfrm>
              <a:off x="0" y="2400"/>
              <a:ext cx="1632" cy="0"/>
            </a:xfrm>
            <a:prstGeom prst="line">
              <a:avLst/>
            </a:prstGeom>
            <a:noFill/>
            <a:ln w="38100" cap="sq">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69" name="Line 10"/>
            <p:cNvSpPr>
              <a:spLocks noChangeShapeType="1"/>
            </p:cNvSpPr>
            <p:nvPr/>
          </p:nvSpPr>
          <p:spPr bwMode="auto">
            <a:xfrm>
              <a:off x="768" y="528"/>
              <a:ext cx="0" cy="1872"/>
            </a:xfrm>
            <a:prstGeom prst="line">
              <a:avLst/>
            </a:prstGeom>
            <a:noFill/>
            <a:ln w="38100" cap="sq">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70" name="Text Box 11"/>
            <p:cNvSpPr txBox="1">
              <a:spLocks noChangeArrowheads="1"/>
            </p:cNvSpPr>
            <p:nvPr/>
          </p:nvSpPr>
          <p:spPr bwMode="auto">
            <a:xfrm>
              <a:off x="48" y="1584"/>
              <a:ext cx="768"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solidFill>
                    <a:schemeClr val="accent2"/>
                  </a:solidFill>
                  <a:latin typeface="黑体" panose="02010609060101010101" pitchFamily="49" charset="-122"/>
                  <a:ea typeface="黑体" panose="02010609060101010101" pitchFamily="49" charset="-122"/>
                </a:rPr>
                <a:t>1K×4</a:t>
              </a:r>
            </a:p>
          </p:txBody>
        </p:sp>
        <p:sp>
          <p:nvSpPr>
            <p:cNvPr id="34871" name="Text Box 12"/>
            <p:cNvSpPr txBox="1">
              <a:spLocks noChangeArrowheads="1"/>
            </p:cNvSpPr>
            <p:nvPr/>
          </p:nvSpPr>
          <p:spPr bwMode="auto">
            <a:xfrm>
              <a:off x="864" y="1584"/>
              <a:ext cx="768"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solidFill>
                    <a:schemeClr val="accent2"/>
                  </a:solidFill>
                  <a:latin typeface="黑体" panose="02010609060101010101" pitchFamily="49" charset="-122"/>
                  <a:ea typeface="黑体" panose="02010609060101010101" pitchFamily="49" charset="-122"/>
                </a:rPr>
                <a:t>1K×4</a:t>
              </a:r>
            </a:p>
          </p:txBody>
        </p:sp>
        <p:sp>
          <p:nvSpPr>
            <p:cNvPr id="34872" name="Text Box 13"/>
            <p:cNvSpPr txBox="1">
              <a:spLocks noChangeArrowheads="1"/>
            </p:cNvSpPr>
            <p:nvPr/>
          </p:nvSpPr>
          <p:spPr bwMode="auto">
            <a:xfrm>
              <a:off x="48" y="2016"/>
              <a:ext cx="768"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solidFill>
                    <a:schemeClr val="accent2"/>
                  </a:solidFill>
                  <a:latin typeface="黑体" panose="02010609060101010101" pitchFamily="49" charset="-122"/>
                  <a:ea typeface="黑体" panose="02010609060101010101" pitchFamily="49" charset="-122"/>
                </a:rPr>
                <a:t>1K×4</a:t>
              </a:r>
            </a:p>
          </p:txBody>
        </p:sp>
        <p:sp>
          <p:nvSpPr>
            <p:cNvPr id="34873" name="Text Box 14"/>
            <p:cNvSpPr txBox="1">
              <a:spLocks noChangeArrowheads="1"/>
            </p:cNvSpPr>
            <p:nvPr/>
          </p:nvSpPr>
          <p:spPr bwMode="auto">
            <a:xfrm>
              <a:off x="864" y="2016"/>
              <a:ext cx="768"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solidFill>
                    <a:schemeClr val="accent2"/>
                  </a:solidFill>
                  <a:latin typeface="黑体" panose="02010609060101010101" pitchFamily="49" charset="-122"/>
                  <a:ea typeface="黑体" panose="02010609060101010101" pitchFamily="49" charset="-122"/>
                </a:rPr>
                <a:t>1K×4</a:t>
              </a:r>
            </a:p>
          </p:txBody>
        </p:sp>
        <p:sp>
          <p:nvSpPr>
            <p:cNvPr id="34874" name="Text Box 15"/>
            <p:cNvSpPr txBox="1">
              <a:spLocks noChangeArrowheads="1"/>
            </p:cNvSpPr>
            <p:nvPr/>
          </p:nvSpPr>
          <p:spPr bwMode="auto">
            <a:xfrm>
              <a:off x="864" y="1104"/>
              <a:ext cx="768"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solidFill>
                    <a:schemeClr val="accent2"/>
                  </a:solidFill>
                  <a:latin typeface="黑体" panose="02010609060101010101" pitchFamily="49" charset="-122"/>
                  <a:ea typeface="黑体" panose="02010609060101010101" pitchFamily="49" charset="-122"/>
                </a:rPr>
                <a:t>1K×4</a:t>
              </a:r>
            </a:p>
          </p:txBody>
        </p:sp>
        <p:sp>
          <p:nvSpPr>
            <p:cNvPr id="34875" name="Text Box 16"/>
            <p:cNvSpPr txBox="1">
              <a:spLocks noChangeArrowheads="1"/>
            </p:cNvSpPr>
            <p:nvPr/>
          </p:nvSpPr>
          <p:spPr bwMode="auto">
            <a:xfrm>
              <a:off x="48" y="1104"/>
              <a:ext cx="768"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solidFill>
                    <a:schemeClr val="accent2"/>
                  </a:solidFill>
                  <a:latin typeface="黑体" panose="02010609060101010101" pitchFamily="49" charset="-122"/>
                  <a:ea typeface="黑体" panose="02010609060101010101" pitchFamily="49" charset="-122"/>
                </a:rPr>
                <a:t>1K×4</a:t>
              </a:r>
            </a:p>
          </p:txBody>
        </p:sp>
        <p:sp>
          <p:nvSpPr>
            <p:cNvPr id="34876" name="Text Box 17"/>
            <p:cNvSpPr txBox="1">
              <a:spLocks noChangeArrowheads="1"/>
            </p:cNvSpPr>
            <p:nvPr/>
          </p:nvSpPr>
          <p:spPr bwMode="auto">
            <a:xfrm>
              <a:off x="864" y="624"/>
              <a:ext cx="768"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solidFill>
                    <a:schemeClr val="accent2"/>
                  </a:solidFill>
                  <a:latin typeface="黑体" panose="02010609060101010101" pitchFamily="49" charset="-122"/>
                  <a:ea typeface="黑体" panose="02010609060101010101" pitchFamily="49" charset="-122"/>
                </a:rPr>
                <a:t>1K×4</a:t>
              </a:r>
            </a:p>
          </p:txBody>
        </p:sp>
        <p:sp>
          <p:nvSpPr>
            <p:cNvPr id="34877" name="Text Box 18"/>
            <p:cNvSpPr txBox="1">
              <a:spLocks noChangeArrowheads="1"/>
            </p:cNvSpPr>
            <p:nvPr/>
          </p:nvSpPr>
          <p:spPr bwMode="auto">
            <a:xfrm>
              <a:off x="48" y="624"/>
              <a:ext cx="768"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solidFill>
                    <a:schemeClr val="accent2"/>
                  </a:solidFill>
                  <a:latin typeface="黑体" panose="02010609060101010101" pitchFamily="49" charset="-122"/>
                  <a:ea typeface="黑体" panose="02010609060101010101" pitchFamily="49" charset="-122"/>
                </a:rPr>
                <a:t>1K×4</a:t>
              </a:r>
            </a:p>
          </p:txBody>
        </p:sp>
        <p:sp>
          <p:nvSpPr>
            <p:cNvPr id="34878" name="Line 19"/>
            <p:cNvSpPr>
              <a:spLocks noChangeShapeType="1"/>
            </p:cNvSpPr>
            <p:nvPr/>
          </p:nvSpPr>
          <p:spPr bwMode="auto">
            <a:xfrm>
              <a:off x="768" y="336"/>
              <a:ext cx="0" cy="192"/>
            </a:xfrm>
            <a:prstGeom prst="line">
              <a:avLst/>
            </a:prstGeom>
            <a:noFill/>
            <a:ln w="38100" cap="rnd">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79" name="Line 20"/>
            <p:cNvSpPr>
              <a:spLocks noChangeShapeType="1"/>
            </p:cNvSpPr>
            <p:nvPr/>
          </p:nvSpPr>
          <p:spPr bwMode="auto">
            <a:xfrm>
              <a:off x="768" y="2400"/>
              <a:ext cx="0" cy="144"/>
            </a:xfrm>
            <a:prstGeom prst="line">
              <a:avLst/>
            </a:prstGeom>
            <a:noFill/>
            <a:ln w="38100" cap="rnd">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3" name="Text Box 21"/>
          <p:cNvSpPr txBox="1">
            <a:spLocks noChangeArrowheads="1"/>
          </p:cNvSpPr>
          <p:nvPr/>
        </p:nvSpPr>
        <p:spPr bwMode="auto">
          <a:xfrm>
            <a:off x="7399338" y="4956175"/>
            <a:ext cx="1768475"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solidFill>
                  <a:schemeClr val="accent2"/>
                </a:solidFill>
                <a:latin typeface="黑体" panose="02010609060101010101" pitchFamily="49" charset="-122"/>
                <a:ea typeface="黑体" panose="02010609060101010101" pitchFamily="49" charset="-122"/>
              </a:rPr>
              <a:t>需12位地址</a:t>
            </a:r>
            <a:r>
              <a:rPr lang="zh-CN" altLang="en-US" sz="2000">
                <a:solidFill>
                  <a:schemeClr val="accent2"/>
                </a:solidFill>
                <a:latin typeface="黑体" panose="02010609060101010101" pitchFamily="49" charset="-122"/>
                <a:ea typeface="黑体" panose="02010609060101010101" pitchFamily="49" charset="-122"/>
              </a:rPr>
              <a:t>：</a:t>
            </a:r>
            <a:r>
              <a:rPr lang="zh-CN" altLang="zh-CN" sz="2000">
                <a:solidFill>
                  <a:schemeClr val="accent2"/>
                </a:solidFill>
                <a:latin typeface="黑体" panose="02010609060101010101" pitchFamily="49" charset="-122"/>
                <a:ea typeface="黑体" panose="02010609060101010101" pitchFamily="49" charset="-122"/>
              </a:rPr>
              <a:t>A11～A0</a:t>
            </a:r>
          </a:p>
        </p:txBody>
      </p:sp>
      <p:sp>
        <p:nvSpPr>
          <p:cNvPr id="84" name="Text Box 22"/>
          <p:cNvSpPr txBox="1">
            <a:spLocks noChangeArrowheads="1"/>
          </p:cNvSpPr>
          <p:nvPr/>
        </p:nvSpPr>
        <p:spPr bwMode="auto">
          <a:xfrm>
            <a:off x="7415213" y="4737100"/>
            <a:ext cx="681037"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70000"/>
              </a:lnSpc>
              <a:spcBef>
                <a:spcPct val="50000"/>
              </a:spcBef>
              <a:buSzTx/>
              <a:buFontTx/>
              <a:buNone/>
            </a:pPr>
            <a:r>
              <a:rPr lang="zh-CN" altLang="zh-CN" sz="2000">
                <a:solidFill>
                  <a:schemeClr val="accent2"/>
                </a:solidFill>
                <a:latin typeface="黑体" panose="02010609060101010101" pitchFamily="49" charset="-122"/>
                <a:ea typeface="黑体" panose="02010609060101010101" pitchFamily="49" charset="-122"/>
              </a:rPr>
              <a:t>4KB</a:t>
            </a:r>
          </a:p>
        </p:txBody>
      </p:sp>
      <p:sp>
        <p:nvSpPr>
          <p:cNvPr id="85" name="AutoShape 23"/>
          <p:cNvSpPr>
            <a:spLocks/>
          </p:cNvSpPr>
          <p:nvPr/>
        </p:nvSpPr>
        <p:spPr bwMode="auto">
          <a:xfrm>
            <a:off x="7196138" y="3551238"/>
            <a:ext cx="171450" cy="2919412"/>
          </a:xfrm>
          <a:prstGeom prst="rightBrace">
            <a:avLst>
              <a:gd name="adj1" fmla="val 105556"/>
              <a:gd name="adj2" fmla="val 50000"/>
            </a:avLst>
          </a:prstGeom>
          <a:noFill/>
          <a:ln w="28575"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zh-CN" altLang="en-US" sz="2000" b="0">
              <a:solidFill>
                <a:schemeClr val="accent2"/>
              </a:solidFill>
              <a:latin typeface="Times New Roman" panose="02020603050405020304" pitchFamily="18" charset="0"/>
              <a:ea typeface="宋体" panose="02010600030101010101" pitchFamily="2" charset="-122"/>
            </a:endParaRPr>
          </a:p>
        </p:txBody>
      </p:sp>
      <p:sp>
        <p:nvSpPr>
          <p:cNvPr id="86" name="Text Box 24"/>
          <p:cNvSpPr txBox="1">
            <a:spLocks noChangeArrowheads="1"/>
          </p:cNvSpPr>
          <p:nvPr/>
        </p:nvSpPr>
        <p:spPr bwMode="auto">
          <a:xfrm>
            <a:off x="1204913" y="3179763"/>
            <a:ext cx="3367087"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u="sng">
                <a:solidFill>
                  <a:schemeClr val="accent2"/>
                </a:solidFill>
                <a:latin typeface="黑体" panose="02010609060101010101" pitchFamily="49" charset="-122"/>
                <a:ea typeface="黑体" panose="02010609060101010101" pitchFamily="49" charset="-122"/>
              </a:rPr>
              <a:t>A15</a:t>
            </a:r>
            <a:r>
              <a:rPr lang="zh-CN" altLang="zh-CN" sz="2000" u="sng">
                <a:solidFill>
                  <a:schemeClr val="accent2"/>
                </a:solidFill>
                <a:latin typeface="Times New Roman" panose="02020603050405020304" pitchFamily="18" charset="0"/>
                <a:ea typeface="黑体" panose="02010609060101010101" pitchFamily="49" charset="-122"/>
              </a:rPr>
              <a:t>…</a:t>
            </a:r>
            <a:r>
              <a:rPr lang="zh-CN" altLang="zh-CN" sz="2000" u="sng">
                <a:solidFill>
                  <a:schemeClr val="accent2"/>
                </a:solidFill>
                <a:latin typeface="黑体" panose="02010609060101010101" pitchFamily="49" charset="-122"/>
                <a:ea typeface="黑体" panose="02010609060101010101" pitchFamily="49" charset="-122"/>
              </a:rPr>
              <a:t>A12</a:t>
            </a:r>
            <a:r>
              <a:rPr lang="zh-CN" altLang="zh-CN" sz="2000">
                <a:solidFill>
                  <a:schemeClr val="accent2"/>
                </a:solidFill>
                <a:latin typeface="黑体" panose="02010609060101010101" pitchFamily="49" charset="-122"/>
                <a:ea typeface="黑体" panose="02010609060101010101" pitchFamily="49" charset="-122"/>
              </a:rPr>
              <a:t> A11A10 A9</a:t>
            </a:r>
            <a:r>
              <a:rPr lang="zh-CN" altLang="zh-CN" sz="2000">
                <a:solidFill>
                  <a:schemeClr val="accent2"/>
                </a:solidFill>
                <a:latin typeface="Times New Roman" panose="02020603050405020304" pitchFamily="18" charset="0"/>
                <a:ea typeface="黑体" panose="02010609060101010101" pitchFamily="49" charset="-122"/>
              </a:rPr>
              <a:t>……</a:t>
            </a:r>
            <a:r>
              <a:rPr lang="zh-CN" altLang="zh-CN" sz="2000">
                <a:solidFill>
                  <a:schemeClr val="accent2"/>
                </a:solidFill>
                <a:latin typeface="黑体" panose="02010609060101010101" pitchFamily="49" charset="-122"/>
                <a:ea typeface="黑体" panose="02010609060101010101" pitchFamily="49" charset="-122"/>
              </a:rPr>
              <a:t>A0</a:t>
            </a:r>
          </a:p>
        </p:txBody>
      </p:sp>
      <p:sp>
        <p:nvSpPr>
          <p:cNvPr id="87" name="Text Box 26"/>
          <p:cNvSpPr txBox="1">
            <a:spLocks noChangeArrowheads="1"/>
          </p:cNvSpPr>
          <p:nvPr/>
        </p:nvSpPr>
        <p:spPr bwMode="auto">
          <a:xfrm>
            <a:off x="2466975" y="3605213"/>
            <a:ext cx="3352800" cy="24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ts val="1200"/>
              </a:lnSpc>
              <a:spcBef>
                <a:spcPct val="50000"/>
              </a:spcBef>
              <a:buSzTx/>
              <a:buFontTx/>
              <a:buNone/>
            </a:pPr>
            <a:r>
              <a:rPr lang="zh-CN" altLang="zh-CN" sz="2000">
                <a:solidFill>
                  <a:schemeClr val="accent2"/>
                </a:solidFill>
                <a:latin typeface="黑体" panose="02010609060101010101" pitchFamily="49" charset="-122"/>
                <a:ea typeface="黑体" panose="02010609060101010101" pitchFamily="49" charset="-122"/>
              </a:rPr>
              <a:t>0  0  0 </a:t>
            </a:r>
            <a:r>
              <a:rPr lang="zh-CN" altLang="zh-CN" sz="2000">
                <a:solidFill>
                  <a:schemeClr val="accent2"/>
                </a:solidFill>
                <a:latin typeface="Times New Roman" panose="02020603050405020304" pitchFamily="18" charset="0"/>
                <a:ea typeface="黑体" panose="02010609060101010101" pitchFamily="49" charset="-122"/>
              </a:rPr>
              <a:t>……</a:t>
            </a:r>
            <a:r>
              <a:rPr lang="zh-CN" altLang="zh-CN" sz="2000">
                <a:solidFill>
                  <a:schemeClr val="accent2"/>
                </a:solidFill>
                <a:latin typeface="黑体" panose="02010609060101010101" pitchFamily="49" charset="-122"/>
                <a:ea typeface="黑体" panose="02010609060101010101" pitchFamily="49" charset="-122"/>
              </a:rPr>
              <a:t> 0</a:t>
            </a:r>
          </a:p>
        </p:txBody>
      </p:sp>
      <p:sp>
        <p:nvSpPr>
          <p:cNvPr id="88" name="Text Box 27"/>
          <p:cNvSpPr txBox="1">
            <a:spLocks noChangeArrowheads="1"/>
          </p:cNvSpPr>
          <p:nvPr/>
        </p:nvSpPr>
        <p:spPr bwMode="auto">
          <a:xfrm>
            <a:off x="1355725" y="2873375"/>
            <a:ext cx="10922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solidFill>
                  <a:schemeClr val="accent2"/>
                </a:solidFill>
                <a:latin typeface="黑体" panose="02010609060101010101" pitchFamily="49" charset="-122"/>
                <a:ea typeface="黑体" panose="02010609060101010101" pitchFamily="49" charset="-122"/>
              </a:rPr>
              <a:t>任意值 </a:t>
            </a:r>
          </a:p>
        </p:txBody>
      </p:sp>
      <p:sp>
        <p:nvSpPr>
          <p:cNvPr id="89" name="Text Box 28"/>
          <p:cNvSpPr txBox="1">
            <a:spLocks noChangeArrowheads="1"/>
          </p:cNvSpPr>
          <p:nvPr/>
        </p:nvSpPr>
        <p:spPr bwMode="auto">
          <a:xfrm>
            <a:off x="2466975" y="4062413"/>
            <a:ext cx="3313113" cy="24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ts val="1200"/>
              </a:lnSpc>
              <a:spcBef>
                <a:spcPct val="50000"/>
              </a:spcBef>
              <a:buSzTx/>
              <a:buFontTx/>
              <a:buNone/>
            </a:pPr>
            <a:r>
              <a:rPr lang="zh-CN" altLang="zh-CN" sz="2000">
                <a:solidFill>
                  <a:schemeClr val="accent2"/>
                </a:solidFill>
                <a:latin typeface="黑体" panose="02010609060101010101" pitchFamily="49" charset="-122"/>
                <a:ea typeface="黑体" panose="02010609060101010101" pitchFamily="49" charset="-122"/>
              </a:rPr>
              <a:t>0  0  1 </a:t>
            </a:r>
            <a:r>
              <a:rPr lang="zh-CN" altLang="zh-CN" sz="2000">
                <a:solidFill>
                  <a:schemeClr val="accent2"/>
                </a:solidFill>
                <a:latin typeface="Times New Roman" panose="02020603050405020304" pitchFamily="18" charset="0"/>
                <a:ea typeface="黑体" panose="02010609060101010101" pitchFamily="49" charset="-122"/>
              </a:rPr>
              <a:t>……</a:t>
            </a:r>
            <a:r>
              <a:rPr lang="zh-CN" altLang="zh-CN" sz="2000">
                <a:solidFill>
                  <a:schemeClr val="accent2"/>
                </a:solidFill>
                <a:latin typeface="黑体" panose="02010609060101010101" pitchFamily="49" charset="-122"/>
                <a:ea typeface="黑体" panose="02010609060101010101" pitchFamily="49" charset="-122"/>
              </a:rPr>
              <a:t> 1</a:t>
            </a:r>
          </a:p>
        </p:txBody>
      </p:sp>
      <p:sp>
        <p:nvSpPr>
          <p:cNvPr id="90" name="Text Box 29"/>
          <p:cNvSpPr txBox="1">
            <a:spLocks noChangeArrowheads="1"/>
          </p:cNvSpPr>
          <p:nvPr/>
        </p:nvSpPr>
        <p:spPr bwMode="auto">
          <a:xfrm>
            <a:off x="2478088" y="4838700"/>
            <a:ext cx="3352800" cy="246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ts val="1200"/>
              </a:lnSpc>
              <a:spcBef>
                <a:spcPct val="50000"/>
              </a:spcBef>
              <a:buSzTx/>
              <a:buFontTx/>
              <a:buNone/>
            </a:pPr>
            <a:r>
              <a:rPr lang="zh-CN" altLang="zh-CN" sz="2000">
                <a:solidFill>
                  <a:schemeClr val="accent2"/>
                </a:solidFill>
                <a:latin typeface="黑体" panose="02010609060101010101" pitchFamily="49" charset="-122"/>
                <a:ea typeface="黑体" panose="02010609060101010101" pitchFamily="49" charset="-122"/>
              </a:rPr>
              <a:t>0  1  1 </a:t>
            </a:r>
            <a:r>
              <a:rPr lang="zh-CN" altLang="zh-CN" sz="2000">
                <a:solidFill>
                  <a:schemeClr val="accent2"/>
                </a:solidFill>
                <a:latin typeface="Times New Roman" panose="02020603050405020304" pitchFamily="18" charset="0"/>
                <a:ea typeface="黑体" panose="02010609060101010101" pitchFamily="49" charset="-122"/>
              </a:rPr>
              <a:t>……</a:t>
            </a:r>
            <a:r>
              <a:rPr lang="zh-CN" altLang="zh-CN" sz="2000">
                <a:solidFill>
                  <a:schemeClr val="accent2"/>
                </a:solidFill>
                <a:latin typeface="黑体" panose="02010609060101010101" pitchFamily="49" charset="-122"/>
                <a:ea typeface="黑体" panose="02010609060101010101" pitchFamily="49" charset="-122"/>
              </a:rPr>
              <a:t> 1</a:t>
            </a:r>
          </a:p>
        </p:txBody>
      </p:sp>
      <p:sp>
        <p:nvSpPr>
          <p:cNvPr id="91" name="Text Box 30"/>
          <p:cNvSpPr txBox="1">
            <a:spLocks noChangeArrowheads="1"/>
          </p:cNvSpPr>
          <p:nvPr/>
        </p:nvSpPr>
        <p:spPr bwMode="auto">
          <a:xfrm>
            <a:off x="2484438" y="5580063"/>
            <a:ext cx="2763837" cy="24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ts val="1200"/>
              </a:lnSpc>
              <a:spcBef>
                <a:spcPct val="50000"/>
              </a:spcBef>
              <a:buSzTx/>
              <a:buFontTx/>
              <a:buNone/>
            </a:pPr>
            <a:r>
              <a:rPr lang="zh-CN" altLang="zh-CN" sz="2000">
                <a:solidFill>
                  <a:schemeClr val="accent2"/>
                </a:solidFill>
                <a:latin typeface="黑体" panose="02010609060101010101" pitchFamily="49" charset="-122"/>
                <a:ea typeface="黑体" panose="02010609060101010101" pitchFamily="49" charset="-122"/>
              </a:rPr>
              <a:t>1  0  1 </a:t>
            </a:r>
            <a:r>
              <a:rPr lang="zh-CN" altLang="zh-CN" sz="2000">
                <a:solidFill>
                  <a:schemeClr val="accent2"/>
                </a:solidFill>
                <a:latin typeface="Times New Roman" panose="02020603050405020304" pitchFamily="18" charset="0"/>
                <a:ea typeface="黑体" panose="02010609060101010101" pitchFamily="49" charset="-122"/>
              </a:rPr>
              <a:t>……</a:t>
            </a:r>
            <a:r>
              <a:rPr lang="zh-CN" altLang="zh-CN" sz="2000">
                <a:solidFill>
                  <a:schemeClr val="accent2"/>
                </a:solidFill>
                <a:latin typeface="黑体" panose="02010609060101010101" pitchFamily="49" charset="-122"/>
                <a:ea typeface="黑体" panose="02010609060101010101" pitchFamily="49" charset="-122"/>
              </a:rPr>
              <a:t> 1</a:t>
            </a:r>
          </a:p>
        </p:txBody>
      </p:sp>
      <p:sp>
        <p:nvSpPr>
          <p:cNvPr id="92" name="Text Box 31"/>
          <p:cNvSpPr txBox="1">
            <a:spLocks noChangeArrowheads="1"/>
          </p:cNvSpPr>
          <p:nvPr/>
        </p:nvSpPr>
        <p:spPr bwMode="auto">
          <a:xfrm>
            <a:off x="2478088" y="4448175"/>
            <a:ext cx="3352800" cy="246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ts val="1200"/>
              </a:lnSpc>
              <a:spcBef>
                <a:spcPct val="50000"/>
              </a:spcBef>
              <a:buSzTx/>
              <a:buFontTx/>
              <a:buNone/>
            </a:pPr>
            <a:r>
              <a:rPr lang="zh-CN" altLang="zh-CN" sz="2000">
                <a:solidFill>
                  <a:schemeClr val="accent2"/>
                </a:solidFill>
                <a:latin typeface="黑体" panose="02010609060101010101" pitchFamily="49" charset="-122"/>
                <a:ea typeface="黑体" panose="02010609060101010101" pitchFamily="49" charset="-122"/>
              </a:rPr>
              <a:t>0  1  0 </a:t>
            </a:r>
            <a:r>
              <a:rPr lang="zh-CN" altLang="zh-CN" sz="2000">
                <a:solidFill>
                  <a:schemeClr val="accent2"/>
                </a:solidFill>
                <a:latin typeface="Times New Roman" panose="02020603050405020304" pitchFamily="18" charset="0"/>
                <a:ea typeface="黑体" panose="02010609060101010101" pitchFamily="49" charset="-122"/>
              </a:rPr>
              <a:t>……</a:t>
            </a:r>
            <a:r>
              <a:rPr lang="zh-CN" altLang="zh-CN" sz="2000">
                <a:solidFill>
                  <a:schemeClr val="accent2"/>
                </a:solidFill>
                <a:latin typeface="黑体" panose="02010609060101010101" pitchFamily="49" charset="-122"/>
                <a:ea typeface="黑体" panose="02010609060101010101" pitchFamily="49" charset="-122"/>
              </a:rPr>
              <a:t> 0</a:t>
            </a:r>
          </a:p>
        </p:txBody>
      </p:sp>
      <p:sp>
        <p:nvSpPr>
          <p:cNvPr id="93" name="Text Box 32"/>
          <p:cNvSpPr txBox="1">
            <a:spLocks noChangeArrowheads="1"/>
          </p:cNvSpPr>
          <p:nvPr/>
        </p:nvSpPr>
        <p:spPr bwMode="auto">
          <a:xfrm>
            <a:off x="2478088" y="5111750"/>
            <a:ext cx="3352800"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ts val="1200"/>
              </a:lnSpc>
              <a:spcBef>
                <a:spcPct val="50000"/>
              </a:spcBef>
              <a:buSzTx/>
              <a:buFontTx/>
              <a:buNone/>
            </a:pPr>
            <a:r>
              <a:rPr lang="zh-CN" altLang="zh-CN" sz="2000">
                <a:solidFill>
                  <a:schemeClr val="accent2"/>
                </a:solidFill>
                <a:latin typeface="黑体" panose="02010609060101010101" pitchFamily="49" charset="-122"/>
                <a:ea typeface="黑体" panose="02010609060101010101" pitchFamily="49" charset="-122"/>
              </a:rPr>
              <a:t>1  0  0 </a:t>
            </a:r>
            <a:r>
              <a:rPr lang="zh-CN" altLang="zh-CN" sz="2000">
                <a:solidFill>
                  <a:schemeClr val="accent2"/>
                </a:solidFill>
                <a:latin typeface="Times New Roman" panose="02020603050405020304" pitchFamily="18" charset="0"/>
                <a:ea typeface="黑体" panose="02010609060101010101" pitchFamily="49" charset="-122"/>
              </a:rPr>
              <a:t>……</a:t>
            </a:r>
            <a:r>
              <a:rPr lang="zh-CN" altLang="zh-CN" sz="2000">
                <a:solidFill>
                  <a:schemeClr val="accent2"/>
                </a:solidFill>
                <a:latin typeface="黑体" panose="02010609060101010101" pitchFamily="49" charset="-122"/>
                <a:ea typeface="黑体" panose="02010609060101010101" pitchFamily="49" charset="-122"/>
              </a:rPr>
              <a:t> 0</a:t>
            </a:r>
          </a:p>
        </p:txBody>
      </p:sp>
      <p:sp>
        <p:nvSpPr>
          <p:cNvPr id="94" name="Text Box 33"/>
          <p:cNvSpPr txBox="1">
            <a:spLocks noChangeArrowheads="1"/>
          </p:cNvSpPr>
          <p:nvPr/>
        </p:nvSpPr>
        <p:spPr bwMode="auto">
          <a:xfrm>
            <a:off x="2478088" y="5856288"/>
            <a:ext cx="3352800" cy="24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ts val="1200"/>
              </a:lnSpc>
              <a:spcBef>
                <a:spcPct val="50000"/>
              </a:spcBef>
              <a:buSzTx/>
              <a:buFontTx/>
              <a:buNone/>
            </a:pPr>
            <a:r>
              <a:rPr lang="zh-CN" altLang="zh-CN" sz="2000">
                <a:solidFill>
                  <a:schemeClr val="accent2"/>
                </a:solidFill>
                <a:latin typeface="黑体" panose="02010609060101010101" pitchFamily="49" charset="-122"/>
                <a:ea typeface="黑体" panose="02010609060101010101" pitchFamily="49" charset="-122"/>
              </a:rPr>
              <a:t>1  1  0 </a:t>
            </a:r>
            <a:r>
              <a:rPr lang="zh-CN" altLang="zh-CN" sz="2000">
                <a:solidFill>
                  <a:schemeClr val="accent2"/>
                </a:solidFill>
                <a:latin typeface="Times New Roman" panose="02020603050405020304" pitchFamily="18" charset="0"/>
                <a:ea typeface="黑体" panose="02010609060101010101" pitchFamily="49" charset="-122"/>
              </a:rPr>
              <a:t>……</a:t>
            </a:r>
            <a:r>
              <a:rPr lang="zh-CN" altLang="zh-CN" sz="2000">
                <a:solidFill>
                  <a:schemeClr val="accent2"/>
                </a:solidFill>
                <a:latin typeface="黑体" panose="02010609060101010101" pitchFamily="49" charset="-122"/>
                <a:ea typeface="黑体" panose="02010609060101010101" pitchFamily="49" charset="-122"/>
              </a:rPr>
              <a:t> 0</a:t>
            </a:r>
          </a:p>
        </p:txBody>
      </p:sp>
      <p:sp>
        <p:nvSpPr>
          <p:cNvPr id="95" name="Text Box 34"/>
          <p:cNvSpPr txBox="1">
            <a:spLocks noChangeArrowheads="1"/>
          </p:cNvSpPr>
          <p:nvPr/>
        </p:nvSpPr>
        <p:spPr bwMode="auto">
          <a:xfrm>
            <a:off x="2514600" y="6246813"/>
            <a:ext cx="3352800" cy="24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ts val="1200"/>
              </a:lnSpc>
              <a:spcBef>
                <a:spcPct val="50000"/>
              </a:spcBef>
              <a:buSzTx/>
              <a:buFontTx/>
              <a:buNone/>
            </a:pPr>
            <a:r>
              <a:rPr lang="zh-CN" altLang="zh-CN" sz="2000">
                <a:solidFill>
                  <a:schemeClr val="accent2"/>
                </a:solidFill>
                <a:latin typeface="黑体" panose="02010609060101010101" pitchFamily="49" charset="-122"/>
                <a:ea typeface="黑体" panose="02010609060101010101" pitchFamily="49" charset="-122"/>
              </a:rPr>
              <a:t>1  1  1 </a:t>
            </a:r>
            <a:r>
              <a:rPr lang="zh-CN" altLang="zh-CN" sz="2000">
                <a:solidFill>
                  <a:schemeClr val="accent2"/>
                </a:solidFill>
                <a:latin typeface="Times New Roman" panose="02020603050405020304" pitchFamily="18" charset="0"/>
                <a:ea typeface="黑体" panose="02010609060101010101" pitchFamily="49" charset="-122"/>
              </a:rPr>
              <a:t>……</a:t>
            </a:r>
            <a:r>
              <a:rPr lang="zh-CN" altLang="zh-CN" sz="2000">
                <a:solidFill>
                  <a:schemeClr val="accent2"/>
                </a:solidFill>
                <a:latin typeface="黑体" panose="02010609060101010101" pitchFamily="49" charset="-122"/>
                <a:ea typeface="黑体" panose="02010609060101010101" pitchFamily="49" charset="-122"/>
              </a:rPr>
              <a:t> 1</a:t>
            </a:r>
          </a:p>
        </p:txBody>
      </p:sp>
      <p:grpSp>
        <p:nvGrpSpPr>
          <p:cNvPr id="96" name="Group 35"/>
          <p:cNvGrpSpPr>
            <a:grpSpLocks/>
          </p:cNvGrpSpPr>
          <p:nvPr/>
        </p:nvGrpSpPr>
        <p:grpSpPr bwMode="auto">
          <a:xfrm>
            <a:off x="2247900" y="3768725"/>
            <a:ext cx="228600" cy="304800"/>
            <a:chOff x="0" y="0"/>
            <a:chExt cx="144" cy="192"/>
          </a:xfrm>
        </p:grpSpPr>
        <p:sp>
          <p:nvSpPr>
            <p:cNvPr id="34860" name="Line 36"/>
            <p:cNvSpPr>
              <a:spLocks noChangeShapeType="1"/>
            </p:cNvSpPr>
            <p:nvPr/>
          </p:nvSpPr>
          <p:spPr bwMode="auto">
            <a:xfrm flipH="1">
              <a:off x="0" y="0"/>
              <a:ext cx="144" cy="9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61" name="Line 37"/>
            <p:cNvSpPr>
              <a:spLocks noChangeShapeType="1"/>
            </p:cNvSpPr>
            <p:nvPr/>
          </p:nvSpPr>
          <p:spPr bwMode="auto">
            <a:xfrm>
              <a:off x="0" y="96"/>
              <a:ext cx="144" cy="9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9" name="Group 38"/>
          <p:cNvGrpSpPr>
            <a:grpSpLocks/>
          </p:cNvGrpSpPr>
          <p:nvPr/>
        </p:nvGrpSpPr>
        <p:grpSpPr bwMode="auto">
          <a:xfrm>
            <a:off x="2230438" y="4510088"/>
            <a:ext cx="228600" cy="304800"/>
            <a:chOff x="0" y="0"/>
            <a:chExt cx="144" cy="192"/>
          </a:xfrm>
        </p:grpSpPr>
        <p:sp>
          <p:nvSpPr>
            <p:cNvPr id="34858" name="Line 39"/>
            <p:cNvSpPr>
              <a:spLocks noChangeShapeType="1"/>
            </p:cNvSpPr>
            <p:nvPr/>
          </p:nvSpPr>
          <p:spPr bwMode="auto">
            <a:xfrm flipH="1">
              <a:off x="0" y="0"/>
              <a:ext cx="144" cy="9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59" name="Line 40"/>
            <p:cNvSpPr>
              <a:spLocks noChangeShapeType="1"/>
            </p:cNvSpPr>
            <p:nvPr/>
          </p:nvSpPr>
          <p:spPr bwMode="auto">
            <a:xfrm>
              <a:off x="0" y="96"/>
              <a:ext cx="144" cy="9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 name="Group 41"/>
          <p:cNvGrpSpPr>
            <a:grpSpLocks/>
          </p:cNvGrpSpPr>
          <p:nvPr/>
        </p:nvGrpSpPr>
        <p:grpSpPr bwMode="auto">
          <a:xfrm>
            <a:off x="2249488" y="5187950"/>
            <a:ext cx="228600" cy="304800"/>
            <a:chOff x="0" y="0"/>
            <a:chExt cx="144" cy="192"/>
          </a:xfrm>
        </p:grpSpPr>
        <p:sp>
          <p:nvSpPr>
            <p:cNvPr id="34856" name="Line 42"/>
            <p:cNvSpPr>
              <a:spLocks noChangeShapeType="1"/>
            </p:cNvSpPr>
            <p:nvPr/>
          </p:nvSpPr>
          <p:spPr bwMode="auto">
            <a:xfrm flipH="1">
              <a:off x="0" y="0"/>
              <a:ext cx="144" cy="9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57" name="Line 43"/>
            <p:cNvSpPr>
              <a:spLocks noChangeShapeType="1"/>
            </p:cNvSpPr>
            <p:nvPr/>
          </p:nvSpPr>
          <p:spPr bwMode="auto">
            <a:xfrm>
              <a:off x="0" y="96"/>
              <a:ext cx="144" cy="9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5" name="Group 44"/>
          <p:cNvGrpSpPr>
            <a:grpSpLocks/>
          </p:cNvGrpSpPr>
          <p:nvPr/>
        </p:nvGrpSpPr>
        <p:grpSpPr bwMode="auto">
          <a:xfrm>
            <a:off x="2251075" y="5978525"/>
            <a:ext cx="228600" cy="304800"/>
            <a:chOff x="0" y="0"/>
            <a:chExt cx="144" cy="192"/>
          </a:xfrm>
        </p:grpSpPr>
        <p:sp>
          <p:nvSpPr>
            <p:cNvPr id="34854" name="Line 45"/>
            <p:cNvSpPr>
              <a:spLocks noChangeShapeType="1"/>
            </p:cNvSpPr>
            <p:nvPr/>
          </p:nvSpPr>
          <p:spPr bwMode="auto">
            <a:xfrm flipH="1">
              <a:off x="0" y="0"/>
              <a:ext cx="144" cy="9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55" name="Line 46"/>
            <p:cNvSpPr>
              <a:spLocks noChangeShapeType="1"/>
            </p:cNvSpPr>
            <p:nvPr/>
          </p:nvSpPr>
          <p:spPr bwMode="auto">
            <a:xfrm>
              <a:off x="0" y="96"/>
              <a:ext cx="144" cy="9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8" name="Text Box 47"/>
          <p:cNvSpPr txBox="1">
            <a:spLocks noChangeArrowheads="1"/>
          </p:cNvSpPr>
          <p:nvPr/>
        </p:nvSpPr>
        <p:spPr bwMode="auto">
          <a:xfrm>
            <a:off x="2528888" y="2838450"/>
            <a:ext cx="776287"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solidFill>
                  <a:schemeClr val="accent2"/>
                </a:solidFill>
                <a:latin typeface="黑体" panose="02010609060101010101" pitchFamily="49" charset="-122"/>
                <a:ea typeface="黑体" panose="02010609060101010101" pitchFamily="49" charset="-122"/>
              </a:rPr>
              <a:t>片选 </a:t>
            </a:r>
          </a:p>
        </p:txBody>
      </p:sp>
      <p:sp>
        <p:nvSpPr>
          <p:cNvPr id="109" name="Text Box 48"/>
          <p:cNvSpPr txBox="1">
            <a:spLocks noChangeArrowheads="1"/>
          </p:cNvSpPr>
          <p:nvPr/>
        </p:nvSpPr>
        <p:spPr bwMode="auto">
          <a:xfrm>
            <a:off x="3267075" y="2840038"/>
            <a:ext cx="17526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solidFill>
                  <a:schemeClr val="accent2"/>
                </a:solidFill>
                <a:latin typeface="黑体" panose="02010609060101010101" pitchFamily="49" charset="-122"/>
                <a:ea typeface="黑体" panose="02010609060101010101" pitchFamily="49" charset="-122"/>
              </a:rPr>
              <a:t>片内地址 </a:t>
            </a:r>
          </a:p>
        </p:txBody>
      </p:sp>
      <p:sp>
        <p:nvSpPr>
          <p:cNvPr id="110" name="Line 49"/>
          <p:cNvSpPr>
            <a:spLocks noChangeShapeType="1"/>
          </p:cNvSpPr>
          <p:nvPr/>
        </p:nvSpPr>
        <p:spPr bwMode="auto">
          <a:xfrm>
            <a:off x="2630488" y="4686300"/>
            <a:ext cx="0" cy="228600"/>
          </a:xfrm>
          <a:prstGeom prst="line">
            <a:avLst/>
          </a:prstGeom>
          <a:noFill/>
          <a:ln w="1905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 name="Line 50"/>
          <p:cNvSpPr>
            <a:spLocks noChangeShapeType="1"/>
          </p:cNvSpPr>
          <p:nvPr/>
        </p:nvSpPr>
        <p:spPr bwMode="auto">
          <a:xfrm>
            <a:off x="2619375" y="3910013"/>
            <a:ext cx="0" cy="228600"/>
          </a:xfrm>
          <a:prstGeom prst="line">
            <a:avLst/>
          </a:prstGeom>
          <a:noFill/>
          <a:ln w="1905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 name="Line 51"/>
          <p:cNvSpPr>
            <a:spLocks noChangeShapeType="1"/>
          </p:cNvSpPr>
          <p:nvPr/>
        </p:nvSpPr>
        <p:spPr bwMode="auto">
          <a:xfrm>
            <a:off x="2630488" y="5292725"/>
            <a:ext cx="0" cy="228600"/>
          </a:xfrm>
          <a:prstGeom prst="line">
            <a:avLst/>
          </a:prstGeom>
          <a:noFill/>
          <a:ln w="1905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 name="Line 52"/>
          <p:cNvSpPr>
            <a:spLocks noChangeShapeType="1"/>
          </p:cNvSpPr>
          <p:nvPr/>
        </p:nvSpPr>
        <p:spPr bwMode="auto">
          <a:xfrm>
            <a:off x="2630488" y="6035675"/>
            <a:ext cx="0" cy="228600"/>
          </a:xfrm>
          <a:prstGeom prst="line">
            <a:avLst/>
          </a:prstGeom>
          <a:noFill/>
          <a:ln w="1905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Lef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lide(fromLef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2"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slide(fromRight)">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2"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slide(fromRight)">
                                      <p:cBhvr>
                                        <p:cTn id="27" dur="500"/>
                                        <p:tgtEl>
                                          <p:spTgt spid="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right)">
                                      <p:cBhvr>
                                        <p:cTn id="32" dur="500"/>
                                        <p:tgtEl>
                                          <p:spTgt spid="8"/>
                                        </p:tgtEl>
                                      </p:cBhvr>
                                    </p:animEffect>
                                  </p:childTnLst>
                                </p:cTn>
                              </p:par>
                            </p:childTnLst>
                          </p:cTn>
                        </p:par>
                        <p:par>
                          <p:cTn id="33" fill="hold" nodeType="afterGroup">
                            <p:stCondLst>
                              <p:cond delay="500"/>
                            </p:stCondLst>
                            <p:childTnLst>
                              <p:par>
                                <p:cTn id="34" presetID="12" presetClass="entr" presetSubtype="4" fill="hold" grpId="0" nodeType="after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slide(fromBottom)">
                                      <p:cBhvr>
                                        <p:cTn id="36" dur="500"/>
                                        <p:tgtEl>
                                          <p:spTgt spid="9"/>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2"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ipe(right)">
                                      <p:cBhvr>
                                        <p:cTn id="41" dur="500"/>
                                        <p:tgtEl>
                                          <p:spTgt spid="10"/>
                                        </p:tgtEl>
                                      </p:cBhvr>
                                    </p:animEffect>
                                  </p:childTnLst>
                                </p:cTn>
                              </p:par>
                            </p:childTnLst>
                          </p:cTn>
                        </p:par>
                        <p:par>
                          <p:cTn id="42" fill="hold" nodeType="afterGroup">
                            <p:stCondLst>
                              <p:cond delay="500"/>
                            </p:stCondLst>
                            <p:childTnLst>
                              <p:par>
                                <p:cTn id="43" presetID="12" presetClass="entr" presetSubtype="4" fill="hold" grpId="0" nodeType="after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slide(fromBottom)">
                                      <p:cBhvr>
                                        <p:cTn id="45" dur="500"/>
                                        <p:tgtEl>
                                          <p:spTgt spid="11"/>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2" presetClass="entr" presetSubtype="8" fill="hold" grpId="0" nodeType="click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slide(fromLeft)">
                                      <p:cBhvr>
                                        <p:cTn id="50" dur="500"/>
                                        <p:tgtEl>
                                          <p:spTgt spid="12"/>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2" presetClass="entr" presetSubtype="2" fill="hold" grpId="0" nodeType="click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slide(fromRight)">
                                      <p:cBhvr>
                                        <p:cTn id="55" dur="500"/>
                                        <p:tgtEl>
                                          <p:spTgt spid="13">
                                            <p:txEl>
                                              <p:pRg st="0" end="0"/>
                                            </p:txEl>
                                          </p:spTgt>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3" presetClass="entr" presetSubtype="32" fill="hold" nodeType="clickEffect">
                                  <p:stCondLst>
                                    <p:cond delay="0"/>
                                  </p:stCondLst>
                                  <p:childTnLst>
                                    <p:set>
                                      <p:cBhvr>
                                        <p:cTn id="59" dur="1" fill="hold">
                                          <p:stCondLst>
                                            <p:cond delay="0"/>
                                          </p:stCondLst>
                                        </p:cTn>
                                        <p:tgtEl>
                                          <p:spTgt spid="64"/>
                                        </p:tgtEl>
                                        <p:attrNameLst>
                                          <p:attrName>style.visibility</p:attrName>
                                        </p:attrNameLst>
                                      </p:cBhvr>
                                      <p:to>
                                        <p:strVal val="visible"/>
                                      </p:to>
                                    </p:set>
                                    <p:anim calcmode="lin" valueType="num">
                                      <p:cBhvr>
                                        <p:cTn id="60" dur="500" fill="hold"/>
                                        <p:tgtEl>
                                          <p:spTgt spid="64"/>
                                        </p:tgtEl>
                                        <p:attrNameLst>
                                          <p:attrName>ppt_w</p:attrName>
                                        </p:attrNameLst>
                                      </p:cBhvr>
                                      <p:tavLst>
                                        <p:tav tm="0">
                                          <p:val>
                                            <p:strVal val="4*#ppt_w"/>
                                          </p:val>
                                        </p:tav>
                                        <p:tav tm="100000">
                                          <p:val>
                                            <p:strVal val="#ppt_w"/>
                                          </p:val>
                                        </p:tav>
                                      </p:tavLst>
                                    </p:anim>
                                    <p:anim calcmode="lin" valueType="num">
                                      <p:cBhvr>
                                        <p:cTn id="61" dur="500" fill="hold"/>
                                        <p:tgtEl>
                                          <p:spTgt spid="64"/>
                                        </p:tgtEl>
                                        <p:attrNameLst>
                                          <p:attrName>ppt_h</p:attrName>
                                        </p:attrNameLst>
                                      </p:cBhvr>
                                      <p:tavLst>
                                        <p:tav tm="0">
                                          <p:val>
                                            <p:strVal val="4*#ppt_h"/>
                                          </p:val>
                                        </p:tav>
                                        <p:tav tm="100000">
                                          <p:val>
                                            <p:strVal val="#ppt_h"/>
                                          </p:val>
                                        </p:tav>
                                      </p:tavLst>
                                    </p:anim>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85"/>
                                        </p:tgtEl>
                                        <p:attrNameLst>
                                          <p:attrName>style.visibility</p:attrName>
                                        </p:attrNameLst>
                                      </p:cBhvr>
                                      <p:to>
                                        <p:strVal val="visible"/>
                                      </p:to>
                                    </p:set>
                                    <p:animEffect transition="in" filter="wipe(left)">
                                      <p:cBhvr>
                                        <p:cTn id="66" dur="500"/>
                                        <p:tgtEl>
                                          <p:spTgt spid="85"/>
                                        </p:tgtEl>
                                      </p:cBhvr>
                                    </p:animEffect>
                                  </p:childTnLst>
                                </p:cTn>
                              </p:par>
                            </p:childTnLst>
                          </p:cTn>
                        </p:par>
                        <p:par>
                          <p:cTn id="67" fill="hold" nodeType="afterGroup">
                            <p:stCondLst>
                              <p:cond delay="500"/>
                            </p:stCondLst>
                            <p:childTnLst>
                              <p:par>
                                <p:cTn id="68" presetID="12" presetClass="entr" presetSubtype="2" fill="hold" grpId="0" nodeType="afterEffect">
                                  <p:stCondLst>
                                    <p:cond delay="0"/>
                                  </p:stCondLst>
                                  <p:childTnLst>
                                    <p:set>
                                      <p:cBhvr>
                                        <p:cTn id="69" dur="1" fill="hold">
                                          <p:stCondLst>
                                            <p:cond delay="0"/>
                                          </p:stCondLst>
                                        </p:cTn>
                                        <p:tgtEl>
                                          <p:spTgt spid="84">
                                            <p:txEl>
                                              <p:pRg st="0" end="0"/>
                                            </p:txEl>
                                          </p:spTgt>
                                        </p:tgtEl>
                                        <p:attrNameLst>
                                          <p:attrName>style.visibility</p:attrName>
                                        </p:attrNameLst>
                                      </p:cBhvr>
                                      <p:to>
                                        <p:strVal val="visible"/>
                                      </p:to>
                                    </p:set>
                                    <p:animEffect transition="in" filter="slide(fromRight)">
                                      <p:cBhvr>
                                        <p:cTn id="70" dur="500"/>
                                        <p:tgtEl>
                                          <p:spTgt spid="84">
                                            <p:txEl>
                                              <p:pRg st="0" end="0"/>
                                            </p:txEl>
                                          </p:spTgt>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4" fill="hold" grpId="0" nodeType="clickEffect">
                                  <p:stCondLst>
                                    <p:cond delay="0"/>
                                  </p:stCondLst>
                                  <p:childTnLst>
                                    <p:set>
                                      <p:cBhvr>
                                        <p:cTn id="74" dur="1" fill="hold">
                                          <p:stCondLst>
                                            <p:cond delay="0"/>
                                          </p:stCondLst>
                                        </p:cTn>
                                        <p:tgtEl>
                                          <p:spTgt spid="83"/>
                                        </p:tgtEl>
                                        <p:attrNameLst>
                                          <p:attrName>style.visibility</p:attrName>
                                        </p:attrNameLst>
                                      </p:cBhvr>
                                      <p:to>
                                        <p:strVal val="visible"/>
                                      </p:to>
                                    </p:set>
                                    <p:animEffect transition="in" filter="wipe(down)">
                                      <p:cBhvr>
                                        <p:cTn id="75" dur="500"/>
                                        <p:tgtEl>
                                          <p:spTgt spid="83"/>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4" fill="hold" grpId="0" nodeType="clickEffect">
                                  <p:stCondLst>
                                    <p:cond delay="0"/>
                                  </p:stCondLst>
                                  <p:childTnLst>
                                    <p:set>
                                      <p:cBhvr>
                                        <p:cTn id="79" dur="1" fill="hold">
                                          <p:stCondLst>
                                            <p:cond delay="0"/>
                                          </p:stCondLst>
                                        </p:cTn>
                                        <p:tgtEl>
                                          <p:spTgt spid="86"/>
                                        </p:tgtEl>
                                        <p:attrNameLst>
                                          <p:attrName>style.visibility</p:attrName>
                                        </p:attrNameLst>
                                      </p:cBhvr>
                                      <p:to>
                                        <p:strVal val="visible"/>
                                      </p:to>
                                    </p:set>
                                    <p:animEffect transition="in" filter="wipe(down)">
                                      <p:cBhvr>
                                        <p:cTn id="80" dur="500"/>
                                        <p:tgtEl>
                                          <p:spTgt spid="86"/>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9" presetClass="entr" presetSubtype="0" fill="hold" grpId="0" nodeType="clickEffect">
                                  <p:stCondLst>
                                    <p:cond delay="0"/>
                                  </p:stCondLst>
                                  <p:childTnLst>
                                    <p:set>
                                      <p:cBhvr>
                                        <p:cTn id="84" dur="1" fill="hold">
                                          <p:stCondLst>
                                            <p:cond delay="0"/>
                                          </p:stCondLst>
                                        </p:cTn>
                                        <p:tgtEl>
                                          <p:spTgt spid="88"/>
                                        </p:tgtEl>
                                        <p:attrNameLst>
                                          <p:attrName>style.visibility</p:attrName>
                                        </p:attrNameLst>
                                      </p:cBhvr>
                                      <p:to>
                                        <p:strVal val="visible"/>
                                      </p:to>
                                    </p:set>
                                    <p:animEffect transition="in" filter="dissolve">
                                      <p:cBhvr>
                                        <p:cTn id="85" dur="500"/>
                                        <p:tgtEl>
                                          <p:spTgt spid="88"/>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9" presetClass="entr" presetSubtype="0" fill="hold" grpId="0" nodeType="clickEffect">
                                  <p:stCondLst>
                                    <p:cond delay="0"/>
                                  </p:stCondLst>
                                  <p:childTnLst>
                                    <p:set>
                                      <p:cBhvr>
                                        <p:cTn id="89" dur="1" fill="hold">
                                          <p:stCondLst>
                                            <p:cond delay="0"/>
                                          </p:stCondLst>
                                        </p:cTn>
                                        <p:tgtEl>
                                          <p:spTgt spid="108"/>
                                        </p:tgtEl>
                                        <p:attrNameLst>
                                          <p:attrName>style.visibility</p:attrName>
                                        </p:attrNameLst>
                                      </p:cBhvr>
                                      <p:to>
                                        <p:strVal val="visible"/>
                                      </p:to>
                                    </p:set>
                                    <p:animEffect transition="in" filter="dissolve">
                                      <p:cBhvr>
                                        <p:cTn id="90" dur="500"/>
                                        <p:tgtEl>
                                          <p:spTgt spid="108"/>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9" presetClass="entr" presetSubtype="0" fill="hold" grpId="0" nodeType="clickEffect">
                                  <p:stCondLst>
                                    <p:cond delay="0"/>
                                  </p:stCondLst>
                                  <p:childTnLst>
                                    <p:set>
                                      <p:cBhvr>
                                        <p:cTn id="94" dur="1" fill="hold">
                                          <p:stCondLst>
                                            <p:cond delay="0"/>
                                          </p:stCondLst>
                                        </p:cTn>
                                        <p:tgtEl>
                                          <p:spTgt spid="109"/>
                                        </p:tgtEl>
                                        <p:attrNameLst>
                                          <p:attrName>style.visibility</p:attrName>
                                        </p:attrNameLst>
                                      </p:cBhvr>
                                      <p:to>
                                        <p:strVal val="visible"/>
                                      </p:to>
                                    </p:set>
                                    <p:animEffect transition="in" filter="dissolve">
                                      <p:cBhvr>
                                        <p:cTn id="95" dur="500"/>
                                        <p:tgtEl>
                                          <p:spTgt spid="109"/>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9" presetClass="entr" presetSubtype="0" fill="hold" grpId="0" nodeType="clickEffect">
                                  <p:stCondLst>
                                    <p:cond delay="0"/>
                                  </p:stCondLst>
                                  <p:childTnLst>
                                    <p:set>
                                      <p:cBhvr>
                                        <p:cTn id="99" dur="1" fill="hold">
                                          <p:stCondLst>
                                            <p:cond delay="0"/>
                                          </p:stCondLst>
                                        </p:cTn>
                                        <p:tgtEl>
                                          <p:spTgt spid="87"/>
                                        </p:tgtEl>
                                        <p:attrNameLst>
                                          <p:attrName>style.visibility</p:attrName>
                                        </p:attrNameLst>
                                      </p:cBhvr>
                                      <p:to>
                                        <p:strVal val="visible"/>
                                      </p:to>
                                    </p:set>
                                    <p:animEffect transition="in" filter="dissolve">
                                      <p:cBhvr>
                                        <p:cTn id="100" dur="500"/>
                                        <p:tgtEl>
                                          <p:spTgt spid="87"/>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22" presetClass="entr" presetSubtype="1" fill="hold" grpId="0" nodeType="clickEffect">
                                  <p:stCondLst>
                                    <p:cond delay="0"/>
                                  </p:stCondLst>
                                  <p:childTnLst>
                                    <p:set>
                                      <p:cBhvr>
                                        <p:cTn id="104" dur="1" fill="hold">
                                          <p:stCondLst>
                                            <p:cond delay="0"/>
                                          </p:stCondLst>
                                        </p:cTn>
                                        <p:tgtEl>
                                          <p:spTgt spid="111"/>
                                        </p:tgtEl>
                                        <p:attrNameLst>
                                          <p:attrName>style.visibility</p:attrName>
                                        </p:attrNameLst>
                                      </p:cBhvr>
                                      <p:to>
                                        <p:strVal val="visible"/>
                                      </p:to>
                                    </p:set>
                                    <p:animEffect transition="in" filter="wipe(up)">
                                      <p:cBhvr>
                                        <p:cTn id="105" dur="500"/>
                                        <p:tgtEl>
                                          <p:spTgt spid="111"/>
                                        </p:tgtEl>
                                      </p:cBhvr>
                                    </p:animEffect>
                                  </p:childTnLst>
                                </p:cTn>
                              </p:par>
                            </p:childTnLst>
                          </p:cTn>
                        </p:par>
                        <p:par>
                          <p:cTn id="106" fill="hold" nodeType="afterGroup">
                            <p:stCondLst>
                              <p:cond delay="500"/>
                            </p:stCondLst>
                            <p:childTnLst>
                              <p:par>
                                <p:cTn id="107" presetID="9" presetClass="entr" presetSubtype="0" fill="hold" grpId="0" nodeType="afterEffect">
                                  <p:stCondLst>
                                    <p:cond delay="0"/>
                                  </p:stCondLst>
                                  <p:childTnLst>
                                    <p:set>
                                      <p:cBhvr>
                                        <p:cTn id="108" dur="1" fill="hold">
                                          <p:stCondLst>
                                            <p:cond delay="0"/>
                                          </p:stCondLst>
                                        </p:cTn>
                                        <p:tgtEl>
                                          <p:spTgt spid="89"/>
                                        </p:tgtEl>
                                        <p:attrNameLst>
                                          <p:attrName>style.visibility</p:attrName>
                                        </p:attrNameLst>
                                      </p:cBhvr>
                                      <p:to>
                                        <p:strVal val="visible"/>
                                      </p:to>
                                    </p:set>
                                    <p:animEffect transition="in" filter="dissolve">
                                      <p:cBhvr>
                                        <p:cTn id="109" dur="500"/>
                                        <p:tgtEl>
                                          <p:spTgt spid="89"/>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22" presetClass="entr" presetSubtype="2" fill="hold" nodeType="clickEffect">
                                  <p:stCondLst>
                                    <p:cond delay="0"/>
                                  </p:stCondLst>
                                  <p:childTnLst>
                                    <p:set>
                                      <p:cBhvr>
                                        <p:cTn id="113" dur="1" fill="hold">
                                          <p:stCondLst>
                                            <p:cond delay="0"/>
                                          </p:stCondLst>
                                        </p:cTn>
                                        <p:tgtEl>
                                          <p:spTgt spid="96"/>
                                        </p:tgtEl>
                                        <p:attrNameLst>
                                          <p:attrName>style.visibility</p:attrName>
                                        </p:attrNameLst>
                                      </p:cBhvr>
                                      <p:to>
                                        <p:strVal val="visible"/>
                                      </p:to>
                                    </p:set>
                                    <p:animEffect transition="in" filter="wipe(right)">
                                      <p:cBhvr>
                                        <p:cTn id="114" dur="500"/>
                                        <p:tgtEl>
                                          <p:spTgt spid="96"/>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9" presetClass="entr" presetSubtype="0" fill="hold" grpId="0" nodeType="clickEffect">
                                  <p:stCondLst>
                                    <p:cond delay="0"/>
                                  </p:stCondLst>
                                  <p:childTnLst>
                                    <p:set>
                                      <p:cBhvr>
                                        <p:cTn id="118" dur="1" fill="hold">
                                          <p:stCondLst>
                                            <p:cond delay="0"/>
                                          </p:stCondLst>
                                        </p:cTn>
                                        <p:tgtEl>
                                          <p:spTgt spid="92"/>
                                        </p:tgtEl>
                                        <p:attrNameLst>
                                          <p:attrName>style.visibility</p:attrName>
                                        </p:attrNameLst>
                                      </p:cBhvr>
                                      <p:to>
                                        <p:strVal val="visible"/>
                                      </p:to>
                                    </p:set>
                                    <p:animEffect transition="in" filter="dissolve">
                                      <p:cBhvr>
                                        <p:cTn id="119" dur="500"/>
                                        <p:tgtEl>
                                          <p:spTgt spid="92"/>
                                        </p:tgtEl>
                                      </p:cBhvr>
                                    </p:animEffec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22" presetClass="entr" presetSubtype="1" fill="hold" grpId="0" nodeType="clickEffect">
                                  <p:stCondLst>
                                    <p:cond delay="0"/>
                                  </p:stCondLst>
                                  <p:childTnLst>
                                    <p:set>
                                      <p:cBhvr>
                                        <p:cTn id="123" dur="1" fill="hold">
                                          <p:stCondLst>
                                            <p:cond delay="0"/>
                                          </p:stCondLst>
                                        </p:cTn>
                                        <p:tgtEl>
                                          <p:spTgt spid="110"/>
                                        </p:tgtEl>
                                        <p:attrNameLst>
                                          <p:attrName>style.visibility</p:attrName>
                                        </p:attrNameLst>
                                      </p:cBhvr>
                                      <p:to>
                                        <p:strVal val="visible"/>
                                      </p:to>
                                    </p:set>
                                    <p:animEffect transition="in" filter="wipe(up)">
                                      <p:cBhvr>
                                        <p:cTn id="124" dur="500"/>
                                        <p:tgtEl>
                                          <p:spTgt spid="110"/>
                                        </p:tgtEl>
                                      </p:cBhvr>
                                    </p:animEffect>
                                  </p:childTnLst>
                                </p:cTn>
                              </p:par>
                            </p:childTnLst>
                          </p:cTn>
                        </p:par>
                        <p:par>
                          <p:cTn id="125" fill="hold" nodeType="afterGroup">
                            <p:stCondLst>
                              <p:cond delay="500"/>
                            </p:stCondLst>
                            <p:childTnLst>
                              <p:par>
                                <p:cTn id="126" presetID="9" presetClass="entr" presetSubtype="0" fill="hold" grpId="0" nodeType="afterEffect">
                                  <p:stCondLst>
                                    <p:cond delay="0"/>
                                  </p:stCondLst>
                                  <p:childTnLst>
                                    <p:set>
                                      <p:cBhvr>
                                        <p:cTn id="127" dur="1" fill="hold">
                                          <p:stCondLst>
                                            <p:cond delay="0"/>
                                          </p:stCondLst>
                                        </p:cTn>
                                        <p:tgtEl>
                                          <p:spTgt spid="90"/>
                                        </p:tgtEl>
                                        <p:attrNameLst>
                                          <p:attrName>style.visibility</p:attrName>
                                        </p:attrNameLst>
                                      </p:cBhvr>
                                      <p:to>
                                        <p:strVal val="visible"/>
                                      </p:to>
                                    </p:set>
                                    <p:animEffect transition="in" filter="dissolve">
                                      <p:cBhvr>
                                        <p:cTn id="128" dur="500"/>
                                        <p:tgtEl>
                                          <p:spTgt spid="90"/>
                                        </p:tgtEl>
                                      </p:cBhvr>
                                    </p:animEffec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22" presetClass="entr" presetSubtype="2" fill="hold" nodeType="clickEffect">
                                  <p:stCondLst>
                                    <p:cond delay="0"/>
                                  </p:stCondLst>
                                  <p:childTnLst>
                                    <p:set>
                                      <p:cBhvr>
                                        <p:cTn id="132" dur="1" fill="hold">
                                          <p:stCondLst>
                                            <p:cond delay="0"/>
                                          </p:stCondLst>
                                        </p:cTn>
                                        <p:tgtEl>
                                          <p:spTgt spid="99"/>
                                        </p:tgtEl>
                                        <p:attrNameLst>
                                          <p:attrName>style.visibility</p:attrName>
                                        </p:attrNameLst>
                                      </p:cBhvr>
                                      <p:to>
                                        <p:strVal val="visible"/>
                                      </p:to>
                                    </p:set>
                                    <p:animEffect transition="in" filter="wipe(right)">
                                      <p:cBhvr>
                                        <p:cTn id="133" dur="500"/>
                                        <p:tgtEl>
                                          <p:spTgt spid="99"/>
                                        </p:tgtEl>
                                      </p:cBhvr>
                                    </p:animEffec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9" presetClass="entr" presetSubtype="0" fill="hold" grpId="0" nodeType="clickEffect">
                                  <p:stCondLst>
                                    <p:cond delay="0"/>
                                  </p:stCondLst>
                                  <p:childTnLst>
                                    <p:set>
                                      <p:cBhvr>
                                        <p:cTn id="137" dur="1" fill="hold">
                                          <p:stCondLst>
                                            <p:cond delay="0"/>
                                          </p:stCondLst>
                                        </p:cTn>
                                        <p:tgtEl>
                                          <p:spTgt spid="93"/>
                                        </p:tgtEl>
                                        <p:attrNameLst>
                                          <p:attrName>style.visibility</p:attrName>
                                        </p:attrNameLst>
                                      </p:cBhvr>
                                      <p:to>
                                        <p:strVal val="visible"/>
                                      </p:to>
                                    </p:set>
                                    <p:animEffect transition="in" filter="dissolve">
                                      <p:cBhvr>
                                        <p:cTn id="138" dur="500"/>
                                        <p:tgtEl>
                                          <p:spTgt spid="93"/>
                                        </p:tgtEl>
                                      </p:cBhvr>
                                    </p:animEffec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22" presetClass="entr" presetSubtype="1" fill="hold" grpId="0" nodeType="clickEffect">
                                  <p:stCondLst>
                                    <p:cond delay="0"/>
                                  </p:stCondLst>
                                  <p:childTnLst>
                                    <p:set>
                                      <p:cBhvr>
                                        <p:cTn id="142" dur="1" fill="hold">
                                          <p:stCondLst>
                                            <p:cond delay="0"/>
                                          </p:stCondLst>
                                        </p:cTn>
                                        <p:tgtEl>
                                          <p:spTgt spid="112"/>
                                        </p:tgtEl>
                                        <p:attrNameLst>
                                          <p:attrName>style.visibility</p:attrName>
                                        </p:attrNameLst>
                                      </p:cBhvr>
                                      <p:to>
                                        <p:strVal val="visible"/>
                                      </p:to>
                                    </p:set>
                                    <p:animEffect transition="in" filter="wipe(up)">
                                      <p:cBhvr>
                                        <p:cTn id="143" dur="500"/>
                                        <p:tgtEl>
                                          <p:spTgt spid="112"/>
                                        </p:tgtEl>
                                      </p:cBhvr>
                                    </p:animEffect>
                                  </p:childTnLst>
                                </p:cTn>
                              </p:par>
                            </p:childTnLst>
                          </p:cTn>
                        </p:par>
                        <p:par>
                          <p:cTn id="144" fill="hold" nodeType="afterGroup">
                            <p:stCondLst>
                              <p:cond delay="500"/>
                            </p:stCondLst>
                            <p:childTnLst>
                              <p:par>
                                <p:cTn id="145" presetID="9" presetClass="entr" presetSubtype="0" fill="hold" grpId="0" nodeType="afterEffect">
                                  <p:stCondLst>
                                    <p:cond delay="0"/>
                                  </p:stCondLst>
                                  <p:childTnLst>
                                    <p:set>
                                      <p:cBhvr>
                                        <p:cTn id="146" dur="1" fill="hold">
                                          <p:stCondLst>
                                            <p:cond delay="0"/>
                                          </p:stCondLst>
                                        </p:cTn>
                                        <p:tgtEl>
                                          <p:spTgt spid="91"/>
                                        </p:tgtEl>
                                        <p:attrNameLst>
                                          <p:attrName>style.visibility</p:attrName>
                                        </p:attrNameLst>
                                      </p:cBhvr>
                                      <p:to>
                                        <p:strVal val="visible"/>
                                      </p:to>
                                    </p:set>
                                    <p:animEffect transition="in" filter="dissolve">
                                      <p:cBhvr>
                                        <p:cTn id="147" dur="500"/>
                                        <p:tgtEl>
                                          <p:spTgt spid="91"/>
                                        </p:tgtEl>
                                      </p:cBhvr>
                                    </p:animEffect>
                                  </p:childTnLst>
                                </p:cTn>
                              </p:par>
                            </p:childTnLst>
                          </p:cTn>
                        </p:par>
                      </p:childTnLst>
                    </p:cTn>
                  </p:par>
                  <p:par>
                    <p:cTn id="148" fill="hold" nodeType="clickPar">
                      <p:stCondLst>
                        <p:cond delay="indefinite"/>
                      </p:stCondLst>
                      <p:childTnLst>
                        <p:par>
                          <p:cTn id="149" fill="hold" nodeType="withGroup">
                            <p:stCondLst>
                              <p:cond delay="0"/>
                            </p:stCondLst>
                            <p:childTnLst>
                              <p:par>
                                <p:cTn id="150" presetID="22" presetClass="entr" presetSubtype="2" fill="hold" nodeType="clickEffect">
                                  <p:stCondLst>
                                    <p:cond delay="0"/>
                                  </p:stCondLst>
                                  <p:childTnLst>
                                    <p:set>
                                      <p:cBhvr>
                                        <p:cTn id="151" dur="1" fill="hold">
                                          <p:stCondLst>
                                            <p:cond delay="0"/>
                                          </p:stCondLst>
                                        </p:cTn>
                                        <p:tgtEl>
                                          <p:spTgt spid="102"/>
                                        </p:tgtEl>
                                        <p:attrNameLst>
                                          <p:attrName>style.visibility</p:attrName>
                                        </p:attrNameLst>
                                      </p:cBhvr>
                                      <p:to>
                                        <p:strVal val="visible"/>
                                      </p:to>
                                    </p:set>
                                    <p:animEffect transition="in" filter="wipe(right)">
                                      <p:cBhvr>
                                        <p:cTn id="152" dur="500"/>
                                        <p:tgtEl>
                                          <p:spTgt spid="102"/>
                                        </p:tgtEl>
                                      </p:cBhvr>
                                    </p:animEffect>
                                  </p:childTnLst>
                                </p:cTn>
                              </p:par>
                            </p:childTnLst>
                          </p:cTn>
                        </p:par>
                      </p:childTnLst>
                    </p:cTn>
                  </p:par>
                  <p:par>
                    <p:cTn id="153" fill="hold" nodeType="clickPar">
                      <p:stCondLst>
                        <p:cond delay="indefinite"/>
                      </p:stCondLst>
                      <p:childTnLst>
                        <p:par>
                          <p:cTn id="154" fill="hold" nodeType="withGroup">
                            <p:stCondLst>
                              <p:cond delay="0"/>
                            </p:stCondLst>
                            <p:childTnLst>
                              <p:par>
                                <p:cTn id="155" presetID="9" presetClass="entr" presetSubtype="0" fill="hold" grpId="0" nodeType="clickEffect">
                                  <p:stCondLst>
                                    <p:cond delay="0"/>
                                  </p:stCondLst>
                                  <p:childTnLst>
                                    <p:set>
                                      <p:cBhvr>
                                        <p:cTn id="156" dur="1" fill="hold">
                                          <p:stCondLst>
                                            <p:cond delay="0"/>
                                          </p:stCondLst>
                                        </p:cTn>
                                        <p:tgtEl>
                                          <p:spTgt spid="94"/>
                                        </p:tgtEl>
                                        <p:attrNameLst>
                                          <p:attrName>style.visibility</p:attrName>
                                        </p:attrNameLst>
                                      </p:cBhvr>
                                      <p:to>
                                        <p:strVal val="visible"/>
                                      </p:to>
                                    </p:set>
                                    <p:animEffect transition="in" filter="dissolve">
                                      <p:cBhvr>
                                        <p:cTn id="157" dur="500"/>
                                        <p:tgtEl>
                                          <p:spTgt spid="94"/>
                                        </p:tgtEl>
                                      </p:cBhvr>
                                    </p:animEffect>
                                  </p:childTnLst>
                                </p:cTn>
                              </p:par>
                            </p:childTnLst>
                          </p:cTn>
                        </p:par>
                      </p:childTnLst>
                    </p:cTn>
                  </p:par>
                  <p:par>
                    <p:cTn id="158" fill="hold" nodeType="clickPar">
                      <p:stCondLst>
                        <p:cond delay="indefinite"/>
                      </p:stCondLst>
                      <p:childTnLst>
                        <p:par>
                          <p:cTn id="159" fill="hold" nodeType="withGroup">
                            <p:stCondLst>
                              <p:cond delay="0"/>
                            </p:stCondLst>
                            <p:childTnLst>
                              <p:par>
                                <p:cTn id="160" presetID="22" presetClass="entr" presetSubtype="1" fill="hold" grpId="0" nodeType="clickEffect">
                                  <p:stCondLst>
                                    <p:cond delay="0"/>
                                  </p:stCondLst>
                                  <p:childTnLst>
                                    <p:set>
                                      <p:cBhvr>
                                        <p:cTn id="161" dur="1" fill="hold">
                                          <p:stCondLst>
                                            <p:cond delay="0"/>
                                          </p:stCondLst>
                                        </p:cTn>
                                        <p:tgtEl>
                                          <p:spTgt spid="113"/>
                                        </p:tgtEl>
                                        <p:attrNameLst>
                                          <p:attrName>style.visibility</p:attrName>
                                        </p:attrNameLst>
                                      </p:cBhvr>
                                      <p:to>
                                        <p:strVal val="visible"/>
                                      </p:to>
                                    </p:set>
                                    <p:animEffect transition="in" filter="wipe(up)">
                                      <p:cBhvr>
                                        <p:cTn id="162" dur="500"/>
                                        <p:tgtEl>
                                          <p:spTgt spid="113"/>
                                        </p:tgtEl>
                                      </p:cBhvr>
                                    </p:animEffect>
                                  </p:childTnLst>
                                </p:cTn>
                              </p:par>
                            </p:childTnLst>
                          </p:cTn>
                        </p:par>
                        <p:par>
                          <p:cTn id="163" fill="hold" nodeType="afterGroup">
                            <p:stCondLst>
                              <p:cond delay="500"/>
                            </p:stCondLst>
                            <p:childTnLst>
                              <p:par>
                                <p:cTn id="164" presetID="9" presetClass="entr" presetSubtype="0" fill="hold" grpId="0" nodeType="afterEffect">
                                  <p:stCondLst>
                                    <p:cond delay="0"/>
                                  </p:stCondLst>
                                  <p:childTnLst>
                                    <p:set>
                                      <p:cBhvr>
                                        <p:cTn id="165" dur="1" fill="hold">
                                          <p:stCondLst>
                                            <p:cond delay="0"/>
                                          </p:stCondLst>
                                        </p:cTn>
                                        <p:tgtEl>
                                          <p:spTgt spid="95"/>
                                        </p:tgtEl>
                                        <p:attrNameLst>
                                          <p:attrName>style.visibility</p:attrName>
                                        </p:attrNameLst>
                                      </p:cBhvr>
                                      <p:to>
                                        <p:strVal val="visible"/>
                                      </p:to>
                                    </p:set>
                                    <p:animEffect transition="in" filter="dissolve">
                                      <p:cBhvr>
                                        <p:cTn id="166" dur="500"/>
                                        <p:tgtEl>
                                          <p:spTgt spid="95"/>
                                        </p:tgtEl>
                                      </p:cBhvr>
                                    </p:animEffect>
                                  </p:childTnLst>
                                </p:cTn>
                              </p:par>
                            </p:childTnLst>
                          </p:cTn>
                        </p:par>
                      </p:childTnLst>
                    </p:cTn>
                  </p:par>
                  <p:par>
                    <p:cTn id="167" fill="hold" nodeType="clickPar">
                      <p:stCondLst>
                        <p:cond delay="indefinite"/>
                      </p:stCondLst>
                      <p:childTnLst>
                        <p:par>
                          <p:cTn id="168" fill="hold" nodeType="withGroup">
                            <p:stCondLst>
                              <p:cond delay="0"/>
                            </p:stCondLst>
                            <p:childTnLst>
                              <p:par>
                                <p:cTn id="169" presetID="22" presetClass="entr" presetSubtype="2" fill="hold" nodeType="clickEffect">
                                  <p:stCondLst>
                                    <p:cond delay="0"/>
                                  </p:stCondLst>
                                  <p:childTnLst>
                                    <p:set>
                                      <p:cBhvr>
                                        <p:cTn id="170" dur="1" fill="hold">
                                          <p:stCondLst>
                                            <p:cond delay="0"/>
                                          </p:stCondLst>
                                        </p:cTn>
                                        <p:tgtEl>
                                          <p:spTgt spid="105"/>
                                        </p:tgtEl>
                                        <p:attrNameLst>
                                          <p:attrName>style.visibility</p:attrName>
                                        </p:attrNameLst>
                                      </p:cBhvr>
                                      <p:to>
                                        <p:strVal val="visible"/>
                                      </p:to>
                                    </p:set>
                                    <p:animEffect transition="in" filter="wipe(right)">
                                      <p:cBhvr>
                                        <p:cTn id="171"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autoUpdateAnimBg="0"/>
      <p:bldP spid="5" grpId="0" animBg="1"/>
      <p:bldP spid="6" grpId="0" autoUpdateAnimBg="0"/>
      <p:bldP spid="7" grpId="0" autoUpdateAnimBg="0"/>
      <p:bldP spid="8" grpId="0" animBg="1"/>
      <p:bldP spid="9" grpId="0" autoUpdateAnimBg="0"/>
      <p:bldP spid="10" grpId="0" animBg="1"/>
      <p:bldP spid="11" grpId="0" autoUpdateAnimBg="0"/>
      <p:bldP spid="12" grpId="0" autoUpdateAnimBg="0"/>
      <p:bldP spid="13" grpId="0" build="p" autoUpdateAnimBg="0"/>
      <p:bldP spid="83" grpId="0" autoUpdateAnimBg="0"/>
      <p:bldP spid="84" grpId="0" build="p" autoUpdateAnimBg="0" advAuto="0"/>
      <p:bldP spid="85" grpId="0" animBg="1"/>
      <p:bldP spid="86" grpId="0" autoUpdateAnimBg="0"/>
      <p:bldP spid="87" grpId="0" autoUpdateAnimBg="0"/>
      <p:bldP spid="88" grpId="0" autoUpdateAnimBg="0"/>
      <p:bldP spid="89" grpId="0" autoUpdateAnimBg="0"/>
      <p:bldP spid="90" grpId="0" autoUpdateAnimBg="0"/>
      <p:bldP spid="91" grpId="0" autoUpdateAnimBg="0"/>
      <p:bldP spid="92" grpId="0" autoUpdateAnimBg="0"/>
      <p:bldP spid="93" grpId="0" autoUpdateAnimBg="0"/>
      <p:bldP spid="94" grpId="0" autoUpdateAnimBg="0"/>
      <p:bldP spid="95" grpId="0" autoUpdateAnimBg="0"/>
      <p:bldP spid="108" grpId="0" autoUpdateAnimBg="0"/>
      <p:bldP spid="109" grpId="0" autoUpdateAnimBg="0"/>
      <p:bldP spid="110" grpId="0" animBg="1"/>
      <p:bldP spid="111" grpId="0" animBg="1"/>
      <p:bldP spid="112" grpId="0" animBg="1"/>
      <p:bldP spid="11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E9B36054-2BC4-4330-BB1B-6B92DD682BD4}" type="slidenum">
              <a:rPr lang="zh-CN" altLang="en-US" sz="1200" smtClean="0">
                <a:solidFill>
                  <a:srgbClr val="898989"/>
                </a:solidFill>
              </a:rPr>
              <a:pPr/>
              <a:t>31</a:t>
            </a:fld>
            <a:endParaRPr lang="zh-CN" altLang="en-US" sz="1200">
              <a:solidFill>
                <a:srgbClr val="898989"/>
              </a:solidFill>
            </a:endParaRPr>
          </a:p>
        </p:txBody>
      </p:sp>
      <p:sp>
        <p:nvSpPr>
          <p:cNvPr id="53" name="Text Box 2"/>
          <p:cNvSpPr txBox="1">
            <a:spLocks noChangeArrowheads="1"/>
          </p:cNvSpPr>
          <p:nvPr/>
        </p:nvSpPr>
        <p:spPr bwMode="auto">
          <a:xfrm>
            <a:off x="401638" y="709613"/>
            <a:ext cx="5522912"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120000"/>
              </a:lnSpc>
              <a:spcBef>
                <a:spcPct val="50000"/>
              </a:spcBef>
              <a:buSzTx/>
              <a:buFontTx/>
              <a:buNone/>
            </a:pPr>
            <a:r>
              <a:rPr lang="zh-CN" altLang="zh-CN" sz="2000">
                <a:latin typeface="黑体" panose="02010609060101010101" pitchFamily="49" charset="-122"/>
                <a:ea typeface="黑体" panose="02010609060101010101" pitchFamily="49" charset="-122"/>
              </a:rPr>
              <a:t>低位地址分配给芯片，高位地址形成片选逻辑。</a:t>
            </a:r>
          </a:p>
        </p:txBody>
      </p:sp>
      <p:sp>
        <p:nvSpPr>
          <p:cNvPr id="54" name="Text Box 3"/>
          <p:cNvSpPr txBox="1">
            <a:spLocks noChangeArrowheads="1"/>
          </p:cNvSpPr>
          <p:nvPr/>
        </p:nvSpPr>
        <p:spPr bwMode="auto">
          <a:xfrm>
            <a:off x="538163" y="1358900"/>
            <a:ext cx="4681537" cy="401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芯片  片内地址  片选信号 片选逻辑</a:t>
            </a:r>
          </a:p>
        </p:txBody>
      </p:sp>
      <p:sp>
        <p:nvSpPr>
          <p:cNvPr id="55" name="Line 4"/>
          <p:cNvSpPr>
            <a:spLocks noChangeShapeType="1"/>
          </p:cNvSpPr>
          <p:nvPr/>
        </p:nvSpPr>
        <p:spPr bwMode="auto">
          <a:xfrm>
            <a:off x="557213" y="1330325"/>
            <a:ext cx="4586287" cy="0"/>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Line 5"/>
          <p:cNvSpPr>
            <a:spLocks noChangeShapeType="1"/>
          </p:cNvSpPr>
          <p:nvPr/>
        </p:nvSpPr>
        <p:spPr bwMode="auto">
          <a:xfrm>
            <a:off x="557213" y="1901825"/>
            <a:ext cx="4586287" cy="0"/>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Text Box 6"/>
          <p:cNvSpPr txBox="1">
            <a:spLocks noChangeArrowheads="1"/>
          </p:cNvSpPr>
          <p:nvPr/>
        </p:nvSpPr>
        <p:spPr bwMode="auto">
          <a:xfrm>
            <a:off x="627063" y="1973263"/>
            <a:ext cx="10668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1K</a:t>
            </a:r>
          </a:p>
        </p:txBody>
      </p:sp>
      <p:sp>
        <p:nvSpPr>
          <p:cNvPr id="58" name="Text Box 7"/>
          <p:cNvSpPr txBox="1">
            <a:spLocks noChangeArrowheads="1"/>
          </p:cNvSpPr>
          <p:nvPr/>
        </p:nvSpPr>
        <p:spPr bwMode="auto">
          <a:xfrm>
            <a:off x="627063" y="2476500"/>
            <a:ext cx="10668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1K</a:t>
            </a:r>
          </a:p>
        </p:txBody>
      </p:sp>
      <p:sp>
        <p:nvSpPr>
          <p:cNvPr id="59" name="Text Box 8"/>
          <p:cNvSpPr txBox="1">
            <a:spLocks noChangeArrowheads="1"/>
          </p:cNvSpPr>
          <p:nvPr/>
        </p:nvSpPr>
        <p:spPr bwMode="auto">
          <a:xfrm>
            <a:off x="627063" y="3074988"/>
            <a:ext cx="10668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1K</a:t>
            </a:r>
          </a:p>
        </p:txBody>
      </p:sp>
      <p:sp>
        <p:nvSpPr>
          <p:cNvPr id="60" name="Text Box 9"/>
          <p:cNvSpPr txBox="1">
            <a:spLocks noChangeArrowheads="1"/>
          </p:cNvSpPr>
          <p:nvPr/>
        </p:nvSpPr>
        <p:spPr bwMode="auto">
          <a:xfrm>
            <a:off x="627063" y="3686175"/>
            <a:ext cx="10668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1K</a:t>
            </a:r>
          </a:p>
        </p:txBody>
      </p:sp>
      <p:sp>
        <p:nvSpPr>
          <p:cNvPr id="61" name="Text Box 10"/>
          <p:cNvSpPr txBox="1">
            <a:spLocks noChangeArrowheads="1"/>
          </p:cNvSpPr>
          <p:nvPr/>
        </p:nvSpPr>
        <p:spPr bwMode="auto">
          <a:xfrm>
            <a:off x="1389063" y="1973263"/>
            <a:ext cx="17526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A9～A0</a:t>
            </a:r>
          </a:p>
        </p:txBody>
      </p:sp>
      <p:sp>
        <p:nvSpPr>
          <p:cNvPr id="62" name="Text Box 11"/>
          <p:cNvSpPr txBox="1">
            <a:spLocks noChangeArrowheads="1"/>
          </p:cNvSpPr>
          <p:nvPr/>
        </p:nvSpPr>
        <p:spPr bwMode="auto">
          <a:xfrm>
            <a:off x="1389063" y="2476500"/>
            <a:ext cx="17526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A9～A0</a:t>
            </a:r>
          </a:p>
        </p:txBody>
      </p:sp>
      <p:sp>
        <p:nvSpPr>
          <p:cNvPr id="63" name="Text Box 12"/>
          <p:cNvSpPr txBox="1">
            <a:spLocks noChangeArrowheads="1"/>
          </p:cNvSpPr>
          <p:nvPr/>
        </p:nvSpPr>
        <p:spPr bwMode="auto">
          <a:xfrm>
            <a:off x="1389063" y="3074988"/>
            <a:ext cx="17526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A9～A0</a:t>
            </a:r>
          </a:p>
        </p:txBody>
      </p:sp>
      <p:sp>
        <p:nvSpPr>
          <p:cNvPr id="64" name="Text Box 13"/>
          <p:cNvSpPr txBox="1">
            <a:spLocks noChangeArrowheads="1"/>
          </p:cNvSpPr>
          <p:nvPr/>
        </p:nvSpPr>
        <p:spPr bwMode="auto">
          <a:xfrm>
            <a:off x="1389063" y="3686175"/>
            <a:ext cx="14255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A9～A0</a:t>
            </a:r>
          </a:p>
        </p:txBody>
      </p:sp>
      <p:sp>
        <p:nvSpPr>
          <p:cNvPr id="65" name="Text Box 14"/>
          <p:cNvSpPr txBox="1">
            <a:spLocks noChangeArrowheads="1"/>
          </p:cNvSpPr>
          <p:nvPr/>
        </p:nvSpPr>
        <p:spPr bwMode="auto">
          <a:xfrm>
            <a:off x="3840163" y="1949450"/>
            <a:ext cx="14478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A11A10</a:t>
            </a:r>
          </a:p>
        </p:txBody>
      </p:sp>
      <p:sp>
        <p:nvSpPr>
          <p:cNvPr id="66" name="Line 15"/>
          <p:cNvSpPr>
            <a:spLocks noChangeShapeType="1"/>
          </p:cNvSpPr>
          <p:nvPr/>
        </p:nvSpPr>
        <p:spPr bwMode="auto">
          <a:xfrm>
            <a:off x="3916363" y="2025650"/>
            <a:ext cx="22860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 name="Line 16"/>
          <p:cNvSpPr>
            <a:spLocks noChangeShapeType="1"/>
          </p:cNvSpPr>
          <p:nvPr/>
        </p:nvSpPr>
        <p:spPr bwMode="auto">
          <a:xfrm>
            <a:off x="4373563" y="2025650"/>
            <a:ext cx="22860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 name="Text Box 17"/>
          <p:cNvSpPr txBox="1">
            <a:spLocks noChangeArrowheads="1"/>
          </p:cNvSpPr>
          <p:nvPr/>
        </p:nvSpPr>
        <p:spPr bwMode="auto">
          <a:xfrm>
            <a:off x="3840163" y="2452688"/>
            <a:ext cx="14478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A11A10</a:t>
            </a:r>
          </a:p>
        </p:txBody>
      </p:sp>
      <p:sp>
        <p:nvSpPr>
          <p:cNvPr id="69" name="Text Box 18"/>
          <p:cNvSpPr txBox="1">
            <a:spLocks noChangeArrowheads="1"/>
          </p:cNvSpPr>
          <p:nvPr/>
        </p:nvSpPr>
        <p:spPr bwMode="auto">
          <a:xfrm>
            <a:off x="3840163" y="3051175"/>
            <a:ext cx="14478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A11A10</a:t>
            </a:r>
          </a:p>
        </p:txBody>
      </p:sp>
      <p:sp>
        <p:nvSpPr>
          <p:cNvPr id="70" name="Text Box 19"/>
          <p:cNvSpPr txBox="1">
            <a:spLocks noChangeArrowheads="1"/>
          </p:cNvSpPr>
          <p:nvPr/>
        </p:nvSpPr>
        <p:spPr bwMode="auto">
          <a:xfrm>
            <a:off x="3840163" y="3662363"/>
            <a:ext cx="14478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A11A10</a:t>
            </a:r>
          </a:p>
        </p:txBody>
      </p:sp>
      <p:sp>
        <p:nvSpPr>
          <p:cNvPr id="71" name="Line 20"/>
          <p:cNvSpPr>
            <a:spLocks noChangeShapeType="1"/>
          </p:cNvSpPr>
          <p:nvPr/>
        </p:nvSpPr>
        <p:spPr bwMode="auto">
          <a:xfrm>
            <a:off x="3902075" y="2540000"/>
            <a:ext cx="22860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 name="Line 21"/>
          <p:cNvSpPr>
            <a:spLocks noChangeShapeType="1"/>
          </p:cNvSpPr>
          <p:nvPr/>
        </p:nvSpPr>
        <p:spPr bwMode="auto">
          <a:xfrm>
            <a:off x="4373563" y="3127375"/>
            <a:ext cx="22860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3" name="Group 22"/>
          <p:cNvGrpSpPr>
            <a:grpSpLocks/>
          </p:cNvGrpSpPr>
          <p:nvPr/>
        </p:nvGrpSpPr>
        <p:grpSpPr bwMode="auto">
          <a:xfrm>
            <a:off x="2700338" y="2014538"/>
            <a:ext cx="1752600" cy="400050"/>
            <a:chOff x="0" y="0"/>
            <a:chExt cx="1104" cy="252"/>
          </a:xfrm>
        </p:grpSpPr>
        <p:sp>
          <p:nvSpPr>
            <p:cNvPr id="35878" name="Text Box 23"/>
            <p:cNvSpPr txBox="1">
              <a:spLocks noChangeArrowheads="1"/>
            </p:cNvSpPr>
            <p:nvPr/>
          </p:nvSpPr>
          <p:spPr bwMode="auto">
            <a:xfrm>
              <a:off x="0" y="0"/>
              <a:ext cx="110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CS0</a:t>
              </a:r>
            </a:p>
          </p:txBody>
        </p:sp>
        <p:sp>
          <p:nvSpPr>
            <p:cNvPr id="35879" name="Line 24"/>
            <p:cNvSpPr>
              <a:spLocks noChangeShapeType="1"/>
            </p:cNvSpPr>
            <p:nvPr/>
          </p:nvSpPr>
          <p:spPr bwMode="auto">
            <a:xfrm>
              <a:off x="70" y="46"/>
              <a:ext cx="225"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6" name="Group 25"/>
          <p:cNvGrpSpPr>
            <a:grpSpLocks/>
          </p:cNvGrpSpPr>
          <p:nvPr/>
        </p:nvGrpSpPr>
        <p:grpSpPr bwMode="auto">
          <a:xfrm>
            <a:off x="2700338" y="2517775"/>
            <a:ext cx="1752600" cy="400050"/>
            <a:chOff x="0" y="0"/>
            <a:chExt cx="1104" cy="252"/>
          </a:xfrm>
        </p:grpSpPr>
        <p:sp>
          <p:nvSpPr>
            <p:cNvPr id="35876" name="Text Box 26"/>
            <p:cNvSpPr txBox="1">
              <a:spLocks noChangeArrowheads="1"/>
            </p:cNvSpPr>
            <p:nvPr/>
          </p:nvSpPr>
          <p:spPr bwMode="auto">
            <a:xfrm>
              <a:off x="0" y="0"/>
              <a:ext cx="110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CS1</a:t>
              </a:r>
            </a:p>
          </p:txBody>
        </p:sp>
        <p:sp>
          <p:nvSpPr>
            <p:cNvPr id="35877" name="Line 27"/>
            <p:cNvSpPr>
              <a:spLocks noChangeShapeType="1"/>
            </p:cNvSpPr>
            <p:nvPr/>
          </p:nvSpPr>
          <p:spPr bwMode="auto">
            <a:xfrm>
              <a:off x="98" y="46"/>
              <a:ext cx="19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9" name="Group 28"/>
          <p:cNvGrpSpPr>
            <a:grpSpLocks/>
          </p:cNvGrpSpPr>
          <p:nvPr/>
        </p:nvGrpSpPr>
        <p:grpSpPr bwMode="auto">
          <a:xfrm>
            <a:off x="2700338" y="3116263"/>
            <a:ext cx="1752600" cy="400050"/>
            <a:chOff x="0" y="0"/>
            <a:chExt cx="1104" cy="252"/>
          </a:xfrm>
        </p:grpSpPr>
        <p:sp>
          <p:nvSpPr>
            <p:cNvPr id="35874" name="Text Box 29"/>
            <p:cNvSpPr txBox="1">
              <a:spLocks noChangeArrowheads="1"/>
            </p:cNvSpPr>
            <p:nvPr/>
          </p:nvSpPr>
          <p:spPr bwMode="auto">
            <a:xfrm>
              <a:off x="0" y="0"/>
              <a:ext cx="110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CS2</a:t>
              </a:r>
            </a:p>
          </p:txBody>
        </p:sp>
        <p:sp>
          <p:nvSpPr>
            <p:cNvPr id="35875" name="Line 30"/>
            <p:cNvSpPr>
              <a:spLocks noChangeShapeType="1"/>
            </p:cNvSpPr>
            <p:nvPr/>
          </p:nvSpPr>
          <p:spPr bwMode="auto">
            <a:xfrm>
              <a:off x="98" y="32"/>
              <a:ext cx="19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82" name="Group 31"/>
          <p:cNvGrpSpPr>
            <a:grpSpLocks/>
          </p:cNvGrpSpPr>
          <p:nvPr/>
        </p:nvGrpSpPr>
        <p:grpSpPr bwMode="auto">
          <a:xfrm>
            <a:off x="2700338" y="3727450"/>
            <a:ext cx="1447800" cy="358775"/>
            <a:chOff x="0" y="0"/>
            <a:chExt cx="912" cy="252"/>
          </a:xfrm>
        </p:grpSpPr>
        <p:sp>
          <p:nvSpPr>
            <p:cNvPr id="35872" name="Text Box 32"/>
            <p:cNvSpPr txBox="1">
              <a:spLocks noChangeArrowheads="1"/>
            </p:cNvSpPr>
            <p:nvPr/>
          </p:nvSpPr>
          <p:spPr bwMode="auto">
            <a:xfrm>
              <a:off x="0" y="0"/>
              <a:ext cx="91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CS3</a:t>
              </a:r>
            </a:p>
          </p:txBody>
        </p:sp>
        <p:sp>
          <p:nvSpPr>
            <p:cNvPr id="35873" name="Line 33"/>
            <p:cNvSpPr>
              <a:spLocks noChangeShapeType="1"/>
            </p:cNvSpPr>
            <p:nvPr/>
          </p:nvSpPr>
          <p:spPr bwMode="auto">
            <a:xfrm>
              <a:off x="98" y="55"/>
              <a:ext cx="149"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87" name="Text Box 2"/>
          <p:cNvSpPr txBox="1">
            <a:spLocks noChangeArrowheads="1"/>
          </p:cNvSpPr>
          <p:nvPr/>
        </p:nvSpPr>
        <p:spPr bwMode="auto">
          <a:xfrm>
            <a:off x="190500" y="4508500"/>
            <a:ext cx="27717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3.线路连接</a:t>
            </a:r>
          </a:p>
        </p:txBody>
      </p:sp>
      <p:sp>
        <p:nvSpPr>
          <p:cNvPr id="88" name="Text Box 3"/>
          <p:cNvSpPr txBox="1">
            <a:spLocks noChangeArrowheads="1"/>
          </p:cNvSpPr>
          <p:nvPr/>
        </p:nvSpPr>
        <p:spPr bwMode="auto">
          <a:xfrm>
            <a:off x="1576388" y="4484688"/>
            <a:ext cx="35052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（1）扩展位数</a:t>
            </a:r>
          </a:p>
        </p:txBody>
      </p:sp>
      <p:sp>
        <p:nvSpPr>
          <p:cNvPr id="89" name="Text Box 153"/>
          <p:cNvSpPr txBox="1">
            <a:spLocks noChangeArrowheads="1"/>
          </p:cNvSpPr>
          <p:nvPr/>
        </p:nvSpPr>
        <p:spPr bwMode="auto">
          <a:xfrm>
            <a:off x="1600200" y="4926013"/>
            <a:ext cx="1976438"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（2）扩展</a:t>
            </a:r>
            <a:r>
              <a:rPr lang="zh-CN" altLang="en-US" sz="2000">
                <a:latin typeface="黑体" panose="02010609060101010101" pitchFamily="49" charset="-122"/>
                <a:ea typeface="黑体" panose="02010609060101010101" pitchFamily="49" charset="-122"/>
              </a:rPr>
              <a:t>字</a:t>
            </a:r>
            <a:r>
              <a:rPr lang="zh-CN" altLang="zh-CN" sz="2000">
                <a:latin typeface="黑体" panose="02010609060101010101" pitchFamily="49" charset="-122"/>
                <a:ea typeface="黑体" panose="02010609060101010101" pitchFamily="49" charset="-122"/>
              </a:rPr>
              <a:t>数</a:t>
            </a:r>
          </a:p>
        </p:txBody>
      </p:sp>
      <p:sp>
        <p:nvSpPr>
          <p:cNvPr id="90" name="Text Box 154"/>
          <p:cNvSpPr txBox="1">
            <a:spLocks noChangeArrowheads="1"/>
          </p:cNvSpPr>
          <p:nvPr/>
        </p:nvSpPr>
        <p:spPr bwMode="auto">
          <a:xfrm>
            <a:off x="3394075" y="4484688"/>
            <a:ext cx="234156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（3）连接控制线</a:t>
            </a:r>
          </a:p>
        </p:txBody>
      </p:sp>
      <p:sp>
        <p:nvSpPr>
          <p:cNvPr id="91" name="Text Box 155"/>
          <p:cNvSpPr txBox="1">
            <a:spLocks noChangeArrowheads="1"/>
          </p:cNvSpPr>
          <p:nvPr/>
        </p:nvSpPr>
        <p:spPr bwMode="auto">
          <a:xfrm>
            <a:off x="3394075" y="4945063"/>
            <a:ext cx="25177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（4）片选逻辑电路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slide(fromLeft)">
                                      <p:cBhvr>
                                        <p:cTn id="7" dur="500"/>
                                        <p:tgtEl>
                                          <p:spTgt spid="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barn(outVertical)">
                                      <p:cBhvr>
                                        <p:cTn id="12" dur="500"/>
                                        <p:tgtEl>
                                          <p:spTgt spid="55"/>
                                        </p:tgtEl>
                                      </p:cBhvr>
                                    </p:animEffect>
                                  </p:childTnLst>
                                </p:cTn>
                              </p:par>
                            </p:childTnLst>
                          </p:cTn>
                        </p:par>
                        <p:par>
                          <p:cTn id="13" fill="hold" nodeType="afterGroup">
                            <p:stCondLst>
                              <p:cond delay="500"/>
                            </p:stCondLst>
                            <p:childTnLst>
                              <p:par>
                                <p:cTn id="14" presetID="12" presetClass="entr" presetSubtype="1" fill="hold" grpId="0" nodeType="after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slide(fromTop)">
                                      <p:cBhvr>
                                        <p:cTn id="16" dur="500"/>
                                        <p:tgtEl>
                                          <p:spTgt spid="54"/>
                                        </p:tgtEl>
                                      </p:cBhvr>
                                    </p:animEffect>
                                  </p:childTnLst>
                                </p:cTn>
                              </p:par>
                            </p:childTnLst>
                          </p:cTn>
                        </p:par>
                        <p:par>
                          <p:cTn id="17" fill="hold" nodeType="afterGroup">
                            <p:stCondLst>
                              <p:cond delay="1000"/>
                            </p:stCondLst>
                            <p:childTnLst>
                              <p:par>
                                <p:cTn id="18" presetID="16" presetClass="entr" presetSubtype="37" fill="hold" grpId="0" nodeType="afterEffect">
                                  <p:stCondLst>
                                    <p:cond delay="0"/>
                                  </p:stCondLst>
                                  <p:childTnLst>
                                    <p:set>
                                      <p:cBhvr>
                                        <p:cTn id="19" dur="1" fill="hold">
                                          <p:stCondLst>
                                            <p:cond delay="0"/>
                                          </p:stCondLst>
                                        </p:cTn>
                                        <p:tgtEl>
                                          <p:spTgt spid="56"/>
                                        </p:tgtEl>
                                        <p:attrNameLst>
                                          <p:attrName>style.visibility</p:attrName>
                                        </p:attrNameLst>
                                      </p:cBhvr>
                                      <p:to>
                                        <p:strVal val="visible"/>
                                      </p:to>
                                    </p:set>
                                    <p:animEffect transition="in" filter="barn(outVertical)">
                                      <p:cBhvr>
                                        <p:cTn id="20" dur="500"/>
                                        <p:tgtEl>
                                          <p:spTgt spid="5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57">
                                            <p:txEl>
                                              <p:pRg st="0" end="0"/>
                                            </p:txEl>
                                          </p:spTgt>
                                        </p:tgtEl>
                                        <p:attrNameLst>
                                          <p:attrName>style.visibility</p:attrName>
                                        </p:attrNameLst>
                                      </p:cBhvr>
                                      <p:to>
                                        <p:strVal val="visible"/>
                                      </p:to>
                                    </p:set>
                                    <p:animEffect transition="in" filter="dissolve">
                                      <p:cBhvr>
                                        <p:cTn id="25" dur="500"/>
                                        <p:tgtEl>
                                          <p:spTgt spid="57">
                                            <p:txEl>
                                              <p:pRg st="0" end="0"/>
                                            </p:txEl>
                                          </p:spTgt>
                                        </p:tgtEl>
                                      </p:cBhvr>
                                    </p:animEffect>
                                  </p:childTnLst>
                                </p:cTn>
                              </p:par>
                            </p:childTnLst>
                          </p:cTn>
                        </p:par>
                        <p:par>
                          <p:cTn id="26" fill="hold" nodeType="afterGroup">
                            <p:stCondLst>
                              <p:cond delay="500"/>
                            </p:stCondLst>
                            <p:childTnLst>
                              <p:par>
                                <p:cTn id="27" presetID="9" presetClass="entr" presetSubtype="0" fill="hold" grpId="0" nodeType="afterEffect">
                                  <p:stCondLst>
                                    <p:cond delay="0"/>
                                  </p:stCondLst>
                                  <p:childTnLst>
                                    <p:set>
                                      <p:cBhvr>
                                        <p:cTn id="28" dur="1" fill="hold">
                                          <p:stCondLst>
                                            <p:cond delay="0"/>
                                          </p:stCondLst>
                                        </p:cTn>
                                        <p:tgtEl>
                                          <p:spTgt spid="58">
                                            <p:txEl>
                                              <p:pRg st="0" end="0"/>
                                            </p:txEl>
                                          </p:spTgt>
                                        </p:tgtEl>
                                        <p:attrNameLst>
                                          <p:attrName>style.visibility</p:attrName>
                                        </p:attrNameLst>
                                      </p:cBhvr>
                                      <p:to>
                                        <p:strVal val="visible"/>
                                      </p:to>
                                    </p:set>
                                    <p:animEffect transition="in" filter="dissolve">
                                      <p:cBhvr>
                                        <p:cTn id="29" dur="500"/>
                                        <p:tgtEl>
                                          <p:spTgt spid="58">
                                            <p:txEl>
                                              <p:pRg st="0" end="0"/>
                                            </p:txEl>
                                          </p:spTgt>
                                        </p:tgtEl>
                                      </p:cBhvr>
                                    </p:animEffect>
                                  </p:childTnLst>
                                </p:cTn>
                              </p:par>
                            </p:childTnLst>
                          </p:cTn>
                        </p:par>
                        <p:par>
                          <p:cTn id="30" fill="hold" nodeType="afterGroup">
                            <p:stCondLst>
                              <p:cond delay="1000"/>
                            </p:stCondLst>
                            <p:childTnLst>
                              <p:par>
                                <p:cTn id="31" presetID="9" presetClass="entr" presetSubtype="0" fill="hold" grpId="0" nodeType="afterEffect">
                                  <p:stCondLst>
                                    <p:cond delay="0"/>
                                  </p:stCondLst>
                                  <p:childTnLst>
                                    <p:set>
                                      <p:cBhvr>
                                        <p:cTn id="32" dur="1" fill="hold">
                                          <p:stCondLst>
                                            <p:cond delay="0"/>
                                          </p:stCondLst>
                                        </p:cTn>
                                        <p:tgtEl>
                                          <p:spTgt spid="59">
                                            <p:txEl>
                                              <p:pRg st="0" end="0"/>
                                            </p:txEl>
                                          </p:spTgt>
                                        </p:tgtEl>
                                        <p:attrNameLst>
                                          <p:attrName>style.visibility</p:attrName>
                                        </p:attrNameLst>
                                      </p:cBhvr>
                                      <p:to>
                                        <p:strVal val="visible"/>
                                      </p:to>
                                    </p:set>
                                    <p:animEffect transition="in" filter="dissolve">
                                      <p:cBhvr>
                                        <p:cTn id="33" dur="500"/>
                                        <p:tgtEl>
                                          <p:spTgt spid="59">
                                            <p:txEl>
                                              <p:pRg st="0" end="0"/>
                                            </p:txEl>
                                          </p:spTgt>
                                        </p:tgtEl>
                                      </p:cBhvr>
                                    </p:animEffect>
                                  </p:childTnLst>
                                </p:cTn>
                              </p:par>
                            </p:childTnLst>
                          </p:cTn>
                        </p:par>
                        <p:par>
                          <p:cTn id="34" fill="hold" nodeType="afterGroup">
                            <p:stCondLst>
                              <p:cond delay="1500"/>
                            </p:stCondLst>
                            <p:childTnLst>
                              <p:par>
                                <p:cTn id="35" presetID="9" presetClass="entr" presetSubtype="0" fill="hold" grpId="0" nodeType="afterEffect">
                                  <p:stCondLst>
                                    <p:cond delay="0"/>
                                  </p:stCondLst>
                                  <p:childTnLst>
                                    <p:set>
                                      <p:cBhvr>
                                        <p:cTn id="36" dur="1" fill="hold">
                                          <p:stCondLst>
                                            <p:cond delay="0"/>
                                          </p:stCondLst>
                                        </p:cTn>
                                        <p:tgtEl>
                                          <p:spTgt spid="60">
                                            <p:txEl>
                                              <p:pRg st="0" end="0"/>
                                            </p:txEl>
                                          </p:spTgt>
                                        </p:tgtEl>
                                        <p:attrNameLst>
                                          <p:attrName>style.visibility</p:attrName>
                                        </p:attrNameLst>
                                      </p:cBhvr>
                                      <p:to>
                                        <p:strVal val="visible"/>
                                      </p:to>
                                    </p:set>
                                    <p:animEffect transition="in" filter="dissolve">
                                      <p:cBhvr>
                                        <p:cTn id="37" dur="500"/>
                                        <p:tgtEl>
                                          <p:spTgt spid="60">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61">
                                            <p:txEl>
                                              <p:pRg st="0" end="0"/>
                                            </p:txEl>
                                          </p:spTgt>
                                        </p:tgtEl>
                                        <p:attrNameLst>
                                          <p:attrName>style.visibility</p:attrName>
                                        </p:attrNameLst>
                                      </p:cBhvr>
                                      <p:to>
                                        <p:strVal val="visible"/>
                                      </p:to>
                                    </p:set>
                                    <p:animEffect transition="in" filter="dissolve">
                                      <p:cBhvr>
                                        <p:cTn id="42" dur="500"/>
                                        <p:tgtEl>
                                          <p:spTgt spid="61">
                                            <p:txEl>
                                              <p:pRg st="0" end="0"/>
                                            </p:txEl>
                                          </p:spTgt>
                                        </p:tgtEl>
                                      </p:cBhvr>
                                    </p:animEffect>
                                  </p:childTnLst>
                                </p:cTn>
                              </p:par>
                            </p:childTnLst>
                          </p:cTn>
                        </p:par>
                        <p:par>
                          <p:cTn id="43" fill="hold" nodeType="afterGroup">
                            <p:stCondLst>
                              <p:cond delay="500"/>
                            </p:stCondLst>
                            <p:childTnLst>
                              <p:par>
                                <p:cTn id="44" presetID="9" presetClass="entr" presetSubtype="0" fill="hold" grpId="0" nodeType="afterEffect">
                                  <p:stCondLst>
                                    <p:cond delay="0"/>
                                  </p:stCondLst>
                                  <p:childTnLst>
                                    <p:set>
                                      <p:cBhvr>
                                        <p:cTn id="45" dur="1" fill="hold">
                                          <p:stCondLst>
                                            <p:cond delay="0"/>
                                          </p:stCondLst>
                                        </p:cTn>
                                        <p:tgtEl>
                                          <p:spTgt spid="62">
                                            <p:txEl>
                                              <p:pRg st="0" end="0"/>
                                            </p:txEl>
                                          </p:spTgt>
                                        </p:tgtEl>
                                        <p:attrNameLst>
                                          <p:attrName>style.visibility</p:attrName>
                                        </p:attrNameLst>
                                      </p:cBhvr>
                                      <p:to>
                                        <p:strVal val="visible"/>
                                      </p:to>
                                    </p:set>
                                    <p:animEffect transition="in" filter="dissolve">
                                      <p:cBhvr>
                                        <p:cTn id="46" dur="500"/>
                                        <p:tgtEl>
                                          <p:spTgt spid="62">
                                            <p:txEl>
                                              <p:pRg st="0" end="0"/>
                                            </p:txEl>
                                          </p:spTgt>
                                        </p:tgtEl>
                                      </p:cBhvr>
                                    </p:animEffect>
                                  </p:childTnLst>
                                </p:cTn>
                              </p:par>
                            </p:childTnLst>
                          </p:cTn>
                        </p:par>
                        <p:par>
                          <p:cTn id="47" fill="hold" nodeType="afterGroup">
                            <p:stCondLst>
                              <p:cond delay="1000"/>
                            </p:stCondLst>
                            <p:childTnLst>
                              <p:par>
                                <p:cTn id="48" presetID="9" presetClass="entr" presetSubtype="0" fill="hold" grpId="0" nodeType="afterEffect">
                                  <p:stCondLst>
                                    <p:cond delay="0"/>
                                  </p:stCondLst>
                                  <p:childTnLst>
                                    <p:set>
                                      <p:cBhvr>
                                        <p:cTn id="49" dur="1" fill="hold">
                                          <p:stCondLst>
                                            <p:cond delay="0"/>
                                          </p:stCondLst>
                                        </p:cTn>
                                        <p:tgtEl>
                                          <p:spTgt spid="63">
                                            <p:txEl>
                                              <p:pRg st="0" end="0"/>
                                            </p:txEl>
                                          </p:spTgt>
                                        </p:tgtEl>
                                        <p:attrNameLst>
                                          <p:attrName>style.visibility</p:attrName>
                                        </p:attrNameLst>
                                      </p:cBhvr>
                                      <p:to>
                                        <p:strVal val="visible"/>
                                      </p:to>
                                    </p:set>
                                    <p:animEffect transition="in" filter="dissolve">
                                      <p:cBhvr>
                                        <p:cTn id="50" dur="500"/>
                                        <p:tgtEl>
                                          <p:spTgt spid="63">
                                            <p:txEl>
                                              <p:pRg st="0" end="0"/>
                                            </p:txEl>
                                          </p:spTgt>
                                        </p:tgtEl>
                                      </p:cBhvr>
                                    </p:animEffect>
                                  </p:childTnLst>
                                </p:cTn>
                              </p:par>
                            </p:childTnLst>
                          </p:cTn>
                        </p:par>
                        <p:par>
                          <p:cTn id="51" fill="hold" nodeType="afterGroup">
                            <p:stCondLst>
                              <p:cond delay="1500"/>
                            </p:stCondLst>
                            <p:childTnLst>
                              <p:par>
                                <p:cTn id="52" presetID="9" presetClass="entr" presetSubtype="0" fill="hold" grpId="0" nodeType="afterEffect">
                                  <p:stCondLst>
                                    <p:cond delay="0"/>
                                  </p:stCondLst>
                                  <p:childTnLst>
                                    <p:set>
                                      <p:cBhvr>
                                        <p:cTn id="53" dur="1" fill="hold">
                                          <p:stCondLst>
                                            <p:cond delay="0"/>
                                          </p:stCondLst>
                                        </p:cTn>
                                        <p:tgtEl>
                                          <p:spTgt spid="64">
                                            <p:txEl>
                                              <p:pRg st="0" end="0"/>
                                            </p:txEl>
                                          </p:spTgt>
                                        </p:tgtEl>
                                        <p:attrNameLst>
                                          <p:attrName>style.visibility</p:attrName>
                                        </p:attrNameLst>
                                      </p:cBhvr>
                                      <p:to>
                                        <p:strVal val="visible"/>
                                      </p:to>
                                    </p:set>
                                    <p:animEffect transition="in" filter="dissolve">
                                      <p:cBhvr>
                                        <p:cTn id="54" dur="500"/>
                                        <p:tgtEl>
                                          <p:spTgt spid="64">
                                            <p:txEl>
                                              <p:pRg st="0" end="0"/>
                                            </p:txEl>
                                          </p:spTgt>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9" presetClass="entr" presetSubtype="0" fill="hold" nodeType="clickEffect">
                                  <p:stCondLst>
                                    <p:cond delay="0"/>
                                  </p:stCondLst>
                                  <p:childTnLst>
                                    <p:set>
                                      <p:cBhvr>
                                        <p:cTn id="58" dur="1" fill="hold">
                                          <p:stCondLst>
                                            <p:cond delay="0"/>
                                          </p:stCondLst>
                                        </p:cTn>
                                        <p:tgtEl>
                                          <p:spTgt spid="73"/>
                                        </p:tgtEl>
                                        <p:attrNameLst>
                                          <p:attrName>style.visibility</p:attrName>
                                        </p:attrNameLst>
                                      </p:cBhvr>
                                      <p:to>
                                        <p:strVal val="visible"/>
                                      </p:to>
                                    </p:set>
                                    <p:animEffect transition="in" filter="dissolve">
                                      <p:cBhvr>
                                        <p:cTn id="59" dur="500"/>
                                        <p:tgtEl>
                                          <p:spTgt spid="73"/>
                                        </p:tgtEl>
                                      </p:cBhvr>
                                    </p:animEffect>
                                  </p:childTnLst>
                                </p:cTn>
                              </p:par>
                            </p:childTnLst>
                          </p:cTn>
                        </p:par>
                        <p:par>
                          <p:cTn id="60" fill="hold" nodeType="afterGroup">
                            <p:stCondLst>
                              <p:cond delay="500"/>
                            </p:stCondLst>
                            <p:childTnLst>
                              <p:par>
                                <p:cTn id="61" presetID="9" presetClass="entr" presetSubtype="0" fill="hold" nodeType="afterEffect">
                                  <p:stCondLst>
                                    <p:cond delay="0"/>
                                  </p:stCondLst>
                                  <p:childTnLst>
                                    <p:set>
                                      <p:cBhvr>
                                        <p:cTn id="62" dur="1" fill="hold">
                                          <p:stCondLst>
                                            <p:cond delay="0"/>
                                          </p:stCondLst>
                                        </p:cTn>
                                        <p:tgtEl>
                                          <p:spTgt spid="76"/>
                                        </p:tgtEl>
                                        <p:attrNameLst>
                                          <p:attrName>style.visibility</p:attrName>
                                        </p:attrNameLst>
                                      </p:cBhvr>
                                      <p:to>
                                        <p:strVal val="visible"/>
                                      </p:to>
                                    </p:set>
                                    <p:animEffect transition="in" filter="dissolve">
                                      <p:cBhvr>
                                        <p:cTn id="63" dur="500"/>
                                        <p:tgtEl>
                                          <p:spTgt spid="76"/>
                                        </p:tgtEl>
                                      </p:cBhvr>
                                    </p:animEffect>
                                  </p:childTnLst>
                                </p:cTn>
                              </p:par>
                            </p:childTnLst>
                          </p:cTn>
                        </p:par>
                        <p:par>
                          <p:cTn id="64" fill="hold" nodeType="afterGroup">
                            <p:stCondLst>
                              <p:cond delay="1000"/>
                            </p:stCondLst>
                            <p:childTnLst>
                              <p:par>
                                <p:cTn id="65" presetID="9" presetClass="entr" presetSubtype="0" fill="hold" nodeType="afterEffect">
                                  <p:stCondLst>
                                    <p:cond delay="0"/>
                                  </p:stCondLst>
                                  <p:childTnLst>
                                    <p:set>
                                      <p:cBhvr>
                                        <p:cTn id="66" dur="1" fill="hold">
                                          <p:stCondLst>
                                            <p:cond delay="0"/>
                                          </p:stCondLst>
                                        </p:cTn>
                                        <p:tgtEl>
                                          <p:spTgt spid="79"/>
                                        </p:tgtEl>
                                        <p:attrNameLst>
                                          <p:attrName>style.visibility</p:attrName>
                                        </p:attrNameLst>
                                      </p:cBhvr>
                                      <p:to>
                                        <p:strVal val="visible"/>
                                      </p:to>
                                    </p:set>
                                    <p:animEffect transition="in" filter="dissolve">
                                      <p:cBhvr>
                                        <p:cTn id="67" dur="500"/>
                                        <p:tgtEl>
                                          <p:spTgt spid="79"/>
                                        </p:tgtEl>
                                      </p:cBhvr>
                                    </p:animEffect>
                                  </p:childTnLst>
                                </p:cTn>
                              </p:par>
                              <p:par>
                                <p:cTn id="68" presetID="9" presetClass="entr" presetSubtype="0" fill="hold" nodeType="withEffect">
                                  <p:stCondLst>
                                    <p:cond delay="0"/>
                                  </p:stCondLst>
                                  <p:childTnLst>
                                    <p:set>
                                      <p:cBhvr>
                                        <p:cTn id="69" dur="1" fill="hold">
                                          <p:stCondLst>
                                            <p:cond delay="0"/>
                                          </p:stCondLst>
                                        </p:cTn>
                                        <p:tgtEl>
                                          <p:spTgt spid="82"/>
                                        </p:tgtEl>
                                        <p:attrNameLst>
                                          <p:attrName>style.visibility</p:attrName>
                                        </p:attrNameLst>
                                      </p:cBhvr>
                                      <p:to>
                                        <p:strVal val="visible"/>
                                      </p:to>
                                    </p:set>
                                    <p:animEffect transition="in" filter="dissolve">
                                      <p:cBhvr>
                                        <p:cTn id="70" dur="500"/>
                                        <p:tgtEl>
                                          <p:spTgt spid="82"/>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9" presetClass="entr" presetSubtype="0" fill="hold" grpId="0" nodeType="clickEffect">
                                  <p:stCondLst>
                                    <p:cond delay="0"/>
                                  </p:stCondLst>
                                  <p:childTnLst>
                                    <p:set>
                                      <p:cBhvr>
                                        <p:cTn id="74" dur="1" fill="hold">
                                          <p:stCondLst>
                                            <p:cond delay="0"/>
                                          </p:stCondLst>
                                        </p:cTn>
                                        <p:tgtEl>
                                          <p:spTgt spid="65">
                                            <p:txEl>
                                              <p:pRg st="0" end="0"/>
                                            </p:txEl>
                                          </p:spTgt>
                                        </p:tgtEl>
                                        <p:attrNameLst>
                                          <p:attrName>style.visibility</p:attrName>
                                        </p:attrNameLst>
                                      </p:cBhvr>
                                      <p:to>
                                        <p:strVal val="visible"/>
                                      </p:to>
                                    </p:set>
                                    <p:animEffect transition="in" filter="dissolve">
                                      <p:cBhvr>
                                        <p:cTn id="75" dur="500"/>
                                        <p:tgtEl>
                                          <p:spTgt spid="65">
                                            <p:txEl>
                                              <p:pRg st="0" end="0"/>
                                            </p:txEl>
                                          </p:spTgt>
                                        </p:tgtEl>
                                      </p:cBhvr>
                                    </p:animEffect>
                                  </p:childTnLst>
                                </p:cTn>
                              </p:par>
                            </p:childTnLst>
                          </p:cTn>
                        </p:par>
                        <p:par>
                          <p:cTn id="76" fill="hold" nodeType="afterGroup">
                            <p:stCondLst>
                              <p:cond delay="500"/>
                            </p:stCondLst>
                            <p:childTnLst>
                              <p:par>
                                <p:cTn id="77" presetID="9" presetClass="entr" presetSubtype="0" fill="hold" grpId="0" nodeType="afterEffect">
                                  <p:stCondLst>
                                    <p:cond delay="0"/>
                                  </p:stCondLst>
                                  <p:childTnLst>
                                    <p:set>
                                      <p:cBhvr>
                                        <p:cTn id="78" dur="1" fill="hold">
                                          <p:stCondLst>
                                            <p:cond delay="0"/>
                                          </p:stCondLst>
                                        </p:cTn>
                                        <p:tgtEl>
                                          <p:spTgt spid="66"/>
                                        </p:tgtEl>
                                        <p:attrNameLst>
                                          <p:attrName>style.visibility</p:attrName>
                                        </p:attrNameLst>
                                      </p:cBhvr>
                                      <p:to>
                                        <p:strVal val="visible"/>
                                      </p:to>
                                    </p:set>
                                    <p:animEffect transition="in" filter="dissolve">
                                      <p:cBhvr>
                                        <p:cTn id="79" dur="500"/>
                                        <p:tgtEl>
                                          <p:spTgt spid="66"/>
                                        </p:tgtEl>
                                      </p:cBhvr>
                                    </p:animEffect>
                                  </p:childTnLst>
                                </p:cTn>
                              </p:par>
                            </p:childTnLst>
                          </p:cTn>
                        </p:par>
                        <p:par>
                          <p:cTn id="80" fill="hold" nodeType="afterGroup">
                            <p:stCondLst>
                              <p:cond delay="1000"/>
                            </p:stCondLst>
                            <p:childTnLst>
                              <p:par>
                                <p:cTn id="81" presetID="9" presetClass="entr" presetSubtype="0" fill="hold" grpId="0" nodeType="afterEffect">
                                  <p:stCondLst>
                                    <p:cond delay="0"/>
                                  </p:stCondLst>
                                  <p:childTnLst>
                                    <p:set>
                                      <p:cBhvr>
                                        <p:cTn id="82" dur="1" fill="hold">
                                          <p:stCondLst>
                                            <p:cond delay="0"/>
                                          </p:stCondLst>
                                        </p:cTn>
                                        <p:tgtEl>
                                          <p:spTgt spid="67"/>
                                        </p:tgtEl>
                                        <p:attrNameLst>
                                          <p:attrName>style.visibility</p:attrName>
                                        </p:attrNameLst>
                                      </p:cBhvr>
                                      <p:to>
                                        <p:strVal val="visible"/>
                                      </p:to>
                                    </p:set>
                                    <p:animEffect transition="in" filter="dissolve">
                                      <p:cBhvr>
                                        <p:cTn id="83" dur="500"/>
                                        <p:tgtEl>
                                          <p:spTgt spid="67"/>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9" presetClass="entr" presetSubtype="0" fill="hold" grpId="0" nodeType="clickEffect">
                                  <p:stCondLst>
                                    <p:cond delay="0"/>
                                  </p:stCondLst>
                                  <p:childTnLst>
                                    <p:set>
                                      <p:cBhvr>
                                        <p:cTn id="87" dur="1" fill="hold">
                                          <p:stCondLst>
                                            <p:cond delay="0"/>
                                          </p:stCondLst>
                                        </p:cTn>
                                        <p:tgtEl>
                                          <p:spTgt spid="68">
                                            <p:txEl>
                                              <p:pRg st="0" end="0"/>
                                            </p:txEl>
                                          </p:spTgt>
                                        </p:tgtEl>
                                        <p:attrNameLst>
                                          <p:attrName>style.visibility</p:attrName>
                                        </p:attrNameLst>
                                      </p:cBhvr>
                                      <p:to>
                                        <p:strVal val="visible"/>
                                      </p:to>
                                    </p:set>
                                    <p:animEffect transition="in" filter="dissolve">
                                      <p:cBhvr>
                                        <p:cTn id="88" dur="500"/>
                                        <p:tgtEl>
                                          <p:spTgt spid="68">
                                            <p:txEl>
                                              <p:pRg st="0" end="0"/>
                                            </p:txEl>
                                          </p:spTgt>
                                        </p:tgtEl>
                                      </p:cBhvr>
                                    </p:animEffect>
                                  </p:childTnLst>
                                </p:cTn>
                              </p:par>
                            </p:childTnLst>
                          </p:cTn>
                        </p:par>
                        <p:par>
                          <p:cTn id="89" fill="hold" nodeType="afterGroup">
                            <p:stCondLst>
                              <p:cond delay="500"/>
                            </p:stCondLst>
                            <p:childTnLst>
                              <p:par>
                                <p:cTn id="90" presetID="9" presetClass="entr" presetSubtype="0" fill="hold" grpId="0" nodeType="afterEffect">
                                  <p:stCondLst>
                                    <p:cond delay="0"/>
                                  </p:stCondLst>
                                  <p:childTnLst>
                                    <p:set>
                                      <p:cBhvr>
                                        <p:cTn id="91" dur="1" fill="hold">
                                          <p:stCondLst>
                                            <p:cond delay="0"/>
                                          </p:stCondLst>
                                        </p:cTn>
                                        <p:tgtEl>
                                          <p:spTgt spid="71"/>
                                        </p:tgtEl>
                                        <p:attrNameLst>
                                          <p:attrName>style.visibility</p:attrName>
                                        </p:attrNameLst>
                                      </p:cBhvr>
                                      <p:to>
                                        <p:strVal val="visible"/>
                                      </p:to>
                                    </p:set>
                                    <p:animEffect transition="in" filter="dissolve">
                                      <p:cBhvr>
                                        <p:cTn id="92" dur="500"/>
                                        <p:tgtEl>
                                          <p:spTgt spid="71"/>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9" presetClass="entr" presetSubtype="0" fill="hold" grpId="0" nodeType="clickEffect">
                                  <p:stCondLst>
                                    <p:cond delay="0"/>
                                  </p:stCondLst>
                                  <p:childTnLst>
                                    <p:set>
                                      <p:cBhvr>
                                        <p:cTn id="96" dur="1" fill="hold">
                                          <p:stCondLst>
                                            <p:cond delay="0"/>
                                          </p:stCondLst>
                                        </p:cTn>
                                        <p:tgtEl>
                                          <p:spTgt spid="69">
                                            <p:txEl>
                                              <p:pRg st="0" end="0"/>
                                            </p:txEl>
                                          </p:spTgt>
                                        </p:tgtEl>
                                        <p:attrNameLst>
                                          <p:attrName>style.visibility</p:attrName>
                                        </p:attrNameLst>
                                      </p:cBhvr>
                                      <p:to>
                                        <p:strVal val="visible"/>
                                      </p:to>
                                    </p:set>
                                    <p:animEffect transition="in" filter="dissolve">
                                      <p:cBhvr>
                                        <p:cTn id="97" dur="500"/>
                                        <p:tgtEl>
                                          <p:spTgt spid="69">
                                            <p:txEl>
                                              <p:pRg st="0" end="0"/>
                                            </p:txEl>
                                          </p:spTgt>
                                        </p:tgtEl>
                                      </p:cBhvr>
                                    </p:animEffect>
                                  </p:childTnLst>
                                </p:cTn>
                              </p:par>
                            </p:childTnLst>
                          </p:cTn>
                        </p:par>
                        <p:par>
                          <p:cTn id="98" fill="hold" nodeType="afterGroup">
                            <p:stCondLst>
                              <p:cond delay="500"/>
                            </p:stCondLst>
                            <p:childTnLst>
                              <p:par>
                                <p:cTn id="99" presetID="9" presetClass="entr" presetSubtype="0" fill="hold" grpId="0" nodeType="afterEffect">
                                  <p:stCondLst>
                                    <p:cond delay="0"/>
                                  </p:stCondLst>
                                  <p:childTnLst>
                                    <p:set>
                                      <p:cBhvr>
                                        <p:cTn id="100" dur="1" fill="hold">
                                          <p:stCondLst>
                                            <p:cond delay="0"/>
                                          </p:stCondLst>
                                        </p:cTn>
                                        <p:tgtEl>
                                          <p:spTgt spid="72"/>
                                        </p:tgtEl>
                                        <p:attrNameLst>
                                          <p:attrName>style.visibility</p:attrName>
                                        </p:attrNameLst>
                                      </p:cBhvr>
                                      <p:to>
                                        <p:strVal val="visible"/>
                                      </p:to>
                                    </p:set>
                                    <p:animEffect transition="in" filter="dissolve">
                                      <p:cBhvr>
                                        <p:cTn id="101" dur="500"/>
                                        <p:tgtEl>
                                          <p:spTgt spid="72"/>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9" presetClass="entr" presetSubtype="0" fill="hold" grpId="0" nodeType="clickEffect">
                                  <p:stCondLst>
                                    <p:cond delay="0"/>
                                  </p:stCondLst>
                                  <p:childTnLst>
                                    <p:set>
                                      <p:cBhvr>
                                        <p:cTn id="105" dur="1" fill="hold">
                                          <p:stCondLst>
                                            <p:cond delay="0"/>
                                          </p:stCondLst>
                                        </p:cTn>
                                        <p:tgtEl>
                                          <p:spTgt spid="70">
                                            <p:txEl>
                                              <p:pRg st="0" end="0"/>
                                            </p:txEl>
                                          </p:spTgt>
                                        </p:tgtEl>
                                        <p:attrNameLst>
                                          <p:attrName>style.visibility</p:attrName>
                                        </p:attrNameLst>
                                      </p:cBhvr>
                                      <p:to>
                                        <p:strVal val="visible"/>
                                      </p:to>
                                    </p:set>
                                    <p:animEffect transition="in" filter="dissolve">
                                      <p:cBhvr>
                                        <p:cTn id="106" dur="500"/>
                                        <p:tgtEl>
                                          <p:spTgt spid="70">
                                            <p:txEl>
                                              <p:pRg st="0" end="0"/>
                                            </p:txEl>
                                          </p:spTgt>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2" presetClass="entr" presetSubtype="8" fill="hold" grpId="0" nodeType="clickEffect">
                                  <p:stCondLst>
                                    <p:cond delay="0"/>
                                  </p:stCondLst>
                                  <p:childTnLst>
                                    <p:set>
                                      <p:cBhvr>
                                        <p:cTn id="110" dur="1" fill="hold">
                                          <p:stCondLst>
                                            <p:cond delay="0"/>
                                          </p:stCondLst>
                                        </p:cTn>
                                        <p:tgtEl>
                                          <p:spTgt spid="87"/>
                                        </p:tgtEl>
                                        <p:attrNameLst>
                                          <p:attrName>style.visibility</p:attrName>
                                        </p:attrNameLst>
                                      </p:cBhvr>
                                      <p:to>
                                        <p:strVal val="visible"/>
                                      </p:to>
                                    </p:set>
                                    <p:animEffect transition="in" filter="slide(fromLeft)">
                                      <p:cBhvr>
                                        <p:cTn id="111" dur="500"/>
                                        <p:tgtEl>
                                          <p:spTgt spid="87"/>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12" presetClass="entr" presetSubtype="2" fill="hold" grpId="0" nodeType="clickEffect">
                                  <p:stCondLst>
                                    <p:cond delay="0"/>
                                  </p:stCondLst>
                                  <p:childTnLst>
                                    <p:set>
                                      <p:cBhvr>
                                        <p:cTn id="115" dur="1" fill="hold">
                                          <p:stCondLst>
                                            <p:cond delay="0"/>
                                          </p:stCondLst>
                                        </p:cTn>
                                        <p:tgtEl>
                                          <p:spTgt spid="88"/>
                                        </p:tgtEl>
                                        <p:attrNameLst>
                                          <p:attrName>style.visibility</p:attrName>
                                        </p:attrNameLst>
                                      </p:cBhvr>
                                      <p:to>
                                        <p:strVal val="visible"/>
                                      </p:to>
                                    </p:set>
                                    <p:animEffect transition="in" filter="slide(fromRight)">
                                      <p:cBhvr>
                                        <p:cTn id="116" dur="500"/>
                                        <p:tgtEl>
                                          <p:spTgt spid="88"/>
                                        </p:tgtEl>
                                      </p:cBhvr>
                                    </p:animEffec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12" presetClass="entr" presetSubtype="2" fill="hold" grpId="0" nodeType="clickEffect">
                                  <p:stCondLst>
                                    <p:cond delay="0"/>
                                  </p:stCondLst>
                                  <p:childTnLst>
                                    <p:set>
                                      <p:cBhvr>
                                        <p:cTn id="120" dur="1" fill="hold">
                                          <p:stCondLst>
                                            <p:cond delay="0"/>
                                          </p:stCondLst>
                                        </p:cTn>
                                        <p:tgtEl>
                                          <p:spTgt spid="89"/>
                                        </p:tgtEl>
                                        <p:attrNameLst>
                                          <p:attrName>style.visibility</p:attrName>
                                        </p:attrNameLst>
                                      </p:cBhvr>
                                      <p:to>
                                        <p:strVal val="visible"/>
                                      </p:to>
                                    </p:set>
                                    <p:animEffect transition="in" filter="slide(fromRight)">
                                      <p:cBhvr>
                                        <p:cTn id="121" dur="500"/>
                                        <p:tgtEl>
                                          <p:spTgt spid="89"/>
                                        </p:tgtEl>
                                      </p:cBhvr>
                                    </p:animEffec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12" presetClass="entr" presetSubtype="2" fill="hold" grpId="0" nodeType="clickEffect">
                                  <p:stCondLst>
                                    <p:cond delay="0"/>
                                  </p:stCondLst>
                                  <p:childTnLst>
                                    <p:set>
                                      <p:cBhvr>
                                        <p:cTn id="125" dur="1" fill="hold">
                                          <p:stCondLst>
                                            <p:cond delay="0"/>
                                          </p:stCondLst>
                                        </p:cTn>
                                        <p:tgtEl>
                                          <p:spTgt spid="90"/>
                                        </p:tgtEl>
                                        <p:attrNameLst>
                                          <p:attrName>style.visibility</p:attrName>
                                        </p:attrNameLst>
                                      </p:cBhvr>
                                      <p:to>
                                        <p:strVal val="visible"/>
                                      </p:to>
                                    </p:set>
                                    <p:animEffect transition="in" filter="slide(fromRight)">
                                      <p:cBhvr>
                                        <p:cTn id="126" dur="500"/>
                                        <p:tgtEl>
                                          <p:spTgt spid="90"/>
                                        </p:tgtEl>
                                      </p:cBhvr>
                                    </p:animEffec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12" presetClass="entr" presetSubtype="2" fill="hold" grpId="0" nodeType="clickEffect">
                                  <p:stCondLst>
                                    <p:cond delay="0"/>
                                  </p:stCondLst>
                                  <p:childTnLst>
                                    <p:set>
                                      <p:cBhvr>
                                        <p:cTn id="130" dur="1" fill="hold">
                                          <p:stCondLst>
                                            <p:cond delay="0"/>
                                          </p:stCondLst>
                                        </p:cTn>
                                        <p:tgtEl>
                                          <p:spTgt spid="91"/>
                                        </p:tgtEl>
                                        <p:attrNameLst>
                                          <p:attrName>style.visibility</p:attrName>
                                        </p:attrNameLst>
                                      </p:cBhvr>
                                      <p:to>
                                        <p:strVal val="visible"/>
                                      </p:to>
                                    </p:set>
                                    <p:animEffect transition="in" filter="slide(fromRight)">
                                      <p:cBhvr>
                                        <p:cTn id="131"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utoUpdateAnimBg="0"/>
      <p:bldP spid="54" grpId="0" autoUpdateAnimBg="0"/>
      <p:bldP spid="55" grpId="0" animBg="1"/>
      <p:bldP spid="56" grpId="0" animBg="1"/>
      <p:bldP spid="57" grpId="0" build="p" autoUpdateAnimBg="0"/>
      <p:bldP spid="58" grpId="0" build="p" autoUpdateAnimBg="0"/>
      <p:bldP spid="59" grpId="0" build="p" autoUpdateAnimBg="0"/>
      <p:bldP spid="60" grpId="0" build="p" autoUpdateAnimBg="0"/>
      <p:bldP spid="61" grpId="0" build="p" autoUpdateAnimBg="0"/>
      <p:bldP spid="62" grpId="0" build="p" autoUpdateAnimBg="0"/>
      <p:bldP spid="63" grpId="0" build="p" autoUpdateAnimBg="0"/>
      <p:bldP spid="64" grpId="0" build="p" autoUpdateAnimBg="0"/>
      <p:bldP spid="65" grpId="0" build="p" autoUpdateAnimBg="0"/>
      <p:bldP spid="66" grpId="0" animBg="1"/>
      <p:bldP spid="67" grpId="0" animBg="1"/>
      <p:bldP spid="68" grpId="0" build="p" autoUpdateAnimBg="0"/>
      <p:bldP spid="69" grpId="0" build="p" autoUpdateAnimBg="0"/>
      <p:bldP spid="70" grpId="0" build="p" autoUpdateAnimBg="0"/>
      <p:bldP spid="71" grpId="0" animBg="1"/>
      <p:bldP spid="72" grpId="0" animBg="1"/>
      <p:bldP spid="87" grpId="0" autoUpdateAnimBg="0"/>
      <p:bldP spid="88" grpId="0" autoUpdateAnimBg="0"/>
      <p:bldP spid="89" grpId="0" autoUpdateAnimBg="0"/>
      <p:bldP spid="90" grpId="0" autoUpdateAnimBg="0"/>
      <p:bldP spid="91"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A7D9DD69-F71B-4B63-8817-D6D93998FC53}" type="slidenum">
              <a:rPr lang="zh-CN" altLang="en-US" sz="1200" smtClean="0">
                <a:solidFill>
                  <a:srgbClr val="898989"/>
                </a:solidFill>
              </a:rPr>
              <a:pPr/>
              <a:t>32</a:t>
            </a:fld>
            <a:endParaRPr lang="zh-CN" altLang="en-US" sz="1200">
              <a:solidFill>
                <a:srgbClr val="898989"/>
              </a:solidFill>
            </a:endParaRPr>
          </a:p>
        </p:txBody>
      </p:sp>
      <p:sp>
        <p:nvSpPr>
          <p:cNvPr id="3" name="Text Box 4"/>
          <p:cNvSpPr txBox="1">
            <a:spLocks noChangeArrowheads="1"/>
          </p:cNvSpPr>
          <p:nvPr/>
        </p:nvSpPr>
        <p:spPr bwMode="auto">
          <a:xfrm>
            <a:off x="2362200" y="2574925"/>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Times New Roman" panose="02020603050405020304" pitchFamily="18" charset="0"/>
                <a:ea typeface="宋体" panose="02010600030101010101" pitchFamily="2" charset="-122"/>
              </a:rPr>
              <a:t>4</a:t>
            </a:r>
          </a:p>
        </p:txBody>
      </p:sp>
      <p:sp>
        <p:nvSpPr>
          <p:cNvPr id="4" name="Line 5"/>
          <p:cNvSpPr>
            <a:spLocks noChangeShapeType="1"/>
          </p:cNvSpPr>
          <p:nvPr/>
        </p:nvSpPr>
        <p:spPr bwMode="auto">
          <a:xfrm>
            <a:off x="1066800" y="2117725"/>
            <a:ext cx="0" cy="2743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 name="Line 7"/>
          <p:cNvSpPr>
            <a:spLocks noChangeShapeType="1"/>
          </p:cNvSpPr>
          <p:nvPr/>
        </p:nvSpPr>
        <p:spPr bwMode="auto">
          <a:xfrm>
            <a:off x="2667000" y="1508125"/>
            <a:ext cx="0" cy="243840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Line 8"/>
          <p:cNvSpPr>
            <a:spLocks noChangeShapeType="1"/>
          </p:cNvSpPr>
          <p:nvPr/>
        </p:nvSpPr>
        <p:spPr bwMode="auto">
          <a:xfrm flipH="1">
            <a:off x="2209800" y="3946525"/>
            <a:ext cx="457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Line 10"/>
          <p:cNvSpPr>
            <a:spLocks noChangeShapeType="1"/>
          </p:cNvSpPr>
          <p:nvPr/>
        </p:nvSpPr>
        <p:spPr bwMode="auto">
          <a:xfrm flipH="1">
            <a:off x="1066800" y="3641725"/>
            <a:ext cx="381000"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8" name="Group 11"/>
          <p:cNvGrpSpPr>
            <a:grpSpLocks/>
          </p:cNvGrpSpPr>
          <p:nvPr/>
        </p:nvGrpSpPr>
        <p:grpSpPr bwMode="auto">
          <a:xfrm>
            <a:off x="1295400" y="3489325"/>
            <a:ext cx="1143000" cy="990600"/>
            <a:chOff x="0" y="0"/>
            <a:chExt cx="720" cy="624"/>
          </a:xfrm>
        </p:grpSpPr>
        <p:sp>
          <p:nvSpPr>
            <p:cNvPr id="37018" name="Rectangle 12"/>
            <p:cNvSpPr>
              <a:spLocks noChangeArrowheads="1"/>
            </p:cNvSpPr>
            <p:nvPr/>
          </p:nvSpPr>
          <p:spPr bwMode="auto">
            <a:xfrm>
              <a:off x="96" y="0"/>
              <a:ext cx="480" cy="624"/>
            </a:xfrm>
            <a:prstGeom prst="rect">
              <a:avLst/>
            </a:prstGeom>
            <a:noFill/>
            <a:ln w="38100" cap="sq">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zh-CN" altLang="en-US" sz="2400" b="0">
                <a:latin typeface="Times New Roman" panose="02020603050405020304" pitchFamily="18" charset="0"/>
                <a:ea typeface="宋体" panose="02010600030101010101" pitchFamily="2" charset="-122"/>
              </a:endParaRPr>
            </a:p>
          </p:txBody>
        </p:sp>
        <p:sp>
          <p:nvSpPr>
            <p:cNvPr id="37019" name="Text Box 13"/>
            <p:cNvSpPr txBox="1">
              <a:spLocks noChangeArrowheads="1"/>
            </p:cNvSpPr>
            <p:nvPr/>
          </p:nvSpPr>
          <p:spPr bwMode="auto">
            <a:xfrm>
              <a:off x="0" y="192"/>
              <a:ext cx="720" cy="2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SzTx/>
                <a:buFontTx/>
                <a:buNone/>
              </a:pPr>
              <a:r>
                <a:rPr lang="zh-CN" altLang="zh-CN" sz="2000">
                  <a:latin typeface="Times New Roman" panose="02020603050405020304" pitchFamily="18" charset="0"/>
                  <a:ea typeface="宋体" panose="02010600030101010101" pitchFamily="2" charset="-122"/>
                </a:rPr>
                <a:t> 1K×4</a:t>
              </a:r>
            </a:p>
          </p:txBody>
        </p:sp>
      </p:grpSp>
      <p:sp>
        <p:nvSpPr>
          <p:cNvPr id="11" name="Line 14"/>
          <p:cNvSpPr>
            <a:spLocks noChangeShapeType="1"/>
          </p:cNvSpPr>
          <p:nvPr/>
        </p:nvSpPr>
        <p:spPr bwMode="auto">
          <a:xfrm flipV="1">
            <a:off x="2438400" y="1279525"/>
            <a:ext cx="0" cy="1143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Line 15"/>
          <p:cNvSpPr>
            <a:spLocks noChangeShapeType="1"/>
          </p:cNvSpPr>
          <p:nvPr/>
        </p:nvSpPr>
        <p:spPr bwMode="auto">
          <a:xfrm rot="5400000" flipH="1">
            <a:off x="1562100" y="3238500"/>
            <a:ext cx="533400"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Line 16"/>
          <p:cNvSpPr>
            <a:spLocks noChangeShapeType="1"/>
          </p:cNvSpPr>
          <p:nvPr/>
        </p:nvSpPr>
        <p:spPr bwMode="auto">
          <a:xfrm>
            <a:off x="2209800" y="2422525"/>
            <a:ext cx="228600"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4" name="组合 13"/>
          <p:cNvGrpSpPr>
            <a:grpSpLocks/>
          </p:cNvGrpSpPr>
          <p:nvPr/>
        </p:nvGrpSpPr>
        <p:grpSpPr bwMode="auto">
          <a:xfrm>
            <a:off x="838200" y="2727325"/>
            <a:ext cx="609600" cy="2438400"/>
            <a:chOff x="838200" y="2727325"/>
            <a:chExt cx="609600" cy="2438400"/>
          </a:xfrm>
        </p:grpSpPr>
        <p:sp>
          <p:nvSpPr>
            <p:cNvPr id="37015" name="Line 6"/>
            <p:cNvSpPr>
              <a:spLocks noChangeShapeType="1"/>
            </p:cNvSpPr>
            <p:nvPr/>
          </p:nvSpPr>
          <p:spPr bwMode="auto">
            <a:xfrm>
              <a:off x="838200" y="2727325"/>
              <a:ext cx="0" cy="2438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016" name="Line 9"/>
            <p:cNvSpPr>
              <a:spLocks noChangeShapeType="1"/>
            </p:cNvSpPr>
            <p:nvPr/>
          </p:nvSpPr>
          <p:spPr bwMode="auto">
            <a:xfrm flipH="1">
              <a:off x="838200" y="4251325"/>
              <a:ext cx="609600"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017" name="Line 17"/>
            <p:cNvSpPr>
              <a:spLocks noChangeShapeType="1"/>
            </p:cNvSpPr>
            <p:nvPr/>
          </p:nvSpPr>
          <p:spPr bwMode="auto">
            <a:xfrm flipH="1">
              <a:off x="838200" y="2727325"/>
              <a:ext cx="609600"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8" name="Line 18"/>
          <p:cNvSpPr>
            <a:spLocks noChangeShapeType="1"/>
          </p:cNvSpPr>
          <p:nvPr/>
        </p:nvSpPr>
        <p:spPr bwMode="auto">
          <a:xfrm flipH="1">
            <a:off x="1066800" y="2117725"/>
            <a:ext cx="381000"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9" name="Group 19"/>
          <p:cNvGrpSpPr>
            <a:grpSpLocks/>
          </p:cNvGrpSpPr>
          <p:nvPr/>
        </p:nvGrpSpPr>
        <p:grpSpPr bwMode="auto">
          <a:xfrm>
            <a:off x="1295400" y="1965325"/>
            <a:ext cx="1143000" cy="990600"/>
            <a:chOff x="0" y="0"/>
            <a:chExt cx="720" cy="624"/>
          </a:xfrm>
        </p:grpSpPr>
        <p:sp>
          <p:nvSpPr>
            <p:cNvPr id="37013" name="Rectangle 20"/>
            <p:cNvSpPr>
              <a:spLocks noChangeArrowheads="1"/>
            </p:cNvSpPr>
            <p:nvPr/>
          </p:nvSpPr>
          <p:spPr bwMode="auto">
            <a:xfrm>
              <a:off x="96" y="0"/>
              <a:ext cx="480" cy="624"/>
            </a:xfrm>
            <a:prstGeom prst="rect">
              <a:avLst/>
            </a:prstGeom>
            <a:noFill/>
            <a:ln w="38100" cap="sq">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zh-CN" altLang="en-US" sz="2400" b="0">
                <a:latin typeface="Times New Roman" panose="02020603050405020304" pitchFamily="18" charset="0"/>
                <a:ea typeface="宋体" panose="02010600030101010101" pitchFamily="2" charset="-122"/>
              </a:endParaRPr>
            </a:p>
          </p:txBody>
        </p:sp>
        <p:sp>
          <p:nvSpPr>
            <p:cNvPr id="37014" name="Text Box 21"/>
            <p:cNvSpPr txBox="1">
              <a:spLocks noChangeArrowheads="1"/>
            </p:cNvSpPr>
            <p:nvPr/>
          </p:nvSpPr>
          <p:spPr bwMode="auto">
            <a:xfrm>
              <a:off x="0" y="192"/>
              <a:ext cx="720" cy="2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SzTx/>
                <a:buFontTx/>
                <a:buNone/>
              </a:pPr>
              <a:r>
                <a:rPr lang="zh-CN" altLang="zh-CN" sz="2000">
                  <a:latin typeface="Times New Roman" panose="02020603050405020304" pitchFamily="18" charset="0"/>
                  <a:ea typeface="宋体" panose="02010600030101010101" pitchFamily="2" charset="-122"/>
                </a:rPr>
                <a:t> 1K×4</a:t>
              </a:r>
            </a:p>
          </p:txBody>
        </p:sp>
      </p:grpSp>
      <p:sp>
        <p:nvSpPr>
          <p:cNvPr id="22" name="Text Box 22"/>
          <p:cNvSpPr txBox="1">
            <a:spLocks noChangeArrowheads="1"/>
          </p:cNvSpPr>
          <p:nvPr/>
        </p:nvSpPr>
        <p:spPr bwMode="auto">
          <a:xfrm>
            <a:off x="2133600" y="1568450"/>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Times New Roman" panose="02020603050405020304" pitchFamily="18" charset="0"/>
                <a:ea typeface="宋体" panose="02010600030101010101" pitchFamily="2" charset="-122"/>
              </a:rPr>
              <a:t>4</a:t>
            </a:r>
          </a:p>
        </p:txBody>
      </p:sp>
      <p:sp>
        <p:nvSpPr>
          <p:cNvPr id="23" name="Line 23"/>
          <p:cNvSpPr>
            <a:spLocks noChangeShapeType="1"/>
          </p:cNvSpPr>
          <p:nvPr/>
        </p:nvSpPr>
        <p:spPr bwMode="auto">
          <a:xfrm flipH="1">
            <a:off x="2362200" y="1736725"/>
            <a:ext cx="152400" cy="152400"/>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Line 24"/>
          <p:cNvSpPr>
            <a:spLocks noChangeShapeType="1"/>
          </p:cNvSpPr>
          <p:nvPr/>
        </p:nvSpPr>
        <p:spPr bwMode="auto">
          <a:xfrm flipH="1">
            <a:off x="2590800" y="2727325"/>
            <a:ext cx="152400" cy="152400"/>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Line 25"/>
          <p:cNvSpPr>
            <a:spLocks noChangeShapeType="1"/>
          </p:cNvSpPr>
          <p:nvPr/>
        </p:nvSpPr>
        <p:spPr bwMode="auto">
          <a:xfrm flipH="1">
            <a:off x="990600" y="4556125"/>
            <a:ext cx="152400" cy="152400"/>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Text Box 26"/>
          <p:cNvSpPr txBox="1">
            <a:spLocks noChangeArrowheads="1"/>
          </p:cNvSpPr>
          <p:nvPr/>
        </p:nvSpPr>
        <p:spPr bwMode="auto">
          <a:xfrm>
            <a:off x="1143000" y="4479925"/>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Times New Roman" panose="02020603050405020304" pitchFamily="18" charset="0"/>
                <a:ea typeface="宋体" panose="02010600030101010101" pitchFamily="2" charset="-122"/>
              </a:rPr>
              <a:t>10</a:t>
            </a:r>
          </a:p>
        </p:txBody>
      </p:sp>
      <p:sp>
        <p:nvSpPr>
          <p:cNvPr id="27" name="Line 28"/>
          <p:cNvSpPr>
            <a:spLocks noChangeShapeType="1"/>
          </p:cNvSpPr>
          <p:nvPr/>
        </p:nvSpPr>
        <p:spPr bwMode="auto">
          <a:xfrm rot="5400000" flipH="1">
            <a:off x="3619500" y="3238500"/>
            <a:ext cx="533400"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Line 29"/>
          <p:cNvSpPr>
            <a:spLocks noChangeShapeType="1"/>
          </p:cNvSpPr>
          <p:nvPr/>
        </p:nvSpPr>
        <p:spPr bwMode="auto">
          <a:xfrm rot="5400000" flipH="1">
            <a:off x="5676900" y="3238500"/>
            <a:ext cx="533400"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Line 30"/>
          <p:cNvSpPr>
            <a:spLocks noChangeShapeType="1"/>
          </p:cNvSpPr>
          <p:nvPr/>
        </p:nvSpPr>
        <p:spPr bwMode="auto">
          <a:xfrm rot="5400000" flipH="1">
            <a:off x="7734300" y="3238500"/>
            <a:ext cx="533400"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0" name="Group 31"/>
          <p:cNvGrpSpPr>
            <a:grpSpLocks/>
          </p:cNvGrpSpPr>
          <p:nvPr/>
        </p:nvGrpSpPr>
        <p:grpSpPr bwMode="auto">
          <a:xfrm>
            <a:off x="7162800" y="1279525"/>
            <a:ext cx="1905000" cy="3597275"/>
            <a:chOff x="96" y="0"/>
            <a:chExt cx="1200" cy="2266"/>
          </a:xfrm>
        </p:grpSpPr>
        <p:sp>
          <p:nvSpPr>
            <p:cNvPr id="36995" name="Line 32"/>
            <p:cNvSpPr>
              <a:spLocks noChangeShapeType="1"/>
            </p:cNvSpPr>
            <p:nvPr/>
          </p:nvSpPr>
          <p:spPr bwMode="auto">
            <a:xfrm>
              <a:off x="144" y="528"/>
              <a:ext cx="0" cy="172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96" name="Line 34"/>
            <p:cNvSpPr>
              <a:spLocks noChangeShapeType="1"/>
            </p:cNvSpPr>
            <p:nvPr/>
          </p:nvSpPr>
          <p:spPr bwMode="auto">
            <a:xfrm>
              <a:off x="1152" y="144"/>
              <a:ext cx="0" cy="1536"/>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97" name="Line 35"/>
            <p:cNvSpPr>
              <a:spLocks noChangeShapeType="1"/>
            </p:cNvSpPr>
            <p:nvPr/>
          </p:nvSpPr>
          <p:spPr bwMode="auto">
            <a:xfrm flipH="1">
              <a:off x="864" y="1680"/>
              <a:ext cx="28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98" name="Line 37"/>
            <p:cNvSpPr>
              <a:spLocks noChangeShapeType="1"/>
            </p:cNvSpPr>
            <p:nvPr/>
          </p:nvSpPr>
          <p:spPr bwMode="auto">
            <a:xfrm flipH="1">
              <a:off x="144" y="1498"/>
              <a:ext cx="240"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6999" name="Group 38"/>
            <p:cNvGrpSpPr>
              <a:grpSpLocks/>
            </p:cNvGrpSpPr>
            <p:nvPr/>
          </p:nvGrpSpPr>
          <p:grpSpPr bwMode="auto">
            <a:xfrm>
              <a:off x="288" y="1402"/>
              <a:ext cx="720" cy="624"/>
              <a:chOff x="0" y="0"/>
              <a:chExt cx="720" cy="624"/>
            </a:xfrm>
          </p:grpSpPr>
          <p:sp>
            <p:nvSpPr>
              <p:cNvPr id="37011" name="Rectangle 39"/>
              <p:cNvSpPr>
                <a:spLocks noChangeArrowheads="1"/>
              </p:cNvSpPr>
              <p:nvPr/>
            </p:nvSpPr>
            <p:spPr bwMode="auto">
              <a:xfrm>
                <a:off x="96" y="0"/>
                <a:ext cx="480" cy="624"/>
              </a:xfrm>
              <a:prstGeom prst="rect">
                <a:avLst/>
              </a:prstGeom>
              <a:noFill/>
              <a:ln w="38100" cap="sq">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zh-CN" altLang="en-US" sz="2400" b="0">
                  <a:latin typeface="Times New Roman" panose="02020603050405020304" pitchFamily="18" charset="0"/>
                  <a:ea typeface="宋体" panose="02010600030101010101" pitchFamily="2" charset="-122"/>
                </a:endParaRPr>
              </a:p>
            </p:txBody>
          </p:sp>
          <p:sp>
            <p:nvSpPr>
              <p:cNvPr id="37012" name="Text Box 40"/>
              <p:cNvSpPr txBox="1">
                <a:spLocks noChangeArrowheads="1"/>
              </p:cNvSpPr>
              <p:nvPr/>
            </p:nvSpPr>
            <p:spPr bwMode="auto">
              <a:xfrm>
                <a:off x="0" y="192"/>
                <a:ext cx="720" cy="2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SzTx/>
                  <a:buFontTx/>
                  <a:buNone/>
                </a:pPr>
                <a:r>
                  <a:rPr lang="zh-CN" altLang="zh-CN" sz="2000">
                    <a:latin typeface="Times New Roman" panose="02020603050405020304" pitchFamily="18" charset="0"/>
                    <a:ea typeface="宋体" panose="02010600030101010101" pitchFamily="2" charset="-122"/>
                  </a:rPr>
                  <a:t> 1K×4</a:t>
                </a:r>
              </a:p>
            </p:txBody>
          </p:sp>
        </p:grpSp>
        <p:sp>
          <p:nvSpPr>
            <p:cNvPr id="37000" name="Line 41"/>
            <p:cNvSpPr>
              <a:spLocks noChangeShapeType="1"/>
            </p:cNvSpPr>
            <p:nvPr/>
          </p:nvSpPr>
          <p:spPr bwMode="auto">
            <a:xfrm flipV="1">
              <a:off x="1008" y="0"/>
              <a:ext cx="0" cy="72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001" name="Line 42"/>
            <p:cNvSpPr>
              <a:spLocks noChangeShapeType="1"/>
            </p:cNvSpPr>
            <p:nvPr/>
          </p:nvSpPr>
          <p:spPr bwMode="auto">
            <a:xfrm>
              <a:off x="864" y="720"/>
              <a:ext cx="144"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002" name="Line 44"/>
            <p:cNvSpPr>
              <a:spLocks noChangeShapeType="1"/>
            </p:cNvSpPr>
            <p:nvPr/>
          </p:nvSpPr>
          <p:spPr bwMode="auto">
            <a:xfrm flipH="1">
              <a:off x="144" y="528"/>
              <a:ext cx="240"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7003" name="Group 45"/>
            <p:cNvGrpSpPr>
              <a:grpSpLocks/>
            </p:cNvGrpSpPr>
            <p:nvPr/>
          </p:nvGrpSpPr>
          <p:grpSpPr bwMode="auto">
            <a:xfrm>
              <a:off x="288" y="432"/>
              <a:ext cx="720" cy="624"/>
              <a:chOff x="0" y="0"/>
              <a:chExt cx="720" cy="624"/>
            </a:xfrm>
          </p:grpSpPr>
          <p:sp>
            <p:nvSpPr>
              <p:cNvPr id="37009" name="Rectangle 46"/>
              <p:cNvSpPr>
                <a:spLocks noChangeArrowheads="1"/>
              </p:cNvSpPr>
              <p:nvPr/>
            </p:nvSpPr>
            <p:spPr bwMode="auto">
              <a:xfrm>
                <a:off x="96" y="0"/>
                <a:ext cx="480" cy="624"/>
              </a:xfrm>
              <a:prstGeom prst="rect">
                <a:avLst/>
              </a:prstGeom>
              <a:noFill/>
              <a:ln w="38100" cap="sq">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zh-CN" altLang="en-US" sz="2400" b="0">
                  <a:latin typeface="Times New Roman" panose="02020603050405020304" pitchFamily="18" charset="0"/>
                  <a:ea typeface="宋体" panose="02010600030101010101" pitchFamily="2" charset="-122"/>
                </a:endParaRPr>
              </a:p>
            </p:txBody>
          </p:sp>
          <p:sp>
            <p:nvSpPr>
              <p:cNvPr id="37010" name="Text Box 47"/>
              <p:cNvSpPr txBox="1">
                <a:spLocks noChangeArrowheads="1"/>
              </p:cNvSpPr>
              <p:nvPr/>
            </p:nvSpPr>
            <p:spPr bwMode="auto">
              <a:xfrm>
                <a:off x="0" y="192"/>
                <a:ext cx="720" cy="2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SzTx/>
                  <a:buFontTx/>
                  <a:buNone/>
                </a:pPr>
                <a:r>
                  <a:rPr lang="zh-CN" altLang="zh-CN" sz="2000">
                    <a:latin typeface="Times New Roman" panose="02020603050405020304" pitchFamily="18" charset="0"/>
                    <a:ea typeface="宋体" panose="02010600030101010101" pitchFamily="2" charset="-122"/>
                  </a:rPr>
                  <a:t> 1K×4</a:t>
                </a:r>
              </a:p>
            </p:txBody>
          </p:sp>
        </p:grpSp>
        <p:sp>
          <p:nvSpPr>
            <p:cNvPr id="37004" name="Text Box 48"/>
            <p:cNvSpPr txBox="1">
              <a:spLocks noChangeArrowheads="1"/>
            </p:cNvSpPr>
            <p:nvPr/>
          </p:nvSpPr>
          <p:spPr bwMode="auto">
            <a:xfrm>
              <a:off x="816" y="182"/>
              <a:ext cx="4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Times New Roman" panose="02020603050405020304" pitchFamily="18" charset="0"/>
                  <a:ea typeface="宋体" panose="02010600030101010101" pitchFamily="2" charset="-122"/>
                </a:rPr>
                <a:t>4</a:t>
              </a:r>
            </a:p>
          </p:txBody>
        </p:sp>
        <p:sp>
          <p:nvSpPr>
            <p:cNvPr id="37005" name="Line 49"/>
            <p:cNvSpPr>
              <a:spLocks noChangeShapeType="1"/>
            </p:cNvSpPr>
            <p:nvPr/>
          </p:nvSpPr>
          <p:spPr bwMode="auto">
            <a:xfrm flipH="1">
              <a:off x="960" y="288"/>
              <a:ext cx="96" cy="96"/>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006" name="Line 50"/>
            <p:cNvSpPr>
              <a:spLocks noChangeShapeType="1"/>
            </p:cNvSpPr>
            <p:nvPr/>
          </p:nvSpPr>
          <p:spPr bwMode="auto">
            <a:xfrm flipH="1">
              <a:off x="1104" y="912"/>
              <a:ext cx="96" cy="96"/>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007" name="Line 51"/>
            <p:cNvSpPr>
              <a:spLocks noChangeShapeType="1"/>
            </p:cNvSpPr>
            <p:nvPr/>
          </p:nvSpPr>
          <p:spPr bwMode="auto">
            <a:xfrm flipH="1">
              <a:off x="96" y="2064"/>
              <a:ext cx="96" cy="96"/>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008" name="Text Box 52"/>
            <p:cNvSpPr txBox="1">
              <a:spLocks noChangeArrowheads="1"/>
            </p:cNvSpPr>
            <p:nvPr/>
          </p:nvSpPr>
          <p:spPr bwMode="auto">
            <a:xfrm>
              <a:off x="192" y="2016"/>
              <a:ext cx="4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Times New Roman" panose="02020603050405020304" pitchFamily="18" charset="0"/>
                  <a:ea typeface="宋体" panose="02010600030101010101" pitchFamily="2" charset="-122"/>
                </a:rPr>
                <a:t>10</a:t>
              </a:r>
            </a:p>
          </p:txBody>
        </p:sp>
      </p:grpSp>
      <p:grpSp>
        <p:nvGrpSpPr>
          <p:cNvPr id="49" name="Group 53"/>
          <p:cNvGrpSpPr>
            <a:grpSpLocks/>
          </p:cNvGrpSpPr>
          <p:nvPr/>
        </p:nvGrpSpPr>
        <p:grpSpPr bwMode="auto">
          <a:xfrm>
            <a:off x="3048000" y="1279525"/>
            <a:ext cx="2133600" cy="3597275"/>
            <a:chOff x="96" y="0"/>
            <a:chExt cx="1344" cy="2266"/>
          </a:xfrm>
        </p:grpSpPr>
        <p:sp>
          <p:nvSpPr>
            <p:cNvPr id="36976" name="Line 54"/>
            <p:cNvSpPr>
              <a:spLocks noChangeShapeType="1"/>
            </p:cNvSpPr>
            <p:nvPr/>
          </p:nvSpPr>
          <p:spPr bwMode="auto">
            <a:xfrm>
              <a:off x="144" y="528"/>
              <a:ext cx="0" cy="172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77" name="Line 55"/>
            <p:cNvSpPr>
              <a:spLocks noChangeShapeType="1"/>
            </p:cNvSpPr>
            <p:nvPr/>
          </p:nvSpPr>
          <p:spPr bwMode="auto">
            <a:xfrm>
              <a:off x="1152" y="144"/>
              <a:ext cx="0" cy="1536"/>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78" name="Line 56"/>
            <p:cNvSpPr>
              <a:spLocks noChangeShapeType="1"/>
            </p:cNvSpPr>
            <p:nvPr/>
          </p:nvSpPr>
          <p:spPr bwMode="auto">
            <a:xfrm flipH="1">
              <a:off x="864" y="1680"/>
              <a:ext cx="28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79" name="Line 58"/>
            <p:cNvSpPr>
              <a:spLocks noChangeShapeType="1"/>
            </p:cNvSpPr>
            <p:nvPr/>
          </p:nvSpPr>
          <p:spPr bwMode="auto">
            <a:xfrm flipH="1">
              <a:off x="144" y="1488"/>
              <a:ext cx="240"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6980" name="Group 59"/>
            <p:cNvGrpSpPr>
              <a:grpSpLocks/>
            </p:cNvGrpSpPr>
            <p:nvPr/>
          </p:nvGrpSpPr>
          <p:grpSpPr bwMode="auto">
            <a:xfrm>
              <a:off x="288" y="1392"/>
              <a:ext cx="720" cy="624"/>
              <a:chOff x="0" y="0"/>
              <a:chExt cx="720" cy="624"/>
            </a:xfrm>
          </p:grpSpPr>
          <p:sp>
            <p:nvSpPr>
              <p:cNvPr id="36993" name="Rectangle 60"/>
              <p:cNvSpPr>
                <a:spLocks noChangeArrowheads="1"/>
              </p:cNvSpPr>
              <p:nvPr/>
            </p:nvSpPr>
            <p:spPr bwMode="auto">
              <a:xfrm>
                <a:off x="96" y="0"/>
                <a:ext cx="480" cy="624"/>
              </a:xfrm>
              <a:prstGeom prst="rect">
                <a:avLst/>
              </a:prstGeom>
              <a:noFill/>
              <a:ln w="38100" cap="sq">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zh-CN" altLang="en-US" sz="2400" b="0">
                  <a:latin typeface="Times New Roman" panose="02020603050405020304" pitchFamily="18" charset="0"/>
                  <a:ea typeface="宋体" panose="02010600030101010101" pitchFamily="2" charset="-122"/>
                </a:endParaRPr>
              </a:p>
            </p:txBody>
          </p:sp>
          <p:sp>
            <p:nvSpPr>
              <p:cNvPr id="36994" name="Text Box 61"/>
              <p:cNvSpPr txBox="1">
                <a:spLocks noChangeArrowheads="1"/>
              </p:cNvSpPr>
              <p:nvPr/>
            </p:nvSpPr>
            <p:spPr bwMode="auto">
              <a:xfrm>
                <a:off x="0" y="192"/>
                <a:ext cx="720" cy="2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SzTx/>
                  <a:buFontTx/>
                  <a:buNone/>
                </a:pPr>
                <a:r>
                  <a:rPr lang="zh-CN" altLang="zh-CN" sz="2000">
                    <a:latin typeface="Times New Roman" panose="02020603050405020304" pitchFamily="18" charset="0"/>
                    <a:ea typeface="宋体" panose="02010600030101010101" pitchFamily="2" charset="-122"/>
                  </a:rPr>
                  <a:t> 1K×4</a:t>
                </a:r>
              </a:p>
            </p:txBody>
          </p:sp>
        </p:grpSp>
        <p:sp>
          <p:nvSpPr>
            <p:cNvPr id="36981" name="Line 62"/>
            <p:cNvSpPr>
              <a:spLocks noChangeShapeType="1"/>
            </p:cNvSpPr>
            <p:nvPr/>
          </p:nvSpPr>
          <p:spPr bwMode="auto">
            <a:xfrm flipV="1">
              <a:off x="1008" y="0"/>
              <a:ext cx="0" cy="72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82" name="Line 63"/>
            <p:cNvSpPr>
              <a:spLocks noChangeShapeType="1"/>
            </p:cNvSpPr>
            <p:nvPr/>
          </p:nvSpPr>
          <p:spPr bwMode="auto">
            <a:xfrm>
              <a:off x="864" y="720"/>
              <a:ext cx="144"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83" name="Line 65"/>
            <p:cNvSpPr>
              <a:spLocks noChangeShapeType="1"/>
            </p:cNvSpPr>
            <p:nvPr/>
          </p:nvSpPr>
          <p:spPr bwMode="auto">
            <a:xfrm flipH="1">
              <a:off x="144" y="528"/>
              <a:ext cx="240"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6984" name="Group 66"/>
            <p:cNvGrpSpPr>
              <a:grpSpLocks/>
            </p:cNvGrpSpPr>
            <p:nvPr/>
          </p:nvGrpSpPr>
          <p:grpSpPr bwMode="auto">
            <a:xfrm>
              <a:off x="288" y="432"/>
              <a:ext cx="720" cy="624"/>
              <a:chOff x="0" y="0"/>
              <a:chExt cx="720" cy="624"/>
            </a:xfrm>
          </p:grpSpPr>
          <p:sp>
            <p:nvSpPr>
              <p:cNvPr id="36991" name="Rectangle 67"/>
              <p:cNvSpPr>
                <a:spLocks noChangeArrowheads="1"/>
              </p:cNvSpPr>
              <p:nvPr/>
            </p:nvSpPr>
            <p:spPr bwMode="auto">
              <a:xfrm>
                <a:off x="96" y="0"/>
                <a:ext cx="480" cy="624"/>
              </a:xfrm>
              <a:prstGeom prst="rect">
                <a:avLst/>
              </a:prstGeom>
              <a:noFill/>
              <a:ln w="38100" cap="sq">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zh-CN" altLang="en-US" sz="2400" b="0">
                  <a:latin typeface="Times New Roman" panose="02020603050405020304" pitchFamily="18" charset="0"/>
                  <a:ea typeface="宋体" panose="02010600030101010101" pitchFamily="2" charset="-122"/>
                </a:endParaRPr>
              </a:p>
            </p:txBody>
          </p:sp>
          <p:sp>
            <p:nvSpPr>
              <p:cNvPr id="36992" name="Text Box 68"/>
              <p:cNvSpPr txBox="1">
                <a:spLocks noChangeArrowheads="1"/>
              </p:cNvSpPr>
              <p:nvPr/>
            </p:nvSpPr>
            <p:spPr bwMode="auto">
              <a:xfrm>
                <a:off x="0" y="192"/>
                <a:ext cx="720" cy="2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SzTx/>
                  <a:buFontTx/>
                  <a:buNone/>
                </a:pPr>
                <a:r>
                  <a:rPr lang="zh-CN" altLang="zh-CN" sz="2000">
                    <a:latin typeface="Times New Roman" panose="02020603050405020304" pitchFamily="18" charset="0"/>
                    <a:ea typeface="宋体" panose="02010600030101010101" pitchFamily="2" charset="-122"/>
                  </a:rPr>
                  <a:t> 1K×4</a:t>
                </a:r>
              </a:p>
            </p:txBody>
          </p:sp>
        </p:grpSp>
        <p:sp>
          <p:nvSpPr>
            <p:cNvPr id="36985" name="Text Box 69"/>
            <p:cNvSpPr txBox="1">
              <a:spLocks noChangeArrowheads="1"/>
            </p:cNvSpPr>
            <p:nvPr/>
          </p:nvSpPr>
          <p:spPr bwMode="auto">
            <a:xfrm>
              <a:off x="816" y="182"/>
              <a:ext cx="4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Times New Roman" panose="02020603050405020304" pitchFamily="18" charset="0"/>
                  <a:ea typeface="宋体" panose="02010600030101010101" pitchFamily="2" charset="-122"/>
                </a:rPr>
                <a:t>4</a:t>
              </a:r>
            </a:p>
          </p:txBody>
        </p:sp>
        <p:sp>
          <p:nvSpPr>
            <p:cNvPr id="36986" name="Line 70"/>
            <p:cNvSpPr>
              <a:spLocks noChangeShapeType="1"/>
            </p:cNvSpPr>
            <p:nvPr/>
          </p:nvSpPr>
          <p:spPr bwMode="auto">
            <a:xfrm flipH="1">
              <a:off x="960" y="288"/>
              <a:ext cx="96" cy="96"/>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87" name="Line 71"/>
            <p:cNvSpPr>
              <a:spLocks noChangeShapeType="1"/>
            </p:cNvSpPr>
            <p:nvPr/>
          </p:nvSpPr>
          <p:spPr bwMode="auto">
            <a:xfrm flipH="1">
              <a:off x="1104" y="912"/>
              <a:ext cx="96" cy="96"/>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88" name="Line 72"/>
            <p:cNvSpPr>
              <a:spLocks noChangeShapeType="1"/>
            </p:cNvSpPr>
            <p:nvPr/>
          </p:nvSpPr>
          <p:spPr bwMode="auto">
            <a:xfrm flipH="1">
              <a:off x="96" y="2064"/>
              <a:ext cx="96" cy="96"/>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89" name="Text Box 73"/>
            <p:cNvSpPr txBox="1">
              <a:spLocks noChangeArrowheads="1"/>
            </p:cNvSpPr>
            <p:nvPr/>
          </p:nvSpPr>
          <p:spPr bwMode="auto">
            <a:xfrm>
              <a:off x="192" y="2016"/>
              <a:ext cx="480" cy="2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Times New Roman" panose="02020603050405020304" pitchFamily="18" charset="0"/>
                  <a:ea typeface="宋体" panose="02010600030101010101" pitchFamily="2" charset="-122"/>
                </a:rPr>
                <a:t>10</a:t>
              </a:r>
            </a:p>
          </p:txBody>
        </p:sp>
        <p:sp>
          <p:nvSpPr>
            <p:cNvPr id="64" name="Text Box 74"/>
            <p:cNvSpPr txBox="1">
              <a:spLocks noChangeArrowheads="1"/>
            </p:cNvSpPr>
            <p:nvPr/>
          </p:nvSpPr>
          <p:spPr bwMode="auto">
            <a:xfrm>
              <a:off x="960" y="806"/>
              <a:ext cx="480" cy="25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zh-CN" altLang="zh-CN" sz="2000" b="1">
                  <a:ln>
                    <a:solidFill>
                      <a:schemeClr val="bg1"/>
                    </a:solidFill>
                  </a:ln>
                </a:rPr>
                <a:t>4</a:t>
              </a:r>
            </a:p>
          </p:txBody>
        </p:sp>
      </p:grpSp>
      <p:grpSp>
        <p:nvGrpSpPr>
          <p:cNvPr id="69" name="Group 75"/>
          <p:cNvGrpSpPr>
            <a:grpSpLocks/>
          </p:cNvGrpSpPr>
          <p:nvPr/>
        </p:nvGrpSpPr>
        <p:grpSpPr bwMode="auto">
          <a:xfrm>
            <a:off x="5105400" y="1279525"/>
            <a:ext cx="2133600" cy="3597275"/>
            <a:chOff x="96" y="0"/>
            <a:chExt cx="1344" cy="2266"/>
          </a:xfrm>
        </p:grpSpPr>
        <p:sp>
          <p:nvSpPr>
            <p:cNvPr id="36957" name="Line 76"/>
            <p:cNvSpPr>
              <a:spLocks noChangeShapeType="1"/>
            </p:cNvSpPr>
            <p:nvPr/>
          </p:nvSpPr>
          <p:spPr bwMode="auto">
            <a:xfrm>
              <a:off x="144" y="528"/>
              <a:ext cx="0" cy="172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58" name="Line 78"/>
            <p:cNvSpPr>
              <a:spLocks noChangeShapeType="1"/>
            </p:cNvSpPr>
            <p:nvPr/>
          </p:nvSpPr>
          <p:spPr bwMode="auto">
            <a:xfrm>
              <a:off x="1152" y="144"/>
              <a:ext cx="0" cy="1536"/>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59" name="Line 79"/>
            <p:cNvSpPr>
              <a:spLocks noChangeShapeType="1"/>
            </p:cNvSpPr>
            <p:nvPr/>
          </p:nvSpPr>
          <p:spPr bwMode="auto">
            <a:xfrm flipH="1">
              <a:off x="864" y="1680"/>
              <a:ext cx="28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60" name="Line 81"/>
            <p:cNvSpPr>
              <a:spLocks noChangeShapeType="1"/>
            </p:cNvSpPr>
            <p:nvPr/>
          </p:nvSpPr>
          <p:spPr bwMode="auto">
            <a:xfrm flipH="1">
              <a:off x="144" y="1488"/>
              <a:ext cx="240"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6961" name="Group 82"/>
            <p:cNvGrpSpPr>
              <a:grpSpLocks/>
            </p:cNvGrpSpPr>
            <p:nvPr/>
          </p:nvGrpSpPr>
          <p:grpSpPr bwMode="auto">
            <a:xfrm>
              <a:off x="288" y="1392"/>
              <a:ext cx="720" cy="624"/>
              <a:chOff x="0" y="0"/>
              <a:chExt cx="720" cy="624"/>
            </a:xfrm>
          </p:grpSpPr>
          <p:sp>
            <p:nvSpPr>
              <p:cNvPr id="36974" name="Rectangle 83"/>
              <p:cNvSpPr>
                <a:spLocks noChangeArrowheads="1"/>
              </p:cNvSpPr>
              <p:nvPr/>
            </p:nvSpPr>
            <p:spPr bwMode="auto">
              <a:xfrm>
                <a:off x="96" y="0"/>
                <a:ext cx="480" cy="624"/>
              </a:xfrm>
              <a:prstGeom prst="rect">
                <a:avLst/>
              </a:prstGeom>
              <a:noFill/>
              <a:ln w="38100" cap="sq">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zh-CN" altLang="en-US" sz="2400" b="0">
                  <a:latin typeface="Times New Roman" panose="02020603050405020304" pitchFamily="18" charset="0"/>
                  <a:ea typeface="宋体" panose="02010600030101010101" pitchFamily="2" charset="-122"/>
                </a:endParaRPr>
              </a:p>
            </p:txBody>
          </p:sp>
          <p:sp>
            <p:nvSpPr>
              <p:cNvPr id="36975" name="Text Box 84"/>
              <p:cNvSpPr txBox="1">
                <a:spLocks noChangeArrowheads="1"/>
              </p:cNvSpPr>
              <p:nvPr/>
            </p:nvSpPr>
            <p:spPr bwMode="auto">
              <a:xfrm>
                <a:off x="0" y="192"/>
                <a:ext cx="720" cy="2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SzTx/>
                  <a:buFontTx/>
                  <a:buNone/>
                </a:pPr>
                <a:r>
                  <a:rPr lang="zh-CN" altLang="zh-CN" sz="2000">
                    <a:latin typeface="Times New Roman" panose="02020603050405020304" pitchFamily="18" charset="0"/>
                    <a:ea typeface="宋体" panose="02010600030101010101" pitchFamily="2" charset="-122"/>
                  </a:rPr>
                  <a:t> 1K×4</a:t>
                </a:r>
              </a:p>
            </p:txBody>
          </p:sp>
        </p:grpSp>
        <p:sp>
          <p:nvSpPr>
            <p:cNvPr id="36962" name="Line 85"/>
            <p:cNvSpPr>
              <a:spLocks noChangeShapeType="1"/>
            </p:cNvSpPr>
            <p:nvPr/>
          </p:nvSpPr>
          <p:spPr bwMode="auto">
            <a:xfrm flipV="1">
              <a:off x="1008" y="0"/>
              <a:ext cx="0" cy="72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63" name="Line 86"/>
            <p:cNvSpPr>
              <a:spLocks noChangeShapeType="1"/>
            </p:cNvSpPr>
            <p:nvPr/>
          </p:nvSpPr>
          <p:spPr bwMode="auto">
            <a:xfrm>
              <a:off x="864" y="720"/>
              <a:ext cx="144"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64" name="Line 88"/>
            <p:cNvSpPr>
              <a:spLocks noChangeShapeType="1"/>
            </p:cNvSpPr>
            <p:nvPr/>
          </p:nvSpPr>
          <p:spPr bwMode="auto">
            <a:xfrm flipH="1">
              <a:off x="144" y="528"/>
              <a:ext cx="240"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6965" name="Group 89"/>
            <p:cNvGrpSpPr>
              <a:grpSpLocks/>
            </p:cNvGrpSpPr>
            <p:nvPr/>
          </p:nvGrpSpPr>
          <p:grpSpPr bwMode="auto">
            <a:xfrm>
              <a:off x="288" y="432"/>
              <a:ext cx="720" cy="624"/>
              <a:chOff x="0" y="0"/>
              <a:chExt cx="720" cy="624"/>
            </a:xfrm>
          </p:grpSpPr>
          <p:sp>
            <p:nvSpPr>
              <p:cNvPr id="36972" name="Rectangle 90"/>
              <p:cNvSpPr>
                <a:spLocks noChangeArrowheads="1"/>
              </p:cNvSpPr>
              <p:nvPr/>
            </p:nvSpPr>
            <p:spPr bwMode="auto">
              <a:xfrm>
                <a:off x="96" y="0"/>
                <a:ext cx="480" cy="624"/>
              </a:xfrm>
              <a:prstGeom prst="rect">
                <a:avLst/>
              </a:prstGeom>
              <a:noFill/>
              <a:ln w="38100" cap="sq">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zh-CN" altLang="en-US" sz="2400" b="0">
                  <a:latin typeface="Times New Roman" panose="02020603050405020304" pitchFamily="18" charset="0"/>
                  <a:ea typeface="宋体" panose="02010600030101010101" pitchFamily="2" charset="-122"/>
                </a:endParaRPr>
              </a:p>
            </p:txBody>
          </p:sp>
          <p:sp>
            <p:nvSpPr>
              <p:cNvPr id="36973" name="Text Box 91"/>
              <p:cNvSpPr txBox="1">
                <a:spLocks noChangeArrowheads="1"/>
              </p:cNvSpPr>
              <p:nvPr/>
            </p:nvSpPr>
            <p:spPr bwMode="auto">
              <a:xfrm>
                <a:off x="0" y="192"/>
                <a:ext cx="720" cy="2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SzTx/>
                  <a:buFontTx/>
                  <a:buNone/>
                </a:pPr>
                <a:r>
                  <a:rPr lang="zh-CN" altLang="zh-CN" sz="2000">
                    <a:latin typeface="Times New Roman" panose="02020603050405020304" pitchFamily="18" charset="0"/>
                    <a:ea typeface="宋体" panose="02010600030101010101" pitchFamily="2" charset="-122"/>
                  </a:rPr>
                  <a:t> 1K×4</a:t>
                </a:r>
              </a:p>
            </p:txBody>
          </p:sp>
        </p:grpSp>
        <p:sp>
          <p:nvSpPr>
            <p:cNvPr id="36966" name="Text Box 92"/>
            <p:cNvSpPr txBox="1">
              <a:spLocks noChangeArrowheads="1"/>
            </p:cNvSpPr>
            <p:nvPr/>
          </p:nvSpPr>
          <p:spPr bwMode="auto">
            <a:xfrm>
              <a:off x="816" y="182"/>
              <a:ext cx="4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Times New Roman" panose="02020603050405020304" pitchFamily="18" charset="0"/>
                  <a:ea typeface="宋体" panose="02010600030101010101" pitchFamily="2" charset="-122"/>
                </a:rPr>
                <a:t>4</a:t>
              </a:r>
            </a:p>
          </p:txBody>
        </p:sp>
        <p:sp>
          <p:nvSpPr>
            <p:cNvPr id="36967" name="Line 93"/>
            <p:cNvSpPr>
              <a:spLocks noChangeShapeType="1"/>
            </p:cNvSpPr>
            <p:nvPr/>
          </p:nvSpPr>
          <p:spPr bwMode="auto">
            <a:xfrm flipH="1">
              <a:off x="960" y="288"/>
              <a:ext cx="96" cy="96"/>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68" name="Line 94"/>
            <p:cNvSpPr>
              <a:spLocks noChangeShapeType="1"/>
            </p:cNvSpPr>
            <p:nvPr/>
          </p:nvSpPr>
          <p:spPr bwMode="auto">
            <a:xfrm flipH="1">
              <a:off x="1104" y="912"/>
              <a:ext cx="96" cy="96"/>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69" name="Line 95"/>
            <p:cNvSpPr>
              <a:spLocks noChangeShapeType="1"/>
            </p:cNvSpPr>
            <p:nvPr/>
          </p:nvSpPr>
          <p:spPr bwMode="auto">
            <a:xfrm flipH="1">
              <a:off x="96" y="2064"/>
              <a:ext cx="96" cy="96"/>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70" name="Text Box 96"/>
            <p:cNvSpPr txBox="1">
              <a:spLocks noChangeArrowheads="1"/>
            </p:cNvSpPr>
            <p:nvPr/>
          </p:nvSpPr>
          <p:spPr bwMode="auto">
            <a:xfrm>
              <a:off x="192" y="2016"/>
              <a:ext cx="4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Times New Roman" panose="02020603050405020304" pitchFamily="18" charset="0"/>
                  <a:ea typeface="宋体" panose="02010600030101010101" pitchFamily="2" charset="-122"/>
                </a:rPr>
                <a:t>10</a:t>
              </a:r>
            </a:p>
          </p:txBody>
        </p:sp>
        <p:sp>
          <p:nvSpPr>
            <p:cNvPr id="84" name="Text Box 97"/>
            <p:cNvSpPr txBox="1">
              <a:spLocks noChangeArrowheads="1"/>
            </p:cNvSpPr>
            <p:nvPr/>
          </p:nvSpPr>
          <p:spPr bwMode="auto">
            <a:xfrm>
              <a:off x="960" y="806"/>
              <a:ext cx="480" cy="25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zh-CN" altLang="zh-CN" sz="2000" b="1" dirty="0">
                  <a:ln>
                    <a:solidFill>
                      <a:schemeClr val="bg1"/>
                    </a:solidFill>
                  </a:ln>
                </a:rPr>
                <a:t>4</a:t>
              </a:r>
            </a:p>
          </p:txBody>
        </p:sp>
      </p:grpSp>
      <p:sp>
        <p:nvSpPr>
          <p:cNvPr id="89" name="Text Box 98"/>
          <p:cNvSpPr txBox="1">
            <a:spLocks noChangeArrowheads="1"/>
          </p:cNvSpPr>
          <p:nvPr/>
        </p:nvSpPr>
        <p:spPr bwMode="auto">
          <a:xfrm>
            <a:off x="8534400" y="2574925"/>
            <a:ext cx="762000" cy="39687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Times New Roman" panose="02020603050405020304" pitchFamily="18" charset="0"/>
                <a:ea typeface="宋体" panose="02010600030101010101" pitchFamily="2" charset="-122"/>
              </a:rPr>
              <a:t>4</a:t>
            </a:r>
          </a:p>
        </p:txBody>
      </p:sp>
      <p:sp>
        <p:nvSpPr>
          <p:cNvPr id="90" name="Text Box 99"/>
          <p:cNvSpPr txBox="1">
            <a:spLocks noChangeArrowheads="1"/>
          </p:cNvSpPr>
          <p:nvPr/>
        </p:nvSpPr>
        <p:spPr bwMode="auto">
          <a:xfrm>
            <a:off x="-33338" y="4465638"/>
            <a:ext cx="1285876"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Times New Roman" panose="02020603050405020304" pitchFamily="18" charset="0"/>
                <a:ea typeface="宋体" panose="02010600030101010101" pitchFamily="2" charset="-122"/>
              </a:rPr>
              <a:t>A9~A0</a:t>
            </a:r>
          </a:p>
        </p:txBody>
      </p:sp>
      <p:grpSp>
        <p:nvGrpSpPr>
          <p:cNvPr id="91" name="Group 100"/>
          <p:cNvGrpSpPr>
            <a:grpSpLocks/>
          </p:cNvGrpSpPr>
          <p:nvPr/>
        </p:nvGrpSpPr>
        <p:grpSpPr bwMode="auto">
          <a:xfrm>
            <a:off x="76200" y="958850"/>
            <a:ext cx="9067800" cy="717550"/>
            <a:chOff x="0" y="0"/>
            <a:chExt cx="5712" cy="452"/>
          </a:xfrm>
        </p:grpSpPr>
        <p:sp>
          <p:nvSpPr>
            <p:cNvPr id="36949" name="Line 101"/>
            <p:cNvSpPr>
              <a:spLocks noChangeShapeType="1"/>
            </p:cNvSpPr>
            <p:nvPr/>
          </p:nvSpPr>
          <p:spPr bwMode="auto">
            <a:xfrm>
              <a:off x="576" y="202"/>
              <a:ext cx="5136"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50" name="Line 102"/>
            <p:cNvSpPr>
              <a:spLocks noChangeShapeType="1"/>
            </p:cNvSpPr>
            <p:nvPr/>
          </p:nvSpPr>
          <p:spPr bwMode="auto">
            <a:xfrm flipV="1">
              <a:off x="576" y="346"/>
              <a:ext cx="5136"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51" name="Text Box 103"/>
            <p:cNvSpPr txBox="1">
              <a:spLocks noChangeArrowheads="1"/>
            </p:cNvSpPr>
            <p:nvPr/>
          </p:nvSpPr>
          <p:spPr bwMode="auto">
            <a:xfrm>
              <a:off x="0" y="48"/>
              <a:ext cx="8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Times New Roman" panose="02020603050405020304" pitchFamily="18" charset="0"/>
                  <a:ea typeface="宋体" panose="02010600030101010101" pitchFamily="2" charset="-122"/>
                </a:rPr>
                <a:t>D7~D4</a:t>
              </a:r>
            </a:p>
          </p:txBody>
        </p:sp>
        <p:sp>
          <p:nvSpPr>
            <p:cNvPr id="36952" name="Text Box 104"/>
            <p:cNvSpPr txBox="1">
              <a:spLocks noChangeArrowheads="1"/>
            </p:cNvSpPr>
            <p:nvPr/>
          </p:nvSpPr>
          <p:spPr bwMode="auto">
            <a:xfrm>
              <a:off x="0" y="202"/>
              <a:ext cx="8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Times New Roman" panose="02020603050405020304" pitchFamily="18" charset="0"/>
                  <a:ea typeface="宋体" panose="02010600030101010101" pitchFamily="2" charset="-122"/>
                </a:rPr>
                <a:t>D3~D0</a:t>
              </a:r>
            </a:p>
          </p:txBody>
        </p:sp>
        <p:sp>
          <p:nvSpPr>
            <p:cNvPr id="36953" name="Text Box 105"/>
            <p:cNvSpPr txBox="1">
              <a:spLocks noChangeArrowheads="1"/>
            </p:cNvSpPr>
            <p:nvPr/>
          </p:nvSpPr>
          <p:spPr bwMode="auto">
            <a:xfrm>
              <a:off x="768" y="0"/>
              <a:ext cx="4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Times New Roman" panose="02020603050405020304" pitchFamily="18" charset="0"/>
                  <a:ea typeface="宋体" panose="02010600030101010101" pitchFamily="2" charset="-122"/>
                </a:rPr>
                <a:t>4</a:t>
              </a:r>
            </a:p>
          </p:txBody>
        </p:sp>
        <p:sp>
          <p:nvSpPr>
            <p:cNvPr id="36954" name="Text Box 106"/>
            <p:cNvSpPr txBox="1">
              <a:spLocks noChangeArrowheads="1"/>
            </p:cNvSpPr>
            <p:nvPr/>
          </p:nvSpPr>
          <p:spPr bwMode="auto">
            <a:xfrm>
              <a:off x="720" y="144"/>
              <a:ext cx="4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Times New Roman" panose="02020603050405020304" pitchFamily="18" charset="0"/>
                  <a:ea typeface="宋体" panose="02010600030101010101" pitchFamily="2" charset="-122"/>
                </a:rPr>
                <a:t>4</a:t>
              </a:r>
            </a:p>
          </p:txBody>
        </p:sp>
        <p:sp>
          <p:nvSpPr>
            <p:cNvPr id="36955" name="Line 107"/>
            <p:cNvSpPr>
              <a:spLocks noChangeShapeType="1"/>
            </p:cNvSpPr>
            <p:nvPr/>
          </p:nvSpPr>
          <p:spPr bwMode="auto">
            <a:xfrm flipH="1">
              <a:off x="864" y="154"/>
              <a:ext cx="96" cy="96"/>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56" name="Line 108"/>
            <p:cNvSpPr>
              <a:spLocks noChangeShapeType="1"/>
            </p:cNvSpPr>
            <p:nvPr/>
          </p:nvSpPr>
          <p:spPr bwMode="auto">
            <a:xfrm flipH="1">
              <a:off x="816" y="298"/>
              <a:ext cx="96" cy="96"/>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0" name="Group 109"/>
          <p:cNvGrpSpPr>
            <a:grpSpLocks/>
          </p:cNvGrpSpPr>
          <p:nvPr/>
        </p:nvGrpSpPr>
        <p:grpSpPr bwMode="auto">
          <a:xfrm>
            <a:off x="0" y="4800600"/>
            <a:ext cx="9144000" cy="152400"/>
            <a:chOff x="0" y="0"/>
            <a:chExt cx="5760" cy="96"/>
          </a:xfrm>
        </p:grpSpPr>
        <p:sp>
          <p:nvSpPr>
            <p:cNvPr id="36947" name="Line 110"/>
            <p:cNvSpPr>
              <a:spLocks noChangeShapeType="1"/>
            </p:cNvSpPr>
            <p:nvPr/>
          </p:nvSpPr>
          <p:spPr bwMode="auto">
            <a:xfrm>
              <a:off x="0" y="48"/>
              <a:ext cx="576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48" name="Line 111"/>
            <p:cNvSpPr>
              <a:spLocks noChangeShapeType="1"/>
            </p:cNvSpPr>
            <p:nvPr/>
          </p:nvSpPr>
          <p:spPr bwMode="auto">
            <a:xfrm flipH="1">
              <a:off x="192" y="0"/>
              <a:ext cx="96" cy="96"/>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3" name="Line 112"/>
          <p:cNvSpPr>
            <a:spLocks noChangeShapeType="1"/>
          </p:cNvSpPr>
          <p:nvPr/>
        </p:nvSpPr>
        <p:spPr bwMode="auto">
          <a:xfrm>
            <a:off x="533400" y="3200400"/>
            <a:ext cx="7467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04" name="Group 113"/>
          <p:cNvGrpSpPr>
            <a:grpSpLocks/>
          </p:cNvGrpSpPr>
          <p:nvPr/>
        </p:nvGrpSpPr>
        <p:grpSpPr bwMode="auto">
          <a:xfrm>
            <a:off x="0" y="2895600"/>
            <a:ext cx="990600" cy="396875"/>
            <a:chOff x="0" y="0"/>
            <a:chExt cx="624" cy="250"/>
          </a:xfrm>
        </p:grpSpPr>
        <p:sp>
          <p:nvSpPr>
            <p:cNvPr id="36945" name="Text Box 114"/>
            <p:cNvSpPr txBox="1">
              <a:spLocks noChangeArrowheads="1"/>
            </p:cNvSpPr>
            <p:nvPr/>
          </p:nvSpPr>
          <p:spPr bwMode="auto">
            <a:xfrm>
              <a:off x="0" y="0"/>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Times New Roman" panose="02020603050405020304" pitchFamily="18" charset="0"/>
                  <a:ea typeface="宋体" panose="02010600030101010101" pitchFamily="2" charset="-122"/>
                </a:rPr>
                <a:t>R/W</a:t>
              </a:r>
            </a:p>
          </p:txBody>
        </p:sp>
        <p:sp>
          <p:nvSpPr>
            <p:cNvPr id="36946" name="Line 115"/>
            <p:cNvSpPr>
              <a:spLocks noChangeShapeType="1"/>
            </p:cNvSpPr>
            <p:nvPr/>
          </p:nvSpPr>
          <p:spPr bwMode="auto">
            <a:xfrm>
              <a:off x="216" y="32"/>
              <a:ext cx="159"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7" name="Group 125"/>
          <p:cNvGrpSpPr>
            <a:grpSpLocks/>
          </p:cNvGrpSpPr>
          <p:nvPr/>
        </p:nvGrpSpPr>
        <p:grpSpPr bwMode="auto">
          <a:xfrm>
            <a:off x="76200" y="4953000"/>
            <a:ext cx="1752600" cy="1355725"/>
            <a:chOff x="0" y="0"/>
            <a:chExt cx="1104" cy="854"/>
          </a:xfrm>
        </p:grpSpPr>
        <p:sp>
          <p:nvSpPr>
            <p:cNvPr id="36936" name="Rectangle 126"/>
            <p:cNvSpPr>
              <a:spLocks noChangeArrowheads="1"/>
            </p:cNvSpPr>
            <p:nvPr/>
          </p:nvSpPr>
          <p:spPr bwMode="auto">
            <a:xfrm>
              <a:off x="240" y="230"/>
              <a:ext cx="528" cy="192"/>
            </a:xfrm>
            <a:prstGeom prst="rect">
              <a:avLst/>
            </a:prstGeom>
            <a:noFill/>
            <a:ln w="38100" cap="sq">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zh-CN" altLang="en-US" sz="2400" b="0">
                <a:latin typeface="Times New Roman" panose="02020603050405020304" pitchFamily="18" charset="0"/>
                <a:ea typeface="宋体" panose="02010600030101010101" pitchFamily="2" charset="-122"/>
              </a:endParaRPr>
            </a:p>
          </p:txBody>
        </p:sp>
        <p:sp>
          <p:nvSpPr>
            <p:cNvPr id="36937" name="Oval 127"/>
            <p:cNvSpPr>
              <a:spLocks noChangeArrowheads="1"/>
            </p:cNvSpPr>
            <p:nvPr/>
          </p:nvSpPr>
          <p:spPr bwMode="auto">
            <a:xfrm flipH="1" flipV="1">
              <a:off x="432" y="134"/>
              <a:ext cx="96" cy="96"/>
            </a:xfrm>
            <a:prstGeom prst="ellipse">
              <a:avLst/>
            </a:prstGeom>
            <a:noFill/>
            <a:ln w="38100"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zh-CN" altLang="en-US" sz="2400" b="0">
                <a:latin typeface="Times New Roman" panose="02020603050405020304" pitchFamily="18" charset="0"/>
                <a:ea typeface="宋体" panose="02010600030101010101" pitchFamily="2" charset="-122"/>
              </a:endParaRPr>
            </a:p>
          </p:txBody>
        </p:sp>
        <p:sp>
          <p:nvSpPr>
            <p:cNvPr id="36938" name="Line 128"/>
            <p:cNvSpPr>
              <a:spLocks noChangeShapeType="1"/>
            </p:cNvSpPr>
            <p:nvPr/>
          </p:nvSpPr>
          <p:spPr bwMode="auto">
            <a:xfrm>
              <a:off x="336" y="422"/>
              <a:ext cx="0" cy="192"/>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39" name="Line 129"/>
            <p:cNvSpPr>
              <a:spLocks noChangeShapeType="1"/>
            </p:cNvSpPr>
            <p:nvPr/>
          </p:nvSpPr>
          <p:spPr bwMode="auto">
            <a:xfrm>
              <a:off x="624" y="422"/>
              <a:ext cx="0" cy="192"/>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40" name="Text Box 130"/>
            <p:cNvSpPr txBox="1">
              <a:spLocks noChangeArrowheads="1"/>
            </p:cNvSpPr>
            <p:nvPr/>
          </p:nvSpPr>
          <p:spPr bwMode="auto">
            <a:xfrm>
              <a:off x="0" y="604"/>
              <a:ext cx="11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Times New Roman" panose="02020603050405020304" pitchFamily="18" charset="0"/>
                  <a:ea typeface="宋体" panose="02010600030101010101" pitchFamily="2" charset="-122"/>
                </a:rPr>
                <a:t>A11        A10</a:t>
              </a:r>
            </a:p>
          </p:txBody>
        </p:sp>
        <p:sp>
          <p:nvSpPr>
            <p:cNvPr id="36941" name="Text Box 131"/>
            <p:cNvSpPr txBox="1">
              <a:spLocks noChangeArrowheads="1"/>
            </p:cNvSpPr>
            <p:nvPr/>
          </p:nvSpPr>
          <p:spPr bwMode="auto">
            <a:xfrm>
              <a:off x="48" y="0"/>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Times New Roman" panose="02020603050405020304" pitchFamily="18" charset="0"/>
                  <a:ea typeface="宋体" panose="02010600030101010101" pitchFamily="2" charset="-122"/>
                </a:rPr>
                <a:t>CS0</a:t>
              </a:r>
            </a:p>
          </p:txBody>
        </p:sp>
        <p:sp>
          <p:nvSpPr>
            <p:cNvPr id="36942" name="Line 132"/>
            <p:cNvSpPr>
              <a:spLocks noChangeShapeType="1"/>
            </p:cNvSpPr>
            <p:nvPr/>
          </p:nvSpPr>
          <p:spPr bwMode="auto">
            <a:xfrm>
              <a:off x="144" y="10"/>
              <a:ext cx="192"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43" name="Line 133"/>
            <p:cNvSpPr>
              <a:spLocks noChangeShapeType="1"/>
            </p:cNvSpPr>
            <p:nvPr/>
          </p:nvSpPr>
          <p:spPr bwMode="auto">
            <a:xfrm>
              <a:off x="48" y="624"/>
              <a:ext cx="14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44" name="Line 134"/>
            <p:cNvSpPr>
              <a:spLocks noChangeShapeType="1"/>
            </p:cNvSpPr>
            <p:nvPr/>
          </p:nvSpPr>
          <p:spPr bwMode="auto">
            <a:xfrm>
              <a:off x="672" y="624"/>
              <a:ext cx="14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7" name="组合 116"/>
          <p:cNvGrpSpPr>
            <a:grpSpLocks/>
          </p:cNvGrpSpPr>
          <p:nvPr/>
        </p:nvGrpSpPr>
        <p:grpSpPr bwMode="auto">
          <a:xfrm>
            <a:off x="2124075" y="2703513"/>
            <a:ext cx="1752600" cy="3581400"/>
            <a:chOff x="2133600" y="2727325"/>
            <a:chExt cx="1752600" cy="3581400"/>
          </a:xfrm>
        </p:grpSpPr>
        <p:grpSp>
          <p:nvGrpSpPr>
            <p:cNvPr id="36924" name="Group 135"/>
            <p:cNvGrpSpPr>
              <a:grpSpLocks/>
            </p:cNvGrpSpPr>
            <p:nvPr/>
          </p:nvGrpSpPr>
          <p:grpSpPr bwMode="auto">
            <a:xfrm>
              <a:off x="2133600" y="4953000"/>
              <a:ext cx="1752600" cy="1355725"/>
              <a:chOff x="0" y="0"/>
              <a:chExt cx="1104" cy="854"/>
            </a:xfrm>
          </p:grpSpPr>
          <p:sp>
            <p:nvSpPr>
              <p:cNvPr id="36928" name="Rectangle 136"/>
              <p:cNvSpPr>
                <a:spLocks noChangeArrowheads="1"/>
              </p:cNvSpPr>
              <p:nvPr/>
            </p:nvSpPr>
            <p:spPr bwMode="auto">
              <a:xfrm>
                <a:off x="240" y="230"/>
                <a:ext cx="528" cy="192"/>
              </a:xfrm>
              <a:prstGeom prst="rect">
                <a:avLst/>
              </a:prstGeom>
              <a:noFill/>
              <a:ln w="38100" cap="sq">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zh-CN" altLang="en-US" sz="2400" b="0">
                  <a:latin typeface="Times New Roman" panose="02020603050405020304" pitchFamily="18" charset="0"/>
                  <a:ea typeface="宋体" panose="02010600030101010101" pitchFamily="2" charset="-122"/>
                </a:endParaRPr>
              </a:p>
            </p:txBody>
          </p:sp>
          <p:sp>
            <p:nvSpPr>
              <p:cNvPr id="36929" name="Oval 137"/>
              <p:cNvSpPr>
                <a:spLocks noChangeArrowheads="1"/>
              </p:cNvSpPr>
              <p:nvPr/>
            </p:nvSpPr>
            <p:spPr bwMode="auto">
              <a:xfrm flipH="1" flipV="1">
                <a:off x="432" y="134"/>
                <a:ext cx="96" cy="96"/>
              </a:xfrm>
              <a:prstGeom prst="ellipse">
                <a:avLst/>
              </a:prstGeom>
              <a:noFill/>
              <a:ln w="38100"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zh-CN" altLang="en-US" sz="2400" b="0">
                  <a:latin typeface="Times New Roman" panose="02020603050405020304" pitchFamily="18" charset="0"/>
                  <a:ea typeface="宋体" panose="02010600030101010101" pitchFamily="2" charset="-122"/>
                </a:endParaRPr>
              </a:p>
            </p:txBody>
          </p:sp>
          <p:sp>
            <p:nvSpPr>
              <p:cNvPr id="36930" name="Line 138"/>
              <p:cNvSpPr>
                <a:spLocks noChangeShapeType="1"/>
              </p:cNvSpPr>
              <p:nvPr/>
            </p:nvSpPr>
            <p:spPr bwMode="auto">
              <a:xfrm>
                <a:off x="336" y="422"/>
                <a:ext cx="0" cy="192"/>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31" name="Line 139"/>
              <p:cNvSpPr>
                <a:spLocks noChangeShapeType="1"/>
              </p:cNvSpPr>
              <p:nvPr/>
            </p:nvSpPr>
            <p:spPr bwMode="auto">
              <a:xfrm>
                <a:off x="624" y="422"/>
                <a:ext cx="0" cy="192"/>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32" name="Text Box 140"/>
              <p:cNvSpPr txBox="1">
                <a:spLocks noChangeArrowheads="1"/>
              </p:cNvSpPr>
              <p:nvPr/>
            </p:nvSpPr>
            <p:spPr bwMode="auto">
              <a:xfrm>
                <a:off x="0" y="604"/>
                <a:ext cx="11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Times New Roman" panose="02020603050405020304" pitchFamily="18" charset="0"/>
                    <a:ea typeface="宋体" panose="02010600030101010101" pitchFamily="2" charset="-122"/>
                  </a:rPr>
                  <a:t>A11        A10</a:t>
                </a:r>
              </a:p>
            </p:txBody>
          </p:sp>
          <p:sp>
            <p:nvSpPr>
              <p:cNvPr id="36933" name="Text Box 141"/>
              <p:cNvSpPr txBox="1">
                <a:spLocks noChangeArrowheads="1"/>
              </p:cNvSpPr>
              <p:nvPr/>
            </p:nvSpPr>
            <p:spPr bwMode="auto">
              <a:xfrm>
                <a:off x="0" y="0"/>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Times New Roman" panose="02020603050405020304" pitchFamily="18" charset="0"/>
                    <a:ea typeface="宋体" panose="02010600030101010101" pitchFamily="2" charset="-122"/>
                  </a:rPr>
                  <a:t>CS1</a:t>
                </a:r>
              </a:p>
            </p:txBody>
          </p:sp>
          <p:sp>
            <p:nvSpPr>
              <p:cNvPr id="36934" name="Line 142"/>
              <p:cNvSpPr>
                <a:spLocks noChangeShapeType="1"/>
              </p:cNvSpPr>
              <p:nvPr/>
            </p:nvSpPr>
            <p:spPr bwMode="auto">
              <a:xfrm>
                <a:off x="96" y="10"/>
                <a:ext cx="192"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35" name="Line 143"/>
              <p:cNvSpPr>
                <a:spLocks noChangeShapeType="1"/>
              </p:cNvSpPr>
              <p:nvPr/>
            </p:nvSpPr>
            <p:spPr bwMode="auto">
              <a:xfrm>
                <a:off x="48" y="624"/>
                <a:ext cx="14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6925" name="Line 27"/>
            <p:cNvSpPr>
              <a:spLocks noChangeShapeType="1"/>
            </p:cNvSpPr>
            <p:nvPr/>
          </p:nvSpPr>
          <p:spPr bwMode="auto">
            <a:xfrm>
              <a:off x="2895600" y="2727325"/>
              <a:ext cx="0" cy="2438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26" name="Line 57"/>
            <p:cNvSpPr>
              <a:spLocks noChangeShapeType="1"/>
            </p:cNvSpPr>
            <p:nvPr/>
          </p:nvSpPr>
          <p:spPr bwMode="auto">
            <a:xfrm flipH="1">
              <a:off x="2895600" y="4251325"/>
              <a:ext cx="609600"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27" name="Line 64"/>
            <p:cNvSpPr>
              <a:spLocks noChangeShapeType="1"/>
            </p:cNvSpPr>
            <p:nvPr/>
          </p:nvSpPr>
          <p:spPr bwMode="auto">
            <a:xfrm flipH="1">
              <a:off x="2895600" y="2727325"/>
              <a:ext cx="609600"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0" name="组合 129"/>
          <p:cNvGrpSpPr>
            <a:grpSpLocks/>
          </p:cNvGrpSpPr>
          <p:nvPr/>
        </p:nvGrpSpPr>
        <p:grpSpPr bwMode="auto">
          <a:xfrm>
            <a:off x="4164013" y="2705100"/>
            <a:ext cx="1752600" cy="3581400"/>
            <a:chOff x="4191000" y="2727325"/>
            <a:chExt cx="1752600" cy="3581400"/>
          </a:xfrm>
        </p:grpSpPr>
        <p:grpSp>
          <p:nvGrpSpPr>
            <p:cNvPr id="36912" name="Group 144"/>
            <p:cNvGrpSpPr>
              <a:grpSpLocks/>
            </p:cNvGrpSpPr>
            <p:nvPr/>
          </p:nvGrpSpPr>
          <p:grpSpPr bwMode="auto">
            <a:xfrm>
              <a:off x="4191000" y="4953000"/>
              <a:ext cx="1752600" cy="1355725"/>
              <a:chOff x="0" y="0"/>
              <a:chExt cx="1104" cy="854"/>
            </a:xfrm>
          </p:grpSpPr>
          <p:sp>
            <p:nvSpPr>
              <p:cNvPr id="36916" name="Rectangle 145"/>
              <p:cNvSpPr>
                <a:spLocks noChangeArrowheads="1"/>
              </p:cNvSpPr>
              <p:nvPr/>
            </p:nvSpPr>
            <p:spPr bwMode="auto">
              <a:xfrm>
                <a:off x="240" y="230"/>
                <a:ext cx="528" cy="192"/>
              </a:xfrm>
              <a:prstGeom prst="rect">
                <a:avLst/>
              </a:prstGeom>
              <a:noFill/>
              <a:ln w="38100" cap="sq">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zh-CN" altLang="en-US" sz="2400" b="0">
                  <a:latin typeface="Times New Roman" panose="02020603050405020304" pitchFamily="18" charset="0"/>
                  <a:ea typeface="宋体" panose="02010600030101010101" pitchFamily="2" charset="-122"/>
                </a:endParaRPr>
              </a:p>
            </p:txBody>
          </p:sp>
          <p:sp>
            <p:nvSpPr>
              <p:cNvPr id="36917" name="Oval 146"/>
              <p:cNvSpPr>
                <a:spLocks noChangeArrowheads="1"/>
              </p:cNvSpPr>
              <p:nvPr/>
            </p:nvSpPr>
            <p:spPr bwMode="auto">
              <a:xfrm flipH="1" flipV="1">
                <a:off x="432" y="134"/>
                <a:ext cx="96" cy="96"/>
              </a:xfrm>
              <a:prstGeom prst="ellipse">
                <a:avLst/>
              </a:prstGeom>
              <a:noFill/>
              <a:ln w="38100"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zh-CN" altLang="en-US" sz="2400" b="0">
                  <a:latin typeface="Times New Roman" panose="02020603050405020304" pitchFamily="18" charset="0"/>
                  <a:ea typeface="宋体" panose="02010600030101010101" pitchFamily="2" charset="-122"/>
                </a:endParaRPr>
              </a:p>
            </p:txBody>
          </p:sp>
          <p:sp>
            <p:nvSpPr>
              <p:cNvPr id="36918" name="Line 147"/>
              <p:cNvSpPr>
                <a:spLocks noChangeShapeType="1"/>
              </p:cNvSpPr>
              <p:nvPr/>
            </p:nvSpPr>
            <p:spPr bwMode="auto">
              <a:xfrm>
                <a:off x="336" y="422"/>
                <a:ext cx="0" cy="192"/>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19" name="Line 148"/>
              <p:cNvSpPr>
                <a:spLocks noChangeShapeType="1"/>
              </p:cNvSpPr>
              <p:nvPr/>
            </p:nvSpPr>
            <p:spPr bwMode="auto">
              <a:xfrm>
                <a:off x="624" y="422"/>
                <a:ext cx="0" cy="192"/>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20" name="Text Box 149"/>
              <p:cNvSpPr txBox="1">
                <a:spLocks noChangeArrowheads="1"/>
              </p:cNvSpPr>
              <p:nvPr/>
            </p:nvSpPr>
            <p:spPr bwMode="auto">
              <a:xfrm>
                <a:off x="0" y="604"/>
                <a:ext cx="11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Times New Roman" panose="02020603050405020304" pitchFamily="18" charset="0"/>
                    <a:ea typeface="宋体" panose="02010600030101010101" pitchFamily="2" charset="-122"/>
                  </a:rPr>
                  <a:t>A11        A10</a:t>
                </a:r>
              </a:p>
            </p:txBody>
          </p:sp>
          <p:sp>
            <p:nvSpPr>
              <p:cNvPr id="36921" name="Text Box 150"/>
              <p:cNvSpPr txBox="1">
                <a:spLocks noChangeArrowheads="1"/>
              </p:cNvSpPr>
              <p:nvPr/>
            </p:nvSpPr>
            <p:spPr bwMode="auto">
              <a:xfrm>
                <a:off x="0" y="0"/>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Times New Roman" panose="02020603050405020304" pitchFamily="18" charset="0"/>
                    <a:ea typeface="宋体" panose="02010600030101010101" pitchFamily="2" charset="-122"/>
                  </a:rPr>
                  <a:t>CS2</a:t>
                </a:r>
              </a:p>
            </p:txBody>
          </p:sp>
          <p:sp>
            <p:nvSpPr>
              <p:cNvPr id="36922" name="Line 151"/>
              <p:cNvSpPr>
                <a:spLocks noChangeShapeType="1"/>
              </p:cNvSpPr>
              <p:nvPr/>
            </p:nvSpPr>
            <p:spPr bwMode="auto">
              <a:xfrm>
                <a:off x="96" y="10"/>
                <a:ext cx="192"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23" name="Line 152"/>
              <p:cNvSpPr>
                <a:spLocks noChangeShapeType="1"/>
              </p:cNvSpPr>
              <p:nvPr/>
            </p:nvSpPr>
            <p:spPr bwMode="auto">
              <a:xfrm>
                <a:off x="672" y="624"/>
                <a:ext cx="14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6913" name="Line 77"/>
            <p:cNvSpPr>
              <a:spLocks noChangeShapeType="1"/>
            </p:cNvSpPr>
            <p:nvPr/>
          </p:nvSpPr>
          <p:spPr bwMode="auto">
            <a:xfrm>
              <a:off x="4953000" y="2727325"/>
              <a:ext cx="0" cy="2438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14" name="Line 80"/>
            <p:cNvSpPr>
              <a:spLocks noChangeShapeType="1"/>
            </p:cNvSpPr>
            <p:nvPr/>
          </p:nvSpPr>
          <p:spPr bwMode="auto">
            <a:xfrm flipH="1">
              <a:off x="4953000" y="4251325"/>
              <a:ext cx="609600"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15" name="Line 87"/>
            <p:cNvSpPr>
              <a:spLocks noChangeShapeType="1"/>
            </p:cNvSpPr>
            <p:nvPr/>
          </p:nvSpPr>
          <p:spPr bwMode="auto">
            <a:xfrm flipH="1">
              <a:off x="4953000" y="2727325"/>
              <a:ext cx="609600"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3" name="组合 142"/>
          <p:cNvGrpSpPr>
            <a:grpSpLocks/>
          </p:cNvGrpSpPr>
          <p:nvPr/>
        </p:nvGrpSpPr>
        <p:grpSpPr bwMode="auto">
          <a:xfrm>
            <a:off x="6240463" y="2706688"/>
            <a:ext cx="1828800" cy="3613150"/>
            <a:chOff x="6248400" y="2727325"/>
            <a:chExt cx="1828800" cy="3613150"/>
          </a:xfrm>
        </p:grpSpPr>
        <p:grpSp>
          <p:nvGrpSpPr>
            <p:cNvPr id="36900" name="Group 116"/>
            <p:cNvGrpSpPr>
              <a:grpSpLocks/>
            </p:cNvGrpSpPr>
            <p:nvPr/>
          </p:nvGrpSpPr>
          <p:grpSpPr bwMode="auto">
            <a:xfrm>
              <a:off x="6248400" y="4953000"/>
              <a:ext cx="1828800" cy="1387475"/>
              <a:chOff x="0" y="0"/>
              <a:chExt cx="1152" cy="874"/>
            </a:xfrm>
          </p:grpSpPr>
          <p:sp>
            <p:nvSpPr>
              <p:cNvPr id="36904" name="Rectangle 117"/>
              <p:cNvSpPr>
                <a:spLocks noChangeArrowheads="1"/>
              </p:cNvSpPr>
              <p:nvPr/>
            </p:nvSpPr>
            <p:spPr bwMode="auto">
              <a:xfrm>
                <a:off x="240" y="230"/>
                <a:ext cx="528" cy="192"/>
              </a:xfrm>
              <a:prstGeom prst="rect">
                <a:avLst/>
              </a:prstGeom>
              <a:noFill/>
              <a:ln w="38100" cap="sq">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zh-CN" altLang="en-US" sz="2400" b="0">
                  <a:latin typeface="Times New Roman" panose="02020603050405020304" pitchFamily="18" charset="0"/>
                  <a:ea typeface="宋体" panose="02010600030101010101" pitchFamily="2" charset="-122"/>
                </a:endParaRPr>
              </a:p>
            </p:txBody>
          </p:sp>
          <p:sp>
            <p:nvSpPr>
              <p:cNvPr id="36905" name="Oval 118"/>
              <p:cNvSpPr>
                <a:spLocks noChangeArrowheads="1"/>
              </p:cNvSpPr>
              <p:nvPr/>
            </p:nvSpPr>
            <p:spPr bwMode="auto">
              <a:xfrm flipH="1" flipV="1">
                <a:off x="432" y="134"/>
                <a:ext cx="96" cy="96"/>
              </a:xfrm>
              <a:prstGeom prst="ellipse">
                <a:avLst/>
              </a:prstGeom>
              <a:noFill/>
              <a:ln w="38100"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zh-CN" altLang="en-US" sz="2400" b="0">
                  <a:latin typeface="Times New Roman" panose="02020603050405020304" pitchFamily="18" charset="0"/>
                  <a:ea typeface="宋体" panose="02010600030101010101" pitchFamily="2" charset="-122"/>
                </a:endParaRPr>
              </a:p>
            </p:txBody>
          </p:sp>
          <p:sp>
            <p:nvSpPr>
              <p:cNvPr id="36906" name="Line 119"/>
              <p:cNvSpPr>
                <a:spLocks noChangeShapeType="1"/>
              </p:cNvSpPr>
              <p:nvPr/>
            </p:nvSpPr>
            <p:spPr bwMode="auto">
              <a:xfrm>
                <a:off x="384" y="432"/>
                <a:ext cx="0" cy="192"/>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07" name="Line 120"/>
              <p:cNvSpPr>
                <a:spLocks noChangeShapeType="1"/>
              </p:cNvSpPr>
              <p:nvPr/>
            </p:nvSpPr>
            <p:spPr bwMode="auto">
              <a:xfrm>
                <a:off x="624" y="422"/>
                <a:ext cx="0" cy="192"/>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08" name="Text Box 121"/>
              <p:cNvSpPr txBox="1">
                <a:spLocks noChangeArrowheads="1"/>
              </p:cNvSpPr>
              <p:nvPr/>
            </p:nvSpPr>
            <p:spPr bwMode="auto">
              <a:xfrm>
                <a:off x="48" y="624"/>
                <a:ext cx="11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Times New Roman" panose="02020603050405020304" pitchFamily="18" charset="0"/>
                    <a:ea typeface="宋体" panose="02010600030101010101" pitchFamily="2" charset="-122"/>
                  </a:rPr>
                  <a:t>A11       A10</a:t>
                </a:r>
              </a:p>
            </p:txBody>
          </p:sp>
          <p:grpSp>
            <p:nvGrpSpPr>
              <p:cNvPr id="36909" name="Group 122"/>
              <p:cNvGrpSpPr>
                <a:grpSpLocks/>
              </p:cNvGrpSpPr>
              <p:nvPr/>
            </p:nvGrpSpPr>
            <p:grpSpPr bwMode="auto">
              <a:xfrm>
                <a:off x="0" y="0"/>
                <a:ext cx="480" cy="250"/>
                <a:chOff x="0" y="0"/>
                <a:chExt cx="480" cy="250"/>
              </a:xfrm>
            </p:grpSpPr>
            <p:sp>
              <p:nvSpPr>
                <p:cNvPr id="36910" name="Text Box 123"/>
                <p:cNvSpPr txBox="1">
                  <a:spLocks noChangeArrowheads="1"/>
                </p:cNvSpPr>
                <p:nvPr/>
              </p:nvSpPr>
              <p:spPr bwMode="auto">
                <a:xfrm>
                  <a:off x="0" y="0"/>
                  <a:ext cx="4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Times New Roman" panose="02020603050405020304" pitchFamily="18" charset="0"/>
                      <a:ea typeface="宋体" panose="02010600030101010101" pitchFamily="2" charset="-122"/>
                    </a:rPr>
                    <a:t>CS3</a:t>
                  </a:r>
                </a:p>
              </p:txBody>
            </p:sp>
            <p:sp>
              <p:nvSpPr>
                <p:cNvPr id="36911" name="Line 124"/>
                <p:cNvSpPr>
                  <a:spLocks noChangeShapeType="1"/>
                </p:cNvSpPr>
                <p:nvPr/>
              </p:nvSpPr>
              <p:spPr bwMode="auto">
                <a:xfrm>
                  <a:off x="96" y="10"/>
                  <a:ext cx="192"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36901" name="Line 33"/>
            <p:cNvSpPr>
              <a:spLocks noChangeShapeType="1"/>
            </p:cNvSpPr>
            <p:nvPr/>
          </p:nvSpPr>
          <p:spPr bwMode="auto">
            <a:xfrm>
              <a:off x="7010400" y="2727325"/>
              <a:ext cx="0" cy="2438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02" name="Line 36"/>
            <p:cNvSpPr>
              <a:spLocks noChangeShapeType="1"/>
            </p:cNvSpPr>
            <p:nvPr/>
          </p:nvSpPr>
          <p:spPr bwMode="auto">
            <a:xfrm flipH="1">
              <a:off x="7010400" y="4267200"/>
              <a:ext cx="609600"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03" name="Line 43"/>
            <p:cNvSpPr>
              <a:spLocks noChangeShapeType="1"/>
            </p:cNvSpPr>
            <p:nvPr/>
          </p:nvSpPr>
          <p:spPr bwMode="auto">
            <a:xfrm flipH="1">
              <a:off x="7010400" y="2727325"/>
              <a:ext cx="609600"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wipe(left)">
                                      <p:cBhvr>
                                        <p:cTn id="7" dur="500"/>
                                        <p:tgtEl>
                                          <p:spTgt spid="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00"/>
                                        </p:tgtEl>
                                        <p:attrNameLst>
                                          <p:attrName>style.visibility</p:attrName>
                                        </p:attrNameLst>
                                      </p:cBhvr>
                                      <p:to>
                                        <p:strVal val="visible"/>
                                      </p:to>
                                    </p:set>
                                    <p:animEffect transition="in" filter="wipe(left)">
                                      <p:cBhvr>
                                        <p:cTn id="12" dur="500"/>
                                        <p:tgtEl>
                                          <p:spTgt spid="100"/>
                                        </p:tgtEl>
                                      </p:cBhvr>
                                    </p:animEffect>
                                  </p:childTnLst>
                                </p:cTn>
                              </p:par>
                            </p:childTnLst>
                          </p:cTn>
                        </p:par>
                        <p:par>
                          <p:cTn id="13" fill="hold" nodeType="afterGroup">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90"/>
                                        </p:tgtEl>
                                        <p:attrNameLst>
                                          <p:attrName>style.visibility</p:attrName>
                                        </p:attrNameLst>
                                      </p:cBhvr>
                                      <p:to>
                                        <p:strVal val="visible"/>
                                      </p:to>
                                    </p:set>
                                    <p:animEffect transition="in" filter="dissolve">
                                      <p:cBhvr>
                                        <p:cTn id="16" dur="500"/>
                                        <p:tgtEl>
                                          <p:spTgt spid="9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dissolve">
                                      <p:cBhvr>
                                        <p:cTn id="21" dur="500"/>
                                        <p:tgtEl>
                                          <p:spTgt spid="1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dissolve">
                                      <p:cBhvr>
                                        <p:cTn id="26" dur="500"/>
                                        <p:tgtEl>
                                          <p:spTgt spid="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down)">
                                      <p:cBhvr>
                                        <p:cTn id="31" dur="500"/>
                                        <p:tgtEl>
                                          <p:spTgt spid="4"/>
                                        </p:tgtEl>
                                      </p:cBhvr>
                                    </p:animEffect>
                                  </p:childTnLst>
                                </p:cTn>
                              </p:par>
                            </p:childTnLst>
                          </p:cTn>
                        </p:par>
                        <p:par>
                          <p:cTn id="32" fill="hold" nodeType="afterGroup">
                            <p:stCondLst>
                              <p:cond delay="500"/>
                            </p:stCondLst>
                            <p:childTnLst>
                              <p:par>
                                <p:cTn id="33" presetID="22" presetClass="entr" presetSubtype="8"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left)">
                                      <p:cBhvr>
                                        <p:cTn id="35" dur="500"/>
                                        <p:tgtEl>
                                          <p:spTgt spid="18"/>
                                        </p:tgtEl>
                                      </p:cBhvr>
                                    </p:animEffect>
                                  </p:childTnLst>
                                </p:cTn>
                              </p:par>
                            </p:childTnLst>
                          </p:cTn>
                        </p:par>
                        <p:par>
                          <p:cTn id="36" fill="hold" nodeType="afterGroup">
                            <p:stCondLst>
                              <p:cond delay="1000"/>
                            </p:stCondLst>
                            <p:childTnLst>
                              <p:par>
                                <p:cTn id="37" presetID="22" presetClass="entr" presetSubtype="8" fill="hold" grpId="0" nodeType="after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left)">
                                      <p:cBhvr>
                                        <p:cTn id="39" dur="500"/>
                                        <p:tgtEl>
                                          <p:spTgt spid="7"/>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dissolve">
                                      <p:cBhvr>
                                        <p:cTn id="44" dur="500"/>
                                        <p:tgtEl>
                                          <p:spTgt spid="25"/>
                                        </p:tgtEl>
                                      </p:cBhvr>
                                    </p:animEffect>
                                  </p:childTnLst>
                                </p:cTn>
                              </p:par>
                            </p:childTnLst>
                          </p:cTn>
                        </p:par>
                        <p:par>
                          <p:cTn id="45" fill="hold" nodeType="afterGroup">
                            <p:stCondLst>
                              <p:cond delay="500"/>
                            </p:stCondLst>
                            <p:childTnLst>
                              <p:par>
                                <p:cTn id="46" presetID="9" presetClass="entr" presetSubtype="0" fill="hold" grpId="0" nodeType="after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dissolve">
                                      <p:cBhvr>
                                        <p:cTn id="48" dur="500"/>
                                        <p:tgtEl>
                                          <p:spTgt spid="26"/>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2"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wipe(right)">
                                      <p:cBhvr>
                                        <p:cTn id="53" dur="500"/>
                                        <p:tgtEl>
                                          <p:spTgt spid="13"/>
                                        </p:tgtEl>
                                      </p:cBhvr>
                                    </p:animEffect>
                                  </p:childTnLst>
                                </p:cTn>
                              </p:par>
                            </p:childTnLst>
                          </p:cTn>
                        </p:par>
                        <p:par>
                          <p:cTn id="54" fill="hold" nodeType="afterGroup">
                            <p:stCondLst>
                              <p:cond delay="500"/>
                            </p:stCondLst>
                            <p:childTnLst>
                              <p:par>
                                <p:cTn id="55" presetID="22" presetClass="entr" presetSubtype="4" fill="hold" grpId="0" nodeType="after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wipe(down)">
                                      <p:cBhvr>
                                        <p:cTn id="57" dur="500"/>
                                        <p:tgtEl>
                                          <p:spTgt spid="11"/>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dissolve">
                                      <p:cBhvr>
                                        <p:cTn id="62" dur="500"/>
                                        <p:tgtEl>
                                          <p:spTgt spid="23"/>
                                        </p:tgtEl>
                                      </p:cBhvr>
                                    </p:animEffect>
                                  </p:childTnLst>
                                </p:cTn>
                              </p:par>
                            </p:childTnLst>
                          </p:cTn>
                        </p:par>
                        <p:par>
                          <p:cTn id="63" fill="hold" nodeType="afterGroup">
                            <p:stCondLst>
                              <p:cond delay="500"/>
                            </p:stCondLst>
                            <p:childTnLst>
                              <p:par>
                                <p:cTn id="64" presetID="9" presetClass="entr" presetSubtype="0" fill="hold" grpId="0" nodeType="after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dissolve">
                                      <p:cBhvr>
                                        <p:cTn id="66" dur="500"/>
                                        <p:tgtEl>
                                          <p:spTgt spid="22"/>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2" fill="hold" grpId="0" nodeType="clickEffect">
                                  <p:stCondLst>
                                    <p:cond delay="0"/>
                                  </p:stCondLst>
                                  <p:childTnLst>
                                    <p:set>
                                      <p:cBhvr>
                                        <p:cTn id="70" dur="1" fill="hold">
                                          <p:stCondLst>
                                            <p:cond delay="0"/>
                                          </p:stCondLst>
                                        </p:cTn>
                                        <p:tgtEl>
                                          <p:spTgt spid="6"/>
                                        </p:tgtEl>
                                        <p:attrNameLst>
                                          <p:attrName>style.visibility</p:attrName>
                                        </p:attrNameLst>
                                      </p:cBhvr>
                                      <p:to>
                                        <p:strVal val="visible"/>
                                      </p:to>
                                    </p:set>
                                    <p:animEffect transition="in" filter="wipe(right)">
                                      <p:cBhvr>
                                        <p:cTn id="71" dur="500"/>
                                        <p:tgtEl>
                                          <p:spTgt spid="6"/>
                                        </p:tgtEl>
                                      </p:cBhvr>
                                    </p:animEffect>
                                  </p:childTnLst>
                                </p:cTn>
                              </p:par>
                            </p:childTnLst>
                          </p:cTn>
                        </p:par>
                        <p:par>
                          <p:cTn id="72" fill="hold" nodeType="afterGroup">
                            <p:stCondLst>
                              <p:cond delay="500"/>
                            </p:stCondLst>
                            <p:childTnLst>
                              <p:par>
                                <p:cTn id="73" presetID="22" presetClass="entr" presetSubtype="4" fill="hold" grpId="0" nodeType="afterEffect">
                                  <p:stCondLst>
                                    <p:cond delay="0"/>
                                  </p:stCondLst>
                                  <p:childTnLst>
                                    <p:set>
                                      <p:cBhvr>
                                        <p:cTn id="74" dur="1" fill="hold">
                                          <p:stCondLst>
                                            <p:cond delay="0"/>
                                          </p:stCondLst>
                                        </p:cTn>
                                        <p:tgtEl>
                                          <p:spTgt spid="5"/>
                                        </p:tgtEl>
                                        <p:attrNameLst>
                                          <p:attrName>style.visibility</p:attrName>
                                        </p:attrNameLst>
                                      </p:cBhvr>
                                      <p:to>
                                        <p:strVal val="visible"/>
                                      </p:to>
                                    </p:set>
                                    <p:animEffect transition="in" filter="wipe(down)">
                                      <p:cBhvr>
                                        <p:cTn id="75" dur="500"/>
                                        <p:tgtEl>
                                          <p:spTgt spid="5"/>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9" presetClass="entr" presetSubtype="0" fill="hold" grpId="0" nodeType="clickEffect">
                                  <p:stCondLst>
                                    <p:cond delay="0"/>
                                  </p:stCondLst>
                                  <p:childTnLst>
                                    <p:set>
                                      <p:cBhvr>
                                        <p:cTn id="79" dur="1" fill="hold">
                                          <p:stCondLst>
                                            <p:cond delay="0"/>
                                          </p:stCondLst>
                                        </p:cTn>
                                        <p:tgtEl>
                                          <p:spTgt spid="24"/>
                                        </p:tgtEl>
                                        <p:attrNameLst>
                                          <p:attrName>style.visibility</p:attrName>
                                        </p:attrNameLst>
                                      </p:cBhvr>
                                      <p:to>
                                        <p:strVal val="visible"/>
                                      </p:to>
                                    </p:set>
                                    <p:animEffect transition="in" filter="dissolve">
                                      <p:cBhvr>
                                        <p:cTn id="80" dur="500"/>
                                        <p:tgtEl>
                                          <p:spTgt spid="24"/>
                                        </p:tgtEl>
                                      </p:cBhvr>
                                    </p:animEffect>
                                  </p:childTnLst>
                                </p:cTn>
                              </p:par>
                            </p:childTnLst>
                          </p:cTn>
                        </p:par>
                        <p:par>
                          <p:cTn id="81" fill="hold" nodeType="afterGroup">
                            <p:stCondLst>
                              <p:cond delay="500"/>
                            </p:stCondLst>
                            <p:childTnLst>
                              <p:par>
                                <p:cTn id="82" presetID="9" presetClass="entr" presetSubtype="0" fill="hold" grpId="0" nodeType="afterEffect">
                                  <p:stCondLst>
                                    <p:cond delay="0"/>
                                  </p:stCondLst>
                                  <p:childTnLst>
                                    <p:set>
                                      <p:cBhvr>
                                        <p:cTn id="83" dur="1" fill="hold">
                                          <p:stCondLst>
                                            <p:cond delay="0"/>
                                          </p:stCondLst>
                                        </p:cTn>
                                        <p:tgtEl>
                                          <p:spTgt spid="3"/>
                                        </p:tgtEl>
                                        <p:attrNameLst>
                                          <p:attrName>style.visibility</p:attrName>
                                        </p:attrNameLst>
                                      </p:cBhvr>
                                      <p:to>
                                        <p:strVal val="visible"/>
                                      </p:to>
                                    </p:set>
                                    <p:animEffect transition="in" filter="dissolve">
                                      <p:cBhvr>
                                        <p:cTn id="84" dur="500"/>
                                        <p:tgtEl>
                                          <p:spTgt spid="3"/>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16" presetClass="entr" presetSubtype="42" fill="hold" nodeType="clickEffect">
                                  <p:stCondLst>
                                    <p:cond delay="0"/>
                                  </p:stCondLst>
                                  <p:childTnLst>
                                    <p:set>
                                      <p:cBhvr>
                                        <p:cTn id="88" dur="1" fill="hold">
                                          <p:stCondLst>
                                            <p:cond delay="0"/>
                                          </p:stCondLst>
                                        </p:cTn>
                                        <p:tgtEl>
                                          <p:spTgt spid="49"/>
                                        </p:tgtEl>
                                        <p:attrNameLst>
                                          <p:attrName>style.visibility</p:attrName>
                                        </p:attrNameLst>
                                      </p:cBhvr>
                                      <p:to>
                                        <p:strVal val="visible"/>
                                      </p:to>
                                    </p:set>
                                    <p:animEffect transition="in" filter="barn(outHorizontal)">
                                      <p:cBhvr>
                                        <p:cTn id="89" dur="500"/>
                                        <p:tgtEl>
                                          <p:spTgt spid="49"/>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16" presetClass="entr" presetSubtype="42" fill="hold" nodeType="clickEffect">
                                  <p:stCondLst>
                                    <p:cond delay="0"/>
                                  </p:stCondLst>
                                  <p:childTnLst>
                                    <p:set>
                                      <p:cBhvr>
                                        <p:cTn id="93" dur="1" fill="hold">
                                          <p:stCondLst>
                                            <p:cond delay="0"/>
                                          </p:stCondLst>
                                        </p:cTn>
                                        <p:tgtEl>
                                          <p:spTgt spid="69"/>
                                        </p:tgtEl>
                                        <p:attrNameLst>
                                          <p:attrName>style.visibility</p:attrName>
                                        </p:attrNameLst>
                                      </p:cBhvr>
                                      <p:to>
                                        <p:strVal val="visible"/>
                                      </p:to>
                                    </p:set>
                                    <p:animEffect transition="in" filter="barn(outHorizontal)">
                                      <p:cBhvr>
                                        <p:cTn id="94" dur="500"/>
                                        <p:tgtEl>
                                          <p:spTgt spid="69"/>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16" presetClass="entr" presetSubtype="42" fill="hold" nodeType="clickEffect">
                                  <p:stCondLst>
                                    <p:cond delay="0"/>
                                  </p:stCondLst>
                                  <p:childTnLst>
                                    <p:set>
                                      <p:cBhvr>
                                        <p:cTn id="98" dur="1" fill="hold">
                                          <p:stCondLst>
                                            <p:cond delay="0"/>
                                          </p:stCondLst>
                                        </p:cTn>
                                        <p:tgtEl>
                                          <p:spTgt spid="30"/>
                                        </p:tgtEl>
                                        <p:attrNameLst>
                                          <p:attrName>style.visibility</p:attrName>
                                        </p:attrNameLst>
                                      </p:cBhvr>
                                      <p:to>
                                        <p:strVal val="visible"/>
                                      </p:to>
                                    </p:set>
                                    <p:animEffect transition="in" filter="barn(outHorizontal)">
                                      <p:cBhvr>
                                        <p:cTn id="99" dur="500"/>
                                        <p:tgtEl>
                                          <p:spTgt spid="30"/>
                                        </p:tgtEl>
                                      </p:cBhvr>
                                    </p:animEffect>
                                  </p:childTnLst>
                                </p:cTn>
                              </p:par>
                            </p:childTnLst>
                          </p:cTn>
                        </p:par>
                        <p:par>
                          <p:cTn id="100" fill="hold" nodeType="afterGroup">
                            <p:stCondLst>
                              <p:cond delay="500"/>
                            </p:stCondLst>
                            <p:childTnLst>
                              <p:par>
                                <p:cTn id="101" presetID="9" presetClass="entr" presetSubtype="0" fill="hold" grpId="0" nodeType="afterEffect">
                                  <p:stCondLst>
                                    <p:cond delay="0"/>
                                  </p:stCondLst>
                                  <p:childTnLst>
                                    <p:set>
                                      <p:cBhvr>
                                        <p:cTn id="102" dur="1" fill="hold">
                                          <p:stCondLst>
                                            <p:cond delay="0"/>
                                          </p:stCondLst>
                                        </p:cTn>
                                        <p:tgtEl>
                                          <p:spTgt spid="89"/>
                                        </p:tgtEl>
                                        <p:attrNameLst>
                                          <p:attrName>style.visibility</p:attrName>
                                        </p:attrNameLst>
                                      </p:cBhvr>
                                      <p:to>
                                        <p:strVal val="visible"/>
                                      </p:to>
                                    </p:set>
                                    <p:animEffect transition="in" filter="dissolve">
                                      <p:cBhvr>
                                        <p:cTn id="103" dur="500"/>
                                        <p:tgtEl>
                                          <p:spTgt spid="89"/>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16" presetClass="entr" presetSubtype="21" fill="hold" nodeType="clickEffect">
                                  <p:stCondLst>
                                    <p:cond delay="0"/>
                                  </p:stCondLst>
                                  <p:childTnLst>
                                    <p:set>
                                      <p:cBhvr>
                                        <p:cTn id="107" dur="1" fill="hold">
                                          <p:stCondLst>
                                            <p:cond delay="0"/>
                                          </p:stCondLst>
                                        </p:cTn>
                                        <p:tgtEl>
                                          <p:spTgt spid="104"/>
                                        </p:tgtEl>
                                        <p:attrNameLst>
                                          <p:attrName>style.visibility</p:attrName>
                                        </p:attrNameLst>
                                      </p:cBhvr>
                                      <p:to>
                                        <p:strVal val="visible"/>
                                      </p:to>
                                    </p:set>
                                    <p:animEffect transition="in" filter="barn(inVertical)">
                                      <p:cBhvr>
                                        <p:cTn id="108" dur="500"/>
                                        <p:tgtEl>
                                          <p:spTgt spid="104"/>
                                        </p:tgtEl>
                                      </p:cBhvr>
                                    </p:animEffect>
                                  </p:childTnLst>
                                </p:cTn>
                              </p:par>
                            </p:childTnLst>
                          </p:cTn>
                        </p:par>
                        <p:par>
                          <p:cTn id="109" fill="hold" nodeType="afterGroup">
                            <p:stCondLst>
                              <p:cond delay="500"/>
                            </p:stCondLst>
                            <p:childTnLst>
                              <p:par>
                                <p:cTn id="110" presetID="22" presetClass="entr" presetSubtype="8" fill="hold" grpId="0" nodeType="afterEffect">
                                  <p:stCondLst>
                                    <p:cond delay="0"/>
                                  </p:stCondLst>
                                  <p:childTnLst>
                                    <p:set>
                                      <p:cBhvr>
                                        <p:cTn id="111" dur="1" fill="hold">
                                          <p:stCondLst>
                                            <p:cond delay="0"/>
                                          </p:stCondLst>
                                        </p:cTn>
                                        <p:tgtEl>
                                          <p:spTgt spid="103"/>
                                        </p:tgtEl>
                                        <p:attrNameLst>
                                          <p:attrName>style.visibility</p:attrName>
                                        </p:attrNameLst>
                                      </p:cBhvr>
                                      <p:to>
                                        <p:strVal val="visible"/>
                                      </p:to>
                                    </p:set>
                                    <p:animEffect transition="in" filter="wipe(left)">
                                      <p:cBhvr>
                                        <p:cTn id="112" dur="500"/>
                                        <p:tgtEl>
                                          <p:spTgt spid="103"/>
                                        </p:tgtEl>
                                      </p:cBhvr>
                                    </p:animEffect>
                                  </p:childTnLst>
                                </p:cTn>
                              </p:par>
                            </p:childTnLst>
                          </p:cTn>
                        </p:par>
                        <p:par>
                          <p:cTn id="113" fill="hold" nodeType="afterGroup">
                            <p:stCondLst>
                              <p:cond delay="1000"/>
                            </p:stCondLst>
                            <p:childTnLst>
                              <p:par>
                                <p:cTn id="114" presetID="16" presetClass="entr" presetSubtype="42" fill="hold" grpId="0" nodeType="afterEffect">
                                  <p:stCondLst>
                                    <p:cond delay="0"/>
                                  </p:stCondLst>
                                  <p:childTnLst>
                                    <p:set>
                                      <p:cBhvr>
                                        <p:cTn id="115" dur="1" fill="hold">
                                          <p:stCondLst>
                                            <p:cond delay="0"/>
                                          </p:stCondLst>
                                        </p:cTn>
                                        <p:tgtEl>
                                          <p:spTgt spid="12"/>
                                        </p:tgtEl>
                                        <p:attrNameLst>
                                          <p:attrName>style.visibility</p:attrName>
                                        </p:attrNameLst>
                                      </p:cBhvr>
                                      <p:to>
                                        <p:strVal val="visible"/>
                                      </p:to>
                                    </p:set>
                                    <p:animEffect transition="in" filter="barn(outHorizontal)">
                                      <p:cBhvr>
                                        <p:cTn id="116" dur="500"/>
                                        <p:tgtEl>
                                          <p:spTgt spid="12"/>
                                        </p:tgtEl>
                                      </p:cBhvr>
                                    </p:animEffect>
                                  </p:childTnLst>
                                </p:cTn>
                              </p:par>
                            </p:childTnLst>
                          </p:cTn>
                        </p:par>
                        <p:par>
                          <p:cTn id="117" fill="hold" nodeType="afterGroup">
                            <p:stCondLst>
                              <p:cond delay="1500"/>
                            </p:stCondLst>
                            <p:childTnLst>
                              <p:par>
                                <p:cTn id="118" presetID="16" presetClass="entr" presetSubtype="42" fill="hold" grpId="0" nodeType="afterEffect">
                                  <p:stCondLst>
                                    <p:cond delay="0"/>
                                  </p:stCondLst>
                                  <p:childTnLst>
                                    <p:set>
                                      <p:cBhvr>
                                        <p:cTn id="119" dur="1" fill="hold">
                                          <p:stCondLst>
                                            <p:cond delay="0"/>
                                          </p:stCondLst>
                                        </p:cTn>
                                        <p:tgtEl>
                                          <p:spTgt spid="27"/>
                                        </p:tgtEl>
                                        <p:attrNameLst>
                                          <p:attrName>style.visibility</p:attrName>
                                        </p:attrNameLst>
                                      </p:cBhvr>
                                      <p:to>
                                        <p:strVal val="visible"/>
                                      </p:to>
                                    </p:set>
                                    <p:animEffect transition="in" filter="barn(outHorizontal)">
                                      <p:cBhvr>
                                        <p:cTn id="120" dur="500"/>
                                        <p:tgtEl>
                                          <p:spTgt spid="27"/>
                                        </p:tgtEl>
                                      </p:cBhvr>
                                    </p:animEffect>
                                  </p:childTnLst>
                                </p:cTn>
                              </p:par>
                            </p:childTnLst>
                          </p:cTn>
                        </p:par>
                        <p:par>
                          <p:cTn id="121" fill="hold" nodeType="afterGroup">
                            <p:stCondLst>
                              <p:cond delay="2000"/>
                            </p:stCondLst>
                            <p:childTnLst>
                              <p:par>
                                <p:cTn id="122" presetID="16" presetClass="entr" presetSubtype="42" fill="hold" grpId="0" nodeType="afterEffect">
                                  <p:stCondLst>
                                    <p:cond delay="0"/>
                                  </p:stCondLst>
                                  <p:childTnLst>
                                    <p:set>
                                      <p:cBhvr>
                                        <p:cTn id="123" dur="1" fill="hold">
                                          <p:stCondLst>
                                            <p:cond delay="0"/>
                                          </p:stCondLst>
                                        </p:cTn>
                                        <p:tgtEl>
                                          <p:spTgt spid="28"/>
                                        </p:tgtEl>
                                        <p:attrNameLst>
                                          <p:attrName>style.visibility</p:attrName>
                                        </p:attrNameLst>
                                      </p:cBhvr>
                                      <p:to>
                                        <p:strVal val="visible"/>
                                      </p:to>
                                    </p:set>
                                    <p:animEffect transition="in" filter="barn(outHorizontal)">
                                      <p:cBhvr>
                                        <p:cTn id="124" dur="500"/>
                                        <p:tgtEl>
                                          <p:spTgt spid="28"/>
                                        </p:tgtEl>
                                      </p:cBhvr>
                                    </p:animEffect>
                                  </p:childTnLst>
                                </p:cTn>
                              </p:par>
                            </p:childTnLst>
                          </p:cTn>
                        </p:par>
                        <p:par>
                          <p:cTn id="125" fill="hold" nodeType="afterGroup">
                            <p:stCondLst>
                              <p:cond delay="2500"/>
                            </p:stCondLst>
                            <p:childTnLst>
                              <p:par>
                                <p:cTn id="126" presetID="16" presetClass="entr" presetSubtype="42" fill="hold" grpId="0" nodeType="afterEffect">
                                  <p:stCondLst>
                                    <p:cond delay="0"/>
                                  </p:stCondLst>
                                  <p:childTnLst>
                                    <p:set>
                                      <p:cBhvr>
                                        <p:cTn id="127" dur="1" fill="hold">
                                          <p:stCondLst>
                                            <p:cond delay="0"/>
                                          </p:stCondLst>
                                        </p:cTn>
                                        <p:tgtEl>
                                          <p:spTgt spid="29"/>
                                        </p:tgtEl>
                                        <p:attrNameLst>
                                          <p:attrName>style.visibility</p:attrName>
                                        </p:attrNameLst>
                                      </p:cBhvr>
                                      <p:to>
                                        <p:strVal val="visible"/>
                                      </p:to>
                                    </p:set>
                                    <p:animEffect transition="in" filter="barn(outHorizontal)">
                                      <p:cBhvr>
                                        <p:cTn id="128" dur="500"/>
                                        <p:tgtEl>
                                          <p:spTgt spid="29"/>
                                        </p:tgtEl>
                                      </p:cBhvr>
                                    </p:animEffec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22" presetClass="entr" presetSubtype="1" fill="hold" nodeType="clickEffect">
                                  <p:stCondLst>
                                    <p:cond delay="0"/>
                                  </p:stCondLst>
                                  <p:childTnLst>
                                    <p:set>
                                      <p:cBhvr>
                                        <p:cTn id="132" dur="1" fill="hold">
                                          <p:stCondLst>
                                            <p:cond delay="0"/>
                                          </p:stCondLst>
                                        </p:cTn>
                                        <p:tgtEl>
                                          <p:spTgt spid="107"/>
                                        </p:tgtEl>
                                        <p:attrNameLst>
                                          <p:attrName>style.visibility</p:attrName>
                                        </p:attrNameLst>
                                      </p:cBhvr>
                                      <p:to>
                                        <p:strVal val="visible"/>
                                      </p:to>
                                    </p:set>
                                    <p:animEffect transition="in" filter="wipe(up)">
                                      <p:cBhvr>
                                        <p:cTn id="133" dur="500"/>
                                        <p:tgtEl>
                                          <p:spTgt spid="107"/>
                                        </p:tgtEl>
                                      </p:cBhvr>
                                    </p:animEffect>
                                  </p:childTnLst>
                                </p:cTn>
                              </p:par>
                            </p:childTnLst>
                          </p:cTn>
                        </p:par>
                        <p:par>
                          <p:cTn id="134" fill="hold" nodeType="afterGroup">
                            <p:stCondLst>
                              <p:cond delay="500"/>
                            </p:stCondLst>
                            <p:childTnLst>
                              <p:par>
                                <p:cTn id="135" presetID="22" presetClass="entr" presetSubtype="4" fill="hold" nodeType="afterEffect">
                                  <p:stCondLst>
                                    <p:cond delay="0"/>
                                  </p:stCondLst>
                                  <p:childTnLst>
                                    <p:set>
                                      <p:cBhvr>
                                        <p:cTn id="136" dur="1" fill="hold">
                                          <p:stCondLst>
                                            <p:cond delay="0"/>
                                          </p:stCondLst>
                                        </p:cTn>
                                        <p:tgtEl>
                                          <p:spTgt spid="14"/>
                                        </p:tgtEl>
                                        <p:attrNameLst>
                                          <p:attrName>style.visibility</p:attrName>
                                        </p:attrNameLst>
                                      </p:cBhvr>
                                      <p:to>
                                        <p:strVal val="visible"/>
                                      </p:to>
                                    </p:set>
                                    <p:animEffect transition="in" filter="wipe(down)">
                                      <p:cBhvr>
                                        <p:cTn id="137" dur="500"/>
                                        <p:tgtEl>
                                          <p:spTgt spid="14"/>
                                        </p:tgtEl>
                                      </p:cBhvr>
                                    </p:animEffec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22" presetClass="entr" presetSubtype="4" fill="hold" nodeType="clickEffect">
                                  <p:stCondLst>
                                    <p:cond delay="0"/>
                                  </p:stCondLst>
                                  <p:childTnLst>
                                    <p:set>
                                      <p:cBhvr>
                                        <p:cTn id="141" dur="1" fill="hold">
                                          <p:stCondLst>
                                            <p:cond delay="0"/>
                                          </p:stCondLst>
                                        </p:cTn>
                                        <p:tgtEl>
                                          <p:spTgt spid="117"/>
                                        </p:tgtEl>
                                        <p:attrNameLst>
                                          <p:attrName>style.visibility</p:attrName>
                                        </p:attrNameLst>
                                      </p:cBhvr>
                                      <p:to>
                                        <p:strVal val="visible"/>
                                      </p:to>
                                    </p:set>
                                    <p:animEffect transition="in" filter="wipe(down)">
                                      <p:cBhvr>
                                        <p:cTn id="142" dur="500"/>
                                        <p:tgtEl>
                                          <p:spTgt spid="117"/>
                                        </p:tgtEl>
                                      </p:cBhvr>
                                    </p:animEffec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22" presetClass="entr" presetSubtype="4" fill="hold" nodeType="clickEffect">
                                  <p:stCondLst>
                                    <p:cond delay="0"/>
                                  </p:stCondLst>
                                  <p:childTnLst>
                                    <p:set>
                                      <p:cBhvr>
                                        <p:cTn id="146" dur="1" fill="hold">
                                          <p:stCondLst>
                                            <p:cond delay="0"/>
                                          </p:stCondLst>
                                        </p:cTn>
                                        <p:tgtEl>
                                          <p:spTgt spid="130"/>
                                        </p:tgtEl>
                                        <p:attrNameLst>
                                          <p:attrName>style.visibility</p:attrName>
                                        </p:attrNameLst>
                                      </p:cBhvr>
                                      <p:to>
                                        <p:strVal val="visible"/>
                                      </p:to>
                                    </p:set>
                                    <p:animEffect transition="in" filter="wipe(down)">
                                      <p:cBhvr>
                                        <p:cTn id="147" dur="500"/>
                                        <p:tgtEl>
                                          <p:spTgt spid="130"/>
                                        </p:tgtEl>
                                      </p:cBhvr>
                                    </p:animEffect>
                                  </p:childTnLst>
                                </p:cTn>
                              </p:par>
                            </p:childTnLst>
                          </p:cTn>
                        </p:par>
                      </p:childTnLst>
                    </p:cTn>
                  </p:par>
                  <p:par>
                    <p:cTn id="148" fill="hold" nodeType="clickPar">
                      <p:stCondLst>
                        <p:cond delay="indefinite"/>
                      </p:stCondLst>
                      <p:childTnLst>
                        <p:par>
                          <p:cTn id="149" fill="hold" nodeType="withGroup">
                            <p:stCondLst>
                              <p:cond delay="0"/>
                            </p:stCondLst>
                            <p:childTnLst>
                              <p:par>
                                <p:cTn id="150" presetID="22" presetClass="entr" presetSubtype="4" fill="hold" nodeType="clickEffect">
                                  <p:stCondLst>
                                    <p:cond delay="0"/>
                                  </p:stCondLst>
                                  <p:childTnLst>
                                    <p:set>
                                      <p:cBhvr>
                                        <p:cTn id="151" dur="1" fill="hold">
                                          <p:stCondLst>
                                            <p:cond delay="0"/>
                                          </p:stCondLst>
                                        </p:cTn>
                                        <p:tgtEl>
                                          <p:spTgt spid="143"/>
                                        </p:tgtEl>
                                        <p:attrNameLst>
                                          <p:attrName>style.visibility</p:attrName>
                                        </p:attrNameLst>
                                      </p:cBhvr>
                                      <p:to>
                                        <p:strVal val="visible"/>
                                      </p:to>
                                    </p:set>
                                    <p:animEffect transition="in" filter="wipe(down)">
                                      <p:cBhvr>
                                        <p:cTn id="152" dur="500"/>
                                        <p:tgtEl>
                                          <p:spTgt spid="1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animBg="1"/>
      <p:bldP spid="5" grpId="0" animBg="1"/>
      <p:bldP spid="6" grpId="0" animBg="1"/>
      <p:bldP spid="7" grpId="0" animBg="1"/>
      <p:bldP spid="11" grpId="0" animBg="1"/>
      <p:bldP spid="12" grpId="0" animBg="1"/>
      <p:bldP spid="13" grpId="0" animBg="1"/>
      <p:bldP spid="18" grpId="0" animBg="1"/>
      <p:bldP spid="22" grpId="0" autoUpdateAnimBg="0"/>
      <p:bldP spid="23" grpId="0" animBg="1"/>
      <p:bldP spid="24" grpId="0" animBg="1"/>
      <p:bldP spid="25" grpId="0" animBg="1"/>
      <p:bldP spid="26" grpId="0" autoUpdateAnimBg="0"/>
      <p:bldP spid="27" grpId="0" animBg="1"/>
      <p:bldP spid="28" grpId="0" animBg="1"/>
      <p:bldP spid="29" grpId="0" animBg="1"/>
      <p:bldP spid="89" grpId="0" animBg="1" autoUpdateAnimBg="0"/>
      <p:bldP spid="90" grpId="0" autoUpdateAnimBg="0"/>
      <p:bldP spid="10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zh-CN" altLang="en-US" dirty="0"/>
              <a:t>主存与</a:t>
            </a:r>
            <a:r>
              <a:rPr lang="en-US" altLang="zh-CN" dirty="0"/>
              <a:t>CPU</a:t>
            </a:r>
            <a:r>
              <a:rPr lang="zh-CN" altLang="en-US" dirty="0"/>
              <a:t>的连接 </a:t>
            </a:r>
          </a:p>
        </p:txBody>
      </p:sp>
      <p:pic>
        <p:nvPicPr>
          <p:cNvPr id="378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97025"/>
            <a:ext cx="9144000" cy="435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6549" name="Rectangle 5"/>
          <p:cNvSpPr>
            <a:spLocks noChangeArrowheads="1"/>
          </p:cNvSpPr>
          <p:nvPr/>
        </p:nvSpPr>
        <p:spPr bwMode="auto">
          <a:xfrm>
            <a:off x="188913" y="1989138"/>
            <a:ext cx="3816350" cy="3773487"/>
          </a:xfrm>
          <a:prstGeom prst="rect">
            <a:avLst/>
          </a:prstGeom>
          <a:solidFill>
            <a:schemeClr val="accent1">
              <a:alpha val="10196"/>
            </a:schemeClr>
          </a:solidFill>
          <a:ln>
            <a:noFill/>
          </a:ln>
          <a:effectLst/>
          <a:extLs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76550" name="Rectangle 6"/>
          <p:cNvSpPr>
            <a:spLocks noChangeArrowheads="1"/>
          </p:cNvSpPr>
          <p:nvPr/>
        </p:nvSpPr>
        <p:spPr bwMode="auto">
          <a:xfrm>
            <a:off x="7867650" y="4325938"/>
            <a:ext cx="1162050" cy="1436687"/>
          </a:xfrm>
          <a:prstGeom prst="rect">
            <a:avLst/>
          </a:prstGeom>
          <a:solidFill>
            <a:schemeClr val="accent2">
              <a:alpha val="18039"/>
            </a:schemeClr>
          </a:solidFill>
          <a:ln>
            <a:noFill/>
          </a:ln>
          <a:effectLst/>
          <a:extLs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76551" name="Text Box 7"/>
          <p:cNvSpPr txBox="1">
            <a:spLocks noChangeArrowheads="1"/>
          </p:cNvSpPr>
          <p:nvPr/>
        </p:nvSpPr>
        <p:spPr bwMode="auto">
          <a:xfrm>
            <a:off x="4751388" y="1449388"/>
            <a:ext cx="4051300" cy="912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b="1">
                <a:solidFill>
                  <a:srgbClr val="FF3300"/>
                </a:solidFill>
                <a:ea typeface="微软雅黑" panose="020B0503020204020204" pitchFamily="34" charset="-122"/>
              </a:rPr>
              <a:t>总线中有哪三种类型传输线？</a:t>
            </a:r>
          </a:p>
          <a:p>
            <a:pPr eaLnBrk="1" hangingPunct="1">
              <a:spcBef>
                <a:spcPct val="50000"/>
              </a:spcBef>
            </a:pPr>
            <a:r>
              <a:rPr kumimoji="1" lang="zh-CN" altLang="en-US" sz="2400" b="1">
                <a:solidFill>
                  <a:srgbClr val="009900"/>
                </a:solidFill>
                <a:ea typeface="微软雅黑" panose="020B0503020204020204" pitchFamily="34" charset="-122"/>
              </a:rPr>
              <a:t>数据线、地址线、控制线</a:t>
            </a:r>
          </a:p>
        </p:txBody>
      </p:sp>
      <p:sp>
        <p:nvSpPr>
          <p:cNvPr id="876552" name="Text Box 8"/>
          <p:cNvSpPr txBox="1">
            <a:spLocks noChangeArrowheads="1"/>
          </p:cNvSpPr>
          <p:nvPr/>
        </p:nvSpPr>
        <p:spPr bwMode="auto">
          <a:xfrm>
            <a:off x="6081713" y="3613150"/>
            <a:ext cx="1525587" cy="396875"/>
          </a:xfrm>
          <a:prstGeom prst="rect">
            <a:avLst/>
          </a:prstGeom>
          <a:solidFill>
            <a:schemeClr val="bg1"/>
          </a:solidFill>
          <a:ln>
            <a:noFill/>
          </a:ln>
          <a:effectLst/>
          <a:extLs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000" b="1">
                <a:latin typeface="微软雅黑" panose="020B0503020204020204" pitchFamily="34" charset="-122"/>
                <a:ea typeface="微软雅黑" panose="020B0503020204020204" pitchFamily="34" charset="-122"/>
              </a:rPr>
              <a:t>存储器总线</a:t>
            </a:r>
          </a:p>
        </p:txBody>
      </p:sp>
      <p:sp>
        <p:nvSpPr>
          <p:cNvPr id="876553" name="Text Box 9"/>
          <p:cNvSpPr txBox="1">
            <a:spLocks noChangeArrowheads="1"/>
          </p:cNvSpPr>
          <p:nvPr/>
        </p:nvSpPr>
        <p:spPr bwMode="auto">
          <a:xfrm>
            <a:off x="4170363" y="3662363"/>
            <a:ext cx="1525587" cy="396875"/>
          </a:xfrm>
          <a:prstGeom prst="rect">
            <a:avLst/>
          </a:prstGeom>
          <a:solidFill>
            <a:schemeClr val="bg1"/>
          </a:solidFill>
          <a:ln>
            <a:noFill/>
          </a:ln>
          <a:effectLst/>
          <a:extLs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000" b="1">
                <a:latin typeface="微软雅黑" panose="020B0503020204020204" pitchFamily="34" charset="-122"/>
                <a:ea typeface="微软雅黑" panose="020B0503020204020204" pitchFamily="34" charset="-122"/>
              </a:rPr>
              <a:t>前端总线</a:t>
            </a:r>
          </a:p>
        </p:txBody>
      </p:sp>
      <p:sp>
        <p:nvSpPr>
          <p:cNvPr id="2" name="灯片编号占位符 1"/>
          <p:cNvSpPr>
            <a:spLocks noGrp="1"/>
          </p:cNvSpPr>
          <p:nvPr>
            <p:ph type="sldNum" sz="quarter" idx="10"/>
          </p:nvPr>
        </p:nvSpPr>
        <p:spPr/>
        <p:txBody>
          <a:bodyPr/>
          <a:lstStyle/>
          <a:p>
            <a:pPr>
              <a:defRPr/>
            </a:pPr>
            <a:fld id="{B7F242E4-6A5F-4123-B967-1CA66AE767CB}" type="slidenum">
              <a:rPr lang="zh-CN" altLang="en-US" smtClean="0"/>
              <a:pPr>
                <a:defRPr/>
              </a:pPr>
              <a:t>33</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76549"/>
                                        </p:tgtEl>
                                        <p:attrNameLst>
                                          <p:attrName>style.visibility</p:attrName>
                                        </p:attrNameLst>
                                      </p:cBhvr>
                                      <p:to>
                                        <p:strVal val="visible"/>
                                      </p:to>
                                    </p:set>
                                    <p:animEffect transition="in" filter="blinds(horizontal)">
                                      <p:cBhvr>
                                        <p:cTn id="7" dur="500"/>
                                        <p:tgtEl>
                                          <p:spTgt spid="8765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76550"/>
                                        </p:tgtEl>
                                        <p:attrNameLst>
                                          <p:attrName>style.visibility</p:attrName>
                                        </p:attrNameLst>
                                      </p:cBhvr>
                                      <p:to>
                                        <p:strVal val="visible"/>
                                      </p:to>
                                    </p:set>
                                    <p:animEffect transition="in" filter="blinds(horizontal)">
                                      <p:cBhvr>
                                        <p:cTn id="12" dur="500"/>
                                        <p:tgtEl>
                                          <p:spTgt spid="87655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76552"/>
                                        </p:tgtEl>
                                        <p:attrNameLst>
                                          <p:attrName>style.visibility</p:attrName>
                                        </p:attrNameLst>
                                      </p:cBhvr>
                                      <p:to>
                                        <p:strVal val="visible"/>
                                      </p:to>
                                    </p:set>
                                    <p:animEffect transition="in" filter="blinds(horizontal)">
                                      <p:cBhvr>
                                        <p:cTn id="17" dur="500"/>
                                        <p:tgtEl>
                                          <p:spTgt spid="87655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876553">
                                            <p:txEl>
                                              <p:pRg st="0" end="0"/>
                                            </p:txEl>
                                          </p:spTgt>
                                        </p:tgtEl>
                                        <p:attrNameLst>
                                          <p:attrName>style.visibility</p:attrName>
                                        </p:attrNameLst>
                                      </p:cBhvr>
                                      <p:to>
                                        <p:strVal val="visible"/>
                                      </p:to>
                                    </p:set>
                                    <p:animEffect transition="in" filter="blinds(horizontal)">
                                      <p:cBhvr>
                                        <p:cTn id="22" dur="500"/>
                                        <p:tgtEl>
                                          <p:spTgt spid="876553">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876551">
                                            <p:txEl>
                                              <p:pRg st="0" end="0"/>
                                            </p:txEl>
                                          </p:spTgt>
                                        </p:tgtEl>
                                        <p:attrNameLst>
                                          <p:attrName>style.visibility</p:attrName>
                                        </p:attrNameLst>
                                      </p:cBhvr>
                                      <p:to>
                                        <p:strVal val="visible"/>
                                      </p:to>
                                    </p:set>
                                    <p:animEffect transition="in" filter="blinds(horizontal)">
                                      <p:cBhvr>
                                        <p:cTn id="27" dur="500"/>
                                        <p:tgtEl>
                                          <p:spTgt spid="876551">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876551">
                                            <p:txEl>
                                              <p:pRg st="1" end="1"/>
                                            </p:txEl>
                                          </p:spTgt>
                                        </p:tgtEl>
                                        <p:attrNameLst>
                                          <p:attrName>style.visibility</p:attrName>
                                        </p:attrNameLst>
                                      </p:cBhvr>
                                      <p:to>
                                        <p:strVal val="visible"/>
                                      </p:to>
                                    </p:set>
                                    <p:animEffect transition="in" filter="blinds(horizontal)">
                                      <p:cBhvr>
                                        <p:cTn id="32" dur="500"/>
                                        <p:tgtEl>
                                          <p:spTgt spid="87655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6549" grpId="0" animBg="1"/>
      <p:bldP spid="876550" grpId="0" animBg="1"/>
      <p:bldP spid="87655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a:xfrm>
            <a:off x="238125" y="128588"/>
            <a:ext cx="8805863" cy="528637"/>
          </a:xfrm>
        </p:spPr>
        <p:txBody>
          <a:bodyPr lIns="91440" tIns="45720" rIns="91440" bIns="45720" anchor="ctr"/>
          <a:lstStyle/>
          <a:p>
            <a:pPr defTabSz="717550" eaLnBrk="1" hangingPunct="1"/>
            <a:r>
              <a:rPr lang="en-US" altLang="zh-CN"/>
              <a:t>PC</a:t>
            </a:r>
            <a:r>
              <a:rPr lang="zh-CN" altLang="en-US"/>
              <a:t>机主存储器的物理结构</a:t>
            </a:r>
          </a:p>
        </p:txBody>
      </p:sp>
      <p:sp>
        <p:nvSpPr>
          <p:cNvPr id="562179" name="Rectangle 3"/>
          <p:cNvSpPr>
            <a:spLocks noGrp="1" noChangeArrowheads="1"/>
          </p:cNvSpPr>
          <p:nvPr>
            <p:ph type="body" idx="4294967295"/>
          </p:nvPr>
        </p:nvSpPr>
        <p:spPr>
          <a:xfrm>
            <a:off x="115888" y="1177925"/>
            <a:ext cx="8189912" cy="1765300"/>
          </a:xfrm>
        </p:spPr>
        <p:txBody>
          <a:bodyPr lIns="91440" tIns="45720" rIns="91440" bIns="45720"/>
          <a:lstStyle/>
          <a:p>
            <a:pPr marL="268288" indent="-268288" algn="just" defTabSz="717550" eaLnBrk="1" hangingPunct="1">
              <a:lnSpc>
                <a:spcPct val="110000"/>
              </a:lnSpc>
              <a:spcBef>
                <a:spcPct val="20000"/>
              </a:spcBef>
            </a:pPr>
            <a:r>
              <a:rPr lang="zh-CN" altLang="en-US" sz="2200">
                <a:latin typeface="微软雅黑" panose="020B0503020204020204" pitchFamily="34" charset="-122"/>
                <a:ea typeface="微软雅黑" panose="020B0503020204020204" pitchFamily="34" charset="-122"/>
              </a:rPr>
              <a:t>由若干内存条组成</a:t>
            </a:r>
          </a:p>
          <a:p>
            <a:pPr marL="268288" indent="-268288" algn="just" defTabSz="717550" eaLnBrk="1" hangingPunct="1">
              <a:lnSpc>
                <a:spcPct val="110000"/>
              </a:lnSpc>
              <a:spcBef>
                <a:spcPct val="20000"/>
              </a:spcBef>
            </a:pPr>
            <a:r>
              <a:rPr lang="zh-CN" altLang="en-US" sz="2200">
                <a:latin typeface="微软雅黑" panose="020B0503020204020204" pitchFamily="34" charset="-122"/>
                <a:ea typeface="微软雅黑" panose="020B0503020204020204" pitchFamily="34" charset="-122"/>
              </a:rPr>
              <a:t>内存条的组成：</a:t>
            </a:r>
          </a:p>
          <a:p>
            <a:pPr marL="582613" lvl="1" indent="-223838" algn="just" defTabSz="717550" eaLnBrk="1" hangingPunct="1">
              <a:lnSpc>
                <a:spcPct val="110000"/>
              </a:lnSpc>
              <a:spcBef>
                <a:spcPct val="20000"/>
              </a:spcBef>
              <a:buFontTx/>
              <a:buNone/>
            </a:pPr>
            <a:r>
              <a:rPr lang="zh-CN" altLang="en-US" sz="2200">
                <a:latin typeface="微软雅黑" panose="020B0503020204020204" pitchFamily="34" charset="-122"/>
                <a:ea typeface="微软雅黑" panose="020B0503020204020204" pitchFamily="34" charset="-122"/>
              </a:rPr>
              <a:t>把若干片</a:t>
            </a:r>
            <a:r>
              <a:rPr lang="en-US" altLang="zh-CN" sz="2200">
                <a:latin typeface="微软雅黑" panose="020B0503020204020204" pitchFamily="34" charset="-122"/>
                <a:ea typeface="微软雅黑" panose="020B0503020204020204" pitchFamily="34" charset="-122"/>
              </a:rPr>
              <a:t>DRAM</a:t>
            </a:r>
            <a:r>
              <a:rPr lang="zh-CN" altLang="en-US" sz="2200">
                <a:latin typeface="微软雅黑" panose="020B0503020204020204" pitchFamily="34" charset="-122"/>
                <a:ea typeface="微软雅黑" panose="020B0503020204020204" pitchFamily="34" charset="-122"/>
              </a:rPr>
              <a:t>芯片焊装在一小条印制电路板上制成</a:t>
            </a:r>
          </a:p>
          <a:p>
            <a:pPr marL="268288" indent="-268288" algn="just" defTabSz="717550" eaLnBrk="1" hangingPunct="1">
              <a:lnSpc>
                <a:spcPct val="110000"/>
              </a:lnSpc>
              <a:spcBef>
                <a:spcPct val="20000"/>
              </a:spcBef>
            </a:pPr>
            <a:r>
              <a:rPr lang="zh-CN" altLang="en-US" sz="2200">
                <a:latin typeface="微软雅黑" panose="020B0503020204020204" pitchFamily="34" charset="-122"/>
                <a:ea typeface="微软雅黑" panose="020B0503020204020204" pitchFamily="34" charset="-122"/>
              </a:rPr>
              <a:t>内存条必须插在主板上的内存条插槽中才能使用</a:t>
            </a:r>
          </a:p>
        </p:txBody>
      </p:sp>
      <p:sp>
        <p:nvSpPr>
          <p:cNvPr id="562180" name="Rectangle 4"/>
          <p:cNvSpPr>
            <a:spLocks noChangeArrowheads="1"/>
          </p:cNvSpPr>
          <p:nvPr/>
        </p:nvSpPr>
        <p:spPr bwMode="auto">
          <a:xfrm>
            <a:off x="522288" y="4973638"/>
            <a:ext cx="7789862" cy="179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8" tIns="44483" rIns="88958" bIns="44483"/>
          <a:lstStyle>
            <a:lvl1pPr marL="268288" indent="-268288" defTabSz="717550">
              <a:defRPr sz="1600">
                <a:solidFill>
                  <a:schemeClr val="tx1"/>
                </a:solidFill>
                <a:latin typeface="Arial" panose="020B0604020202020204" pitchFamily="34" charset="0"/>
              </a:defRPr>
            </a:lvl1pPr>
            <a:lvl2pPr marL="582613" indent="-223838" defTabSz="717550">
              <a:defRPr sz="1600">
                <a:solidFill>
                  <a:schemeClr val="tx1"/>
                </a:solidFill>
                <a:latin typeface="Arial" panose="020B0604020202020204" pitchFamily="34" charset="0"/>
              </a:defRPr>
            </a:lvl2pPr>
            <a:lvl3pPr marL="1143000" indent="-228600" defTabSz="717550">
              <a:defRPr sz="1600">
                <a:solidFill>
                  <a:schemeClr val="tx1"/>
                </a:solidFill>
                <a:latin typeface="Arial" panose="020B0604020202020204" pitchFamily="34" charset="0"/>
              </a:defRPr>
            </a:lvl3pPr>
            <a:lvl4pPr marL="1600200" indent="-228600" defTabSz="717550">
              <a:defRPr sz="1600">
                <a:solidFill>
                  <a:schemeClr val="tx1"/>
                </a:solidFill>
                <a:latin typeface="Arial" panose="020B0604020202020204" pitchFamily="34" charset="0"/>
              </a:defRPr>
            </a:lvl4pPr>
            <a:lvl5pPr marL="2057400" indent="-228600" defTabSz="717550">
              <a:defRPr sz="1600">
                <a:solidFill>
                  <a:schemeClr val="tx1"/>
                </a:solidFill>
                <a:latin typeface="Arial" panose="020B0604020202020204" pitchFamily="34" charset="0"/>
              </a:defRPr>
            </a:lvl5pPr>
            <a:lvl6pPr marL="2514600" indent="-228600" defTabSz="717550"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717550"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717550"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71755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105000"/>
              </a:lnSpc>
              <a:spcBef>
                <a:spcPct val="5000"/>
              </a:spcBef>
              <a:buClr>
                <a:schemeClr val="accent1"/>
              </a:buClr>
              <a:buSzPct val="80000"/>
              <a:buFont typeface="Wingdings" panose="05000000000000000000" pitchFamily="2" charset="2"/>
              <a:buNone/>
            </a:pPr>
            <a:r>
              <a:rPr kumimoji="1" lang="zh-CN" altLang="en-US" sz="2200" b="1" dirty="0">
                <a:ea typeface="黑体" panose="02010609060101010101" pitchFamily="49" charset="-122"/>
              </a:rPr>
              <a:t>  </a:t>
            </a:r>
            <a:r>
              <a:rPr kumimoji="1" lang="zh-CN" altLang="en-US" sz="2200" b="1" dirty="0">
                <a:latin typeface="微软雅黑" panose="020B0503020204020204" pitchFamily="34" charset="-122"/>
                <a:ea typeface="微软雅黑" panose="020B0503020204020204" pitchFamily="34" charset="-122"/>
              </a:rPr>
              <a:t>目前流行的是</a:t>
            </a:r>
            <a:r>
              <a:rPr kumimoji="1" lang="en-US" altLang="zh-CN" sz="2200" b="1" dirty="0">
                <a:latin typeface="微软雅黑" panose="020B0503020204020204" pitchFamily="34" charset="-122"/>
                <a:ea typeface="微软雅黑" panose="020B0503020204020204" pitchFamily="34" charset="-122"/>
              </a:rPr>
              <a:t>DDR2</a:t>
            </a:r>
            <a:r>
              <a:rPr kumimoji="1" lang="zh-CN" altLang="en-US" sz="2200" b="1" dirty="0">
                <a:latin typeface="微软雅黑" panose="020B0503020204020204" pitchFamily="34" charset="-122"/>
                <a:ea typeface="微软雅黑" panose="020B0503020204020204" pitchFamily="34" charset="-122"/>
              </a:rPr>
              <a:t>、</a:t>
            </a:r>
            <a:r>
              <a:rPr kumimoji="1" lang="en-US" altLang="zh-CN" sz="2200" b="1" dirty="0">
                <a:latin typeface="微软雅黑" panose="020B0503020204020204" pitchFamily="34" charset="-122"/>
                <a:ea typeface="微软雅黑" panose="020B0503020204020204" pitchFamily="34" charset="-122"/>
              </a:rPr>
              <a:t>DDR3</a:t>
            </a:r>
            <a:r>
              <a:rPr kumimoji="1" lang="zh-CN" altLang="en-US" sz="2200" b="1" dirty="0">
                <a:latin typeface="微软雅黑" panose="020B0503020204020204" pitchFamily="34" charset="-122"/>
                <a:ea typeface="微软雅黑" panose="020B0503020204020204" pitchFamily="34" charset="-122"/>
              </a:rPr>
              <a:t>、</a:t>
            </a:r>
            <a:r>
              <a:rPr kumimoji="1" lang="en-US" altLang="zh-CN" sz="2200" b="1" dirty="0">
                <a:latin typeface="微软雅黑" panose="020B0503020204020204" pitchFamily="34" charset="-122"/>
                <a:ea typeface="微软雅黑" panose="020B0503020204020204" pitchFamily="34" charset="-122"/>
              </a:rPr>
              <a:t>DDR4</a:t>
            </a:r>
            <a:r>
              <a:rPr kumimoji="1" lang="zh-CN" altLang="en-US" sz="2200" b="1" dirty="0">
                <a:latin typeface="微软雅黑" panose="020B0503020204020204" pitchFamily="34" charset="-122"/>
                <a:ea typeface="微软雅黑" panose="020B0503020204020204" pitchFamily="34" charset="-122"/>
              </a:rPr>
              <a:t>内存条：</a:t>
            </a:r>
          </a:p>
          <a:p>
            <a:pPr lvl="1" algn="just" eaLnBrk="1" hangingPunct="1">
              <a:lnSpc>
                <a:spcPct val="105000"/>
              </a:lnSpc>
              <a:spcBef>
                <a:spcPct val="5000"/>
              </a:spcBef>
              <a:buFontTx/>
              <a:buChar char="–"/>
            </a:pPr>
            <a:r>
              <a:rPr kumimoji="1" lang="zh-CN" altLang="en-US" sz="2200" b="1" dirty="0">
                <a:solidFill>
                  <a:srgbClr val="000099"/>
                </a:solidFill>
                <a:latin typeface="微软雅黑" panose="020B0503020204020204" pitchFamily="34" charset="-122"/>
                <a:ea typeface="微软雅黑" panose="020B0503020204020204" pitchFamily="34" charset="-122"/>
              </a:rPr>
              <a:t>采用双列直插式，其触点分布在内存条的两面</a:t>
            </a:r>
          </a:p>
          <a:p>
            <a:pPr lvl="1" algn="just" eaLnBrk="1" hangingPunct="1">
              <a:lnSpc>
                <a:spcPct val="105000"/>
              </a:lnSpc>
              <a:spcBef>
                <a:spcPct val="5000"/>
              </a:spcBef>
              <a:buFontTx/>
              <a:buChar char="–"/>
            </a:pPr>
            <a:r>
              <a:rPr kumimoji="1" lang="en-US" altLang="zh-CN" sz="2200" b="1" dirty="0">
                <a:solidFill>
                  <a:srgbClr val="000099"/>
                </a:solidFill>
                <a:latin typeface="微软雅黑" panose="020B0503020204020204" pitchFamily="34" charset="-122"/>
                <a:ea typeface="微软雅黑" panose="020B0503020204020204" pitchFamily="34" charset="-122"/>
              </a:rPr>
              <a:t>DDR</a:t>
            </a:r>
            <a:r>
              <a:rPr kumimoji="1" lang="zh-CN" altLang="en-US" sz="2200" b="1" dirty="0">
                <a:solidFill>
                  <a:srgbClr val="000099"/>
                </a:solidFill>
                <a:latin typeface="微软雅黑" panose="020B0503020204020204" pitchFamily="34" charset="-122"/>
                <a:ea typeface="微软雅黑" panose="020B0503020204020204" pitchFamily="34" charset="-122"/>
              </a:rPr>
              <a:t>条有</a:t>
            </a:r>
            <a:r>
              <a:rPr kumimoji="1" lang="en-US" altLang="zh-CN" sz="2200" b="1" dirty="0">
                <a:solidFill>
                  <a:srgbClr val="000099"/>
                </a:solidFill>
                <a:latin typeface="微软雅黑" panose="020B0503020204020204" pitchFamily="34" charset="-122"/>
                <a:ea typeface="微软雅黑" panose="020B0503020204020204" pitchFamily="34" charset="-122"/>
              </a:rPr>
              <a:t>184</a:t>
            </a:r>
            <a:r>
              <a:rPr kumimoji="1" lang="zh-CN" altLang="en-US" sz="2200" b="1" dirty="0">
                <a:solidFill>
                  <a:srgbClr val="000099"/>
                </a:solidFill>
                <a:latin typeface="微软雅黑" panose="020B0503020204020204" pitchFamily="34" charset="-122"/>
                <a:ea typeface="微软雅黑" panose="020B0503020204020204" pitchFamily="34" charset="-122"/>
              </a:rPr>
              <a:t>个引脚，</a:t>
            </a:r>
            <a:r>
              <a:rPr kumimoji="1" lang="en-US" altLang="zh-CN" sz="2200" b="1" dirty="0">
                <a:solidFill>
                  <a:srgbClr val="000099"/>
                </a:solidFill>
                <a:latin typeface="微软雅黑" panose="020B0503020204020204" pitchFamily="34" charset="-122"/>
                <a:ea typeface="微软雅黑" panose="020B0503020204020204" pitchFamily="34" charset="-122"/>
              </a:rPr>
              <a:t>DDR2</a:t>
            </a:r>
            <a:r>
              <a:rPr kumimoji="1" lang="zh-CN" altLang="en-US" sz="2200" b="1" dirty="0">
                <a:solidFill>
                  <a:srgbClr val="000099"/>
                </a:solidFill>
                <a:latin typeface="微软雅黑" panose="020B0503020204020204" pitchFamily="34" charset="-122"/>
                <a:ea typeface="微软雅黑" panose="020B0503020204020204" pitchFamily="34" charset="-122"/>
              </a:rPr>
              <a:t>有</a:t>
            </a:r>
            <a:r>
              <a:rPr kumimoji="1" lang="en-US" altLang="zh-CN" sz="2200" b="1" dirty="0">
                <a:solidFill>
                  <a:srgbClr val="000099"/>
                </a:solidFill>
                <a:latin typeface="微软雅黑" panose="020B0503020204020204" pitchFamily="34" charset="-122"/>
                <a:ea typeface="微软雅黑" panose="020B0503020204020204" pitchFamily="34" charset="-122"/>
              </a:rPr>
              <a:t>240</a:t>
            </a:r>
            <a:r>
              <a:rPr kumimoji="1" lang="zh-CN" altLang="en-US" sz="2200" b="1" dirty="0">
                <a:solidFill>
                  <a:srgbClr val="000099"/>
                </a:solidFill>
                <a:latin typeface="微软雅黑" panose="020B0503020204020204" pitchFamily="34" charset="-122"/>
                <a:ea typeface="微软雅黑" panose="020B0503020204020204" pitchFamily="34" charset="-122"/>
              </a:rPr>
              <a:t>个引脚</a:t>
            </a:r>
          </a:p>
          <a:p>
            <a:pPr lvl="1" algn="just" eaLnBrk="1" hangingPunct="1">
              <a:lnSpc>
                <a:spcPct val="105000"/>
              </a:lnSpc>
              <a:spcBef>
                <a:spcPct val="5000"/>
              </a:spcBef>
              <a:buFontTx/>
              <a:buChar char="–"/>
            </a:pPr>
            <a:r>
              <a:rPr kumimoji="1" lang="en-US" altLang="zh-CN" sz="2200" b="1" dirty="0">
                <a:solidFill>
                  <a:srgbClr val="000099"/>
                </a:solidFill>
                <a:latin typeface="微软雅黑" panose="020B0503020204020204" pitchFamily="34" charset="-122"/>
                <a:ea typeface="微软雅黑" panose="020B0503020204020204" pitchFamily="34" charset="-122"/>
              </a:rPr>
              <a:t>PC</a:t>
            </a:r>
            <a:r>
              <a:rPr kumimoji="1" lang="zh-CN" altLang="en-US" sz="2200" b="1" dirty="0">
                <a:solidFill>
                  <a:srgbClr val="000099"/>
                </a:solidFill>
                <a:latin typeface="微软雅黑" panose="020B0503020204020204" pitchFamily="34" charset="-122"/>
                <a:ea typeface="微软雅黑" panose="020B0503020204020204" pitchFamily="34" charset="-122"/>
              </a:rPr>
              <a:t>机主板中一般都配备有</a:t>
            </a:r>
            <a:r>
              <a:rPr kumimoji="1" lang="en-US" altLang="zh-CN" sz="2200" b="1" dirty="0">
                <a:solidFill>
                  <a:srgbClr val="000099"/>
                </a:solidFill>
                <a:latin typeface="微软雅黑" panose="020B0503020204020204" pitchFamily="34" charset="-122"/>
                <a:ea typeface="微软雅黑" panose="020B0503020204020204" pitchFamily="34" charset="-122"/>
              </a:rPr>
              <a:t>2</a:t>
            </a:r>
            <a:r>
              <a:rPr kumimoji="1" lang="zh-CN" altLang="en-US" sz="2200" b="1" dirty="0">
                <a:solidFill>
                  <a:srgbClr val="000099"/>
                </a:solidFill>
                <a:latin typeface="微软雅黑" panose="020B0503020204020204" pitchFamily="34" charset="-122"/>
                <a:ea typeface="微软雅黑" panose="020B0503020204020204" pitchFamily="34" charset="-122"/>
              </a:rPr>
              <a:t>个或</a:t>
            </a:r>
            <a:r>
              <a:rPr kumimoji="1" lang="en-US" altLang="zh-CN" sz="2200" b="1" dirty="0">
                <a:solidFill>
                  <a:srgbClr val="000099"/>
                </a:solidFill>
                <a:latin typeface="微软雅黑" panose="020B0503020204020204" pitchFamily="34" charset="-122"/>
                <a:ea typeface="微软雅黑" panose="020B0503020204020204" pitchFamily="34" charset="-122"/>
              </a:rPr>
              <a:t>4</a:t>
            </a:r>
            <a:r>
              <a:rPr kumimoji="1" lang="zh-CN" altLang="en-US" sz="2200" b="1" dirty="0">
                <a:solidFill>
                  <a:srgbClr val="000099"/>
                </a:solidFill>
                <a:latin typeface="微软雅黑" panose="020B0503020204020204" pitchFamily="34" charset="-122"/>
                <a:ea typeface="微软雅黑" panose="020B0503020204020204" pitchFamily="34" charset="-122"/>
              </a:rPr>
              <a:t>个</a:t>
            </a:r>
            <a:r>
              <a:rPr kumimoji="1" lang="en-US" altLang="zh-CN" sz="2200" b="1" dirty="0">
                <a:solidFill>
                  <a:srgbClr val="000099"/>
                </a:solidFill>
                <a:latin typeface="微软雅黑" panose="020B0503020204020204" pitchFamily="34" charset="-122"/>
                <a:ea typeface="微软雅黑" panose="020B0503020204020204" pitchFamily="34" charset="-122"/>
              </a:rPr>
              <a:t>DIMM</a:t>
            </a:r>
            <a:r>
              <a:rPr kumimoji="1" lang="zh-CN" altLang="en-US" sz="2200" b="1" dirty="0">
                <a:solidFill>
                  <a:srgbClr val="000099"/>
                </a:solidFill>
                <a:latin typeface="微软雅黑" panose="020B0503020204020204" pitchFamily="34" charset="-122"/>
                <a:ea typeface="微软雅黑" panose="020B0503020204020204" pitchFamily="34" charset="-122"/>
              </a:rPr>
              <a:t>插槽 </a:t>
            </a:r>
          </a:p>
        </p:txBody>
      </p:sp>
      <p:pic>
        <p:nvPicPr>
          <p:cNvPr id="562181" name="Picture 5" descr="http://news.mydrivers.com/pages/images/20040311155720_14678.jpg"/>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3311525" y="908050"/>
            <a:ext cx="5581650" cy="112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2182" name="Picture 6" descr="2v623rmqs16m"/>
          <p:cNvPicPr>
            <a:picLocks noChangeAspect="1" noChangeArrowheads="1"/>
          </p:cNvPicPr>
          <p:nvPr/>
        </p:nvPicPr>
        <p:blipFill>
          <a:blip r:embed="rId5">
            <a:extLst>
              <a:ext uri="{28A0092B-C50C-407E-A947-70E740481C1C}">
                <a14:useLocalDpi xmlns:a14="http://schemas.microsoft.com/office/drawing/2010/main" val="0"/>
              </a:ext>
            </a:extLst>
          </a:blip>
          <a:srcRect t="26459" b="23047"/>
          <a:stretch>
            <a:fillRect/>
          </a:stretch>
        </p:blipFill>
        <p:spPr bwMode="auto">
          <a:xfrm>
            <a:off x="1601788" y="3097213"/>
            <a:ext cx="6256337" cy="175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9"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9A0D773F-A5A9-45E0-AEB9-BBE7D65E2AC5}" type="slidenum">
              <a:rPr lang="zh-CN" altLang="en-US" sz="1200" smtClean="0">
                <a:solidFill>
                  <a:srgbClr val="898989"/>
                </a:solidFill>
              </a:rPr>
              <a:pPr/>
              <a:t>34</a:t>
            </a:fld>
            <a:endParaRPr lang="zh-CN" altLang="en-US" sz="1200">
              <a:solidFill>
                <a:srgbClr val="898989"/>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2179">
                                            <p:txEl>
                                              <p:pRg st="0" end="0"/>
                                            </p:txEl>
                                          </p:spTgt>
                                        </p:tgtEl>
                                        <p:attrNameLst>
                                          <p:attrName>style.visibility</p:attrName>
                                        </p:attrNameLst>
                                      </p:cBhvr>
                                      <p:to>
                                        <p:strVal val="visible"/>
                                      </p:to>
                                    </p:set>
                                    <p:animEffect transition="in" filter="blinds(horizontal)">
                                      <p:cBhvr>
                                        <p:cTn id="7" dur="500"/>
                                        <p:tgtEl>
                                          <p:spTgt spid="56217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62181"/>
                                        </p:tgtEl>
                                        <p:attrNameLst>
                                          <p:attrName>style.visibility</p:attrName>
                                        </p:attrNameLst>
                                      </p:cBhvr>
                                      <p:to>
                                        <p:strVal val="visible"/>
                                      </p:to>
                                    </p:set>
                                    <p:animEffect transition="in" filter="blinds(horizontal)">
                                      <p:cBhvr>
                                        <p:cTn id="10" dur="500"/>
                                        <p:tgtEl>
                                          <p:spTgt spid="56218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62179">
                                            <p:txEl>
                                              <p:pRg st="1" end="1"/>
                                            </p:txEl>
                                          </p:spTgt>
                                        </p:tgtEl>
                                        <p:attrNameLst>
                                          <p:attrName>style.visibility</p:attrName>
                                        </p:attrNameLst>
                                      </p:cBhvr>
                                      <p:to>
                                        <p:strVal val="visible"/>
                                      </p:to>
                                    </p:set>
                                    <p:animEffect transition="in" filter="blinds(horizontal)">
                                      <p:cBhvr>
                                        <p:cTn id="15" dur="500"/>
                                        <p:tgtEl>
                                          <p:spTgt spid="562179">
                                            <p:txEl>
                                              <p:pRg st="1" end="1"/>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562179">
                                            <p:txEl>
                                              <p:pRg st="2" end="2"/>
                                            </p:txEl>
                                          </p:spTgt>
                                        </p:tgtEl>
                                        <p:attrNameLst>
                                          <p:attrName>style.visibility</p:attrName>
                                        </p:attrNameLst>
                                      </p:cBhvr>
                                      <p:to>
                                        <p:strVal val="visible"/>
                                      </p:to>
                                    </p:set>
                                    <p:animEffect transition="in" filter="blinds(horizontal)">
                                      <p:cBhvr>
                                        <p:cTn id="18" dur="500"/>
                                        <p:tgtEl>
                                          <p:spTgt spid="562179">
                                            <p:txEl>
                                              <p:pRg st="2" end="2"/>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562179">
                                            <p:txEl>
                                              <p:pRg st="3" end="3"/>
                                            </p:txEl>
                                          </p:spTgt>
                                        </p:tgtEl>
                                        <p:attrNameLst>
                                          <p:attrName>style.visibility</p:attrName>
                                        </p:attrNameLst>
                                      </p:cBhvr>
                                      <p:to>
                                        <p:strVal val="visible"/>
                                      </p:to>
                                    </p:set>
                                    <p:animEffect transition="in" filter="blinds(horizontal)">
                                      <p:cBhvr>
                                        <p:cTn id="23" dur="500"/>
                                        <p:tgtEl>
                                          <p:spTgt spid="562179">
                                            <p:txEl>
                                              <p:pRg st="3" end="3"/>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562182"/>
                                        </p:tgtEl>
                                        <p:attrNameLst>
                                          <p:attrName>style.visibility</p:attrName>
                                        </p:attrNameLst>
                                      </p:cBhvr>
                                      <p:to>
                                        <p:strVal val="visible"/>
                                      </p:to>
                                    </p:set>
                                    <p:animEffect transition="in" filter="blinds(horizontal)">
                                      <p:cBhvr>
                                        <p:cTn id="26" dur="500"/>
                                        <p:tgtEl>
                                          <p:spTgt spid="56218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562180">
                                            <p:txEl>
                                              <p:pRg st="0" end="0"/>
                                            </p:txEl>
                                          </p:spTgt>
                                        </p:tgtEl>
                                        <p:attrNameLst>
                                          <p:attrName>style.visibility</p:attrName>
                                        </p:attrNameLst>
                                      </p:cBhvr>
                                      <p:to>
                                        <p:strVal val="visible"/>
                                      </p:to>
                                    </p:set>
                                    <p:animEffect transition="in" filter="blinds(horizontal)">
                                      <p:cBhvr>
                                        <p:cTn id="31" dur="500"/>
                                        <p:tgtEl>
                                          <p:spTgt spid="562180">
                                            <p:txEl>
                                              <p:pRg st="0" end="0"/>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562180">
                                            <p:txEl>
                                              <p:pRg st="1" end="1"/>
                                            </p:txEl>
                                          </p:spTgt>
                                        </p:tgtEl>
                                        <p:attrNameLst>
                                          <p:attrName>style.visibility</p:attrName>
                                        </p:attrNameLst>
                                      </p:cBhvr>
                                      <p:to>
                                        <p:strVal val="visible"/>
                                      </p:to>
                                    </p:set>
                                    <p:animEffect transition="in" filter="blinds(horizontal)">
                                      <p:cBhvr>
                                        <p:cTn id="34" dur="500"/>
                                        <p:tgtEl>
                                          <p:spTgt spid="562180">
                                            <p:txEl>
                                              <p:pRg st="1" end="1"/>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562180">
                                            <p:txEl>
                                              <p:pRg st="2" end="2"/>
                                            </p:txEl>
                                          </p:spTgt>
                                        </p:tgtEl>
                                        <p:attrNameLst>
                                          <p:attrName>style.visibility</p:attrName>
                                        </p:attrNameLst>
                                      </p:cBhvr>
                                      <p:to>
                                        <p:strVal val="visible"/>
                                      </p:to>
                                    </p:set>
                                    <p:animEffect transition="in" filter="blinds(horizontal)">
                                      <p:cBhvr>
                                        <p:cTn id="37" dur="500"/>
                                        <p:tgtEl>
                                          <p:spTgt spid="562180">
                                            <p:txEl>
                                              <p:pRg st="2" end="2"/>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562180">
                                            <p:txEl>
                                              <p:pRg st="3" end="3"/>
                                            </p:txEl>
                                          </p:spTgt>
                                        </p:tgtEl>
                                        <p:attrNameLst>
                                          <p:attrName>style.visibility</p:attrName>
                                        </p:attrNameLst>
                                      </p:cBhvr>
                                      <p:to>
                                        <p:strVal val="visible"/>
                                      </p:to>
                                    </p:set>
                                    <p:animEffect transition="in" filter="blinds(horizontal)">
                                      <p:cBhvr>
                                        <p:cTn id="40" dur="500"/>
                                        <p:tgtEl>
                                          <p:spTgt spid="56218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179"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
          <p:cNvGrpSpPr>
            <a:grpSpLocks/>
          </p:cNvGrpSpPr>
          <p:nvPr/>
        </p:nvGrpSpPr>
        <p:grpSpPr bwMode="auto">
          <a:xfrm>
            <a:off x="0" y="908050"/>
            <a:ext cx="7670800" cy="5189538"/>
            <a:chOff x="430" y="872"/>
            <a:chExt cx="4384" cy="3064"/>
          </a:xfrm>
        </p:grpSpPr>
        <p:sp>
          <p:nvSpPr>
            <p:cNvPr id="38928" name="Text Box 8"/>
            <p:cNvSpPr txBox="1">
              <a:spLocks noChangeAspect="1" noChangeArrowheads="1"/>
            </p:cNvSpPr>
            <p:nvPr/>
          </p:nvSpPr>
          <p:spPr bwMode="auto">
            <a:xfrm>
              <a:off x="4060" y="3100"/>
              <a:ext cx="754" cy="215"/>
            </a:xfrm>
            <a:prstGeom prst="rect">
              <a:avLst/>
            </a:prstGeom>
            <a:noFill/>
            <a:ln w="12700">
              <a:noFill/>
              <a:miter lim="800000"/>
              <a:headEnd/>
              <a:tailEnd/>
            </a:ln>
          </p:spPr>
          <p:txBody>
            <a:bodyPr wrap="none" lIns="88950" tIns="44480" rIns="88950" bIns="44480" anchor="ctr">
              <a:spAutoFit/>
            </a:bodyPr>
            <a:lstStyle/>
            <a:p>
              <a:r>
                <a:rPr lang="zh-CN" altLang="en-US" sz="1800" b="1">
                  <a:latin typeface="Helvetica" pitchFamily="34" charset="0"/>
                  <a:ea typeface="微软雅黑" pitchFamily="34" charset="-122"/>
                </a:rPr>
                <a:t>存储控制器</a:t>
              </a:r>
            </a:p>
          </p:txBody>
        </p:sp>
        <p:sp>
          <p:nvSpPr>
            <p:cNvPr id="38929" name="Rectangle 9"/>
            <p:cNvSpPr>
              <a:spLocks noChangeAspect="1" noChangeArrowheads="1"/>
            </p:cNvSpPr>
            <p:nvPr/>
          </p:nvSpPr>
          <p:spPr bwMode="auto">
            <a:xfrm>
              <a:off x="1250" y="887"/>
              <a:ext cx="2832" cy="1506"/>
            </a:xfrm>
            <a:prstGeom prst="rect">
              <a:avLst/>
            </a:prstGeom>
            <a:solidFill>
              <a:schemeClr val="bg1"/>
            </a:solidFill>
            <a:ln w="12700">
              <a:solidFill>
                <a:schemeClr val="tx1"/>
              </a:solidFill>
              <a:miter lim="800000"/>
              <a:headEnd/>
              <a:tailEnd/>
            </a:ln>
            <a:effectLst>
              <a:outerShdw dist="107763" dir="2700000" algn="ctr" rotWithShape="0">
                <a:srgbClr val="000004"/>
              </a:outerShdw>
            </a:effectLst>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38930" name="Rectangle 10"/>
            <p:cNvSpPr>
              <a:spLocks noChangeAspect="1" noChangeArrowheads="1"/>
            </p:cNvSpPr>
            <p:nvPr/>
          </p:nvSpPr>
          <p:spPr bwMode="auto">
            <a:xfrm>
              <a:off x="1527" y="2779"/>
              <a:ext cx="2524" cy="710"/>
            </a:xfrm>
            <a:prstGeom prst="rect">
              <a:avLst/>
            </a:prstGeom>
            <a:solidFill>
              <a:srgbClr val="FFFFFF"/>
            </a:solidFill>
            <a:ln w="12700">
              <a:solidFill>
                <a:schemeClr val="tx1"/>
              </a:solidFill>
              <a:miter lim="800000"/>
              <a:headEnd/>
              <a:tailEnd/>
            </a:ln>
            <a:effectLst>
              <a:outerShdw dist="107763" dir="2700000" algn="ctr" rotWithShape="0">
                <a:srgbClr val="000004"/>
              </a:outerShdw>
            </a:effectLst>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38931" name="Rectangle 11"/>
            <p:cNvSpPr>
              <a:spLocks noChangeAspect="1" noChangeArrowheads="1"/>
            </p:cNvSpPr>
            <p:nvPr/>
          </p:nvSpPr>
          <p:spPr bwMode="auto">
            <a:xfrm>
              <a:off x="3236" y="1304"/>
              <a:ext cx="613" cy="545"/>
            </a:xfrm>
            <a:prstGeom prst="rect">
              <a:avLst/>
            </a:prstGeom>
            <a:solidFill>
              <a:srgbClr val="FFFFFF"/>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38932" name="Rectangle 12"/>
            <p:cNvSpPr>
              <a:spLocks noChangeAspect="1" noChangeArrowheads="1"/>
            </p:cNvSpPr>
            <p:nvPr/>
          </p:nvSpPr>
          <p:spPr bwMode="auto">
            <a:xfrm>
              <a:off x="2963" y="1372"/>
              <a:ext cx="614" cy="546"/>
            </a:xfrm>
            <a:prstGeom prst="rect">
              <a:avLst/>
            </a:prstGeom>
            <a:solidFill>
              <a:srgbClr val="FFFFFF"/>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38933" name="Rectangle 13"/>
            <p:cNvSpPr>
              <a:spLocks noChangeAspect="1" noChangeArrowheads="1"/>
            </p:cNvSpPr>
            <p:nvPr/>
          </p:nvSpPr>
          <p:spPr bwMode="auto">
            <a:xfrm>
              <a:off x="2690" y="1441"/>
              <a:ext cx="614" cy="545"/>
            </a:xfrm>
            <a:prstGeom prst="rect">
              <a:avLst/>
            </a:prstGeom>
            <a:solidFill>
              <a:srgbClr val="FFFFFF"/>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38934" name="Rectangle 14"/>
            <p:cNvSpPr>
              <a:spLocks noChangeAspect="1" noChangeArrowheads="1"/>
            </p:cNvSpPr>
            <p:nvPr/>
          </p:nvSpPr>
          <p:spPr bwMode="auto">
            <a:xfrm>
              <a:off x="2418" y="1508"/>
              <a:ext cx="613" cy="546"/>
            </a:xfrm>
            <a:prstGeom prst="rect">
              <a:avLst/>
            </a:prstGeom>
            <a:solidFill>
              <a:srgbClr val="FFFFFF"/>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38935" name="Rectangle 15"/>
            <p:cNvSpPr>
              <a:spLocks noChangeAspect="1" noChangeArrowheads="1"/>
            </p:cNvSpPr>
            <p:nvPr/>
          </p:nvSpPr>
          <p:spPr bwMode="auto">
            <a:xfrm>
              <a:off x="2145" y="1577"/>
              <a:ext cx="614" cy="546"/>
            </a:xfrm>
            <a:prstGeom prst="rect">
              <a:avLst/>
            </a:prstGeom>
            <a:solidFill>
              <a:srgbClr val="FFFFFF"/>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38936" name="Rectangle 16"/>
            <p:cNvSpPr>
              <a:spLocks noChangeAspect="1" noChangeArrowheads="1"/>
            </p:cNvSpPr>
            <p:nvPr/>
          </p:nvSpPr>
          <p:spPr bwMode="auto">
            <a:xfrm>
              <a:off x="1872" y="1645"/>
              <a:ext cx="614" cy="545"/>
            </a:xfrm>
            <a:prstGeom prst="rect">
              <a:avLst/>
            </a:prstGeom>
            <a:solidFill>
              <a:srgbClr val="FFFFFF"/>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38937" name="Rectangle 17"/>
            <p:cNvSpPr>
              <a:spLocks noChangeAspect="1" noChangeArrowheads="1"/>
            </p:cNvSpPr>
            <p:nvPr/>
          </p:nvSpPr>
          <p:spPr bwMode="auto">
            <a:xfrm>
              <a:off x="1599" y="1713"/>
              <a:ext cx="613" cy="546"/>
            </a:xfrm>
            <a:prstGeom prst="rect">
              <a:avLst/>
            </a:prstGeom>
            <a:solidFill>
              <a:srgbClr val="FFFFFF"/>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38938" name="Rectangle 18"/>
            <p:cNvSpPr>
              <a:spLocks noChangeAspect="1" noChangeArrowheads="1"/>
            </p:cNvSpPr>
            <p:nvPr/>
          </p:nvSpPr>
          <p:spPr bwMode="auto">
            <a:xfrm>
              <a:off x="1326" y="1782"/>
              <a:ext cx="614" cy="545"/>
            </a:xfrm>
            <a:prstGeom prst="rect">
              <a:avLst/>
            </a:prstGeom>
            <a:solidFill>
              <a:srgbClr val="FFFFFF"/>
            </a:solidFill>
            <a:ln w="12700">
              <a:solidFill>
                <a:schemeClr val="tx1"/>
              </a:solidFill>
              <a:miter lim="800000"/>
              <a:headEnd/>
              <a:tailEnd/>
            </a:ln>
          </p:spPr>
          <p:txBody>
            <a:bodyPr wrap="none" lIns="88950" tIns="44480" rIns="88950" bIns="44480" anchor="ctr"/>
            <a:lstStyle/>
            <a:p>
              <a:pPr algn="ctr"/>
              <a:endParaRPr lang="zh-CN" altLang="en-US" sz="1400" b="1">
                <a:latin typeface="Helvetica" pitchFamily="34" charset="0"/>
                <a:ea typeface="宋体" pitchFamily="2" charset="-122"/>
              </a:endParaRPr>
            </a:p>
          </p:txBody>
        </p:sp>
        <p:grpSp>
          <p:nvGrpSpPr>
            <p:cNvPr id="3" name="Group 19"/>
            <p:cNvGrpSpPr>
              <a:grpSpLocks/>
            </p:cNvGrpSpPr>
            <p:nvPr/>
          </p:nvGrpSpPr>
          <p:grpSpPr bwMode="auto">
            <a:xfrm>
              <a:off x="1065" y="872"/>
              <a:ext cx="2330" cy="2253"/>
              <a:chOff x="768" y="724"/>
              <a:chExt cx="2623" cy="2537"/>
            </a:xfrm>
          </p:grpSpPr>
          <p:sp>
            <p:nvSpPr>
              <p:cNvPr id="39031" name="Line 20"/>
              <p:cNvSpPr>
                <a:spLocks noChangeAspect="1" noChangeShapeType="1"/>
              </p:cNvSpPr>
              <p:nvPr/>
            </p:nvSpPr>
            <p:spPr bwMode="auto">
              <a:xfrm>
                <a:off x="768" y="913"/>
                <a:ext cx="2623" cy="0"/>
              </a:xfrm>
              <a:prstGeom prst="line">
                <a:avLst/>
              </a:prstGeom>
              <a:noFill/>
              <a:ln w="38100">
                <a:solidFill>
                  <a:srgbClr val="99CCFF"/>
                </a:solidFill>
                <a:round/>
                <a:headEnd/>
                <a:tailEnd/>
              </a:ln>
            </p:spPr>
            <p:txBody>
              <a:bodyPr wrap="none" anchor="ctr"/>
              <a:lstStyle/>
              <a:p>
                <a:endParaRPr lang="zh-CN" altLang="en-US"/>
              </a:p>
            </p:txBody>
          </p:sp>
          <p:grpSp>
            <p:nvGrpSpPr>
              <p:cNvPr id="4" name="Group 21"/>
              <p:cNvGrpSpPr>
                <a:grpSpLocks/>
              </p:cNvGrpSpPr>
              <p:nvPr/>
            </p:nvGrpSpPr>
            <p:grpSpPr bwMode="auto">
              <a:xfrm>
                <a:off x="768" y="724"/>
                <a:ext cx="2610" cy="2537"/>
                <a:chOff x="768" y="724"/>
                <a:chExt cx="2610" cy="2537"/>
              </a:xfrm>
            </p:grpSpPr>
            <p:sp>
              <p:nvSpPr>
                <p:cNvPr id="39033" name="Text Box 22"/>
                <p:cNvSpPr txBox="1">
                  <a:spLocks noChangeAspect="1" noChangeArrowheads="1"/>
                </p:cNvSpPr>
                <p:nvPr/>
              </p:nvSpPr>
              <p:spPr bwMode="auto">
                <a:xfrm>
                  <a:off x="1769" y="724"/>
                  <a:ext cx="1211" cy="201"/>
                </a:xfrm>
                <a:prstGeom prst="rect">
                  <a:avLst/>
                </a:prstGeom>
                <a:noFill/>
                <a:ln w="12700">
                  <a:noFill/>
                  <a:miter lim="800000"/>
                  <a:headEnd/>
                  <a:tailEnd/>
                </a:ln>
              </p:spPr>
              <p:txBody>
                <a:bodyPr wrap="none" lIns="88950" tIns="44480" rIns="88950" bIns="44480" anchor="ctr">
                  <a:spAutoFit/>
                </a:bodyPr>
                <a:lstStyle/>
                <a:p>
                  <a:pPr algn="ctr"/>
                  <a:r>
                    <a:rPr lang="en-US" altLang="zh-CN" sz="1400" b="1">
                      <a:latin typeface="Courier New" pitchFamily="49" charset="0"/>
                      <a:ea typeface="宋体" pitchFamily="2" charset="-122"/>
                    </a:rPr>
                    <a:t>(</a:t>
                  </a:r>
                  <a:r>
                    <a:rPr lang="zh-CN" altLang="en-US" sz="1400" b="1">
                      <a:solidFill>
                        <a:srgbClr val="0099FF"/>
                      </a:solidFill>
                      <a:latin typeface="Courier New" pitchFamily="49" charset="0"/>
                      <a:ea typeface="宋体" pitchFamily="2" charset="-122"/>
                    </a:rPr>
                    <a:t>行地址</a:t>
                  </a:r>
                  <a:r>
                    <a:rPr lang="en-US" altLang="zh-CN" sz="1400" b="1">
                      <a:solidFill>
                        <a:srgbClr val="0099FF"/>
                      </a:solidFill>
                      <a:latin typeface="Courier New" pitchFamily="49" charset="0"/>
                      <a:ea typeface="宋体" pitchFamily="2" charset="-122"/>
                    </a:rPr>
                    <a:t>i, </a:t>
                  </a:r>
                  <a:r>
                    <a:rPr lang="zh-CN" altLang="en-US" sz="1400" b="1">
                      <a:solidFill>
                        <a:srgbClr val="0099FF"/>
                      </a:solidFill>
                      <a:latin typeface="Courier New" pitchFamily="49" charset="0"/>
                      <a:ea typeface="宋体" pitchFamily="2" charset="-122"/>
                    </a:rPr>
                    <a:t>列地址</a:t>
                  </a:r>
                  <a:r>
                    <a:rPr lang="en-US" altLang="zh-CN" sz="1400" b="1">
                      <a:solidFill>
                        <a:srgbClr val="0099FF"/>
                      </a:solidFill>
                      <a:latin typeface="Courier New" pitchFamily="49" charset="0"/>
                      <a:ea typeface="宋体" pitchFamily="2" charset="-122"/>
                    </a:rPr>
                    <a:t>j)</a:t>
                  </a:r>
                </a:p>
              </p:txBody>
            </p:sp>
            <p:sp>
              <p:nvSpPr>
                <p:cNvPr id="39034" name="Line 23"/>
                <p:cNvSpPr>
                  <a:spLocks noChangeAspect="1" noChangeShapeType="1"/>
                </p:cNvSpPr>
                <p:nvPr/>
              </p:nvSpPr>
              <p:spPr bwMode="auto">
                <a:xfrm>
                  <a:off x="3378" y="913"/>
                  <a:ext cx="0" cy="300"/>
                </a:xfrm>
                <a:prstGeom prst="line">
                  <a:avLst/>
                </a:prstGeom>
                <a:noFill/>
                <a:ln w="38100">
                  <a:solidFill>
                    <a:srgbClr val="99CCFF"/>
                  </a:solidFill>
                  <a:round/>
                  <a:headEnd/>
                  <a:tailEnd type="triangle" w="med" len="med"/>
                </a:ln>
              </p:spPr>
              <p:txBody>
                <a:bodyPr wrap="none" anchor="ctr"/>
                <a:lstStyle/>
                <a:p>
                  <a:endParaRPr lang="zh-CN" altLang="en-US"/>
                </a:p>
              </p:txBody>
            </p:sp>
            <p:sp>
              <p:nvSpPr>
                <p:cNvPr id="39035" name="Line 24"/>
                <p:cNvSpPr>
                  <a:spLocks noChangeAspect="1" noChangeShapeType="1"/>
                </p:cNvSpPr>
                <p:nvPr/>
              </p:nvSpPr>
              <p:spPr bwMode="auto">
                <a:xfrm>
                  <a:off x="3033" y="913"/>
                  <a:ext cx="0" cy="377"/>
                </a:xfrm>
                <a:prstGeom prst="line">
                  <a:avLst/>
                </a:prstGeom>
                <a:noFill/>
                <a:ln w="38100">
                  <a:solidFill>
                    <a:srgbClr val="99CCFF"/>
                  </a:solidFill>
                  <a:round/>
                  <a:headEnd/>
                  <a:tailEnd type="triangle" w="med" len="med"/>
                </a:ln>
              </p:spPr>
              <p:txBody>
                <a:bodyPr wrap="none" anchor="ctr"/>
                <a:lstStyle/>
                <a:p>
                  <a:endParaRPr lang="zh-CN" altLang="en-US"/>
                </a:p>
              </p:txBody>
            </p:sp>
            <p:sp>
              <p:nvSpPr>
                <p:cNvPr id="39036" name="Line 25"/>
                <p:cNvSpPr>
                  <a:spLocks noChangeAspect="1" noChangeShapeType="1"/>
                </p:cNvSpPr>
                <p:nvPr/>
              </p:nvSpPr>
              <p:spPr bwMode="auto">
                <a:xfrm>
                  <a:off x="2726" y="913"/>
                  <a:ext cx="0" cy="460"/>
                </a:xfrm>
                <a:prstGeom prst="line">
                  <a:avLst/>
                </a:prstGeom>
                <a:noFill/>
                <a:ln w="38100">
                  <a:solidFill>
                    <a:srgbClr val="99CCFF"/>
                  </a:solidFill>
                  <a:round/>
                  <a:headEnd/>
                  <a:tailEnd type="triangle" w="med" len="med"/>
                </a:ln>
              </p:spPr>
              <p:txBody>
                <a:bodyPr wrap="none" anchor="ctr"/>
                <a:lstStyle/>
                <a:p>
                  <a:endParaRPr lang="zh-CN" altLang="en-US"/>
                </a:p>
              </p:txBody>
            </p:sp>
            <p:sp>
              <p:nvSpPr>
                <p:cNvPr id="39037" name="Line 26"/>
                <p:cNvSpPr>
                  <a:spLocks noChangeAspect="1" noChangeShapeType="1"/>
                </p:cNvSpPr>
                <p:nvPr/>
              </p:nvSpPr>
              <p:spPr bwMode="auto">
                <a:xfrm>
                  <a:off x="2419" y="913"/>
                  <a:ext cx="0" cy="537"/>
                </a:xfrm>
                <a:prstGeom prst="line">
                  <a:avLst/>
                </a:prstGeom>
                <a:noFill/>
                <a:ln w="38100">
                  <a:solidFill>
                    <a:srgbClr val="99CCFF"/>
                  </a:solidFill>
                  <a:round/>
                  <a:headEnd/>
                  <a:tailEnd type="triangle" w="med" len="med"/>
                </a:ln>
              </p:spPr>
              <p:txBody>
                <a:bodyPr wrap="none" anchor="ctr"/>
                <a:lstStyle/>
                <a:p>
                  <a:endParaRPr lang="zh-CN" altLang="en-US"/>
                </a:p>
              </p:txBody>
            </p:sp>
            <p:sp>
              <p:nvSpPr>
                <p:cNvPr id="39038" name="Line 27"/>
                <p:cNvSpPr>
                  <a:spLocks noChangeAspect="1" noChangeShapeType="1"/>
                </p:cNvSpPr>
                <p:nvPr/>
              </p:nvSpPr>
              <p:spPr bwMode="auto">
                <a:xfrm>
                  <a:off x="2112" y="913"/>
                  <a:ext cx="0" cy="614"/>
                </a:xfrm>
                <a:prstGeom prst="line">
                  <a:avLst/>
                </a:prstGeom>
                <a:noFill/>
                <a:ln w="38100">
                  <a:solidFill>
                    <a:srgbClr val="99CCFF"/>
                  </a:solidFill>
                  <a:round/>
                  <a:headEnd/>
                  <a:tailEnd type="triangle" w="med" len="med"/>
                </a:ln>
              </p:spPr>
              <p:txBody>
                <a:bodyPr wrap="none" anchor="ctr"/>
                <a:lstStyle/>
                <a:p>
                  <a:endParaRPr lang="zh-CN" altLang="en-US"/>
                </a:p>
              </p:txBody>
            </p:sp>
            <p:sp>
              <p:nvSpPr>
                <p:cNvPr id="39039" name="Line 28"/>
                <p:cNvSpPr>
                  <a:spLocks noChangeAspect="1" noChangeShapeType="1"/>
                </p:cNvSpPr>
                <p:nvPr/>
              </p:nvSpPr>
              <p:spPr bwMode="auto">
                <a:xfrm>
                  <a:off x="1766" y="913"/>
                  <a:ext cx="0" cy="691"/>
                </a:xfrm>
                <a:prstGeom prst="line">
                  <a:avLst/>
                </a:prstGeom>
                <a:noFill/>
                <a:ln w="38100">
                  <a:solidFill>
                    <a:srgbClr val="99CCFF"/>
                  </a:solidFill>
                  <a:round/>
                  <a:headEnd/>
                  <a:tailEnd type="triangle" w="med" len="med"/>
                </a:ln>
              </p:spPr>
              <p:txBody>
                <a:bodyPr wrap="none" anchor="ctr"/>
                <a:lstStyle/>
                <a:p>
                  <a:endParaRPr lang="zh-CN" altLang="en-US"/>
                </a:p>
              </p:txBody>
            </p:sp>
            <p:sp>
              <p:nvSpPr>
                <p:cNvPr id="39040" name="Line 29"/>
                <p:cNvSpPr>
                  <a:spLocks noChangeAspect="1" noChangeShapeType="1"/>
                </p:cNvSpPr>
                <p:nvPr/>
              </p:nvSpPr>
              <p:spPr bwMode="auto">
                <a:xfrm>
                  <a:off x="1497" y="913"/>
                  <a:ext cx="0" cy="767"/>
                </a:xfrm>
                <a:prstGeom prst="line">
                  <a:avLst/>
                </a:prstGeom>
                <a:noFill/>
                <a:ln w="38100">
                  <a:solidFill>
                    <a:srgbClr val="99CCFF"/>
                  </a:solidFill>
                  <a:round/>
                  <a:headEnd/>
                  <a:tailEnd type="triangle" w="med" len="med"/>
                </a:ln>
              </p:spPr>
              <p:txBody>
                <a:bodyPr wrap="none" anchor="ctr"/>
                <a:lstStyle/>
                <a:p>
                  <a:endParaRPr lang="zh-CN" altLang="en-US"/>
                </a:p>
              </p:txBody>
            </p:sp>
            <p:sp>
              <p:nvSpPr>
                <p:cNvPr id="39041" name="Line 30"/>
                <p:cNvSpPr>
                  <a:spLocks noChangeAspect="1" noChangeShapeType="1"/>
                </p:cNvSpPr>
                <p:nvPr/>
              </p:nvSpPr>
              <p:spPr bwMode="auto">
                <a:xfrm>
                  <a:off x="1190" y="913"/>
                  <a:ext cx="0" cy="844"/>
                </a:xfrm>
                <a:prstGeom prst="line">
                  <a:avLst/>
                </a:prstGeom>
                <a:noFill/>
                <a:ln w="38100">
                  <a:solidFill>
                    <a:srgbClr val="99CCFF"/>
                  </a:solidFill>
                  <a:round/>
                  <a:headEnd/>
                  <a:tailEnd type="triangle" w="med" len="med"/>
                </a:ln>
              </p:spPr>
              <p:txBody>
                <a:bodyPr wrap="none" anchor="ctr"/>
                <a:lstStyle/>
                <a:p>
                  <a:endParaRPr lang="zh-CN" altLang="en-US"/>
                </a:p>
              </p:txBody>
            </p:sp>
            <p:sp>
              <p:nvSpPr>
                <p:cNvPr id="39042" name="Line 31"/>
                <p:cNvSpPr>
                  <a:spLocks noChangeAspect="1" noChangeShapeType="1"/>
                </p:cNvSpPr>
                <p:nvPr/>
              </p:nvSpPr>
              <p:spPr bwMode="auto">
                <a:xfrm flipH="1" flipV="1">
                  <a:off x="768" y="3255"/>
                  <a:ext cx="518" cy="6"/>
                </a:xfrm>
                <a:prstGeom prst="line">
                  <a:avLst/>
                </a:prstGeom>
                <a:noFill/>
                <a:ln w="38100">
                  <a:solidFill>
                    <a:srgbClr val="99CCFF"/>
                  </a:solidFill>
                  <a:round/>
                  <a:headEnd/>
                  <a:tailEnd/>
                </a:ln>
              </p:spPr>
              <p:txBody>
                <a:bodyPr wrap="none" anchor="ctr"/>
                <a:lstStyle/>
                <a:p>
                  <a:endParaRPr lang="zh-CN" altLang="en-US"/>
                </a:p>
              </p:txBody>
            </p:sp>
            <p:sp>
              <p:nvSpPr>
                <p:cNvPr id="39043" name="Line 32"/>
                <p:cNvSpPr>
                  <a:spLocks noChangeAspect="1" noChangeShapeType="1"/>
                </p:cNvSpPr>
                <p:nvPr/>
              </p:nvSpPr>
              <p:spPr bwMode="auto">
                <a:xfrm flipV="1">
                  <a:off x="768" y="913"/>
                  <a:ext cx="0" cy="2342"/>
                </a:xfrm>
                <a:prstGeom prst="line">
                  <a:avLst/>
                </a:prstGeom>
                <a:noFill/>
                <a:ln w="38100">
                  <a:solidFill>
                    <a:srgbClr val="99CCFF"/>
                  </a:solidFill>
                  <a:round/>
                  <a:headEnd/>
                  <a:tailEnd/>
                </a:ln>
              </p:spPr>
              <p:txBody>
                <a:bodyPr wrap="none" anchor="ctr"/>
                <a:lstStyle/>
                <a:p>
                  <a:endParaRPr lang="zh-CN" altLang="en-US"/>
                </a:p>
              </p:txBody>
            </p:sp>
          </p:grpSp>
        </p:grpSp>
        <p:sp>
          <p:nvSpPr>
            <p:cNvPr id="38940" name="Rectangle 33"/>
            <p:cNvSpPr>
              <a:spLocks noChangeAspect="1" noChangeArrowheads="1"/>
            </p:cNvSpPr>
            <p:nvPr/>
          </p:nvSpPr>
          <p:spPr bwMode="auto">
            <a:xfrm>
              <a:off x="2105" y="1946"/>
              <a:ext cx="57" cy="63"/>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38941" name="Rectangle 34"/>
            <p:cNvSpPr>
              <a:spLocks noChangeAspect="1" noChangeArrowheads="1"/>
            </p:cNvSpPr>
            <p:nvPr/>
          </p:nvSpPr>
          <p:spPr bwMode="auto">
            <a:xfrm>
              <a:off x="1844" y="2012"/>
              <a:ext cx="57" cy="62"/>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38942" name="Rectangle 35"/>
            <p:cNvSpPr>
              <a:spLocks noChangeAspect="1" noChangeArrowheads="1"/>
            </p:cNvSpPr>
            <p:nvPr/>
          </p:nvSpPr>
          <p:spPr bwMode="auto">
            <a:xfrm>
              <a:off x="2378" y="1875"/>
              <a:ext cx="56" cy="63"/>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38943" name="Rectangle 36"/>
            <p:cNvSpPr>
              <a:spLocks noChangeAspect="1" noChangeArrowheads="1"/>
            </p:cNvSpPr>
            <p:nvPr/>
          </p:nvSpPr>
          <p:spPr bwMode="auto">
            <a:xfrm>
              <a:off x="2653" y="1804"/>
              <a:ext cx="57" cy="63"/>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38944" name="Rectangle 37"/>
            <p:cNvSpPr>
              <a:spLocks noChangeAspect="1" noChangeArrowheads="1"/>
            </p:cNvSpPr>
            <p:nvPr/>
          </p:nvSpPr>
          <p:spPr bwMode="auto">
            <a:xfrm>
              <a:off x="2934" y="1730"/>
              <a:ext cx="57" cy="62"/>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38945" name="Rectangle 38"/>
            <p:cNvSpPr>
              <a:spLocks noChangeAspect="1" noChangeArrowheads="1"/>
            </p:cNvSpPr>
            <p:nvPr/>
          </p:nvSpPr>
          <p:spPr bwMode="auto">
            <a:xfrm>
              <a:off x="3202" y="1668"/>
              <a:ext cx="57" cy="62"/>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38946" name="Rectangle 39"/>
            <p:cNvSpPr>
              <a:spLocks noChangeAspect="1" noChangeArrowheads="1"/>
            </p:cNvSpPr>
            <p:nvPr/>
          </p:nvSpPr>
          <p:spPr bwMode="auto">
            <a:xfrm>
              <a:off x="3474" y="1593"/>
              <a:ext cx="57" cy="64"/>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38947" name="Rectangle 40"/>
            <p:cNvSpPr>
              <a:spLocks noChangeAspect="1" noChangeArrowheads="1"/>
            </p:cNvSpPr>
            <p:nvPr/>
          </p:nvSpPr>
          <p:spPr bwMode="auto">
            <a:xfrm>
              <a:off x="3742" y="1526"/>
              <a:ext cx="57" cy="62"/>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38948" name="Text Box 41"/>
            <p:cNvSpPr txBox="1">
              <a:spLocks noChangeAspect="1" noChangeArrowheads="1"/>
            </p:cNvSpPr>
            <p:nvPr/>
          </p:nvSpPr>
          <p:spPr bwMode="auto">
            <a:xfrm>
              <a:off x="1571" y="1758"/>
              <a:ext cx="380" cy="142"/>
            </a:xfrm>
            <a:prstGeom prst="rect">
              <a:avLst/>
            </a:prstGeom>
            <a:noFill/>
            <a:ln w="12700">
              <a:noFill/>
              <a:miter lim="800000"/>
              <a:headEnd/>
              <a:tailEnd/>
            </a:ln>
          </p:spPr>
          <p:txBody>
            <a:bodyPr wrap="none" lIns="88950" tIns="44480" rIns="88950" bIns="44480" anchor="ctr">
              <a:spAutoFit/>
            </a:bodyPr>
            <a:lstStyle/>
            <a:p>
              <a:pPr algn="ctr"/>
              <a:r>
                <a:rPr lang="en-US" altLang="zh-CN" sz="1000" b="1">
                  <a:solidFill>
                    <a:srgbClr val="0033CC"/>
                  </a:solidFill>
                  <a:latin typeface="Helvetica" pitchFamily="34" charset="0"/>
                  <a:ea typeface="宋体" pitchFamily="2" charset="-122"/>
                </a:rPr>
                <a:t>DRAM 7</a:t>
              </a:r>
            </a:p>
          </p:txBody>
        </p:sp>
        <p:sp>
          <p:nvSpPr>
            <p:cNvPr id="38949" name="Text Box 42"/>
            <p:cNvSpPr txBox="1">
              <a:spLocks noChangeAspect="1" noChangeArrowheads="1"/>
            </p:cNvSpPr>
            <p:nvPr/>
          </p:nvSpPr>
          <p:spPr bwMode="auto">
            <a:xfrm>
              <a:off x="3502" y="1264"/>
              <a:ext cx="381" cy="142"/>
            </a:xfrm>
            <a:prstGeom prst="rect">
              <a:avLst/>
            </a:prstGeom>
            <a:noFill/>
            <a:ln w="12700">
              <a:noFill/>
              <a:miter lim="800000"/>
              <a:headEnd/>
              <a:tailEnd/>
            </a:ln>
          </p:spPr>
          <p:txBody>
            <a:bodyPr wrap="none" lIns="88950" tIns="44480" rIns="88950" bIns="44480" anchor="ctr">
              <a:spAutoFit/>
            </a:bodyPr>
            <a:lstStyle/>
            <a:p>
              <a:pPr algn="ctr"/>
              <a:r>
                <a:rPr lang="en-US" altLang="zh-CN" sz="1000" b="1">
                  <a:solidFill>
                    <a:srgbClr val="0033CC"/>
                  </a:solidFill>
                  <a:latin typeface="Helvetica" pitchFamily="34" charset="0"/>
                  <a:ea typeface="宋体" pitchFamily="2" charset="-122"/>
                </a:rPr>
                <a:t>DRAM 0</a:t>
              </a:r>
            </a:p>
          </p:txBody>
        </p:sp>
        <p:grpSp>
          <p:nvGrpSpPr>
            <p:cNvPr id="5" name="Group 43"/>
            <p:cNvGrpSpPr>
              <a:grpSpLocks/>
            </p:cNvGrpSpPr>
            <p:nvPr/>
          </p:nvGrpSpPr>
          <p:grpSpPr bwMode="auto">
            <a:xfrm>
              <a:off x="1689" y="2917"/>
              <a:ext cx="2286" cy="428"/>
              <a:chOff x="1471" y="3026"/>
              <a:chExt cx="2575" cy="482"/>
            </a:xfrm>
          </p:grpSpPr>
          <p:sp>
            <p:nvSpPr>
              <p:cNvPr id="39004" name="Text Box 44"/>
              <p:cNvSpPr txBox="1">
                <a:spLocks noChangeAspect="1" noChangeArrowheads="1"/>
              </p:cNvSpPr>
              <p:nvPr/>
            </p:nvSpPr>
            <p:spPr bwMode="auto">
              <a:xfrm>
                <a:off x="3891" y="3026"/>
                <a:ext cx="155"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0</a:t>
                </a:r>
              </a:p>
            </p:txBody>
          </p:sp>
          <p:sp>
            <p:nvSpPr>
              <p:cNvPr id="39005" name="Text Box 45"/>
              <p:cNvSpPr txBox="1">
                <a:spLocks noChangeAspect="1" noChangeArrowheads="1"/>
              </p:cNvSpPr>
              <p:nvPr/>
            </p:nvSpPr>
            <p:spPr bwMode="auto">
              <a:xfrm>
                <a:off x="2698" y="3026"/>
                <a:ext cx="196"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31</a:t>
                </a:r>
              </a:p>
            </p:txBody>
          </p:sp>
          <p:sp>
            <p:nvSpPr>
              <p:cNvPr id="39006" name="Text Box 46"/>
              <p:cNvSpPr txBox="1">
                <a:spLocks noChangeAspect="1" noChangeArrowheads="1"/>
              </p:cNvSpPr>
              <p:nvPr/>
            </p:nvSpPr>
            <p:spPr bwMode="auto">
              <a:xfrm>
                <a:off x="3646" y="3026"/>
                <a:ext cx="156"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7</a:t>
                </a:r>
              </a:p>
            </p:txBody>
          </p:sp>
          <p:sp>
            <p:nvSpPr>
              <p:cNvPr id="39007" name="Text Box 47"/>
              <p:cNvSpPr txBox="1">
                <a:spLocks noChangeAspect="1" noChangeArrowheads="1"/>
              </p:cNvSpPr>
              <p:nvPr/>
            </p:nvSpPr>
            <p:spPr bwMode="auto">
              <a:xfrm>
                <a:off x="3558" y="3026"/>
                <a:ext cx="155"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8</a:t>
                </a:r>
              </a:p>
            </p:txBody>
          </p:sp>
          <p:sp>
            <p:nvSpPr>
              <p:cNvPr id="39008" name="Text Box 48"/>
              <p:cNvSpPr txBox="1">
                <a:spLocks noChangeAspect="1" noChangeArrowheads="1"/>
              </p:cNvSpPr>
              <p:nvPr/>
            </p:nvSpPr>
            <p:spPr bwMode="auto">
              <a:xfrm>
                <a:off x="3311" y="3026"/>
                <a:ext cx="196"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15</a:t>
                </a:r>
              </a:p>
            </p:txBody>
          </p:sp>
          <p:sp>
            <p:nvSpPr>
              <p:cNvPr id="39009" name="Text Box 49"/>
              <p:cNvSpPr txBox="1">
                <a:spLocks noChangeAspect="1" noChangeArrowheads="1"/>
              </p:cNvSpPr>
              <p:nvPr/>
            </p:nvSpPr>
            <p:spPr bwMode="auto">
              <a:xfrm>
                <a:off x="3197" y="3026"/>
                <a:ext cx="196"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16</a:t>
                </a:r>
              </a:p>
            </p:txBody>
          </p:sp>
          <p:sp>
            <p:nvSpPr>
              <p:cNvPr id="39010" name="Text Box 50"/>
              <p:cNvSpPr txBox="1">
                <a:spLocks noChangeAspect="1" noChangeArrowheads="1"/>
              </p:cNvSpPr>
              <p:nvPr/>
            </p:nvSpPr>
            <p:spPr bwMode="auto">
              <a:xfrm>
                <a:off x="3034" y="3026"/>
                <a:ext cx="197"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23</a:t>
                </a:r>
              </a:p>
            </p:txBody>
          </p:sp>
          <p:sp>
            <p:nvSpPr>
              <p:cNvPr id="39011" name="Text Box 51"/>
              <p:cNvSpPr txBox="1">
                <a:spLocks noChangeAspect="1" noChangeArrowheads="1"/>
              </p:cNvSpPr>
              <p:nvPr/>
            </p:nvSpPr>
            <p:spPr bwMode="auto">
              <a:xfrm>
                <a:off x="2928" y="3026"/>
                <a:ext cx="196"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24</a:t>
                </a:r>
              </a:p>
            </p:txBody>
          </p:sp>
          <p:sp>
            <p:nvSpPr>
              <p:cNvPr id="39012" name="Text Box 52"/>
              <p:cNvSpPr txBox="1">
                <a:spLocks noChangeAspect="1" noChangeArrowheads="1"/>
              </p:cNvSpPr>
              <p:nvPr/>
            </p:nvSpPr>
            <p:spPr bwMode="auto">
              <a:xfrm>
                <a:off x="2594" y="3026"/>
                <a:ext cx="196"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32</a:t>
                </a:r>
              </a:p>
            </p:txBody>
          </p:sp>
          <p:sp>
            <p:nvSpPr>
              <p:cNvPr id="39013" name="Text Box 53"/>
              <p:cNvSpPr txBox="1">
                <a:spLocks noChangeAspect="1" noChangeArrowheads="1"/>
              </p:cNvSpPr>
              <p:nvPr/>
            </p:nvSpPr>
            <p:spPr bwMode="auto">
              <a:xfrm>
                <a:off x="1471" y="3026"/>
                <a:ext cx="196"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63</a:t>
                </a:r>
              </a:p>
            </p:txBody>
          </p:sp>
          <p:sp>
            <p:nvSpPr>
              <p:cNvPr id="39014" name="Text Box 54"/>
              <p:cNvSpPr txBox="1">
                <a:spLocks noChangeAspect="1" noChangeArrowheads="1"/>
              </p:cNvSpPr>
              <p:nvPr/>
            </p:nvSpPr>
            <p:spPr bwMode="auto">
              <a:xfrm>
                <a:off x="2410" y="3026"/>
                <a:ext cx="196"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39</a:t>
                </a:r>
              </a:p>
            </p:txBody>
          </p:sp>
          <p:sp>
            <p:nvSpPr>
              <p:cNvPr id="39015" name="Text Box 55"/>
              <p:cNvSpPr txBox="1">
                <a:spLocks noChangeAspect="1" noChangeArrowheads="1"/>
              </p:cNvSpPr>
              <p:nvPr/>
            </p:nvSpPr>
            <p:spPr bwMode="auto">
              <a:xfrm>
                <a:off x="2286" y="3026"/>
                <a:ext cx="197"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40</a:t>
                </a:r>
              </a:p>
            </p:txBody>
          </p:sp>
          <p:sp>
            <p:nvSpPr>
              <p:cNvPr id="39016" name="Text Box 56"/>
              <p:cNvSpPr txBox="1">
                <a:spLocks noChangeAspect="1" noChangeArrowheads="1"/>
              </p:cNvSpPr>
              <p:nvPr/>
            </p:nvSpPr>
            <p:spPr bwMode="auto">
              <a:xfrm>
                <a:off x="2087" y="3026"/>
                <a:ext cx="196"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47</a:t>
                </a:r>
              </a:p>
            </p:txBody>
          </p:sp>
          <p:sp>
            <p:nvSpPr>
              <p:cNvPr id="39017" name="Text Box 57"/>
              <p:cNvSpPr txBox="1">
                <a:spLocks noChangeAspect="1" noChangeArrowheads="1"/>
              </p:cNvSpPr>
              <p:nvPr/>
            </p:nvSpPr>
            <p:spPr bwMode="auto">
              <a:xfrm>
                <a:off x="1979" y="3026"/>
                <a:ext cx="196"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48</a:t>
                </a:r>
              </a:p>
            </p:txBody>
          </p:sp>
          <p:sp>
            <p:nvSpPr>
              <p:cNvPr id="39018" name="Text Box 58"/>
              <p:cNvSpPr txBox="1">
                <a:spLocks noChangeAspect="1" noChangeArrowheads="1"/>
              </p:cNvSpPr>
              <p:nvPr/>
            </p:nvSpPr>
            <p:spPr bwMode="auto">
              <a:xfrm>
                <a:off x="1787" y="3026"/>
                <a:ext cx="196"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55</a:t>
                </a:r>
              </a:p>
            </p:txBody>
          </p:sp>
          <p:sp>
            <p:nvSpPr>
              <p:cNvPr id="39019" name="Text Box 59"/>
              <p:cNvSpPr txBox="1">
                <a:spLocks noChangeAspect="1" noChangeArrowheads="1"/>
              </p:cNvSpPr>
              <p:nvPr/>
            </p:nvSpPr>
            <p:spPr bwMode="auto">
              <a:xfrm>
                <a:off x="1661" y="3026"/>
                <a:ext cx="196"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56</a:t>
                </a:r>
              </a:p>
            </p:txBody>
          </p:sp>
          <p:grpSp>
            <p:nvGrpSpPr>
              <p:cNvPr id="6" name="Group 60"/>
              <p:cNvGrpSpPr>
                <a:grpSpLocks/>
              </p:cNvGrpSpPr>
              <p:nvPr/>
            </p:nvGrpSpPr>
            <p:grpSpPr bwMode="auto">
              <a:xfrm>
                <a:off x="1536" y="3153"/>
                <a:ext cx="2446" cy="355"/>
                <a:chOff x="1536" y="3153"/>
                <a:chExt cx="2446" cy="355"/>
              </a:xfrm>
            </p:grpSpPr>
            <p:grpSp>
              <p:nvGrpSpPr>
                <p:cNvPr id="7" name="Group 61"/>
                <p:cNvGrpSpPr>
                  <a:grpSpLocks/>
                </p:cNvGrpSpPr>
                <p:nvPr/>
              </p:nvGrpSpPr>
              <p:grpSpPr bwMode="auto">
                <a:xfrm>
                  <a:off x="1536" y="3153"/>
                  <a:ext cx="2446" cy="154"/>
                  <a:chOff x="1536" y="3153"/>
                  <a:chExt cx="2446" cy="154"/>
                </a:xfrm>
              </p:grpSpPr>
              <p:sp>
                <p:nvSpPr>
                  <p:cNvPr id="39023" name="Rectangle 62"/>
                  <p:cNvSpPr>
                    <a:spLocks noChangeAspect="1" noChangeArrowheads="1"/>
                  </p:cNvSpPr>
                  <p:nvPr/>
                </p:nvSpPr>
                <p:spPr bwMode="auto">
                  <a:xfrm>
                    <a:off x="2753" y="3153"/>
                    <a:ext cx="307" cy="154"/>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39024" name="Rectangle 63"/>
                  <p:cNvSpPr>
                    <a:spLocks noChangeAspect="1" noChangeArrowheads="1"/>
                  </p:cNvSpPr>
                  <p:nvPr/>
                </p:nvSpPr>
                <p:spPr bwMode="auto">
                  <a:xfrm>
                    <a:off x="3060" y="3153"/>
                    <a:ext cx="307" cy="154"/>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39025" name="Rectangle 64"/>
                  <p:cNvSpPr>
                    <a:spLocks noChangeAspect="1" noChangeArrowheads="1"/>
                  </p:cNvSpPr>
                  <p:nvPr/>
                </p:nvSpPr>
                <p:spPr bwMode="auto">
                  <a:xfrm>
                    <a:off x="3367" y="3153"/>
                    <a:ext cx="307" cy="154"/>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39026" name="Rectangle 65"/>
                  <p:cNvSpPr>
                    <a:spLocks noChangeAspect="1" noChangeArrowheads="1"/>
                  </p:cNvSpPr>
                  <p:nvPr/>
                </p:nvSpPr>
                <p:spPr bwMode="auto">
                  <a:xfrm>
                    <a:off x="3674" y="3153"/>
                    <a:ext cx="308" cy="154"/>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39027" name="Rectangle 66"/>
                  <p:cNvSpPr>
                    <a:spLocks noChangeAspect="1" noChangeArrowheads="1"/>
                  </p:cNvSpPr>
                  <p:nvPr/>
                </p:nvSpPr>
                <p:spPr bwMode="auto">
                  <a:xfrm>
                    <a:off x="1536" y="3153"/>
                    <a:ext cx="307" cy="154"/>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39028" name="Rectangle 67"/>
                  <p:cNvSpPr>
                    <a:spLocks noChangeAspect="1" noChangeArrowheads="1"/>
                  </p:cNvSpPr>
                  <p:nvPr/>
                </p:nvSpPr>
                <p:spPr bwMode="auto">
                  <a:xfrm>
                    <a:off x="1843" y="3153"/>
                    <a:ext cx="307" cy="154"/>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39029" name="Rectangle 68"/>
                  <p:cNvSpPr>
                    <a:spLocks noChangeAspect="1" noChangeArrowheads="1"/>
                  </p:cNvSpPr>
                  <p:nvPr/>
                </p:nvSpPr>
                <p:spPr bwMode="auto">
                  <a:xfrm>
                    <a:off x="2150" y="3153"/>
                    <a:ext cx="307" cy="154"/>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39030" name="Rectangle 69"/>
                  <p:cNvSpPr>
                    <a:spLocks noChangeAspect="1" noChangeArrowheads="1"/>
                  </p:cNvSpPr>
                  <p:nvPr/>
                </p:nvSpPr>
                <p:spPr bwMode="auto">
                  <a:xfrm>
                    <a:off x="2457" y="3153"/>
                    <a:ext cx="307" cy="154"/>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grpSp>
            <p:sp>
              <p:nvSpPr>
                <p:cNvPr id="39022" name="Text Box 70"/>
                <p:cNvSpPr txBox="1">
                  <a:spLocks noChangeAspect="1" noChangeArrowheads="1"/>
                </p:cNvSpPr>
                <p:nvPr/>
              </p:nvSpPr>
              <p:spPr bwMode="auto">
                <a:xfrm>
                  <a:off x="2653" y="3307"/>
                  <a:ext cx="115" cy="201"/>
                </a:xfrm>
                <a:prstGeom prst="rect">
                  <a:avLst/>
                </a:prstGeom>
                <a:noFill/>
                <a:ln w="12700">
                  <a:noFill/>
                  <a:miter lim="800000"/>
                  <a:headEnd/>
                  <a:tailEnd/>
                </a:ln>
              </p:spPr>
              <p:txBody>
                <a:bodyPr wrap="none" lIns="88950" tIns="44480" rIns="88950" bIns="44480" anchor="ctr">
                  <a:spAutoFit/>
                </a:bodyPr>
                <a:lstStyle/>
                <a:p>
                  <a:pPr algn="ctr"/>
                  <a:endParaRPr lang="zh-CN" altLang="en-US" sz="1400" b="1">
                    <a:latin typeface="Helvetica" pitchFamily="34" charset="0"/>
                    <a:ea typeface="宋体" pitchFamily="2" charset="-122"/>
                  </a:endParaRPr>
                </a:p>
              </p:txBody>
            </p:sp>
          </p:grpSp>
        </p:grpSp>
        <p:grpSp>
          <p:nvGrpSpPr>
            <p:cNvPr id="8" name="Group 71"/>
            <p:cNvGrpSpPr>
              <a:grpSpLocks/>
            </p:cNvGrpSpPr>
            <p:nvPr/>
          </p:nvGrpSpPr>
          <p:grpSpPr bwMode="auto">
            <a:xfrm>
              <a:off x="1850" y="1585"/>
              <a:ext cx="2132" cy="1330"/>
              <a:chOff x="1652" y="1527"/>
              <a:chExt cx="2400" cy="1497"/>
            </a:xfrm>
          </p:grpSpPr>
          <p:grpSp>
            <p:nvGrpSpPr>
              <p:cNvPr id="9" name="Group 72"/>
              <p:cNvGrpSpPr>
                <a:grpSpLocks/>
              </p:cNvGrpSpPr>
              <p:nvPr/>
            </p:nvGrpSpPr>
            <p:grpSpPr bwMode="auto">
              <a:xfrm>
                <a:off x="1677" y="1527"/>
                <a:ext cx="2137" cy="1497"/>
                <a:chOff x="1677" y="1527"/>
                <a:chExt cx="2137" cy="1497"/>
              </a:xfrm>
            </p:grpSpPr>
            <p:sp>
              <p:nvSpPr>
                <p:cNvPr id="38996" name="Line 73"/>
                <p:cNvSpPr>
                  <a:spLocks noChangeAspect="1" noChangeShapeType="1"/>
                </p:cNvSpPr>
                <p:nvPr/>
              </p:nvSpPr>
              <p:spPr bwMode="auto">
                <a:xfrm>
                  <a:off x="3814" y="1527"/>
                  <a:ext cx="0" cy="1497"/>
                </a:xfrm>
                <a:prstGeom prst="line">
                  <a:avLst/>
                </a:prstGeom>
                <a:noFill/>
                <a:ln w="38100">
                  <a:solidFill>
                    <a:schemeClr val="hlink"/>
                  </a:solidFill>
                  <a:round/>
                  <a:headEnd/>
                  <a:tailEnd type="triangle" w="med" len="med"/>
                </a:ln>
              </p:spPr>
              <p:txBody>
                <a:bodyPr wrap="none" anchor="ctr"/>
                <a:lstStyle/>
                <a:p>
                  <a:endParaRPr lang="zh-CN" altLang="en-US"/>
                </a:p>
              </p:txBody>
            </p:sp>
            <p:sp>
              <p:nvSpPr>
                <p:cNvPr id="38997" name="Line 74"/>
                <p:cNvSpPr>
                  <a:spLocks noChangeAspect="1" noChangeShapeType="1"/>
                </p:cNvSpPr>
                <p:nvPr/>
              </p:nvSpPr>
              <p:spPr bwMode="auto">
                <a:xfrm>
                  <a:off x="3513" y="1604"/>
                  <a:ext cx="0" cy="1414"/>
                </a:xfrm>
                <a:prstGeom prst="line">
                  <a:avLst/>
                </a:prstGeom>
                <a:noFill/>
                <a:ln w="38100">
                  <a:solidFill>
                    <a:schemeClr val="hlink"/>
                  </a:solidFill>
                  <a:round/>
                  <a:headEnd/>
                  <a:tailEnd type="triangle" w="med" len="med"/>
                </a:ln>
              </p:spPr>
              <p:txBody>
                <a:bodyPr wrap="none" anchor="ctr"/>
                <a:lstStyle/>
                <a:p>
                  <a:endParaRPr lang="zh-CN" altLang="en-US"/>
                </a:p>
              </p:txBody>
            </p:sp>
            <p:sp>
              <p:nvSpPr>
                <p:cNvPr id="38998" name="Line 75"/>
                <p:cNvSpPr>
                  <a:spLocks noChangeAspect="1" noChangeShapeType="1"/>
                </p:cNvSpPr>
                <p:nvPr/>
              </p:nvSpPr>
              <p:spPr bwMode="auto">
                <a:xfrm flipH="1">
                  <a:off x="3206" y="1680"/>
                  <a:ext cx="0" cy="1344"/>
                </a:xfrm>
                <a:prstGeom prst="line">
                  <a:avLst/>
                </a:prstGeom>
                <a:noFill/>
                <a:ln w="38100">
                  <a:solidFill>
                    <a:schemeClr val="hlink"/>
                  </a:solidFill>
                  <a:round/>
                  <a:headEnd/>
                  <a:tailEnd type="triangle" w="med" len="med"/>
                </a:ln>
              </p:spPr>
              <p:txBody>
                <a:bodyPr wrap="none" anchor="ctr"/>
                <a:lstStyle/>
                <a:p>
                  <a:endParaRPr lang="zh-CN" altLang="en-US"/>
                </a:p>
              </p:txBody>
            </p:sp>
            <p:sp>
              <p:nvSpPr>
                <p:cNvPr id="38999" name="Line 76"/>
                <p:cNvSpPr>
                  <a:spLocks noChangeAspect="1" noChangeShapeType="1"/>
                </p:cNvSpPr>
                <p:nvPr/>
              </p:nvSpPr>
              <p:spPr bwMode="auto">
                <a:xfrm>
                  <a:off x="2905" y="1757"/>
                  <a:ext cx="0" cy="1261"/>
                </a:xfrm>
                <a:prstGeom prst="line">
                  <a:avLst/>
                </a:prstGeom>
                <a:noFill/>
                <a:ln w="38100">
                  <a:solidFill>
                    <a:schemeClr val="hlink"/>
                  </a:solidFill>
                  <a:round/>
                  <a:headEnd/>
                  <a:tailEnd type="triangle" w="med" len="med"/>
                </a:ln>
              </p:spPr>
              <p:txBody>
                <a:bodyPr wrap="none" anchor="ctr"/>
                <a:lstStyle/>
                <a:p>
                  <a:endParaRPr lang="zh-CN" altLang="en-US"/>
                </a:p>
              </p:txBody>
            </p:sp>
            <p:sp>
              <p:nvSpPr>
                <p:cNvPr id="39000" name="Line 77"/>
                <p:cNvSpPr>
                  <a:spLocks noChangeAspect="1" noChangeShapeType="1"/>
                </p:cNvSpPr>
                <p:nvPr/>
              </p:nvSpPr>
              <p:spPr bwMode="auto">
                <a:xfrm>
                  <a:off x="2592" y="1834"/>
                  <a:ext cx="0" cy="1190"/>
                </a:xfrm>
                <a:prstGeom prst="line">
                  <a:avLst/>
                </a:prstGeom>
                <a:noFill/>
                <a:ln w="38100">
                  <a:solidFill>
                    <a:schemeClr val="hlink"/>
                  </a:solidFill>
                  <a:round/>
                  <a:headEnd/>
                  <a:tailEnd type="triangle" w="med" len="med"/>
                </a:ln>
              </p:spPr>
              <p:txBody>
                <a:bodyPr wrap="none" anchor="ctr"/>
                <a:lstStyle/>
                <a:p>
                  <a:endParaRPr lang="zh-CN" altLang="en-US"/>
                </a:p>
              </p:txBody>
            </p:sp>
            <p:sp>
              <p:nvSpPr>
                <p:cNvPr id="39001" name="Line 78"/>
                <p:cNvSpPr>
                  <a:spLocks noChangeAspect="1" noChangeShapeType="1"/>
                </p:cNvSpPr>
                <p:nvPr/>
              </p:nvSpPr>
              <p:spPr bwMode="auto">
                <a:xfrm>
                  <a:off x="2278" y="1911"/>
                  <a:ext cx="0" cy="1113"/>
                </a:xfrm>
                <a:prstGeom prst="line">
                  <a:avLst/>
                </a:prstGeom>
                <a:noFill/>
                <a:ln w="38100">
                  <a:solidFill>
                    <a:schemeClr val="hlink"/>
                  </a:solidFill>
                  <a:round/>
                  <a:headEnd/>
                  <a:tailEnd type="triangle" w="med" len="med"/>
                </a:ln>
              </p:spPr>
              <p:txBody>
                <a:bodyPr wrap="none" anchor="ctr"/>
                <a:lstStyle/>
                <a:p>
                  <a:endParaRPr lang="zh-CN" altLang="en-US"/>
                </a:p>
              </p:txBody>
            </p:sp>
            <p:sp>
              <p:nvSpPr>
                <p:cNvPr id="39002" name="Line 79"/>
                <p:cNvSpPr>
                  <a:spLocks noChangeAspect="1" noChangeShapeType="1"/>
                </p:cNvSpPr>
                <p:nvPr/>
              </p:nvSpPr>
              <p:spPr bwMode="auto">
                <a:xfrm flipH="1">
                  <a:off x="1971" y="1988"/>
                  <a:ext cx="0" cy="1036"/>
                </a:xfrm>
                <a:prstGeom prst="line">
                  <a:avLst/>
                </a:prstGeom>
                <a:noFill/>
                <a:ln w="38100">
                  <a:solidFill>
                    <a:schemeClr val="hlink"/>
                  </a:solidFill>
                  <a:round/>
                  <a:headEnd/>
                  <a:tailEnd type="triangle" w="med" len="med"/>
                </a:ln>
              </p:spPr>
              <p:txBody>
                <a:bodyPr wrap="none" anchor="ctr"/>
                <a:lstStyle/>
                <a:p>
                  <a:endParaRPr lang="zh-CN" altLang="en-US"/>
                </a:p>
              </p:txBody>
            </p:sp>
            <p:sp>
              <p:nvSpPr>
                <p:cNvPr id="39003" name="Line 80"/>
                <p:cNvSpPr>
                  <a:spLocks noChangeAspect="1" noChangeShapeType="1"/>
                </p:cNvSpPr>
                <p:nvPr/>
              </p:nvSpPr>
              <p:spPr bwMode="auto">
                <a:xfrm>
                  <a:off x="1677" y="2064"/>
                  <a:ext cx="0" cy="954"/>
                </a:xfrm>
                <a:prstGeom prst="line">
                  <a:avLst/>
                </a:prstGeom>
                <a:noFill/>
                <a:ln w="38100">
                  <a:solidFill>
                    <a:schemeClr val="hlink"/>
                  </a:solidFill>
                  <a:round/>
                  <a:headEnd/>
                  <a:tailEnd type="triangle" w="med" len="med"/>
                </a:ln>
              </p:spPr>
              <p:txBody>
                <a:bodyPr wrap="none" anchor="ctr"/>
                <a:lstStyle/>
                <a:p>
                  <a:endParaRPr lang="zh-CN" altLang="en-US"/>
                </a:p>
              </p:txBody>
            </p:sp>
          </p:grpSp>
          <p:sp>
            <p:nvSpPr>
              <p:cNvPr id="38988" name="Text Box 81"/>
              <p:cNvSpPr txBox="1">
                <a:spLocks noChangeAspect="1" noChangeArrowheads="1"/>
              </p:cNvSpPr>
              <p:nvPr/>
            </p:nvSpPr>
            <p:spPr bwMode="auto">
              <a:xfrm>
                <a:off x="3792" y="2510"/>
                <a:ext cx="260" cy="262"/>
              </a:xfrm>
              <a:prstGeom prst="rect">
                <a:avLst/>
              </a:prstGeom>
              <a:noFill/>
              <a:ln w="12700">
                <a:noFill/>
                <a:miter lim="800000"/>
                <a:headEnd/>
                <a:tailEnd/>
              </a:ln>
            </p:spPr>
            <p:txBody>
              <a:bodyPr wrap="none" lIns="88950" tIns="44480" rIns="88950" bIns="44480" anchor="ctr">
                <a:spAutoFit/>
              </a:bodyPr>
              <a:lstStyle/>
              <a:p>
                <a:r>
                  <a:rPr lang="en-US" altLang="zh-CN" sz="1000" b="1">
                    <a:latin typeface="Helvetica" pitchFamily="34" charset="0"/>
                    <a:ea typeface="宋体" pitchFamily="2" charset="-122"/>
                  </a:rPr>
                  <a:t>bits</a:t>
                </a:r>
              </a:p>
              <a:p>
                <a:r>
                  <a:rPr lang="en-US" altLang="zh-CN" sz="1000" b="1">
                    <a:latin typeface="Helvetica" pitchFamily="34" charset="0"/>
                    <a:ea typeface="宋体" pitchFamily="2" charset="-122"/>
                  </a:rPr>
                  <a:t>0-7</a:t>
                </a:r>
              </a:p>
            </p:txBody>
          </p:sp>
          <p:sp>
            <p:nvSpPr>
              <p:cNvPr id="38989" name="Text Box 82"/>
              <p:cNvSpPr txBox="1">
                <a:spLocks noChangeAspect="1" noChangeArrowheads="1"/>
              </p:cNvSpPr>
              <p:nvPr/>
            </p:nvSpPr>
            <p:spPr bwMode="auto">
              <a:xfrm>
                <a:off x="3494" y="2510"/>
                <a:ext cx="277" cy="262"/>
              </a:xfrm>
              <a:prstGeom prst="rect">
                <a:avLst/>
              </a:prstGeom>
              <a:noFill/>
              <a:ln w="12700">
                <a:noFill/>
                <a:miter lim="800000"/>
                <a:headEnd/>
                <a:tailEnd/>
              </a:ln>
            </p:spPr>
            <p:txBody>
              <a:bodyPr wrap="none" lIns="88950" tIns="44480" rIns="88950" bIns="44480" anchor="ctr">
                <a:spAutoFit/>
              </a:bodyPr>
              <a:lstStyle/>
              <a:p>
                <a:r>
                  <a:rPr lang="en-US" altLang="zh-CN" sz="1000" b="1">
                    <a:latin typeface="Helvetica" pitchFamily="34" charset="0"/>
                    <a:ea typeface="宋体" pitchFamily="2" charset="-122"/>
                  </a:rPr>
                  <a:t>bits</a:t>
                </a:r>
              </a:p>
              <a:p>
                <a:r>
                  <a:rPr lang="en-US" altLang="zh-CN" sz="1000" b="1">
                    <a:latin typeface="Helvetica" pitchFamily="34" charset="0"/>
                    <a:ea typeface="宋体" pitchFamily="2" charset="-122"/>
                  </a:rPr>
                  <a:t>8-15</a:t>
                </a:r>
              </a:p>
            </p:txBody>
          </p:sp>
          <p:sp>
            <p:nvSpPr>
              <p:cNvPr id="38990" name="Text Box 83"/>
              <p:cNvSpPr txBox="1">
                <a:spLocks noChangeAspect="1" noChangeArrowheads="1"/>
              </p:cNvSpPr>
              <p:nvPr/>
            </p:nvSpPr>
            <p:spPr bwMode="auto">
              <a:xfrm>
                <a:off x="3186" y="2510"/>
                <a:ext cx="322" cy="262"/>
              </a:xfrm>
              <a:prstGeom prst="rect">
                <a:avLst/>
              </a:prstGeom>
              <a:noFill/>
              <a:ln w="12700">
                <a:noFill/>
                <a:miter lim="800000"/>
                <a:headEnd/>
                <a:tailEnd/>
              </a:ln>
            </p:spPr>
            <p:txBody>
              <a:bodyPr wrap="none" lIns="88950" tIns="44480" rIns="88950" bIns="44480" anchor="ctr">
                <a:spAutoFit/>
              </a:bodyPr>
              <a:lstStyle/>
              <a:p>
                <a:r>
                  <a:rPr lang="en-US" altLang="zh-CN" sz="1000" b="1">
                    <a:latin typeface="Helvetica" pitchFamily="34" charset="0"/>
                    <a:ea typeface="宋体" pitchFamily="2" charset="-122"/>
                  </a:rPr>
                  <a:t>bits</a:t>
                </a:r>
              </a:p>
              <a:p>
                <a:r>
                  <a:rPr lang="en-US" altLang="zh-CN" sz="1000" b="1">
                    <a:latin typeface="Helvetica" pitchFamily="34" charset="0"/>
                    <a:ea typeface="宋体" pitchFamily="2" charset="-122"/>
                  </a:rPr>
                  <a:t>16-23</a:t>
                </a:r>
              </a:p>
            </p:txBody>
          </p:sp>
          <p:sp>
            <p:nvSpPr>
              <p:cNvPr id="38991" name="Text Box 84"/>
              <p:cNvSpPr txBox="1">
                <a:spLocks noChangeAspect="1" noChangeArrowheads="1"/>
              </p:cNvSpPr>
              <p:nvPr/>
            </p:nvSpPr>
            <p:spPr bwMode="auto">
              <a:xfrm>
                <a:off x="2879" y="2510"/>
                <a:ext cx="322" cy="262"/>
              </a:xfrm>
              <a:prstGeom prst="rect">
                <a:avLst/>
              </a:prstGeom>
              <a:noFill/>
              <a:ln w="12700">
                <a:noFill/>
                <a:miter lim="800000"/>
                <a:headEnd/>
                <a:tailEnd/>
              </a:ln>
            </p:spPr>
            <p:txBody>
              <a:bodyPr wrap="none" lIns="88950" tIns="44480" rIns="88950" bIns="44480" anchor="ctr">
                <a:spAutoFit/>
              </a:bodyPr>
              <a:lstStyle/>
              <a:p>
                <a:r>
                  <a:rPr lang="en-US" altLang="zh-CN" sz="1000" b="1">
                    <a:latin typeface="Helvetica" pitchFamily="34" charset="0"/>
                    <a:ea typeface="宋体" pitchFamily="2" charset="-122"/>
                  </a:rPr>
                  <a:t>bits</a:t>
                </a:r>
              </a:p>
              <a:p>
                <a:r>
                  <a:rPr lang="en-US" altLang="zh-CN" sz="1000" b="1">
                    <a:latin typeface="Helvetica" pitchFamily="34" charset="0"/>
                    <a:ea typeface="宋体" pitchFamily="2" charset="-122"/>
                  </a:rPr>
                  <a:t>24-31</a:t>
                </a:r>
              </a:p>
            </p:txBody>
          </p:sp>
          <p:sp>
            <p:nvSpPr>
              <p:cNvPr id="38992" name="Text Box 85"/>
              <p:cNvSpPr txBox="1">
                <a:spLocks noChangeAspect="1" noChangeArrowheads="1"/>
              </p:cNvSpPr>
              <p:nvPr/>
            </p:nvSpPr>
            <p:spPr bwMode="auto">
              <a:xfrm>
                <a:off x="2572" y="2510"/>
                <a:ext cx="322" cy="262"/>
              </a:xfrm>
              <a:prstGeom prst="rect">
                <a:avLst/>
              </a:prstGeom>
              <a:noFill/>
              <a:ln w="12700">
                <a:noFill/>
                <a:miter lim="800000"/>
                <a:headEnd/>
                <a:tailEnd/>
              </a:ln>
            </p:spPr>
            <p:txBody>
              <a:bodyPr wrap="none" lIns="88950" tIns="44480" rIns="88950" bIns="44480" anchor="ctr">
                <a:spAutoFit/>
              </a:bodyPr>
              <a:lstStyle/>
              <a:p>
                <a:r>
                  <a:rPr lang="en-US" altLang="zh-CN" sz="1000" b="1">
                    <a:latin typeface="Helvetica" pitchFamily="34" charset="0"/>
                    <a:ea typeface="宋体" pitchFamily="2" charset="-122"/>
                  </a:rPr>
                  <a:t>bits</a:t>
                </a:r>
              </a:p>
              <a:p>
                <a:r>
                  <a:rPr lang="en-US" altLang="zh-CN" sz="1000" b="1">
                    <a:latin typeface="Helvetica" pitchFamily="34" charset="0"/>
                    <a:ea typeface="宋体" pitchFamily="2" charset="-122"/>
                  </a:rPr>
                  <a:t>32-39</a:t>
                </a:r>
              </a:p>
            </p:txBody>
          </p:sp>
          <p:sp>
            <p:nvSpPr>
              <p:cNvPr id="38993" name="Text Box 86"/>
              <p:cNvSpPr txBox="1">
                <a:spLocks noChangeAspect="1" noChangeArrowheads="1"/>
              </p:cNvSpPr>
              <p:nvPr/>
            </p:nvSpPr>
            <p:spPr bwMode="auto">
              <a:xfrm>
                <a:off x="2248" y="2510"/>
                <a:ext cx="322" cy="262"/>
              </a:xfrm>
              <a:prstGeom prst="rect">
                <a:avLst/>
              </a:prstGeom>
              <a:noFill/>
              <a:ln w="12700">
                <a:noFill/>
                <a:miter lim="800000"/>
                <a:headEnd/>
                <a:tailEnd/>
              </a:ln>
            </p:spPr>
            <p:txBody>
              <a:bodyPr wrap="none" lIns="88950" tIns="44480" rIns="88950" bIns="44480" anchor="ctr">
                <a:spAutoFit/>
              </a:bodyPr>
              <a:lstStyle/>
              <a:p>
                <a:r>
                  <a:rPr lang="en-US" altLang="zh-CN" sz="1000" b="1">
                    <a:latin typeface="Helvetica" pitchFamily="34" charset="0"/>
                    <a:ea typeface="宋体" pitchFamily="2" charset="-122"/>
                  </a:rPr>
                  <a:t>bits</a:t>
                </a:r>
              </a:p>
              <a:p>
                <a:r>
                  <a:rPr lang="en-US" altLang="zh-CN" sz="1000" b="1">
                    <a:latin typeface="Helvetica" pitchFamily="34" charset="0"/>
                    <a:ea typeface="宋体" pitchFamily="2" charset="-122"/>
                  </a:rPr>
                  <a:t>40-47</a:t>
                </a:r>
              </a:p>
            </p:txBody>
          </p:sp>
          <p:sp>
            <p:nvSpPr>
              <p:cNvPr id="38994" name="Text Box 87"/>
              <p:cNvSpPr txBox="1">
                <a:spLocks noChangeAspect="1" noChangeArrowheads="1"/>
              </p:cNvSpPr>
              <p:nvPr/>
            </p:nvSpPr>
            <p:spPr bwMode="auto">
              <a:xfrm>
                <a:off x="1939" y="2510"/>
                <a:ext cx="322" cy="262"/>
              </a:xfrm>
              <a:prstGeom prst="rect">
                <a:avLst/>
              </a:prstGeom>
              <a:noFill/>
              <a:ln w="12700">
                <a:noFill/>
                <a:miter lim="800000"/>
                <a:headEnd/>
                <a:tailEnd/>
              </a:ln>
            </p:spPr>
            <p:txBody>
              <a:bodyPr wrap="none" lIns="88950" tIns="44480" rIns="88950" bIns="44480" anchor="ctr">
                <a:spAutoFit/>
              </a:bodyPr>
              <a:lstStyle/>
              <a:p>
                <a:r>
                  <a:rPr lang="en-US" altLang="zh-CN" sz="1000" b="1">
                    <a:latin typeface="Helvetica" pitchFamily="34" charset="0"/>
                    <a:ea typeface="宋体" pitchFamily="2" charset="-122"/>
                  </a:rPr>
                  <a:t>bits</a:t>
                </a:r>
              </a:p>
              <a:p>
                <a:r>
                  <a:rPr lang="en-US" altLang="zh-CN" sz="1000" b="1">
                    <a:latin typeface="Helvetica" pitchFamily="34" charset="0"/>
                    <a:ea typeface="宋体" pitchFamily="2" charset="-122"/>
                  </a:rPr>
                  <a:t>48-55</a:t>
                </a:r>
              </a:p>
            </p:txBody>
          </p:sp>
          <p:sp>
            <p:nvSpPr>
              <p:cNvPr id="38995" name="Text Box 88"/>
              <p:cNvSpPr txBox="1">
                <a:spLocks noChangeAspect="1" noChangeArrowheads="1"/>
              </p:cNvSpPr>
              <p:nvPr/>
            </p:nvSpPr>
            <p:spPr bwMode="auto">
              <a:xfrm>
                <a:off x="1652" y="2510"/>
                <a:ext cx="322" cy="262"/>
              </a:xfrm>
              <a:prstGeom prst="rect">
                <a:avLst/>
              </a:prstGeom>
              <a:noFill/>
              <a:ln w="12700">
                <a:noFill/>
                <a:miter lim="800000"/>
                <a:headEnd/>
                <a:tailEnd/>
              </a:ln>
            </p:spPr>
            <p:txBody>
              <a:bodyPr wrap="none" lIns="88950" tIns="44480" rIns="88950" bIns="44480" anchor="ctr">
                <a:spAutoFit/>
              </a:bodyPr>
              <a:lstStyle/>
              <a:p>
                <a:r>
                  <a:rPr lang="en-US" altLang="zh-CN" sz="1000" b="1">
                    <a:latin typeface="Helvetica" pitchFamily="34" charset="0"/>
                    <a:ea typeface="宋体" pitchFamily="2" charset="-122"/>
                  </a:rPr>
                  <a:t>bits</a:t>
                </a:r>
              </a:p>
              <a:p>
                <a:r>
                  <a:rPr lang="en-US" altLang="zh-CN" sz="1000" b="1">
                    <a:latin typeface="Helvetica" pitchFamily="34" charset="0"/>
                    <a:ea typeface="宋体" pitchFamily="2" charset="-122"/>
                  </a:rPr>
                  <a:t>56-63</a:t>
                </a:r>
              </a:p>
            </p:txBody>
          </p:sp>
        </p:grpSp>
        <p:sp>
          <p:nvSpPr>
            <p:cNvPr id="38952" name="AutoShape 89"/>
            <p:cNvSpPr>
              <a:spLocks noChangeAspect="1" noChangeArrowheads="1"/>
            </p:cNvSpPr>
            <p:nvPr/>
          </p:nvSpPr>
          <p:spPr bwMode="auto">
            <a:xfrm>
              <a:off x="2582" y="3495"/>
              <a:ext cx="478" cy="441"/>
            </a:xfrm>
            <a:prstGeom prst="downArrow">
              <a:avLst>
                <a:gd name="adj1" fmla="val 50000"/>
                <a:gd name="adj2" fmla="val 25000"/>
              </a:avLst>
            </a:prstGeom>
            <a:solidFill>
              <a:srgbClr val="FF99CC"/>
            </a:solidFill>
            <a:ln w="12700">
              <a:solidFill>
                <a:srgbClr val="000004"/>
              </a:solidFill>
              <a:miter lim="800000"/>
              <a:headEnd/>
              <a:tailEnd/>
            </a:ln>
            <a:effectLst>
              <a:outerShdw dist="35921" dir="2700000" algn="ctr" rotWithShape="0">
                <a:srgbClr val="000004"/>
              </a:outerShdw>
            </a:effectLst>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38953" name="Text Box 90"/>
            <p:cNvSpPr txBox="1">
              <a:spLocks noChangeAspect="1" noChangeArrowheads="1"/>
            </p:cNvSpPr>
            <p:nvPr/>
          </p:nvSpPr>
          <p:spPr bwMode="auto">
            <a:xfrm>
              <a:off x="3073" y="3646"/>
              <a:ext cx="887" cy="232"/>
            </a:xfrm>
            <a:prstGeom prst="rect">
              <a:avLst/>
            </a:prstGeom>
            <a:noFill/>
            <a:ln w="12700">
              <a:noFill/>
              <a:miter lim="800000"/>
              <a:headEnd/>
              <a:tailEnd/>
            </a:ln>
          </p:spPr>
          <p:txBody>
            <a:bodyPr wrap="none" lIns="88950" tIns="44480" rIns="88950" bIns="44480" anchor="ctr">
              <a:spAutoFit/>
            </a:bodyPr>
            <a:lstStyle/>
            <a:p>
              <a:pPr algn="ctr"/>
              <a:r>
                <a:rPr lang="zh-CN" altLang="en-US" sz="2000" b="1">
                  <a:ea typeface="黑体" pitchFamily="49" charset="-122"/>
                </a:rPr>
                <a:t> 最多读64位</a:t>
              </a:r>
            </a:p>
          </p:txBody>
        </p:sp>
        <p:grpSp>
          <p:nvGrpSpPr>
            <p:cNvPr id="10" name="Group 91"/>
            <p:cNvGrpSpPr>
              <a:grpSpLocks/>
            </p:cNvGrpSpPr>
            <p:nvPr/>
          </p:nvGrpSpPr>
          <p:grpSpPr bwMode="auto">
            <a:xfrm>
              <a:off x="1690" y="2917"/>
              <a:ext cx="2286" cy="447"/>
              <a:chOff x="1472" y="3026"/>
              <a:chExt cx="2575" cy="504"/>
            </a:xfrm>
          </p:grpSpPr>
          <p:sp>
            <p:nvSpPr>
              <p:cNvPr id="38960" name="Text Box 92"/>
              <p:cNvSpPr txBox="1">
                <a:spLocks noChangeAspect="1" noChangeArrowheads="1"/>
              </p:cNvSpPr>
              <p:nvPr/>
            </p:nvSpPr>
            <p:spPr bwMode="auto">
              <a:xfrm>
                <a:off x="3892" y="3026"/>
                <a:ext cx="155"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0</a:t>
                </a:r>
              </a:p>
            </p:txBody>
          </p:sp>
          <p:sp>
            <p:nvSpPr>
              <p:cNvPr id="38961" name="Text Box 93"/>
              <p:cNvSpPr txBox="1">
                <a:spLocks noChangeAspect="1" noChangeArrowheads="1"/>
              </p:cNvSpPr>
              <p:nvPr/>
            </p:nvSpPr>
            <p:spPr bwMode="auto">
              <a:xfrm>
                <a:off x="2700" y="3026"/>
                <a:ext cx="196"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31</a:t>
                </a:r>
              </a:p>
            </p:txBody>
          </p:sp>
          <p:sp>
            <p:nvSpPr>
              <p:cNvPr id="38962" name="Text Box 94"/>
              <p:cNvSpPr txBox="1">
                <a:spLocks noChangeAspect="1" noChangeArrowheads="1"/>
              </p:cNvSpPr>
              <p:nvPr/>
            </p:nvSpPr>
            <p:spPr bwMode="auto">
              <a:xfrm>
                <a:off x="3646" y="3026"/>
                <a:ext cx="156"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7</a:t>
                </a:r>
              </a:p>
            </p:txBody>
          </p:sp>
          <p:sp>
            <p:nvSpPr>
              <p:cNvPr id="38963" name="Text Box 95"/>
              <p:cNvSpPr txBox="1">
                <a:spLocks noChangeAspect="1" noChangeArrowheads="1"/>
              </p:cNvSpPr>
              <p:nvPr/>
            </p:nvSpPr>
            <p:spPr bwMode="auto">
              <a:xfrm>
                <a:off x="3555" y="3026"/>
                <a:ext cx="156"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8</a:t>
                </a:r>
              </a:p>
            </p:txBody>
          </p:sp>
          <p:sp>
            <p:nvSpPr>
              <p:cNvPr id="38964" name="Text Box 96"/>
              <p:cNvSpPr txBox="1">
                <a:spLocks noChangeAspect="1" noChangeArrowheads="1"/>
              </p:cNvSpPr>
              <p:nvPr/>
            </p:nvSpPr>
            <p:spPr bwMode="auto">
              <a:xfrm>
                <a:off x="3312" y="3026"/>
                <a:ext cx="196"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15</a:t>
                </a:r>
              </a:p>
            </p:txBody>
          </p:sp>
          <p:sp>
            <p:nvSpPr>
              <p:cNvPr id="38965" name="Text Box 97"/>
              <p:cNvSpPr txBox="1">
                <a:spLocks noChangeAspect="1" noChangeArrowheads="1"/>
              </p:cNvSpPr>
              <p:nvPr/>
            </p:nvSpPr>
            <p:spPr bwMode="auto">
              <a:xfrm>
                <a:off x="3199" y="3026"/>
                <a:ext cx="196"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16</a:t>
                </a:r>
              </a:p>
            </p:txBody>
          </p:sp>
          <p:sp>
            <p:nvSpPr>
              <p:cNvPr id="38966" name="Text Box 98"/>
              <p:cNvSpPr txBox="1">
                <a:spLocks noChangeAspect="1" noChangeArrowheads="1"/>
              </p:cNvSpPr>
              <p:nvPr/>
            </p:nvSpPr>
            <p:spPr bwMode="auto">
              <a:xfrm>
                <a:off x="3035" y="3026"/>
                <a:ext cx="197"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23</a:t>
                </a:r>
              </a:p>
            </p:txBody>
          </p:sp>
          <p:sp>
            <p:nvSpPr>
              <p:cNvPr id="38967" name="Text Box 99"/>
              <p:cNvSpPr txBox="1">
                <a:spLocks noChangeAspect="1" noChangeArrowheads="1"/>
              </p:cNvSpPr>
              <p:nvPr/>
            </p:nvSpPr>
            <p:spPr bwMode="auto">
              <a:xfrm>
                <a:off x="2927" y="3026"/>
                <a:ext cx="196"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24</a:t>
                </a:r>
              </a:p>
            </p:txBody>
          </p:sp>
          <p:sp>
            <p:nvSpPr>
              <p:cNvPr id="38968" name="Text Box 100"/>
              <p:cNvSpPr txBox="1">
                <a:spLocks noChangeAspect="1" noChangeArrowheads="1"/>
              </p:cNvSpPr>
              <p:nvPr/>
            </p:nvSpPr>
            <p:spPr bwMode="auto">
              <a:xfrm>
                <a:off x="2595" y="3026"/>
                <a:ext cx="196"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32</a:t>
                </a:r>
              </a:p>
            </p:txBody>
          </p:sp>
          <p:sp>
            <p:nvSpPr>
              <p:cNvPr id="38969" name="Text Box 101"/>
              <p:cNvSpPr txBox="1">
                <a:spLocks noChangeAspect="1" noChangeArrowheads="1"/>
              </p:cNvSpPr>
              <p:nvPr/>
            </p:nvSpPr>
            <p:spPr bwMode="auto">
              <a:xfrm>
                <a:off x="1472" y="3026"/>
                <a:ext cx="196"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63</a:t>
                </a:r>
              </a:p>
            </p:txBody>
          </p:sp>
          <p:sp>
            <p:nvSpPr>
              <p:cNvPr id="38970" name="Text Box 102"/>
              <p:cNvSpPr txBox="1">
                <a:spLocks noChangeAspect="1" noChangeArrowheads="1"/>
              </p:cNvSpPr>
              <p:nvPr/>
            </p:nvSpPr>
            <p:spPr bwMode="auto">
              <a:xfrm>
                <a:off x="2411" y="3026"/>
                <a:ext cx="196"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39</a:t>
                </a:r>
              </a:p>
            </p:txBody>
          </p:sp>
          <p:sp>
            <p:nvSpPr>
              <p:cNvPr id="38971" name="Text Box 103"/>
              <p:cNvSpPr txBox="1">
                <a:spLocks noChangeAspect="1" noChangeArrowheads="1"/>
              </p:cNvSpPr>
              <p:nvPr/>
            </p:nvSpPr>
            <p:spPr bwMode="auto">
              <a:xfrm>
                <a:off x="2288" y="3026"/>
                <a:ext cx="197"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40</a:t>
                </a:r>
              </a:p>
            </p:txBody>
          </p:sp>
          <p:sp>
            <p:nvSpPr>
              <p:cNvPr id="38972" name="Text Box 104"/>
              <p:cNvSpPr txBox="1">
                <a:spLocks noChangeAspect="1" noChangeArrowheads="1"/>
              </p:cNvSpPr>
              <p:nvPr/>
            </p:nvSpPr>
            <p:spPr bwMode="auto">
              <a:xfrm>
                <a:off x="2088" y="3026"/>
                <a:ext cx="196"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47</a:t>
                </a:r>
              </a:p>
            </p:txBody>
          </p:sp>
          <p:sp>
            <p:nvSpPr>
              <p:cNvPr id="38973" name="Text Box 105"/>
              <p:cNvSpPr txBox="1">
                <a:spLocks noChangeAspect="1" noChangeArrowheads="1"/>
              </p:cNvSpPr>
              <p:nvPr/>
            </p:nvSpPr>
            <p:spPr bwMode="auto">
              <a:xfrm>
                <a:off x="1980" y="3026"/>
                <a:ext cx="196"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48</a:t>
                </a:r>
              </a:p>
            </p:txBody>
          </p:sp>
          <p:sp>
            <p:nvSpPr>
              <p:cNvPr id="38974" name="Text Box 106"/>
              <p:cNvSpPr txBox="1">
                <a:spLocks noChangeAspect="1" noChangeArrowheads="1"/>
              </p:cNvSpPr>
              <p:nvPr/>
            </p:nvSpPr>
            <p:spPr bwMode="auto">
              <a:xfrm>
                <a:off x="1788" y="3026"/>
                <a:ext cx="196"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55</a:t>
                </a:r>
              </a:p>
            </p:txBody>
          </p:sp>
          <p:sp>
            <p:nvSpPr>
              <p:cNvPr id="38975" name="Text Box 107"/>
              <p:cNvSpPr txBox="1">
                <a:spLocks noChangeAspect="1" noChangeArrowheads="1"/>
              </p:cNvSpPr>
              <p:nvPr/>
            </p:nvSpPr>
            <p:spPr bwMode="auto">
              <a:xfrm>
                <a:off x="1660" y="3026"/>
                <a:ext cx="196"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56</a:t>
                </a:r>
              </a:p>
            </p:txBody>
          </p:sp>
          <p:grpSp>
            <p:nvGrpSpPr>
              <p:cNvPr id="11" name="Group 108"/>
              <p:cNvGrpSpPr>
                <a:grpSpLocks/>
              </p:cNvGrpSpPr>
              <p:nvPr/>
            </p:nvGrpSpPr>
            <p:grpSpPr bwMode="auto">
              <a:xfrm>
                <a:off x="1536" y="3153"/>
                <a:ext cx="2446" cy="377"/>
                <a:chOff x="1536" y="3153"/>
                <a:chExt cx="2446" cy="377"/>
              </a:xfrm>
            </p:grpSpPr>
            <p:grpSp>
              <p:nvGrpSpPr>
                <p:cNvPr id="12" name="Group 109"/>
                <p:cNvGrpSpPr>
                  <a:grpSpLocks/>
                </p:cNvGrpSpPr>
                <p:nvPr/>
              </p:nvGrpSpPr>
              <p:grpSpPr bwMode="auto">
                <a:xfrm>
                  <a:off x="1536" y="3153"/>
                  <a:ext cx="2446" cy="154"/>
                  <a:chOff x="1536" y="3153"/>
                  <a:chExt cx="2446" cy="154"/>
                </a:xfrm>
              </p:grpSpPr>
              <p:sp>
                <p:nvSpPr>
                  <p:cNvPr id="38979" name="Rectangle 110"/>
                  <p:cNvSpPr>
                    <a:spLocks noChangeAspect="1" noChangeArrowheads="1"/>
                  </p:cNvSpPr>
                  <p:nvPr/>
                </p:nvSpPr>
                <p:spPr bwMode="auto">
                  <a:xfrm>
                    <a:off x="2753" y="3153"/>
                    <a:ext cx="307" cy="154"/>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38980" name="Rectangle 111"/>
                  <p:cNvSpPr>
                    <a:spLocks noChangeAspect="1" noChangeArrowheads="1"/>
                  </p:cNvSpPr>
                  <p:nvPr/>
                </p:nvSpPr>
                <p:spPr bwMode="auto">
                  <a:xfrm>
                    <a:off x="3060" y="3153"/>
                    <a:ext cx="307" cy="154"/>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38981" name="Rectangle 112"/>
                  <p:cNvSpPr>
                    <a:spLocks noChangeAspect="1" noChangeArrowheads="1"/>
                  </p:cNvSpPr>
                  <p:nvPr/>
                </p:nvSpPr>
                <p:spPr bwMode="auto">
                  <a:xfrm>
                    <a:off x="3367" y="3153"/>
                    <a:ext cx="307" cy="154"/>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38982" name="Rectangle 113"/>
                  <p:cNvSpPr>
                    <a:spLocks noChangeAspect="1" noChangeArrowheads="1"/>
                  </p:cNvSpPr>
                  <p:nvPr/>
                </p:nvSpPr>
                <p:spPr bwMode="auto">
                  <a:xfrm>
                    <a:off x="3674" y="3153"/>
                    <a:ext cx="308" cy="154"/>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38983" name="Rectangle 114"/>
                  <p:cNvSpPr>
                    <a:spLocks noChangeAspect="1" noChangeArrowheads="1"/>
                  </p:cNvSpPr>
                  <p:nvPr/>
                </p:nvSpPr>
                <p:spPr bwMode="auto">
                  <a:xfrm>
                    <a:off x="1536" y="3153"/>
                    <a:ext cx="307" cy="154"/>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38984" name="Rectangle 115"/>
                  <p:cNvSpPr>
                    <a:spLocks noChangeAspect="1" noChangeArrowheads="1"/>
                  </p:cNvSpPr>
                  <p:nvPr/>
                </p:nvSpPr>
                <p:spPr bwMode="auto">
                  <a:xfrm>
                    <a:off x="1843" y="3153"/>
                    <a:ext cx="307" cy="154"/>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38985" name="Rectangle 116"/>
                  <p:cNvSpPr>
                    <a:spLocks noChangeAspect="1" noChangeArrowheads="1"/>
                  </p:cNvSpPr>
                  <p:nvPr/>
                </p:nvSpPr>
                <p:spPr bwMode="auto">
                  <a:xfrm>
                    <a:off x="2150" y="3153"/>
                    <a:ext cx="307" cy="154"/>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38986" name="Rectangle 117"/>
                  <p:cNvSpPr>
                    <a:spLocks noChangeAspect="1" noChangeArrowheads="1"/>
                  </p:cNvSpPr>
                  <p:nvPr/>
                </p:nvSpPr>
                <p:spPr bwMode="auto">
                  <a:xfrm>
                    <a:off x="2457" y="3153"/>
                    <a:ext cx="307" cy="154"/>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grpSp>
            <p:sp>
              <p:nvSpPr>
                <p:cNvPr id="38978" name="Text Box 118"/>
                <p:cNvSpPr txBox="1">
                  <a:spLocks noChangeAspect="1" noChangeArrowheads="1"/>
                </p:cNvSpPr>
                <p:nvPr/>
              </p:nvSpPr>
              <p:spPr bwMode="auto">
                <a:xfrm>
                  <a:off x="1596" y="3288"/>
                  <a:ext cx="2236" cy="242"/>
                </a:xfrm>
                <a:prstGeom prst="rect">
                  <a:avLst/>
                </a:prstGeom>
                <a:noFill/>
                <a:ln w="12700">
                  <a:noFill/>
                  <a:miter lim="800000"/>
                  <a:headEnd/>
                  <a:tailEnd/>
                </a:ln>
              </p:spPr>
              <p:txBody>
                <a:bodyPr wrap="none" lIns="88950" tIns="44480" rIns="88950" bIns="44480" anchor="ctr">
                  <a:spAutoFit/>
                </a:bodyPr>
                <a:lstStyle/>
                <a:p>
                  <a:pPr algn="ctr"/>
                  <a:r>
                    <a:rPr lang="zh-CN" altLang="en-US" sz="1800" b="1">
                      <a:latin typeface="微软雅黑" pitchFamily="34" charset="-122"/>
                      <a:ea typeface="微软雅黑" pitchFamily="34" charset="-122"/>
                    </a:rPr>
                    <a:t>主存储器地址 </a:t>
                  </a:r>
                  <a:r>
                    <a:rPr lang="en-US" altLang="zh-CN" sz="1800" b="1">
                      <a:latin typeface="微软雅黑" pitchFamily="34" charset="-122"/>
                      <a:ea typeface="微软雅黑" pitchFamily="34" charset="-122"/>
                    </a:rPr>
                    <a:t>A </a:t>
                  </a:r>
                  <a:r>
                    <a:rPr lang="zh-CN" altLang="en-US" sz="1800" b="1">
                      <a:latin typeface="微软雅黑" pitchFamily="34" charset="-122"/>
                      <a:ea typeface="微软雅黑" pitchFamily="34" charset="-122"/>
                    </a:rPr>
                    <a:t>处的64-</a:t>
                  </a:r>
                  <a:r>
                    <a:rPr lang="en-US" altLang="zh-CN" sz="1800" b="1">
                      <a:latin typeface="微软雅黑" pitchFamily="34" charset="-122"/>
                      <a:ea typeface="微软雅黑" pitchFamily="34" charset="-122"/>
                    </a:rPr>
                    <a:t>bit</a:t>
                  </a:r>
                  <a:r>
                    <a:rPr lang="zh-CN" altLang="en-US" sz="1800" b="1">
                      <a:latin typeface="微软雅黑" pitchFamily="34" charset="-122"/>
                      <a:ea typeface="微软雅黑" pitchFamily="34" charset="-122"/>
                    </a:rPr>
                    <a:t>数据</a:t>
                  </a:r>
                  <a:endParaRPr lang="en-US" altLang="zh-CN" sz="1800" b="1">
                    <a:latin typeface="微软雅黑" pitchFamily="34" charset="-122"/>
                    <a:ea typeface="微软雅黑" pitchFamily="34" charset="-122"/>
                  </a:endParaRPr>
                </a:p>
              </p:txBody>
            </p:sp>
          </p:grpSp>
        </p:grpSp>
        <p:sp>
          <p:nvSpPr>
            <p:cNvPr id="38955" name="Text Box 119"/>
            <p:cNvSpPr txBox="1">
              <a:spLocks noChangeArrowheads="1"/>
            </p:cNvSpPr>
            <p:nvPr/>
          </p:nvSpPr>
          <p:spPr bwMode="auto">
            <a:xfrm>
              <a:off x="430" y="2047"/>
              <a:ext cx="591" cy="215"/>
            </a:xfrm>
            <a:prstGeom prst="rect">
              <a:avLst/>
            </a:prstGeom>
            <a:noFill/>
            <a:ln w="9525">
              <a:noFill/>
              <a:miter lim="800000"/>
              <a:headEnd/>
              <a:tailEnd/>
            </a:ln>
          </p:spPr>
          <p:txBody>
            <a:bodyPr lIns="88950" tIns="44480" rIns="88950" bIns="44480">
              <a:spAutoFit/>
            </a:bodyPr>
            <a:lstStyle/>
            <a:p>
              <a:pPr eaLnBrk="1" hangingPunct="1">
                <a:spcBef>
                  <a:spcPct val="50000"/>
                </a:spcBef>
              </a:pPr>
              <a:r>
                <a:rPr kumimoji="1" lang="zh-CN" altLang="en-US" sz="1800" b="1">
                  <a:solidFill>
                    <a:srgbClr val="3399FF"/>
                  </a:solidFill>
                  <a:ea typeface="宋体" pitchFamily="2" charset="-122"/>
                </a:rPr>
                <a:t>地址</a:t>
              </a:r>
              <a:r>
                <a:rPr kumimoji="1" lang="en-US" altLang="zh-CN" sz="1800" b="1">
                  <a:solidFill>
                    <a:srgbClr val="3399FF"/>
                  </a:solidFill>
                  <a:ea typeface="宋体" pitchFamily="2" charset="-122"/>
                </a:rPr>
                <a:t>A</a:t>
              </a:r>
            </a:p>
          </p:txBody>
        </p:sp>
        <p:sp>
          <p:nvSpPr>
            <p:cNvPr id="38956" name="AutoShape 120"/>
            <p:cNvSpPr>
              <a:spLocks noChangeArrowheads="1"/>
            </p:cNvSpPr>
            <p:nvPr/>
          </p:nvSpPr>
          <p:spPr bwMode="auto">
            <a:xfrm>
              <a:off x="929" y="2115"/>
              <a:ext cx="136" cy="68"/>
            </a:xfrm>
            <a:prstGeom prst="rightArrow">
              <a:avLst>
                <a:gd name="adj1" fmla="val 50000"/>
                <a:gd name="adj2" fmla="val 50000"/>
              </a:avLst>
            </a:prstGeom>
            <a:solidFill>
              <a:srgbClr val="3399FF"/>
            </a:solidFill>
            <a:ln w="9525">
              <a:solidFill>
                <a:srgbClr val="0099FF"/>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38957" name="Line 121"/>
            <p:cNvSpPr>
              <a:spLocks noChangeShapeType="1"/>
            </p:cNvSpPr>
            <p:nvPr/>
          </p:nvSpPr>
          <p:spPr bwMode="auto">
            <a:xfrm>
              <a:off x="1337" y="1933"/>
              <a:ext cx="590" cy="0"/>
            </a:xfrm>
            <a:prstGeom prst="line">
              <a:avLst/>
            </a:prstGeom>
            <a:noFill/>
            <a:ln w="9525">
              <a:solidFill>
                <a:schemeClr val="tx1"/>
              </a:solidFill>
              <a:round/>
              <a:headEnd type="triangle" w="sm" len="sm"/>
              <a:tailEnd type="triangle" w="sm" len="sm"/>
            </a:ln>
          </p:spPr>
          <p:txBody>
            <a:bodyPr/>
            <a:lstStyle/>
            <a:p>
              <a:endParaRPr lang="zh-CN" altLang="en-US"/>
            </a:p>
          </p:txBody>
        </p:sp>
        <p:sp>
          <p:nvSpPr>
            <p:cNvPr id="38958" name="Line 122"/>
            <p:cNvSpPr>
              <a:spLocks noChangeShapeType="1"/>
            </p:cNvSpPr>
            <p:nvPr/>
          </p:nvSpPr>
          <p:spPr bwMode="auto">
            <a:xfrm>
              <a:off x="1496" y="1774"/>
              <a:ext cx="0" cy="545"/>
            </a:xfrm>
            <a:prstGeom prst="line">
              <a:avLst/>
            </a:prstGeom>
            <a:noFill/>
            <a:ln w="9525">
              <a:solidFill>
                <a:schemeClr val="tx1"/>
              </a:solidFill>
              <a:round/>
              <a:headEnd type="triangle" w="sm" len="sm"/>
              <a:tailEnd type="triangle" w="sm" len="sm"/>
            </a:ln>
          </p:spPr>
          <p:txBody>
            <a:bodyPr/>
            <a:lstStyle/>
            <a:p>
              <a:endParaRPr lang="zh-CN" altLang="en-US"/>
            </a:p>
          </p:txBody>
        </p:sp>
        <p:sp>
          <p:nvSpPr>
            <p:cNvPr id="38959" name="Text Box 123"/>
            <p:cNvSpPr txBox="1">
              <a:spLocks noChangeArrowheads="1"/>
            </p:cNvSpPr>
            <p:nvPr/>
          </p:nvSpPr>
          <p:spPr bwMode="auto">
            <a:xfrm>
              <a:off x="1450" y="2068"/>
              <a:ext cx="453" cy="152"/>
            </a:xfrm>
            <a:prstGeom prst="rect">
              <a:avLst/>
            </a:prstGeom>
            <a:noFill/>
            <a:ln w="9525">
              <a:noFill/>
              <a:miter lim="800000"/>
              <a:headEnd/>
              <a:tailEnd/>
            </a:ln>
          </p:spPr>
          <p:txBody>
            <a:bodyPr lIns="88950" tIns="44480" rIns="88950" bIns="44480">
              <a:spAutoFit/>
            </a:bodyPr>
            <a:lstStyle/>
            <a:p>
              <a:pPr eaLnBrk="1" hangingPunct="1">
                <a:spcBef>
                  <a:spcPct val="50000"/>
                </a:spcBef>
              </a:pPr>
              <a:r>
                <a:rPr kumimoji="1" lang="en-US" altLang="zh-CN" sz="1100" b="1">
                  <a:ea typeface="宋体" pitchFamily="2" charset="-122"/>
                </a:rPr>
                <a:t>4096</a:t>
              </a:r>
              <a:r>
                <a:rPr kumimoji="1" lang="zh-CN" altLang="en-US" sz="1100" b="1">
                  <a:ea typeface="宋体" pitchFamily="2" charset="-122"/>
                </a:rPr>
                <a:t>行</a:t>
              </a:r>
            </a:p>
          </p:txBody>
        </p:sp>
      </p:grpSp>
      <p:sp>
        <p:nvSpPr>
          <p:cNvPr id="38915" name="Rectangle 2"/>
          <p:cNvSpPr>
            <a:spLocks noGrp="1" noChangeArrowheads="1"/>
          </p:cNvSpPr>
          <p:nvPr>
            <p:ph type="title" idx="4294967295"/>
          </p:nvPr>
        </p:nvSpPr>
        <p:spPr>
          <a:xfrm>
            <a:off x="238125" y="128588"/>
            <a:ext cx="8805863" cy="528637"/>
          </a:xfrm>
        </p:spPr>
        <p:txBody>
          <a:bodyPr lIns="91440" tIns="45720" rIns="91440" bIns="45720" anchor="ctr"/>
          <a:lstStyle/>
          <a:p>
            <a:pPr defTabSz="717550" eaLnBrk="1" hangingPunct="1"/>
            <a:r>
              <a:rPr lang="zh-CN" altLang="en-US"/>
              <a:t>举例：</a:t>
            </a:r>
            <a:r>
              <a:rPr lang="en-US" altLang="zh-CN"/>
              <a:t>128MB</a:t>
            </a:r>
            <a:r>
              <a:rPr lang="zh-CN" altLang="en-US"/>
              <a:t>的</a:t>
            </a:r>
            <a:r>
              <a:rPr lang="en-US" altLang="zh-CN"/>
              <a:t>DRAM</a:t>
            </a:r>
            <a:r>
              <a:rPr lang="zh-CN" altLang="en-US"/>
              <a:t>存储器</a:t>
            </a:r>
          </a:p>
        </p:txBody>
      </p:sp>
      <p:grpSp>
        <p:nvGrpSpPr>
          <p:cNvPr id="13" name="Group 3"/>
          <p:cNvGrpSpPr>
            <a:grpSpLocks/>
          </p:cNvGrpSpPr>
          <p:nvPr/>
        </p:nvGrpSpPr>
        <p:grpSpPr bwMode="auto">
          <a:xfrm>
            <a:off x="6821488" y="5251450"/>
            <a:ext cx="1908175" cy="698500"/>
            <a:chOff x="4388" y="982"/>
            <a:chExt cx="987" cy="441"/>
          </a:xfrm>
        </p:grpSpPr>
        <p:sp>
          <p:nvSpPr>
            <p:cNvPr id="38926" name="Rectangle 4"/>
            <p:cNvSpPr>
              <a:spLocks noChangeAspect="1" noChangeArrowheads="1"/>
            </p:cNvSpPr>
            <p:nvPr/>
          </p:nvSpPr>
          <p:spPr bwMode="auto">
            <a:xfrm>
              <a:off x="4418" y="1102"/>
              <a:ext cx="57" cy="63"/>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38927" name="Text Box 5"/>
            <p:cNvSpPr txBox="1">
              <a:spLocks noChangeAspect="1" noChangeArrowheads="1"/>
            </p:cNvSpPr>
            <p:nvPr/>
          </p:nvSpPr>
          <p:spPr bwMode="auto">
            <a:xfrm>
              <a:off x="4388" y="982"/>
              <a:ext cx="987" cy="441"/>
            </a:xfrm>
            <a:prstGeom prst="rect">
              <a:avLst/>
            </a:prstGeom>
            <a:noFill/>
            <a:ln w="12700">
              <a:noFill/>
              <a:miter lim="800000"/>
              <a:headEnd/>
              <a:tailEnd/>
            </a:ln>
          </p:spPr>
          <p:txBody>
            <a:bodyPr lIns="88950" tIns="44480" rIns="88950" bIns="44480" anchor="ctr">
              <a:spAutoFit/>
            </a:bodyPr>
            <a:lstStyle/>
            <a:p>
              <a:pPr algn="ctr"/>
              <a:r>
                <a:rPr lang="en-US" altLang="zh-CN" sz="1400" b="1">
                  <a:latin typeface="Helvetica" pitchFamily="34" charset="0"/>
                  <a:ea typeface="宋体" pitchFamily="2" charset="-122"/>
                </a:rPr>
                <a:t>: </a:t>
              </a:r>
              <a:r>
                <a:rPr lang="zh-CN" altLang="en-US" sz="2000" b="1">
                  <a:latin typeface="微软雅黑" pitchFamily="34" charset="-122"/>
                  <a:ea typeface="微软雅黑" pitchFamily="34" charset="-122"/>
                </a:rPr>
                <a:t>行、列地址为</a:t>
              </a:r>
              <a:r>
                <a:rPr lang="en-US" altLang="zh-CN" sz="2000" b="1">
                  <a:latin typeface="微软雅黑" pitchFamily="34" charset="-122"/>
                  <a:ea typeface="微软雅黑" pitchFamily="34" charset="-122"/>
                </a:rPr>
                <a:t>(i,j)</a:t>
              </a:r>
              <a:r>
                <a:rPr lang="zh-CN" altLang="en-US" sz="2000" b="1">
                  <a:latin typeface="微软雅黑" pitchFamily="34" charset="-122"/>
                  <a:ea typeface="微软雅黑" pitchFamily="34" charset="-122"/>
                </a:rPr>
                <a:t>的</a:t>
              </a:r>
              <a:r>
                <a:rPr lang="en-US" altLang="zh-CN" sz="2000" b="1">
                  <a:latin typeface="微软雅黑" pitchFamily="34" charset="-122"/>
                  <a:ea typeface="微软雅黑" pitchFamily="34" charset="-122"/>
                </a:rPr>
                <a:t>8</a:t>
              </a:r>
              <a:r>
                <a:rPr lang="zh-CN" altLang="en-US" sz="2000" b="1">
                  <a:latin typeface="微软雅黑" pitchFamily="34" charset="-122"/>
                  <a:ea typeface="微软雅黑" pitchFamily="34" charset="-122"/>
                </a:rPr>
                <a:t>个单元</a:t>
              </a:r>
            </a:p>
          </p:txBody>
        </p:sp>
      </p:grpSp>
      <p:sp>
        <p:nvSpPr>
          <p:cNvPr id="38917" name="Text Box 6"/>
          <p:cNvSpPr txBox="1">
            <a:spLocks noChangeAspect="1" noChangeArrowheads="1"/>
          </p:cNvSpPr>
          <p:nvPr/>
        </p:nvSpPr>
        <p:spPr bwMode="auto">
          <a:xfrm>
            <a:off x="6516688" y="760413"/>
            <a:ext cx="2555875" cy="2762250"/>
          </a:xfrm>
          <a:prstGeom prst="rect">
            <a:avLst/>
          </a:prstGeom>
          <a:noFill/>
          <a:ln w="12700">
            <a:noFill/>
            <a:miter lim="800000"/>
            <a:headEnd/>
            <a:tailEnd/>
          </a:ln>
        </p:spPr>
        <p:txBody>
          <a:bodyPr lIns="88950" tIns="44480" rIns="88950" bIns="44480" anchor="ctr">
            <a:spAutoFit/>
          </a:bodyPr>
          <a:lstStyle/>
          <a:p>
            <a:pPr>
              <a:lnSpc>
                <a:spcPct val="130000"/>
              </a:lnSpc>
            </a:pPr>
            <a:endParaRPr lang="zh-CN" altLang="en-US" b="1">
              <a:latin typeface="Helvetica" pitchFamily="34" charset="0"/>
              <a:ea typeface="宋体" pitchFamily="2" charset="-122"/>
            </a:endParaRPr>
          </a:p>
          <a:p>
            <a:pPr>
              <a:lnSpc>
                <a:spcPct val="130000"/>
              </a:lnSpc>
              <a:buFontTx/>
              <a:buChar char="•"/>
            </a:pPr>
            <a:r>
              <a:rPr lang="zh-CN" altLang="en-US" sz="1700" b="1">
                <a:latin typeface="微软雅黑" pitchFamily="34" charset="-122"/>
                <a:ea typeface="微软雅黑" pitchFamily="34" charset="-122"/>
              </a:rPr>
              <a:t>由8片</a:t>
            </a:r>
            <a:r>
              <a:rPr lang="en-US" altLang="zh-CN" sz="1700" b="1">
                <a:latin typeface="微软雅黑" pitchFamily="34" charset="-122"/>
                <a:ea typeface="微软雅黑" pitchFamily="34" charset="-122"/>
              </a:rPr>
              <a:t>DRAM</a:t>
            </a:r>
            <a:r>
              <a:rPr lang="zh-CN" altLang="en-US" sz="1700" b="1">
                <a:latin typeface="微软雅黑" pitchFamily="34" charset="-122"/>
                <a:ea typeface="微软雅黑" pitchFamily="34" charset="-122"/>
              </a:rPr>
              <a:t>芯片构成</a:t>
            </a:r>
          </a:p>
          <a:p>
            <a:pPr>
              <a:lnSpc>
                <a:spcPct val="130000"/>
              </a:lnSpc>
              <a:buFontTx/>
              <a:buChar char="•"/>
            </a:pPr>
            <a:r>
              <a:rPr lang="zh-CN" altLang="en-US" sz="1700" b="1">
                <a:latin typeface="微软雅黑" pitchFamily="34" charset="-122"/>
                <a:ea typeface="微软雅黑" pitchFamily="34" charset="-122"/>
              </a:rPr>
              <a:t>每片 </a:t>
            </a:r>
            <a:r>
              <a:rPr lang="en-US" altLang="zh-CN" sz="1700" b="1">
                <a:latin typeface="微软雅黑" pitchFamily="34" charset="-122"/>
                <a:ea typeface="微软雅黑" pitchFamily="34" charset="-122"/>
              </a:rPr>
              <a:t>16Mx8 bits</a:t>
            </a:r>
          </a:p>
          <a:p>
            <a:pPr>
              <a:lnSpc>
                <a:spcPct val="130000"/>
              </a:lnSpc>
              <a:buFontTx/>
              <a:buChar char="•"/>
            </a:pPr>
            <a:r>
              <a:rPr lang="zh-CN" altLang="en-US" sz="1700" b="1">
                <a:latin typeface="微软雅黑" pitchFamily="34" charset="-122"/>
                <a:ea typeface="微软雅黑" pitchFamily="34" charset="-122"/>
              </a:rPr>
              <a:t>行地址、列地址各</a:t>
            </a:r>
            <a:r>
              <a:rPr lang="en-US" altLang="zh-CN" sz="1700" b="1">
                <a:latin typeface="微软雅黑" pitchFamily="34" charset="-122"/>
                <a:ea typeface="微软雅黑" pitchFamily="34" charset="-122"/>
              </a:rPr>
              <a:t>12</a:t>
            </a:r>
            <a:r>
              <a:rPr lang="zh-CN" altLang="en-US" sz="1700" b="1">
                <a:latin typeface="微软雅黑" pitchFamily="34" charset="-122"/>
                <a:ea typeface="微软雅黑" pitchFamily="34" charset="-122"/>
              </a:rPr>
              <a:t>位</a:t>
            </a:r>
          </a:p>
          <a:p>
            <a:pPr>
              <a:lnSpc>
                <a:spcPct val="130000"/>
              </a:lnSpc>
              <a:buFontTx/>
              <a:buChar char="•"/>
            </a:pPr>
            <a:r>
              <a:rPr lang="zh-CN" altLang="en-US" sz="1700" b="1">
                <a:latin typeface="微软雅黑" pitchFamily="34" charset="-122"/>
                <a:ea typeface="微软雅黑" pitchFamily="34" charset="-122"/>
              </a:rPr>
              <a:t>每行共</a:t>
            </a:r>
            <a:r>
              <a:rPr lang="en-US" altLang="zh-CN" sz="1700" b="1">
                <a:latin typeface="微软雅黑" pitchFamily="34" charset="-122"/>
                <a:ea typeface="微软雅黑" pitchFamily="34" charset="-122"/>
              </a:rPr>
              <a:t>4096</a:t>
            </a:r>
            <a:r>
              <a:rPr lang="zh-CN" altLang="en-US" sz="1700" b="1">
                <a:latin typeface="微软雅黑" pitchFamily="34" charset="-122"/>
                <a:ea typeface="微软雅黑" pitchFamily="34" charset="-122"/>
              </a:rPr>
              <a:t>列</a:t>
            </a:r>
            <a:r>
              <a:rPr lang="en-US" altLang="zh-CN" sz="1700" b="1">
                <a:latin typeface="微软雅黑" pitchFamily="34" charset="-122"/>
                <a:ea typeface="微软雅黑" pitchFamily="34" charset="-122"/>
              </a:rPr>
              <a:t>(8</a:t>
            </a:r>
            <a:r>
              <a:rPr lang="zh-CN" altLang="en-US" sz="1700" b="1">
                <a:latin typeface="微软雅黑" pitchFamily="34" charset="-122"/>
                <a:ea typeface="微软雅黑" pitchFamily="34" charset="-122"/>
              </a:rPr>
              <a:t>位</a:t>
            </a:r>
            <a:r>
              <a:rPr lang="en-US" altLang="zh-CN" sz="1700" b="1">
                <a:latin typeface="微软雅黑" pitchFamily="34" charset="-122"/>
                <a:ea typeface="微软雅黑" pitchFamily="34" charset="-122"/>
              </a:rPr>
              <a:t>/</a:t>
            </a:r>
            <a:r>
              <a:rPr lang="zh-CN" altLang="en-US" sz="1700" b="1">
                <a:latin typeface="微软雅黑" pitchFamily="34" charset="-122"/>
                <a:ea typeface="微软雅黑" pitchFamily="34" charset="-122"/>
              </a:rPr>
              <a:t>列</a:t>
            </a:r>
            <a:r>
              <a:rPr lang="en-US" altLang="zh-CN" sz="1700" b="1">
                <a:latin typeface="微软雅黑" pitchFamily="34" charset="-122"/>
                <a:ea typeface="微软雅黑" pitchFamily="34" charset="-122"/>
              </a:rPr>
              <a:t>)</a:t>
            </a:r>
          </a:p>
          <a:p>
            <a:pPr>
              <a:lnSpc>
                <a:spcPct val="130000"/>
              </a:lnSpc>
              <a:buFontTx/>
              <a:buChar char="•"/>
            </a:pPr>
            <a:r>
              <a:rPr lang="zh-CN" altLang="en-US" sz="1700" b="1">
                <a:latin typeface="微软雅黑" pitchFamily="34" charset="-122"/>
                <a:ea typeface="微软雅黑" pitchFamily="34" charset="-122"/>
              </a:rPr>
              <a:t>选中某一行并读出之后再由列地址选择其中的一列</a:t>
            </a:r>
            <a:r>
              <a:rPr lang="en-US" altLang="zh-CN" sz="1700" b="1">
                <a:latin typeface="微软雅黑" pitchFamily="34" charset="-122"/>
                <a:ea typeface="微软雅黑" pitchFamily="34" charset="-122"/>
              </a:rPr>
              <a:t>(8</a:t>
            </a:r>
            <a:r>
              <a:rPr lang="zh-CN" altLang="en-US" sz="1700" b="1">
                <a:latin typeface="微软雅黑" pitchFamily="34" charset="-122"/>
                <a:ea typeface="微软雅黑" pitchFamily="34" charset="-122"/>
              </a:rPr>
              <a:t>个二进位</a:t>
            </a:r>
            <a:r>
              <a:rPr lang="en-US" altLang="zh-CN" sz="1700" b="1">
                <a:latin typeface="微软雅黑" pitchFamily="34" charset="-122"/>
                <a:ea typeface="微软雅黑" pitchFamily="34" charset="-122"/>
              </a:rPr>
              <a:t>) </a:t>
            </a:r>
            <a:r>
              <a:rPr lang="zh-CN" altLang="en-US" sz="1700" b="1">
                <a:latin typeface="微软雅黑" pitchFamily="34" charset="-122"/>
                <a:ea typeface="微软雅黑" pitchFamily="34" charset="-122"/>
              </a:rPr>
              <a:t>送出</a:t>
            </a:r>
          </a:p>
        </p:txBody>
      </p:sp>
      <p:sp>
        <p:nvSpPr>
          <p:cNvPr id="570492" name="Text Box 124"/>
          <p:cNvSpPr txBox="1">
            <a:spLocks noChangeArrowheads="1"/>
          </p:cNvSpPr>
          <p:nvPr/>
        </p:nvSpPr>
        <p:spPr bwMode="auto">
          <a:xfrm>
            <a:off x="322263" y="5086350"/>
            <a:ext cx="2116137" cy="609600"/>
          </a:xfrm>
          <a:prstGeom prst="rect">
            <a:avLst/>
          </a:prstGeom>
          <a:solidFill>
            <a:schemeClr val="bg1"/>
          </a:solidFill>
          <a:ln w="9525">
            <a:noFill/>
            <a:miter lim="800000"/>
            <a:headEnd/>
            <a:tailEnd/>
          </a:ln>
        </p:spPr>
        <p:txBody>
          <a:bodyPr lIns="0" tIns="0" rIns="0" bIns="0">
            <a:spAutoFit/>
          </a:bodyPr>
          <a:lstStyle/>
          <a:p>
            <a:pPr eaLnBrk="1" hangingPunct="1">
              <a:spcBef>
                <a:spcPct val="50000"/>
              </a:spcBef>
            </a:pPr>
            <a:r>
              <a:rPr kumimoji="1" lang="zh-CN" altLang="en-US" sz="2000" b="1">
                <a:solidFill>
                  <a:srgbClr val="CC0000"/>
                </a:solidFill>
                <a:ea typeface="微软雅黑" pitchFamily="34" charset="-122"/>
              </a:rPr>
              <a:t>主存地址和片内地址有何关系？</a:t>
            </a:r>
            <a:endParaRPr kumimoji="1" lang="en-US" altLang="zh-CN" sz="2000" b="1">
              <a:solidFill>
                <a:srgbClr val="CC0000"/>
              </a:solidFill>
              <a:ea typeface="微软雅黑" pitchFamily="34" charset="-122"/>
            </a:endParaRPr>
          </a:p>
        </p:txBody>
      </p:sp>
      <p:sp>
        <p:nvSpPr>
          <p:cNvPr id="570493" name="Text Box 125"/>
          <p:cNvSpPr txBox="1">
            <a:spLocks noChangeArrowheads="1"/>
          </p:cNvSpPr>
          <p:nvPr/>
        </p:nvSpPr>
        <p:spPr bwMode="auto">
          <a:xfrm>
            <a:off x="260350" y="5753100"/>
            <a:ext cx="3638550" cy="609600"/>
          </a:xfrm>
          <a:prstGeom prst="rect">
            <a:avLst/>
          </a:prstGeom>
          <a:solidFill>
            <a:schemeClr val="bg1"/>
          </a:solidFill>
          <a:ln w="9525">
            <a:noFill/>
            <a:miter lim="800000"/>
            <a:headEnd/>
            <a:tailEnd/>
          </a:ln>
        </p:spPr>
        <p:txBody>
          <a:bodyPr lIns="0" tIns="0" rIns="0" bIns="0">
            <a:spAutoFit/>
          </a:bodyPr>
          <a:lstStyle/>
          <a:p>
            <a:pPr eaLnBrk="1" hangingPunct="1"/>
            <a:r>
              <a:rPr kumimoji="1" lang="zh-CN" altLang="en-US" sz="2000" b="1">
                <a:solidFill>
                  <a:srgbClr val="FF0000"/>
                </a:solidFill>
                <a:latin typeface="微软雅黑" pitchFamily="34" charset="-122"/>
                <a:ea typeface="微软雅黑" pitchFamily="34" charset="-122"/>
              </a:rPr>
              <a:t>主存地址</a:t>
            </a:r>
            <a:r>
              <a:rPr kumimoji="1" lang="en-US" altLang="zh-CN" sz="2000" b="1">
                <a:solidFill>
                  <a:srgbClr val="FF0000"/>
                </a:solidFill>
                <a:latin typeface="微软雅黑" pitchFamily="34" charset="-122"/>
                <a:ea typeface="微软雅黑" pitchFamily="34" charset="-122"/>
              </a:rPr>
              <a:t>27</a:t>
            </a:r>
            <a:r>
              <a:rPr kumimoji="1" lang="zh-CN" altLang="en-US" sz="2000" b="1">
                <a:solidFill>
                  <a:srgbClr val="FF0000"/>
                </a:solidFill>
                <a:latin typeface="微软雅黑" pitchFamily="34" charset="-122"/>
                <a:ea typeface="微软雅黑" pitchFamily="34" charset="-122"/>
              </a:rPr>
              <a:t>位，片内地址</a:t>
            </a:r>
            <a:r>
              <a:rPr kumimoji="1" lang="en-US" altLang="zh-CN" sz="2000" b="1">
                <a:solidFill>
                  <a:srgbClr val="FF0000"/>
                </a:solidFill>
                <a:latin typeface="微软雅黑" pitchFamily="34" charset="-122"/>
                <a:ea typeface="微软雅黑" pitchFamily="34" charset="-122"/>
              </a:rPr>
              <a:t>24</a:t>
            </a:r>
            <a:r>
              <a:rPr kumimoji="1" lang="zh-CN" altLang="en-US" sz="2000" b="1">
                <a:solidFill>
                  <a:srgbClr val="FF0000"/>
                </a:solidFill>
                <a:latin typeface="微软雅黑" pitchFamily="34" charset="-122"/>
                <a:ea typeface="微软雅黑" pitchFamily="34" charset="-122"/>
              </a:rPr>
              <a:t>位，与高</a:t>
            </a:r>
            <a:r>
              <a:rPr kumimoji="1" lang="en-US" altLang="zh-CN" sz="2000" b="1">
                <a:solidFill>
                  <a:srgbClr val="FF0000"/>
                </a:solidFill>
                <a:latin typeface="微软雅黑" pitchFamily="34" charset="-122"/>
                <a:ea typeface="微软雅黑" pitchFamily="34" charset="-122"/>
              </a:rPr>
              <a:t>24</a:t>
            </a:r>
            <a:r>
              <a:rPr kumimoji="1" lang="zh-CN" altLang="en-US" sz="2000" b="1">
                <a:solidFill>
                  <a:srgbClr val="FF0000"/>
                </a:solidFill>
                <a:latin typeface="微软雅黑" pitchFamily="34" charset="-122"/>
                <a:ea typeface="微软雅黑" pitchFamily="34" charset="-122"/>
              </a:rPr>
              <a:t>位主存地址相同。</a:t>
            </a:r>
            <a:endParaRPr kumimoji="1" lang="en-US" altLang="zh-CN" sz="2000" b="1">
              <a:solidFill>
                <a:srgbClr val="FF0000"/>
              </a:solidFill>
              <a:latin typeface="微软雅黑" pitchFamily="34" charset="-122"/>
              <a:ea typeface="微软雅黑" pitchFamily="34" charset="-122"/>
            </a:endParaRPr>
          </a:p>
        </p:txBody>
      </p:sp>
      <p:sp>
        <p:nvSpPr>
          <p:cNvPr id="570494" name="Text Box 126"/>
          <p:cNvSpPr txBox="1">
            <a:spLocks noChangeArrowheads="1"/>
          </p:cNvSpPr>
          <p:nvPr/>
        </p:nvSpPr>
        <p:spPr bwMode="auto">
          <a:xfrm>
            <a:off x="838200" y="6410325"/>
            <a:ext cx="3743325" cy="304800"/>
          </a:xfrm>
          <a:prstGeom prst="rect">
            <a:avLst/>
          </a:prstGeom>
          <a:solidFill>
            <a:schemeClr val="bg1"/>
          </a:solidFill>
          <a:ln w="9525">
            <a:noFill/>
            <a:miter lim="800000"/>
            <a:headEnd/>
            <a:tailEnd/>
          </a:ln>
        </p:spPr>
        <p:txBody>
          <a:bodyPr lIns="0" tIns="0" rIns="0" bIns="0">
            <a:spAutoFit/>
          </a:bodyPr>
          <a:lstStyle/>
          <a:p>
            <a:pPr eaLnBrk="1" hangingPunct="1">
              <a:spcBef>
                <a:spcPct val="50000"/>
              </a:spcBef>
            </a:pPr>
            <a:r>
              <a:rPr kumimoji="1" lang="zh-CN" altLang="en-US" sz="2000" b="1">
                <a:solidFill>
                  <a:srgbClr val="CC0000"/>
                </a:solidFill>
                <a:latin typeface="微软雅黑" pitchFamily="34" charset="-122"/>
                <a:ea typeface="微软雅黑" pitchFamily="34" charset="-122"/>
              </a:rPr>
              <a:t>主存低</a:t>
            </a:r>
            <a:r>
              <a:rPr kumimoji="1" lang="en-US" altLang="zh-CN" sz="2000" b="1">
                <a:solidFill>
                  <a:srgbClr val="CC0000"/>
                </a:solidFill>
                <a:latin typeface="微软雅黑" pitchFamily="34" charset="-122"/>
                <a:ea typeface="微软雅黑" pitchFamily="34" charset="-122"/>
              </a:rPr>
              <a:t>3</a:t>
            </a:r>
            <a:r>
              <a:rPr kumimoji="1" lang="zh-CN" altLang="en-US" sz="2000" b="1">
                <a:solidFill>
                  <a:srgbClr val="CC0000"/>
                </a:solidFill>
                <a:latin typeface="微软雅黑" pitchFamily="34" charset="-122"/>
                <a:ea typeface="微软雅黑" pitchFamily="34" charset="-122"/>
              </a:rPr>
              <a:t>位地址的作用是什么？</a:t>
            </a:r>
          </a:p>
        </p:txBody>
      </p:sp>
      <p:sp>
        <p:nvSpPr>
          <p:cNvPr id="570495" name="Text Box 127"/>
          <p:cNvSpPr txBox="1">
            <a:spLocks noChangeArrowheads="1"/>
          </p:cNvSpPr>
          <p:nvPr/>
        </p:nvSpPr>
        <p:spPr bwMode="auto">
          <a:xfrm>
            <a:off x="4572000" y="6454775"/>
            <a:ext cx="4178300" cy="304800"/>
          </a:xfrm>
          <a:prstGeom prst="rect">
            <a:avLst/>
          </a:prstGeom>
          <a:solidFill>
            <a:schemeClr val="bg1"/>
          </a:solidFill>
          <a:ln w="9525">
            <a:noFill/>
            <a:miter lim="800000"/>
            <a:headEnd/>
            <a:tailEnd/>
          </a:ln>
        </p:spPr>
        <p:txBody>
          <a:bodyPr lIns="0" tIns="0" rIns="0" bIns="0">
            <a:spAutoFit/>
          </a:bodyPr>
          <a:lstStyle/>
          <a:p>
            <a:pPr eaLnBrk="1" hangingPunct="1">
              <a:spcBef>
                <a:spcPct val="50000"/>
              </a:spcBef>
            </a:pPr>
            <a:r>
              <a:rPr kumimoji="1" lang="zh-CN" altLang="en-US" sz="2000" b="1">
                <a:solidFill>
                  <a:srgbClr val="FF0000"/>
                </a:solidFill>
                <a:latin typeface="微软雅黑" pitchFamily="34" charset="-122"/>
                <a:ea typeface="微软雅黑" pitchFamily="34" charset="-122"/>
              </a:rPr>
              <a:t>确定</a:t>
            </a:r>
            <a:r>
              <a:rPr kumimoji="1" lang="en-US" altLang="zh-CN" sz="2000" b="1">
                <a:solidFill>
                  <a:srgbClr val="FF0000"/>
                </a:solidFill>
                <a:latin typeface="微软雅黑" pitchFamily="34" charset="-122"/>
                <a:ea typeface="微软雅黑" pitchFamily="34" charset="-122"/>
              </a:rPr>
              <a:t>8</a:t>
            </a:r>
            <a:r>
              <a:rPr kumimoji="1" lang="zh-CN" altLang="en-US" sz="2000" b="1">
                <a:solidFill>
                  <a:srgbClr val="FF0000"/>
                </a:solidFill>
                <a:latin typeface="微软雅黑" pitchFamily="34" charset="-122"/>
                <a:ea typeface="微软雅黑" pitchFamily="34" charset="-122"/>
              </a:rPr>
              <a:t>个字节中的哪个，即用来选片。</a:t>
            </a:r>
            <a:endParaRPr kumimoji="1" lang="en-US" altLang="zh-CN" sz="2000" b="1">
              <a:solidFill>
                <a:srgbClr val="FF0000"/>
              </a:solidFill>
              <a:latin typeface="微软雅黑" pitchFamily="34" charset="-122"/>
              <a:ea typeface="微软雅黑" pitchFamily="34" charset="-122"/>
            </a:endParaRPr>
          </a:p>
        </p:txBody>
      </p:sp>
      <p:sp>
        <p:nvSpPr>
          <p:cNvPr id="570499" name="Text Box 131"/>
          <p:cNvSpPr txBox="1">
            <a:spLocks noChangeArrowheads="1"/>
          </p:cNvSpPr>
          <p:nvPr/>
        </p:nvSpPr>
        <p:spPr bwMode="auto">
          <a:xfrm>
            <a:off x="6634163" y="3979863"/>
            <a:ext cx="2400300" cy="549275"/>
          </a:xfrm>
          <a:prstGeom prst="rect">
            <a:avLst/>
          </a:prstGeom>
          <a:solidFill>
            <a:schemeClr val="bg1"/>
          </a:solidFill>
          <a:ln w="9525">
            <a:noFill/>
            <a:miter lim="800000"/>
            <a:headEnd/>
            <a:tailEnd/>
          </a:ln>
        </p:spPr>
        <p:txBody>
          <a:bodyPr lIns="0" tIns="0" rIns="0" bIns="0">
            <a:spAutoFit/>
          </a:bodyPr>
          <a:lstStyle/>
          <a:p>
            <a:pPr eaLnBrk="1" hangingPunct="1"/>
            <a:r>
              <a:rPr kumimoji="1" lang="zh-CN" altLang="en-US" sz="1800" b="1">
                <a:solidFill>
                  <a:srgbClr val="FF0000"/>
                </a:solidFill>
                <a:ea typeface="微软雅黑" pitchFamily="34" charset="-122"/>
              </a:rPr>
              <a:t>不连续，交叉编址，可同时读写所有芯片。</a:t>
            </a:r>
            <a:endParaRPr kumimoji="1" lang="en-US" altLang="zh-CN" sz="1800" b="1">
              <a:solidFill>
                <a:srgbClr val="FF0000"/>
              </a:solidFill>
              <a:ea typeface="微软雅黑" pitchFamily="34" charset="-122"/>
            </a:endParaRPr>
          </a:p>
        </p:txBody>
      </p:sp>
      <p:sp>
        <p:nvSpPr>
          <p:cNvPr id="570497" name="Text Box 129"/>
          <p:cNvSpPr txBox="1">
            <a:spLocks noChangeArrowheads="1"/>
          </p:cNvSpPr>
          <p:nvPr/>
        </p:nvSpPr>
        <p:spPr bwMode="auto">
          <a:xfrm>
            <a:off x="6543675" y="3641725"/>
            <a:ext cx="2438400" cy="274638"/>
          </a:xfrm>
          <a:prstGeom prst="rect">
            <a:avLst/>
          </a:prstGeom>
          <a:solidFill>
            <a:schemeClr val="bg1"/>
          </a:solidFill>
          <a:ln w="9525">
            <a:noFill/>
            <a:miter lim="800000"/>
            <a:headEnd/>
            <a:tailEnd/>
          </a:ln>
        </p:spPr>
        <p:txBody>
          <a:bodyPr lIns="0" tIns="0" rIns="0" bIns="0">
            <a:spAutoFit/>
          </a:bodyPr>
          <a:lstStyle/>
          <a:p>
            <a:pPr eaLnBrk="1" hangingPunct="1">
              <a:spcBef>
                <a:spcPct val="50000"/>
              </a:spcBef>
            </a:pPr>
            <a:r>
              <a:rPr kumimoji="1" lang="zh-CN" altLang="en-US" sz="1800" b="1">
                <a:solidFill>
                  <a:srgbClr val="CC0000"/>
                </a:solidFill>
                <a:ea typeface="微软雅黑" pitchFamily="34" charset="-122"/>
              </a:rPr>
              <a:t>芯片内地址是否连续？</a:t>
            </a:r>
            <a:endParaRPr kumimoji="1" lang="en-US" altLang="zh-CN" sz="1800" b="1">
              <a:solidFill>
                <a:srgbClr val="CC0000"/>
              </a:solidFill>
              <a:ea typeface="微软雅黑" pitchFamily="34" charset="-122"/>
            </a:endParaRPr>
          </a:p>
        </p:txBody>
      </p:sp>
      <p:sp>
        <p:nvSpPr>
          <p:cNvPr id="130" name="矩形 129"/>
          <p:cNvSpPr>
            <a:spLocks noChangeArrowheads="1"/>
          </p:cNvSpPr>
          <p:nvPr/>
        </p:nvSpPr>
        <p:spPr bwMode="auto">
          <a:xfrm>
            <a:off x="207963" y="593725"/>
            <a:ext cx="5111750" cy="1338263"/>
          </a:xfrm>
          <a:prstGeom prst="rect">
            <a:avLst/>
          </a:prstGeom>
          <a:solidFill>
            <a:schemeClr val="bg1"/>
          </a:solidFill>
          <a:ln w="9525">
            <a:solidFill>
              <a:schemeClr val="accent1"/>
            </a:solidFill>
            <a:miter lim="800000"/>
            <a:headEnd/>
            <a:tailEnd/>
          </a:ln>
        </p:spPr>
        <p:txBody>
          <a:bodyPr>
            <a:spAutoFit/>
          </a:bodyPr>
          <a:lstStyle/>
          <a:p>
            <a:pPr eaLnBrk="1" hangingPunct="1">
              <a:spcBef>
                <a:spcPct val="50000"/>
              </a:spcBef>
            </a:pPr>
            <a:r>
              <a:rPr kumimoji="1" lang="zh-CN" altLang="en-US" sz="1800" b="1">
                <a:solidFill>
                  <a:srgbClr val="FF0000"/>
                </a:solidFill>
                <a:latin typeface="微软雅黑" pitchFamily="34" charset="-122"/>
                <a:ea typeface="微软雅黑" pitchFamily="34" charset="-122"/>
              </a:rPr>
              <a:t>从该存储器结构可理解为什么规定数据对齐存放。</a:t>
            </a:r>
            <a:endParaRPr kumimoji="1" lang="en-US" altLang="zh-CN" sz="1800" b="1">
              <a:solidFill>
                <a:srgbClr val="FF0000"/>
              </a:solidFill>
              <a:latin typeface="微软雅黑" pitchFamily="34" charset="-122"/>
              <a:ea typeface="微软雅黑" pitchFamily="34" charset="-122"/>
            </a:endParaRPr>
          </a:p>
          <a:p>
            <a:pPr eaLnBrk="1" hangingPunct="1">
              <a:spcBef>
                <a:spcPct val="50000"/>
              </a:spcBef>
            </a:pPr>
            <a:r>
              <a:rPr kumimoji="1" lang="zh-CN" altLang="en-US" sz="1800" b="1">
                <a:solidFill>
                  <a:srgbClr val="FF0000"/>
                </a:solidFill>
                <a:latin typeface="微软雅黑" pitchFamily="34" charset="-122"/>
                <a:ea typeface="微软雅黑" pitchFamily="34" charset="-122"/>
              </a:rPr>
              <a:t>例如，一个</a:t>
            </a:r>
            <a:r>
              <a:rPr kumimoji="1" lang="en-US" altLang="zh-CN" sz="1800" b="1">
                <a:solidFill>
                  <a:srgbClr val="FF0000"/>
                </a:solidFill>
                <a:latin typeface="微软雅黑" pitchFamily="34" charset="-122"/>
                <a:ea typeface="微软雅黑" pitchFamily="34" charset="-122"/>
              </a:rPr>
              <a:t>32</a:t>
            </a:r>
            <a:r>
              <a:rPr kumimoji="1" lang="zh-CN" altLang="en-US" sz="1800" b="1">
                <a:solidFill>
                  <a:srgbClr val="FF0000"/>
                </a:solidFill>
                <a:latin typeface="微软雅黑" pitchFamily="34" charset="-122"/>
                <a:ea typeface="微软雅黑" pitchFamily="34" charset="-122"/>
              </a:rPr>
              <a:t>位</a:t>
            </a:r>
            <a:r>
              <a:rPr kumimoji="1" lang="en-US" altLang="zh-CN" sz="1800" b="1">
                <a:solidFill>
                  <a:srgbClr val="FF0000"/>
                </a:solidFill>
                <a:latin typeface="微软雅黑" pitchFamily="34" charset="-122"/>
                <a:ea typeface="微软雅黑" pitchFamily="34" charset="-122"/>
              </a:rPr>
              <a:t>int</a:t>
            </a:r>
            <a:r>
              <a:rPr kumimoji="1" lang="zh-CN" altLang="en-US" sz="1800" b="1">
                <a:solidFill>
                  <a:srgbClr val="FF0000"/>
                </a:solidFill>
                <a:latin typeface="微软雅黑" pitchFamily="34" charset="-122"/>
                <a:ea typeface="微软雅黑" pitchFamily="34" charset="-122"/>
              </a:rPr>
              <a:t>型数据若存放在第</a:t>
            </a:r>
            <a:r>
              <a:rPr kumimoji="1" lang="en-US" altLang="zh-CN" sz="1800" b="1">
                <a:solidFill>
                  <a:srgbClr val="FF0000"/>
                </a:solidFill>
                <a:latin typeface="微软雅黑" pitchFamily="34" charset="-122"/>
                <a:ea typeface="微软雅黑" pitchFamily="34" charset="-122"/>
              </a:rPr>
              <a:t>8</a:t>
            </a:r>
            <a:r>
              <a:rPr kumimoji="1" lang="zh-CN" altLang="en-US" sz="1800" b="1">
                <a:solidFill>
                  <a:srgbClr val="FF0000"/>
                </a:solidFill>
                <a:latin typeface="微软雅黑" pitchFamily="34" charset="-122"/>
                <a:ea typeface="微软雅黑" pitchFamily="34" charset="-122"/>
              </a:rPr>
              <a:t>、</a:t>
            </a:r>
            <a:r>
              <a:rPr kumimoji="1" lang="en-US" altLang="zh-CN" sz="1800" b="1">
                <a:solidFill>
                  <a:srgbClr val="FF0000"/>
                </a:solidFill>
                <a:latin typeface="微软雅黑" pitchFamily="34" charset="-122"/>
                <a:ea typeface="微软雅黑" pitchFamily="34" charset="-122"/>
              </a:rPr>
              <a:t>9</a:t>
            </a:r>
            <a:r>
              <a:rPr kumimoji="1" lang="zh-CN" altLang="en-US" sz="1800" b="1">
                <a:solidFill>
                  <a:srgbClr val="FF0000"/>
                </a:solidFill>
                <a:latin typeface="微软雅黑" pitchFamily="34" charset="-122"/>
                <a:ea typeface="微软雅黑" pitchFamily="34" charset="-122"/>
              </a:rPr>
              <a:t>、</a:t>
            </a:r>
            <a:r>
              <a:rPr kumimoji="1" lang="en-US" altLang="zh-CN" sz="1800" b="1">
                <a:solidFill>
                  <a:srgbClr val="FF0000"/>
                </a:solidFill>
                <a:latin typeface="微软雅黑" pitchFamily="34" charset="-122"/>
                <a:ea typeface="微软雅黑" pitchFamily="34" charset="-122"/>
              </a:rPr>
              <a:t>10</a:t>
            </a:r>
            <a:r>
              <a:rPr kumimoji="1" lang="zh-CN" altLang="en-US" sz="1800" b="1">
                <a:solidFill>
                  <a:srgbClr val="FF0000"/>
                </a:solidFill>
                <a:latin typeface="微软雅黑" pitchFamily="34" charset="-122"/>
                <a:ea typeface="微软雅黑" pitchFamily="34" charset="-122"/>
              </a:rPr>
              <a:t>、</a:t>
            </a:r>
            <a:r>
              <a:rPr kumimoji="1" lang="en-US" altLang="zh-CN" sz="1800" b="1">
                <a:solidFill>
                  <a:srgbClr val="FF0000"/>
                </a:solidFill>
                <a:latin typeface="微软雅黑" pitchFamily="34" charset="-122"/>
                <a:ea typeface="微软雅黑" pitchFamily="34" charset="-122"/>
              </a:rPr>
              <a:t>11</a:t>
            </a:r>
            <a:r>
              <a:rPr kumimoji="1" lang="zh-CN" altLang="en-US" sz="1800" b="1">
                <a:solidFill>
                  <a:srgbClr val="FF0000"/>
                </a:solidFill>
                <a:latin typeface="微软雅黑" pitchFamily="34" charset="-122"/>
                <a:ea typeface="微软雅黑" pitchFamily="34" charset="-122"/>
              </a:rPr>
              <a:t>这</a:t>
            </a:r>
            <a:r>
              <a:rPr kumimoji="1" lang="en-US" altLang="zh-CN" sz="1800" b="1">
                <a:solidFill>
                  <a:srgbClr val="FF0000"/>
                </a:solidFill>
                <a:latin typeface="微软雅黑" pitchFamily="34" charset="-122"/>
                <a:ea typeface="微软雅黑" pitchFamily="34" charset="-122"/>
              </a:rPr>
              <a:t>4</a:t>
            </a:r>
            <a:r>
              <a:rPr kumimoji="1" lang="zh-CN" altLang="en-US" sz="1800" b="1">
                <a:solidFill>
                  <a:srgbClr val="FF0000"/>
                </a:solidFill>
                <a:latin typeface="微软雅黑" pitchFamily="34" charset="-122"/>
                <a:ea typeface="微软雅黑" pitchFamily="34" charset="-122"/>
              </a:rPr>
              <a:t>个单元，则需要访问几次内存？若存放在</a:t>
            </a:r>
            <a:r>
              <a:rPr kumimoji="1" lang="en-US" altLang="zh-CN" sz="1800" b="1">
                <a:solidFill>
                  <a:srgbClr val="FF0000"/>
                </a:solidFill>
                <a:latin typeface="微软雅黑" pitchFamily="34" charset="-122"/>
                <a:ea typeface="微软雅黑" pitchFamily="34" charset="-122"/>
              </a:rPr>
              <a:t>6</a:t>
            </a:r>
            <a:r>
              <a:rPr kumimoji="1" lang="zh-CN" altLang="en-US" sz="1800" b="1">
                <a:solidFill>
                  <a:srgbClr val="FF0000"/>
                </a:solidFill>
                <a:latin typeface="微软雅黑" pitchFamily="34" charset="-122"/>
                <a:ea typeface="微软雅黑" pitchFamily="34" charset="-122"/>
              </a:rPr>
              <a:t>、</a:t>
            </a:r>
            <a:r>
              <a:rPr kumimoji="1" lang="en-US" altLang="zh-CN" sz="1800" b="1">
                <a:solidFill>
                  <a:srgbClr val="FF0000"/>
                </a:solidFill>
                <a:latin typeface="微软雅黑" pitchFamily="34" charset="-122"/>
                <a:ea typeface="微软雅黑" pitchFamily="34" charset="-122"/>
              </a:rPr>
              <a:t>7</a:t>
            </a:r>
            <a:r>
              <a:rPr kumimoji="1" lang="zh-CN" altLang="en-US" sz="1800" b="1">
                <a:solidFill>
                  <a:srgbClr val="FF0000"/>
                </a:solidFill>
                <a:latin typeface="微软雅黑" pitchFamily="34" charset="-122"/>
                <a:ea typeface="微软雅黑" pitchFamily="34" charset="-122"/>
              </a:rPr>
              <a:t>、</a:t>
            </a:r>
            <a:r>
              <a:rPr kumimoji="1" lang="en-US" altLang="zh-CN" sz="1800" b="1">
                <a:solidFill>
                  <a:srgbClr val="FF0000"/>
                </a:solidFill>
                <a:latin typeface="微软雅黑" pitchFamily="34" charset="-122"/>
                <a:ea typeface="微软雅黑" pitchFamily="34" charset="-122"/>
              </a:rPr>
              <a:t>8</a:t>
            </a:r>
            <a:r>
              <a:rPr kumimoji="1" lang="zh-CN" altLang="en-US" sz="1800" b="1">
                <a:solidFill>
                  <a:srgbClr val="FF0000"/>
                </a:solidFill>
                <a:latin typeface="微软雅黑" pitchFamily="34" charset="-122"/>
                <a:ea typeface="微软雅黑" pitchFamily="34" charset="-122"/>
              </a:rPr>
              <a:t>、</a:t>
            </a:r>
            <a:r>
              <a:rPr kumimoji="1" lang="en-US" altLang="zh-CN" sz="1800" b="1">
                <a:solidFill>
                  <a:srgbClr val="FF0000"/>
                </a:solidFill>
                <a:latin typeface="微软雅黑" pitchFamily="34" charset="-122"/>
                <a:ea typeface="微软雅黑" pitchFamily="34" charset="-122"/>
              </a:rPr>
              <a:t>9</a:t>
            </a:r>
            <a:r>
              <a:rPr kumimoji="1" lang="zh-CN" altLang="en-US" sz="1800" b="1">
                <a:solidFill>
                  <a:srgbClr val="FF0000"/>
                </a:solidFill>
                <a:latin typeface="微软雅黑" pitchFamily="34" charset="-122"/>
                <a:ea typeface="微软雅黑" pitchFamily="34" charset="-122"/>
              </a:rPr>
              <a:t>这</a:t>
            </a:r>
            <a:r>
              <a:rPr kumimoji="1" lang="en-US" altLang="zh-CN" sz="1800" b="1">
                <a:solidFill>
                  <a:srgbClr val="FF0000"/>
                </a:solidFill>
                <a:latin typeface="微软雅黑" pitchFamily="34" charset="-122"/>
                <a:ea typeface="微软雅黑" pitchFamily="34" charset="-122"/>
              </a:rPr>
              <a:t>4</a:t>
            </a:r>
            <a:r>
              <a:rPr kumimoji="1" lang="zh-CN" altLang="en-US" sz="1800" b="1">
                <a:solidFill>
                  <a:srgbClr val="FF0000"/>
                </a:solidFill>
                <a:latin typeface="微软雅黑" pitchFamily="34" charset="-122"/>
                <a:ea typeface="微软雅黑" pitchFamily="34" charset="-122"/>
              </a:rPr>
              <a:t>个单元，则需要访问几次内存？</a:t>
            </a:r>
          </a:p>
        </p:txBody>
      </p:sp>
      <p:sp>
        <p:nvSpPr>
          <p:cNvPr id="553091" name="Text Box 5"/>
          <p:cNvSpPr txBox="1">
            <a:spLocks noChangeAspect="1" noChangeArrowheads="1"/>
          </p:cNvSpPr>
          <p:nvPr/>
        </p:nvSpPr>
        <p:spPr bwMode="auto">
          <a:xfrm>
            <a:off x="6494463" y="719138"/>
            <a:ext cx="2447925" cy="393700"/>
          </a:xfrm>
          <a:prstGeom prst="rect">
            <a:avLst/>
          </a:prstGeom>
          <a:noFill/>
          <a:ln w="12700">
            <a:noFill/>
            <a:miter lim="800000"/>
            <a:headEnd/>
            <a:tailEnd/>
          </a:ln>
        </p:spPr>
        <p:txBody>
          <a:bodyPr lIns="88950" tIns="44480" rIns="88950" bIns="44480" anchor="ctr">
            <a:spAutoFit/>
          </a:bodyPr>
          <a:lstStyle/>
          <a:p>
            <a:r>
              <a:rPr lang="zh-CN" altLang="en-US" sz="2000" b="1">
                <a:solidFill>
                  <a:srgbClr val="000099"/>
                </a:solidFill>
                <a:ea typeface="黑体" pitchFamily="49" charset="-122"/>
              </a:rPr>
              <a:t>分别访问</a:t>
            </a:r>
            <a:r>
              <a:rPr lang="en-US" altLang="zh-CN" sz="2000" b="1">
                <a:solidFill>
                  <a:srgbClr val="000099"/>
                </a:solidFill>
                <a:ea typeface="黑体" pitchFamily="49" charset="-122"/>
              </a:rPr>
              <a:t>1</a:t>
            </a:r>
            <a:r>
              <a:rPr lang="zh-CN" altLang="en-US" sz="2000" b="1">
                <a:solidFill>
                  <a:srgbClr val="000099"/>
                </a:solidFill>
                <a:ea typeface="黑体" pitchFamily="49" charset="-122"/>
              </a:rPr>
              <a:t>次和</a:t>
            </a:r>
            <a:r>
              <a:rPr lang="en-US" altLang="zh-CN" sz="2000" b="1">
                <a:solidFill>
                  <a:srgbClr val="000099"/>
                </a:solidFill>
                <a:ea typeface="黑体" pitchFamily="49" charset="-122"/>
              </a:rPr>
              <a:t>2</a:t>
            </a:r>
            <a:r>
              <a:rPr lang="zh-CN" altLang="en-US" sz="2000" b="1">
                <a:solidFill>
                  <a:srgbClr val="000099"/>
                </a:solidFill>
                <a:ea typeface="黑体" pitchFamily="49" charset="-122"/>
              </a:rPr>
              <a:t>次</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70492">
                                            <p:txEl>
                                              <p:pRg st="0" end="0"/>
                                            </p:txEl>
                                          </p:spTgt>
                                        </p:tgtEl>
                                        <p:attrNameLst>
                                          <p:attrName>style.visibility</p:attrName>
                                        </p:attrNameLst>
                                      </p:cBhvr>
                                      <p:to>
                                        <p:strVal val="visible"/>
                                      </p:to>
                                    </p:set>
                                    <p:animEffect transition="in" filter="blinds(horizontal)">
                                      <p:cBhvr>
                                        <p:cTn id="7" dur="500"/>
                                        <p:tgtEl>
                                          <p:spTgt spid="57049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70493"/>
                                        </p:tgtEl>
                                        <p:attrNameLst>
                                          <p:attrName>style.visibility</p:attrName>
                                        </p:attrNameLst>
                                      </p:cBhvr>
                                      <p:to>
                                        <p:strVal val="visible"/>
                                      </p:to>
                                    </p:set>
                                    <p:animEffect transition="in" filter="blinds(horizontal)">
                                      <p:cBhvr>
                                        <p:cTn id="12" dur="500"/>
                                        <p:tgtEl>
                                          <p:spTgt spid="57049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70494"/>
                                        </p:tgtEl>
                                        <p:attrNameLst>
                                          <p:attrName>style.visibility</p:attrName>
                                        </p:attrNameLst>
                                      </p:cBhvr>
                                      <p:to>
                                        <p:strVal val="visible"/>
                                      </p:to>
                                    </p:set>
                                    <p:animEffect transition="in" filter="blinds(horizontal)">
                                      <p:cBhvr>
                                        <p:cTn id="17" dur="500"/>
                                        <p:tgtEl>
                                          <p:spTgt spid="57049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70495"/>
                                        </p:tgtEl>
                                        <p:attrNameLst>
                                          <p:attrName>style.visibility</p:attrName>
                                        </p:attrNameLst>
                                      </p:cBhvr>
                                      <p:to>
                                        <p:strVal val="visible"/>
                                      </p:to>
                                    </p:set>
                                    <p:animEffect transition="in" filter="blinds(horizontal)">
                                      <p:cBhvr>
                                        <p:cTn id="22" dur="500"/>
                                        <p:tgtEl>
                                          <p:spTgt spid="57049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70497">
                                            <p:txEl>
                                              <p:pRg st="0" end="0"/>
                                            </p:txEl>
                                          </p:spTgt>
                                        </p:tgtEl>
                                        <p:attrNameLst>
                                          <p:attrName>style.visibility</p:attrName>
                                        </p:attrNameLst>
                                      </p:cBhvr>
                                      <p:to>
                                        <p:strVal val="visible"/>
                                      </p:to>
                                    </p:set>
                                    <p:animEffect transition="in" filter="blinds(horizontal)">
                                      <p:cBhvr>
                                        <p:cTn id="27" dur="500"/>
                                        <p:tgtEl>
                                          <p:spTgt spid="570497">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70499"/>
                                        </p:tgtEl>
                                        <p:attrNameLst>
                                          <p:attrName>style.visibility</p:attrName>
                                        </p:attrNameLst>
                                      </p:cBhvr>
                                      <p:to>
                                        <p:strVal val="visible"/>
                                      </p:to>
                                    </p:set>
                                    <p:animEffect transition="in" filter="blinds(horizontal)">
                                      <p:cBhvr>
                                        <p:cTn id="32" dur="500"/>
                                        <p:tgtEl>
                                          <p:spTgt spid="57049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30"/>
                                        </p:tgtEl>
                                        <p:attrNameLst>
                                          <p:attrName>style.visibility</p:attrName>
                                        </p:attrNameLst>
                                      </p:cBhvr>
                                      <p:to>
                                        <p:strVal val="visible"/>
                                      </p:to>
                                    </p:set>
                                    <p:animEffect transition="in" filter="blinds(horizontal)">
                                      <p:cBhvr>
                                        <p:cTn id="37" dur="500"/>
                                        <p:tgtEl>
                                          <p:spTgt spid="13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53091"/>
                                        </p:tgtEl>
                                        <p:attrNameLst>
                                          <p:attrName>style.visibility</p:attrName>
                                        </p:attrNameLst>
                                      </p:cBhvr>
                                      <p:to>
                                        <p:strVal val="visible"/>
                                      </p:to>
                                    </p:set>
                                    <p:animEffect transition="in" filter="blinds(horizontal)">
                                      <p:cBhvr>
                                        <p:cTn id="42" dur="500"/>
                                        <p:tgtEl>
                                          <p:spTgt spid="5530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0493" grpId="0" animBg="1"/>
      <p:bldP spid="570494" grpId="0" animBg="1"/>
      <p:bldP spid="570495" grpId="0" animBg="1"/>
      <p:bldP spid="570499" grpId="0" animBg="1"/>
      <p:bldP spid="130" grpId="0" animBg="1"/>
      <p:bldP spid="55309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
          <p:cNvGrpSpPr>
            <a:grpSpLocks/>
          </p:cNvGrpSpPr>
          <p:nvPr/>
        </p:nvGrpSpPr>
        <p:grpSpPr bwMode="auto">
          <a:xfrm>
            <a:off x="0" y="908050"/>
            <a:ext cx="7670800" cy="5189538"/>
            <a:chOff x="430" y="872"/>
            <a:chExt cx="4384" cy="3064"/>
          </a:xfrm>
        </p:grpSpPr>
        <p:sp>
          <p:nvSpPr>
            <p:cNvPr id="40984" name="Text Box 8"/>
            <p:cNvSpPr txBox="1">
              <a:spLocks noChangeAspect="1" noChangeArrowheads="1"/>
            </p:cNvSpPr>
            <p:nvPr/>
          </p:nvSpPr>
          <p:spPr bwMode="auto">
            <a:xfrm>
              <a:off x="4060" y="3100"/>
              <a:ext cx="754" cy="215"/>
            </a:xfrm>
            <a:prstGeom prst="rect">
              <a:avLst/>
            </a:prstGeom>
            <a:noFill/>
            <a:ln w="12700">
              <a:noFill/>
              <a:miter lim="800000"/>
              <a:headEnd/>
              <a:tailEnd/>
            </a:ln>
          </p:spPr>
          <p:txBody>
            <a:bodyPr wrap="none" lIns="88950" tIns="44480" rIns="88950" bIns="44480" anchor="ctr">
              <a:spAutoFit/>
            </a:bodyPr>
            <a:lstStyle/>
            <a:p>
              <a:r>
                <a:rPr lang="zh-CN" altLang="en-US" sz="1800" b="1">
                  <a:latin typeface="Helvetica" pitchFamily="34" charset="0"/>
                  <a:ea typeface="微软雅黑" pitchFamily="34" charset="-122"/>
                </a:rPr>
                <a:t>存储控制器</a:t>
              </a:r>
            </a:p>
          </p:txBody>
        </p:sp>
        <p:sp>
          <p:nvSpPr>
            <p:cNvPr id="40985" name="Rectangle 9"/>
            <p:cNvSpPr>
              <a:spLocks noChangeAspect="1" noChangeArrowheads="1"/>
            </p:cNvSpPr>
            <p:nvPr/>
          </p:nvSpPr>
          <p:spPr bwMode="auto">
            <a:xfrm>
              <a:off x="1250" y="887"/>
              <a:ext cx="2832" cy="1506"/>
            </a:xfrm>
            <a:prstGeom prst="rect">
              <a:avLst/>
            </a:prstGeom>
            <a:solidFill>
              <a:schemeClr val="bg1"/>
            </a:solidFill>
            <a:ln w="12700">
              <a:solidFill>
                <a:schemeClr val="tx1"/>
              </a:solidFill>
              <a:miter lim="800000"/>
              <a:headEnd/>
              <a:tailEnd/>
            </a:ln>
            <a:effectLst>
              <a:outerShdw dist="107763" dir="2700000" algn="ctr" rotWithShape="0">
                <a:srgbClr val="000004"/>
              </a:outerShdw>
            </a:effectLst>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40986" name="Rectangle 10"/>
            <p:cNvSpPr>
              <a:spLocks noChangeAspect="1" noChangeArrowheads="1"/>
            </p:cNvSpPr>
            <p:nvPr/>
          </p:nvSpPr>
          <p:spPr bwMode="auto">
            <a:xfrm>
              <a:off x="1527" y="2779"/>
              <a:ext cx="2524" cy="710"/>
            </a:xfrm>
            <a:prstGeom prst="rect">
              <a:avLst/>
            </a:prstGeom>
            <a:solidFill>
              <a:srgbClr val="FFFFFF"/>
            </a:solidFill>
            <a:ln w="12700">
              <a:solidFill>
                <a:schemeClr val="tx1"/>
              </a:solidFill>
              <a:miter lim="800000"/>
              <a:headEnd/>
              <a:tailEnd/>
            </a:ln>
            <a:effectLst>
              <a:outerShdw dist="107763" dir="2700000" algn="ctr" rotWithShape="0">
                <a:srgbClr val="000004"/>
              </a:outerShdw>
            </a:effectLst>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40987" name="Rectangle 11"/>
            <p:cNvSpPr>
              <a:spLocks noChangeAspect="1" noChangeArrowheads="1"/>
            </p:cNvSpPr>
            <p:nvPr/>
          </p:nvSpPr>
          <p:spPr bwMode="auto">
            <a:xfrm>
              <a:off x="3236" y="1304"/>
              <a:ext cx="613" cy="545"/>
            </a:xfrm>
            <a:prstGeom prst="rect">
              <a:avLst/>
            </a:prstGeom>
            <a:solidFill>
              <a:srgbClr val="FFFFFF"/>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40988" name="Rectangle 12"/>
            <p:cNvSpPr>
              <a:spLocks noChangeAspect="1" noChangeArrowheads="1"/>
            </p:cNvSpPr>
            <p:nvPr/>
          </p:nvSpPr>
          <p:spPr bwMode="auto">
            <a:xfrm>
              <a:off x="2963" y="1372"/>
              <a:ext cx="614" cy="546"/>
            </a:xfrm>
            <a:prstGeom prst="rect">
              <a:avLst/>
            </a:prstGeom>
            <a:solidFill>
              <a:srgbClr val="FFFFFF"/>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40989" name="Rectangle 13"/>
            <p:cNvSpPr>
              <a:spLocks noChangeAspect="1" noChangeArrowheads="1"/>
            </p:cNvSpPr>
            <p:nvPr/>
          </p:nvSpPr>
          <p:spPr bwMode="auto">
            <a:xfrm>
              <a:off x="2690" y="1441"/>
              <a:ext cx="614" cy="545"/>
            </a:xfrm>
            <a:prstGeom prst="rect">
              <a:avLst/>
            </a:prstGeom>
            <a:solidFill>
              <a:srgbClr val="FFFFFF"/>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40990" name="Rectangle 14"/>
            <p:cNvSpPr>
              <a:spLocks noChangeAspect="1" noChangeArrowheads="1"/>
            </p:cNvSpPr>
            <p:nvPr/>
          </p:nvSpPr>
          <p:spPr bwMode="auto">
            <a:xfrm>
              <a:off x="2418" y="1508"/>
              <a:ext cx="613" cy="546"/>
            </a:xfrm>
            <a:prstGeom prst="rect">
              <a:avLst/>
            </a:prstGeom>
            <a:solidFill>
              <a:srgbClr val="FFFFFF"/>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40991" name="Rectangle 15"/>
            <p:cNvSpPr>
              <a:spLocks noChangeAspect="1" noChangeArrowheads="1"/>
            </p:cNvSpPr>
            <p:nvPr/>
          </p:nvSpPr>
          <p:spPr bwMode="auto">
            <a:xfrm>
              <a:off x="2145" y="1577"/>
              <a:ext cx="614" cy="546"/>
            </a:xfrm>
            <a:prstGeom prst="rect">
              <a:avLst/>
            </a:prstGeom>
            <a:solidFill>
              <a:srgbClr val="FFFFFF"/>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40992" name="Rectangle 16"/>
            <p:cNvSpPr>
              <a:spLocks noChangeAspect="1" noChangeArrowheads="1"/>
            </p:cNvSpPr>
            <p:nvPr/>
          </p:nvSpPr>
          <p:spPr bwMode="auto">
            <a:xfrm>
              <a:off x="1872" y="1645"/>
              <a:ext cx="614" cy="545"/>
            </a:xfrm>
            <a:prstGeom prst="rect">
              <a:avLst/>
            </a:prstGeom>
            <a:solidFill>
              <a:srgbClr val="FFFFFF"/>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40993" name="Rectangle 17"/>
            <p:cNvSpPr>
              <a:spLocks noChangeAspect="1" noChangeArrowheads="1"/>
            </p:cNvSpPr>
            <p:nvPr/>
          </p:nvSpPr>
          <p:spPr bwMode="auto">
            <a:xfrm>
              <a:off x="1599" y="1713"/>
              <a:ext cx="613" cy="546"/>
            </a:xfrm>
            <a:prstGeom prst="rect">
              <a:avLst/>
            </a:prstGeom>
            <a:solidFill>
              <a:srgbClr val="FFFFFF"/>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40994" name="Rectangle 18"/>
            <p:cNvSpPr>
              <a:spLocks noChangeAspect="1" noChangeArrowheads="1"/>
            </p:cNvSpPr>
            <p:nvPr/>
          </p:nvSpPr>
          <p:spPr bwMode="auto">
            <a:xfrm>
              <a:off x="1326" y="1782"/>
              <a:ext cx="614" cy="545"/>
            </a:xfrm>
            <a:prstGeom prst="rect">
              <a:avLst/>
            </a:prstGeom>
            <a:solidFill>
              <a:srgbClr val="FFFFFF"/>
            </a:solidFill>
            <a:ln w="12700">
              <a:solidFill>
                <a:schemeClr val="tx1"/>
              </a:solidFill>
              <a:miter lim="800000"/>
              <a:headEnd/>
              <a:tailEnd/>
            </a:ln>
          </p:spPr>
          <p:txBody>
            <a:bodyPr wrap="none" lIns="88950" tIns="44480" rIns="88950" bIns="44480" anchor="ctr"/>
            <a:lstStyle/>
            <a:p>
              <a:pPr algn="ctr"/>
              <a:endParaRPr lang="zh-CN" altLang="en-US" sz="1400" b="1">
                <a:latin typeface="Helvetica" pitchFamily="34" charset="0"/>
                <a:ea typeface="宋体" pitchFamily="2" charset="-122"/>
              </a:endParaRPr>
            </a:p>
          </p:txBody>
        </p:sp>
        <p:grpSp>
          <p:nvGrpSpPr>
            <p:cNvPr id="3" name="Group 19"/>
            <p:cNvGrpSpPr>
              <a:grpSpLocks/>
            </p:cNvGrpSpPr>
            <p:nvPr/>
          </p:nvGrpSpPr>
          <p:grpSpPr bwMode="auto">
            <a:xfrm>
              <a:off x="1065" y="872"/>
              <a:ext cx="2330" cy="2253"/>
              <a:chOff x="768" y="724"/>
              <a:chExt cx="2623" cy="2537"/>
            </a:xfrm>
          </p:grpSpPr>
          <p:sp>
            <p:nvSpPr>
              <p:cNvPr id="41087" name="Line 20"/>
              <p:cNvSpPr>
                <a:spLocks noChangeAspect="1" noChangeShapeType="1"/>
              </p:cNvSpPr>
              <p:nvPr/>
            </p:nvSpPr>
            <p:spPr bwMode="auto">
              <a:xfrm>
                <a:off x="768" y="913"/>
                <a:ext cx="2623" cy="0"/>
              </a:xfrm>
              <a:prstGeom prst="line">
                <a:avLst/>
              </a:prstGeom>
              <a:noFill/>
              <a:ln w="38100">
                <a:solidFill>
                  <a:srgbClr val="99CCFF"/>
                </a:solidFill>
                <a:round/>
                <a:headEnd/>
                <a:tailEnd/>
              </a:ln>
            </p:spPr>
            <p:txBody>
              <a:bodyPr wrap="none" anchor="ctr"/>
              <a:lstStyle/>
              <a:p>
                <a:endParaRPr lang="zh-CN" altLang="en-US"/>
              </a:p>
            </p:txBody>
          </p:sp>
          <p:grpSp>
            <p:nvGrpSpPr>
              <p:cNvPr id="4" name="Group 21"/>
              <p:cNvGrpSpPr>
                <a:grpSpLocks/>
              </p:cNvGrpSpPr>
              <p:nvPr/>
            </p:nvGrpSpPr>
            <p:grpSpPr bwMode="auto">
              <a:xfrm>
                <a:off x="768" y="724"/>
                <a:ext cx="2610" cy="2537"/>
                <a:chOff x="768" y="724"/>
                <a:chExt cx="2610" cy="2537"/>
              </a:xfrm>
            </p:grpSpPr>
            <p:sp>
              <p:nvSpPr>
                <p:cNvPr id="41089" name="Text Box 22"/>
                <p:cNvSpPr txBox="1">
                  <a:spLocks noChangeAspect="1" noChangeArrowheads="1"/>
                </p:cNvSpPr>
                <p:nvPr/>
              </p:nvSpPr>
              <p:spPr bwMode="auto">
                <a:xfrm>
                  <a:off x="1769" y="724"/>
                  <a:ext cx="1211" cy="201"/>
                </a:xfrm>
                <a:prstGeom prst="rect">
                  <a:avLst/>
                </a:prstGeom>
                <a:noFill/>
                <a:ln w="12700">
                  <a:noFill/>
                  <a:miter lim="800000"/>
                  <a:headEnd/>
                  <a:tailEnd/>
                </a:ln>
              </p:spPr>
              <p:txBody>
                <a:bodyPr wrap="none" lIns="88950" tIns="44480" rIns="88950" bIns="44480" anchor="ctr">
                  <a:spAutoFit/>
                </a:bodyPr>
                <a:lstStyle/>
                <a:p>
                  <a:pPr algn="ctr"/>
                  <a:r>
                    <a:rPr lang="en-US" altLang="zh-CN" sz="1400" b="1">
                      <a:latin typeface="Courier New" pitchFamily="49" charset="0"/>
                      <a:ea typeface="宋体" pitchFamily="2" charset="-122"/>
                    </a:rPr>
                    <a:t>(</a:t>
                  </a:r>
                  <a:r>
                    <a:rPr lang="zh-CN" altLang="en-US" sz="1400" b="1">
                      <a:solidFill>
                        <a:srgbClr val="0099FF"/>
                      </a:solidFill>
                      <a:latin typeface="Courier New" pitchFamily="49" charset="0"/>
                      <a:ea typeface="宋体" pitchFamily="2" charset="-122"/>
                    </a:rPr>
                    <a:t>行地址</a:t>
                  </a:r>
                  <a:r>
                    <a:rPr lang="en-US" altLang="zh-CN" sz="1400" b="1">
                      <a:solidFill>
                        <a:srgbClr val="0099FF"/>
                      </a:solidFill>
                      <a:latin typeface="Courier New" pitchFamily="49" charset="0"/>
                      <a:ea typeface="宋体" pitchFamily="2" charset="-122"/>
                    </a:rPr>
                    <a:t>i, </a:t>
                  </a:r>
                  <a:r>
                    <a:rPr lang="zh-CN" altLang="en-US" sz="1400" b="1">
                      <a:solidFill>
                        <a:srgbClr val="0099FF"/>
                      </a:solidFill>
                      <a:latin typeface="Courier New" pitchFamily="49" charset="0"/>
                      <a:ea typeface="宋体" pitchFamily="2" charset="-122"/>
                    </a:rPr>
                    <a:t>列地址</a:t>
                  </a:r>
                  <a:r>
                    <a:rPr lang="en-US" altLang="zh-CN" sz="1400" b="1">
                      <a:solidFill>
                        <a:srgbClr val="0099FF"/>
                      </a:solidFill>
                      <a:latin typeface="Courier New" pitchFamily="49" charset="0"/>
                      <a:ea typeface="宋体" pitchFamily="2" charset="-122"/>
                    </a:rPr>
                    <a:t>j)</a:t>
                  </a:r>
                </a:p>
              </p:txBody>
            </p:sp>
            <p:sp>
              <p:nvSpPr>
                <p:cNvPr id="41090" name="Line 23"/>
                <p:cNvSpPr>
                  <a:spLocks noChangeAspect="1" noChangeShapeType="1"/>
                </p:cNvSpPr>
                <p:nvPr/>
              </p:nvSpPr>
              <p:spPr bwMode="auto">
                <a:xfrm>
                  <a:off x="3378" y="913"/>
                  <a:ext cx="0" cy="300"/>
                </a:xfrm>
                <a:prstGeom prst="line">
                  <a:avLst/>
                </a:prstGeom>
                <a:noFill/>
                <a:ln w="38100">
                  <a:solidFill>
                    <a:srgbClr val="99CCFF"/>
                  </a:solidFill>
                  <a:round/>
                  <a:headEnd/>
                  <a:tailEnd type="triangle" w="med" len="med"/>
                </a:ln>
              </p:spPr>
              <p:txBody>
                <a:bodyPr wrap="none" anchor="ctr"/>
                <a:lstStyle/>
                <a:p>
                  <a:endParaRPr lang="zh-CN" altLang="en-US"/>
                </a:p>
              </p:txBody>
            </p:sp>
            <p:sp>
              <p:nvSpPr>
                <p:cNvPr id="41091" name="Line 24"/>
                <p:cNvSpPr>
                  <a:spLocks noChangeAspect="1" noChangeShapeType="1"/>
                </p:cNvSpPr>
                <p:nvPr/>
              </p:nvSpPr>
              <p:spPr bwMode="auto">
                <a:xfrm>
                  <a:off x="3033" y="913"/>
                  <a:ext cx="0" cy="377"/>
                </a:xfrm>
                <a:prstGeom prst="line">
                  <a:avLst/>
                </a:prstGeom>
                <a:noFill/>
                <a:ln w="38100">
                  <a:solidFill>
                    <a:srgbClr val="99CCFF"/>
                  </a:solidFill>
                  <a:round/>
                  <a:headEnd/>
                  <a:tailEnd type="triangle" w="med" len="med"/>
                </a:ln>
              </p:spPr>
              <p:txBody>
                <a:bodyPr wrap="none" anchor="ctr"/>
                <a:lstStyle/>
                <a:p>
                  <a:endParaRPr lang="zh-CN" altLang="en-US"/>
                </a:p>
              </p:txBody>
            </p:sp>
            <p:sp>
              <p:nvSpPr>
                <p:cNvPr id="41092" name="Line 25"/>
                <p:cNvSpPr>
                  <a:spLocks noChangeAspect="1" noChangeShapeType="1"/>
                </p:cNvSpPr>
                <p:nvPr/>
              </p:nvSpPr>
              <p:spPr bwMode="auto">
                <a:xfrm>
                  <a:off x="2726" y="913"/>
                  <a:ext cx="0" cy="460"/>
                </a:xfrm>
                <a:prstGeom prst="line">
                  <a:avLst/>
                </a:prstGeom>
                <a:noFill/>
                <a:ln w="38100">
                  <a:solidFill>
                    <a:srgbClr val="99CCFF"/>
                  </a:solidFill>
                  <a:round/>
                  <a:headEnd/>
                  <a:tailEnd type="triangle" w="med" len="med"/>
                </a:ln>
              </p:spPr>
              <p:txBody>
                <a:bodyPr wrap="none" anchor="ctr"/>
                <a:lstStyle/>
                <a:p>
                  <a:endParaRPr lang="zh-CN" altLang="en-US"/>
                </a:p>
              </p:txBody>
            </p:sp>
            <p:sp>
              <p:nvSpPr>
                <p:cNvPr id="41093" name="Line 26"/>
                <p:cNvSpPr>
                  <a:spLocks noChangeAspect="1" noChangeShapeType="1"/>
                </p:cNvSpPr>
                <p:nvPr/>
              </p:nvSpPr>
              <p:spPr bwMode="auto">
                <a:xfrm>
                  <a:off x="2419" y="913"/>
                  <a:ext cx="0" cy="537"/>
                </a:xfrm>
                <a:prstGeom prst="line">
                  <a:avLst/>
                </a:prstGeom>
                <a:noFill/>
                <a:ln w="38100">
                  <a:solidFill>
                    <a:srgbClr val="99CCFF"/>
                  </a:solidFill>
                  <a:round/>
                  <a:headEnd/>
                  <a:tailEnd type="triangle" w="med" len="med"/>
                </a:ln>
              </p:spPr>
              <p:txBody>
                <a:bodyPr wrap="none" anchor="ctr"/>
                <a:lstStyle/>
                <a:p>
                  <a:endParaRPr lang="zh-CN" altLang="en-US"/>
                </a:p>
              </p:txBody>
            </p:sp>
            <p:sp>
              <p:nvSpPr>
                <p:cNvPr id="41094" name="Line 27"/>
                <p:cNvSpPr>
                  <a:spLocks noChangeAspect="1" noChangeShapeType="1"/>
                </p:cNvSpPr>
                <p:nvPr/>
              </p:nvSpPr>
              <p:spPr bwMode="auto">
                <a:xfrm>
                  <a:off x="2112" y="913"/>
                  <a:ext cx="0" cy="614"/>
                </a:xfrm>
                <a:prstGeom prst="line">
                  <a:avLst/>
                </a:prstGeom>
                <a:noFill/>
                <a:ln w="38100">
                  <a:solidFill>
                    <a:srgbClr val="99CCFF"/>
                  </a:solidFill>
                  <a:round/>
                  <a:headEnd/>
                  <a:tailEnd type="triangle" w="med" len="med"/>
                </a:ln>
              </p:spPr>
              <p:txBody>
                <a:bodyPr wrap="none" anchor="ctr"/>
                <a:lstStyle/>
                <a:p>
                  <a:endParaRPr lang="zh-CN" altLang="en-US"/>
                </a:p>
              </p:txBody>
            </p:sp>
            <p:sp>
              <p:nvSpPr>
                <p:cNvPr id="41095" name="Line 28"/>
                <p:cNvSpPr>
                  <a:spLocks noChangeAspect="1" noChangeShapeType="1"/>
                </p:cNvSpPr>
                <p:nvPr/>
              </p:nvSpPr>
              <p:spPr bwMode="auto">
                <a:xfrm>
                  <a:off x="1766" y="913"/>
                  <a:ext cx="0" cy="691"/>
                </a:xfrm>
                <a:prstGeom prst="line">
                  <a:avLst/>
                </a:prstGeom>
                <a:noFill/>
                <a:ln w="38100">
                  <a:solidFill>
                    <a:srgbClr val="99CCFF"/>
                  </a:solidFill>
                  <a:round/>
                  <a:headEnd/>
                  <a:tailEnd type="triangle" w="med" len="med"/>
                </a:ln>
              </p:spPr>
              <p:txBody>
                <a:bodyPr wrap="none" anchor="ctr"/>
                <a:lstStyle/>
                <a:p>
                  <a:endParaRPr lang="zh-CN" altLang="en-US"/>
                </a:p>
              </p:txBody>
            </p:sp>
            <p:sp>
              <p:nvSpPr>
                <p:cNvPr id="41096" name="Line 29"/>
                <p:cNvSpPr>
                  <a:spLocks noChangeAspect="1" noChangeShapeType="1"/>
                </p:cNvSpPr>
                <p:nvPr/>
              </p:nvSpPr>
              <p:spPr bwMode="auto">
                <a:xfrm>
                  <a:off x="1497" y="913"/>
                  <a:ext cx="0" cy="767"/>
                </a:xfrm>
                <a:prstGeom prst="line">
                  <a:avLst/>
                </a:prstGeom>
                <a:noFill/>
                <a:ln w="38100">
                  <a:solidFill>
                    <a:srgbClr val="99CCFF"/>
                  </a:solidFill>
                  <a:round/>
                  <a:headEnd/>
                  <a:tailEnd type="triangle" w="med" len="med"/>
                </a:ln>
              </p:spPr>
              <p:txBody>
                <a:bodyPr wrap="none" anchor="ctr"/>
                <a:lstStyle/>
                <a:p>
                  <a:endParaRPr lang="zh-CN" altLang="en-US"/>
                </a:p>
              </p:txBody>
            </p:sp>
            <p:sp>
              <p:nvSpPr>
                <p:cNvPr id="41097" name="Line 30"/>
                <p:cNvSpPr>
                  <a:spLocks noChangeAspect="1" noChangeShapeType="1"/>
                </p:cNvSpPr>
                <p:nvPr/>
              </p:nvSpPr>
              <p:spPr bwMode="auto">
                <a:xfrm>
                  <a:off x="1190" y="913"/>
                  <a:ext cx="0" cy="844"/>
                </a:xfrm>
                <a:prstGeom prst="line">
                  <a:avLst/>
                </a:prstGeom>
                <a:noFill/>
                <a:ln w="38100">
                  <a:solidFill>
                    <a:srgbClr val="99CCFF"/>
                  </a:solidFill>
                  <a:round/>
                  <a:headEnd/>
                  <a:tailEnd type="triangle" w="med" len="med"/>
                </a:ln>
              </p:spPr>
              <p:txBody>
                <a:bodyPr wrap="none" anchor="ctr"/>
                <a:lstStyle/>
                <a:p>
                  <a:endParaRPr lang="zh-CN" altLang="en-US"/>
                </a:p>
              </p:txBody>
            </p:sp>
            <p:sp>
              <p:nvSpPr>
                <p:cNvPr id="41098" name="Line 31"/>
                <p:cNvSpPr>
                  <a:spLocks noChangeAspect="1" noChangeShapeType="1"/>
                </p:cNvSpPr>
                <p:nvPr/>
              </p:nvSpPr>
              <p:spPr bwMode="auto">
                <a:xfrm flipH="1" flipV="1">
                  <a:off x="768" y="3255"/>
                  <a:ext cx="518" cy="6"/>
                </a:xfrm>
                <a:prstGeom prst="line">
                  <a:avLst/>
                </a:prstGeom>
                <a:noFill/>
                <a:ln w="38100">
                  <a:solidFill>
                    <a:srgbClr val="99CCFF"/>
                  </a:solidFill>
                  <a:round/>
                  <a:headEnd/>
                  <a:tailEnd/>
                </a:ln>
              </p:spPr>
              <p:txBody>
                <a:bodyPr wrap="none" anchor="ctr"/>
                <a:lstStyle/>
                <a:p>
                  <a:endParaRPr lang="zh-CN" altLang="en-US"/>
                </a:p>
              </p:txBody>
            </p:sp>
            <p:sp>
              <p:nvSpPr>
                <p:cNvPr id="41099" name="Line 32"/>
                <p:cNvSpPr>
                  <a:spLocks noChangeAspect="1" noChangeShapeType="1"/>
                </p:cNvSpPr>
                <p:nvPr/>
              </p:nvSpPr>
              <p:spPr bwMode="auto">
                <a:xfrm flipV="1">
                  <a:off x="768" y="913"/>
                  <a:ext cx="0" cy="2342"/>
                </a:xfrm>
                <a:prstGeom prst="line">
                  <a:avLst/>
                </a:prstGeom>
                <a:noFill/>
                <a:ln w="38100">
                  <a:solidFill>
                    <a:srgbClr val="99CCFF"/>
                  </a:solidFill>
                  <a:round/>
                  <a:headEnd/>
                  <a:tailEnd/>
                </a:ln>
              </p:spPr>
              <p:txBody>
                <a:bodyPr wrap="none" anchor="ctr"/>
                <a:lstStyle/>
                <a:p>
                  <a:endParaRPr lang="zh-CN" altLang="en-US"/>
                </a:p>
              </p:txBody>
            </p:sp>
          </p:grpSp>
        </p:grpSp>
        <p:sp>
          <p:nvSpPr>
            <p:cNvPr id="40996" name="Rectangle 33"/>
            <p:cNvSpPr>
              <a:spLocks noChangeAspect="1" noChangeArrowheads="1"/>
            </p:cNvSpPr>
            <p:nvPr/>
          </p:nvSpPr>
          <p:spPr bwMode="auto">
            <a:xfrm>
              <a:off x="2105" y="1946"/>
              <a:ext cx="57" cy="63"/>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40997" name="Rectangle 34"/>
            <p:cNvSpPr>
              <a:spLocks noChangeAspect="1" noChangeArrowheads="1"/>
            </p:cNvSpPr>
            <p:nvPr/>
          </p:nvSpPr>
          <p:spPr bwMode="auto">
            <a:xfrm>
              <a:off x="1844" y="2012"/>
              <a:ext cx="57" cy="62"/>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40998" name="Rectangle 35"/>
            <p:cNvSpPr>
              <a:spLocks noChangeAspect="1" noChangeArrowheads="1"/>
            </p:cNvSpPr>
            <p:nvPr/>
          </p:nvSpPr>
          <p:spPr bwMode="auto">
            <a:xfrm>
              <a:off x="2378" y="1875"/>
              <a:ext cx="56" cy="63"/>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40999" name="Rectangle 36"/>
            <p:cNvSpPr>
              <a:spLocks noChangeAspect="1" noChangeArrowheads="1"/>
            </p:cNvSpPr>
            <p:nvPr/>
          </p:nvSpPr>
          <p:spPr bwMode="auto">
            <a:xfrm>
              <a:off x="2653" y="1804"/>
              <a:ext cx="57" cy="63"/>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41000" name="Rectangle 37"/>
            <p:cNvSpPr>
              <a:spLocks noChangeAspect="1" noChangeArrowheads="1"/>
            </p:cNvSpPr>
            <p:nvPr/>
          </p:nvSpPr>
          <p:spPr bwMode="auto">
            <a:xfrm>
              <a:off x="2934" y="1730"/>
              <a:ext cx="57" cy="62"/>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41001" name="Rectangle 38"/>
            <p:cNvSpPr>
              <a:spLocks noChangeAspect="1" noChangeArrowheads="1"/>
            </p:cNvSpPr>
            <p:nvPr/>
          </p:nvSpPr>
          <p:spPr bwMode="auto">
            <a:xfrm>
              <a:off x="3202" y="1668"/>
              <a:ext cx="57" cy="62"/>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41002" name="Rectangle 39"/>
            <p:cNvSpPr>
              <a:spLocks noChangeAspect="1" noChangeArrowheads="1"/>
            </p:cNvSpPr>
            <p:nvPr/>
          </p:nvSpPr>
          <p:spPr bwMode="auto">
            <a:xfrm>
              <a:off x="3474" y="1593"/>
              <a:ext cx="57" cy="64"/>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41003" name="Rectangle 40"/>
            <p:cNvSpPr>
              <a:spLocks noChangeAspect="1" noChangeArrowheads="1"/>
            </p:cNvSpPr>
            <p:nvPr/>
          </p:nvSpPr>
          <p:spPr bwMode="auto">
            <a:xfrm>
              <a:off x="3742" y="1526"/>
              <a:ext cx="57" cy="62"/>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41004" name="Text Box 41"/>
            <p:cNvSpPr txBox="1">
              <a:spLocks noChangeAspect="1" noChangeArrowheads="1"/>
            </p:cNvSpPr>
            <p:nvPr/>
          </p:nvSpPr>
          <p:spPr bwMode="auto">
            <a:xfrm>
              <a:off x="1571" y="1758"/>
              <a:ext cx="380" cy="142"/>
            </a:xfrm>
            <a:prstGeom prst="rect">
              <a:avLst/>
            </a:prstGeom>
            <a:noFill/>
            <a:ln w="12700">
              <a:noFill/>
              <a:miter lim="800000"/>
              <a:headEnd/>
              <a:tailEnd/>
            </a:ln>
          </p:spPr>
          <p:txBody>
            <a:bodyPr wrap="none" lIns="88950" tIns="44480" rIns="88950" bIns="44480" anchor="ctr">
              <a:spAutoFit/>
            </a:bodyPr>
            <a:lstStyle/>
            <a:p>
              <a:pPr algn="ctr"/>
              <a:r>
                <a:rPr lang="en-US" altLang="zh-CN" sz="1000" b="1">
                  <a:solidFill>
                    <a:srgbClr val="0033CC"/>
                  </a:solidFill>
                  <a:latin typeface="Helvetica" pitchFamily="34" charset="0"/>
                  <a:ea typeface="宋体" pitchFamily="2" charset="-122"/>
                </a:rPr>
                <a:t>DRAM 7</a:t>
              </a:r>
            </a:p>
          </p:txBody>
        </p:sp>
        <p:sp>
          <p:nvSpPr>
            <p:cNvPr id="41005" name="Text Box 42"/>
            <p:cNvSpPr txBox="1">
              <a:spLocks noChangeAspect="1" noChangeArrowheads="1"/>
            </p:cNvSpPr>
            <p:nvPr/>
          </p:nvSpPr>
          <p:spPr bwMode="auto">
            <a:xfrm>
              <a:off x="3502" y="1264"/>
              <a:ext cx="381" cy="142"/>
            </a:xfrm>
            <a:prstGeom prst="rect">
              <a:avLst/>
            </a:prstGeom>
            <a:noFill/>
            <a:ln w="12700">
              <a:noFill/>
              <a:miter lim="800000"/>
              <a:headEnd/>
              <a:tailEnd/>
            </a:ln>
          </p:spPr>
          <p:txBody>
            <a:bodyPr wrap="none" lIns="88950" tIns="44480" rIns="88950" bIns="44480" anchor="ctr">
              <a:spAutoFit/>
            </a:bodyPr>
            <a:lstStyle/>
            <a:p>
              <a:pPr algn="ctr"/>
              <a:r>
                <a:rPr lang="en-US" altLang="zh-CN" sz="1000" b="1">
                  <a:solidFill>
                    <a:srgbClr val="0033CC"/>
                  </a:solidFill>
                  <a:latin typeface="Helvetica" pitchFamily="34" charset="0"/>
                  <a:ea typeface="宋体" pitchFamily="2" charset="-122"/>
                </a:rPr>
                <a:t>DRAM 0</a:t>
              </a:r>
            </a:p>
          </p:txBody>
        </p:sp>
        <p:grpSp>
          <p:nvGrpSpPr>
            <p:cNvPr id="5" name="Group 43"/>
            <p:cNvGrpSpPr>
              <a:grpSpLocks/>
            </p:cNvGrpSpPr>
            <p:nvPr/>
          </p:nvGrpSpPr>
          <p:grpSpPr bwMode="auto">
            <a:xfrm>
              <a:off x="1689" y="2917"/>
              <a:ext cx="2286" cy="428"/>
              <a:chOff x="1471" y="3026"/>
              <a:chExt cx="2575" cy="482"/>
            </a:xfrm>
          </p:grpSpPr>
          <p:sp>
            <p:nvSpPr>
              <p:cNvPr id="41060" name="Text Box 44"/>
              <p:cNvSpPr txBox="1">
                <a:spLocks noChangeAspect="1" noChangeArrowheads="1"/>
              </p:cNvSpPr>
              <p:nvPr/>
            </p:nvSpPr>
            <p:spPr bwMode="auto">
              <a:xfrm>
                <a:off x="3891" y="3026"/>
                <a:ext cx="155"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0</a:t>
                </a:r>
              </a:p>
            </p:txBody>
          </p:sp>
          <p:sp>
            <p:nvSpPr>
              <p:cNvPr id="41061" name="Text Box 45"/>
              <p:cNvSpPr txBox="1">
                <a:spLocks noChangeAspect="1" noChangeArrowheads="1"/>
              </p:cNvSpPr>
              <p:nvPr/>
            </p:nvSpPr>
            <p:spPr bwMode="auto">
              <a:xfrm>
                <a:off x="2698" y="3026"/>
                <a:ext cx="196"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31</a:t>
                </a:r>
              </a:p>
            </p:txBody>
          </p:sp>
          <p:sp>
            <p:nvSpPr>
              <p:cNvPr id="41062" name="Text Box 46"/>
              <p:cNvSpPr txBox="1">
                <a:spLocks noChangeAspect="1" noChangeArrowheads="1"/>
              </p:cNvSpPr>
              <p:nvPr/>
            </p:nvSpPr>
            <p:spPr bwMode="auto">
              <a:xfrm>
                <a:off x="3646" y="3026"/>
                <a:ext cx="156"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7</a:t>
                </a:r>
              </a:p>
            </p:txBody>
          </p:sp>
          <p:sp>
            <p:nvSpPr>
              <p:cNvPr id="41063" name="Text Box 47"/>
              <p:cNvSpPr txBox="1">
                <a:spLocks noChangeAspect="1" noChangeArrowheads="1"/>
              </p:cNvSpPr>
              <p:nvPr/>
            </p:nvSpPr>
            <p:spPr bwMode="auto">
              <a:xfrm>
                <a:off x="3558" y="3026"/>
                <a:ext cx="155"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8</a:t>
                </a:r>
              </a:p>
            </p:txBody>
          </p:sp>
          <p:sp>
            <p:nvSpPr>
              <p:cNvPr id="41064" name="Text Box 48"/>
              <p:cNvSpPr txBox="1">
                <a:spLocks noChangeAspect="1" noChangeArrowheads="1"/>
              </p:cNvSpPr>
              <p:nvPr/>
            </p:nvSpPr>
            <p:spPr bwMode="auto">
              <a:xfrm>
                <a:off x="3311" y="3026"/>
                <a:ext cx="196"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15</a:t>
                </a:r>
              </a:p>
            </p:txBody>
          </p:sp>
          <p:sp>
            <p:nvSpPr>
              <p:cNvPr id="41065" name="Text Box 49"/>
              <p:cNvSpPr txBox="1">
                <a:spLocks noChangeAspect="1" noChangeArrowheads="1"/>
              </p:cNvSpPr>
              <p:nvPr/>
            </p:nvSpPr>
            <p:spPr bwMode="auto">
              <a:xfrm>
                <a:off x="3197" y="3026"/>
                <a:ext cx="196"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16</a:t>
                </a:r>
              </a:p>
            </p:txBody>
          </p:sp>
          <p:sp>
            <p:nvSpPr>
              <p:cNvPr id="41066" name="Text Box 50"/>
              <p:cNvSpPr txBox="1">
                <a:spLocks noChangeAspect="1" noChangeArrowheads="1"/>
              </p:cNvSpPr>
              <p:nvPr/>
            </p:nvSpPr>
            <p:spPr bwMode="auto">
              <a:xfrm>
                <a:off x="3034" y="3026"/>
                <a:ext cx="197"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23</a:t>
                </a:r>
              </a:p>
            </p:txBody>
          </p:sp>
          <p:sp>
            <p:nvSpPr>
              <p:cNvPr id="41067" name="Text Box 51"/>
              <p:cNvSpPr txBox="1">
                <a:spLocks noChangeAspect="1" noChangeArrowheads="1"/>
              </p:cNvSpPr>
              <p:nvPr/>
            </p:nvSpPr>
            <p:spPr bwMode="auto">
              <a:xfrm>
                <a:off x="2928" y="3026"/>
                <a:ext cx="196"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24</a:t>
                </a:r>
              </a:p>
            </p:txBody>
          </p:sp>
          <p:sp>
            <p:nvSpPr>
              <p:cNvPr id="41068" name="Text Box 52"/>
              <p:cNvSpPr txBox="1">
                <a:spLocks noChangeAspect="1" noChangeArrowheads="1"/>
              </p:cNvSpPr>
              <p:nvPr/>
            </p:nvSpPr>
            <p:spPr bwMode="auto">
              <a:xfrm>
                <a:off x="2594" y="3026"/>
                <a:ext cx="196"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32</a:t>
                </a:r>
              </a:p>
            </p:txBody>
          </p:sp>
          <p:sp>
            <p:nvSpPr>
              <p:cNvPr id="41069" name="Text Box 53"/>
              <p:cNvSpPr txBox="1">
                <a:spLocks noChangeAspect="1" noChangeArrowheads="1"/>
              </p:cNvSpPr>
              <p:nvPr/>
            </p:nvSpPr>
            <p:spPr bwMode="auto">
              <a:xfrm>
                <a:off x="1471" y="3026"/>
                <a:ext cx="196"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63</a:t>
                </a:r>
              </a:p>
            </p:txBody>
          </p:sp>
          <p:sp>
            <p:nvSpPr>
              <p:cNvPr id="41070" name="Text Box 54"/>
              <p:cNvSpPr txBox="1">
                <a:spLocks noChangeAspect="1" noChangeArrowheads="1"/>
              </p:cNvSpPr>
              <p:nvPr/>
            </p:nvSpPr>
            <p:spPr bwMode="auto">
              <a:xfrm>
                <a:off x="2410" y="3026"/>
                <a:ext cx="196"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39</a:t>
                </a:r>
              </a:p>
            </p:txBody>
          </p:sp>
          <p:sp>
            <p:nvSpPr>
              <p:cNvPr id="41071" name="Text Box 55"/>
              <p:cNvSpPr txBox="1">
                <a:spLocks noChangeAspect="1" noChangeArrowheads="1"/>
              </p:cNvSpPr>
              <p:nvPr/>
            </p:nvSpPr>
            <p:spPr bwMode="auto">
              <a:xfrm>
                <a:off x="2286" y="3026"/>
                <a:ext cx="197"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40</a:t>
                </a:r>
              </a:p>
            </p:txBody>
          </p:sp>
          <p:sp>
            <p:nvSpPr>
              <p:cNvPr id="41072" name="Text Box 56"/>
              <p:cNvSpPr txBox="1">
                <a:spLocks noChangeAspect="1" noChangeArrowheads="1"/>
              </p:cNvSpPr>
              <p:nvPr/>
            </p:nvSpPr>
            <p:spPr bwMode="auto">
              <a:xfrm>
                <a:off x="2087" y="3026"/>
                <a:ext cx="196"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47</a:t>
                </a:r>
              </a:p>
            </p:txBody>
          </p:sp>
          <p:sp>
            <p:nvSpPr>
              <p:cNvPr id="41073" name="Text Box 57"/>
              <p:cNvSpPr txBox="1">
                <a:spLocks noChangeAspect="1" noChangeArrowheads="1"/>
              </p:cNvSpPr>
              <p:nvPr/>
            </p:nvSpPr>
            <p:spPr bwMode="auto">
              <a:xfrm>
                <a:off x="1979" y="3026"/>
                <a:ext cx="196"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48</a:t>
                </a:r>
              </a:p>
            </p:txBody>
          </p:sp>
          <p:sp>
            <p:nvSpPr>
              <p:cNvPr id="41074" name="Text Box 58"/>
              <p:cNvSpPr txBox="1">
                <a:spLocks noChangeAspect="1" noChangeArrowheads="1"/>
              </p:cNvSpPr>
              <p:nvPr/>
            </p:nvSpPr>
            <p:spPr bwMode="auto">
              <a:xfrm>
                <a:off x="1787" y="3026"/>
                <a:ext cx="196"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55</a:t>
                </a:r>
              </a:p>
            </p:txBody>
          </p:sp>
          <p:sp>
            <p:nvSpPr>
              <p:cNvPr id="41075" name="Text Box 59"/>
              <p:cNvSpPr txBox="1">
                <a:spLocks noChangeAspect="1" noChangeArrowheads="1"/>
              </p:cNvSpPr>
              <p:nvPr/>
            </p:nvSpPr>
            <p:spPr bwMode="auto">
              <a:xfrm>
                <a:off x="1661" y="3026"/>
                <a:ext cx="196"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56</a:t>
                </a:r>
              </a:p>
            </p:txBody>
          </p:sp>
          <p:grpSp>
            <p:nvGrpSpPr>
              <p:cNvPr id="6" name="Group 60"/>
              <p:cNvGrpSpPr>
                <a:grpSpLocks/>
              </p:cNvGrpSpPr>
              <p:nvPr/>
            </p:nvGrpSpPr>
            <p:grpSpPr bwMode="auto">
              <a:xfrm>
                <a:off x="1536" y="3153"/>
                <a:ext cx="2446" cy="355"/>
                <a:chOff x="1536" y="3153"/>
                <a:chExt cx="2446" cy="355"/>
              </a:xfrm>
            </p:grpSpPr>
            <p:grpSp>
              <p:nvGrpSpPr>
                <p:cNvPr id="7" name="Group 61"/>
                <p:cNvGrpSpPr>
                  <a:grpSpLocks/>
                </p:cNvGrpSpPr>
                <p:nvPr/>
              </p:nvGrpSpPr>
              <p:grpSpPr bwMode="auto">
                <a:xfrm>
                  <a:off x="1536" y="3153"/>
                  <a:ext cx="2446" cy="154"/>
                  <a:chOff x="1536" y="3153"/>
                  <a:chExt cx="2446" cy="154"/>
                </a:xfrm>
              </p:grpSpPr>
              <p:sp>
                <p:nvSpPr>
                  <p:cNvPr id="41079" name="Rectangle 62"/>
                  <p:cNvSpPr>
                    <a:spLocks noChangeAspect="1" noChangeArrowheads="1"/>
                  </p:cNvSpPr>
                  <p:nvPr/>
                </p:nvSpPr>
                <p:spPr bwMode="auto">
                  <a:xfrm>
                    <a:off x="2753" y="3153"/>
                    <a:ext cx="307" cy="154"/>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41080" name="Rectangle 63"/>
                  <p:cNvSpPr>
                    <a:spLocks noChangeAspect="1" noChangeArrowheads="1"/>
                  </p:cNvSpPr>
                  <p:nvPr/>
                </p:nvSpPr>
                <p:spPr bwMode="auto">
                  <a:xfrm>
                    <a:off x="3060" y="3153"/>
                    <a:ext cx="307" cy="154"/>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41081" name="Rectangle 64"/>
                  <p:cNvSpPr>
                    <a:spLocks noChangeAspect="1" noChangeArrowheads="1"/>
                  </p:cNvSpPr>
                  <p:nvPr/>
                </p:nvSpPr>
                <p:spPr bwMode="auto">
                  <a:xfrm>
                    <a:off x="3367" y="3153"/>
                    <a:ext cx="307" cy="154"/>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41082" name="Rectangle 65"/>
                  <p:cNvSpPr>
                    <a:spLocks noChangeAspect="1" noChangeArrowheads="1"/>
                  </p:cNvSpPr>
                  <p:nvPr/>
                </p:nvSpPr>
                <p:spPr bwMode="auto">
                  <a:xfrm>
                    <a:off x="3674" y="3153"/>
                    <a:ext cx="308" cy="154"/>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41083" name="Rectangle 66"/>
                  <p:cNvSpPr>
                    <a:spLocks noChangeAspect="1" noChangeArrowheads="1"/>
                  </p:cNvSpPr>
                  <p:nvPr/>
                </p:nvSpPr>
                <p:spPr bwMode="auto">
                  <a:xfrm>
                    <a:off x="1536" y="3153"/>
                    <a:ext cx="307" cy="154"/>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41084" name="Rectangle 67"/>
                  <p:cNvSpPr>
                    <a:spLocks noChangeAspect="1" noChangeArrowheads="1"/>
                  </p:cNvSpPr>
                  <p:nvPr/>
                </p:nvSpPr>
                <p:spPr bwMode="auto">
                  <a:xfrm>
                    <a:off x="1843" y="3153"/>
                    <a:ext cx="307" cy="154"/>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41085" name="Rectangle 68"/>
                  <p:cNvSpPr>
                    <a:spLocks noChangeAspect="1" noChangeArrowheads="1"/>
                  </p:cNvSpPr>
                  <p:nvPr/>
                </p:nvSpPr>
                <p:spPr bwMode="auto">
                  <a:xfrm>
                    <a:off x="2150" y="3153"/>
                    <a:ext cx="307" cy="154"/>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41086" name="Rectangle 69"/>
                  <p:cNvSpPr>
                    <a:spLocks noChangeAspect="1" noChangeArrowheads="1"/>
                  </p:cNvSpPr>
                  <p:nvPr/>
                </p:nvSpPr>
                <p:spPr bwMode="auto">
                  <a:xfrm>
                    <a:off x="2457" y="3153"/>
                    <a:ext cx="307" cy="154"/>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grpSp>
            <p:sp>
              <p:nvSpPr>
                <p:cNvPr id="41078" name="Text Box 70"/>
                <p:cNvSpPr txBox="1">
                  <a:spLocks noChangeAspect="1" noChangeArrowheads="1"/>
                </p:cNvSpPr>
                <p:nvPr/>
              </p:nvSpPr>
              <p:spPr bwMode="auto">
                <a:xfrm>
                  <a:off x="2653" y="3307"/>
                  <a:ext cx="115" cy="201"/>
                </a:xfrm>
                <a:prstGeom prst="rect">
                  <a:avLst/>
                </a:prstGeom>
                <a:noFill/>
                <a:ln w="12700">
                  <a:noFill/>
                  <a:miter lim="800000"/>
                  <a:headEnd/>
                  <a:tailEnd/>
                </a:ln>
              </p:spPr>
              <p:txBody>
                <a:bodyPr wrap="none" lIns="88950" tIns="44480" rIns="88950" bIns="44480" anchor="ctr">
                  <a:spAutoFit/>
                </a:bodyPr>
                <a:lstStyle/>
                <a:p>
                  <a:pPr algn="ctr"/>
                  <a:endParaRPr lang="zh-CN" altLang="en-US" sz="1400" b="1">
                    <a:latin typeface="Helvetica" pitchFamily="34" charset="0"/>
                    <a:ea typeface="宋体" pitchFamily="2" charset="-122"/>
                  </a:endParaRPr>
                </a:p>
              </p:txBody>
            </p:sp>
          </p:grpSp>
        </p:grpSp>
        <p:grpSp>
          <p:nvGrpSpPr>
            <p:cNvPr id="8" name="Group 71"/>
            <p:cNvGrpSpPr>
              <a:grpSpLocks/>
            </p:cNvGrpSpPr>
            <p:nvPr/>
          </p:nvGrpSpPr>
          <p:grpSpPr bwMode="auto">
            <a:xfrm>
              <a:off x="1850" y="1585"/>
              <a:ext cx="2132" cy="1330"/>
              <a:chOff x="1652" y="1527"/>
              <a:chExt cx="2400" cy="1497"/>
            </a:xfrm>
          </p:grpSpPr>
          <p:grpSp>
            <p:nvGrpSpPr>
              <p:cNvPr id="9" name="Group 72"/>
              <p:cNvGrpSpPr>
                <a:grpSpLocks/>
              </p:cNvGrpSpPr>
              <p:nvPr/>
            </p:nvGrpSpPr>
            <p:grpSpPr bwMode="auto">
              <a:xfrm>
                <a:off x="1677" y="1527"/>
                <a:ext cx="2137" cy="1497"/>
                <a:chOff x="1677" y="1527"/>
                <a:chExt cx="2137" cy="1497"/>
              </a:xfrm>
            </p:grpSpPr>
            <p:sp>
              <p:nvSpPr>
                <p:cNvPr id="41052" name="Line 73"/>
                <p:cNvSpPr>
                  <a:spLocks noChangeAspect="1" noChangeShapeType="1"/>
                </p:cNvSpPr>
                <p:nvPr/>
              </p:nvSpPr>
              <p:spPr bwMode="auto">
                <a:xfrm>
                  <a:off x="3814" y="1527"/>
                  <a:ext cx="0" cy="1497"/>
                </a:xfrm>
                <a:prstGeom prst="line">
                  <a:avLst/>
                </a:prstGeom>
                <a:noFill/>
                <a:ln w="38100">
                  <a:solidFill>
                    <a:schemeClr val="hlink"/>
                  </a:solidFill>
                  <a:round/>
                  <a:headEnd/>
                  <a:tailEnd type="triangle" w="med" len="med"/>
                </a:ln>
              </p:spPr>
              <p:txBody>
                <a:bodyPr wrap="none" anchor="ctr"/>
                <a:lstStyle/>
                <a:p>
                  <a:endParaRPr lang="zh-CN" altLang="en-US"/>
                </a:p>
              </p:txBody>
            </p:sp>
            <p:sp>
              <p:nvSpPr>
                <p:cNvPr id="41053" name="Line 74"/>
                <p:cNvSpPr>
                  <a:spLocks noChangeAspect="1" noChangeShapeType="1"/>
                </p:cNvSpPr>
                <p:nvPr/>
              </p:nvSpPr>
              <p:spPr bwMode="auto">
                <a:xfrm>
                  <a:off x="3513" y="1604"/>
                  <a:ext cx="0" cy="1414"/>
                </a:xfrm>
                <a:prstGeom prst="line">
                  <a:avLst/>
                </a:prstGeom>
                <a:noFill/>
                <a:ln w="38100">
                  <a:solidFill>
                    <a:schemeClr val="hlink"/>
                  </a:solidFill>
                  <a:round/>
                  <a:headEnd/>
                  <a:tailEnd type="triangle" w="med" len="med"/>
                </a:ln>
              </p:spPr>
              <p:txBody>
                <a:bodyPr wrap="none" anchor="ctr"/>
                <a:lstStyle/>
                <a:p>
                  <a:endParaRPr lang="zh-CN" altLang="en-US"/>
                </a:p>
              </p:txBody>
            </p:sp>
            <p:sp>
              <p:nvSpPr>
                <p:cNvPr id="41054" name="Line 75"/>
                <p:cNvSpPr>
                  <a:spLocks noChangeAspect="1" noChangeShapeType="1"/>
                </p:cNvSpPr>
                <p:nvPr/>
              </p:nvSpPr>
              <p:spPr bwMode="auto">
                <a:xfrm flipH="1">
                  <a:off x="3206" y="1680"/>
                  <a:ext cx="0" cy="1344"/>
                </a:xfrm>
                <a:prstGeom prst="line">
                  <a:avLst/>
                </a:prstGeom>
                <a:noFill/>
                <a:ln w="38100">
                  <a:solidFill>
                    <a:schemeClr val="hlink"/>
                  </a:solidFill>
                  <a:round/>
                  <a:headEnd/>
                  <a:tailEnd type="triangle" w="med" len="med"/>
                </a:ln>
              </p:spPr>
              <p:txBody>
                <a:bodyPr wrap="none" anchor="ctr"/>
                <a:lstStyle/>
                <a:p>
                  <a:endParaRPr lang="zh-CN" altLang="en-US"/>
                </a:p>
              </p:txBody>
            </p:sp>
            <p:sp>
              <p:nvSpPr>
                <p:cNvPr id="41055" name="Line 76"/>
                <p:cNvSpPr>
                  <a:spLocks noChangeAspect="1" noChangeShapeType="1"/>
                </p:cNvSpPr>
                <p:nvPr/>
              </p:nvSpPr>
              <p:spPr bwMode="auto">
                <a:xfrm>
                  <a:off x="2905" y="1757"/>
                  <a:ext cx="0" cy="1261"/>
                </a:xfrm>
                <a:prstGeom prst="line">
                  <a:avLst/>
                </a:prstGeom>
                <a:noFill/>
                <a:ln w="38100">
                  <a:solidFill>
                    <a:schemeClr val="hlink"/>
                  </a:solidFill>
                  <a:round/>
                  <a:headEnd/>
                  <a:tailEnd type="triangle" w="med" len="med"/>
                </a:ln>
              </p:spPr>
              <p:txBody>
                <a:bodyPr wrap="none" anchor="ctr"/>
                <a:lstStyle/>
                <a:p>
                  <a:endParaRPr lang="zh-CN" altLang="en-US"/>
                </a:p>
              </p:txBody>
            </p:sp>
            <p:sp>
              <p:nvSpPr>
                <p:cNvPr id="41056" name="Line 77"/>
                <p:cNvSpPr>
                  <a:spLocks noChangeAspect="1" noChangeShapeType="1"/>
                </p:cNvSpPr>
                <p:nvPr/>
              </p:nvSpPr>
              <p:spPr bwMode="auto">
                <a:xfrm>
                  <a:off x="2592" y="1834"/>
                  <a:ext cx="0" cy="1190"/>
                </a:xfrm>
                <a:prstGeom prst="line">
                  <a:avLst/>
                </a:prstGeom>
                <a:noFill/>
                <a:ln w="38100">
                  <a:solidFill>
                    <a:schemeClr val="hlink"/>
                  </a:solidFill>
                  <a:round/>
                  <a:headEnd/>
                  <a:tailEnd type="triangle" w="med" len="med"/>
                </a:ln>
              </p:spPr>
              <p:txBody>
                <a:bodyPr wrap="none" anchor="ctr"/>
                <a:lstStyle/>
                <a:p>
                  <a:endParaRPr lang="zh-CN" altLang="en-US"/>
                </a:p>
              </p:txBody>
            </p:sp>
            <p:sp>
              <p:nvSpPr>
                <p:cNvPr id="41057" name="Line 78"/>
                <p:cNvSpPr>
                  <a:spLocks noChangeAspect="1" noChangeShapeType="1"/>
                </p:cNvSpPr>
                <p:nvPr/>
              </p:nvSpPr>
              <p:spPr bwMode="auto">
                <a:xfrm>
                  <a:off x="2278" y="1911"/>
                  <a:ext cx="0" cy="1113"/>
                </a:xfrm>
                <a:prstGeom prst="line">
                  <a:avLst/>
                </a:prstGeom>
                <a:noFill/>
                <a:ln w="38100">
                  <a:solidFill>
                    <a:schemeClr val="hlink"/>
                  </a:solidFill>
                  <a:round/>
                  <a:headEnd/>
                  <a:tailEnd type="triangle" w="med" len="med"/>
                </a:ln>
              </p:spPr>
              <p:txBody>
                <a:bodyPr wrap="none" anchor="ctr"/>
                <a:lstStyle/>
                <a:p>
                  <a:endParaRPr lang="zh-CN" altLang="en-US"/>
                </a:p>
              </p:txBody>
            </p:sp>
            <p:sp>
              <p:nvSpPr>
                <p:cNvPr id="41058" name="Line 79"/>
                <p:cNvSpPr>
                  <a:spLocks noChangeAspect="1" noChangeShapeType="1"/>
                </p:cNvSpPr>
                <p:nvPr/>
              </p:nvSpPr>
              <p:spPr bwMode="auto">
                <a:xfrm flipH="1">
                  <a:off x="1971" y="1988"/>
                  <a:ext cx="0" cy="1036"/>
                </a:xfrm>
                <a:prstGeom prst="line">
                  <a:avLst/>
                </a:prstGeom>
                <a:noFill/>
                <a:ln w="38100">
                  <a:solidFill>
                    <a:schemeClr val="hlink"/>
                  </a:solidFill>
                  <a:round/>
                  <a:headEnd/>
                  <a:tailEnd type="triangle" w="med" len="med"/>
                </a:ln>
              </p:spPr>
              <p:txBody>
                <a:bodyPr wrap="none" anchor="ctr"/>
                <a:lstStyle/>
                <a:p>
                  <a:endParaRPr lang="zh-CN" altLang="en-US"/>
                </a:p>
              </p:txBody>
            </p:sp>
            <p:sp>
              <p:nvSpPr>
                <p:cNvPr id="41059" name="Line 80"/>
                <p:cNvSpPr>
                  <a:spLocks noChangeAspect="1" noChangeShapeType="1"/>
                </p:cNvSpPr>
                <p:nvPr/>
              </p:nvSpPr>
              <p:spPr bwMode="auto">
                <a:xfrm>
                  <a:off x="1677" y="2064"/>
                  <a:ext cx="0" cy="954"/>
                </a:xfrm>
                <a:prstGeom prst="line">
                  <a:avLst/>
                </a:prstGeom>
                <a:noFill/>
                <a:ln w="38100">
                  <a:solidFill>
                    <a:schemeClr val="hlink"/>
                  </a:solidFill>
                  <a:round/>
                  <a:headEnd/>
                  <a:tailEnd type="triangle" w="med" len="med"/>
                </a:ln>
              </p:spPr>
              <p:txBody>
                <a:bodyPr wrap="none" anchor="ctr"/>
                <a:lstStyle/>
                <a:p>
                  <a:endParaRPr lang="zh-CN" altLang="en-US"/>
                </a:p>
              </p:txBody>
            </p:sp>
          </p:grpSp>
          <p:sp>
            <p:nvSpPr>
              <p:cNvPr id="41044" name="Text Box 81"/>
              <p:cNvSpPr txBox="1">
                <a:spLocks noChangeAspect="1" noChangeArrowheads="1"/>
              </p:cNvSpPr>
              <p:nvPr/>
            </p:nvSpPr>
            <p:spPr bwMode="auto">
              <a:xfrm>
                <a:off x="3792" y="2510"/>
                <a:ext cx="260" cy="262"/>
              </a:xfrm>
              <a:prstGeom prst="rect">
                <a:avLst/>
              </a:prstGeom>
              <a:noFill/>
              <a:ln w="12700">
                <a:noFill/>
                <a:miter lim="800000"/>
                <a:headEnd/>
                <a:tailEnd/>
              </a:ln>
            </p:spPr>
            <p:txBody>
              <a:bodyPr wrap="none" lIns="88950" tIns="44480" rIns="88950" bIns="44480" anchor="ctr">
                <a:spAutoFit/>
              </a:bodyPr>
              <a:lstStyle/>
              <a:p>
                <a:r>
                  <a:rPr lang="en-US" altLang="zh-CN" sz="1000" b="1">
                    <a:latin typeface="Helvetica" pitchFamily="34" charset="0"/>
                    <a:ea typeface="宋体" pitchFamily="2" charset="-122"/>
                  </a:rPr>
                  <a:t>bits</a:t>
                </a:r>
              </a:p>
              <a:p>
                <a:r>
                  <a:rPr lang="en-US" altLang="zh-CN" sz="1000" b="1">
                    <a:latin typeface="Helvetica" pitchFamily="34" charset="0"/>
                    <a:ea typeface="宋体" pitchFamily="2" charset="-122"/>
                  </a:rPr>
                  <a:t>0-7</a:t>
                </a:r>
              </a:p>
            </p:txBody>
          </p:sp>
          <p:sp>
            <p:nvSpPr>
              <p:cNvPr id="41045" name="Text Box 82"/>
              <p:cNvSpPr txBox="1">
                <a:spLocks noChangeAspect="1" noChangeArrowheads="1"/>
              </p:cNvSpPr>
              <p:nvPr/>
            </p:nvSpPr>
            <p:spPr bwMode="auto">
              <a:xfrm>
                <a:off x="3494" y="2510"/>
                <a:ext cx="277" cy="262"/>
              </a:xfrm>
              <a:prstGeom prst="rect">
                <a:avLst/>
              </a:prstGeom>
              <a:noFill/>
              <a:ln w="12700">
                <a:noFill/>
                <a:miter lim="800000"/>
                <a:headEnd/>
                <a:tailEnd/>
              </a:ln>
            </p:spPr>
            <p:txBody>
              <a:bodyPr wrap="none" lIns="88950" tIns="44480" rIns="88950" bIns="44480" anchor="ctr">
                <a:spAutoFit/>
              </a:bodyPr>
              <a:lstStyle/>
              <a:p>
                <a:r>
                  <a:rPr lang="en-US" altLang="zh-CN" sz="1000" b="1">
                    <a:latin typeface="Helvetica" pitchFamily="34" charset="0"/>
                    <a:ea typeface="宋体" pitchFamily="2" charset="-122"/>
                  </a:rPr>
                  <a:t>bits</a:t>
                </a:r>
              </a:p>
              <a:p>
                <a:r>
                  <a:rPr lang="en-US" altLang="zh-CN" sz="1000" b="1">
                    <a:latin typeface="Helvetica" pitchFamily="34" charset="0"/>
                    <a:ea typeface="宋体" pitchFamily="2" charset="-122"/>
                  </a:rPr>
                  <a:t>8-15</a:t>
                </a:r>
              </a:p>
            </p:txBody>
          </p:sp>
          <p:sp>
            <p:nvSpPr>
              <p:cNvPr id="41046" name="Text Box 83"/>
              <p:cNvSpPr txBox="1">
                <a:spLocks noChangeAspect="1" noChangeArrowheads="1"/>
              </p:cNvSpPr>
              <p:nvPr/>
            </p:nvSpPr>
            <p:spPr bwMode="auto">
              <a:xfrm>
                <a:off x="3186" y="2510"/>
                <a:ext cx="322" cy="262"/>
              </a:xfrm>
              <a:prstGeom prst="rect">
                <a:avLst/>
              </a:prstGeom>
              <a:noFill/>
              <a:ln w="12700">
                <a:noFill/>
                <a:miter lim="800000"/>
                <a:headEnd/>
                <a:tailEnd/>
              </a:ln>
            </p:spPr>
            <p:txBody>
              <a:bodyPr wrap="none" lIns="88950" tIns="44480" rIns="88950" bIns="44480" anchor="ctr">
                <a:spAutoFit/>
              </a:bodyPr>
              <a:lstStyle/>
              <a:p>
                <a:r>
                  <a:rPr lang="en-US" altLang="zh-CN" sz="1000" b="1">
                    <a:latin typeface="Helvetica" pitchFamily="34" charset="0"/>
                    <a:ea typeface="宋体" pitchFamily="2" charset="-122"/>
                  </a:rPr>
                  <a:t>bits</a:t>
                </a:r>
              </a:p>
              <a:p>
                <a:r>
                  <a:rPr lang="en-US" altLang="zh-CN" sz="1000" b="1">
                    <a:latin typeface="Helvetica" pitchFamily="34" charset="0"/>
                    <a:ea typeface="宋体" pitchFamily="2" charset="-122"/>
                  </a:rPr>
                  <a:t>16-23</a:t>
                </a:r>
              </a:p>
            </p:txBody>
          </p:sp>
          <p:sp>
            <p:nvSpPr>
              <p:cNvPr id="41047" name="Text Box 84"/>
              <p:cNvSpPr txBox="1">
                <a:spLocks noChangeAspect="1" noChangeArrowheads="1"/>
              </p:cNvSpPr>
              <p:nvPr/>
            </p:nvSpPr>
            <p:spPr bwMode="auto">
              <a:xfrm>
                <a:off x="2879" y="2510"/>
                <a:ext cx="322" cy="262"/>
              </a:xfrm>
              <a:prstGeom prst="rect">
                <a:avLst/>
              </a:prstGeom>
              <a:noFill/>
              <a:ln w="12700">
                <a:noFill/>
                <a:miter lim="800000"/>
                <a:headEnd/>
                <a:tailEnd/>
              </a:ln>
            </p:spPr>
            <p:txBody>
              <a:bodyPr wrap="none" lIns="88950" tIns="44480" rIns="88950" bIns="44480" anchor="ctr">
                <a:spAutoFit/>
              </a:bodyPr>
              <a:lstStyle/>
              <a:p>
                <a:r>
                  <a:rPr lang="en-US" altLang="zh-CN" sz="1000" b="1">
                    <a:latin typeface="Helvetica" pitchFamily="34" charset="0"/>
                    <a:ea typeface="宋体" pitchFamily="2" charset="-122"/>
                  </a:rPr>
                  <a:t>bits</a:t>
                </a:r>
              </a:p>
              <a:p>
                <a:r>
                  <a:rPr lang="en-US" altLang="zh-CN" sz="1000" b="1">
                    <a:latin typeface="Helvetica" pitchFamily="34" charset="0"/>
                    <a:ea typeface="宋体" pitchFamily="2" charset="-122"/>
                  </a:rPr>
                  <a:t>24-31</a:t>
                </a:r>
              </a:p>
            </p:txBody>
          </p:sp>
          <p:sp>
            <p:nvSpPr>
              <p:cNvPr id="41048" name="Text Box 85"/>
              <p:cNvSpPr txBox="1">
                <a:spLocks noChangeAspect="1" noChangeArrowheads="1"/>
              </p:cNvSpPr>
              <p:nvPr/>
            </p:nvSpPr>
            <p:spPr bwMode="auto">
              <a:xfrm>
                <a:off x="2572" y="2510"/>
                <a:ext cx="322" cy="262"/>
              </a:xfrm>
              <a:prstGeom prst="rect">
                <a:avLst/>
              </a:prstGeom>
              <a:noFill/>
              <a:ln w="12700">
                <a:noFill/>
                <a:miter lim="800000"/>
                <a:headEnd/>
                <a:tailEnd/>
              </a:ln>
            </p:spPr>
            <p:txBody>
              <a:bodyPr wrap="none" lIns="88950" tIns="44480" rIns="88950" bIns="44480" anchor="ctr">
                <a:spAutoFit/>
              </a:bodyPr>
              <a:lstStyle/>
              <a:p>
                <a:r>
                  <a:rPr lang="en-US" altLang="zh-CN" sz="1000" b="1">
                    <a:latin typeface="Helvetica" pitchFamily="34" charset="0"/>
                    <a:ea typeface="宋体" pitchFamily="2" charset="-122"/>
                  </a:rPr>
                  <a:t>bits</a:t>
                </a:r>
              </a:p>
              <a:p>
                <a:r>
                  <a:rPr lang="en-US" altLang="zh-CN" sz="1000" b="1">
                    <a:latin typeface="Helvetica" pitchFamily="34" charset="0"/>
                    <a:ea typeface="宋体" pitchFamily="2" charset="-122"/>
                  </a:rPr>
                  <a:t>32-39</a:t>
                </a:r>
              </a:p>
            </p:txBody>
          </p:sp>
          <p:sp>
            <p:nvSpPr>
              <p:cNvPr id="41049" name="Text Box 86"/>
              <p:cNvSpPr txBox="1">
                <a:spLocks noChangeAspect="1" noChangeArrowheads="1"/>
              </p:cNvSpPr>
              <p:nvPr/>
            </p:nvSpPr>
            <p:spPr bwMode="auto">
              <a:xfrm>
                <a:off x="2248" y="2510"/>
                <a:ext cx="322" cy="262"/>
              </a:xfrm>
              <a:prstGeom prst="rect">
                <a:avLst/>
              </a:prstGeom>
              <a:noFill/>
              <a:ln w="12700">
                <a:noFill/>
                <a:miter lim="800000"/>
                <a:headEnd/>
                <a:tailEnd/>
              </a:ln>
            </p:spPr>
            <p:txBody>
              <a:bodyPr wrap="none" lIns="88950" tIns="44480" rIns="88950" bIns="44480" anchor="ctr">
                <a:spAutoFit/>
              </a:bodyPr>
              <a:lstStyle/>
              <a:p>
                <a:r>
                  <a:rPr lang="en-US" altLang="zh-CN" sz="1000" b="1">
                    <a:latin typeface="Helvetica" pitchFamily="34" charset="0"/>
                    <a:ea typeface="宋体" pitchFamily="2" charset="-122"/>
                  </a:rPr>
                  <a:t>bits</a:t>
                </a:r>
              </a:p>
              <a:p>
                <a:r>
                  <a:rPr lang="en-US" altLang="zh-CN" sz="1000" b="1">
                    <a:latin typeface="Helvetica" pitchFamily="34" charset="0"/>
                    <a:ea typeface="宋体" pitchFamily="2" charset="-122"/>
                  </a:rPr>
                  <a:t>40-47</a:t>
                </a:r>
              </a:p>
            </p:txBody>
          </p:sp>
          <p:sp>
            <p:nvSpPr>
              <p:cNvPr id="41050" name="Text Box 87"/>
              <p:cNvSpPr txBox="1">
                <a:spLocks noChangeAspect="1" noChangeArrowheads="1"/>
              </p:cNvSpPr>
              <p:nvPr/>
            </p:nvSpPr>
            <p:spPr bwMode="auto">
              <a:xfrm>
                <a:off x="1939" y="2510"/>
                <a:ext cx="322" cy="262"/>
              </a:xfrm>
              <a:prstGeom prst="rect">
                <a:avLst/>
              </a:prstGeom>
              <a:noFill/>
              <a:ln w="12700">
                <a:noFill/>
                <a:miter lim="800000"/>
                <a:headEnd/>
                <a:tailEnd/>
              </a:ln>
            </p:spPr>
            <p:txBody>
              <a:bodyPr wrap="none" lIns="88950" tIns="44480" rIns="88950" bIns="44480" anchor="ctr">
                <a:spAutoFit/>
              </a:bodyPr>
              <a:lstStyle/>
              <a:p>
                <a:r>
                  <a:rPr lang="en-US" altLang="zh-CN" sz="1000" b="1">
                    <a:latin typeface="Helvetica" pitchFamily="34" charset="0"/>
                    <a:ea typeface="宋体" pitchFamily="2" charset="-122"/>
                  </a:rPr>
                  <a:t>bits</a:t>
                </a:r>
              </a:p>
              <a:p>
                <a:r>
                  <a:rPr lang="en-US" altLang="zh-CN" sz="1000" b="1">
                    <a:latin typeface="Helvetica" pitchFamily="34" charset="0"/>
                    <a:ea typeface="宋体" pitchFamily="2" charset="-122"/>
                  </a:rPr>
                  <a:t>48-55</a:t>
                </a:r>
              </a:p>
            </p:txBody>
          </p:sp>
          <p:sp>
            <p:nvSpPr>
              <p:cNvPr id="41051" name="Text Box 88"/>
              <p:cNvSpPr txBox="1">
                <a:spLocks noChangeAspect="1" noChangeArrowheads="1"/>
              </p:cNvSpPr>
              <p:nvPr/>
            </p:nvSpPr>
            <p:spPr bwMode="auto">
              <a:xfrm>
                <a:off x="1652" y="2510"/>
                <a:ext cx="322" cy="262"/>
              </a:xfrm>
              <a:prstGeom prst="rect">
                <a:avLst/>
              </a:prstGeom>
              <a:noFill/>
              <a:ln w="12700">
                <a:noFill/>
                <a:miter lim="800000"/>
                <a:headEnd/>
                <a:tailEnd/>
              </a:ln>
            </p:spPr>
            <p:txBody>
              <a:bodyPr wrap="none" lIns="88950" tIns="44480" rIns="88950" bIns="44480" anchor="ctr">
                <a:spAutoFit/>
              </a:bodyPr>
              <a:lstStyle/>
              <a:p>
                <a:r>
                  <a:rPr lang="en-US" altLang="zh-CN" sz="1000" b="1">
                    <a:latin typeface="Helvetica" pitchFamily="34" charset="0"/>
                    <a:ea typeface="宋体" pitchFamily="2" charset="-122"/>
                  </a:rPr>
                  <a:t>bits</a:t>
                </a:r>
              </a:p>
              <a:p>
                <a:r>
                  <a:rPr lang="en-US" altLang="zh-CN" sz="1000" b="1">
                    <a:latin typeface="Helvetica" pitchFamily="34" charset="0"/>
                    <a:ea typeface="宋体" pitchFamily="2" charset="-122"/>
                  </a:rPr>
                  <a:t>56-63</a:t>
                </a:r>
              </a:p>
            </p:txBody>
          </p:sp>
        </p:grpSp>
        <p:sp>
          <p:nvSpPr>
            <p:cNvPr id="41008" name="AutoShape 89"/>
            <p:cNvSpPr>
              <a:spLocks noChangeAspect="1" noChangeArrowheads="1"/>
            </p:cNvSpPr>
            <p:nvPr/>
          </p:nvSpPr>
          <p:spPr bwMode="auto">
            <a:xfrm>
              <a:off x="2582" y="3495"/>
              <a:ext cx="478" cy="441"/>
            </a:xfrm>
            <a:prstGeom prst="downArrow">
              <a:avLst>
                <a:gd name="adj1" fmla="val 50000"/>
                <a:gd name="adj2" fmla="val 25000"/>
              </a:avLst>
            </a:prstGeom>
            <a:solidFill>
              <a:srgbClr val="FF99CC"/>
            </a:solidFill>
            <a:ln w="12700">
              <a:solidFill>
                <a:srgbClr val="000004"/>
              </a:solidFill>
              <a:miter lim="800000"/>
              <a:headEnd/>
              <a:tailEnd/>
            </a:ln>
            <a:effectLst>
              <a:outerShdw dist="35921" dir="2700000" algn="ctr" rotWithShape="0">
                <a:srgbClr val="000004"/>
              </a:outerShdw>
            </a:effectLst>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41009" name="Text Box 90"/>
            <p:cNvSpPr txBox="1">
              <a:spLocks noChangeAspect="1" noChangeArrowheads="1"/>
            </p:cNvSpPr>
            <p:nvPr/>
          </p:nvSpPr>
          <p:spPr bwMode="auto">
            <a:xfrm>
              <a:off x="3073" y="3646"/>
              <a:ext cx="887" cy="232"/>
            </a:xfrm>
            <a:prstGeom prst="rect">
              <a:avLst/>
            </a:prstGeom>
            <a:noFill/>
            <a:ln w="12700">
              <a:noFill/>
              <a:miter lim="800000"/>
              <a:headEnd/>
              <a:tailEnd/>
            </a:ln>
          </p:spPr>
          <p:txBody>
            <a:bodyPr wrap="none" lIns="88950" tIns="44480" rIns="88950" bIns="44480" anchor="ctr">
              <a:spAutoFit/>
            </a:bodyPr>
            <a:lstStyle/>
            <a:p>
              <a:pPr algn="ctr"/>
              <a:r>
                <a:rPr lang="zh-CN" altLang="en-US" sz="2000" b="1">
                  <a:ea typeface="黑体" pitchFamily="49" charset="-122"/>
                </a:rPr>
                <a:t> 最多读64位</a:t>
              </a:r>
            </a:p>
          </p:txBody>
        </p:sp>
        <p:grpSp>
          <p:nvGrpSpPr>
            <p:cNvPr id="10" name="Group 91"/>
            <p:cNvGrpSpPr>
              <a:grpSpLocks/>
            </p:cNvGrpSpPr>
            <p:nvPr/>
          </p:nvGrpSpPr>
          <p:grpSpPr bwMode="auto">
            <a:xfrm>
              <a:off x="1690" y="2917"/>
              <a:ext cx="2286" cy="447"/>
              <a:chOff x="1472" y="3026"/>
              <a:chExt cx="2575" cy="504"/>
            </a:xfrm>
          </p:grpSpPr>
          <p:sp>
            <p:nvSpPr>
              <p:cNvPr id="41016" name="Text Box 92"/>
              <p:cNvSpPr txBox="1">
                <a:spLocks noChangeAspect="1" noChangeArrowheads="1"/>
              </p:cNvSpPr>
              <p:nvPr/>
            </p:nvSpPr>
            <p:spPr bwMode="auto">
              <a:xfrm>
                <a:off x="3892" y="3026"/>
                <a:ext cx="155"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0</a:t>
                </a:r>
              </a:p>
            </p:txBody>
          </p:sp>
          <p:sp>
            <p:nvSpPr>
              <p:cNvPr id="41017" name="Text Box 93"/>
              <p:cNvSpPr txBox="1">
                <a:spLocks noChangeAspect="1" noChangeArrowheads="1"/>
              </p:cNvSpPr>
              <p:nvPr/>
            </p:nvSpPr>
            <p:spPr bwMode="auto">
              <a:xfrm>
                <a:off x="2700" y="3026"/>
                <a:ext cx="196"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31</a:t>
                </a:r>
              </a:p>
            </p:txBody>
          </p:sp>
          <p:sp>
            <p:nvSpPr>
              <p:cNvPr id="41018" name="Text Box 94"/>
              <p:cNvSpPr txBox="1">
                <a:spLocks noChangeAspect="1" noChangeArrowheads="1"/>
              </p:cNvSpPr>
              <p:nvPr/>
            </p:nvSpPr>
            <p:spPr bwMode="auto">
              <a:xfrm>
                <a:off x="3646" y="3026"/>
                <a:ext cx="156"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7</a:t>
                </a:r>
              </a:p>
            </p:txBody>
          </p:sp>
          <p:sp>
            <p:nvSpPr>
              <p:cNvPr id="41019" name="Text Box 95"/>
              <p:cNvSpPr txBox="1">
                <a:spLocks noChangeAspect="1" noChangeArrowheads="1"/>
              </p:cNvSpPr>
              <p:nvPr/>
            </p:nvSpPr>
            <p:spPr bwMode="auto">
              <a:xfrm>
                <a:off x="3555" y="3026"/>
                <a:ext cx="156"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8</a:t>
                </a:r>
              </a:p>
            </p:txBody>
          </p:sp>
          <p:sp>
            <p:nvSpPr>
              <p:cNvPr id="41020" name="Text Box 96"/>
              <p:cNvSpPr txBox="1">
                <a:spLocks noChangeAspect="1" noChangeArrowheads="1"/>
              </p:cNvSpPr>
              <p:nvPr/>
            </p:nvSpPr>
            <p:spPr bwMode="auto">
              <a:xfrm>
                <a:off x="3312" y="3026"/>
                <a:ext cx="196"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15</a:t>
                </a:r>
              </a:p>
            </p:txBody>
          </p:sp>
          <p:sp>
            <p:nvSpPr>
              <p:cNvPr id="41021" name="Text Box 97"/>
              <p:cNvSpPr txBox="1">
                <a:spLocks noChangeAspect="1" noChangeArrowheads="1"/>
              </p:cNvSpPr>
              <p:nvPr/>
            </p:nvSpPr>
            <p:spPr bwMode="auto">
              <a:xfrm>
                <a:off x="3199" y="3026"/>
                <a:ext cx="196"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16</a:t>
                </a:r>
              </a:p>
            </p:txBody>
          </p:sp>
          <p:sp>
            <p:nvSpPr>
              <p:cNvPr id="41022" name="Text Box 98"/>
              <p:cNvSpPr txBox="1">
                <a:spLocks noChangeAspect="1" noChangeArrowheads="1"/>
              </p:cNvSpPr>
              <p:nvPr/>
            </p:nvSpPr>
            <p:spPr bwMode="auto">
              <a:xfrm>
                <a:off x="3035" y="3026"/>
                <a:ext cx="197"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23</a:t>
                </a:r>
              </a:p>
            </p:txBody>
          </p:sp>
          <p:sp>
            <p:nvSpPr>
              <p:cNvPr id="41023" name="Text Box 99"/>
              <p:cNvSpPr txBox="1">
                <a:spLocks noChangeAspect="1" noChangeArrowheads="1"/>
              </p:cNvSpPr>
              <p:nvPr/>
            </p:nvSpPr>
            <p:spPr bwMode="auto">
              <a:xfrm>
                <a:off x="2927" y="3026"/>
                <a:ext cx="196"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24</a:t>
                </a:r>
              </a:p>
            </p:txBody>
          </p:sp>
          <p:sp>
            <p:nvSpPr>
              <p:cNvPr id="41024" name="Text Box 100"/>
              <p:cNvSpPr txBox="1">
                <a:spLocks noChangeAspect="1" noChangeArrowheads="1"/>
              </p:cNvSpPr>
              <p:nvPr/>
            </p:nvSpPr>
            <p:spPr bwMode="auto">
              <a:xfrm>
                <a:off x="2595" y="3026"/>
                <a:ext cx="196"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32</a:t>
                </a:r>
              </a:p>
            </p:txBody>
          </p:sp>
          <p:sp>
            <p:nvSpPr>
              <p:cNvPr id="41025" name="Text Box 101"/>
              <p:cNvSpPr txBox="1">
                <a:spLocks noChangeAspect="1" noChangeArrowheads="1"/>
              </p:cNvSpPr>
              <p:nvPr/>
            </p:nvSpPr>
            <p:spPr bwMode="auto">
              <a:xfrm>
                <a:off x="1472" y="3026"/>
                <a:ext cx="196"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63</a:t>
                </a:r>
              </a:p>
            </p:txBody>
          </p:sp>
          <p:sp>
            <p:nvSpPr>
              <p:cNvPr id="41026" name="Text Box 102"/>
              <p:cNvSpPr txBox="1">
                <a:spLocks noChangeAspect="1" noChangeArrowheads="1"/>
              </p:cNvSpPr>
              <p:nvPr/>
            </p:nvSpPr>
            <p:spPr bwMode="auto">
              <a:xfrm>
                <a:off x="2411" y="3026"/>
                <a:ext cx="196"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39</a:t>
                </a:r>
              </a:p>
            </p:txBody>
          </p:sp>
          <p:sp>
            <p:nvSpPr>
              <p:cNvPr id="41027" name="Text Box 103"/>
              <p:cNvSpPr txBox="1">
                <a:spLocks noChangeAspect="1" noChangeArrowheads="1"/>
              </p:cNvSpPr>
              <p:nvPr/>
            </p:nvSpPr>
            <p:spPr bwMode="auto">
              <a:xfrm>
                <a:off x="2288" y="3026"/>
                <a:ext cx="197"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40</a:t>
                </a:r>
              </a:p>
            </p:txBody>
          </p:sp>
          <p:sp>
            <p:nvSpPr>
              <p:cNvPr id="41028" name="Text Box 104"/>
              <p:cNvSpPr txBox="1">
                <a:spLocks noChangeAspect="1" noChangeArrowheads="1"/>
              </p:cNvSpPr>
              <p:nvPr/>
            </p:nvSpPr>
            <p:spPr bwMode="auto">
              <a:xfrm>
                <a:off x="2088" y="3026"/>
                <a:ext cx="196"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47</a:t>
                </a:r>
              </a:p>
            </p:txBody>
          </p:sp>
          <p:sp>
            <p:nvSpPr>
              <p:cNvPr id="41029" name="Text Box 105"/>
              <p:cNvSpPr txBox="1">
                <a:spLocks noChangeAspect="1" noChangeArrowheads="1"/>
              </p:cNvSpPr>
              <p:nvPr/>
            </p:nvSpPr>
            <p:spPr bwMode="auto">
              <a:xfrm>
                <a:off x="1980" y="3026"/>
                <a:ext cx="196"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48</a:t>
                </a:r>
              </a:p>
            </p:txBody>
          </p:sp>
          <p:sp>
            <p:nvSpPr>
              <p:cNvPr id="41030" name="Text Box 106"/>
              <p:cNvSpPr txBox="1">
                <a:spLocks noChangeAspect="1" noChangeArrowheads="1"/>
              </p:cNvSpPr>
              <p:nvPr/>
            </p:nvSpPr>
            <p:spPr bwMode="auto">
              <a:xfrm>
                <a:off x="1788" y="3026"/>
                <a:ext cx="196"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55</a:t>
                </a:r>
              </a:p>
            </p:txBody>
          </p:sp>
          <p:sp>
            <p:nvSpPr>
              <p:cNvPr id="41031" name="Text Box 107"/>
              <p:cNvSpPr txBox="1">
                <a:spLocks noChangeAspect="1" noChangeArrowheads="1"/>
              </p:cNvSpPr>
              <p:nvPr/>
            </p:nvSpPr>
            <p:spPr bwMode="auto">
              <a:xfrm>
                <a:off x="1660" y="3026"/>
                <a:ext cx="196"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56</a:t>
                </a:r>
              </a:p>
            </p:txBody>
          </p:sp>
          <p:grpSp>
            <p:nvGrpSpPr>
              <p:cNvPr id="11" name="Group 108"/>
              <p:cNvGrpSpPr>
                <a:grpSpLocks/>
              </p:cNvGrpSpPr>
              <p:nvPr/>
            </p:nvGrpSpPr>
            <p:grpSpPr bwMode="auto">
              <a:xfrm>
                <a:off x="1536" y="3153"/>
                <a:ext cx="2446" cy="377"/>
                <a:chOff x="1536" y="3153"/>
                <a:chExt cx="2446" cy="377"/>
              </a:xfrm>
            </p:grpSpPr>
            <p:grpSp>
              <p:nvGrpSpPr>
                <p:cNvPr id="12" name="Group 109"/>
                <p:cNvGrpSpPr>
                  <a:grpSpLocks/>
                </p:cNvGrpSpPr>
                <p:nvPr/>
              </p:nvGrpSpPr>
              <p:grpSpPr bwMode="auto">
                <a:xfrm>
                  <a:off x="1536" y="3153"/>
                  <a:ext cx="2446" cy="154"/>
                  <a:chOff x="1536" y="3153"/>
                  <a:chExt cx="2446" cy="154"/>
                </a:xfrm>
              </p:grpSpPr>
              <p:sp>
                <p:nvSpPr>
                  <p:cNvPr id="41035" name="Rectangle 110"/>
                  <p:cNvSpPr>
                    <a:spLocks noChangeAspect="1" noChangeArrowheads="1"/>
                  </p:cNvSpPr>
                  <p:nvPr/>
                </p:nvSpPr>
                <p:spPr bwMode="auto">
                  <a:xfrm>
                    <a:off x="2753" y="3153"/>
                    <a:ext cx="307" cy="154"/>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41036" name="Rectangle 111"/>
                  <p:cNvSpPr>
                    <a:spLocks noChangeAspect="1" noChangeArrowheads="1"/>
                  </p:cNvSpPr>
                  <p:nvPr/>
                </p:nvSpPr>
                <p:spPr bwMode="auto">
                  <a:xfrm>
                    <a:off x="3060" y="3153"/>
                    <a:ext cx="307" cy="154"/>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41037" name="Rectangle 112"/>
                  <p:cNvSpPr>
                    <a:spLocks noChangeAspect="1" noChangeArrowheads="1"/>
                  </p:cNvSpPr>
                  <p:nvPr/>
                </p:nvSpPr>
                <p:spPr bwMode="auto">
                  <a:xfrm>
                    <a:off x="3367" y="3153"/>
                    <a:ext cx="307" cy="154"/>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41038" name="Rectangle 113"/>
                  <p:cNvSpPr>
                    <a:spLocks noChangeAspect="1" noChangeArrowheads="1"/>
                  </p:cNvSpPr>
                  <p:nvPr/>
                </p:nvSpPr>
                <p:spPr bwMode="auto">
                  <a:xfrm>
                    <a:off x="3674" y="3153"/>
                    <a:ext cx="308" cy="154"/>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41039" name="Rectangle 114"/>
                  <p:cNvSpPr>
                    <a:spLocks noChangeAspect="1" noChangeArrowheads="1"/>
                  </p:cNvSpPr>
                  <p:nvPr/>
                </p:nvSpPr>
                <p:spPr bwMode="auto">
                  <a:xfrm>
                    <a:off x="1536" y="3153"/>
                    <a:ext cx="307" cy="154"/>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41040" name="Rectangle 115"/>
                  <p:cNvSpPr>
                    <a:spLocks noChangeAspect="1" noChangeArrowheads="1"/>
                  </p:cNvSpPr>
                  <p:nvPr/>
                </p:nvSpPr>
                <p:spPr bwMode="auto">
                  <a:xfrm>
                    <a:off x="1843" y="3153"/>
                    <a:ext cx="307" cy="154"/>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41041" name="Rectangle 116"/>
                  <p:cNvSpPr>
                    <a:spLocks noChangeAspect="1" noChangeArrowheads="1"/>
                  </p:cNvSpPr>
                  <p:nvPr/>
                </p:nvSpPr>
                <p:spPr bwMode="auto">
                  <a:xfrm>
                    <a:off x="2150" y="3153"/>
                    <a:ext cx="307" cy="154"/>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41042" name="Rectangle 117"/>
                  <p:cNvSpPr>
                    <a:spLocks noChangeAspect="1" noChangeArrowheads="1"/>
                  </p:cNvSpPr>
                  <p:nvPr/>
                </p:nvSpPr>
                <p:spPr bwMode="auto">
                  <a:xfrm>
                    <a:off x="2457" y="3153"/>
                    <a:ext cx="307" cy="154"/>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grpSp>
            <p:sp>
              <p:nvSpPr>
                <p:cNvPr id="41034" name="Text Box 118"/>
                <p:cNvSpPr txBox="1">
                  <a:spLocks noChangeAspect="1" noChangeArrowheads="1"/>
                </p:cNvSpPr>
                <p:nvPr/>
              </p:nvSpPr>
              <p:spPr bwMode="auto">
                <a:xfrm>
                  <a:off x="1596" y="3288"/>
                  <a:ext cx="2236" cy="242"/>
                </a:xfrm>
                <a:prstGeom prst="rect">
                  <a:avLst/>
                </a:prstGeom>
                <a:noFill/>
                <a:ln w="12700">
                  <a:noFill/>
                  <a:miter lim="800000"/>
                  <a:headEnd/>
                  <a:tailEnd/>
                </a:ln>
              </p:spPr>
              <p:txBody>
                <a:bodyPr wrap="none" lIns="88950" tIns="44480" rIns="88950" bIns="44480" anchor="ctr">
                  <a:spAutoFit/>
                </a:bodyPr>
                <a:lstStyle/>
                <a:p>
                  <a:pPr algn="ctr"/>
                  <a:r>
                    <a:rPr lang="zh-CN" altLang="en-US" sz="1800" b="1">
                      <a:latin typeface="微软雅黑" pitchFamily="34" charset="-122"/>
                      <a:ea typeface="微软雅黑" pitchFamily="34" charset="-122"/>
                    </a:rPr>
                    <a:t>主存储器地址 </a:t>
                  </a:r>
                  <a:r>
                    <a:rPr lang="en-US" altLang="zh-CN" sz="1800" b="1">
                      <a:latin typeface="微软雅黑" pitchFamily="34" charset="-122"/>
                      <a:ea typeface="微软雅黑" pitchFamily="34" charset="-122"/>
                    </a:rPr>
                    <a:t>A </a:t>
                  </a:r>
                  <a:r>
                    <a:rPr lang="zh-CN" altLang="en-US" sz="1800" b="1">
                      <a:latin typeface="微软雅黑" pitchFamily="34" charset="-122"/>
                      <a:ea typeface="微软雅黑" pitchFamily="34" charset="-122"/>
                    </a:rPr>
                    <a:t>处的64-</a:t>
                  </a:r>
                  <a:r>
                    <a:rPr lang="en-US" altLang="zh-CN" sz="1800" b="1">
                      <a:latin typeface="微软雅黑" pitchFamily="34" charset="-122"/>
                      <a:ea typeface="微软雅黑" pitchFamily="34" charset="-122"/>
                    </a:rPr>
                    <a:t>bit</a:t>
                  </a:r>
                  <a:r>
                    <a:rPr lang="zh-CN" altLang="en-US" sz="1800" b="1">
                      <a:latin typeface="微软雅黑" pitchFamily="34" charset="-122"/>
                      <a:ea typeface="微软雅黑" pitchFamily="34" charset="-122"/>
                    </a:rPr>
                    <a:t>数据</a:t>
                  </a:r>
                  <a:endParaRPr lang="en-US" altLang="zh-CN" sz="1800" b="1">
                    <a:latin typeface="微软雅黑" pitchFamily="34" charset="-122"/>
                    <a:ea typeface="微软雅黑" pitchFamily="34" charset="-122"/>
                  </a:endParaRPr>
                </a:p>
              </p:txBody>
            </p:sp>
          </p:grpSp>
        </p:grpSp>
        <p:sp>
          <p:nvSpPr>
            <p:cNvPr id="41011" name="Text Box 119"/>
            <p:cNvSpPr txBox="1">
              <a:spLocks noChangeArrowheads="1"/>
            </p:cNvSpPr>
            <p:nvPr/>
          </p:nvSpPr>
          <p:spPr bwMode="auto">
            <a:xfrm>
              <a:off x="430" y="2047"/>
              <a:ext cx="591" cy="215"/>
            </a:xfrm>
            <a:prstGeom prst="rect">
              <a:avLst/>
            </a:prstGeom>
            <a:noFill/>
            <a:ln w="9525">
              <a:noFill/>
              <a:miter lim="800000"/>
              <a:headEnd/>
              <a:tailEnd/>
            </a:ln>
          </p:spPr>
          <p:txBody>
            <a:bodyPr lIns="88950" tIns="44480" rIns="88950" bIns="44480">
              <a:spAutoFit/>
            </a:bodyPr>
            <a:lstStyle/>
            <a:p>
              <a:pPr eaLnBrk="1" hangingPunct="1">
                <a:spcBef>
                  <a:spcPct val="50000"/>
                </a:spcBef>
              </a:pPr>
              <a:r>
                <a:rPr kumimoji="1" lang="zh-CN" altLang="en-US" sz="1800" b="1">
                  <a:solidFill>
                    <a:srgbClr val="3399FF"/>
                  </a:solidFill>
                  <a:ea typeface="宋体" pitchFamily="2" charset="-122"/>
                </a:rPr>
                <a:t>地址</a:t>
              </a:r>
              <a:r>
                <a:rPr kumimoji="1" lang="en-US" altLang="zh-CN" sz="1800" b="1">
                  <a:solidFill>
                    <a:srgbClr val="3399FF"/>
                  </a:solidFill>
                  <a:ea typeface="宋体" pitchFamily="2" charset="-122"/>
                </a:rPr>
                <a:t>A</a:t>
              </a:r>
            </a:p>
          </p:txBody>
        </p:sp>
        <p:sp>
          <p:nvSpPr>
            <p:cNvPr id="41012" name="AutoShape 120"/>
            <p:cNvSpPr>
              <a:spLocks noChangeArrowheads="1"/>
            </p:cNvSpPr>
            <p:nvPr/>
          </p:nvSpPr>
          <p:spPr bwMode="auto">
            <a:xfrm>
              <a:off x="929" y="2115"/>
              <a:ext cx="136" cy="68"/>
            </a:xfrm>
            <a:prstGeom prst="rightArrow">
              <a:avLst>
                <a:gd name="adj1" fmla="val 50000"/>
                <a:gd name="adj2" fmla="val 50000"/>
              </a:avLst>
            </a:prstGeom>
            <a:solidFill>
              <a:srgbClr val="3399FF"/>
            </a:solidFill>
            <a:ln w="9525">
              <a:solidFill>
                <a:srgbClr val="0099FF"/>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41013" name="Line 121"/>
            <p:cNvSpPr>
              <a:spLocks noChangeShapeType="1"/>
            </p:cNvSpPr>
            <p:nvPr/>
          </p:nvSpPr>
          <p:spPr bwMode="auto">
            <a:xfrm>
              <a:off x="1337" y="1933"/>
              <a:ext cx="590" cy="0"/>
            </a:xfrm>
            <a:prstGeom prst="line">
              <a:avLst/>
            </a:prstGeom>
            <a:noFill/>
            <a:ln w="9525">
              <a:solidFill>
                <a:schemeClr val="tx1"/>
              </a:solidFill>
              <a:round/>
              <a:headEnd type="triangle" w="sm" len="sm"/>
              <a:tailEnd type="triangle" w="sm" len="sm"/>
            </a:ln>
          </p:spPr>
          <p:txBody>
            <a:bodyPr/>
            <a:lstStyle/>
            <a:p>
              <a:endParaRPr lang="zh-CN" altLang="en-US"/>
            </a:p>
          </p:txBody>
        </p:sp>
        <p:sp>
          <p:nvSpPr>
            <p:cNvPr id="41014" name="Line 122"/>
            <p:cNvSpPr>
              <a:spLocks noChangeShapeType="1"/>
            </p:cNvSpPr>
            <p:nvPr/>
          </p:nvSpPr>
          <p:spPr bwMode="auto">
            <a:xfrm>
              <a:off x="1496" y="1774"/>
              <a:ext cx="0" cy="545"/>
            </a:xfrm>
            <a:prstGeom prst="line">
              <a:avLst/>
            </a:prstGeom>
            <a:noFill/>
            <a:ln w="9525">
              <a:solidFill>
                <a:schemeClr val="tx1"/>
              </a:solidFill>
              <a:round/>
              <a:headEnd type="triangle" w="sm" len="sm"/>
              <a:tailEnd type="triangle" w="sm" len="sm"/>
            </a:ln>
          </p:spPr>
          <p:txBody>
            <a:bodyPr/>
            <a:lstStyle/>
            <a:p>
              <a:endParaRPr lang="zh-CN" altLang="en-US"/>
            </a:p>
          </p:txBody>
        </p:sp>
        <p:sp>
          <p:nvSpPr>
            <p:cNvPr id="41015" name="Text Box 123"/>
            <p:cNvSpPr txBox="1">
              <a:spLocks noChangeArrowheads="1"/>
            </p:cNvSpPr>
            <p:nvPr/>
          </p:nvSpPr>
          <p:spPr bwMode="auto">
            <a:xfrm>
              <a:off x="1450" y="2068"/>
              <a:ext cx="453" cy="152"/>
            </a:xfrm>
            <a:prstGeom prst="rect">
              <a:avLst/>
            </a:prstGeom>
            <a:noFill/>
            <a:ln w="9525">
              <a:noFill/>
              <a:miter lim="800000"/>
              <a:headEnd/>
              <a:tailEnd/>
            </a:ln>
          </p:spPr>
          <p:txBody>
            <a:bodyPr lIns="88950" tIns="44480" rIns="88950" bIns="44480">
              <a:spAutoFit/>
            </a:bodyPr>
            <a:lstStyle/>
            <a:p>
              <a:pPr eaLnBrk="1" hangingPunct="1">
                <a:spcBef>
                  <a:spcPct val="50000"/>
                </a:spcBef>
              </a:pPr>
              <a:r>
                <a:rPr kumimoji="1" lang="en-US" altLang="zh-CN" sz="1100" b="1">
                  <a:ea typeface="宋体" pitchFamily="2" charset="-122"/>
                </a:rPr>
                <a:t>4096</a:t>
              </a:r>
              <a:r>
                <a:rPr kumimoji="1" lang="zh-CN" altLang="en-US" sz="1100" b="1">
                  <a:ea typeface="宋体" pitchFamily="2" charset="-122"/>
                </a:rPr>
                <a:t>行</a:t>
              </a:r>
            </a:p>
          </p:txBody>
        </p:sp>
      </p:grpSp>
      <p:sp>
        <p:nvSpPr>
          <p:cNvPr id="40963" name="Rectangle 2"/>
          <p:cNvSpPr>
            <a:spLocks noGrp="1" noChangeArrowheads="1"/>
          </p:cNvSpPr>
          <p:nvPr>
            <p:ph type="title" idx="4294967295"/>
          </p:nvPr>
        </p:nvSpPr>
        <p:spPr>
          <a:xfrm>
            <a:off x="238125" y="107950"/>
            <a:ext cx="8805863" cy="569913"/>
          </a:xfrm>
        </p:spPr>
        <p:txBody>
          <a:bodyPr lIns="91440" tIns="45720" rIns="91440" bIns="45720" anchor="ctr"/>
          <a:lstStyle/>
          <a:p>
            <a:pPr defTabSz="717550" eaLnBrk="1" hangingPunct="1"/>
            <a:r>
              <a:rPr lang="zh-CN" altLang="en-US"/>
              <a:t>复习：</a:t>
            </a:r>
            <a:r>
              <a:rPr lang="en-US" altLang="zh-CN"/>
              <a:t>128MB</a:t>
            </a:r>
            <a:r>
              <a:rPr lang="zh-CN" altLang="en-US"/>
              <a:t>的</a:t>
            </a:r>
            <a:r>
              <a:rPr lang="en-US" altLang="zh-CN"/>
              <a:t>DRAM</a:t>
            </a:r>
            <a:r>
              <a:rPr lang="zh-CN" altLang="en-US"/>
              <a:t>存储器</a:t>
            </a:r>
          </a:p>
        </p:txBody>
      </p:sp>
      <p:grpSp>
        <p:nvGrpSpPr>
          <p:cNvPr id="13" name="Group 3"/>
          <p:cNvGrpSpPr>
            <a:grpSpLocks/>
          </p:cNvGrpSpPr>
          <p:nvPr/>
        </p:nvGrpSpPr>
        <p:grpSpPr bwMode="auto">
          <a:xfrm>
            <a:off x="6691313" y="1346200"/>
            <a:ext cx="1908175" cy="698500"/>
            <a:chOff x="4388" y="982"/>
            <a:chExt cx="987" cy="441"/>
          </a:xfrm>
        </p:grpSpPr>
        <p:sp>
          <p:nvSpPr>
            <p:cNvPr id="40982" name="Rectangle 4"/>
            <p:cNvSpPr>
              <a:spLocks noChangeAspect="1" noChangeArrowheads="1"/>
            </p:cNvSpPr>
            <p:nvPr/>
          </p:nvSpPr>
          <p:spPr bwMode="auto">
            <a:xfrm>
              <a:off x="4418" y="1102"/>
              <a:ext cx="57" cy="63"/>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40983" name="Text Box 5"/>
            <p:cNvSpPr txBox="1">
              <a:spLocks noChangeAspect="1" noChangeArrowheads="1"/>
            </p:cNvSpPr>
            <p:nvPr/>
          </p:nvSpPr>
          <p:spPr bwMode="auto">
            <a:xfrm>
              <a:off x="4388" y="982"/>
              <a:ext cx="987" cy="441"/>
            </a:xfrm>
            <a:prstGeom prst="rect">
              <a:avLst/>
            </a:prstGeom>
            <a:noFill/>
            <a:ln w="12700">
              <a:noFill/>
              <a:miter lim="800000"/>
              <a:headEnd/>
              <a:tailEnd/>
            </a:ln>
          </p:spPr>
          <p:txBody>
            <a:bodyPr lIns="88950" tIns="44480" rIns="88950" bIns="44480" anchor="ctr">
              <a:spAutoFit/>
            </a:bodyPr>
            <a:lstStyle/>
            <a:p>
              <a:pPr algn="ctr"/>
              <a:r>
                <a:rPr lang="en-US" altLang="zh-CN" sz="1400" b="1">
                  <a:latin typeface="Helvetica" pitchFamily="34" charset="0"/>
                  <a:ea typeface="宋体" pitchFamily="2" charset="-122"/>
                </a:rPr>
                <a:t>: </a:t>
              </a:r>
              <a:r>
                <a:rPr lang="zh-CN" altLang="en-US" sz="2000" b="1">
                  <a:latin typeface="微软雅黑" pitchFamily="34" charset="-122"/>
                  <a:ea typeface="微软雅黑" pitchFamily="34" charset="-122"/>
                </a:rPr>
                <a:t>行、列地址为</a:t>
              </a:r>
              <a:r>
                <a:rPr lang="en-US" altLang="zh-CN" sz="2000" b="1">
                  <a:latin typeface="微软雅黑" pitchFamily="34" charset="-122"/>
                  <a:ea typeface="微软雅黑" pitchFamily="34" charset="-122"/>
                </a:rPr>
                <a:t>(i,j)</a:t>
              </a:r>
              <a:r>
                <a:rPr lang="zh-CN" altLang="en-US" sz="2000" b="1">
                  <a:latin typeface="微软雅黑" pitchFamily="34" charset="-122"/>
                  <a:ea typeface="微软雅黑" pitchFamily="34" charset="-122"/>
                </a:rPr>
                <a:t>的</a:t>
              </a:r>
              <a:r>
                <a:rPr lang="en-US" altLang="zh-CN" sz="2000" b="1">
                  <a:latin typeface="微软雅黑" pitchFamily="34" charset="-122"/>
                  <a:ea typeface="微软雅黑" pitchFamily="34" charset="-122"/>
                </a:rPr>
                <a:t>8</a:t>
              </a:r>
              <a:r>
                <a:rPr lang="zh-CN" altLang="en-US" sz="2000" b="1">
                  <a:latin typeface="微软雅黑" pitchFamily="34" charset="-122"/>
                  <a:ea typeface="微软雅黑" pitchFamily="34" charset="-122"/>
                </a:rPr>
                <a:t>个单元</a:t>
              </a:r>
            </a:p>
          </p:txBody>
        </p:sp>
      </p:grpSp>
      <p:sp>
        <p:nvSpPr>
          <p:cNvPr id="570492" name="Text Box 124"/>
          <p:cNvSpPr txBox="1">
            <a:spLocks noChangeArrowheads="1"/>
          </p:cNvSpPr>
          <p:nvPr/>
        </p:nvSpPr>
        <p:spPr bwMode="auto">
          <a:xfrm>
            <a:off x="6807200" y="2982913"/>
            <a:ext cx="2116138" cy="304800"/>
          </a:xfrm>
          <a:prstGeom prst="rect">
            <a:avLst/>
          </a:prstGeom>
          <a:solidFill>
            <a:schemeClr val="bg1"/>
          </a:solidFill>
          <a:ln w="9525">
            <a:noFill/>
            <a:miter lim="800000"/>
            <a:headEnd/>
            <a:tailEnd/>
          </a:ln>
        </p:spPr>
        <p:txBody>
          <a:bodyPr lIns="0" tIns="0" rIns="0" bIns="0">
            <a:spAutoFit/>
          </a:bodyPr>
          <a:lstStyle/>
          <a:p>
            <a:pPr eaLnBrk="1" hangingPunct="1">
              <a:spcBef>
                <a:spcPct val="50000"/>
              </a:spcBef>
            </a:pPr>
            <a:r>
              <a:rPr kumimoji="1" lang="zh-CN" altLang="en-US" sz="2000" b="1">
                <a:solidFill>
                  <a:srgbClr val="CC0000"/>
                </a:solidFill>
                <a:ea typeface="微软雅黑" pitchFamily="34" charset="-122"/>
              </a:rPr>
              <a:t>地址</a:t>
            </a:r>
            <a:r>
              <a:rPr kumimoji="1" lang="en-US" altLang="zh-CN" sz="2000" b="1">
                <a:solidFill>
                  <a:srgbClr val="CC0000"/>
                </a:solidFill>
                <a:ea typeface="微软雅黑" pitchFamily="34" charset="-122"/>
              </a:rPr>
              <a:t>A</a:t>
            </a:r>
            <a:r>
              <a:rPr kumimoji="1" lang="zh-CN" altLang="en-US" sz="2000" b="1">
                <a:solidFill>
                  <a:srgbClr val="CC0000"/>
                </a:solidFill>
                <a:ea typeface="微软雅黑" pitchFamily="34" charset="-122"/>
              </a:rPr>
              <a:t>如何划分？</a:t>
            </a:r>
          </a:p>
        </p:txBody>
      </p:sp>
      <p:sp>
        <p:nvSpPr>
          <p:cNvPr id="570493" name="Text Box 125"/>
          <p:cNvSpPr txBox="1">
            <a:spLocks noChangeArrowheads="1"/>
          </p:cNvSpPr>
          <p:nvPr/>
        </p:nvSpPr>
        <p:spPr bwMode="auto">
          <a:xfrm>
            <a:off x="71438" y="5592763"/>
            <a:ext cx="2201862" cy="304800"/>
          </a:xfrm>
          <a:prstGeom prst="rect">
            <a:avLst/>
          </a:prstGeom>
          <a:solidFill>
            <a:schemeClr val="bg1"/>
          </a:solidFill>
          <a:ln w="9525">
            <a:noFill/>
            <a:miter lim="800000"/>
            <a:headEnd/>
            <a:tailEnd/>
          </a:ln>
        </p:spPr>
        <p:txBody>
          <a:bodyPr lIns="0" tIns="0" rIns="0" bIns="0">
            <a:spAutoFit/>
          </a:bodyPr>
          <a:lstStyle/>
          <a:p>
            <a:pPr eaLnBrk="1" hangingPunct="1"/>
            <a:r>
              <a:rPr kumimoji="1" lang="zh-CN" altLang="en-US" sz="2000" b="1">
                <a:solidFill>
                  <a:srgbClr val="FF0000"/>
                </a:solidFill>
                <a:latin typeface="微软雅黑" pitchFamily="34" charset="-122"/>
                <a:ea typeface="微软雅黑" pitchFamily="34" charset="-122"/>
              </a:rPr>
              <a:t>地址</a:t>
            </a:r>
            <a:r>
              <a:rPr kumimoji="1" lang="en-US" altLang="zh-CN" sz="2000" b="1">
                <a:solidFill>
                  <a:srgbClr val="FF0000"/>
                </a:solidFill>
                <a:latin typeface="微软雅黑" pitchFamily="34" charset="-122"/>
                <a:ea typeface="微软雅黑" pitchFamily="34" charset="-122"/>
              </a:rPr>
              <a:t>A</a:t>
            </a:r>
            <a:r>
              <a:rPr kumimoji="1" lang="zh-CN" altLang="en-US" sz="2000" b="1">
                <a:solidFill>
                  <a:srgbClr val="FF0000"/>
                </a:solidFill>
                <a:latin typeface="微软雅黑" pitchFamily="34" charset="-122"/>
                <a:ea typeface="微软雅黑" pitchFamily="34" charset="-122"/>
              </a:rPr>
              <a:t>有多少位？</a:t>
            </a:r>
          </a:p>
        </p:txBody>
      </p:sp>
      <p:sp>
        <p:nvSpPr>
          <p:cNvPr id="570494" name="Text Box 126"/>
          <p:cNvSpPr txBox="1">
            <a:spLocks noChangeArrowheads="1"/>
          </p:cNvSpPr>
          <p:nvPr/>
        </p:nvSpPr>
        <p:spPr bwMode="auto">
          <a:xfrm>
            <a:off x="158750" y="6088063"/>
            <a:ext cx="2713038" cy="609600"/>
          </a:xfrm>
          <a:prstGeom prst="rect">
            <a:avLst/>
          </a:prstGeom>
          <a:solidFill>
            <a:schemeClr val="bg1"/>
          </a:solidFill>
          <a:ln w="9525">
            <a:noFill/>
            <a:miter lim="800000"/>
            <a:headEnd/>
            <a:tailEnd/>
          </a:ln>
        </p:spPr>
        <p:txBody>
          <a:bodyPr lIns="0" tIns="0" rIns="0" bIns="0">
            <a:spAutoFit/>
          </a:bodyPr>
          <a:lstStyle/>
          <a:p>
            <a:pPr eaLnBrk="1" hangingPunct="1">
              <a:spcBef>
                <a:spcPct val="50000"/>
              </a:spcBef>
            </a:pPr>
            <a:r>
              <a:rPr kumimoji="1" lang="zh-CN" altLang="en-US" sz="2000" b="1">
                <a:solidFill>
                  <a:srgbClr val="CC0000"/>
                </a:solidFill>
                <a:latin typeface="微软雅黑" pitchFamily="34" charset="-122"/>
                <a:ea typeface="微软雅黑" pitchFamily="34" charset="-122"/>
              </a:rPr>
              <a:t>在</a:t>
            </a:r>
            <a:r>
              <a:rPr kumimoji="1" lang="en-US" altLang="zh-CN" sz="2000" b="1">
                <a:solidFill>
                  <a:srgbClr val="CC0000"/>
                </a:solidFill>
                <a:latin typeface="微软雅黑" pitchFamily="34" charset="-122"/>
                <a:ea typeface="微软雅黑" pitchFamily="34" charset="-122"/>
              </a:rPr>
              <a:t>DRAM</a:t>
            </a:r>
            <a:r>
              <a:rPr kumimoji="1" lang="zh-CN" altLang="en-US" sz="2000" b="1">
                <a:solidFill>
                  <a:srgbClr val="CC0000"/>
                </a:solidFill>
                <a:latin typeface="微软雅黑" pitchFamily="34" charset="-122"/>
                <a:ea typeface="微软雅黑" pitchFamily="34" charset="-122"/>
              </a:rPr>
              <a:t>行缓冲中数据的地址有何特点？</a:t>
            </a:r>
          </a:p>
        </p:txBody>
      </p:sp>
      <p:sp>
        <p:nvSpPr>
          <p:cNvPr id="570495" name="Text Box 127"/>
          <p:cNvSpPr txBox="1">
            <a:spLocks noChangeArrowheads="1"/>
          </p:cNvSpPr>
          <p:nvPr/>
        </p:nvSpPr>
        <p:spPr bwMode="auto">
          <a:xfrm>
            <a:off x="7156450" y="4319588"/>
            <a:ext cx="1754188" cy="304800"/>
          </a:xfrm>
          <a:prstGeom prst="rect">
            <a:avLst/>
          </a:prstGeom>
          <a:solidFill>
            <a:schemeClr val="bg1"/>
          </a:solidFill>
          <a:ln w="9525">
            <a:noFill/>
            <a:miter lim="800000"/>
            <a:headEnd/>
            <a:tailEnd/>
          </a:ln>
        </p:spPr>
        <p:txBody>
          <a:bodyPr lIns="0" tIns="0" rIns="0" bIns="0">
            <a:spAutoFit/>
          </a:bodyPr>
          <a:lstStyle/>
          <a:p>
            <a:pPr eaLnBrk="1" hangingPunct="1">
              <a:spcBef>
                <a:spcPct val="50000"/>
              </a:spcBef>
            </a:pPr>
            <a:r>
              <a:rPr kumimoji="1" lang="zh-CN" altLang="en-US" sz="2000" b="1">
                <a:solidFill>
                  <a:srgbClr val="FF0000"/>
                </a:solidFill>
                <a:latin typeface="微软雅黑" pitchFamily="34" charset="-122"/>
                <a:ea typeface="微软雅黑" pitchFamily="34" charset="-122"/>
              </a:rPr>
              <a:t>低</a:t>
            </a:r>
            <a:r>
              <a:rPr kumimoji="1" lang="en-US" altLang="zh-CN" sz="2000" b="1">
                <a:solidFill>
                  <a:srgbClr val="FF0000"/>
                </a:solidFill>
                <a:latin typeface="微软雅黑" pitchFamily="34" charset="-122"/>
                <a:ea typeface="微软雅黑" pitchFamily="34" charset="-122"/>
              </a:rPr>
              <a:t>3</a:t>
            </a:r>
            <a:r>
              <a:rPr kumimoji="1" lang="zh-CN" altLang="en-US" sz="2000" b="1">
                <a:solidFill>
                  <a:srgbClr val="FF0000"/>
                </a:solidFill>
                <a:latin typeface="微软雅黑" pitchFamily="34" charset="-122"/>
                <a:ea typeface="微软雅黑" pitchFamily="34" charset="-122"/>
              </a:rPr>
              <a:t>位用来选片</a:t>
            </a:r>
            <a:endParaRPr kumimoji="1" lang="en-US" altLang="zh-CN" sz="2000" b="1">
              <a:solidFill>
                <a:srgbClr val="FF0000"/>
              </a:solidFill>
              <a:latin typeface="微软雅黑" pitchFamily="34" charset="-122"/>
              <a:ea typeface="微软雅黑" pitchFamily="34" charset="-122"/>
            </a:endParaRPr>
          </a:p>
        </p:txBody>
      </p:sp>
      <p:sp>
        <p:nvSpPr>
          <p:cNvPr id="915583" name="Text Box 127"/>
          <p:cNvSpPr txBox="1">
            <a:spLocks noChangeArrowheads="1"/>
          </p:cNvSpPr>
          <p:nvPr/>
        </p:nvSpPr>
        <p:spPr bwMode="auto">
          <a:xfrm>
            <a:off x="2322513" y="5559425"/>
            <a:ext cx="1058862" cy="396875"/>
          </a:xfrm>
          <a:prstGeom prst="rect">
            <a:avLst/>
          </a:prstGeom>
          <a:noFill/>
          <a:ln w="50800">
            <a:noFill/>
            <a:miter lim="800000"/>
            <a:headEnd/>
            <a:tailEnd/>
          </a:ln>
          <a:effectLst/>
        </p:spPr>
        <p:txBody>
          <a:bodyPr>
            <a:spAutoFit/>
          </a:bodyPr>
          <a:lstStyle/>
          <a:p>
            <a:pPr>
              <a:spcBef>
                <a:spcPct val="50000"/>
              </a:spcBef>
            </a:pPr>
            <a:r>
              <a:rPr lang="en-US" altLang="zh-CN" sz="2000" b="1">
                <a:solidFill>
                  <a:schemeClr val="accent2"/>
                </a:solidFill>
                <a:latin typeface="微软雅黑" pitchFamily="34" charset="-122"/>
                <a:ea typeface="微软雅黑" pitchFamily="34" charset="-122"/>
              </a:rPr>
              <a:t>27</a:t>
            </a:r>
            <a:r>
              <a:rPr lang="zh-CN" altLang="en-US" sz="2000" b="1">
                <a:solidFill>
                  <a:schemeClr val="accent2"/>
                </a:solidFill>
                <a:latin typeface="微软雅黑" pitchFamily="34" charset="-122"/>
                <a:ea typeface="微软雅黑" pitchFamily="34" charset="-122"/>
              </a:rPr>
              <a:t>位！</a:t>
            </a:r>
          </a:p>
        </p:txBody>
      </p:sp>
      <p:grpSp>
        <p:nvGrpSpPr>
          <p:cNvPr id="14" name="Group 128"/>
          <p:cNvGrpSpPr>
            <a:grpSpLocks/>
          </p:cNvGrpSpPr>
          <p:nvPr/>
        </p:nvGrpSpPr>
        <p:grpSpPr bwMode="auto">
          <a:xfrm>
            <a:off x="6516688" y="3451225"/>
            <a:ext cx="2481262" cy="730250"/>
            <a:chOff x="4105" y="2174"/>
            <a:chExt cx="1563" cy="460"/>
          </a:xfrm>
        </p:grpSpPr>
        <p:sp>
          <p:nvSpPr>
            <p:cNvPr id="40973" name="Text Box 129"/>
            <p:cNvSpPr txBox="1">
              <a:spLocks noChangeArrowheads="1"/>
            </p:cNvSpPr>
            <p:nvPr/>
          </p:nvSpPr>
          <p:spPr bwMode="auto">
            <a:xfrm>
              <a:off x="4105" y="2378"/>
              <a:ext cx="1563" cy="244"/>
            </a:xfrm>
            <a:prstGeom prst="rect">
              <a:avLst/>
            </a:prstGeom>
            <a:noFill/>
            <a:ln w="50800">
              <a:solidFill>
                <a:schemeClr val="accent2"/>
              </a:solidFill>
              <a:miter lim="800000"/>
              <a:headEnd/>
              <a:tailEnd/>
            </a:ln>
            <a:effectLst/>
          </p:spPr>
          <p:txBody>
            <a:bodyPr>
              <a:spAutoFit/>
            </a:bodyPr>
            <a:lstStyle/>
            <a:p>
              <a:pPr>
                <a:spcBef>
                  <a:spcPct val="50000"/>
                </a:spcBef>
              </a:pPr>
              <a:endParaRPr lang="zh-CN" altLang="en-US">
                <a:ea typeface="宋体" pitchFamily="2" charset="-122"/>
              </a:endParaRPr>
            </a:p>
          </p:txBody>
        </p:sp>
        <p:sp>
          <p:nvSpPr>
            <p:cNvPr id="40974" name="Line 130"/>
            <p:cNvSpPr>
              <a:spLocks noChangeShapeType="1"/>
            </p:cNvSpPr>
            <p:nvPr/>
          </p:nvSpPr>
          <p:spPr bwMode="auto">
            <a:xfrm>
              <a:off x="4691" y="2387"/>
              <a:ext cx="0" cy="247"/>
            </a:xfrm>
            <a:prstGeom prst="line">
              <a:avLst/>
            </a:prstGeom>
            <a:noFill/>
            <a:ln w="50800">
              <a:solidFill>
                <a:schemeClr val="accent2"/>
              </a:solidFill>
              <a:round/>
              <a:headEnd/>
              <a:tailEnd/>
            </a:ln>
            <a:effectLst/>
          </p:spPr>
          <p:txBody>
            <a:bodyPr/>
            <a:lstStyle/>
            <a:p>
              <a:endParaRPr lang="zh-CN" altLang="en-US"/>
            </a:p>
          </p:txBody>
        </p:sp>
        <p:sp>
          <p:nvSpPr>
            <p:cNvPr id="40975" name="Line 131"/>
            <p:cNvSpPr>
              <a:spLocks noChangeShapeType="1"/>
            </p:cNvSpPr>
            <p:nvPr/>
          </p:nvSpPr>
          <p:spPr bwMode="auto">
            <a:xfrm>
              <a:off x="5313" y="2381"/>
              <a:ext cx="0" cy="247"/>
            </a:xfrm>
            <a:prstGeom prst="line">
              <a:avLst/>
            </a:prstGeom>
            <a:noFill/>
            <a:ln w="50800">
              <a:solidFill>
                <a:schemeClr val="accent2"/>
              </a:solidFill>
              <a:round/>
              <a:headEnd/>
              <a:tailEnd/>
            </a:ln>
            <a:effectLst/>
          </p:spPr>
          <p:txBody>
            <a:bodyPr/>
            <a:lstStyle/>
            <a:p>
              <a:endParaRPr lang="zh-CN" altLang="en-US"/>
            </a:p>
          </p:txBody>
        </p:sp>
        <p:sp>
          <p:nvSpPr>
            <p:cNvPr id="40976" name="Text Box 132"/>
            <p:cNvSpPr txBox="1">
              <a:spLocks noChangeArrowheads="1"/>
            </p:cNvSpPr>
            <p:nvPr/>
          </p:nvSpPr>
          <p:spPr bwMode="auto">
            <a:xfrm>
              <a:off x="5357" y="2175"/>
              <a:ext cx="256" cy="231"/>
            </a:xfrm>
            <a:prstGeom prst="rect">
              <a:avLst/>
            </a:prstGeom>
            <a:noFill/>
            <a:ln w="50800">
              <a:noFill/>
              <a:miter lim="800000"/>
              <a:headEnd/>
              <a:tailEnd/>
            </a:ln>
            <a:effectLst/>
          </p:spPr>
          <p:txBody>
            <a:bodyPr>
              <a:spAutoFit/>
            </a:bodyPr>
            <a:lstStyle/>
            <a:p>
              <a:pPr>
                <a:spcBef>
                  <a:spcPct val="50000"/>
                </a:spcBef>
              </a:pPr>
              <a:r>
                <a:rPr lang="en-US" altLang="zh-CN" sz="1800" b="1">
                  <a:latin typeface="微软雅黑" pitchFamily="34" charset="-122"/>
                  <a:ea typeface="微软雅黑" pitchFamily="34" charset="-122"/>
                </a:rPr>
                <a:t>3</a:t>
              </a:r>
            </a:p>
          </p:txBody>
        </p:sp>
        <p:sp>
          <p:nvSpPr>
            <p:cNvPr id="40977" name="Text Box 133"/>
            <p:cNvSpPr txBox="1">
              <a:spLocks noChangeArrowheads="1"/>
            </p:cNvSpPr>
            <p:nvPr/>
          </p:nvSpPr>
          <p:spPr bwMode="auto">
            <a:xfrm>
              <a:off x="4830" y="2179"/>
              <a:ext cx="320" cy="231"/>
            </a:xfrm>
            <a:prstGeom prst="rect">
              <a:avLst/>
            </a:prstGeom>
            <a:noFill/>
            <a:ln w="50800">
              <a:noFill/>
              <a:miter lim="800000"/>
              <a:headEnd/>
              <a:tailEnd/>
            </a:ln>
            <a:effectLst/>
          </p:spPr>
          <p:txBody>
            <a:bodyPr>
              <a:spAutoFit/>
            </a:bodyPr>
            <a:lstStyle/>
            <a:p>
              <a:pPr>
                <a:spcBef>
                  <a:spcPct val="50000"/>
                </a:spcBef>
              </a:pPr>
              <a:r>
                <a:rPr lang="en-US" altLang="zh-CN" sz="1800" b="1">
                  <a:latin typeface="微软雅黑" pitchFamily="34" charset="-122"/>
                  <a:ea typeface="微软雅黑" pitchFamily="34" charset="-122"/>
                </a:rPr>
                <a:t>12</a:t>
              </a:r>
            </a:p>
          </p:txBody>
        </p:sp>
        <p:sp>
          <p:nvSpPr>
            <p:cNvPr id="40978" name="Text Box 134"/>
            <p:cNvSpPr txBox="1">
              <a:spLocks noChangeArrowheads="1"/>
            </p:cNvSpPr>
            <p:nvPr/>
          </p:nvSpPr>
          <p:spPr bwMode="auto">
            <a:xfrm>
              <a:off x="4230" y="2174"/>
              <a:ext cx="320" cy="231"/>
            </a:xfrm>
            <a:prstGeom prst="rect">
              <a:avLst/>
            </a:prstGeom>
            <a:noFill/>
            <a:ln w="50800">
              <a:noFill/>
              <a:miter lim="800000"/>
              <a:headEnd/>
              <a:tailEnd/>
            </a:ln>
            <a:effectLst/>
          </p:spPr>
          <p:txBody>
            <a:bodyPr>
              <a:spAutoFit/>
            </a:bodyPr>
            <a:lstStyle/>
            <a:p>
              <a:pPr>
                <a:spcBef>
                  <a:spcPct val="50000"/>
                </a:spcBef>
              </a:pPr>
              <a:r>
                <a:rPr lang="en-US" altLang="zh-CN" sz="1800" b="1">
                  <a:latin typeface="微软雅黑" pitchFamily="34" charset="-122"/>
                  <a:ea typeface="微软雅黑" pitchFamily="34" charset="-122"/>
                </a:rPr>
                <a:t>12</a:t>
              </a:r>
            </a:p>
          </p:txBody>
        </p:sp>
        <p:sp>
          <p:nvSpPr>
            <p:cNvPr id="40979" name="Text Box 135"/>
            <p:cNvSpPr txBox="1">
              <a:spLocks noChangeArrowheads="1"/>
            </p:cNvSpPr>
            <p:nvPr/>
          </p:nvSpPr>
          <p:spPr bwMode="auto">
            <a:xfrm>
              <a:off x="4167" y="2397"/>
              <a:ext cx="421" cy="231"/>
            </a:xfrm>
            <a:prstGeom prst="rect">
              <a:avLst/>
            </a:prstGeom>
            <a:noFill/>
            <a:ln w="50800">
              <a:noFill/>
              <a:miter lim="800000"/>
              <a:headEnd/>
              <a:tailEnd/>
            </a:ln>
            <a:effectLst/>
          </p:spPr>
          <p:txBody>
            <a:bodyPr>
              <a:spAutoFit/>
            </a:bodyPr>
            <a:lstStyle/>
            <a:p>
              <a:pPr>
                <a:spcBef>
                  <a:spcPct val="50000"/>
                </a:spcBef>
              </a:pPr>
              <a:r>
                <a:rPr lang="zh-CN" altLang="en-US" sz="1800" b="1">
                  <a:latin typeface="微软雅黑" pitchFamily="34" charset="-122"/>
                  <a:ea typeface="微软雅黑" pitchFamily="34" charset="-122"/>
                </a:rPr>
                <a:t>行号</a:t>
              </a:r>
            </a:p>
          </p:txBody>
        </p:sp>
        <p:sp>
          <p:nvSpPr>
            <p:cNvPr id="40980" name="Text Box 136"/>
            <p:cNvSpPr txBox="1">
              <a:spLocks noChangeArrowheads="1"/>
            </p:cNvSpPr>
            <p:nvPr/>
          </p:nvSpPr>
          <p:spPr bwMode="auto">
            <a:xfrm>
              <a:off x="4783" y="2392"/>
              <a:ext cx="421" cy="231"/>
            </a:xfrm>
            <a:prstGeom prst="rect">
              <a:avLst/>
            </a:prstGeom>
            <a:noFill/>
            <a:ln w="50800">
              <a:noFill/>
              <a:miter lim="800000"/>
              <a:headEnd/>
              <a:tailEnd/>
            </a:ln>
            <a:effectLst/>
          </p:spPr>
          <p:txBody>
            <a:bodyPr>
              <a:spAutoFit/>
            </a:bodyPr>
            <a:lstStyle/>
            <a:p>
              <a:pPr>
                <a:spcBef>
                  <a:spcPct val="50000"/>
                </a:spcBef>
              </a:pPr>
              <a:r>
                <a:rPr lang="zh-CN" altLang="en-US" sz="1800" b="1">
                  <a:latin typeface="微软雅黑" pitchFamily="34" charset="-122"/>
                  <a:ea typeface="微软雅黑" pitchFamily="34" charset="-122"/>
                </a:rPr>
                <a:t>列号</a:t>
              </a:r>
            </a:p>
          </p:txBody>
        </p:sp>
        <p:sp>
          <p:nvSpPr>
            <p:cNvPr id="40981" name="Text Box 137"/>
            <p:cNvSpPr txBox="1">
              <a:spLocks noChangeArrowheads="1"/>
            </p:cNvSpPr>
            <p:nvPr/>
          </p:nvSpPr>
          <p:spPr bwMode="auto">
            <a:xfrm>
              <a:off x="5362" y="2396"/>
              <a:ext cx="256" cy="231"/>
            </a:xfrm>
            <a:prstGeom prst="rect">
              <a:avLst/>
            </a:prstGeom>
            <a:noFill/>
            <a:ln w="50800">
              <a:noFill/>
              <a:miter lim="800000"/>
              <a:headEnd/>
              <a:tailEnd/>
            </a:ln>
            <a:effectLst/>
          </p:spPr>
          <p:txBody>
            <a:bodyPr>
              <a:spAutoFit/>
            </a:bodyPr>
            <a:lstStyle/>
            <a:p>
              <a:pPr>
                <a:spcBef>
                  <a:spcPct val="50000"/>
                </a:spcBef>
              </a:pPr>
              <a:r>
                <a:rPr lang="zh-CN" altLang="en-US" sz="1800" b="1">
                  <a:latin typeface="微软雅黑" pitchFamily="34" charset="-122"/>
                  <a:ea typeface="微软雅黑" pitchFamily="34" charset="-122"/>
                </a:rPr>
                <a:t>片</a:t>
              </a:r>
            </a:p>
          </p:txBody>
        </p:sp>
      </p:grpSp>
      <p:sp>
        <p:nvSpPr>
          <p:cNvPr id="915594" name="Text Box 138"/>
          <p:cNvSpPr txBox="1">
            <a:spLocks noChangeArrowheads="1"/>
          </p:cNvSpPr>
          <p:nvPr/>
        </p:nvSpPr>
        <p:spPr bwMode="auto">
          <a:xfrm>
            <a:off x="6618288" y="5283200"/>
            <a:ext cx="2308225" cy="701675"/>
          </a:xfrm>
          <a:prstGeom prst="rect">
            <a:avLst/>
          </a:prstGeom>
          <a:noFill/>
          <a:ln w="50800">
            <a:noFill/>
            <a:miter lim="800000"/>
            <a:headEnd/>
            <a:tailEnd/>
          </a:ln>
          <a:effectLst/>
        </p:spPr>
        <p:txBody>
          <a:bodyPr>
            <a:spAutoFit/>
          </a:bodyPr>
          <a:lstStyle/>
          <a:p>
            <a:pPr>
              <a:spcBef>
                <a:spcPct val="50000"/>
              </a:spcBef>
            </a:pPr>
            <a:r>
              <a:rPr lang="zh-CN" altLang="en-US" sz="2000" b="1">
                <a:solidFill>
                  <a:schemeClr val="accent2"/>
                </a:solidFill>
                <a:latin typeface="微软雅黑" pitchFamily="34" charset="-122"/>
                <a:ea typeface="微软雅黑" pitchFamily="34" charset="-122"/>
              </a:rPr>
              <a:t>假定首地址为</a:t>
            </a:r>
            <a:r>
              <a:rPr lang="en-US" altLang="zh-CN" sz="2000" b="1">
                <a:solidFill>
                  <a:schemeClr val="accent2"/>
                </a:solidFill>
                <a:latin typeface="微软雅黑" pitchFamily="34" charset="-122"/>
                <a:ea typeface="微软雅黑" pitchFamily="34" charset="-122"/>
              </a:rPr>
              <a:t>i</a:t>
            </a:r>
            <a:r>
              <a:rPr lang="zh-CN" altLang="en-US" sz="2000" b="1">
                <a:solidFill>
                  <a:schemeClr val="accent2"/>
                </a:solidFill>
                <a:latin typeface="微软雅黑" pitchFamily="34" charset="-122"/>
                <a:ea typeface="微软雅黑" pitchFamily="34" charset="-122"/>
              </a:rPr>
              <a:t>，则地址分布如下：</a:t>
            </a:r>
          </a:p>
        </p:txBody>
      </p:sp>
      <p:sp>
        <p:nvSpPr>
          <p:cNvPr id="915595" name="Text Box 139"/>
          <p:cNvSpPr txBox="1">
            <a:spLocks noChangeArrowheads="1"/>
          </p:cNvSpPr>
          <p:nvPr/>
        </p:nvSpPr>
        <p:spPr bwMode="auto">
          <a:xfrm>
            <a:off x="3240088" y="6289675"/>
            <a:ext cx="5429250" cy="396875"/>
          </a:xfrm>
          <a:prstGeom prst="rect">
            <a:avLst/>
          </a:prstGeom>
          <a:noFill/>
          <a:ln w="50800">
            <a:noFill/>
            <a:miter lim="800000"/>
            <a:headEnd/>
            <a:tailEnd/>
          </a:ln>
          <a:effectLst/>
        </p:spPr>
        <p:txBody>
          <a:bodyPr>
            <a:spAutoFit/>
          </a:bodyPr>
          <a:lstStyle/>
          <a:p>
            <a:pPr>
              <a:spcBef>
                <a:spcPct val="50000"/>
              </a:spcBef>
            </a:pPr>
            <a:r>
              <a:rPr lang="zh-CN" altLang="en-US" sz="2000" b="1">
                <a:solidFill>
                  <a:schemeClr val="accent2"/>
                </a:solidFill>
                <a:latin typeface="微软雅黑" pitchFamily="34" charset="-122"/>
                <a:ea typeface="微软雅黑" pitchFamily="34" charset="-122"/>
              </a:rPr>
              <a:t>地址连续，共</a:t>
            </a:r>
            <a:r>
              <a:rPr lang="en-US" altLang="zh-CN" sz="2000" b="1">
                <a:solidFill>
                  <a:schemeClr val="accent2"/>
                </a:solidFill>
                <a:latin typeface="微软雅黑" pitchFamily="34" charset="-122"/>
                <a:ea typeface="微软雅黑" pitchFamily="34" charset="-122"/>
              </a:rPr>
              <a:t>8*4096=2</a:t>
            </a:r>
            <a:r>
              <a:rPr lang="en-US" altLang="zh-CN" sz="2000" b="1" baseline="30000">
                <a:solidFill>
                  <a:schemeClr val="accent2"/>
                </a:solidFill>
                <a:latin typeface="微软雅黑" pitchFamily="34" charset="-122"/>
                <a:ea typeface="微软雅黑" pitchFamily="34" charset="-122"/>
              </a:rPr>
              <a:t>15</a:t>
            </a:r>
            <a:r>
              <a:rPr lang="en-US" altLang="zh-CN" sz="2000" b="1">
                <a:solidFill>
                  <a:schemeClr val="accent2"/>
                </a:solidFill>
                <a:latin typeface="微软雅黑" pitchFamily="34" charset="-122"/>
                <a:ea typeface="微软雅黑" pitchFamily="34" charset="-122"/>
              </a:rPr>
              <a:t>=32768</a:t>
            </a:r>
            <a:r>
              <a:rPr lang="zh-CN" altLang="en-US" sz="2000" b="1">
                <a:solidFill>
                  <a:schemeClr val="accent2"/>
                </a:solidFill>
                <a:latin typeface="微软雅黑" pitchFamily="34" charset="-122"/>
                <a:ea typeface="微软雅黑" pitchFamily="34" charset="-122"/>
              </a:rPr>
              <a:t>个单元</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70493"/>
                                        </p:tgtEl>
                                        <p:attrNameLst>
                                          <p:attrName>style.visibility</p:attrName>
                                        </p:attrNameLst>
                                      </p:cBhvr>
                                      <p:to>
                                        <p:strVal val="visible"/>
                                      </p:to>
                                    </p:set>
                                    <p:animEffect transition="in" filter="blinds(horizontal)">
                                      <p:cBhvr>
                                        <p:cTn id="7" dur="500"/>
                                        <p:tgtEl>
                                          <p:spTgt spid="5704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15583"/>
                                        </p:tgtEl>
                                        <p:attrNameLst>
                                          <p:attrName>style.visibility</p:attrName>
                                        </p:attrNameLst>
                                      </p:cBhvr>
                                      <p:to>
                                        <p:strVal val="visible"/>
                                      </p:to>
                                    </p:set>
                                    <p:animEffect transition="in" filter="blinds(horizontal)">
                                      <p:cBhvr>
                                        <p:cTn id="12" dur="500"/>
                                        <p:tgtEl>
                                          <p:spTgt spid="91558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70495"/>
                                        </p:tgtEl>
                                        <p:attrNameLst>
                                          <p:attrName>style.visibility</p:attrName>
                                        </p:attrNameLst>
                                      </p:cBhvr>
                                      <p:to>
                                        <p:strVal val="visible"/>
                                      </p:to>
                                    </p:set>
                                    <p:animEffect transition="in" filter="blinds(horizontal)">
                                      <p:cBhvr>
                                        <p:cTn id="17" dur="500"/>
                                        <p:tgtEl>
                                          <p:spTgt spid="57049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70492">
                                            <p:txEl>
                                              <p:pRg st="0" end="0"/>
                                            </p:txEl>
                                          </p:spTgt>
                                        </p:tgtEl>
                                        <p:attrNameLst>
                                          <p:attrName>style.visibility</p:attrName>
                                        </p:attrNameLst>
                                      </p:cBhvr>
                                      <p:to>
                                        <p:strVal val="visible"/>
                                      </p:to>
                                    </p:set>
                                    <p:animEffect transition="in" filter="blinds(horizontal)">
                                      <p:cBhvr>
                                        <p:cTn id="22" dur="500"/>
                                        <p:tgtEl>
                                          <p:spTgt spid="570492">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linds(horizontal)">
                                      <p:cBhvr>
                                        <p:cTn id="27" dur="500"/>
                                        <p:tgtEl>
                                          <p:spTgt spid="1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70494"/>
                                        </p:tgtEl>
                                        <p:attrNameLst>
                                          <p:attrName>style.visibility</p:attrName>
                                        </p:attrNameLst>
                                      </p:cBhvr>
                                      <p:to>
                                        <p:strVal val="visible"/>
                                      </p:to>
                                    </p:set>
                                    <p:animEffect transition="in" filter="blinds(horizontal)">
                                      <p:cBhvr>
                                        <p:cTn id="32" dur="500"/>
                                        <p:tgtEl>
                                          <p:spTgt spid="57049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915594"/>
                                        </p:tgtEl>
                                        <p:attrNameLst>
                                          <p:attrName>style.visibility</p:attrName>
                                        </p:attrNameLst>
                                      </p:cBhvr>
                                      <p:to>
                                        <p:strVal val="visible"/>
                                      </p:to>
                                    </p:set>
                                    <p:animEffect transition="in" filter="blinds(horizontal)">
                                      <p:cBhvr>
                                        <p:cTn id="37" dur="500"/>
                                        <p:tgtEl>
                                          <p:spTgt spid="91559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915595"/>
                                        </p:tgtEl>
                                        <p:attrNameLst>
                                          <p:attrName>style.visibility</p:attrName>
                                        </p:attrNameLst>
                                      </p:cBhvr>
                                      <p:to>
                                        <p:strVal val="visible"/>
                                      </p:to>
                                    </p:set>
                                    <p:animEffect transition="in" filter="blinds(horizontal)">
                                      <p:cBhvr>
                                        <p:cTn id="42" dur="500"/>
                                        <p:tgtEl>
                                          <p:spTgt spid="9155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0493" grpId="0" animBg="1"/>
      <p:bldP spid="570494" grpId="0" animBg="1"/>
      <p:bldP spid="570495" grpId="0" animBg="1"/>
      <p:bldP spid="915583" grpId="0"/>
      <p:bldP spid="915594" grpId="0"/>
      <p:bldP spid="91559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a:xfrm>
            <a:off x="238125" y="107950"/>
            <a:ext cx="8805863" cy="569913"/>
          </a:xfrm>
        </p:spPr>
        <p:txBody>
          <a:bodyPr lIns="91440" tIns="45720" rIns="91440" bIns="45720" anchor="ctr"/>
          <a:lstStyle/>
          <a:p>
            <a:pPr defTabSz="717550" eaLnBrk="1" hangingPunct="1"/>
            <a:r>
              <a:rPr lang="zh-CN" altLang="en-US"/>
              <a:t>复习：</a:t>
            </a:r>
            <a:r>
              <a:rPr lang="en-US" altLang="zh-CN"/>
              <a:t>128MB</a:t>
            </a:r>
            <a:r>
              <a:rPr lang="zh-CN" altLang="en-US"/>
              <a:t>的</a:t>
            </a:r>
            <a:r>
              <a:rPr lang="en-US" altLang="zh-CN"/>
              <a:t>DRAM</a:t>
            </a:r>
            <a:r>
              <a:rPr lang="zh-CN" altLang="en-US"/>
              <a:t>存储器</a:t>
            </a:r>
          </a:p>
        </p:txBody>
      </p:sp>
      <p:sp>
        <p:nvSpPr>
          <p:cNvPr id="570492" name="Text Box 124"/>
          <p:cNvSpPr txBox="1">
            <a:spLocks noChangeArrowheads="1"/>
          </p:cNvSpPr>
          <p:nvPr/>
        </p:nvSpPr>
        <p:spPr bwMode="auto">
          <a:xfrm>
            <a:off x="434975" y="906463"/>
            <a:ext cx="2116138" cy="304800"/>
          </a:xfrm>
          <a:prstGeom prst="rect">
            <a:avLst/>
          </a:prstGeom>
          <a:solidFill>
            <a:schemeClr val="bg1"/>
          </a:solidFill>
          <a:ln w="9525">
            <a:noFill/>
            <a:miter lim="800000"/>
            <a:headEnd/>
            <a:tailEnd/>
          </a:ln>
        </p:spPr>
        <p:txBody>
          <a:bodyPr lIns="0" tIns="0" rIns="0" bIns="0">
            <a:spAutoFit/>
          </a:bodyPr>
          <a:lstStyle/>
          <a:p>
            <a:pPr eaLnBrk="1" hangingPunct="1">
              <a:spcBef>
                <a:spcPct val="50000"/>
              </a:spcBef>
            </a:pPr>
            <a:r>
              <a:rPr kumimoji="1" lang="zh-CN" altLang="en-US" sz="2000" b="1">
                <a:solidFill>
                  <a:srgbClr val="CC0000"/>
                </a:solidFill>
                <a:ea typeface="微软雅黑" pitchFamily="34" charset="-122"/>
              </a:rPr>
              <a:t>地址</a:t>
            </a:r>
            <a:r>
              <a:rPr kumimoji="1" lang="en-US" altLang="zh-CN" sz="2000" b="1">
                <a:solidFill>
                  <a:srgbClr val="CC0000"/>
                </a:solidFill>
                <a:ea typeface="微软雅黑" pitchFamily="34" charset="-122"/>
              </a:rPr>
              <a:t>A</a:t>
            </a:r>
            <a:r>
              <a:rPr kumimoji="1" lang="zh-CN" altLang="en-US" sz="2000" b="1">
                <a:solidFill>
                  <a:srgbClr val="CC0000"/>
                </a:solidFill>
                <a:ea typeface="微软雅黑" pitchFamily="34" charset="-122"/>
              </a:rPr>
              <a:t>如何划分？</a:t>
            </a:r>
          </a:p>
        </p:txBody>
      </p:sp>
      <p:sp>
        <p:nvSpPr>
          <p:cNvPr id="570495" name="Text Box 127"/>
          <p:cNvSpPr txBox="1">
            <a:spLocks noChangeArrowheads="1"/>
          </p:cNvSpPr>
          <p:nvPr/>
        </p:nvSpPr>
        <p:spPr bwMode="auto">
          <a:xfrm>
            <a:off x="2641600" y="908050"/>
            <a:ext cx="1754188" cy="304800"/>
          </a:xfrm>
          <a:prstGeom prst="rect">
            <a:avLst/>
          </a:prstGeom>
          <a:solidFill>
            <a:schemeClr val="bg1"/>
          </a:solidFill>
          <a:ln w="9525">
            <a:noFill/>
            <a:miter lim="800000"/>
            <a:headEnd/>
            <a:tailEnd/>
          </a:ln>
        </p:spPr>
        <p:txBody>
          <a:bodyPr lIns="0" tIns="0" rIns="0" bIns="0">
            <a:spAutoFit/>
          </a:bodyPr>
          <a:lstStyle/>
          <a:p>
            <a:pPr eaLnBrk="1" hangingPunct="1">
              <a:spcBef>
                <a:spcPct val="50000"/>
              </a:spcBef>
            </a:pPr>
            <a:r>
              <a:rPr kumimoji="1" lang="zh-CN" altLang="en-US" sz="2000" b="1">
                <a:solidFill>
                  <a:srgbClr val="FF0000"/>
                </a:solidFill>
                <a:latin typeface="微软雅黑" pitchFamily="34" charset="-122"/>
                <a:ea typeface="微软雅黑" pitchFamily="34" charset="-122"/>
              </a:rPr>
              <a:t>低</a:t>
            </a:r>
            <a:r>
              <a:rPr kumimoji="1" lang="en-US" altLang="zh-CN" sz="2000" b="1">
                <a:solidFill>
                  <a:srgbClr val="FF0000"/>
                </a:solidFill>
                <a:latin typeface="微软雅黑" pitchFamily="34" charset="-122"/>
                <a:ea typeface="微软雅黑" pitchFamily="34" charset="-122"/>
              </a:rPr>
              <a:t>3</a:t>
            </a:r>
            <a:r>
              <a:rPr kumimoji="1" lang="zh-CN" altLang="en-US" sz="2000" b="1">
                <a:solidFill>
                  <a:srgbClr val="FF0000"/>
                </a:solidFill>
                <a:latin typeface="微软雅黑" pitchFamily="34" charset="-122"/>
                <a:ea typeface="微软雅黑" pitchFamily="34" charset="-122"/>
              </a:rPr>
              <a:t>位用来选片</a:t>
            </a:r>
            <a:endParaRPr kumimoji="1" lang="en-US" altLang="zh-CN" sz="2000" b="1">
              <a:solidFill>
                <a:srgbClr val="FF0000"/>
              </a:solidFill>
              <a:latin typeface="微软雅黑" pitchFamily="34" charset="-122"/>
              <a:ea typeface="微软雅黑" pitchFamily="34" charset="-122"/>
            </a:endParaRPr>
          </a:p>
        </p:txBody>
      </p:sp>
      <p:grpSp>
        <p:nvGrpSpPr>
          <p:cNvPr id="3" name="Group 5"/>
          <p:cNvGrpSpPr>
            <a:grpSpLocks/>
          </p:cNvGrpSpPr>
          <p:nvPr/>
        </p:nvGrpSpPr>
        <p:grpSpPr bwMode="auto">
          <a:xfrm>
            <a:off x="492125" y="1403350"/>
            <a:ext cx="2481263" cy="730250"/>
            <a:chOff x="4105" y="2174"/>
            <a:chExt cx="1563" cy="460"/>
          </a:xfrm>
        </p:grpSpPr>
        <p:sp>
          <p:nvSpPr>
            <p:cNvPr id="43033" name="Text Box 6"/>
            <p:cNvSpPr txBox="1">
              <a:spLocks noChangeArrowheads="1"/>
            </p:cNvSpPr>
            <p:nvPr/>
          </p:nvSpPr>
          <p:spPr bwMode="auto">
            <a:xfrm>
              <a:off x="4105" y="2378"/>
              <a:ext cx="1563" cy="244"/>
            </a:xfrm>
            <a:prstGeom prst="rect">
              <a:avLst/>
            </a:prstGeom>
            <a:noFill/>
            <a:ln w="50800">
              <a:solidFill>
                <a:schemeClr val="accent2"/>
              </a:solidFill>
              <a:miter lim="800000"/>
              <a:headEnd/>
              <a:tailEnd/>
            </a:ln>
            <a:effectLst/>
          </p:spPr>
          <p:txBody>
            <a:bodyPr>
              <a:spAutoFit/>
            </a:bodyPr>
            <a:lstStyle/>
            <a:p>
              <a:pPr>
                <a:spcBef>
                  <a:spcPct val="50000"/>
                </a:spcBef>
              </a:pPr>
              <a:endParaRPr lang="zh-CN" altLang="en-US">
                <a:ea typeface="宋体" pitchFamily="2" charset="-122"/>
              </a:endParaRPr>
            </a:p>
          </p:txBody>
        </p:sp>
        <p:sp>
          <p:nvSpPr>
            <p:cNvPr id="43034" name="Line 7"/>
            <p:cNvSpPr>
              <a:spLocks noChangeShapeType="1"/>
            </p:cNvSpPr>
            <p:nvPr/>
          </p:nvSpPr>
          <p:spPr bwMode="auto">
            <a:xfrm>
              <a:off x="4691" y="2387"/>
              <a:ext cx="0" cy="247"/>
            </a:xfrm>
            <a:prstGeom prst="line">
              <a:avLst/>
            </a:prstGeom>
            <a:noFill/>
            <a:ln w="50800">
              <a:solidFill>
                <a:schemeClr val="accent2"/>
              </a:solidFill>
              <a:round/>
              <a:headEnd/>
              <a:tailEnd/>
            </a:ln>
            <a:effectLst/>
          </p:spPr>
          <p:txBody>
            <a:bodyPr/>
            <a:lstStyle/>
            <a:p>
              <a:endParaRPr lang="zh-CN" altLang="en-US"/>
            </a:p>
          </p:txBody>
        </p:sp>
        <p:sp>
          <p:nvSpPr>
            <p:cNvPr id="43035" name="Line 8"/>
            <p:cNvSpPr>
              <a:spLocks noChangeShapeType="1"/>
            </p:cNvSpPr>
            <p:nvPr/>
          </p:nvSpPr>
          <p:spPr bwMode="auto">
            <a:xfrm>
              <a:off x="5313" y="2381"/>
              <a:ext cx="0" cy="247"/>
            </a:xfrm>
            <a:prstGeom prst="line">
              <a:avLst/>
            </a:prstGeom>
            <a:noFill/>
            <a:ln w="50800">
              <a:solidFill>
                <a:schemeClr val="accent2"/>
              </a:solidFill>
              <a:round/>
              <a:headEnd/>
              <a:tailEnd/>
            </a:ln>
            <a:effectLst/>
          </p:spPr>
          <p:txBody>
            <a:bodyPr/>
            <a:lstStyle/>
            <a:p>
              <a:endParaRPr lang="zh-CN" altLang="en-US"/>
            </a:p>
          </p:txBody>
        </p:sp>
        <p:sp>
          <p:nvSpPr>
            <p:cNvPr id="43036" name="Text Box 9"/>
            <p:cNvSpPr txBox="1">
              <a:spLocks noChangeArrowheads="1"/>
            </p:cNvSpPr>
            <p:nvPr/>
          </p:nvSpPr>
          <p:spPr bwMode="auto">
            <a:xfrm>
              <a:off x="5357" y="2175"/>
              <a:ext cx="256" cy="231"/>
            </a:xfrm>
            <a:prstGeom prst="rect">
              <a:avLst/>
            </a:prstGeom>
            <a:noFill/>
            <a:ln w="50800">
              <a:noFill/>
              <a:miter lim="800000"/>
              <a:headEnd/>
              <a:tailEnd/>
            </a:ln>
            <a:effectLst/>
          </p:spPr>
          <p:txBody>
            <a:bodyPr>
              <a:spAutoFit/>
            </a:bodyPr>
            <a:lstStyle/>
            <a:p>
              <a:pPr>
                <a:spcBef>
                  <a:spcPct val="50000"/>
                </a:spcBef>
              </a:pPr>
              <a:r>
                <a:rPr lang="en-US" altLang="zh-CN" sz="1800" b="1">
                  <a:latin typeface="微软雅黑" pitchFamily="34" charset="-122"/>
                  <a:ea typeface="微软雅黑" pitchFamily="34" charset="-122"/>
                </a:rPr>
                <a:t>3</a:t>
              </a:r>
            </a:p>
          </p:txBody>
        </p:sp>
        <p:sp>
          <p:nvSpPr>
            <p:cNvPr id="43037" name="Text Box 10"/>
            <p:cNvSpPr txBox="1">
              <a:spLocks noChangeArrowheads="1"/>
            </p:cNvSpPr>
            <p:nvPr/>
          </p:nvSpPr>
          <p:spPr bwMode="auto">
            <a:xfrm>
              <a:off x="4830" y="2179"/>
              <a:ext cx="320" cy="231"/>
            </a:xfrm>
            <a:prstGeom prst="rect">
              <a:avLst/>
            </a:prstGeom>
            <a:noFill/>
            <a:ln w="50800">
              <a:noFill/>
              <a:miter lim="800000"/>
              <a:headEnd/>
              <a:tailEnd/>
            </a:ln>
            <a:effectLst/>
          </p:spPr>
          <p:txBody>
            <a:bodyPr>
              <a:spAutoFit/>
            </a:bodyPr>
            <a:lstStyle/>
            <a:p>
              <a:pPr>
                <a:spcBef>
                  <a:spcPct val="50000"/>
                </a:spcBef>
              </a:pPr>
              <a:r>
                <a:rPr lang="en-US" altLang="zh-CN" sz="1800" b="1">
                  <a:latin typeface="微软雅黑" pitchFamily="34" charset="-122"/>
                  <a:ea typeface="微软雅黑" pitchFamily="34" charset="-122"/>
                </a:rPr>
                <a:t>12</a:t>
              </a:r>
            </a:p>
          </p:txBody>
        </p:sp>
        <p:sp>
          <p:nvSpPr>
            <p:cNvPr id="43038" name="Text Box 11"/>
            <p:cNvSpPr txBox="1">
              <a:spLocks noChangeArrowheads="1"/>
            </p:cNvSpPr>
            <p:nvPr/>
          </p:nvSpPr>
          <p:spPr bwMode="auto">
            <a:xfrm>
              <a:off x="4230" y="2174"/>
              <a:ext cx="320" cy="231"/>
            </a:xfrm>
            <a:prstGeom prst="rect">
              <a:avLst/>
            </a:prstGeom>
            <a:noFill/>
            <a:ln w="50800">
              <a:noFill/>
              <a:miter lim="800000"/>
              <a:headEnd/>
              <a:tailEnd/>
            </a:ln>
            <a:effectLst/>
          </p:spPr>
          <p:txBody>
            <a:bodyPr>
              <a:spAutoFit/>
            </a:bodyPr>
            <a:lstStyle/>
            <a:p>
              <a:pPr>
                <a:spcBef>
                  <a:spcPct val="50000"/>
                </a:spcBef>
              </a:pPr>
              <a:r>
                <a:rPr lang="en-US" altLang="zh-CN" sz="1800" b="1">
                  <a:latin typeface="微软雅黑" pitchFamily="34" charset="-122"/>
                  <a:ea typeface="微软雅黑" pitchFamily="34" charset="-122"/>
                </a:rPr>
                <a:t>12</a:t>
              </a:r>
            </a:p>
          </p:txBody>
        </p:sp>
        <p:sp>
          <p:nvSpPr>
            <p:cNvPr id="43039" name="Text Box 12"/>
            <p:cNvSpPr txBox="1">
              <a:spLocks noChangeArrowheads="1"/>
            </p:cNvSpPr>
            <p:nvPr/>
          </p:nvSpPr>
          <p:spPr bwMode="auto">
            <a:xfrm>
              <a:off x="4167" y="2397"/>
              <a:ext cx="421" cy="231"/>
            </a:xfrm>
            <a:prstGeom prst="rect">
              <a:avLst/>
            </a:prstGeom>
            <a:noFill/>
            <a:ln w="50800">
              <a:noFill/>
              <a:miter lim="800000"/>
              <a:headEnd/>
              <a:tailEnd/>
            </a:ln>
            <a:effectLst/>
          </p:spPr>
          <p:txBody>
            <a:bodyPr>
              <a:spAutoFit/>
            </a:bodyPr>
            <a:lstStyle/>
            <a:p>
              <a:pPr>
                <a:spcBef>
                  <a:spcPct val="50000"/>
                </a:spcBef>
              </a:pPr>
              <a:r>
                <a:rPr lang="zh-CN" altLang="en-US" sz="1800" b="1">
                  <a:latin typeface="微软雅黑" pitchFamily="34" charset="-122"/>
                  <a:ea typeface="微软雅黑" pitchFamily="34" charset="-122"/>
                </a:rPr>
                <a:t>行号</a:t>
              </a:r>
            </a:p>
          </p:txBody>
        </p:sp>
        <p:sp>
          <p:nvSpPr>
            <p:cNvPr id="43040" name="Text Box 13"/>
            <p:cNvSpPr txBox="1">
              <a:spLocks noChangeArrowheads="1"/>
            </p:cNvSpPr>
            <p:nvPr/>
          </p:nvSpPr>
          <p:spPr bwMode="auto">
            <a:xfrm>
              <a:off x="4783" y="2392"/>
              <a:ext cx="421" cy="231"/>
            </a:xfrm>
            <a:prstGeom prst="rect">
              <a:avLst/>
            </a:prstGeom>
            <a:noFill/>
            <a:ln w="50800">
              <a:noFill/>
              <a:miter lim="800000"/>
              <a:headEnd/>
              <a:tailEnd/>
            </a:ln>
            <a:effectLst/>
          </p:spPr>
          <p:txBody>
            <a:bodyPr>
              <a:spAutoFit/>
            </a:bodyPr>
            <a:lstStyle/>
            <a:p>
              <a:pPr>
                <a:spcBef>
                  <a:spcPct val="50000"/>
                </a:spcBef>
              </a:pPr>
              <a:r>
                <a:rPr lang="zh-CN" altLang="en-US" sz="1800" b="1">
                  <a:latin typeface="微软雅黑" pitchFamily="34" charset="-122"/>
                  <a:ea typeface="微软雅黑" pitchFamily="34" charset="-122"/>
                </a:rPr>
                <a:t>列号</a:t>
              </a:r>
            </a:p>
          </p:txBody>
        </p:sp>
        <p:sp>
          <p:nvSpPr>
            <p:cNvPr id="43041" name="Text Box 14"/>
            <p:cNvSpPr txBox="1">
              <a:spLocks noChangeArrowheads="1"/>
            </p:cNvSpPr>
            <p:nvPr/>
          </p:nvSpPr>
          <p:spPr bwMode="auto">
            <a:xfrm>
              <a:off x="5362" y="2396"/>
              <a:ext cx="256" cy="231"/>
            </a:xfrm>
            <a:prstGeom prst="rect">
              <a:avLst/>
            </a:prstGeom>
            <a:noFill/>
            <a:ln w="50800">
              <a:noFill/>
              <a:miter lim="800000"/>
              <a:headEnd/>
              <a:tailEnd/>
            </a:ln>
            <a:effectLst/>
          </p:spPr>
          <p:txBody>
            <a:bodyPr>
              <a:spAutoFit/>
            </a:bodyPr>
            <a:lstStyle/>
            <a:p>
              <a:pPr>
                <a:spcBef>
                  <a:spcPct val="50000"/>
                </a:spcBef>
              </a:pPr>
              <a:r>
                <a:rPr lang="zh-CN" altLang="en-US" sz="1800" b="1">
                  <a:latin typeface="微软雅黑" pitchFamily="34" charset="-122"/>
                  <a:ea typeface="微软雅黑" pitchFamily="34" charset="-122"/>
                </a:rPr>
                <a:t>片</a:t>
              </a:r>
            </a:p>
          </p:txBody>
        </p:sp>
      </p:grpSp>
      <p:sp>
        <p:nvSpPr>
          <p:cNvPr id="917519" name="Text Box 15"/>
          <p:cNvSpPr txBox="1">
            <a:spLocks noChangeArrowheads="1"/>
          </p:cNvSpPr>
          <p:nvPr/>
        </p:nvSpPr>
        <p:spPr bwMode="auto">
          <a:xfrm>
            <a:off x="303213" y="2324100"/>
            <a:ext cx="4297362" cy="396875"/>
          </a:xfrm>
          <a:prstGeom prst="rect">
            <a:avLst/>
          </a:prstGeom>
          <a:noFill/>
          <a:ln w="50800">
            <a:noFill/>
            <a:miter lim="800000"/>
            <a:headEnd/>
            <a:tailEnd/>
          </a:ln>
          <a:effectLst/>
        </p:spPr>
        <p:txBody>
          <a:bodyPr>
            <a:spAutoFit/>
          </a:bodyPr>
          <a:lstStyle/>
          <a:p>
            <a:pPr>
              <a:spcBef>
                <a:spcPct val="50000"/>
              </a:spcBef>
            </a:pPr>
            <a:r>
              <a:rPr lang="zh-CN" altLang="en-US" sz="2000" b="1">
                <a:solidFill>
                  <a:schemeClr val="accent2"/>
                </a:solidFill>
                <a:latin typeface="微软雅黑" pitchFamily="34" charset="-122"/>
                <a:ea typeface="微软雅黑" pitchFamily="34" charset="-122"/>
              </a:rPr>
              <a:t>假定首地址为</a:t>
            </a:r>
            <a:r>
              <a:rPr lang="en-US" altLang="zh-CN" sz="2000" b="1">
                <a:solidFill>
                  <a:schemeClr val="accent2"/>
                </a:solidFill>
                <a:latin typeface="微软雅黑" pitchFamily="34" charset="-122"/>
                <a:ea typeface="微软雅黑" pitchFamily="34" charset="-122"/>
              </a:rPr>
              <a:t>i</a:t>
            </a:r>
            <a:r>
              <a:rPr lang="zh-CN" altLang="en-US" sz="2000" b="1">
                <a:solidFill>
                  <a:schemeClr val="accent2"/>
                </a:solidFill>
                <a:latin typeface="微软雅黑" pitchFamily="34" charset="-122"/>
                <a:ea typeface="微软雅黑" pitchFamily="34" charset="-122"/>
              </a:rPr>
              <a:t>，则地址分布如下：</a:t>
            </a:r>
          </a:p>
        </p:txBody>
      </p:sp>
      <p:sp>
        <p:nvSpPr>
          <p:cNvPr id="917520" name="Text Box 16"/>
          <p:cNvSpPr txBox="1">
            <a:spLocks noChangeArrowheads="1"/>
          </p:cNvSpPr>
          <p:nvPr/>
        </p:nvSpPr>
        <p:spPr bwMode="auto">
          <a:xfrm>
            <a:off x="204788" y="5418138"/>
            <a:ext cx="5429250" cy="396875"/>
          </a:xfrm>
          <a:prstGeom prst="rect">
            <a:avLst/>
          </a:prstGeom>
          <a:noFill/>
          <a:ln w="50800">
            <a:noFill/>
            <a:miter lim="800000"/>
            <a:headEnd/>
            <a:tailEnd/>
          </a:ln>
          <a:effectLst/>
        </p:spPr>
        <p:txBody>
          <a:bodyPr>
            <a:spAutoFit/>
          </a:bodyPr>
          <a:lstStyle/>
          <a:p>
            <a:pPr>
              <a:spcBef>
                <a:spcPct val="50000"/>
              </a:spcBef>
            </a:pPr>
            <a:r>
              <a:rPr lang="zh-CN" altLang="en-US" sz="2000" b="1">
                <a:solidFill>
                  <a:schemeClr val="accent2"/>
                </a:solidFill>
                <a:latin typeface="微软雅黑" pitchFamily="34" charset="-122"/>
                <a:ea typeface="微软雅黑" pitchFamily="34" charset="-122"/>
              </a:rPr>
              <a:t>地址连续，共</a:t>
            </a:r>
            <a:r>
              <a:rPr lang="en-US" altLang="zh-CN" sz="2000" b="1">
                <a:solidFill>
                  <a:schemeClr val="accent2"/>
                </a:solidFill>
                <a:latin typeface="微软雅黑" pitchFamily="34" charset="-122"/>
                <a:ea typeface="微软雅黑" pitchFamily="34" charset="-122"/>
              </a:rPr>
              <a:t>8*4096=2</a:t>
            </a:r>
            <a:r>
              <a:rPr lang="en-US" altLang="zh-CN" sz="2000" b="1" baseline="30000">
                <a:solidFill>
                  <a:schemeClr val="accent2"/>
                </a:solidFill>
                <a:latin typeface="微软雅黑" pitchFamily="34" charset="-122"/>
                <a:ea typeface="微软雅黑" pitchFamily="34" charset="-122"/>
              </a:rPr>
              <a:t>15</a:t>
            </a:r>
            <a:r>
              <a:rPr lang="en-US" altLang="zh-CN" sz="2000" b="1">
                <a:solidFill>
                  <a:schemeClr val="accent2"/>
                </a:solidFill>
                <a:latin typeface="微软雅黑" pitchFamily="34" charset="-122"/>
                <a:ea typeface="微软雅黑" pitchFamily="34" charset="-122"/>
              </a:rPr>
              <a:t>=32768</a:t>
            </a:r>
            <a:r>
              <a:rPr lang="zh-CN" altLang="en-US" sz="2000" b="1">
                <a:solidFill>
                  <a:schemeClr val="accent2"/>
                </a:solidFill>
                <a:latin typeface="微软雅黑" pitchFamily="34" charset="-122"/>
                <a:ea typeface="微软雅黑" pitchFamily="34" charset="-122"/>
              </a:rPr>
              <a:t>个单元</a:t>
            </a:r>
          </a:p>
        </p:txBody>
      </p:sp>
      <p:grpSp>
        <p:nvGrpSpPr>
          <p:cNvPr id="4" name="Group 17"/>
          <p:cNvGrpSpPr>
            <a:grpSpLocks/>
          </p:cNvGrpSpPr>
          <p:nvPr/>
        </p:nvGrpSpPr>
        <p:grpSpPr bwMode="auto">
          <a:xfrm>
            <a:off x="1236662" y="2870200"/>
            <a:ext cx="7285041" cy="2309813"/>
            <a:chOff x="788" y="2038"/>
            <a:chExt cx="4589" cy="1455"/>
          </a:xfrm>
        </p:grpSpPr>
        <p:sp>
          <p:nvSpPr>
            <p:cNvPr id="43030" name="Text Box 18"/>
            <p:cNvSpPr txBox="1">
              <a:spLocks noChangeArrowheads="1"/>
            </p:cNvSpPr>
            <p:nvPr/>
          </p:nvSpPr>
          <p:spPr bwMode="auto">
            <a:xfrm>
              <a:off x="788" y="2038"/>
              <a:ext cx="4589" cy="1425"/>
            </a:xfrm>
            <a:prstGeom prst="rect">
              <a:avLst/>
            </a:prstGeom>
            <a:noFill/>
            <a:ln w="50800">
              <a:noFill/>
              <a:miter lim="800000"/>
              <a:headEnd/>
              <a:tailEnd/>
            </a:ln>
            <a:effectLst/>
          </p:spPr>
          <p:txBody>
            <a:bodyPr wrap="square">
              <a:spAutoFit/>
            </a:bodyPr>
            <a:lstStyle/>
            <a:p>
              <a:pPr>
                <a:spcBef>
                  <a:spcPct val="50000"/>
                </a:spcBef>
              </a:pPr>
              <a:r>
                <a:rPr lang="en-US" altLang="zh-CN" sz="2000" b="1" dirty="0">
                  <a:latin typeface="微软雅黑" pitchFamily="34" charset="-122"/>
                  <a:ea typeface="微软雅黑" pitchFamily="34" charset="-122"/>
                </a:rPr>
                <a:t>		Chip0       Chip1     …       Chip7</a:t>
              </a:r>
            </a:p>
            <a:p>
              <a:pPr>
                <a:lnSpc>
                  <a:spcPct val="130000"/>
                </a:lnSpc>
                <a:spcBef>
                  <a:spcPct val="15000"/>
                </a:spcBef>
              </a:pPr>
              <a:r>
                <a:rPr lang="zh-CN" altLang="en-US" sz="2000" b="1" dirty="0">
                  <a:latin typeface="微软雅黑" pitchFamily="34" charset="-122"/>
                  <a:ea typeface="微软雅黑" pitchFamily="34" charset="-122"/>
                </a:rPr>
                <a:t>第</a:t>
              </a:r>
              <a:r>
                <a:rPr lang="en-US" altLang="zh-CN" sz="2000" b="1" dirty="0">
                  <a:latin typeface="微软雅黑" pitchFamily="34" charset="-122"/>
                  <a:ea typeface="微软雅黑" pitchFamily="34" charset="-122"/>
                </a:rPr>
                <a:t>0</a:t>
              </a:r>
              <a:r>
                <a:rPr lang="zh-CN" altLang="en-US" sz="2000" b="1" dirty="0">
                  <a:latin typeface="微软雅黑" pitchFamily="34" charset="-122"/>
                  <a:ea typeface="微软雅黑" pitchFamily="34" charset="-122"/>
                </a:rPr>
                <a:t>列                </a:t>
              </a:r>
              <a:r>
                <a:rPr lang="en-US" altLang="zh-CN" sz="2000" b="1" dirty="0" err="1">
                  <a:latin typeface="微软雅黑" pitchFamily="34" charset="-122"/>
                  <a:ea typeface="微软雅黑" pitchFamily="34" charset="-122"/>
                </a:rPr>
                <a:t>i</a:t>
              </a:r>
              <a:r>
                <a:rPr lang="en-US" altLang="zh-CN" sz="2000" b="1" dirty="0">
                  <a:latin typeface="微软雅黑" pitchFamily="34" charset="-122"/>
                  <a:ea typeface="微软雅黑" pitchFamily="34" charset="-122"/>
                </a:rPr>
                <a:t>                i+1                    i+7</a:t>
              </a:r>
            </a:p>
            <a:p>
              <a:pPr>
                <a:spcBef>
                  <a:spcPct val="15000"/>
                </a:spcBef>
              </a:pPr>
              <a:r>
                <a:rPr lang="zh-CN" altLang="en-US" sz="2000" b="1" dirty="0">
                  <a:latin typeface="微软雅黑" pitchFamily="34" charset="-122"/>
                  <a:ea typeface="微软雅黑" pitchFamily="34" charset="-122"/>
                </a:rPr>
                <a:t>第</a:t>
              </a:r>
              <a:r>
                <a:rPr lang="en-US" altLang="zh-CN" sz="2000" b="1" dirty="0">
                  <a:latin typeface="微软雅黑" pitchFamily="34" charset="-122"/>
                  <a:ea typeface="微软雅黑" pitchFamily="34" charset="-122"/>
                </a:rPr>
                <a:t>1</a:t>
              </a:r>
              <a:r>
                <a:rPr lang="zh-CN" altLang="en-US" sz="2000" b="1" dirty="0">
                  <a:latin typeface="微软雅黑" pitchFamily="34" charset="-122"/>
                  <a:ea typeface="微软雅黑" pitchFamily="34" charset="-122"/>
                </a:rPr>
                <a:t>列		</a:t>
              </a:r>
              <a:r>
                <a:rPr lang="en-US" altLang="zh-CN" sz="2000" b="1" dirty="0">
                  <a:latin typeface="微软雅黑" pitchFamily="34" charset="-122"/>
                  <a:ea typeface="微软雅黑" pitchFamily="34" charset="-122"/>
                </a:rPr>
                <a:t>i+8            i+9                    i+15</a:t>
              </a:r>
              <a:endParaRPr lang="zh-CN" altLang="en-US" sz="2000" b="1" dirty="0">
                <a:latin typeface="微软雅黑" pitchFamily="34" charset="-122"/>
                <a:ea typeface="微软雅黑" pitchFamily="34" charset="-122"/>
              </a:endParaRPr>
            </a:p>
            <a:p>
              <a:pPr>
                <a:spcBef>
                  <a:spcPct val="15000"/>
                </a:spcBef>
              </a:pPr>
              <a:r>
                <a:rPr lang="en-US" altLang="zh-CN" sz="2000" b="1" dirty="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a:p>
              <a:pPr>
                <a:spcBef>
                  <a:spcPct val="15000"/>
                </a:spcBef>
              </a:pPr>
              <a:r>
                <a:rPr lang="zh-CN" altLang="en-US" sz="2000" b="1" dirty="0">
                  <a:latin typeface="微软雅黑" pitchFamily="34" charset="-122"/>
                  <a:ea typeface="微软雅黑" pitchFamily="34" charset="-122"/>
                </a:rPr>
                <a:t>第</a:t>
              </a:r>
              <a:r>
                <a:rPr lang="en-US" altLang="zh-CN" sz="2000" b="1" dirty="0">
                  <a:latin typeface="微软雅黑" pitchFamily="34" charset="-122"/>
                  <a:ea typeface="微软雅黑" pitchFamily="34" charset="-122"/>
                </a:rPr>
                <a:t>4095</a:t>
              </a:r>
              <a:r>
                <a:rPr lang="zh-CN" altLang="en-US" sz="2000" b="1" dirty="0">
                  <a:latin typeface="微软雅黑" pitchFamily="34" charset="-122"/>
                  <a:ea typeface="微软雅黑" pitchFamily="34" charset="-122"/>
                </a:rPr>
                <a:t>列	</a:t>
              </a:r>
              <a:r>
                <a:rPr lang="en-US" altLang="zh-CN" sz="2000" b="1" dirty="0">
                  <a:latin typeface="微软雅黑" pitchFamily="34" charset="-122"/>
                  <a:ea typeface="微软雅黑" pitchFamily="34" charset="-122"/>
                </a:rPr>
                <a:t>i+8*4095  i+1+8*4095     i+7+8*4095</a:t>
              </a:r>
              <a:endParaRPr lang="zh-CN" altLang="en-US" sz="2000" b="1" dirty="0">
                <a:latin typeface="微软雅黑" pitchFamily="34" charset="-122"/>
                <a:ea typeface="微软雅黑" pitchFamily="34" charset="-122"/>
              </a:endParaRPr>
            </a:p>
            <a:p>
              <a:pPr>
                <a:spcBef>
                  <a:spcPct val="15000"/>
                </a:spcBef>
              </a:pPr>
              <a:endParaRPr lang="zh-CN" altLang="en-US" sz="2000" b="1" dirty="0">
                <a:latin typeface="微软雅黑" pitchFamily="34" charset="-122"/>
                <a:ea typeface="微软雅黑" pitchFamily="34" charset="-122"/>
              </a:endParaRPr>
            </a:p>
          </p:txBody>
        </p:sp>
        <p:sp>
          <p:nvSpPr>
            <p:cNvPr id="43031" name="Line 19"/>
            <p:cNvSpPr>
              <a:spLocks noChangeShapeType="1"/>
            </p:cNvSpPr>
            <p:nvPr/>
          </p:nvSpPr>
          <p:spPr bwMode="auto">
            <a:xfrm>
              <a:off x="865" y="2262"/>
              <a:ext cx="4114" cy="0"/>
            </a:xfrm>
            <a:prstGeom prst="line">
              <a:avLst/>
            </a:prstGeom>
            <a:noFill/>
            <a:ln w="50800">
              <a:solidFill>
                <a:srgbClr val="FE9AAB"/>
              </a:solidFill>
              <a:round/>
              <a:headEnd/>
              <a:tailEnd/>
            </a:ln>
            <a:effectLst/>
          </p:spPr>
          <p:txBody>
            <a:bodyPr/>
            <a:lstStyle/>
            <a:p>
              <a:endParaRPr lang="zh-CN" altLang="en-US"/>
            </a:p>
          </p:txBody>
        </p:sp>
        <p:sp>
          <p:nvSpPr>
            <p:cNvPr id="43032" name="Line 20"/>
            <p:cNvSpPr>
              <a:spLocks noChangeShapeType="1"/>
            </p:cNvSpPr>
            <p:nvPr/>
          </p:nvSpPr>
          <p:spPr bwMode="auto">
            <a:xfrm>
              <a:off x="1791" y="2057"/>
              <a:ext cx="0" cy="1436"/>
            </a:xfrm>
            <a:prstGeom prst="line">
              <a:avLst/>
            </a:prstGeom>
            <a:noFill/>
            <a:ln w="50800">
              <a:solidFill>
                <a:srgbClr val="FE9AAB"/>
              </a:solidFill>
              <a:round/>
              <a:headEnd/>
              <a:tailEnd/>
            </a:ln>
            <a:effectLst/>
          </p:spPr>
          <p:txBody>
            <a:bodyPr/>
            <a:lstStyle/>
            <a:p>
              <a:endParaRPr lang="zh-CN" altLang="en-US"/>
            </a:p>
          </p:txBody>
        </p:sp>
      </p:grpSp>
      <p:sp>
        <p:nvSpPr>
          <p:cNvPr id="570494" name="Text Box 126"/>
          <p:cNvSpPr txBox="1">
            <a:spLocks noChangeArrowheads="1"/>
          </p:cNvSpPr>
          <p:nvPr/>
        </p:nvSpPr>
        <p:spPr bwMode="auto">
          <a:xfrm>
            <a:off x="3349625" y="1720850"/>
            <a:ext cx="4687888" cy="304800"/>
          </a:xfrm>
          <a:prstGeom prst="rect">
            <a:avLst/>
          </a:prstGeom>
          <a:solidFill>
            <a:schemeClr val="bg1"/>
          </a:solidFill>
          <a:ln w="9525">
            <a:noFill/>
            <a:miter lim="800000"/>
            <a:headEnd/>
            <a:tailEnd/>
          </a:ln>
        </p:spPr>
        <p:txBody>
          <a:bodyPr lIns="0" tIns="0" rIns="0" bIns="0">
            <a:spAutoFit/>
          </a:bodyPr>
          <a:lstStyle/>
          <a:p>
            <a:pPr eaLnBrk="1" hangingPunct="1">
              <a:spcBef>
                <a:spcPct val="50000"/>
              </a:spcBef>
            </a:pPr>
            <a:r>
              <a:rPr kumimoji="1" lang="zh-CN" altLang="en-US" sz="2000" b="1">
                <a:solidFill>
                  <a:srgbClr val="CC0000"/>
                </a:solidFill>
                <a:latin typeface="微软雅黑" pitchFamily="34" charset="-122"/>
                <a:ea typeface="微软雅黑" pitchFamily="34" charset="-122"/>
              </a:rPr>
              <a:t>在</a:t>
            </a:r>
            <a:r>
              <a:rPr kumimoji="1" lang="en-US" altLang="zh-CN" sz="2000" b="1">
                <a:solidFill>
                  <a:srgbClr val="CC0000"/>
                </a:solidFill>
                <a:latin typeface="微软雅黑" pitchFamily="34" charset="-122"/>
                <a:ea typeface="微软雅黑" pitchFamily="34" charset="-122"/>
              </a:rPr>
              <a:t>DRAM</a:t>
            </a:r>
            <a:r>
              <a:rPr kumimoji="1" lang="zh-CN" altLang="en-US" sz="2000" b="1">
                <a:solidFill>
                  <a:srgbClr val="CC0000"/>
                </a:solidFill>
                <a:latin typeface="微软雅黑" pitchFamily="34" charset="-122"/>
                <a:ea typeface="微软雅黑" pitchFamily="34" charset="-122"/>
              </a:rPr>
              <a:t>行缓冲中数据的地址有何特点？</a:t>
            </a:r>
          </a:p>
        </p:txBody>
      </p:sp>
      <p:sp>
        <p:nvSpPr>
          <p:cNvPr id="917526" name="Text Box 22"/>
          <p:cNvSpPr txBox="1">
            <a:spLocks noChangeArrowheads="1"/>
          </p:cNvSpPr>
          <p:nvPr/>
        </p:nvSpPr>
        <p:spPr bwMode="auto">
          <a:xfrm>
            <a:off x="222250" y="5949950"/>
            <a:ext cx="4397375" cy="731838"/>
          </a:xfrm>
          <a:prstGeom prst="rect">
            <a:avLst/>
          </a:prstGeom>
          <a:noFill/>
          <a:ln w="50800">
            <a:noFill/>
            <a:miter lim="800000"/>
            <a:headEnd/>
            <a:tailEnd/>
          </a:ln>
          <a:effectLst/>
        </p:spPr>
        <p:txBody>
          <a:bodyPr>
            <a:spAutoFit/>
          </a:bodyPr>
          <a:lstStyle/>
          <a:p>
            <a:pPr>
              <a:spcBef>
                <a:spcPct val="10000"/>
              </a:spcBef>
            </a:pPr>
            <a:r>
              <a:rPr lang="zh-CN" altLang="en-US" sz="2000" b="1">
                <a:latin typeface="微软雅黑" pitchFamily="34" charset="-122"/>
                <a:ea typeface="微软雅黑" pitchFamily="34" charset="-122"/>
              </a:rPr>
              <a:t>通常，一个主存块包含在行缓冲中</a:t>
            </a:r>
          </a:p>
          <a:p>
            <a:pPr>
              <a:spcBef>
                <a:spcPct val="10000"/>
              </a:spcBef>
            </a:pPr>
            <a:r>
              <a:rPr lang="zh-CN" altLang="en-US" sz="2000" b="1">
                <a:latin typeface="微软雅黑" pitchFamily="34" charset="-122"/>
                <a:ea typeface="微软雅黑" pitchFamily="34" charset="-122"/>
              </a:rPr>
              <a:t>可降低</a:t>
            </a:r>
            <a:r>
              <a:rPr lang="en-US" altLang="zh-CN" sz="2000" b="1">
                <a:latin typeface="微软雅黑" pitchFamily="34" charset="-122"/>
                <a:ea typeface="微软雅黑" pitchFamily="34" charset="-122"/>
              </a:rPr>
              <a:t>Cache</a:t>
            </a:r>
            <a:r>
              <a:rPr lang="zh-CN" altLang="en-US" sz="2000" b="1">
                <a:latin typeface="微软雅黑" pitchFamily="34" charset="-122"/>
                <a:ea typeface="微软雅黑" pitchFamily="34" charset="-122"/>
              </a:rPr>
              <a:t>缺失损失</a:t>
            </a:r>
          </a:p>
        </p:txBody>
      </p:sp>
      <p:sp>
        <p:nvSpPr>
          <p:cNvPr id="2" name="Text Box 124"/>
          <p:cNvSpPr txBox="1">
            <a:spLocks noChangeArrowheads="1"/>
          </p:cNvSpPr>
          <p:nvPr/>
        </p:nvSpPr>
        <p:spPr bwMode="auto">
          <a:xfrm>
            <a:off x="6172200" y="5295900"/>
            <a:ext cx="2754313" cy="609600"/>
          </a:xfrm>
          <a:prstGeom prst="rect">
            <a:avLst/>
          </a:prstGeom>
          <a:solidFill>
            <a:schemeClr val="bg1"/>
          </a:solidFill>
          <a:ln w="9525">
            <a:noFill/>
            <a:miter lim="800000"/>
            <a:headEnd/>
            <a:tailEnd/>
          </a:ln>
        </p:spPr>
        <p:txBody>
          <a:bodyPr lIns="0" tIns="0" rIns="0" bIns="0">
            <a:spAutoFit/>
          </a:bodyPr>
          <a:lstStyle/>
          <a:p>
            <a:pPr eaLnBrk="1" hangingPunct="1">
              <a:spcBef>
                <a:spcPct val="50000"/>
              </a:spcBef>
            </a:pPr>
            <a:r>
              <a:rPr kumimoji="1" lang="zh-CN" altLang="en-US" sz="2000" b="1">
                <a:solidFill>
                  <a:srgbClr val="CC0000"/>
                </a:solidFill>
                <a:ea typeface="微软雅黑" pitchFamily="34" charset="-122"/>
              </a:rPr>
              <a:t>如果</a:t>
            </a:r>
            <a:r>
              <a:rPr kumimoji="1" lang="zh-CN" altLang="en-US" sz="2000" b="1">
                <a:solidFill>
                  <a:schemeClr val="accent2"/>
                </a:solidFill>
                <a:ea typeface="微软雅黑" pitchFamily="34" charset="-122"/>
              </a:rPr>
              <a:t>片内地址连续</a:t>
            </a:r>
            <a:r>
              <a:rPr kumimoji="1" lang="zh-CN" altLang="en-US" sz="2000" b="1">
                <a:solidFill>
                  <a:srgbClr val="CC0000"/>
                </a:solidFill>
                <a:ea typeface="微软雅黑" pitchFamily="34" charset="-122"/>
              </a:rPr>
              <a:t>，则地址</a:t>
            </a:r>
            <a:r>
              <a:rPr kumimoji="1" lang="en-US" altLang="zh-CN" sz="2000" b="1">
                <a:solidFill>
                  <a:srgbClr val="CC0000"/>
                </a:solidFill>
                <a:ea typeface="微软雅黑" pitchFamily="34" charset="-122"/>
              </a:rPr>
              <a:t>A</a:t>
            </a:r>
            <a:r>
              <a:rPr kumimoji="1" lang="zh-CN" altLang="en-US" sz="2000" b="1">
                <a:solidFill>
                  <a:srgbClr val="CC0000"/>
                </a:solidFill>
                <a:ea typeface="微软雅黑" pitchFamily="34" charset="-122"/>
              </a:rPr>
              <a:t>如何划分？</a:t>
            </a:r>
          </a:p>
        </p:txBody>
      </p:sp>
      <p:grpSp>
        <p:nvGrpSpPr>
          <p:cNvPr id="5" name="Group 24"/>
          <p:cNvGrpSpPr>
            <a:grpSpLocks/>
          </p:cNvGrpSpPr>
          <p:nvPr/>
        </p:nvGrpSpPr>
        <p:grpSpPr bwMode="auto">
          <a:xfrm>
            <a:off x="6172200" y="5922963"/>
            <a:ext cx="2698750" cy="730250"/>
            <a:chOff x="3888" y="3731"/>
            <a:chExt cx="1700" cy="460"/>
          </a:xfrm>
        </p:grpSpPr>
        <p:sp>
          <p:nvSpPr>
            <p:cNvPr id="43021" name="Text Box 25"/>
            <p:cNvSpPr txBox="1">
              <a:spLocks noChangeArrowheads="1"/>
            </p:cNvSpPr>
            <p:nvPr/>
          </p:nvSpPr>
          <p:spPr bwMode="auto">
            <a:xfrm>
              <a:off x="3888" y="3935"/>
              <a:ext cx="1700" cy="244"/>
            </a:xfrm>
            <a:prstGeom prst="rect">
              <a:avLst/>
            </a:prstGeom>
            <a:noFill/>
            <a:ln w="50800">
              <a:solidFill>
                <a:schemeClr val="accent2"/>
              </a:solidFill>
              <a:miter lim="800000"/>
              <a:headEnd/>
              <a:tailEnd/>
            </a:ln>
            <a:effectLst/>
          </p:spPr>
          <p:txBody>
            <a:bodyPr>
              <a:spAutoFit/>
            </a:bodyPr>
            <a:lstStyle/>
            <a:p>
              <a:pPr>
                <a:spcBef>
                  <a:spcPct val="50000"/>
                </a:spcBef>
              </a:pPr>
              <a:endParaRPr lang="zh-CN" altLang="en-US">
                <a:ea typeface="宋体" pitchFamily="2" charset="-122"/>
              </a:endParaRPr>
            </a:p>
          </p:txBody>
        </p:sp>
        <p:sp>
          <p:nvSpPr>
            <p:cNvPr id="43022" name="Line 26"/>
            <p:cNvSpPr>
              <a:spLocks noChangeShapeType="1"/>
            </p:cNvSpPr>
            <p:nvPr/>
          </p:nvSpPr>
          <p:spPr bwMode="auto">
            <a:xfrm>
              <a:off x="4236" y="3944"/>
              <a:ext cx="0" cy="247"/>
            </a:xfrm>
            <a:prstGeom prst="line">
              <a:avLst/>
            </a:prstGeom>
            <a:noFill/>
            <a:ln w="50800">
              <a:solidFill>
                <a:schemeClr val="accent2"/>
              </a:solidFill>
              <a:round/>
              <a:headEnd/>
              <a:tailEnd/>
            </a:ln>
            <a:effectLst/>
          </p:spPr>
          <p:txBody>
            <a:bodyPr/>
            <a:lstStyle/>
            <a:p>
              <a:endParaRPr lang="zh-CN" altLang="en-US"/>
            </a:p>
          </p:txBody>
        </p:sp>
        <p:sp>
          <p:nvSpPr>
            <p:cNvPr id="43023" name="Line 27"/>
            <p:cNvSpPr>
              <a:spLocks noChangeShapeType="1"/>
            </p:cNvSpPr>
            <p:nvPr/>
          </p:nvSpPr>
          <p:spPr bwMode="auto">
            <a:xfrm>
              <a:off x="4913" y="3938"/>
              <a:ext cx="0" cy="247"/>
            </a:xfrm>
            <a:prstGeom prst="line">
              <a:avLst/>
            </a:prstGeom>
            <a:noFill/>
            <a:ln w="50800">
              <a:solidFill>
                <a:schemeClr val="accent2"/>
              </a:solidFill>
              <a:round/>
              <a:headEnd/>
              <a:tailEnd/>
            </a:ln>
            <a:effectLst/>
          </p:spPr>
          <p:txBody>
            <a:bodyPr/>
            <a:lstStyle/>
            <a:p>
              <a:endParaRPr lang="zh-CN" altLang="en-US"/>
            </a:p>
          </p:txBody>
        </p:sp>
        <p:sp>
          <p:nvSpPr>
            <p:cNvPr id="43024" name="Text Box 28"/>
            <p:cNvSpPr txBox="1">
              <a:spLocks noChangeArrowheads="1"/>
            </p:cNvSpPr>
            <p:nvPr/>
          </p:nvSpPr>
          <p:spPr bwMode="auto">
            <a:xfrm>
              <a:off x="5092" y="3732"/>
              <a:ext cx="375" cy="231"/>
            </a:xfrm>
            <a:prstGeom prst="rect">
              <a:avLst/>
            </a:prstGeom>
            <a:noFill/>
            <a:ln w="50800">
              <a:noFill/>
              <a:miter lim="800000"/>
              <a:headEnd/>
              <a:tailEnd/>
            </a:ln>
            <a:effectLst/>
          </p:spPr>
          <p:txBody>
            <a:bodyPr>
              <a:spAutoFit/>
            </a:bodyPr>
            <a:lstStyle/>
            <a:p>
              <a:pPr>
                <a:spcBef>
                  <a:spcPct val="50000"/>
                </a:spcBef>
              </a:pPr>
              <a:r>
                <a:rPr lang="en-US" altLang="zh-CN" sz="1800" b="1">
                  <a:latin typeface="微软雅黑" pitchFamily="34" charset="-122"/>
                  <a:ea typeface="微软雅黑" pitchFamily="34" charset="-122"/>
                </a:rPr>
                <a:t>12</a:t>
              </a:r>
            </a:p>
          </p:txBody>
        </p:sp>
        <p:sp>
          <p:nvSpPr>
            <p:cNvPr id="43025" name="Text Box 29"/>
            <p:cNvSpPr txBox="1">
              <a:spLocks noChangeArrowheads="1"/>
            </p:cNvSpPr>
            <p:nvPr/>
          </p:nvSpPr>
          <p:spPr bwMode="auto">
            <a:xfrm>
              <a:off x="4430" y="3736"/>
              <a:ext cx="320" cy="231"/>
            </a:xfrm>
            <a:prstGeom prst="rect">
              <a:avLst/>
            </a:prstGeom>
            <a:noFill/>
            <a:ln w="50800">
              <a:noFill/>
              <a:miter lim="800000"/>
              <a:headEnd/>
              <a:tailEnd/>
            </a:ln>
            <a:effectLst/>
          </p:spPr>
          <p:txBody>
            <a:bodyPr>
              <a:spAutoFit/>
            </a:bodyPr>
            <a:lstStyle/>
            <a:p>
              <a:pPr>
                <a:spcBef>
                  <a:spcPct val="50000"/>
                </a:spcBef>
              </a:pPr>
              <a:r>
                <a:rPr lang="en-US" altLang="zh-CN" sz="1800" b="1">
                  <a:latin typeface="微软雅黑" pitchFamily="34" charset="-122"/>
                  <a:ea typeface="微软雅黑" pitchFamily="34" charset="-122"/>
                </a:rPr>
                <a:t>12</a:t>
              </a:r>
            </a:p>
          </p:txBody>
        </p:sp>
        <p:sp>
          <p:nvSpPr>
            <p:cNvPr id="43026" name="Text Box 30"/>
            <p:cNvSpPr txBox="1">
              <a:spLocks noChangeArrowheads="1"/>
            </p:cNvSpPr>
            <p:nvPr/>
          </p:nvSpPr>
          <p:spPr bwMode="auto">
            <a:xfrm>
              <a:off x="3920" y="3731"/>
              <a:ext cx="320" cy="231"/>
            </a:xfrm>
            <a:prstGeom prst="rect">
              <a:avLst/>
            </a:prstGeom>
            <a:noFill/>
            <a:ln w="50800">
              <a:noFill/>
              <a:miter lim="800000"/>
              <a:headEnd/>
              <a:tailEnd/>
            </a:ln>
            <a:effectLst/>
          </p:spPr>
          <p:txBody>
            <a:bodyPr>
              <a:spAutoFit/>
            </a:bodyPr>
            <a:lstStyle/>
            <a:p>
              <a:pPr>
                <a:spcBef>
                  <a:spcPct val="50000"/>
                </a:spcBef>
              </a:pPr>
              <a:r>
                <a:rPr lang="en-US" altLang="zh-CN" sz="1800" b="1">
                  <a:latin typeface="微软雅黑" pitchFamily="34" charset="-122"/>
                  <a:ea typeface="微软雅黑" pitchFamily="34" charset="-122"/>
                </a:rPr>
                <a:t>3</a:t>
              </a:r>
            </a:p>
          </p:txBody>
        </p:sp>
        <p:sp>
          <p:nvSpPr>
            <p:cNvPr id="43027" name="Text Box 31"/>
            <p:cNvSpPr txBox="1">
              <a:spLocks noChangeArrowheads="1"/>
            </p:cNvSpPr>
            <p:nvPr/>
          </p:nvSpPr>
          <p:spPr bwMode="auto">
            <a:xfrm>
              <a:off x="4398" y="3953"/>
              <a:ext cx="421" cy="231"/>
            </a:xfrm>
            <a:prstGeom prst="rect">
              <a:avLst/>
            </a:prstGeom>
            <a:noFill/>
            <a:ln w="50800">
              <a:noFill/>
              <a:miter lim="800000"/>
              <a:headEnd/>
              <a:tailEnd/>
            </a:ln>
            <a:effectLst/>
          </p:spPr>
          <p:txBody>
            <a:bodyPr>
              <a:spAutoFit/>
            </a:bodyPr>
            <a:lstStyle/>
            <a:p>
              <a:pPr>
                <a:spcBef>
                  <a:spcPct val="50000"/>
                </a:spcBef>
              </a:pPr>
              <a:r>
                <a:rPr lang="zh-CN" altLang="en-US" sz="1800" b="1">
                  <a:latin typeface="微软雅黑" pitchFamily="34" charset="-122"/>
                  <a:ea typeface="微软雅黑" pitchFamily="34" charset="-122"/>
                </a:rPr>
                <a:t>行号</a:t>
              </a:r>
            </a:p>
          </p:txBody>
        </p:sp>
        <p:sp>
          <p:nvSpPr>
            <p:cNvPr id="43028" name="Text Box 32"/>
            <p:cNvSpPr txBox="1">
              <a:spLocks noChangeArrowheads="1"/>
            </p:cNvSpPr>
            <p:nvPr/>
          </p:nvSpPr>
          <p:spPr bwMode="auto">
            <a:xfrm>
              <a:off x="5031" y="3949"/>
              <a:ext cx="421" cy="231"/>
            </a:xfrm>
            <a:prstGeom prst="rect">
              <a:avLst/>
            </a:prstGeom>
            <a:noFill/>
            <a:ln w="50800">
              <a:noFill/>
              <a:miter lim="800000"/>
              <a:headEnd/>
              <a:tailEnd/>
            </a:ln>
            <a:effectLst/>
          </p:spPr>
          <p:txBody>
            <a:bodyPr>
              <a:spAutoFit/>
            </a:bodyPr>
            <a:lstStyle/>
            <a:p>
              <a:pPr>
                <a:spcBef>
                  <a:spcPct val="50000"/>
                </a:spcBef>
              </a:pPr>
              <a:r>
                <a:rPr lang="zh-CN" altLang="en-US" sz="1800" b="1">
                  <a:latin typeface="微软雅黑" pitchFamily="34" charset="-122"/>
                  <a:ea typeface="微软雅黑" pitchFamily="34" charset="-122"/>
                </a:rPr>
                <a:t>列号</a:t>
              </a:r>
            </a:p>
          </p:txBody>
        </p:sp>
        <p:sp>
          <p:nvSpPr>
            <p:cNvPr id="43029" name="Text Box 33"/>
            <p:cNvSpPr txBox="1">
              <a:spLocks noChangeArrowheads="1"/>
            </p:cNvSpPr>
            <p:nvPr/>
          </p:nvSpPr>
          <p:spPr bwMode="auto">
            <a:xfrm>
              <a:off x="3901" y="3935"/>
              <a:ext cx="256" cy="231"/>
            </a:xfrm>
            <a:prstGeom prst="rect">
              <a:avLst/>
            </a:prstGeom>
            <a:noFill/>
            <a:ln w="50800">
              <a:noFill/>
              <a:miter lim="800000"/>
              <a:headEnd/>
              <a:tailEnd/>
            </a:ln>
            <a:effectLst/>
          </p:spPr>
          <p:txBody>
            <a:bodyPr>
              <a:spAutoFit/>
            </a:bodyPr>
            <a:lstStyle/>
            <a:p>
              <a:pPr>
                <a:spcBef>
                  <a:spcPct val="50000"/>
                </a:spcBef>
              </a:pPr>
              <a:r>
                <a:rPr lang="zh-CN" altLang="en-US" sz="1800" b="1">
                  <a:latin typeface="微软雅黑" pitchFamily="34" charset="-122"/>
                  <a:ea typeface="微软雅黑" pitchFamily="34" charset="-122"/>
                </a:rPr>
                <a:t>片</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70492">
                                            <p:txEl>
                                              <p:pRg st="0" end="0"/>
                                            </p:txEl>
                                          </p:spTgt>
                                        </p:tgtEl>
                                        <p:attrNameLst>
                                          <p:attrName>style.visibility</p:attrName>
                                        </p:attrNameLst>
                                      </p:cBhvr>
                                      <p:to>
                                        <p:strVal val="visible"/>
                                      </p:to>
                                    </p:set>
                                    <p:animEffect transition="in" filter="blinds(horizontal)">
                                      <p:cBhvr>
                                        <p:cTn id="7" dur="500"/>
                                        <p:tgtEl>
                                          <p:spTgt spid="57049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70495"/>
                                        </p:tgtEl>
                                        <p:attrNameLst>
                                          <p:attrName>style.visibility</p:attrName>
                                        </p:attrNameLst>
                                      </p:cBhvr>
                                      <p:to>
                                        <p:strVal val="visible"/>
                                      </p:to>
                                    </p:set>
                                    <p:animEffect transition="in" filter="blinds(horizontal)">
                                      <p:cBhvr>
                                        <p:cTn id="17" dur="500"/>
                                        <p:tgtEl>
                                          <p:spTgt spid="57049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70494"/>
                                        </p:tgtEl>
                                        <p:attrNameLst>
                                          <p:attrName>style.visibility</p:attrName>
                                        </p:attrNameLst>
                                      </p:cBhvr>
                                      <p:to>
                                        <p:strVal val="visible"/>
                                      </p:to>
                                    </p:set>
                                    <p:animEffect transition="in" filter="blinds(horizontal)">
                                      <p:cBhvr>
                                        <p:cTn id="22" dur="500"/>
                                        <p:tgtEl>
                                          <p:spTgt spid="57049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17519"/>
                                        </p:tgtEl>
                                        <p:attrNameLst>
                                          <p:attrName>style.visibility</p:attrName>
                                        </p:attrNameLst>
                                      </p:cBhvr>
                                      <p:to>
                                        <p:strVal val="visible"/>
                                      </p:to>
                                    </p:set>
                                    <p:animEffect transition="in" filter="blinds(horizontal)">
                                      <p:cBhvr>
                                        <p:cTn id="27" dur="500"/>
                                        <p:tgtEl>
                                          <p:spTgt spid="91751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linds(horizontal)">
                                      <p:cBhvr>
                                        <p:cTn id="32" dur="500"/>
                                        <p:tgtEl>
                                          <p:spTgt spid="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917520"/>
                                        </p:tgtEl>
                                        <p:attrNameLst>
                                          <p:attrName>style.visibility</p:attrName>
                                        </p:attrNameLst>
                                      </p:cBhvr>
                                      <p:to>
                                        <p:strVal val="visible"/>
                                      </p:to>
                                    </p:set>
                                    <p:animEffect transition="in" filter="blinds(horizontal)">
                                      <p:cBhvr>
                                        <p:cTn id="37" dur="500"/>
                                        <p:tgtEl>
                                          <p:spTgt spid="91752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917526"/>
                                        </p:tgtEl>
                                        <p:attrNameLst>
                                          <p:attrName>style.visibility</p:attrName>
                                        </p:attrNameLst>
                                      </p:cBhvr>
                                      <p:to>
                                        <p:strVal val="visible"/>
                                      </p:to>
                                    </p:set>
                                    <p:animEffect transition="in" filter="blinds(horizontal)">
                                      <p:cBhvr>
                                        <p:cTn id="42" dur="500"/>
                                        <p:tgtEl>
                                          <p:spTgt spid="91752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2">
                                            <p:txEl>
                                              <p:pRg st="0" end="0"/>
                                            </p:txEl>
                                          </p:spTgt>
                                        </p:tgtEl>
                                        <p:attrNameLst>
                                          <p:attrName>style.visibility</p:attrName>
                                        </p:attrNameLst>
                                      </p:cBhvr>
                                      <p:to>
                                        <p:strVal val="visible"/>
                                      </p:to>
                                    </p:set>
                                    <p:animEffect transition="in" filter="blinds(horizontal)">
                                      <p:cBhvr>
                                        <p:cTn id="47" dur="500"/>
                                        <p:tgtEl>
                                          <p:spTgt spid="2">
                                            <p:txEl>
                                              <p:pRg st="0" end="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blinds(horizontal)">
                                      <p:cBhvr>
                                        <p:cTn id="5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0495" grpId="0" animBg="1"/>
      <p:bldP spid="917519" grpId="0"/>
      <p:bldP spid="917520" grpId="0"/>
      <p:bldP spid="570494" grpId="0" animBg="1"/>
      <p:bldP spid="91752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zh-CN"/>
              <a:t>DRAM</a:t>
            </a:r>
            <a:r>
              <a:rPr lang="zh-CN" altLang="en-US"/>
              <a:t>内存条结构</a:t>
            </a:r>
          </a:p>
        </p:txBody>
      </p:sp>
      <p:sp>
        <p:nvSpPr>
          <p:cNvPr id="46083" name="Rectangle 3"/>
          <p:cNvSpPr>
            <a:spLocks noGrp="1" noChangeArrowheads="1"/>
          </p:cNvSpPr>
          <p:nvPr>
            <p:ph type="body" idx="1"/>
          </p:nvPr>
        </p:nvSpPr>
        <p:spPr>
          <a:xfrm>
            <a:off x="334963" y="903288"/>
            <a:ext cx="8191500" cy="355600"/>
          </a:xfrm>
        </p:spPr>
        <p:txBody>
          <a:bodyPr/>
          <a:lstStyle/>
          <a:p>
            <a:pPr>
              <a:buFontTx/>
              <a:buNone/>
            </a:pPr>
            <a:r>
              <a:rPr lang="zh-CN" altLang="en-US" sz="2000">
                <a:solidFill>
                  <a:schemeClr val="accent1"/>
                </a:solidFill>
                <a:latin typeface="微软雅黑" pitchFamily="34" charset="-122"/>
                <a:ea typeface="微软雅黑" pitchFamily="34" charset="-122"/>
              </a:rPr>
              <a:t>存控给出的地址包括：</a:t>
            </a:r>
            <a:r>
              <a:rPr lang="en-US" altLang="zh-CN" sz="2000">
                <a:solidFill>
                  <a:schemeClr val="accent1"/>
                </a:solidFill>
                <a:latin typeface="微软雅黑" pitchFamily="34" charset="-122"/>
                <a:ea typeface="微软雅黑" pitchFamily="34" charset="-122"/>
              </a:rPr>
              <a:t>Channel</a:t>
            </a:r>
            <a:r>
              <a:rPr lang="zh-CN" altLang="en-US" sz="2000">
                <a:solidFill>
                  <a:schemeClr val="accent1"/>
                </a:solidFill>
                <a:latin typeface="微软雅黑" pitchFamily="34" charset="-122"/>
                <a:ea typeface="微软雅黑" pitchFamily="34" charset="-122"/>
              </a:rPr>
              <a:t>、</a:t>
            </a:r>
            <a:r>
              <a:rPr lang="en-US" altLang="zh-CN" sz="2000">
                <a:solidFill>
                  <a:schemeClr val="accent1"/>
                </a:solidFill>
                <a:latin typeface="微软雅黑" pitchFamily="34" charset="-122"/>
                <a:ea typeface="微软雅黑" pitchFamily="34" charset="-122"/>
              </a:rPr>
              <a:t>Rank</a:t>
            </a:r>
            <a:r>
              <a:rPr lang="zh-CN" altLang="en-US" sz="2000">
                <a:solidFill>
                  <a:schemeClr val="accent1"/>
                </a:solidFill>
                <a:latin typeface="微软雅黑" pitchFamily="34" charset="-122"/>
                <a:ea typeface="微软雅黑" pitchFamily="34" charset="-122"/>
              </a:rPr>
              <a:t>、</a:t>
            </a:r>
            <a:r>
              <a:rPr lang="en-US" altLang="zh-CN" sz="2000">
                <a:solidFill>
                  <a:schemeClr val="accent1"/>
                </a:solidFill>
                <a:latin typeface="微软雅黑" pitchFamily="34" charset="-122"/>
                <a:ea typeface="微软雅黑" pitchFamily="34" charset="-122"/>
              </a:rPr>
              <a:t>Bank</a:t>
            </a:r>
            <a:r>
              <a:rPr lang="zh-CN" altLang="en-US" sz="2000">
                <a:solidFill>
                  <a:schemeClr val="accent1"/>
                </a:solidFill>
                <a:latin typeface="微软雅黑" pitchFamily="34" charset="-122"/>
                <a:ea typeface="微软雅黑" pitchFamily="34" charset="-122"/>
              </a:rPr>
              <a:t>、</a:t>
            </a:r>
            <a:r>
              <a:rPr lang="en-US" altLang="zh-CN" sz="2000">
                <a:solidFill>
                  <a:schemeClr val="accent1"/>
                </a:solidFill>
                <a:latin typeface="微软雅黑" pitchFamily="34" charset="-122"/>
                <a:ea typeface="微软雅黑" pitchFamily="34" charset="-122"/>
              </a:rPr>
              <a:t>Row</a:t>
            </a:r>
            <a:r>
              <a:rPr lang="zh-CN" altLang="en-US" sz="2000">
                <a:solidFill>
                  <a:schemeClr val="accent1"/>
                </a:solidFill>
                <a:latin typeface="微软雅黑" pitchFamily="34" charset="-122"/>
                <a:ea typeface="微软雅黑" pitchFamily="34" charset="-122"/>
              </a:rPr>
              <a:t>、</a:t>
            </a:r>
            <a:r>
              <a:rPr lang="en-US" altLang="zh-CN" sz="2000">
                <a:solidFill>
                  <a:schemeClr val="accent1"/>
                </a:solidFill>
                <a:latin typeface="微软雅黑" pitchFamily="34" charset="-122"/>
                <a:ea typeface="微软雅黑" pitchFamily="34" charset="-122"/>
              </a:rPr>
              <a:t>Coloum</a:t>
            </a:r>
          </a:p>
        </p:txBody>
      </p:sp>
      <p:pic>
        <p:nvPicPr>
          <p:cNvPr id="46084" name="Picture 4"/>
          <p:cNvPicPr>
            <a:picLocks noChangeAspect="1" noChangeArrowheads="1"/>
          </p:cNvPicPr>
          <p:nvPr/>
        </p:nvPicPr>
        <p:blipFill>
          <a:blip r:embed="rId2"/>
          <a:srcRect/>
          <a:stretch>
            <a:fillRect/>
          </a:stretch>
        </p:blipFill>
        <p:spPr bwMode="auto">
          <a:xfrm>
            <a:off x="407988" y="1419225"/>
            <a:ext cx="8313737" cy="5122863"/>
          </a:xfrm>
          <a:prstGeom prst="rect">
            <a:avLst/>
          </a:prstGeom>
          <a:noFill/>
          <a:ln w="9525">
            <a:noFill/>
            <a:miter lim="800000"/>
            <a:headEnd/>
            <a:tailEnd/>
          </a:ln>
        </p:spPr>
      </p:pic>
      <p:sp>
        <p:nvSpPr>
          <p:cNvPr id="907269" name="Line 5"/>
          <p:cNvSpPr>
            <a:spLocks noChangeShapeType="1"/>
          </p:cNvSpPr>
          <p:nvPr/>
        </p:nvSpPr>
        <p:spPr bwMode="auto">
          <a:xfrm flipH="1">
            <a:off x="4368800" y="1204913"/>
            <a:ext cx="231775" cy="725487"/>
          </a:xfrm>
          <a:prstGeom prst="line">
            <a:avLst/>
          </a:prstGeom>
          <a:noFill/>
          <a:ln w="50800">
            <a:solidFill>
              <a:srgbClr val="FE9AAB"/>
            </a:solidFill>
            <a:round/>
            <a:headEnd/>
            <a:tailEnd type="triangle" w="med" len="med"/>
          </a:ln>
          <a:effectLst/>
        </p:spPr>
        <p:txBody>
          <a:bodyPr/>
          <a:lstStyle/>
          <a:p>
            <a:endParaRPr lang="zh-CN" altLang="en-US"/>
          </a:p>
        </p:txBody>
      </p:sp>
      <p:sp>
        <p:nvSpPr>
          <p:cNvPr id="907270" name="Line 6"/>
          <p:cNvSpPr>
            <a:spLocks noChangeShapeType="1"/>
          </p:cNvSpPr>
          <p:nvPr/>
        </p:nvSpPr>
        <p:spPr bwMode="auto">
          <a:xfrm flipH="1">
            <a:off x="4659313" y="1219200"/>
            <a:ext cx="827087" cy="1306513"/>
          </a:xfrm>
          <a:prstGeom prst="line">
            <a:avLst/>
          </a:prstGeom>
          <a:noFill/>
          <a:ln w="50800">
            <a:solidFill>
              <a:srgbClr val="FE9AAB"/>
            </a:solidFill>
            <a:round/>
            <a:headEnd/>
            <a:tailEnd type="triangle" w="med" len="me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07269"/>
                                        </p:tgtEl>
                                        <p:attrNameLst>
                                          <p:attrName>style.visibility</p:attrName>
                                        </p:attrNameLst>
                                      </p:cBhvr>
                                      <p:to>
                                        <p:strVal val="visible"/>
                                      </p:to>
                                    </p:set>
                                    <p:animEffect transition="in" filter="blinds(horizontal)">
                                      <p:cBhvr>
                                        <p:cTn id="7" dur="500"/>
                                        <p:tgtEl>
                                          <p:spTgt spid="90726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07270"/>
                                        </p:tgtEl>
                                        <p:attrNameLst>
                                          <p:attrName>style.visibility</p:attrName>
                                        </p:attrNameLst>
                                      </p:cBhvr>
                                      <p:to>
                                        <p:strVal val="visible"/>
                                      </p:to>
                                    </p:set>
                                    <p:animEffect transition="in" filter="blinds(horizontal)">
                                      <p:cBhvr>
                                        <p:cTn id="12" dur="500"/>
                                        <p:tgtEl>
                                          <p:spTgt spid="9072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7269" grpId="0" animBg="1"/>
      <p:bldP spid="90727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a:xfrm>
            <a:off x="304800" y="163513"/>
            <a:ext cx="8640763" cy="468312"/>
          </a:xfrm>
        </p:spPr>
        <p:txBody>
          <a:bodyPr lIns="91440" tIns="45720" rIns="91440" bIns="45720" anchor="ctr"/>
          <a:lstStyle/>
          <a:p>
            <a:pPr marL="342900" indent="-342900">
              <a:spcBef>
                <a:spcPct val="30000"/>
              </a:spcBef>
            </a:pPr>
            <a:r>
              <a:rPr lang="zh-CN" altLang="en-US" sz="2800">
                <a:solidFill>
                  <a:schemeClr val="accent1"/>
                </a:solidFill>
                <a:latin typeface="微软雅黑" panose="020B0503020204020204" pitchFamily="34" charset="-122"/>
                <a:ea typeface="微软雅黑" panose="020B0503020204020204" pitchFamily="34" charset="-122"/>
              </a:rPr>
              <a:t>三、高速缓冲存储器</a:t>
            </a:r>
            <a:r>
              <a:rPr lang="en-US" altLang="zh-CN" sz="2800">
                <a:solidFill>
                  <a:schemeClr val="accent1"/>
                </a:solidFill>
                <a:latin typeface="微软雅黑" panose="020B0503020204020204" pitchFamily="34" charset="-122"/>
                <a:ea typeface="微软雅黑" panose="020B0503020204020204" pitchFamily="34" charset="-122"/>
              </a:rPr>
              <a:t>(cache) </a:t>
            </a:r>
          </a:p>
        </p:txBody>
      </p:sp>
      <p:sp>
        <p:nvSpPr>
          <p:cNvPr id="399364" name="Rectangle 4"/>
          <p:cNvSpPr>
            <a:spLocks noChangeArrowheads="1"/>
          </p:cNvSpPr>
          <p:nvPr/>
        </p:nvSpPr>
        <p:spPr bwMode="auto">
          <a:xfrm>
            <a:off x="809625" y="847725"/>
            <a:ext cx="574833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lnSpc>
                <a:spcPct val="115000"/>
              </a:lnSpc>
              <a:spcBef>
                <a:spcPct val="15000"/>
              </a:spcBef>
            </a:pPr>
            <a:r>
              <a:rPr lang="zh-CN" altLang="en-US" sz="2200" b="1">
                <a:solidFill>
                  <a:srgbClr val="800000"/>
                </a:solidFill>
                <a:latin typeface="微软雅黑" panose="020B0503020204020204" pitchFamily="34" charset="-122"/>
                <a:ea typeface="微软雅黑" panose="020B0503020204020204" pitchFamily="34" charset="-122"/>
                <a:cs typeface="Arial" panose="020B0604020202020204" pitchFamily="34" charset="0"/>
              </a:rPr>
              <a:t>到目前为止，已经了解到有以下几种存储器：</a:t>
            </a:r>
          </a:p>
          <a:p>
            <a:pPr eaLnBrk="1" hangingPunct="1">
              <a:lnSpc>
                <a:spcPct val="115000"/>
              </a:lnSpc>
              <a:spcBef>
                <a:spcPct val="15000"/>
              </a:spcBef>
            </a:pPr>
            <a:r>
              <a:rPr lang="zh-CN" altLang="en-US" sz="2200" b="1">
                <a:solidFill>
                  <a:srgbClr val="800000"/>
                </a:solidFill>
                <a:latin typeface="微软雅黑" panose="020B0503020204020204" pitchFamily="34" charset="-122"/>
                <a:ea typeface="微软雅黑" panose="020B0503020204020204" pitchFamily="34" charset="-122"/>
                <a:cs typeface="Arial" panose="020B0604020202020204" pitchFamily="34" charset="0"/>
              </a:rPr>
              <a:t>寄存器，</a:t>
            </a:r>
            <a:r>
              <a:rPr lang="en-US" altLang="zh-CN" sz="2200" b="1">
                <a:solidFill>
                  <a:srgbClr val="800000"/>
                </a:solidFill>
                <a:latin typeface="微软雅黑" panose="020B0503020204020204" pitchFamily="34" charset="-122"/>
                <a:ea typeface="微软雅黑" panose="020B0503020204020204" pitchFamily="34" charset="-122"/>
                <a:cs typeface="Arial" panose="020B0604020202020204" pitchFamily="34" charset="0"/>
              </a:rPr>
              <a:t>SRAM</a:t>
            </a:r>
            <a:r>
              <a:rPr lang="zh-CN" altLang="en-US" sz="2200" b="1">
                <a:solidFill>
                  <a:srgbClr val="800000"/>
                </a:solidFill>
                <a:latin typeface="微软雅黑" panose="020B0503020204020204" pitchFamily="34" charset="-122"/>
                <a:ea typeface="微软雅黑" panose="020B0503020204020204" pitchFamily="34" charset="-122"/>
                <a:cs typeface="Arial" panose="020B0604020202020204" pitchFamily="34" charset="0"/>
              </a:rPr>
              <a:t>，</a:t>
            </a:r>
            <a:r>
              <a:rPr lang="en-US" altLang="zh-CN" sz="2200" b="1">
                <a:solidFill>
                  <a:srgbClr val="800000"/>
                </a:solidFill>
                <a:latin typeface="微软雅黑" panose="020B0503020204020204" pitchFamily="34" charset="-122"/>
                <a:ea typeface="微软雅黑" panose="020B0503020204020204" pitchFamily="34" charset="-122"/>
                <a:cs typeface="Arial" panose="020B0604020202020204" pitchFamily="34" charset="0"/>
              </a:rPr>
              <a:t>DRAM</a:t>
            </a:r>
            <a:r>
              <a:rPr lang="zh-CN" altLang="en-US" sz="2200" b="1">
                <a:solidFill>
                  <a:srgbClr val="A50021"/>
                </a:solidFill>
                <a:latin typeface="微软雅黑" panose="020B0503020204020204" pitchFamily="34" charset="-122"/>
                <a:ea typeface="微软雅黑" panose="020B0503020204020204" pitchFamily="34" charset="-122"/>
                <a:cs typeface="Arial" panose="020B0604020202020204" pitchFamily="34" charset="0"/>
              </a:rPr>
              <a:t>， 硬盘</a:t>
            </a:r>
          </a:p>
        </p:txBody>
      </p:sp>
      <p:sp>
        <p:nvSpPr>
          <p:cNvPr id="399365" name="Rectangle 5"/>
          <p:cNvSpPr>
            <a:spLocks noChangeArrowheads="1"/>
          </p:cNvSpPr>
          <p:nvPr/>
        </p:nvSpPr>
        <p:spPr bwMode="auto">
          <a:xfrm>
            <a:off x="927100" y="5499100"/>
            <a:ext cx="5867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lang="zh-CN" altLang="en-US" sz="2200" b="1">
                <a:solidFill>
                  <a:srgbClr val="0000FF"/>
                </a:solidFill>
                <a:ea typeface="微软雅黑" panose="020B0503020204020204" pitchFamily="34" charset="-122"/>
              </a:rPr>
              <a:t>单独用某一种存储器，都不能满足我们的需要！</a:t>
            </a:r>
          </a:p>
          <a:p>
            <a:pPr eaLnBrk="1" hangingPunct="1">
              <a:spcBef>
                <a:spcPct val="50000"/>
              </a:spcBef>
            </a:pPr>
            <a:r>
              <a:rPr lang="zh-CN" altLang="en-US" sz="2200" b="1">
                <a:solidFill>
                  <a:srgbClr val="CC0000"/>
                </a:solidFill>
                <a:ea typeface="微软雅黑" panose="020B0503020204020204" pitchFamily="34" charset="-122"/>
              </a:rPr>
              <a:t>采用分层存储结构来构建计算机的存储体系！</a:t>
            </a:r>
          </a:p>
        </p:txBody>
      </p:sp>
      <p:grpSp>
        <p:nvGrpSpPr>
          <p:cNvPr id="2" name="Group 26"/>
          <p:cNvGrpSpPr>
            <a:grpSpLocks/>
          </p:cNvGrpSpPr>
          <p:nvPr/>
        </p:nvGrpSpPr>
        <p:grpSpPr bwMode="auto">
          <a:xfrm>
            <a:off x="571377" y="1646238"/>
            <a:ext cx="8305800" cy="3303587"/>
            <a:chOff x="336" y="1253"/>
            <a:chExt cx="5232" cy="2081"/>
          </a:xfrm>
        </p:grpSpPr>
        <p:graphicFrame>
          <p:nvGraphicFramePr>
            <p:cNvPr id="40968" name="Object 3"/>
            <p:cNvGraphicFramePr>
              <a:graphicFrameLocks noChangeAspect="1"/>
            </p:cNvGraphicFramePr>
            <p:nvPr/>
          </p:nvGraphicFramePr>
          <p:xfrm>
            <a:off x="336" y="1253"/>
            <a:ext cx="5232" cy="2081"/>
          </p:xfrm>
          <a:graphic>
            <a:graphicData uri="http://schemas.openxmlformats.org/presentationml/2006/ole">
              <mc:AlternateContent xmlns:mc="http://schemas.openxmlformats.org/markup-compatibility/2006">
                <mc:Choice xmlns:v="urn:schemas-microsoft-com:vml" Requires="v">
                  <p:oleObj spid="_x0000_s41043" name="位图图像" r:id="rId4" imgW="5649114" imgH="2362530" progId="PBrush">
                    <p:embed/>
                  </p:oleObj>
                </mc:Choice>
                <mc:Fallback>
                  <p:oleObj name="位图图像" r:id="rId4" imgW="5649114" imgH="2362530" progId="PBrush">
                    <p:embed/>
                    <p:pic>
                      <p:nvPicPr>
                        <p:cNvPr id="0" name="Picture 8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6" y="1253"/>
                          <a:ext cx="5232" cy="2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Lst>
                      </p:spPr>
                    </p:pic>
                  </p:oleObj>
                </mc:Fallback>
              </mc:AlternateContent>
            </a:graphicData>
          </a:graphic>
        </p:graphicFrame>
        <p:sp>
          <p:nvSpPr>
            <p:cNvPr id="40969" name="Text Box 12"/>
            <p:cNvSpPr txBox="1">
              <a:spLocks noChangeArrowheads="1"/>
            </p:cNvSpPr>
            <p:nvPr/>
          </p:nvSpPr>
          <p:spPr bwMode="auto">
            <a:xfrm>
              <a:off x="3016" y="1741"/>
              <a:ext cx="1089" cy="17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spcBef>
                  <a:spcPct val="50000"/>
                </a:spcBef>
              </a:pPr>
              <a:r>
                <a:rPr kumimoji="1" lang="en-US" altLang="zh-CN" sz="1800" dirty="0">
                  <a:latin typeface="Comic Sans MS" panose="030F0702030302020204" pitchFamily="66" charset="0"/>
                  <a:ea typeface="华文新魏" panose="02010800040101010101" pitchFamily="2" charset="-122"/>
                </a:rPr>
                <a:t>300ps~500ps</a:t>
              </a:r>
            </a:p>
          </p:txBody>
        </p:sp>
        <p:sp>
          <p:nvSpPr>
            <p:cNvPr id="40970" name="Text Box 17"/>
            <p:cNvSpPr txBox="1">
              <a:spLocks noChangeArrowheads="1"/>
            </p:cNvSpPr>
            <p:nvPr/>
          </p:nvSpPr>
          <p:spPr bwMode="auto">
            <a:xfrm>
              <a:off x="3009" y="2005"/>
              <a:ext cx="1089" cy="17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spcBef>
                  <a:spcPct val="50000"/>
                </a:spcBef>
              </a:pPr>
              <a:r>
                <a:rPr kumimoji="1" lang="en-US" altLang="zh-CN" sz="1800" dirty="0">
                  <a:latin typeface="Comic Sans MS" panose="030F0702030302020204" pitchFamily="66" charset="0"/>
                  <a:ea typeface="华文新魏" panose="02010800040101010101" pitchFamily="2" charset="-122"/>
                </a:rPr>
                <a:t>1ns~20ns</a:t>
              </a:r>
            </a:p>
          </p:txBody>
        </p:sp>
        <p:sp>
          <p:nvSpPr>
            <p:cNvPr id="40971" name="Text Box 18"/>
            <p:cNvSpPr txBox="1">
              <a:spLocks noChangeArrowheads="1"/>
            </p:cNvSpPr>
            <p:nvPr/>
          </p:nvSpPr>
          <p:spPr bwMode="auto">
            <a:xfrm>
              <a:off x="2971" y="2286"/>
              <a:ext cx="1089" cy="17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spcBef>
                  <a:spcPct val="50000"/>
                </a:spcBef>
              </a:pPr>
              <a:r>
                <a:rPr kumimoji="1" lang="en-US" altLang="zh-CN" sz="1800" dirty="0">
                  <a:latin typeface="Comic Sans MS" panose="030F0702030302020204" pitchFamily="66" charset="0"/>
                  <a:ea typeface="华文新魏" panose="02010800040101010101" pitchFamily="2" charset="-122"/>
                </a:rPr>
                <a:t>50ns~100ns</a:t>
              </a:r>
            </a:p>
          </p:txBody>
        </p:sp>
        <p:sp>
          <p:nvSpPr>
            <p:cNvPr id="40972" name="Text Box 19"/>
            <p:cNvSpPr txBox="1">
              <a:spLocks noChangeArrowheads="1"/>
            </p:cNvSpPr>
            <p:nvPr/>
          </p:nvSpPr>
          <p:spPr bwMode="auto">
            <a:xfrm>
              <a:off x="2971" y="2558"/>
              <a:ext cx="1089" cy="17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spcBef>
                  <a:spcPct val="50000"/>
                </a:spcBef>
              </a:pPr>
              <a:r>
                <a:rPr kumimoji="1" lang="en-US" altLang="zh-CN" sz="1800" dirty="0">
                  <a:latin typeface="Comic Sans MS" panose="030F0702030302020204" pitchFamily="66" charset="0"/>
                  <a:ea typeface="华文新魏" panose="02010800040101010101" pitchFamily="2" charset="-122"/>
                </a:rPr>
                <a:t>5ms~10ms</a:t>
              </a:r>
            </a:p>
          </p:txBody>
        </p:sp>
        <p:sp>
          <p:nvSpPr>
            <p:cNvPr id="40973" name="Text Box 20"/>
            <p:cNvSpPr txBox="1">
              <a:spLocks noChangeArrowheads="1"/>
            </p:cNvSpPr>
            <p:nvPr/>
          </p:nvSpPr>
          <p:spPr bwMode="auto">
            <a:xfrm>
              <a:off x="1791" y="1706"/>
              <a:ext cx="1089" cy="17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spcBef>
                  <a:spcPct val="50000"/>
                </a:spcBef>
              </a:pPr>
              <a:r>
                <a:rPr kumimoji="1" lang="en-US" altLang="zh-CN" sz="1800" b="1">
                  <a:latin typeface="Times New Roman" panose="02020603050405020304" pitchFamily="18" charset="0"/>
                  <a:ea typeface="华文新魏" panose="02010800040101010101" pitchFamily="2" charset="-122"/>
                </a:rPr>
                <a:t>&lt;</a:t>
              </a:r>
              <a:r>
                <a:rPr kumimoji="1" lang="en-US" altLang="zh-CN" sz="1800">
                  <a:latin typeface="Comic Sans MS" panose="030F0702030302020204" pitchFamily="66" charset="0"/>
                  <a:ea typeface="华文新魏" panose="02010800040101010101" pitchFamily="2" charset="-122"/>
                </a:rPr>
                <a:t>1KB</a:t>
              </a:r>
            </a:p>
          </p:txBody>
        </p:sp>
        <p:sp>
          <p:nvSpPr>
            <p:cNvPr id="40974" name="Text Box 21"/>
            <p:cNvSpPr txBox="1">
              <a:spLocks noChangeArrowheads="1"/>
            </p:cNvSpPr>
            <p:nvPr/>
          </p:nvSpPr>
          <p:spPr bwMode="auto">
            <a:xfrm>
              <a:off x="1837" y="2013"/>
              <a:ext cx="1089" cy="17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spcBef>
                  <a:spcPct val="50000"/>
                </a:spcBef>
              </a:pPr>
              <a:r>
                <a:rPr kumimoji="1" lang="en-US" altLang="zh-CN" sz="1800" dirty="0">
                  <a:latin typeface="Comic Sans MS" panose="030F0702030302020204" pitchFamily="66" charset="0"/>
                  <a:ea typeface="华文新魏" panose="02010800040101010101" pitchFamily="2" charset="-122"/>
                </a:rPr>
                <a:t>64KB~4MB</a:t>
              </a:r>
            </a:p>
          </p:txBody>
        </p:sp>
        <p:sp>
          <p:nvSpPr>
            <p:cNvPr id="40975" name="Text Box 22"/>
            <p:cNvSpPr txBox="1">
              <a:spLocks noChangeArrowheads="1"/>
            </p:cNvSpPr>
            <p:nvPr/>
          </p:nvSpPr>
          <p:spPr bwMode="auto">
            <a:xfrm>
              <a:off x="1791" y="2286"/>
              <a:ext cx="1089" cy="17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spcBef>
                  <a:spcPct val="50000"/>
                </a:spcBef>
              </a:pPr>
              <a:r>
                <a:rPr kumimoji="1" lang="en-US" altLang="zh-CN" sz="1800" dirty="0">
                  <a:latin typeface="Comic Sans MS" panose="030F0702030302020204" pitchFamily="66" charset="0"/>
                  <a:ea typeface="华文新魏" panose="02010800040101010101" pitchFamily="2" charset="-122"/>
                </a:rPr>
                <a:t>1GB~16GB</a:t>
              </a:r>
            </a:p>
          </p:txBody>
        </p:sp>
        <p:sp>
          <p:nvSpPr>
            <p:cNvPr id="40976" name="Text Box 23"/>
            <p:cNvSpPr txBox="1">
              <a:spLocks noChangeArrowheads="1"/>
            </p:cNvSpPr>
            <p:nvPr/>
          </p:nvSpPr>
          <p:spPr bwMode="auto">
            <a:xfrm>
              <a:off x="1746" y="2568"/>
              <a:ext cx="1089" cy="17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spcBef>
                  <a:spcPct val="50000"/>
                </a:spcBef>
              </a:pPr>
              <a:r>
                <a:rPr kumimoji="1" lang="en-US" altLang="zh-CN" sz="1800" dirty="0">
                  <a:latin typeface="Comic Sans MS" panose="030F0702030302020204" pitchFamily="66" charset="0"/>
                  <a:ea typeface="华文新魏" panose="02010800040101010101" pitchFamily="2" charset="-122"/>
                </a:rPr>
                <a:t>1TB~16TB</a:t>
              </a:r>
            </a:p>
          </p:txBody>
        </p:sp>
        <p:sp>
          <p:nvSpPr>
            <p:cNvPr id="40977" name="Text Box 24"/>
            <p:cNvSpPr txBox="1">
              <a:spLocks noChangeArrowheads="1"/>
            </p:cNvSpPr>
            <p:nvPr/>
          </p:nvSpPr>
          <p:spPr bwMode="auto">
            <a:xfrm>
              <a:off x="1746" y="2840"/>
              <a:ext cx="1089" cy="17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spcBef>
                  <a:spcPct val="50000"/>
                </a:spcBef>
              </a:pPr>
              <a:r>
                <a:rPr kumimoji="1" lang="en-US" altLang="zh-CN" sz="1800">
                  <a:solidFill>
                    <a:srgbClr val="CC0000"/>
                  </a:solidFill>
                  <a:latin typeface="Comic Sans MS" panose="030F0702030302020204" pitchFamily="66" charset="0"/>
                  <a:ea typeface="华文新魏" panose="02010800040101010101" pitchFamily="2" charset="-122"/>
                </a:rPr>
                <a:t>100GB</a:t>
              </a:r>
            </a:p>
          </p:txBody>
        </p:sp>
        <p:sp>
          <p:nvSpPr>
            <p:cNvPr id="40978" name="Text Box 25"/>
            <p:cNvSpPr txBox="1">
              <a:spLocks noChangeArrowheads="1"/>
            </p:cNvSpPr>
            <p:nvPr/>
          </p:nvSpPr>
          <p:spPr bwMode="auto">
            <a:xfrm>
              <a:off x="3016" y="2840"/>
              <a:ext cx="1089"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spcBef>
                  <a:spcPct val="50000"/>
                </a:spcBef>
              </a:pPr>
              <a:r>
                <a:rPr kumimoji="1" lang="en-US" altLang="zh-CN" sz="2000">
                  <a:solidFill>
                    <a:srgbClr val="CC0000"/>
                  </a:solidFill>
                  <a:latin typeface="Comic Sans MS" panose="030F0702030302020204" pitchFamily="66" charset="0"/>
                  <a:ea typeface="华文新魏" panose="02010800040101010101" pitchFamily="2" charset="-122"/>
                </a:rPr>
                <a:t>1ns</a:t>
              </a:r>
            </a:p>
          </p:txBody>
        </p:sp>
      </p:grpSp>
      <p:sp>
        <p:nvSpPr>
          <p:cNvPr id="399390" name="Rectangle 30"/>
          <p:cNvSpPr>
            <a:spLocks noChangeArrowheads="1"/>
          </p:cNvSpPr>
          <p:nvPr/>
        </p:nvSpPr>
        <p:spPr bwMode="auto">
          <a:xfrm>
            <a:off x="611188" y="4999038"/>
            <a:ext cx="61468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lang="zh-CN" altLang="en-US" sz="2200" b="1">
                <a:solidFill>
                  <a:srgbClr val="CC0000"/>
                </a:solidFill>
                <a:ea typeface="微软雅黑" panose="020B0503020204020204" pitchFamily="34" charset="-122"/>
              </a:rPr>
              <a:t>问题：你认为哪一种最适合做计算机的存储器呢？</a:t>
            </a:r>
          </a:p>
        </p:txBody>
      </p:sp>
      <p:sp>
        <p:nvSpPr>
          <p:cNvPr id="40967" name="灯片编号占位符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412DEEBF-C707-4D95-9286-EE62BB38D932}" type="slidenum">
              <a:rPr lang="zh-CN" altLang="en-US" sz="1200" smtClean="0">
                <a:solidFill>
                  <a:srgbClr val="898989"/>
                </a:solidFill>
              </a:rPr>
              <a:pPr/>
              <a:t>39</a:t>
            </a:fld>
            <a:endParaRPr lang="zh-CN"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99364">
                                            <p:txEl>
                                              <p:pRg st="1" end="1"/>
                                            </p:txEl>
                                          </p:spTgt>
                                        </p:tgtEl>
                                        <p:attrNameLst>
                                          <p:attrName>style.visibility</p:attrName>
                                        </p:attrNameLst>
                                      </p:cBhvr>
                                      <p:to>
                                        <p:strVal val="visible"/>
                                      </p:to>
                                    </p:set>
                                    <p:animEffect transition="in" filter="blinds(horizontal)">
                                      <p:cBhvr>
                                        <p:cTn id="7" dur="500"/>
                                        <p:tgtEl>
                                          <p:spTgt spid="399364">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99390"/>
                                        </p:tgtEl>
                                        <p:attrNameLst>
                                          <p:attrName>style.visibility</p:attrName>
                                        </p:attrNameLst>
                                      </p:cBhvr>
                                      <p:to>
                                        <p:strVal val="visible"/>
                                      </p:to>
                                    </p:set>
                                    <p:animEffect transition="in" filter="blinds(horizontal)">
                                      <p:cBhvr>
                                        <p:cTn id="17" dur="500"/>
                                        <p:tgtEl>
                                          <p:spTgt spid="39939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99365">
                                            <p:txEl>
                                              <p:pRg st="0" end="0"/>
                                            </p:txEl>
                                          </p:spTgt>
                                        </p:tgtEl>
                                        <p:attrNameLst>
                                          <p:attrName>style.visibility</p:attrName>
                                        </p:attrNameLst>
                                      </p:cBhvr>
                                      <p:to>
                                        <p:strVal val="visible"/>
                                      </p:to>
                                    </p:set>
                                    <p:animEffect transition="in" filter="blinds(horizontal)">
                                      <p:cBhvr>
                                        <p:cTn id="22" dur="500"/>
                                        <p:tgtEl>
                                          <p:spTgt spid="399365">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99365">
                                            <p:txEl>
                                              <p:pRg st="1" end="1"/>
                                            </p:txEl>
                                          </p:spTgt>
                                        </p:tgtEl>
                                        <p:attrNameLst>
                                          <p:attrName>style.visibility</p:attrName>
                                        </p:attrNameLst>
                                      </p:cBhvr>
                                      <p:to>
                                        <p:strVal val="visible"/>
                                      </p:to>
                                    </p:set>
                                    <p:animEffect transition="in" filter="blinds(horizontal)">
                                      <p:cBhvr>
                                        <p:cTn id="27" dur="500"/>
                                        <p:tgtEl>
                                          <p:spTgt spid="39936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236538" y="53975"/>
            <a:ext cx="8807450" cy="569913"/>
          </a:xfrm>
        </p:spPr>
        <p:txBody>
          <a:bodyPr lIns="91440" tIns="45720" rIns="91440" bIns="45720" anchor="ctr"/>
          <a:lstStyle/>
          <a:p>
            <a:pPr eaLnBrk="1" hangingPunct="1"/>
            <a:r>
              <a:rPr lang="zh-CN" altLang="en-US"/>
              <a:t>存储器分类</a:t>
            </a:r>
          </a:p>
        </p:txBody>
      </p:sp>
      <p:sp>
        <p:nvSpPr>
          <p:cNvPr id="8195" name="Rectangle 3"/>
          <p:cNvSpPr>
            <a:spLocks noGrp="1" noChangeArrowheads="1"/>
          </p:cNvSpPr>
          <p:nvPr>
            <p:ph type="body" idx="4294967295"/>
          </p:nvPr>
        </p:nvSpPr>
        <p:spPr>
          <a:xfrm>
            <a:off x="265113" y="774700"/>
            <a:ext cx="7381875" cy="427038"/>
          </a:xfrm>
        </p:spPr>
        <p:txBody>
          <a:bodyPr lIns="91440" tIns="45720" rIns="91440" bIns="45720"/>
          <a:lstStyle/>
          <a:p>
            <a:pPr eaLnBrk="1" hangingPunct="1">
              <a:buFontTx/>
              <a:buNone/>
            </a:pPr>
            <a:r>
              <a:rPr lang="zh-CN" altLang="en-US" sz="2200" dirty="0">
                <a:latin typeface="微软雅黑" panose="020B0503020204020204" pitchFamily="34" charset="-122"/>
                <a:ea typeface="微软雅黑" panose="020B0503020204020204" pitchFamily="34" charset="-122"/>
              </a:rPr>
              <a:t>（2）按存储介质分类</a:t>
            </a:r>
          </a:p>
        </p:txBody>
      </p:sp>
      <p:sp>
        <p:nvSpPr>
          <p:cNvPr id="14342" name="Rectangle 6"/>
          <p:cNvSpPr>
            <a:spLocks noGrp="1" noChangeArrowheads="1"/>
          </p:cNvSpPr>
          <p:nvPr>
            <p:ph type="body" idx="4294967295"/>
          </p:nvPr>
        </p:nvSpPr>
        <p:spPr>
          <a:xfrm>
            <a:off x="361950" y="1225550"/>
            <a:ext cx="7861300" cy="1331913"/>
          </a:xfrm>
          <a:noFill/>
        </p:spPr>
        <p:txBody>
          <a:bodyPr lIns="91440" tIns="45720" rIns="91440" bIns="45720"/>
          <a:lstStyle/>
          <a:p>
            <a:pPr eaLnBrk="1" hangingPunct="1">
              <a:buFontTx/>
              <a:buNone/>
            </a:pPr>
            <a:r>
              <a:rPr lang="zh-CN" altLang="en-US" sz="2200">
                <a:solidFill>
                  <a:srgbClr val="000099"/>
                </a:solidFill>
                <a:latin typeface="微软雅黑" panose="020B0503020204020204" pitchFamily="34" charset="-122"/>
                <a:ea typeface="微软雅黑" panose="020B0503020204020204" pitchFamily="34" charset="-122"/>
              </a:rPr>
              <a:t>       半导体存储器：</a:t>
            </a:r>
            <a:r>
              <a:rPr lang="zh-CN" altLang="en-US" sz="2200">
                <a:solidFill>
                  <a:srgbClr val="006600"/>
                </a:solidFill>
                <a:latin typeface="微软雅黑" panose="020B0503020204020204" pitchFamily="34" charset="-122"/>
                <a:ea typeface="微软雅黑" panose="020B0503020204020204" pitchFamily="34" charset="-122"/>
              </a:rPr>
              <a:t>双极型，静态</a:t>
            </a:r>
            <a:r>
              <a:rPr lang="en-US" altLang="zh-CN" sz="2200">
                <a:solidFill>
                  <a:srgbClr val="006600"/>
                </a:solidFill>
                <a:latin typeface="微软雅黑" panose="020B0503020204020204" pitchFamily="34" charset="-122"/>
                <a:ea typeface="微软雅黑" panose="020B0503020204020204" pitchFamily="34" charset="-122"/>
              </a:rPr>
              <a:t>MOS</a:t>
            </a:r>
            <a:r>
              <a:rPr lang="zh-CN" altLang="en-US" sz="2200">
                <a:solidFill>
                  <a:srgbClr val="006600"/>
                </a:solidFill>
                <a:latin typeface="微软雅黑" panose="020B0503020204020204" pitchFamily="34" charset="-122"/>
                <a:ea typeface="微软雅黑" panose="020B0503020204020204" pitchFamily="34" charset="-122"/>
              </a:rPr>
              <a:t>型，动态</a:t>
            </a:r>
            <a:r>
              <a:rPr lang="en-US" altLang="zh-CN" sz="2200">
                <a:solidFill>
                  <a:srgbClr val="006600"/>
                </a:solidFill>
                <a:latin typeface="微软雅黑" panose="020B0503020204020204" pitchFamily="34" charset="-122"/>
                <a:ea typeface="微软雅黑" panose="020B0503020204020204" pitchFamily="34" charset="-122"/>
              </a:rPr>
              <a:t>MOS</a:t>
            </a:r>
            <a:r>
              <a:rPr lang="zh-CN" altLang="en-US" sz="2200">
                <a:solidFill>
                  <a:srgbClr val="006600"/>
                </a:solidFill>
                <a:latin typeface="微软雅黑" panose="020B0503020204020204" pitchFamily="34" charset="-122"/>
                <a:ea typeface="微软雅黑" panose="020B0503020204020204" pitchFamily="34" charset="-122"/>
              </a:rPr>
              <a:t>型</a:t>
            </a:r>
          </a:p>
          <a:p>
            <a:pPr eaLnBrk="1" hangingPunct="1">
              <a:buFontTx/>
              <a:buNone/>
            </a:pPr>
            <a:r>
              <a:rPr lang="zh-CN" altLang="en-US" sz="2200">
                <a:solidFill>
                  <a:srgbClr val="000099"/>
                </a:solidFill>
                <a:latin typeface="微软雅黑" panose="020B0503020204020204" pitchFamily="34" charset="-122"/>
                <a:ea typeface="微软雅黑" panose="020B0503020204020204" pitchFamily="34" charset="-122"/>
              </a:rPr>
              <a:t>        磁表面存储器：</a:t>
            </a:r>
            <a:r>
              <a:rPr lang="zh-CN" altLang="en-US" sz="2200">
                <a:solidFill>
                  <a:srgbClr val="006600"/>
                </a:solidFill>
                <a:latin typeface="微软雅黑" panose="020B0503020204020204" pitchFamily="34" charset="-122"/>
                <a:ea typeface="微软雅黑" panose="020B0503020204020204" pitchFamily="34" charset="-122"/>
              </a:rPr>
              <a:t>磁盘（</a:t>
            </a:r>
            <a:r>
              <a:rPr lang="en-US" altLang="zh-CN" sz="2200">
                <a:solidFill>
                  <a:srgbClr val="006600"/>
                </a:solidFill>
                <a:latin typeface="微软雅黑" panose="020B0503020204020204" pitchFamily="34" charset="-122"/>
                <a:ea typeface="微软雅黑" panose="020B0503020204020204" pitchFamily="34" charset="-122"/>
              </a:rPr>
              <a:t>Disk</a:t>
            </a:r>
            <a:r>
              <a:rPr lang="zh-CN" altLang="en-US" sz="2200">
                <a:solidFill>
                  <a:srgbClr val="006600"/>
                </a:solidFill>
                <a:latin typeface="微软雅黑" panose="020B0503020204020204" pitchFamily="34" charset="-122"/>
                <a:ea typeface="微软雅黑" panose="020B0503020204020204" pitchFamily="34" charset="-122"/>
              </a:rPr>
              <a:t>）、磁带 （</a:t>
            </a:r>
            <a:r>
              <a:rPr lang="en-US" altLang="zh-CN" sz="2200">
                <a:solidFill>
                  <a:srgbClr val="006600"/>
                </a:solidFill>
                <a:latin typeface="微软雅黑" panose="020B0503020204020204" pitchFamily="34" charset="-122"/>
                <a:ea typeface="微软雅黑" panose="020B0503020204020204" pitchFamily="34" charset="-122"/>
              </a:rPr>
              <a:t>Tape</a:t>
            </a:r>
            <a:r>
              <a:rPr lang="zh-CN" altLang="en-US" sz="2200">
                <a:solidFill>
                  <a:srgbClr val="006600"/>
                </a:solidFill>
                <a:latin typeface="微软雅黑" panose="020B0503020204020204" pitchFamily="34" charset="-122"/>
                <a:ea typeface="微软雅黑" panose="020B0503020204020204" pitchFamily="34" charset="-122"/>
              </a:rPr>
              <a:t>）</a:t>
            </a:r>
          </a:p>
          <a:p>
            <a:pPr eaLnBrk="1" hangingPunct="1">
              <a:buFontTx/>
              <a:buNone/>
            </a:pPr>
            <a:r>
              <a:rPr lang="zh-CN" altLang="en-US" sz="2200">
                <a:solidFill>
                  <a:srgbClr val="000099"/>
                </a:solidFill>
                <a:latin typeface="微软雅黑" panose="020B0503020204020204" pitchFamily="34" charset="-122"/>
                <a:ea typeface="微软雅黑" panose="020B0503020204020204" pitchFamily="34" charset="-122"/>
              </a:rPr>
              <a:t>        光存储器：</a:t>
            </a:r>
            <a:r>
              <a:rPr lang="en-US" altLang="zh-CN" sz="2200">
                <a:solidFill>
                  <a:srgbClr val="006600"/>
                </a:solidFill>
                <a:latin typeface="微软雅黑" panose="020B0503020204020204" pitchFamily="34" charset="-122"/>
                <a:ea typeface="微软雅黑" panose="020B0503020204020204" pitchFamily="34" charset="-122"/>
              </a:rPr>
              <a:t>CD，CD-ROM，DVD</a:t>
            </a:r>
            <a:endParaRPr lang="zh-CN" altLang="en-US" sz="2200">
              <a:solidFill>
                <a:srgbClr val="006600"/>
              </a:solidFill>
              <a:latin typeface="微软雅黑" panose="020B0503020204020204" pitchFamily="34" charset="-122"/>
              <a:ea typeface="微软雅黑" panose="020B0503020204020204" pitchFamily="34" charset="-122"/>
            </a:endParaRPr>
          </a:p>
        </p:txBody>
      </p:sp>
      <p:sp>
        <p:nvSpPr>
          <p:cNvPr id="14344" name="Rectangle 8"/>
          <p:cNvSpPr>
            <a:spLocks noChangeArrowheads="1"/>
          </p:cNvSpPr>
          <p:nvPr/>
        </p:nvSpPr>
        <p:spPr bwMode="auto">
          <a:xfrm>
            <a:off x="279400" y="2708275"/>
            <a:ext cx="8262938" cy="145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20000"/>
              </a:spcBef>
              <a:buClr>
                <a:schemeClr val="accent1"/>
              </a:buClr>
              <a:buSzPct val="80000"/>
              <a:buFont typeface="Wingdings" panose="05000000000000000000" pitchFamily="2" charset="2"/>
              <a:buNone/>
            </a:pPr>
            <a:r>
              <a:rPr lang="zh-CN" altLang="en-US" sz="2200" b="1" dirty="0">
                <a:latin typeface="微软雅黑" panose="020B0503020204020204" pitchFamily="34" charset="-122"/>
                <a:ea typeface="微软雅黑" panose="020B0503020204020204" pitchFamily="34" charset="-122"/>
              </a:rPr>
              <a:t>（3）按信息的可更改性分类</a:t>
            </a:r>
            <a:endParaRPr kumimoji="1" lang="zh-CN" altLang="en-US" sz="2200" b="1" dirty="0">
              <a:latin typeface="微软雅黑" panose="020B0503020204020204" pitchFamily="34" charset="-122"/>
              <a:ea typeface="微软雅黑" panose="020B0503020204020204" pitchFamily="34" charset="-122"/>
            </a:endParaRPr>
          </a:p>
          <a:p>
            <a:pPr eaLnBrk="1" hangingPunct="1">
              <a:spcBef>
                <a:spcPct val="20000"/>
              </a:spcBef>
              <a:buClr>
                <a:schemeClr val="accent1"/>
              </a:buClr>
              <a:buSzPct val="80000"/>
              <a:buFont typeface="Wingdings" panose="05000000000000000000" pitchFamily="2" charset="2"/>
              <a:buNone/>
            </a:pPr>
            <a:r>
              <a:rPr lang="zh-CN" altLang="en-US" sz="2200" b="1" dirty="0">
                <a:solidFill>
                  <a:srgbClr val="000099"/>
                </a:solidFill>
                <a:latin typeface="微软雅黑" panose="020B0503020204020204" pitchFamily="34" charset="-122"/>
                <a:ea typeface="微软雅黑" panose="020B0503020204020204" pitchFamily="34" charset="-122"/>
              </a:rPr>
              <a:t>         读写存储器（</a:t>
            </a:r>
            <a:r>
              <a:rPr lang="en-US" altLang="zh-CN" sz="2200" b="1" dirty="0">
                <a:solidFill>
                  <a:srgbClr val="000099"/>
                </a:solidFill>
                <a:latin typeface="微软雅黑" panose="020B0503020204020204" pitchFamily="34" charset="-122"/>
                <a:ea typeface="微软雅黑" panose="020B0503020204020204" pitchFamily="34" charset="-122"/>
              </a:rPr>
              <a:t>Read / Write Memory)</a:t>
            </a:r>
            <a:r>
              <a:rPr lang="en-US" altLang="zh-CN" sz="2200" b="1" dirty="0">
                <a:latin typeface="微软雅黑" panose="020B0503020204020204" pitchFamily="34" charset="-122"/>
                <a:ea typeface="微软雅黑" panose="020B0503020204020204" pitchFamily="34" charset="-122"/>
              </a:rPr>
              <a:t>：</a:t>
            </a:r>
            <a:r>
              <a:rPr lang="zh-CN" altLang="en-US" sz="2200" b="1" dirty="0">
                <a:solidFill>
                  <a:srgbClr val="006600"/>
                </a:solidFill>
                <a:latin typeface="微软雅黑" panose="020B0503020204020204" pitchFamily="34" charset="-122"/>
                <a:ea typeface="微软雅黑" panose="020B0503020204020204" pitchFamily="34" charset="-122"/>
              </a:rPr>
              <a:t>可读可写</a:t>
            </a:r>
          </a:p>
          <a:p>
            <a:pPr eaLnBrk="1" hangingPunct="1">
              <a:spcBef>
                <a:spcPct val="20000"/>
              </a:spcBef>
              <a:buClr>
                <a:schemeClr val="accent1"/>
              </a:buClr>
              <a:buSzPct val="80000"/>
              <a:buFont typeface="Wingdings" panose="05000000000000000000" pitchFamily="2" charset="2"/>
              <a:buNone/>
            </a:pPr>
            <a:r>
              <a:rPr lang="zh-CN" altLang="en-US" sz="2200" b="1" dirty="0">
                <a:solidFill>
                  <a:srgbClr val="000099"/>
                </a:solidFill>
                <a:latin typeface="微软雅黑" panose="020B0503020204020204" pitchFamily="34" charset="-122"/>
                <a:ea typeface="微软雅黑" panose="020B0503020204020204" pitchFamily="34" charset="-122"/>
              </a:rPr>
              <a:t>         只读存储器（</a:t>
            </a:r>
            <a:r>
              <a:rPr lang="en-US" altLang="zh-CN" sz="2200" b="1" dirty="0">
                <a:solidFill>
                  <a:srgbClr val="000099"/>
                </a:solidFill>
                <a:latin typeface="微软雅黑" panose="020B0503020204020204" pitchFamily="34" charset="-122"/>
                <a:ea typeface="微软雅黑" panose="020B0503020204020204" pitchFamily="34" charset="-122"/>
              </a:rPr>
              <a:t>Read Only Memory)</a:t>
            </a:r>
            <a:r>
              <a:rPr lang="en-US" altLang="zh-CN" sz="2200" b="1" dirty="0">
                <a:latin typeface="微软雅黑" panose="020B0503020204020204" pitchFamily="34" charset="-122"/>
                <a:ea typeface="微软雅黑" panose="020B0503020204020204" pitchFamily="34" charset="-122"/>
              </a:rPr>
              <a:t>：</a:t>
            </a:r>
            <a:r>
              <a:rPr lang="zh-CN" altLang="en-US" sz="2200" b="1" dirty="0">
                <a:solidFill>
                  <a:srgbClr val="006600"/>
                </a:solidFill>
                <a:latin typeface="微软雅黑" panose="020B0503020204020204" pitchFamily="34" charset="-122"/>
                <a:ea typeface="微软雅黑" panose="020B0503020204020204" pitchFamily="34" charset="-122"/>
              </a:rPr>
              <a:t>只能读不能写</a:t>
            </a:r>
          </a:p>
        </p:txBody>
      </p:sp>
      <p:sp>
        <p:nvSpPr>
          <p:cNvPr id="14346" name="Rectangle 10"/>
          <p:cNvSpPr>
            <a:spLocks noChangeArrowheads="1"/>
          </p:cNvSpPr>
          <p:nvPr/>
        </p:nvSpPr>
        <p:spPr bwMode="auto">
          <a:xfrm>
            <a:off x="280988" y="4087813"/>
            <a:ext cx="8113712"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20000"/>
              </a:spcBef>
              <a:buClr>
                <a:schemeClr val="accent1"/>
              </a:buClr>
              <a:buSzPct val="80000"/>
              <a:buFont typeface="Wingdings" panose="05000000000000000000" pitchFamily="2" charset="2"/>
              <a:buNone/>
            </a:pPr>
            <a:r>
              <a:rPr lang="zh-CN" altLang="en-US" sz="2200" b="1" dirty="0">
                <a:latin typeface="微软雅黑" panose="020B0503020204020204" pitchFamily="34" charset="-122"/>
                <a:ea typeface="微软雅黑" panose="020B0503020204020204" pitchFamily="34" charset="-122"/>
              </a:rPr>
              <a:t>（4）按断电后信息的可保存性分类</a:t>
            </a:r>
          </a:p>
          <a:p>
            <a:pPr eaLnBrk="1" hangingPunct="1">
              <a:spcBef>
                <a:spcPct val="20000"/>
              </a:spcBef>
              <a:buClr>
                <a:schemeClr val="accent1"/>
              </a:buClr>
              <a:buFont typeface="Wingdings" panose="05000000000000000000" pitchFamily="2" charset="2"/>
              <a:buNone/>
            </a:pPr>
            <a:r>
              <a:rPr lang="zh-CN" altLang="en-US" sz="2200" b="1" dirty="0">
                <a:solidFill>
                  <a:srgbClr val="000099"/>
                </a:solidFill>
                <a:latin typeface="微软雅黑" panose="020B0503020204020204" pitchFamily="34" charset="-122"/>
                <a:ea typeface="微软雅黑" panose="020B0503020204020204" pitchFamily="34" charset="-122"/>
              </a:rPr>
              <a:t>         非易失（不挥发）性存储器(</a:t>
            </a:r>
            <a:r>
              <a:rPr lang="en-US" altLang="zh-CN" sz="2200" b="1" dirty="0">
                <a:solidFill>
                  <a:srgbClr val="000099"/>
                </a:solidFill>
                <a:latin typeface="微软雅黑" panose="020B0503020204020204" pitchFamily="34" charset="-122"/>
                <a:ea typeface="微软雅黑" panose="020B0503020204020204" pitchFamily="34" charset="-122"/>
              </a:rPr>
              <a:t>Nonvolatile Memory)</a:t>
            </a:r>
            <a:r>
              <a:rPr lang="en-US" altLang="zh-CN" sz="2200" b="1" dirty="0">
                <a:latin typeface="微软雅黑" panose="020B0503020204020204" pitchFamily="34" charset="-122"/>
                <a:ea typeface="微软雅黑" panose="020B0503020204020204" pitchFamily="34" charset="-122"/>
              </a:rPr>
              <a:t> </a:t>
            </a:r>
          </a:p>
          <a:p>
            <a:pPr lvl="1" eaLnBrk="1" hangingPunct="1">
              <a:spcBef>
                <a:spcPct val="20000"/>
              </a:spcBef>
            </a:pPr>
            <a:r>
              <a:rPr lang="zh-CN" altLang="en-US" sz="2200" b="1" dirty="0">
                <a:solidFill>
                  <a:srgbClr val="006600"/>
                </a:solidFill>
                <a:latin typeface="微软雅黑" panose="020B0503020204020204" pitchFamily="34" charset="-122"/>
                <a:ea typeface="微软雅黑" panose="020B0503020204020204" pitchFamily="34" charset="-122"/>
              </a:rPr>
              <a:t>          信息可一直保留，  不需电源维持。</a:t>
            </a:r>
          </a:p>
          <a:p>
            <a:pPr lvl="1" eaLnBrk="1" hangingPunct="1">
              <a:spcBef>
                <a:spcPct val="20000"/>
              </a:spcBef>
            </a:pPr>
            <a:r>
              <a:rPr lang="zh-CN" altLang="en-US" sz="2200" b="1" dirty="0">
                <a:solidFill>
                  <a:srgbClr val="CC3300"/>
                </a:solidFill>
                <a:latin typeface="微软雅黑" panose="020B0503020204020204" pitchFamily="34" charset="-122"/>
                <a:ea typeface="微软雅黑" panose="020B0503020204020204" pitchFamily="34" charset="-122"/>
              </a:rPr>
              <a:t>          （如 ：</a:t>
            </a:r>
            <a:r>
              <a:rPr lang="en-US" altLang="zh-CN" sz="2200" b="1" dirty="0">
                <a:solidFill>
                  <a:srgbClr val="CC3300"/>
                </a:solidFill>
                <a:latin typeface="微软雅黑" panose="020B0503020204020204" pitchFamily="34" charset="-122"/>
                <a:ea typeface="微软雅黑" panose="020B0503020204020204" pitchFamily="34" charset="-122"/>
              </a:rPr>
              <a:t>ROM</a:t>
            </a:r>
            <a:r>
              <a:rPr lang="zh-CN" altLang="en-US" sz="2200" b="1" dirty="0">
                <a:solidFill>
                  <a:srgbClr val="CC3300"/>
                </a:solidFill>
                <a:latin typeface="微软雅黑" panose="020B0503020204020204" pitchFamily="34" charset="-122"/>
                <a:ea typeface="微软雅黑" panose="020B0503020204020204" pitchFamily="34" charset="-122"/>
              </a:rPr>
              <a:t>、磁表面存储器、光存储器等）</a:t>
            </a:r>
          </a:p>
          <a:p>
            <a:pPr eaLnBrk="1" hangingPunct="1">
              <a:spcBef>
                <a:spcPct val="20000"/>
              </a:spcBef>
              <a:buClr>
                <a:schemeClr val="accent1"/>
              </a:buClr>
              <a:buFont typeface="Wingdings" panose="05000000000000000000" pitchFamily="2" charset="2"/>
              <a:buNone/>
            </a:pPr>
            <a:r>
              <a:rPr lang="zh-CN" altLang="en-US" sz="2200" b="1" dirty="0">
                <a:solidFill>
                  <a:srgbClr val="000099"/>
                </a:solidFill>
                <a:latin typeface="微软雅黑" panose="020B0503020204020204" pitchFamily="34" charset="-122"/>
                <a:ea typeface="微软雅黑" panose="020B0503020204020204" pitchFamily="34" charset="-122"/>
              </a:rPr>
              <a:t>         易失（挥发）性存储器(</a:t>
            </a:r>
            <a:r>
              <a:rPr lang="en-US" altLang="zh-CN" sz="2200" b="1" dirty="0">
                <a:solidFill>
                  <a:srgbClr val="000099"/>
                </a:solidFill>
                <a:latin typeface="微软雅黑" panose="020B0503020204020204" pitchFamily="34" charset="-122"/>
                <a:ea typeface="微软雅黑" panose="020B0503020204020204" pitchFamily="34" charset="-122"/>
              </a:rPr>
              <a:t>Volatile Memory)</a:t>
            </a:r>
            <a:r>
              <a:rPr lang="zh-CN" altLang="en-US" sz="2200" b="1" dirty="0">
                <a:solidFill>
                  <a:srgbClr val="000099"/>
                </a:solidFill>
                <a:latin typeface="微软雅黑" panose="020B0503020204020204" pitchFamily="34" charset="-122"/>
                <a:ea typeface="微软雅黑" panose="020B0503020204020204" pitchFamily="34" charset="-122"/>
              </a:rPr>
              <a:t> </a:t>
            </a:r>
            <a:endParaRPr lang="zh-CN" altLang="en-US" sz="2200" b="1" dirty="0">
              <a:latin typeface="微软雅黑" panose="020B0503020204020204" pitchFamily="34" charset="-122"/>
              <a:ea typeface="微软雅黑" panose="020B0503020204020204" pitchFamily="34" charset="-122"/>
            </a:endParaRPr>
          </a:p>
          <a:p>
            <a:pPr lvl="1" eaLnBrk="1" hangingPunct="1">
              <a:spcBef>
                <a:spcPct val="20000"/>
              </a:spcBef>
            </a:pPr>
            <a:r>
              <a:rPr lang="zh-CN" altLang="en-US" sz="2200" b="1" dirty="0">
                <a:solidFill>
                  <a:srgbClr val="006600"/>
                </a:solidFill>
                <a:latin typeface="微软雅黑" panose="020B0503020204020204" pitchFamily="34" charset="-122"/>
                <a:ea typeface="微软雅黑" panose="020B0503020204020204" pitchFamily="34" charset="-122"/>
              </a:rPr>
              <a:t>          电源关闭时信息自动丢失。（</a:t>
            </a:r>
            <a:r>
              <a:rPr lang="zh-CN" altLang="en-US" sz="2200" b="1" dirty="0">
                <a:solidFill>
                  <a:srgbClr val="CC3300"/>
                </a:solidFill>
                <a:latin typeface="微软雅黑" panose="020B0503020204020204" pitchFamily="34" charset="-122"/>
                <a:ea typeface="微软雅黑" panose="020B0503020204020204" pitchFamily="34" charset="-122"/>
              </a:rPr>
              <a:t>如：</a:t>
            </a:r>
            <a:r>
              <a:rPr lang="en-US" altLang="zh-CN" sz="2200" b="1" dirty="0">
                <a:solidFill>
                  <a:srgbClr val="CC3300"/>
                </a:solidFill>
                <a:latin typeface="微软雅黑" panose="020B0503020204020204" pitchFamily="34" charset="-122"/>
                <a:ea typeface="微软雅黑" panose="020B0503020204020204" pitchFamily="34" charset="-122"/>
              </a:rPr>
              <a:t>RAM</a:t>
            </a:r>
            <a:r>
              <a:rPr lang="zh-CN" altLang="en-US" sz="2200" b="1" dirty="0">
                <a:solidFill>
                  <a:srgbClr val="CC3300"/>
                </a:solidFill>
                <a:latin typeface="微软雅黑" panose="020B0503020204020204" pitchFamily="34" charset="-122"/>
                <a:ea typeface="微软雅黑" panose="020B0503020204020204" pitchFamily="34" charset="-122"/>
              </a:rPr>
              <a:t>、</a:t>
            </a:r>
            <a:r>
              <a:rPr lang="en-US" altLang="zh-CN" sz="2200" b="1" dirty="0">
                <a:solidFill>
                  <a:srgbClr val="CC3300"/>
                </a:solidFill>
                <a:latin typeface="微软雅黑" panose="020B0503020204020204" pitchFamily="34" charset="-122"/>
                <a:ea typeface="微软雅黑" panose="020B0503020204020204" pitchFamily="34" charset="-122"/>
              </a:rPr>
              <a:t>Cache</a:t>
            </a:r>
            <a:r>
              <a:rPr lang="zh-CN" altLang="en-US" sz="2200" b="1" dirty="0">
                <a:solidFill>
                  <a:srgbClr val="CC3300"/>
                </a:solidFill>
                <a:latin typeface="微软雅黑" panose="020B0503020204020204" pitchFamily="34" charset="-122"/>
                <a:ea typeface="微软雅黑" panose="020B0503020204020204" pitchFamily="34" charset="-122"/>
              </a:rPr>
              <a:t>等）</a:t>
            </a:r>
          </a:p>
        </p:txBody>
      </p:sp>
      <p:sp>
        <p:nvSpPr>
          <p:cNvPr id="8199"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09F03B8A-5145-439C-8C83-45E000FB691C}" type="slidenum">
              <a:rPr lang="zh-CN" altLang="en-US" sz="1200" smtClean="0">
                <a:solidFill>
                  <a:srgbClr val="898989"/>
                </a:solidFill>
              </a:rPr>
              <a:pPr/>
              <a:t>4</a:t>
            </a:fld>
            <a:endParaRPr lang="zh-CN"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342">
                                            <p:txEl>
                                              <p:pRg st="0" end="0"/>
                                            </p:txEl>
                                          </p:spTgt>
                                        </p:tgtEl>
                                        <p:attrNameLst>
                                          <p:attrName>style.visibility</p:attrName>
                                        </p:attrNameLst>
                                      </p:cBhvr>
                                      <p:to>
                                        <p:strVal val="visible"/>
                                      </p:to>
                                    </p:set>
                                    <p:animEffect transition="in" filter="blinds(horizontal)">
                                      <p:cBhvr>
                                        <p:cTn id="7" dur="500"/>
                                        <p:tgtEl>
                                          <p:spTgt spid="1434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4342">
                                            <p:txEl>
                                              <p:pRg st="1" end="1"/>
                                            </p:txEl>
                                          </p:spTgt>
                                        </p:tgtEl>
                                        <p:attrNameLst>
                                          <p:attrName>style.visibility</p:attrName>
                                        </p:attrNameLst>
                                      </p:cBhvr>
                                      <p:to>
                                        <p:strVal val="visible"/>
                                      </p:to>
                                    </p:set>
                                    <p:animEffect transition="in" filter="blinds(horizontal)">
                                      <p:cBhvr>
                                        <p:cTn id="12" dur="500"/>
                                        <p:tgtEl>
                                          <p:spTgt spid="1434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4342">
                                            <p:txEl>
                                              <p:pRg st="2" end="2"/>
                                            </p:txEl>
                                          </p:spTgt>
                                        </p:tgtEl>
                                        <p:attrNameLst>
                                          <p:attrName>style.visibility</p:attrName>
                                        </p:attrNameLst>
                                      </p:cBhvr>
                                      <p:to>
                                        <p:strVal val="visible"/>
                                      </p:to>
                                    </p:set>
                                    <p:animEffect transition="in" filter="blinds(horizontal)">
                                      <p:cBhvr>
                                        <p:cTn id="17" dur="500"/>
                                        <p:tgtEl>
                                          <p:spTgt spid="1434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14344">
                                            <p:txEl>
                                              <p:pRg st="0" end="0"/>
                                            </p:txEl>
                                          </p:spTgt>
                                        </p:tgtEl>
                                        <p:attrNameLst>
                                          <p:attrName>style.visibility</p:attrName>
                                        </p:attrNameLst>
                                      </p:cBhvr>
                                      <p:to>
                                        <p:strVal val="visible"/>
                                      </p:to>
                                    </p:set>
                                    <p:animEffect transition="in" filter="wipe(down)">
                                      <p:cBhvr>
                                        <p:cTn id="22" dur="500"/>
                                        <p:tgtEl>
                                          <p:spTgt spid="1434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4344">
                                            <p:txEl>
                                              <p:pRg st="1" end="1"/>
                                            </p:txEl>
                                          </p:spTgt>
                                        </p:tgtEl>
                                        <p:attrNameLst>
                                          <p:attrName>style.visibility</p:attrName>
                                        </p:attrNameLst>
                                      </p:cBhvr>
                                      <p:to>
                                        <p:strVal val="visible"/>
                                      </p:to>
                                    </p:set>
                                    <p:animEffect transition="in" filter="blinds(horizontal)">
                                      <p:cBhvr>
                                        <p:cTn id="27" dur="500"/>
                                        <p:tgtEl>
                                          <p:spTgt spid="14344">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4344">
                                            <p:txEl>
                                              <p:pRg st="2" end="2"/>
                                            </p:txEl>
                                          </p:spTgt>
                                        </p:tgtEl>
                                        <p:attrNameLst>
                                          <p:attrName>style.visibility</p:attrName>
                                        </p:attrNameLst>
                                      </p:cBhvr>
                                      <p:to>
                                        <p:strVal val="visible"/>
                                      </p:to>
                                    </p:set>
                                    <p:animEffect transition="in" filter="blinds(horizontal)">
                                      <p:cBhvr>
                                        <p:cTn id="32" dur="500"/>
                                        <p:tgtEl>
                                          <p:spTgt spid="14344">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4346">
                                            <p:txEl>
                                              <p:pRg st="0" end="0"/>
                                            </p:txEl>
                                          </p:spTgt>
                                        </p:tgtEl>
                                        <p:attrNameLst>
                                          <p:attrName>style.visibility</p:attrName>
                                        </p:attrNameLst>
                                      </p:cBhvr>
                                      <p:to>
                                        <p:strVal val="visible"/>
                                      </p:to>
                                    </p:set>
                                    <p:animEffect transition="in" filter="wipe(down)">
                                      <p:cBhvr>
                                        <p:cTn id="37" dur="500"/>
                                        <p:tgtEl>
                                          <p:spTgt spid="14346">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4346">
                                            <p:txEl>
                                              <p:pRg st="1" end="1"/>
                                            </p:txEl>
                                          </p:spTgt>
                                        </p:tgtEl>
                                        <p:attrNameLst>
                                          <p:attrName>style.visibility</p:attrName>
                                        </p:attrNameLst>
                                      </p:cBhvr>
                                      <p:to>
                                        <p:strVal val="visible"/>
                                      </p:to>
                                    </p:set>
                                    <p:animEffect transition="in" filter="blinds(horizontal)">
                                      <p:cBhvr>
                                        <p:cTn id="42" dur="500"/>
                                        <p:tgtEl>
                                          <p:spTgt spid="14346">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4346">
                                            <p:txEl>
                                              <p:pRg st="2" end="2"/>
                                            </p:txEl>
                                          </p:spTgt>
                                        </p:tgtEl>
                                        <p:attrNameLst>
                                          <p:attrName>style.visibility</p:attrName>
                                        </p:attrNameLst>
                                      </p:cBhvr>
                                      <p:to>
                                        <p:strVal val="visible"/>
                                      </p:to>
                                    </p:set>
                                    <p:animEffect transition="in" filter="blinds(horizontal)">
                                      <p:cBhvr>
                                        <p:cTn id="47" dur="500"/>
                                        <p:tgtEl>
                                          <p:spTgt spid="14346">
                                            <p:txEl>
                                              <p:pRg st="2" end="2"/>
                                            </p:txEl>
                                          </p:spTgt>
                                        </p:tgtEl>
                                      </p:cBhvr>
                                    </p:animEffect>
                                  </p:childTnLst>
                                </p:cTn>
                              </p:par>
                              <p:par>
                                <p:cTn id="48" presetID="3" presetClass="entr" presetSubtype="10" fill="hold" nodeType="withEffect">
                                  <p:stCondLst>
                                    <p:cond delay="0"/>
                                  </p:stCondLst>
                                  <p:childTnLst>
                                    <p:set>
                                      <p:cBhvr>
                                        <p:cTn id="49" dur="1" fill="hold">
                                          <p:stCondLst>
                                            <p:cond delay="0"/>
                                          </p:stCondLst>
                                        </p:cTn>
                                        <p:tgtEl>
                                          <p:spTgt spid="14346">
                                            <p:txEl>
                                              <p:pRg st="3" end="3"/>
                                            </p:txEl>
                                          </p:spTgt>
                                        </p:tgtEl>
                                        <p:attrNameLst>
                                          <p:attrName>style.visibility</p:attrName>
                                        </p:attrNameLst>
                                      </p:cBhvr>
                                      <p:to>
                                        <p:strVal val="visible"/>
                                      </p:to>
                                    </p:set>
                                    <p:animEffect transition="in" filter="blinds(horizontal)">
                                      <p:cBhvr>
                                        <p:cTn id="50" dur="500"/>
                                        <p:tgtEl>
                                          <p:spTgt spid="14346">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14346">
                                            <p:txEl>
                                              <p:pRg st="4" end="4"/>
                                            </p:txEl>
                                          </p:spTgt>
                                        </p:tgtEl>
                                        <p:attrNameLst>
                                          <p:attrName>style.visibility</p:attrName>
                                        </p:attrNameLst>
                                      </p:cBhvr>
                                      <p:to>
                                        <p:strVal val="visible"/>
                                      </p:to>
                                    </p:set>
                                    <p:animEffect transition="in" filter="blinds(horizontal)">
                                      <p:cBhvr>
                                        <p:cTn id="55" dur="500"/>
                                        <p:tgtEl>
                                          <p:spTgt spid="14346">
                                            <p:txEl>
                                              <p:pRg st="4" end="4"/>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14346">
                                            <p:txEl>
                                              <p:pRg st="5" end="5"/>
                                            </p:txEl>
                                          </p:spTgt>
                                        </p:tgtEl>
                                        <p:attrNameLst>
                                          <p:attrName>style.visibility</p:attrName>
                                        </p:attrNameLst>
                                      </p:cBhvr>
                                      <p:to>
                                        <p:strVal val="visible"/>
                                      </p:to>
                                    </p:set>
                                    <p:animEffect transition="in" filter="blinds(horizontal)">
                                      <p:cBhvr>
                                        <p:cTn id="60" dur="500"/>
                                        <p:tgtEl>
                                          <p:spTgt spid="1434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a:xfrm>
            <a:off x="238125" y="107950"/>
            <a:ext cx="8805863" cy="569913"/>
          </a:xfrm>
        </p:spPr>
        <p:txBody>
          <a:bodyPr lIns="91440" tIns="45720" rIns="91440" bIns="45720" anchor="ctr"/>
          <a:lstStyle/>
          <a:p>
            <a:pPr defTabSz="717550" eaLnBrk="1" hangingPunct="1"/>
            <a:r>
              <a:rPr lang="zh-CN" altLang="en-US"/>
              <a:t>存储器的层次结构</a:t>
            </a:r>
          </a:p>
        </p:txBody>
      </p:sp>
      <p:sp>
        <p:nvSpPr>
          <p:cNvPr id="43011" name="Text Box 4"/>
          <p:cNvSpPr txBox="1">
            <a:spLocks noChangeArrowheads="1"/>
          </p:cNvSpPr>
          <p:nvPr/>
        </p:nvSpPr>
        <p:spPr bwMode="auto">
          <a:xfrm>
            <a:off x="3941763" y="2259013"/>
            <a:ext cx="1527175" cy="695325"/>
          </a:xfrm>
          <a:prstGeom prst="rect">
            <a:avLst/>
          </a:prstGeom>
          <a:solidFill>
            <a:srgbClr val="FFFFFF"/>
          </a:solidFill>
          <a:ln w="9525">
            <a:solidFill>
              <a:srgbClr val="000000"/>
            </a:solidFill>
            <a:miter lim="800000"/>
            <a:headEnd/>
            <a:tailEnd/>
          </a:ln>
        </p:spPr>
        <p:txBody>
          <a:bodyPr lIns="116623" tIns="58311" rIns="116623" bIns="58311"/>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10000"/>
              </a:lnSpc>
            </a:pPr>
            <a:r>
              <a:rPr kumimoji="1" lang="en-US" altLang="zh-CN" sz="2200" b="1">
                <a:ea typeface="黑体" panose="02010609060101010101" pitchFamily="49" charset="-122"/>
              </a:rPr>
              <a:t>cache</a:t>
            </a:r>
            <a:endParaRPr kumimoji="1" lang="zh-CN" altLang="en-US" sz="2200" b="1">
              <a:ea typeface="黑体" panose="02010609060101010101" pitchFamily="49" charset="-122"/>
            </a:endParaRPr>
          </a:p>
        </p:txBody>
      </p:sp>
      <p:sp>
        <p:nvSpPr>
          <p:cNvPr id="43012" name="Text Box 5"/>
          <p:cNvSpPr txBox="1">
            <a:spLocks noChangeArrowheads="1"/>
          </p:cNvSpPr>
          <p:nvPr/>
        </p:nvSpPr>
        <p:spPr bwMode="auto">
          <a:xfrm>
            <a:off x="3492500" y="2933700"/>
            <a:ext cx="2519363" cy="720725"/>
          </a:xfrm>
          <a:prstGeom prst="rect">
            <a:avLst/>
          </a:prstGeom>
          <a:solidFill>
            <a:srgbClr val="FFFFFF"/>
          </a:solidFill>
          <a:ln w="9525">
            <a:solidFill>
              <a:srgbClr val="000000"/>
            </a:solidFill>
            <a:miter lim="800000"/>
            <a:headEnd/>
            <a:tailEnd/>
          </a:ln>
        </p:spPr>
        <p:txBody>
          <a:bodyPr lIns="116623" tIns="58311" rIns="116623" bIns="58311"/>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10000"/>
              </a:lnSpc>
            </a:pPr>
            <a:r>
              <a:rPr kumimoji="1" lang="zh-CN" altLang="en-US" sz="2200" b="1">
                <a:ea typeface="黑体" panose="02010609060101010101" pitchFamily="49" charset="-122"/>
              </a:rPr>
              <a:t>主存</a:t>
            </a:r>
            <a:r>
              <a:rPr kumimoji="1" lang="en-US" altLang="zh-CN" sz="2200" b="1">
                <a:ea typeface="黑体" panose="02010609060101010101" pitchFamily="49" charset="-122"/>
              </a:rPr>
              <a:t>(RAM</a:t>
            </a:r>
            <a:r>
              <a:rPr kumimoji="1" lang="zh-CN" altLang="en-US" sz="2200" b="1">
                <a:ea typeface="黑体" panose="02010609060101010101" pitchFamily="49" charset="-122"/>
              </a:rPr>
              <a:t>和</a:t>
            </a:r>
            <a:r>
              <a:rPr kumimoji="1" lang="en-US" altLang="zh-CN" sz="2200" b="1">
                <a:ea typeface="黑体" panose="02010609060101010101" pitchFamily="49" charset="-122"/>
              </a:rPr>
              <a:t>ROM)</a:t>
            </a:r>
          </a:p>
        </p:txBody>
      </p:sp>
      <p:sp>
        <p:nvSpPr>
          <p:cNvPr id="43013" name="Text Box 6"/>
          <p:cNvSpPr txBox="1">
            <a:spLocks noChangeArrowheads="1"/>
          </p:cNvSpPr>
          <p:nvPr/>
        </p:nvSpPr>
        <p:spPr bwMode="auto">
          <a:xfrm>
            <a:off x="2816225" y="3654425"/>
            <a:ext cx="3735388" cy="695325"/>
          </a:xfrm>
          <a:prstGeom prst="rect">
            <a:avLst/>
          </a:prstGeom>
          <a:solidFill>
            <a:srgbClr val="FFFFFF"/>
          </a:solidFill>
          <a:ln w="9525">
            <a:solidFill>
              <a:srgbClr val="000000"/>
            </a:solidFill>
            <a:miter lim="800000"/>
            <a:headEnd/>
            <a:tailEnd/>
          </a:ln>
        </p:spPr>
        <p:txBody>
          <a:bodyPr lIns="116623" tIns="58311" rIns="116623" bIns="58311"/>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10000"/>
              </a:lnSpc>
            </a:pPr>
            <a:r>
              <a:rPr kumimoji="1" lang="zh-CN" altLang="en-US" sz="2200" b="1">
                <a:ea typeface="黑体" panose="02010609060101010101" pitchFamily="49" charset="-122"/>
              </a:rPr>
              <a:t> 外存储器（硬盘、光盘）</a:t>
            </a:r>
          </a:p>
        </p:txBody>
      </p:sp>
      <p:sp>
        <p:nvSpPr>
          <p:cNvPr id="43014" name="Text Box 7"/>
          <p:cNvSpPr txBox="1">
            <a:spLocks noChangeArrowheads="1"/>
          </p:cNvSpPr>
          <p:nvPr/>
        </p:nvSpPr>
        <p:spPr bwMode="auto">
          <a:xfrm>
            <a:off x="2276475" y="4329113"/>
            <a:ext cx="4995863" cy="693737"/>
          </a:xfrm>
          <a:prstGeom prst="rect">
            <a:avLst/>
          </a:prstGeom>
          <a:solidFill>
            <a:srgbClr val="FFFFFF"/>
          </a:solidFill>
          <a:ln w="9525">
            <a:solidFill>
              <a:srgbClr val="000000"/>
            </a:solidFill>
            <a:miter lim="800000"/>
            <a:headEnd/>
            <a:tailEnd/>
          </a:ln>
        </p:spPr>
        <p:txBody>
          <a:bodyPr lIns="116623" tIns="58311" rIns="116623" bIns="58311"/>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10000"/>
              </a:lnSpc>
            </a:pPr>
            <a:r>
              <a:rPr kumimoji="1" lang="zh-CN" altLang="en-US" sz="2200" b="1">
                <a:ea typeface="黑体" panose="02010609060101010101" pitchFamily="49" charset="-122"/>
              </a:rPr>
              <a:t>后备存储器（磁带库、光盘库）</a:t>
            </a:r>
          </a:p>
        </p:txBody>
      </p:sp>
      <p:sp>
        <p:nvSpPr>
          <p:cNvPr id="43015" name="Line 8"/>
          <p:cNvSpPr>
            <a:spLocks noChangeShapeType="1"/>
          </p:cNvSpPr>
          <p:nvPr/>
        </p:nvSpPr>
        <p:spPr bwMode="auto">
          <a:xfrm flipV="1">
            <a:off x="0" y="3649663"/>
            <a:ext cx="9086850" cy="1587"/>
          </a:xfrm>
          <a:prstGeom prst="line">
            <a:avLst/>
          </a:prstGeom>
          <a:noFill/>
          <a:ln w="28575">
            <a:solidFill>
              <a:schemeClr val="accent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16" name="Text Box 9"/>
          <p:cNvSpPr txBox="1">
            <a:spLocks noChangeArrowheads="1"/>
          </p:cNvSpPr>
          <p:nvPr/>
        </p:nvSpPr>
        <p:spPr bwMode="auto">
          <a:xfrm>
            <a:off x="6192838" y="1314450"/>
            <a:ext cx="657225" cy="215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623" tIns="58311" rIns="116623" bIns="58311"/>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10000"/>
              </a:lnSpc>
            </a:pPr>
            <a:r>
              <a:rPr kumimoji="1" lang="zh-CN" altLang="en-US" sz="2400" b="1">
                <a:solidFill>
                  <a:srgbClr val="0000CC"/>
                </a:solidFill>
                <a:latin typeface="Times New Roman" panose="02020603050405020304" pitchFamily="18" charset="0"/>
                <a:ea typeface="黑体" panose="02010609060101010101" pitchFamily="49" charset="-122"/>
              </a:rPr>
              <a:t>内部存储器</a:t>
            </a:r>
            <a:endParaRPr kumimoji="1" lang="zh-CN" altLang="en-US" sz="2400" b="1">
              <a:solidFill>
                <a:srgbClr val="0000CC"/>
              </a:solidFill>
              <a:ea typeface="黑体" panose="02010609060101010101" pitchFamily="49" charset="-122"/>
            </a:endParaRPr>
          </a:p>
        </p:txBody>
      </p:sp>
      <p:sp>
        <p:nvSpPr>
          <p:cNvPr id="43017" name="Text Box 10"/>
          <p:cNvSpPr txBox="1">
            <a:spLocks noChangeArrowheads="1"/>
          </p:cNvSpPr>
          <p:nvPr/>
        </p:nvSpPr>
        <p:spPr bwMode="auto">
          <a:xfrm>
            <a:off x="3716338" y="5094288"/>
            <a:ext cx="2116137" cy="97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623" tIns="58311" rIns="116623" bIns="58311"/>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10000"/>
              </a:lnSpc>
            </a:pPr>
            <a:r>
              <a:rPr kumimoji="1" lang="zh-CN" altLang="en-US" sz="2400" b="1">
                <a:solidFill>
                  <a:srgbClr val="0000CC"/>
                </a:solidFill>
                <a:latin typeface="Times New Roman" panose="02020603050405020304" pitchFamily="18" charset="0"/>
                <a:ea typeface="黑体" panose="02010609060101010101" pitchFamily="49" charset="-122"/>
              </a:rPr>
              <a:t>外部存储器</a:t>
            </a:r>
            <a:endParaRPr kumimoji="1" lang="zh-CN" altLang="en-US" sz="2400" b="1">
              <a:solidFill>
                <a:srgbClr val="0000CC"/>
              </a:solidFill>
              <a:ea typeface="黑体" panose="02010609060101010101" pitchFamily="49" charset="-122"/>
            </a:endParaRPr>
          </a:p>
        </p:txBody>
      </p:sp>
      <p:sp>
        <p:nvSpPr>
          <p:cNvPr id="43018" name="Text Box 11"/>
          <p:cNvSpPr txBox="1">
            <a:spLocks noChangeArrowheads="1"/>
          </p:cNvSpPr>
          <p:nvPr/>
        </p:nvSpPr>
        <p:spPr bwMode="auto">
          <a:xfrm>
            <a:off x="4284663" y="1620838"/>
            <a:ext cx="901700" cy="636587"/>
          </a:xfrm>
          <a:prstGeom prst="rect">
            <a:avLst/>
          </a:prstGeom>
          <a:solidFill>
            <a:schemeClr val="bg1"/>
          </a:solidFill>
          <a:ln w="9525">
            <a:solidFill>
              <a:srgbClr val="000000"/>
            </a:solidFill>
            <a:miter lim="800000"/>
            <a:headEnd/>
            <a:tailEnd/>
          </a:ln>
        </p:spPr>
        <p:txBody>
          <a:bodyPr lIns="0" tIns="0" rIns="0"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10000"/>
              </a:lnSpc>
            </a:pPr>
            <a:r>
              <a:rPr kumimoji="1" lang="zh-CN" altLang="en-US" sz="2200" b="1">
                <a:ea typeface="黑体" panose="02010609060101010101" pitchFamily="49" charset="-122"/>
              </a:rPr>
              <a:t>寄存器</a:t>
            </a:r>
          </a:p>
        </p:txBody>
      </p:sp>
      <p:sp>
        <p:nvSpPr>
          <p:cNvPr id="43019" name="Text Box 13"/>
          <p:cNvSpPr txBox="1">
            <a:spLocks noChangeArrowheads="1"/>
          </p:cNvSpPr>
          <p:nvPr/>
        </p:nvSpPr>
        <p:spPr bwMode="auto">
          <a:xfrm>
            <a:off x="7219950" y="1268413"/>
            <a:ext cx="1614488"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623" tIns="0" rIns="116623"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10000"/>
              </a:lnSpc>
            </a:pPr>
            <a:r>
              <a:rPr kumimoji="1" lang="zh-CN" altLang="en-US" sz="2200" b="1">
                <a:ea typeface="黑体" panose="02010609060101010101" pitchFamily="49" charset="-122"/>
              </a:rPr>
              <a:t>典型容量</a:t>
            </a:r>
          </a:p>
        </p:txBody>
      </p:sp>
      <p:sp>
        <p:nvSpPr>
          <p:cNvPr id="43020" name="Text Box 14"/>
          <p:cNvSpPr txBox="1">
            <a:spLocks noChangeArrowheads="1"/>
          </p:cNvSpPr>
          <p:nvPr/>
        </p:nvSpPr>
        <p:spPr bwMode="auto">
          <a:xfrm>
            <a:off x="7227888" y="1808163"/>
            <a:ext cx="1530350"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623" tIns="0" rIns="116623"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110000"/>
              </a:lnSpc>
            </a:pPr>
            <a:r>
              <a:rPr kumimoji="1" lang="en-US" altLang="zh-CN" sz="2200" b="1">
                <a:ea typeface="黑体" panose="02010609060101010101" pitchFamily="49" charset="-122"/>
              </a:rPr>
              <a:t>&lt;1KB</a:t>
            </a:r>
          </a:p>
        </p:txBody>
      </p:sp>
      <p:sp>
        <p:nvSpPr>
          <p:cNvPr id="43021" name="Text Box 15"/>
          <p:cNvSpPr txBox="1">
            <a:spLocks noChangeArrowheads="1"/>
          </p:cNvSpPr>
          <p:nvPr/>
        </p:nvSpPr>
        <p:spPr bwMode="auto">
          <a:xfrm>
            <a:off x="7362825" y="2362200"/>
            <a:ext cx="1530350"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623" tIns="0" rIns="116623"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110000"/>
              </a:lnSpc>
            </a:pPr>
            <a:r>
              <a:rPr kumimoji="1" lang="en-US" altLang="zh-CN" sz="2200" b="1" dirty="0">
                <a:ea typeface="黑体" panose="02010609060101010101" pitchFamily="49" charset="-122"/>
              </a:rPr>
              <a:t>64K~4MB</a:t>
            </a:r>
          </a:p>
        </p:txBody>
      </p:sp>
      <p:sp>
        <p:nvSpPr>
          <p:cNvPr id="43022" name="Text Box 16"/>
          <p:cNvSpPr txBox="1">
            <a:spLocks noChangeArrowheads="1"/>
          </p:cNvSpPr>
          <p:nvPr/>
        </p:nvSpPr>
        <p:spPr bwMode="auto">
          <a:xfrm>
            <a:off x="7227219" y="3014663"/>
            <a:ext cx="1871662"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623" tIns="0" rIns="116623"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110000"/>
              </a:lnSpc>
            </a:pPr>
            <a:r>
              <a:rPr kumimoji="1" lang="en-US" altLang="zh-CN" sz="2200" b="1" dirty="0">
                <a:ea typeface="黑体" panose="02010609060101010101" pitchFamily="49" charset="-122"/>
              </a:rPr>
              <a:t>1GB</a:t>
            </a:r>
            <a:r>
              <a:rPr kumimoji="1" lang="en-US" altLang="zh-CN" sz="1800" b="1" dirty="0">
                <a:ea typeface="华文新魏" panose="02010800040101010101" pitchFamily="2" charset="-122"/>
              </a:rPr>
              <a:t>~</a:t>
            </a:r>
            <a:r>
              <a:rPr kumimoji="1" lang="en-US" altLang="zh-CN" sz="2200" b="1" dirty="0">
                <a:ea typeface="黑体" panose="02010609060101010101" pitchFamily="49" charset="-122"/>
              </a:rPr>
              <a:t>16GB</a:t>
            </a:r>
          </a:p>
        </p:txBody>
      </p:sp>
      <p:sp>
        <p:nvSpPr>
          <p:cNvPr id="43023" name="Text Box 17"/>
          <p:cNvSpPr txBox="1">
            <a:spLocks noChangeArrowheads="1"/>
          </p:cNvSpPr>
          <p:nvPr/>
        </p:nvSpPr>
        <p:spPr bwMode="auto">
          <a:xfrm>
            <a:off x="7234285" y="3743325"/>
            <a:ext cx="2141537"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623" tIns="0" rIns="116623"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110000"/>
              </a:lnSpc>
            </a:pPr>
            <a:r>
              <a:rPr kumimoji="1" lang="en-US" altLang="zh-CN" sz="2200" b="1" dirty="0">
                <a:ea typeface="黑体" panose="02010609060101010101" pitchFamily="49" charset="-122"/>
              </a:rPr>
              <a:t>1TB</a:t>
            </a:r>
            <a:r>
              <a:rPr kumimoji="1" lang="en-US" altLang="zh-CN" sz="1800" b="1" dirty="0">
                <a:ea typeface="华文新魏" panose="02010800040101010101" pitchFamily="2" charset="-122"/>
              </a:rPr>
              <a:t>~</a:t>
            </a:r>
            <a:r>
              <a:rPr kumimoji="1" lang="en-US" altLang="zh-CN" sz="2200" b="1" dirty="0">
                <a:ea typeface="黑体" panose="02010609060101010101" pitchFamily="49" charset="-122"/>
              </a:rPr>
              <a:t>16TB</a:t>
            </a:r>
          </a:p>
        </p:txBody>
      </p:sp>
      <p:sp>
        <p:nvSpPr>
          <p:cNvPr id="43024" name="Text Box 18"/>
          <p:cNvSpPr txBox="1">
            <a:spLocks noChangeArrowheads="1"/>
          </p:cNvSpPr>
          <p:nvPr/>
        </p:nvSpPr>
        <p:spPr bwMode="auto">
          <a:xfrm>
            <a:off x="7361238" y="4464050"/>
            <a:ext cx="1755775"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110000"/>
              </a:lnSpc>
            </a:pPr>
            <a:r>
              <a:rPr kumimoji="1" lang="en-US" altLang="zh-CN" sz="2200" b="1">
                <a:ea typeface="黑体" panose="02010609060101010101" pitchFamily="49" charset="-122"/>
              </a:rPr>
              <a:t>10TB</a:t>
            </a:r>
            <a:r>
              <a:rPr kumimoji="1" lang="en-US" altLang="zh-CN" sz="1800" b="1">
                <a:ea typeface="华文新魏" panose="02010800040101010101" pitchFamily="2" charset="-122"/>
              </a:rPr>
              <a:t>~</a:t>
            </a:r>
            <a:r>
              <a:rPr kumimoji="1" lang="en-US" altLang="zh-CN" sz="2200" b="1">
                <a:ea typeface="黑体" panose="02010609060101010101" pitchFamily="49" charset="-122"/>
              </a:rPr>
              <a:t>100TB</a:t>
            </a:r>
          </a:p>
        </p:txBody>
      </p:sp>
      <p:sp>
        <p:nvSpPr>
          <p:cNvPr id="43025" name="Text Box 19"/>
          <p:cNvSpPr txBox="1">
            <a:spLocks noChangeArrowheads="1"/>
          </p:cNvSpPr>
          <p:nvPr/>
        </p:nvSpPr>
        <p:spPr bwMode="auto">
          <a:xfrm>
            <a:off x="282575" y="1290638"/>
            <a:ext cx="2263775"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623" tIns="0" rIns="116623"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10000"/>
              </a:lnSpc>
            </a:pPr>
            <a:r>
              <a:rPr kumimoji="1" lang="zh-CN" altLang="en-US" sz="2200" b="1">
                <a:ea typeface="黑体" panose="02010609060101010101" pitchFamily="49" charset="-122"/>
              </a:rPr>
              <a:t>典型存取时间</a:t>
            </a:r>
          </a:p>
        </p:txBody>
      </p:sp>
      <p:sp>
        <p:nvSpPr>
          <p:cNvPr id="43026" name="Text Box 20"/>
          <p:cNvSpPr txBox="1">
            <a:spLocks noChangeArrowheads="1"/>
          </p:cNvSpPr>
          <p:nvPr/>
        </p:nvSpPr>
        <p:spPr bwMode="auto">
          <a:xfrm>
            <a:off x="206375" y="1800225"/>
            <a:ext cx="2936070"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623" tIns="0" rIns="116623"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110000"/>
              </a:lnSpc>
            </a:pPr>
            <a:r>
              <a:rPr kumimoji="1" lang="en-US" altLang="zh-CN" sz="2200" b="1" dirty="0">
                <a:ea typeface="黑体" panose="02010609060101010101" pitchFamily="49" charset="-122"/>
              </a:rPr>
              <a:t>300ps(0.5</a:t>
            </a:r>
            <a:r>
              <a:rPr kumimoji="1" lang="en-US" altLang="zh-CN" sz="2200" b="1" dirty="0">
                <a:ea typeface="黑体" panose="02010609060101010101" pitchFamily="49" charset="-122"/>
                <a:cs typeface="Times New Roman" panose="02020603050405020304" pitchFamily="18" charset="0"/>
              </a:rPr>
              <a:t>~</a:t>
            </a:r>
            <a:r>
              <a:rPr kumimoji="1" lang="en-US" altLang="zh-CN" sz="2200" b="1" dirty="0">
                <a:ea typeface="黑体" panose="02010609060101010101" pitchFamily="49" charset="-122"/>
              </a:rPr>
              <a:t>1cycles</a:t>
            </a:r>
            <a:r>
              <a:rPr kumimoji="1" lang="en-US" altLang="zh-CN" sz="1500" b="1" dirty="0">
                <a:solidFill>
                  <a:schemeClr val="hlink"/>
                </a:solidFill>
                <a:latin typeface="Times New Roman" panose="02020603050405020304" pitchFamily="18" charset="0"/>
                <a:ea typeface="宋体" panose="02010600030101010101" pitchFamily="2" charset="-122"/>
              </a:rPr>
              <a:t>)</a:t>
            </a:r>
            <a:endParaRPr kumimoji="1" lang="zh-CN" altLang="en-US" sz="2300" b="1" dirty="0">
              <a:solidFill>
                <a:schemeClr val="hlink"/>
              </a:solidFill>
              <a:ea typeface="宋体" panose="02010600030101010101" pitchFamily="2" charset="-122"/>
            </a:endParaRPr>
          </a:p>
        </p:txBody>
      </p:sp>
      <p:sp>
        <p:nvSpPr>
          <p:cNvPr id="43027" name="Text Box 21"/>
          <p:cNvSpPr txBox="1">
            <a:spLocks noChangeArrowheads="1"/>
          </p:cNvSpPr>
          <p:nvPr/>
        </p:nvSpPr>
        <p:spPr bwMode="auto">
          <a:xfrm>
            <a:off x="206375" y="2347913"/>
            <a:ext cx="3105150"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623" tIns="0" rIns="116623"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110000"/>
              </a:lnSpc>
            </a:pPr>
            <a:r>
              <a:rPr kumimoji="1" lang="en-US" altLang="zh-CN" sz="2200" b="1" dirty="0">
                <a:ea typeface="黑体" panose="02010609060101010101" pitchFamily="49" charset="-122"/>
              </a:rPr>
              <a:t>1~20ns(1~3cycles)</a:t>
            </a:r>
          </a:p>
        </p:txBody>
      </p:sp>
      <p:sp>
        <p:nvSpPr>
          <p:cNvPr id="43028" name="Text Box 22"/>
          <p:cNvSpPr txBox="1">
            <a:spLocks noChangeArrowheads="1"/>
          </p:cNvSpPr>
          <p:nvPr/>
        </p:nvSpPr>
        <p:spPr bwMode="auto">
          <a:xfrm>
            <a:off x="115888" y="3024188"/>
            <a:ext cx="3425802"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623" tIns="0" rIns="116623"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110000"/>
              </a:lnSpc>
            </a:pPr>
            <a:r>
              <a:rPr kumimoji="1" lang="en-US" altLang="zh-CN" sz="2200" b="1" dirty="0">
                <a:ea typeface="黑体" panose="02010609060101010101" pitchFamily="49" charset="-122"/>
              </a:rPr>
              <a:t>50~100ns(10~100cycles)</a:t>
            </a:r>
            <a:endParaRPr kumimoji="1" lang="en-US" altLang="zh-CN" sz="1500" b="1" dirty="0">
              <a:solidFill>
                <a:schemeClr val="hlink"/>
              </a:solidFill>
              <a:latin typeface="Times New Roman" panose="02020603050405020304" pitchFamily="18" charset="0"/>
              <a:ea typeface="宋体" panose="02010600030101010101" pitchFamily="2" charset="-122"/>
            </a:endParaRPr>
          </a:p>
        </p:txBody>
      </p:sp>
      <p:sp>
        <p:nvSpPr>
          <p:cNvPr id="43029" name="Text Box 23"/>
          <p:cNvSpPr txBox="1">
            <a:spLocks noChangeArrowheads="1"/>
          </p:cNvSpPr>
          <p:nvPr/>
        </p:nvSpPr>
        <p:spPr bwMode="auto">
          <a:xfrm>
            <a:off x="115888" y="3789363"/>
            <a:ext cx="306070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623" tIns="0" rIns="116623"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110000"/>
              </a:lnSpc>
            </a:pPr>
            <a:r>
              <a:rPr kumimoji="1" lang="en-US" altLang="zh-CN" sz="2000" b="1" dirty="0">
                <a:ea typeface="黑体" panose="02010609060101010101" pitchFamily="49" charset="-122"/>
              </a:rPr>
              <a:t>10ms(10</a:t>
            </a:r>
            <a:r>
              <a:rPr kumimoji="1" lang="en-US" altLang="zh-CN" sz="2000" b="1" baseline="30000" dirty="0">
                <a:ea typeface="黑体" panose="02010609060101010101" pitchFamily="49" charset="-122"/>
              </a:rPr>
              <a:t>7</a:t>
            </a:r>
            <a:r>
              <a:rPr kumimoji="1" lang="en-US" altLang="zh-CN" sz="2000" b="1" dirty="0">
                <a:ea typeface="华文新魏" panose="02010800040101010101" pitchFamily="2" charset="-122"/>
              </a:rPr>
              <a:t>~10</a:t>
            </a:r>
            <a:r>
              <a:rPr kumimoji="1" lang="en-US" altLang="zh-CN" sz="2000" b="1" baseline="30000" dirty="0">
                <a:ea typeface="华文新魏" panose="02010800040101010101" pitchFamily="2" charset="-122"/>
              </a:rPr>
              <a:t>8</a:t>
            </a:r>
            <a:r>
              <a:rPr kumimoji="1" lang="en-US" altLang="zh-CN" sz="2000" b="1" dirty="0">
                <a:ea typeface="华文新魏" panose="02010800040101010101" pitchFamily="2" charset="-122"/>
              </a:rPr>
              <a:t>cycles)</a:t>
            </a:r>
            <a:endParaRPr kumimoji="1" lang="zh-CN" altLang="en-US" sz="2000" b="1" dirty="0">
              <a:ea typeface="华文新魏" panose="02010800040101010101" pitchFamily="2" charset="-122"/>
            </a:endParaRPr>
          </a:p>
        </p:txBody>
      </p:sp>
      <p:sp>
        <p:nvSpPr>
          <p:cNvPr id="43030" name="Text Box 24"/>
          <p:cNvSpPr txBox="1">
            <a:spLocks noChangeArrowheads="1"/>
          </p:cNvSpPr>
          <p:nvPr/>
        </p:nvSpPr>
        <p:spPr bwMode="auto">
          <a:xfrm>
            <a:off x="115888" y="4418013"/>
            <a:ext cx="1889125"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623" tIns="0" rIns="116623"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110000"/>
              </a:lnSpc>
            </a:pPr>
            <a:r>
              <a:rPr kumimoji="1" lang="en-US" altLang="zh-CN" sz="2200" b="1">
                <a:ea typeface="黑体" panose="02010609060101010101" pitchFamily="49" charset="-122"/>
              </a:rPr>
              <a:t>10s(</a:t>
            </a:r>
            <a:r>
              <a:rPr kumimoji="1" lang="zh-CN" altLang="en-US" sz="2200" b="1">
                <a:ea typeface="黑体" panose="02010609060101010101" pitchFamily="49" charset="-122"/>
              </a:rPr>
              <a:t>脱机</a:t>
            </a:r>
            <a:r>
              <a:rPr kumimoji="1" lang="en-US" altLang="zh-CN" sz="2200" b="1">
                <a:ea typeface="黑体" panose="02010609060101010101" pitchFamily="49" charset="-122"/>
              </a:rPr>
              <a:t>)</a:t>
            </a:r>
          </a:p>
        </p:txBody>
      </p:sp>
      <p:sp>
        <p:nvSpPr>
          <p:cNvPr id="43031" name="Text Box 27"/>
          <p:cNvSpPr txBox="1">
            <a:spLocks noChangeArrowheads="1"/>
          </p:cNvSpPr>
          <p:nvPr/>
        </p:nvSpPr>
        <p:spPr bwMode="auto">
          <a:xfrm>
            <a:off x="655638" y="5854700"/>
            <a:ext cx="81915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b="1">
                <a:solidFill>
                  <a:srgbClr val="FF0066"/>
                </a:solidFill>
                <a:ea typeface="黑体" panose="02010609060101010101" pitchFamily="49" charset="-122"/>
              </a:rPr>
              <a:t>列出的时间和容量会随时间变化，但数量级相对关系不变。</a:t>
            </a:r>
          </a:p>
        </p:txBody>
      </p:sp>
      <p:sp>
        <p:nvSpPr>
          <p:cNvPr id="43032"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0AD9EFA0-6E84-420A-9559-416493A6FB6D}" type="slidenum">
              <a:rPr lang="zh-CN" altLang="en-US" sz="1200" smtClean="0">
                <a:solidFill>
                  <a:srgbClr val="898989"/>
                </a:solidFill>
              </a:rPr>
              <a:pPr/>
              <a:t>40</a:t>
            </a:fld>
            <a:endParaRPr lang="zh-CN" altLang="en-US" sz="1200">
              <a:solidFill>
                <a:srgbClr val="898989"/>
              </a:solidFill>
            </a:endParaRP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a:xfrm>
            <a:off x="107950" y="142875"/>
            <a:ext cx="8640763" cy="533400"/>
          </a:xfrm>
        </p:spPr>
        <p:txBody>
          <a:bodyPr lIns="91440" tIns="45720" rIns="91440" bIns="45720" anchor="ctr"/>
          <a:lstStyle/>
          <a:p>
            <a:pPr eaLnBrk="1" hangingPunct="1"/>
            <a:r>
              <a:rPr lang="zh-CN" altLang="en-US" sz="3200"/>
              <a:t>加快访存速度措施：引入</a:t>
            </a:r>
            <a:r>
              <a:rPr lang="en-US" altLang="zh-CN" sz="3200"/>
              <a:t>Cache</a:t>
            </a:r>
          </a:p>
        </p:txBody>
      </p:sp>
      <p:sp>
        <p:nvSpPr>
          <p:cNvPr id="404483" name="Rectangle 3"/>
          <p:cNvSpPr>
            <a:spLocks noGrp="1" noChangeArrowheads="1"/>
          </p:cNvSpPr>
          <p:nvPr>
            <p:ph type="body" idx="4294967295"/>
          </p:nvPr>
        </p:nvSpPr>
        <p:spPr>
          <a:xfrm>
            <a:off x="100013" y="920750"/>
            <a:ext cx="8782050" cy="4583113"/>
          </a:xfrm>
        </p:spPr>
        <p:txBody>
          <a:bodyPr lIns="91440" tIns="45720" rIns="91440" bIns="45720"/>
          <a:lstStyle/>
          <a:p>
            <a:pPr eaLnBrk="1" hangingPunct="1">
              <a:lnSpc>
                <a:spcPct val="110000"/>
              </a:lnSpc>
              <a:spcBef>
                <a:spcPct val="45000"/>
              </a:spcBef>
            </a:pPr>
            <a:r>
              <a:rPr lang="zh-CN" altLang="en-US" sz="2000" dirty="0">
                <a:latin typeface="微软雅黑" panose="020B0503020204020204" pitchFamily="34" charset="-122"/>
                <a:ea typeface="微软雅黑" panose="020B0503020204020204" pitchFamily="34" charset="-122"/>
                <a:cs typeface="Arial" panose="020B0604020202020204" pitchFamily="34" charset="0"/>
              </a:rPr>
              <a:t>大量典型程序的运行情况分析结果表明</a:t>
            </a:r>
          </a:p>
          <a:p>
            <a:pPr lvl="1" eaLnBrk="1" hangingPunct="1">
              <a:lnSpc>
                <a:spcPct val="110000"/>
              </a:lnSpc>
              <a:spcBef>
                <a:spcPct val="45000"/>
              </a:spcBef>
            </a:pPr>
            <a:r>
              <a:rPr lang="zh-CN" altLang="en-US" sz="2000" dirty="0">
                <a:latin typeface="微软雅黑" panose="020B0503020204020204" pitchFamily="34" charset="-122"/>
                <a:ea typeface="微软雅黑" panose="020B0503020204020204" pitchFamily="34" charset="-122"/>
                <a:cs typeface="Arial" panose="020B0604020202020204" pitchFamily="34" charset="0"/>
              </a:rPr>
              <a:t>在较短时间间隔内，程序产生的地址往往集中在一个很小范围内</a:t>
            </a:r>
          </a:p>
          <a:p>
            <a:pPr lvl="1" eaLnBrk="1" hangingPunct="1">
              <a:lnSpc>
                <a:spcPct val="110000"/>
              </a:lnSpc>
              <a:spcBef>
                <a:spcPct val="45000"/>
              </a:spcBef>
              <a:buFontTx/>
              <a:buNone/>
            </a:pPr>
            <a:r>
              <a:rPr lang="zh-CN" altLang="en-US" sz="2000" dirty="0">
                <a:latin typeface="微软雅黑" panose="020B0503020204020204" pitchFamily="34" charset="-122"/>
                <a:ea typeface="微软雅黑" panose="020B0503020204020204" pitchFamily="34" charset="-122"/>
                <a:cs typeface="Arial" panose="020B0604020202020204" pitchFamily="34" charset="0"/>
              </a:rPr>
              <a:t>这种现象称为程序访问的局部性：</a:t>
            </a:r>
            <a:r>
              <a:rPr lang="zh-CN" altLang="en-US" sz="20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空间局部性、时间局部性</a:t>
            </a:r>
          </a:p>
          <a:p>
            <a:pPr eaLnBrk="1" hangingPunct="1">
              <a:lnSpc>
                <a:spcPct val="110000"/>
              </a:lnSpc>
              <a:spcBef>
                <a:spcPct val="45000"/>
              </a:spcBef>
            </a:pPr>
            <a:r>
              <a:rPr lang="zh-CN" altLang="en-US" sz="2000" dirty="0">
                <a:latin typeface="微软雅黑" panose="020B0503020204020204" pitchFamily="34" charset="-122"/>
                <a:ea typeface="微软雅黑" panose="020B0503020204020204" pitchFamily="34" charset="-122"/>
                <a:cs typeface="Arial" panose="020B0604020202020204" pitchFamily="34" charset="0"/>
              </a:rPr>
              <a:t>程序具有访问局部性特征的原因</a:t>
            </a:r>
          </a:p>
          <a:p>
            <a:pPr lvl="1" eaLnBrk="1" hangingPunct="1">
              <a:lnSpc>
                <a:spcPct val="110000"/>
              </a:lnSpc>
              <a:spcBef>
                <a:spcPct val="45000"/>
              </a:spcBef>
            </a:pPr>
            <a:r>
              <a:rPr lang="zh-CN" altLang="en-US" sz="2000" dirty="0">
                <a:latin typeface="微软雅黑" panose="020B0503020204020204" pitchFamily="34" charset="-122"/>
                <a:ea typeface="微软雅黑" panose="020B0503020204020204" pitchFamily="34" charset="-122"/>
                <a:cs typeface="Arial" panose="020B0604020202020204" pitchFamily="34" charset="0"/>
              </a:rPr>
              <a:t>指令：指令按序存放，地址连续，循环程序段或子程序段重复执行</a:t>
            </a:r>
          </a:p>
          <a:p>
            <a:pPr lvl="1" eaLnBrk="1" hangingPunct="1">
              <a:lnSpc>
                <a:spcPct val="110000"/>
              </a:lnSpc>
              <a:spcBef>
                <a:spcPct val="45000"/>
              </a:spcBef>
            </a:pPr>
            <a:r>
              <a:rPr lang="zh-CN" altLang="en-US" sz="2000" dirty="0">
                <a:latin typeface="微软雅黑" panose="020B0503020204020204" pitchFamily="34" charset="-122"/>
                <a:ea typeface="微软雅黑" panose="020B0503020204020204" pitchFamily="34" charset="-122"/>
                <a:cs typeface="Arial" panose="020B0604020202020204" pitchFamily="34" charset="0"/>
              </a:rPr>
              <a:t>数据：连续存放，数组元素重复、按序访问</a:t>
            </a:r>
          </a:p>
          <a:p>
            <a:pPr eaLnBrk="1" hangingPunct="1">
              <a:lnSpc>
                <a:spcPct val="110000"/>
              </a:lnSpc>
              <a:spcBef>
                <a:spcPct val="45000"/>
              </a:spcBef>
            </a:pPr>
            <a:r>
              <a:rPr lang="zh-CN" altLang="en-US" sz="2000" dirty="0">
                <a:latin typeface="微软雅黑" panose="020B0503020204020204" pitchFamily="34" charset="-122"/>
                <a:ea typeface="微软雅黑" panose="020B0503020204020204" pitchFamily="34" charset="-122"/>
                <a:cs typeface="Arial" panose="020B0604020202020204" pitchFamily="34" charset="0"/>
              </a:rPr>
              <a:t>为什么引入</a:t>
            </a:r>
            <a:r>
              <a:rPr lang="en-US" altLang="zh-CN" sz="2000" dirty="0">
                <a:latin typeface="微软雅黑" panose="020B0503020204020204" pitchFamily="34" charset="-122"/>
                <a:ea typeface="微软雅黑" panose="020B0503020204020204" pitchFamily="34" charset="-122"/>
                <a:cs typeface="Arial" panose="020B0604020202020204" pitchFamily="34" charset="0"/>
              </a:rPr>
              <a:t>Cache</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会加快访存速度？</a:t>
            </a:r>
          </a:p>
          <a:p>
            <a:pPr lvl="1" eaLnBrk="1" hangingPunct="1">
              <a:lnSpc>
                <a:spcPct val="130000"/>
              </a:lnSpc>
              <a:spcBef>
                <a:spcPct val="45000"/>
              </a:spcBef>
            </a:pPr>
            <a:r>
              <a:rPr lang="zh-CN" altLang="en-US" sz="2000" dirty="0">
                <a:latin typeface="微软雅黑" panose="020B0503020204020204" pitchFamily="34" charset="-122"/>
                <a:ea typeface="微软雅黑" panose="020B0503020204020204" pitchFamily="34" charset="-122"/>
                <a:cs typeface="Arial" panose="020B0604020202020204" pitchFamily="34" charset="0"/>
              </a:rPr>
              <a:t>在</a:t>
            </a:r>
            <a:r>
              <a:rPr lang="en-US" altLang="zh-CN" sz="2000" dirty="0">
                <a:latin typeface="微软雅黑" panose="020B0503020204020204" pitchFamily="34" charset="-122"/>
                <a:ea typeface="微软雅黑" panose="020B0503020204020204" pitchFamily="34" charset="-122"/>
                <a:cs typeface="Arial" panose="020B0604020202020204" pitchFamily="34" charset="0"/>
              </a:rPr>
              <a:t>CPU</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和主存之间设置一个快速小容量的存储器，其中总是存放最活跃（被频繁访问）的程序和数据，由于程序访问的局部性特征，大多数情况下，</a:t>
            </a:r>
            <a:r>
              <a:rPr lang="en-US" altLang="zh-CN" sz="2000" dirty="0">
                <a:latin typeface="微软雅黑" panose="020B0503020204020204" pitchFamily="34" charset="-122"/>
                <a:ea typeface="微软雅黑" panose="020B0503020204020204" pitchFamily="34" charset="-122"/>
                <a:cs typeface="Arial" panose="020B0604020202020204" pitchFamily="34" charset="0"/>
              </a:rPr>
              <a:t>CPU</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能直接从这个高速缓存中取得指令和数据，而不必访问主存。</a:t>
            </a:r>
          </a:p>
        </p:txBody>
      </p:sp>
      <p:sp>
        <p:nvSpPr>
          <p:cNvPr id="404484" name="Text Box 4"/>
          <p:cNvSpPr txBox="1">
            <a:spLocks noChangeArrowheads="1"/>
          </p:cNvSpPr>
          <p:nvPr/>
        </p:nvSpPr>
        <p:spPr bwMode="auto">
          <a:xfrm>
            <a:off x="641350" y="6080125"/>
            <a:ext cx="705643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b="1">
                <a:solidFill>
                  <a:srgbClr val="CC3300"/>
                </a:solidFill>
                <a:ea typeface="黑体" panose="02010609060101010101" pitchFamily="49" charset="-122"/>
              </a:rPr>
              <a:t>这个高速缓存就是位于主存和</a:t>
            </a:r>
            <a:r>
              <a:rPr kumimoji="1" lang="en-US" altLang="zh-CN" sz="2400" b="1">
                <a:solidFill>
                  <a:srgbClr val="CC3300"/>
                </a:solidFill>
                <a:ea typeface="黑体" panose="02010609060101010101" pitchFamily="49" charset="-122"/>
              </a:rPr>
              <a:t>CPU</a:t>
            </a:r>
            <a:r>
              <a:rPr kumimoji="1" lang="zh-CN" altLang="en-US" sz="2400" b="1">
                <a:solidFill>
                  <a:srgbClr val="CC3300"/>
                </a:solidFill>
                <a:ea typeface="黑体" panose="02010609060101010101" pitchFamily="49" charset="-122"/>
              </a:rPr>
              <a:t>之间的</a:t>
            </a:r>
            <a:r>
              <a:rPr kumimoji="1" lang="en-US" altLang="zh-CN" sz="2400" b="1">
                <a:solidFill>
                  <a:srgbClr val="CC3300"/>
                </a:solidFill>
                <a:ea typeface="黑体" panose="02010609060101010101" pitchFamily="49" charset="-122"/>
              </a:rPr>
              <a:t>Cache</a:t>
            </a:r>
            <a:r>
              <a:rPr kumimoji="1" lang="zh-CN" altLang="en-US" sz="2400" b="1">
                <a:solidFill>
                  <a:srgbClr val="CC3300"/>
                </a:solidFill>
                <a:ea typeface="黑体" panose="02010609060101010101" pitchFamily="49" charset="-122"/>
              </a:rPr>
              <a:t>！</a:t>
            </a:r>
          </a:p>
        </p:txBody>
      </p:sp>
      <p:sp>
        <p:nvSpPr>
          <p:cNvPr id="44037"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748952D4-B4B7-4F25-B128-3FF127F68D8F}" type="slidenum">
              <a:rPr lang="zh-CN" altLang="en-US" sz="1200" smtClean="0">
                <a:solidFill>
                  <a:srgbClr val="898989"/>
                </a:solidFill>
              </a:rPr>
              <a:pPr/>
              <a:t>41</a:t>
            </a:fld>
            <a:endParaRPr lang="zh-CN"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404483">
                                            <p:txEl>
                                              <p:pRg st="0" end="0"/>
                                            </p:txEl>
                                          </p:spTgt>
                                        </p:tgtEl>
                                        <p:attrNameLst>
                                          <p:attrName>style.visibility</p:attrName>
                                        </p:attrNameLst>
                                      </p:cBhvr>
                                      <p:to>
                                        <p:strVal val="visible"/>
                                      </p:to>
                                    </p:set>
                                    <p:animEffect transition="in" filter="wipe(down)">
                                      <p:cBhvr>
                                        <p:cTn id="7" dur="500"/>
                                        <p:tgtEl>
                                          <p:spTgt spid="4044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04483">
                                            <p:txEl>
                                              <p:pRg st="1" end="1"/>
                                            </p:txEl>
                                          </p:spTgt>
                                        </p:tgtEl>
                                        <p:attrNameLst>
                                          <p:attrName>style.visibility</p:attrName>
                                        </p:attrNameLst>
                                      </p:cBhvr>
                                      <p:to>
                                        <p:strVal val="visible"/>
                                      </p:to>
                                    </p:set>
                                    <p:animEffect transition="in" filter="blinds(horizontal)">
                                      <p:cBhvr>
                                        <p:cTn id="12" dur="500"/>
                                        <p:tgtEl>
                                          <p:spTgt spid="4044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04483">
                                            <p:txEl>
                                              <p:pRg st="2" end="2"/>
                                            </p:txEl>
                                          </p:spTgt>
                                        </p:tgtEl>
                                        <p:attrNameLst>
                                          <p:attrName>style.visibility</p:attrName>
                                        </p:attrNameLst>
                                      </p:cBhvr>
                                      <p:to>
                                        <p:strVal val="visible"/>
                                      </p:to>
                                    </p:set>
                                    <p:animEffect transition="in" filter="blinds(horizontal)">
                                      <p:cBhvr>
                                        <p:cTn id="17" dur="500"/>
                                        <p:tgtEl>
                                          <p:spTgt spid="40448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04483">
                                            <p:txEl>
                                              <p:pRg st="3" end="3"/>
                                            </p:txEl>
                                          </p:spTgt>
                                        </p:tgtEl>
                                        <p:attrNameLst>
                                          <p:attrName>style.visibility</p:attrName>
                                        </p:attrNameLst>
                                      </p:cBhvr>
                                      <p:to>
                                        <p:strVal val="visible"/>
                                      </p:to>
                                    </p:set>
                                    <p:animEffect transition="in" filter="wipe(down)">
                                      <p:cBhvr>
                                        <p:cTn id="22" dur="500"/>
                                        <p:tgtEl>
                                          <p:spTgt spid="40448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04483">
                                            <p:txEl>
                                              <p:pRg st="4" end="4"/>
                                            </p:txEl>
                                          </p:spTgt>
                                        </p:tgtEl>
                                        <p:attrNameLst>
                                          <p:attrName>style.visibility</p:attrName>
                                        </p:attrNameLst>
                                      </p:cBhvr>
                                      <p:to>
                                        <p:strVal val="visible"/>
                                      </p:to>
                                    </p:set>
                                    <p:animEffect transition="in" filter="blinds(horizontal)">
                                      <p:cBhvr>
                                        <p:cTn id="27" dur="500"/>
                                        <p:tgtEl>
                                          <p:spTgt spid="40448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04483">
                                            <p:txEl>
                                              <p:pRg st="5" end="5"/>
                                            </p:txEl>
                                          </p:spTgt>
                                        </p:tgtEl>
                                        <p:attrNameLst>
                                          <p:attrName>style.visibility</p:attrName>
                                        </p:attrNameLst>
                                      </p:cBhvr>
                                      <p:to>
                                        <p:strVal val="visible"/>
                                      </p:to>
                                    </p:set>
                                    <p:animEffect transition="in" filter="blinds(horizontal)">
                                      <p:cBhvr>
                                        <p:cTn id="32" dur="500"/>
                                        <p:tgtEl>
                                          <p:spTgt spid="40448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404483">
                                            <p:txEl>
                                              <p:pRg st="6" end="6"/>
                                            </p:txEl>
                                          </p:spTgt>
                                        </p:tgtEl>
                                        <p:attrNameLst>
                                          <p:attrName>style.visibility</p:attrName>
                                        </p:attrNameLst>
                                      </p:cBhvr>
                                      <p:to>
                                        <p:strVal val="visible"/>
                                      </p:to>
                                    </p:set>
                                    <p:animEffect transition="in" filter="wipe(down)">
                                      <p:cBhvr>
                                        <p:cTn id="37" dur="500"/>
                                        <p:tgtEl>
                                          <p:spTgt spid="40448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04483">
                                            <p:txEl>
                                              <p:pRg st="7" end="7"/>
                                            </p:txEl>
                                          </p:spTgt>
                                        </p:tgtEl>
                                        <p:attrNameLst>
                                          <p:attrName>style.visibility</p:attrName>
                                        </p:attrNameLst>
                                      </p:cBhvr>
                                      <p:to>
                                        <p:strVal val="visible"/>
                                      </p:to>
                                    </p:set>
                                    <p:animEffect transition="in" filter="blinds(horizontal)">
                                      <p:cBhvr>
                                        <p:cTn id="42" dur="500"/>
                                        <p:tgtEl>
                                          <p:spTgt spid="40448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04484"/>
                                        </p:tgtEl>
                                        <p:attrNameLst>
                                          <p:attrName>style.visibility</p:attrName>
                                        </p:attrNameLst>
                                      </p:cBhvr>
                                      <p:to>
                                        <p:strVal val="visible"/>
                                      </p:to>
                                    </p:set>
                                    <p:animEffect transition="in" filter="blinds(horizontal)">
                                      <p:cBhvr>
                                        <p:cTn id="47" dur="500"/>
                                        <p:tgtEl>
                                          <p:spTgt spid="404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8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idx="4294967295"/>
          </p:nvPr>
        </p:nvSpPr>
        <p:spPr>
          <a:xfrm>
            <a:off x="238125" y="128588"/>
            <a:ext cx="8805863" cy="528637"/>
          </a:xfrm>
        </p:spPr>
        <p:txBody>
          <a:bodyPr lIns="91440" tIns="45720" rIns="91440" bIns="45720" anchor="ctr"/>
          <a:lstStyle/>
          <a:p>
            <a:pPr defTabSz="717550" eaLnBrk="1" hangingPunct="1"/>
            <a:r>
              <a:rPr lang="en-US" altLang="zh-CN"/>
              <a:t>Cache(</a:t>
            </a:r>
            <a:r>
              <a:rPr lang="zh-CN" altLang="en-US"/>
              <a:t>高速缓存</a:t>
            </a:r>
            <a:r>
              <a:rPr lang="en-US" altLang="zh-CN"/>
              <a:t>)</a:t>
            </a:r>
            <a:r>
              <a:rPr lang="zh-CN" altLang="en-US"/>
              <a:t>是什么样的？</a:t>
            </a:r>
          </a:p>
        </p:txBody>
      </p:sp>
      <p:sp>
        <p:nvSpPr>
          <p:cNvPr id="572419" name="Rectangle 3"/>
          <p:cNvSpPr>
            <a:spLocks noGrp="1" noChangeArrowheads="1"/>
          </p:cNvSpPr>
          <p:nvPr>
            <p:ph type="body" idx="4294967295"/>
          </p:nvPr>
        </p:nvSpPr>
        <p:spPr>
          <a:xfrm>
            <a:off x="165100" y="993775"/>
            <a:ext cx="4241800" cy="4940300"/>
          </a:xfrm>
        </p:spPr>
        <p:txBody>
          <a:bodyPr lIns="91440" tIns="45720" rIns="91440" bIns="45720"/>
          <a:lstStyle/>
          <a:p>
            <a:pPr marL="268288" indent="-268288" defTabSz="717550" eaLnBrk="1" hangingPunct="1">
              <a:lnSpc>
                <a:spcPct val="125000"/>
              </a:lnSpc>
              <a:spcBef>
                <a:spcPct val="30000"/>
              </a:spcBef>
            </a:pPr>
            <a:r>
              <a:rPr lang="en-US" altLang="zh-CN" sz="2000">
                <a:solidFill>
                  <a:srgbClr val="006600"/>
                </a:solidFill>
                <a:latin typeface="微软雅黑" panose="020B0503020204020204" pitchFamily="34" charset="-122"/>
                <a:ea typeface="微软雅黑" panose="020B0503020204020204" pitchFamily="34" charset="-122"/>
              </a:rPr>
              <a:t>Cache</a:t>
            </a:r>
            <a:r>
              <a:rPr lang="zh-CN" altLang="en-US" sz="2000">
                <a:solidFill>
                  <a:srgbClr val="006600"/>
                </a:solidFill>
                <a:latin typeface="微软雅黑" panose="020B0503020204020204" pitchFamily="34" charset="-122"/>
                <a:ea typeface="微软雅黑" panose="020B0503020204020204" pitchFamily="34" charset="-122"/>
              </a:rPr>
              <a:t>是一种小容量高速缓冲存储器，它由</a:t>
            </a:r>
            <a:r>
              <a:rPr lang="en-US" altLang="zh-CN" sz="2000">
                <a:solidFill>
                  <a:srgbClr val="006600"/>
                </a:solidFill>
                <a:latin typeface="微软雅黑" panose="020B0503020204020204" pitchFamily="34" charset="-122"/>
                <a:ea typeface="微软雅黑" panose="020B0503020204020204" pitchFamily="34" charset="-122"/>
              </a:rPr>
              <a:t>SRAM</a:t>
            </a:r>
            <a:r>
              <a:rPr lang="zh-CN" altLang="en-US" sz="2000">
                <a:solidFill>
                  <a:srgbClr val="006600"/>
                </a:solidFill>
                <a:latin typeface="微软雅黑" panose="020B0503020204020204" pitchFamily="34" charset="-122"/>
                <a:ea typeface="微软雅黑" panose="020B0503020204020204" pitchFamily="34" charset="-122"/>
              </a:rPr>
              <a:t>组成。</a:t>
            </a:r>
          </a:p>
          <a:p>
            <a:pPr marL="268288" indent="-268288" defTabSz="717550" eaLnBrk="1" hangingPunct="1">
              <a:lnSpc>
                <a:spcPct val="125000"/>
              </a:lnSpc>
              <a:spcBef>
                <a:spcPct val="30000"/>
              </a:spcBef>
            </a:pPr>
            <a:r>
              <a:rPr lang="en-US" altLang="zh-CN" sz="2000">
                <a:solidFill>
                  <a:srgbClr val="006600"/>
                </a:solidFill>
                <a:latin typeface="微软雅黑" panose="020B0503020204020204" pitchFamily="34" charset="-122"/>
                <a:ea typeface="微软雅黑" panose="020B0503020204020204" pitchFamily="34" charset="-122"/>
              </a:rPr>
              <a:t>Cache</a:t>
            </a:r>
            <a:r>
              <a:rPr lang="zh-CN" altLang="en-US" sz="2000">
                <a:solidFill>
                  <a:srgbClr val="006600"/>
                </a:solidFill>
                <a:latin typeface="微软雅黑" panose="020B0503020204020204" pitchFamily="34" charset="-122"/>
                <a:ea typeface="微软雅黑" panose="020B0503020204020204" pitchFamily="34" charset="-122"/>
              </a:rPr>
              <a:t>直接制作在</a:t>
            </a:r>
            <a:r>
              <a:rPr lang="en-US" altLang="zh-CN" sz="2000">
                <a:solidFill>
                  <a:srgbClr val="006600"/>
                </a:solidFill>
                <a:latin typeface="微软雅黑" panose="020B0503020204020204" pitchFamily="34" charset="-122"/>
                <a:ea typeface="微软雅黑" panose="020B0503020204020204" pitchFamily="34" charset="-122"/>
              </a:rPr>
              <a:t>CPU</a:t>
            </a:r>
            <a:r>
              <a:rPr lang="zh-CN" altLang="en-US" sz="2000">
                <a:solidFill>
                  <a:srgbClr val="006600"/>
                </a:solidFill>
                <a:latin typeface="微软雅黑" panose="020B0503020204020204" pitchFamily="34" charset="-122"/>
                <a:ea typeface="微软雅黑" panose="020B0503020204020204" pitchFamily="34" charset="-122"/>
              </a:rPr>
              <a:t>芯片内，速度几乎与</a:t>
            </a:r>
            <a:r>
              <a:rPr lang="en-US" altLang="zh-CN" sz="2000">
                <a:solidFill>
                  <a:srgbClr val="006600"/>
                </a:solidFill>
                <a:latin typeface="微软雅黑" panose="020B0503020204020204" pitchFamily="34" charset="-122"/>
                <a:ea typeface="微软雅黑" panose="020B0503020204020204" pitchFamily="34" charset="-122"/>
              </a:rPr>
              <a:t>CPU</a:t>
            </a:r>
            <a:r>
              <a:rPr lang="zh-CN" altLang="en-US" sz="2000">
                <a:solidFill>
                  <a:srgbClr val="006600"/>
                </a:solidFill>
                <a:latin typeface="微软雅黑" panose="020B0503020204020204" pitchFamily="34" charset="-122"/>
                <a:ea typeface="微软雅黑" panose="020B0503020204020204" pitchFamily="34" charset="-122"/>
              </a:rPr>
              <a:t>一样快。</a:t>
            </a:r>
          </a:p>
          <a:p>
            <a:pPr marL="268288" indent="-268288" defTabSz="717550" eaLnBrk="1" hangingPunct="1">
              <a:lnSpc>
                <a:spcPct val="125000"/>
              </a:lnSpc>
              <a:spcBef>
                <a:spcPct val="30000"/>
              </a:spcBef>
            </a:pPr>
            <a:r>
              <a:rPr lang="zh-CN" altLang="en-US" sz="2000">
                <a:solidFill>
                  <a:srgbClr val="006600"/>
                </a:solidFill>
                <a:latin typeface="微软雅黑" panose="020B0503020204020204" pitchFamily="34" charset="-122"/>
                <a:ea typeface="微软雅黑" panose="020B0503020204020204" pitchFamily="34" charset="-122"/>
              </a:rPr>
              <a:t>程序运行时，</a:t>
            </a:r>
            <a:r>
              <a:rPr lang="en-US" altLang="zh-CN" sz="2000">
                <a:solidFill>
                  <a:srgbClr val="006600"/>
                </a:solidFill>
                <a:latin typeface="微软雅黑" panose="020B0503020204020204" pitchFamily="34" charset="-122"/>
                <a:ea typeface="微软雅黑" panose="020B0503020204020204" pitchFamily="34" charset="-122"/>
              </a:rPr>
              <a:t>CPU</a:t>
            </a:r>
            <a:r>
              <a:rPr lang="zh-CN" altLang="en-US" sz="2000">
                <a:solidFill>
                  <a:srgbClr val="006600"/>
                </a:solidFill>
                <a:latin typeface="微软雅黑" panose="020B0503020204020204" pitchFamily="34" charset="-122"/>
                <a:ea typeface="微软雅黑" panose="020B0503020204020204" pitchFamily="34" charset="-122"/>
              </a:rPr>
              <a:t>使用的一部分数据</a:t>
            </a:r>
            <a:r>
              <a:rPr lang="en-US" altLang="zh-CN" sz="2000">
                <a:solidFill>
                  <a:srgbClr val="006600"/>
                </a:solidFill>
                <a:latin typeface="微软雅黑" panose="020B0503020204020204" pitchFamily="34" charset="-122"/>
                <a:ea typeface="微软雅黑" panose="020B0503020204020204" pitchFamily="34" charset="-122"/>
              </a:rPr>
              <a:t>/</a:t>
            </a:r>
            <a:r>
              <a:rPr lang="zh-CN" altLang="en-US" sz="2000">
                <a:solidFill>
                  <a:srgbClr val="006600"/>
                </a:solidFill>
                <a:latin typeface="微软雅黑" panose="020B0503020204020204" pitchFamily="34" charset="-122"/>
                <a:ea typeface="微软雅黑" panose="020B0503020204020204" pitchFamily="34" charset="-122"/>
              </a:rPr>
              <a:t>指令会预先成批拷贝在</a:t>
            </a:r>
            <a:r>
              <a:rPr lang="en-US" altLang="zh-CN" sz="2000">
                <a:solidFill>
                  <a:srgbClr val="006600"/>
                </a:solidFill>
                <a:latin typeface="微软雅黑" panose="020B0503020204020204" pitchFamily="34" charset="-122"/>
                <a:ea typeface="微软雅黑" panose="020B0503020204020204" pitchFamily="34" charset="-122"/>
              </a:rPr>
              <a:t>Cache</a:t>
            </a:r>
            <a:r>
              <a:rPr lang="zh-CN" altLang="en-US" sz="2000">
                <a:solidFill>
                  <a:srgbClr val="006600"/>
                </a:solidFill>
                <a:latin typeface="微软雅黑" panose="020B0503020204020204" pitchFamily="34" charset="-122"/>
                <a:ea typeface="微软雅黑" panose="020B0503020204020204" pitchFamily="34" charset="-122"/>
              </a:rPr>
              <a:t>中，</a:t>
            </a:r>
            <a:r>
              <a:rPr lang="en-US" altLang="zh-CN" sz="2000">
                <a:solidFill>
                  <a:srgbClr val="006600"/>
                </a:solidFill>
                <a:latin typeface="微软雅黑" panose="020B0503020204020204" pitchFamily="34" charset="-122"/>
                <a:ea typeface="微软雅黑" panose="020B0503020204020204" pitchFamily="34" charset="-122"/>
              </a:rPr>
              <a:t>Cache</a:t>
            </a:r>
            <a:r>
              <a:rPr lang="zh-CN" altLang="en-US" sz="2000">
                <a:solidFill>
                  <a:srgbClr val="006600"/>
                </a:solidFill>
                <a:latin typeface="微软雅黑" panose="020B0503020204020204" pitchFamily="34" charset="-122"/>
                <a:ea typeface="微软雅黑" panose="020B0503020204020204" pitchFamily="34" charset="-122"/>
              </a:rPr>
              <a:t>的内容是主存储器中部分内容的映象。</a:t>
            </a:r>
            <a:endParaRPr lang="en-US" altLang="zh-CN" sz="2000">
              <a:solidFill>
                <a:srgbClr val="006600"/>
              </a:solidFill>
              <a:latin typeface="微软雅黑" panose="020B0503020204020204" pitchFamily="34" charset="-122"/>
              <a:ea typeface="微软雅黑" panose="020B0503020204020204" pitchFamily="34" charset="-122"/>
            </a:endParaRPr>
          </a:p>
          <a:p>
            <a:pPr marL="268288" indent="-268288" defTabSz="717550" eaLnBrk="1" hangingPunct="1">
              <a:lnSpc>
                <a:spcPct val="125000"/>
              </a:lnSpc>
              <a:spcBef>
                <a:spcPct val="30000"/>
              </a:spcBef>
            </a:pPr>
            <a:r>
              <a:rPr lang="zh-CN" altLang="en-US" sz="2000">
                <a:solidFill>
                  <a:srgbClr val="006600"/>
                </a:solidFill>
                <a:latin typeface="微软雅黑" panose="020B0503020204020204" pitchFamily="34" charset="-122"/>
                <a:ea typeface="微软雅黑" panose="020B0503020204020204" pitchFamily="34" charset="-122"/>
              </a:rPr>
              <a:t>当</a:t>
            </a:r>
            <a:r>
              <a:rPr lang="en-US" altLang="zh-CN" sz="2000">
                <a:solidFill>
                  <a:srgbClr val="006600"/>
                </a:solidFill>
                <a:latin typeface="微软雅黑" panose="020B0503020204020204" pitchFamily="34" charset="-122"/>
                <a:ea typeface="微软雅黑" panose="020B0503020204020204" pitchFamily="34" charset="-122"/>
              </a:rPr>
              <a:t>CPU</a:t>
            </a:r>
            <a:r>
              <a:rPr lang="zh-CN" altLang="en-US" sz="2000">
                <a:solidFill>
                  <a:srgbClr val="006600"/>
                </a:solidFill>
                <a:latin typeface="微软雅黑" panose="020B0503020204020204" pitchFamily="34" charset="-122"/>
                <a:ea typeface="微软雅黑" panose="020B0503020204020204" pitchFamily="34" charset="-122"/>
              </a:rPr>
              <a:t>需要从内存读</a:t>
            </a:r>
            <a:r>
              <a:rPr lang="en-US" altLang="zh-CN" sz="2000">
                <a:solidFill>
                  <a:srgbClr val="006600"/>
                </a:solidFill>
                <a:latin typeface="微软雅黑" panose="020B0503020204020204" pitchFamily="34" charset="-122"/>
                <a:ea typeface="微软雅黑" panose="020B0503020204020204" pitchFamily="34" charset="-122"/>
              </a:rPr>
              <a:t>(</a:t>
            </a:r>
            <a:r>
              <a:rPr lang="zh-CN" altLang="en-US" sz="2000">
                <a:solidFill>
                  <a:srgbClr val="006600"/>
                </a:solidFill>
                <a:latin typeface="微软雅黑" panose="020B0503020204020204" pitchFamily="34" charset="-122"/>
                <a:ea typeface="微软雅黑" panose="020B0503020204020204" pitchFamily="34" charset="-122"/>
              </a:rPr>
              <a:t>写</a:t>
            </a:r>
            <a:r>
              <a:rPr lang="en-US" altLang="zh-CN" sz="2000">
                <a:solidFill>
                  <a:srgbClr val="006600"/>
                </a:solidFill>
                <a:latin typeface="微软雅黑" panose="020B0503020204020204" pitchFamily="34" charset="-122"/>
                <a:ea typeface="微软雅黑" panose="020B0503020204020204" pitchFamily="34" charset="-122"/>
              </a:rPr>
              <a:t>)</a:t>
            </a:r>
            <a:r>
              <a:rPr lang="zh-CN" altLang="en-US" sz="2000">
                <a:solidFill>
                  <a:srgbClr val="006600"/>
                </a:solidFill>
                <a:latin typeface="微软雅黑" panose="020B0503020204020204" pitchFamily="34" charset="-122"/>
                <a:ea typeface="微软雅黑" panose="020B0503020204020204" pitchFamily="34" charset="-122"/>
              </a:rPr>
              <a:t>数据或指令时，先检查</a:t>
            </a:r>
            <a:r>
              <a:rPr lang="en-US" altLang="zh-CN" sz="2000">
                <a:solidFill>
                  <a:srgbClr val="006600"/>
                </a:solidFill>
                <a:latin typeface="微软雅黑" panose="020B0503020204020204" pitchFamily="34" charset="-122"/>
                <a:ea typeface="微软雅黑" panose="020B0503020204020204" pitchFamily="34" charset="-122"/>
              </a:rPr>
              <a:t>Cache</a:t>
            </a:r>
            <a:r>
              <a:rPr lang="zh-CN" altLang="en-US" sz="2000">
                <a:solidFill>
                  <a:srgbClr val="006600"/>
                </a:solidFill>
                <a:latin typeface="微软雅黑" panose="020B0503020204020204" pitchFamily="34" charset="-122"/>
                <a:ea typeface="微软雅黑" panose="020B0503020204020204" pitchFamily="34" charset="-122"/>
              </a:rPr>
              <a:t>，若有，就直接从</a:t>
            </a:r>
            <a:r>
              <a:rPr lang="en-US" altLang="zh-CN" sz="2000">
                <a:solidFill>
                  <a:srgbClr val="006600"/>
                </a:solidFill>
                <a:latin typeface="微软雅黑" panose="020B0503020204020204" pitchFamily="34" charset="-122"/>
                <a:ea typeface="微软雅黑" panose="020B0503020204020204" pitchFamily="34" charset="-122"/>
              </a:rPr>
              <a:t>Cache</a:t>
            </a:r>
            <a:r>
              <a:rPr lang="zh-CN" altLang="en-US" sz="2000">
                <a:solidFill>
                  <a:srgbClr val="006600"/>
                </a:solidFill>
                <a:latin typeface="微软雅黑" panose="020B0503020204020204" pitchFamily="34" charset="-122"/>
                <a:ea typeface="微软雅黑" panose="020B0503020204020204" pitchFamily="34" charset="-122"/>
              </a:rPr>
              <a:t>中读取，而不用访问主存储器。</a:t>
            </a:r>
          </a:p>
        </p:txBody>
      </p:sp>
      <p:sp>
        <p:nvSpPr>
          <p:cNvPr id="45060" name="Rectangle 4"/>
          <p:cNvSpPr>
            <a:spLocks noChangeArrowheads="1"/>
          </p:cNvSpPr>
          <p:nvPr/>
        </p:nvSpPr>
        <p:spPr bwMode="auto">
          <a:xfrm>
            <a:off x="4662488" y="3727450"/>
            <a:ext cx="4265612" cy="2286000"/>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061" name="Rectangle 5"/>
          <p:cNvSpPr>
            <a:spLocks noChangeArrowheads="1"/>
          </p:cNvSpPr>
          <p:nvPr/>
        </p:nvSpPr>
        <p:spPr bwMode="auto">
          <a:xfrm>
            <a:off x="5194300" y="4033838"/>
            <a:ext cx="687388" cy="303212"/>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0</a:t>
            </a:r>
          </a:p>
        </p:txBody>
      </p:sp>
      <p:sp>
        <p:nvSpPr>
          <p:cNvPr id="45062" name="Rectangle 6"/>
          <p:cNvSpPr>
            <a:spLocks noChangeArrowheads="1"/>
          </p:cNvSpPr>
          <p:nvPr/>
        </p:nvSpPr>
        <p:spPr bwMode="auto">
          <a:xfrm>
            <a:off x="6034088" y="4033838"/>
            <a:ext cx="685800" cy="303212"/>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1</a:t>
            </a:r>
          </a:p>
        </p:txBody>
      </p:sp>
      <p:sp>
        <p:nvSpPr>
          <p:cNvPr id="45063" name="Rectangle 7"/>
          <p:cNvSpPr>
            <a:spLocks noChangeArrowheads="1"/>
          </p:cNvSpPr>
          <p:nvPr/>
        </p:nvSpPr>
        <p:spPr bwMode="auto">
          <a:xfrm>
            <a:off x="6872288" y="4033838"/>
            <a:ext cx="685800" cy="303212"/>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2</a:t>
            </a:r>
          </a:p>
        </p:txBody>
      </p:sp>
      <p:sp>
        <p:nvSpPr>
          <p:cNvPr id="45064" name="Rectangle 8"/>
          <p:cNvSpPr>
            <a:spLocks noChangeArrowheads="1"/>
          </p:cNvSpPr>
          <p:nvPr/>
        </p:nvSpPr>
        <p:spPr bwMode="auto">
          <a:xfrm>
            <a:off x="7710488" y="4033838"/>
            <a:ext cx="685800" cy="303212"/>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3</a:t>
            </a:r>
          </a:p>
        </p:txBody>
      </p:sp>
      <p:sp>
        <p:nvSpPr>
          <p:cNvPr id="45065" name="Rectangle 9"/>
          <p:cNvSpPr>
            <a:spLocks noChangeArrowheads="1"/>
          </p:cNvSpPr>
          <p:nvPr/>
        </p:nvSpPr>
        <p:spPr bwMode="auto">
          <a:xfrm>
            <a:off x="5194300" y="4489450"/>
            <a:ext cx="687388" cy="304800"/>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4</a:t>
            </a:r>
          </a:p>
        </p:txBody>
      </p:sp>
      <p:sp>
        <p:nvSpPr>
          <p:cNvPr id="45066" name="Rectangle 10"/>
          <p:cNvSpPr>
            <a:spLocks noChangeArrowheads="1"/>
          </p:cNvSpPr>
          <p:nvPr/>
        </p:nvSpPr>
        <p:spPr bwMode="auto">
          <a:xfrm>
            <a:off x="6034088" y="4489450"/>
            <a:ext cx="685800" cy="304800"/>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5</a:t>
            </a:r>
          </a:p>
        </p:txBody>
      </p:sp>
      <p:sp>
        <p:nvSpPr>
          <p:cNvPr id="45067" name="Rectangle 11"/>
          <p:cNvSpPr>
            <a:spLocks noChangeArrowheads="1"/>
          </p:cNvSpPr>
          <p:nvPr/>
        </p:nvSpPr>
        <p:spPr bwMode="auto">
          <a:xfrm>
            <a:off x="6872288" y="4489450"/>
            <a:ext cx="685800" cy="304800"/>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6</a:t>
            </a:r>
          </a:p>
        </p:txBody>
      </p:sp>
      <p:sp>
        <p:nvSpPr>
          <p:cNvPr id="45068" name="Rectangle 12"/>
          <p:cNvSpPr>
            <a:spLocks noChangeArrowheads="1"/>
          </p:cNvSpPr>
          <p:nvPr/>
        </p:nvSpPr>
        <p:spPr bwMode="auto">
          <a:xfrm>
            <a:off x="7710488" y="4489450"/>
            <a:ext cx="685800" cy="304800"/>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7</a:t>
            </a:r>
          </a:p>
        </p:txBody>
      </p:sp>
      <p:sp>
        <p:nvSpPr>
          <p:cNvPr id="45069" name="Rectangle 13"/>
          <p:cNvSpPr>
            <a:spLocks noChangeArrowheads="1"/>
          </p:cNvSpPr>
          <p:nvPr/>
        </p:nvSpPr>
        <p:spPr bwMode="auto">
          <a:xfrm>
            <a:off x="5194300" y="4946650"/>
            <a:ext cx="687388" cy="304800"/>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8</a:t>
            </a:r>
          </a:p>
        </p:txBody>
      </p:sp>
      <p:sp>
        <p:nvSpPr>
          <p:cNvPr id="45070" name="Rectangle 14"/>
          <p:cNvSpPr>
            <a:spLocks noChangeArrowheads="1"/>
          </p:cNvSpPr>
          <p:nvPr/>
        </p:nvSpPr>
        <p:spPr bwMode="auto">
          <a:xfrm>
            <a:off x="6034088" y="4946650"/>
            <a:ext cx="685800" cy="304800"/>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9</a:t>
            </a:r>
          </a:p>
        </p:txBody>
      </p:sp>
      <p:sp>
        <p:nvSpPr>
          <p:cNvPr id="45071" name="Rectangle 15"/>
          <p:cNvSpPr>
            <a:spLocks noChangeArrowheads="1"/>
          </p:cNvSpPr>
          <p:nvPr/>
        </p:nvSpPr>
        <p:spPr bwMode="auto">
          <a:xfrm>
            <a:off x="6872288" y="4946650"/>
            <a:ext cx="685800" cy="304800"/>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10</a:t>
            </a:r>
          </a:p>
        </p:txBody>
      </p:sp>
      <p:sp>
        <p:nvSpPr>
          <p:cNvPr id="45072" name="Rectangle 16"/>
          <p:cNvSpPr>
            <a:spLocks noChangeArrowheads="1"/>
          </p:cNvSpPr>
          <p:nvPr/>
        </p:nvSpPr>
        <p:spPr bwMode="auto">
          <a:xfrm>
            <a:off x="7710488" y="4946650"/>
            <a:ext cx="685800" cy="304800"/>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11</a:t>
            </a:r>
          </a:p>
        </p:txBody>
      </p:sp>
      <p:sp>
        <p:nvSpPr>
          <p:cNvPr id="45073" name="Rectangle 17"/>
          <p:cNvSpPr>
            <a:spLocks noChangeArrowheads="1"/>
          </p:cNvSpPr>
          <p:nvPr/>
        </p:nvSpPr>
        <p:spPr bwMode="auto">
          <a:xfrm>
            <a:off x="5194300" y="5403850"/>
            <a:ext cx="687388" cy="306388"/>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12</a:t>
            </a:r>
          </a:p>
        </p:txBody>
      </p:sp>
      <p:sp>
        <p:nvSpPr>
          <p:cNvPr id="45074" name="Rectangle 18"/>
          <p:cNvSpPr>
            <a:spLocks noChangeArrowheads="1"/>
          </p:cNvSpPr>
          <p:nvPr/>
        </p:nvSpPr>
        <p:spPr bwMode="auto">
          <a:xfrm>
            <a:off x="6034088" y="5403850"/>
            <a:ext cx="685800" cy="306388"/>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13</a:t>
            </a:r>
          </a:p>
        </p:txBody>
      </p:sp>
      <p:sp>
        <p:nvSpPr>
          <p:cNvPr id="45075" name="Rectangle 19"/>
          <p:cNvSpPr>
            <a:spLocks noChangeArrowheads="1"/>
          </p:cNvSpPr>
          <p:nvPr/>
        </p:nvSpPr>
        <p:spPr bwMode="auto">
          <a:xfrm>
            <a:off x="6872288" y="5403850"/>
            <a:ext cx="685800" cy="306388"/>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14</a:t>
            </a:r>
          </a:p>
        </p:txBody>
      </p:sp>
      <p:sp>
        <p:nvSpPr>
          <p:cNvPr id="45076" name="Rectangle 20"/>
          <p:cNvSpPr>
            <a:spLocks noChangeArrowheads="1"/>
          </p:cNvSpPr>
          <p:nvPr/>
        </p:nvSpPr>
        <p:spPr bwMode="auto">
          <a:xfrm>
            <a:off x="7710488" y="5403850"/>
            <a:ext cx="685800" cy="306388"/>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15</a:t>
            </a:r>
          </a:p>
        </p:txBody>
      </p:sp>
      <p:sp>
        <p:nvSpPr>
          <p:cNvPr id="45077" name="Rectangle 21"/>
          <p:cNvSpPr>
            <a:spLocks noChangeArrowheads="1"/>
          </p:cNvSpPr>
          <p:nvPr/>
        </p:nvSpPr>
        <p:spPr bwMode="auto">
          <a:xfrm>
            <a:off x="5040313" y="1470025"/>
            <a:ext cx="3579812" cy="609600"/>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078" name="Rectangle 22"/>
          <p:cNvSpPr>
            <a:spLocks noChangeArrowheads="1"/>
          </p:cNvSpPr>
          <p:nvPr/>
        </p:nvSpPr>
        <p:spPr bwMode="auto">
          <a:xfrm>
            <a:off x="5180013" y="1614488"/>
            <a:ext cx="685800" cy="306387"/>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8</a:t>
            </a:r>
          </a:p>
        </p:txBody>
      </p:sp>
      <p:sp>
        <p:nvSpPr>
          <p:cNvPr id="45079" name="Rectangle 23"/>
          <p:cNvSpPr>
            <a:spLocks noChangeArrowheads="1"/>
          </p:cNvSpPr>
          <p:nvPr/>
        </p:nvSpPr>
        <p:spPr bwMode="auto">
          <a:xfrm>
            <a:off x="6029325" y="1624013"/>
            <a:ext cx="684213" cy="304800"/>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9</a:t>
            </a:r>
          </a:p>
        </p:txBody>
      </p:sp>
      <p:sp>
        <p:nvSpPr>
          <p:cNvPr id="45080" name="Rectangle 24"/>
          <p:cNvSpPr>
            <a:spLocks noChangeArrowheads="1"/>
          </p:cNvSpPr>
          <p:nvPr/>
        </p:nvSpPr>
        <p:spPr bwMode="auto">
          <a:xfrm>
            <a:off x="6867525" y="1624013"/>
            <a:ext cx="684213" cy="304800"/>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14</a:t>
            </a:r>
          </a:p>
        </p:txBody>
      </p:sp>
      <p:sp>
        <p:nvSpPr>
          <p:cNvPr id="45081" name="Rectangle 25"/>
          <p:cNvSpPr>
            <a:spLocks noChangeArrowheads="1"/>
          </p:cNvSpPr>
          <p:nvPr/>
        </p:nvSpPr>
        <p:spPr bwMode="auto">
          <a:xfrm>
            <a:off x="7705725" y="1624013"/>
            <a:ext cx="685800" cy="304800"/>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3</a:t>
            </a:r>
          </a:p>
        </p:txBody>
      </p:sp>
      <p:sp>
        <p:nvSpPr>
          <p:cNvPr id="572442" name="Rectangle 26"/>
          <p:cNvSpPr>
            <a:spLocks noChangeArrowheads="1"/>
          </p:cNvSpPr>
          <p:nvPr/>
        </p:nvSpPr>
        <p:spPr bwMode="auto">
          <a:xfrm>
            <a:off x="5197475" y="4489450"/>
            <a:ext cx="685800" cy="304800"/>
          </a:xfrm>
          <a:prstGeom prst="rect">
            <a:avLst/>
          </a:prstGeom>
          <a:solidFill>
            <a:srgbClr val="00FFFF"/>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4</a:t>
            </a:r>
          </a:p>
        </p:txBody>
      </p:sp>
      <p:sp>
        <p:nvSpPr>
          <p:cNvPr id="572443" name="Rectangle 27"/>
          <p:cNvSpPr>
            <a:spLocks noChangeArrowheads="1"/>
          </p:cNvSpPr>
          <p:nvPr/>
        </p:nvSpPr>
        <p:spPr bwMode="auto">
          <a:xfrm>
            <a:off x="6024563" y="2490788"/>
            <a:ext cx="685800" cy="306387"/>
          </a:xfrm>
          <a:prstGeom prst="rect">
            <a:avLst/>
          </a:prstGeom>
          <a:solidFill>
            <a:srgbClr val="00FFFF"/>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4</a:t>
            </a:r>
          </a:p>
        </p:txBody>
      </p:sp>
      <p:sp>
        <p:nvSpPr>
          <p:cNvPr id="572444" name="Rectangle 28"/>
          <p:cNvSpPr>
            <a:spLocks noChangeArrowheads="1"/>
          </p:cNvSpPr>
          <p:nvPr/>
        </p:nvSpPr>
        <p:spPr bwMode="auto">
          <a:xfrm>
            <a:off x="5168900" y="1619250"/>
            <a:ext cx="684213" cy="304800"/>
          </a:xfrm>
          <a:prstGeom prst="rect">
            <a:avLst/>
          </a:prstGeom>
          <a:solidFill>
            <a:srgbClr val="00FFFF"/>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4</a:t>
            </a:r>
          </a:p>
        </p:txBody>
      </p:sp>
      <p:sp>
        <p:nvSpPr>
          <p:cNvPr id="572445" name="Rectangle 29"/>
          <p:cNvSpPr>
            <a:spLocks noChangeArrowheads="1"/>
          </p:cNvSpPr>
          <p:nvPr/>
        </p:nvSpPr>
        <p:spPr bwMode="auto">
          <a:xfrm>
            <a:off x="6864350" y="1628775"/>
            <a:ext cx="685800" cy="306388"/>
          </a:xfrm>
          <a:prstGeom prst="rect">
            <a:avLst/>
          </a:prstGeom>
          <a:solidFill>
            <a:srgbClr val="FFFF00"/>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10</a:t>
            </a:r>
          </a:p>
        </p:txBody>
      </p:sp>
      <p:sp>
        <p:nvSpPr>
          <p:cNvPr id="572446" name="Rectangle 30"/>
          <p:cNvSpPr>
            <a:spLocks noChangeArrowheads="1"/>
          </p:cNvSpPr>
          <p:nvPr/>
        </p:nvSpPr>
        <p:spPr bwMode="auto">
          <a:xfrm>
            <a:off x="6019800" y="2495550"/>
            <a:ext cx="684213" cy="303213"/>
          </a:xfrm>
          <a:prstGeom prst="rect">
            <a:avLst/>
          </a:prstGeom>
          <a:solidFill>
            <a:srgbClr val="FFFF00"/>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10</a:t>
            </a:r>
          </a:p>
        </p:txBody>
      </p:sp>
      <p:sp>
        <p:nvSpPr>
          <p:cNvPr id="572447" name="Rectangle 31"/>
          <p:cNvSpPr>
            <a:spLocks noChangeArrowheads="1"/>
          </p:cNvSpPr>
          <p:nvPr/>
        </p:nvSpPr>
        <p:spPr bwMode="auto">
          <a:xfrm>
            <a:off x="6872288" y="4946650"/>
            <a:ext cx="684212" cy="304800"/>
          </a:xfrm>
          <a:prstGeom prst="rect">
            <a:avLst/>
          </a:prstGeom>
          <a:solidFill>
            <a:srgbClr val="FFFF00"/>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10</a:t>
            </a:r>
          </a:p>
        </p:txBody>
      </p:sp>
      <p:sp>
        <p:nvSpPr>
          <p:cNvPr id="45088" name="Line 32"/>
          <p:cNvSpPr>
            <a:spLocks noChangeShapeType="1"/>
          </p:cNvSpPr>
          <p:nvPr/>
        </p:nvSpPr>
        <p:spPr bwMode="auto">
          <a:xfrm>
            <a:off x="6777038" y="2079625"/>
            <a:ext cx="0" cy="161925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2449" name="Text Box 33"/>
          <p:cNvSpPr txBox="1">
            <a:spLocks noChangeArrowheads="1"/>
          </p:cNvSpPr>
          <p:nvPr/>
        </p:nvSpPr>
        <p:spPr bwMode="auto">
          <a:xfrm>
            <a:off x="6867525" y="2259013"/>
            <a:ext cx="1665288"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83" tIns="45046" rIns="90083" bIns="45046"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000" b="1">
                <a:ea typeface="黑体" panose="02010609060101010101" pitchFamily="49" charset="-122"/>
              </a:rPr>
              <a:t>主存中的信息按</a:t>
            </a:r>
            <a:r>
              <a:rPr lang="zh-CN" altLang="en-US" sz="2000" b="1">
                <a:solidFill>
                  <a:srgbClr val="FF0000"/>
                </a:solidFill>
                <a:ea typeface="黑体" panose="02010609060101010101" pitchFamily="49" charset="-122"/>
              </a:rPr>
              <a:t>“块”</a:t>
            </a:r>
            <a:r>
              <a:rPr lang="zh-CN" altLang="en-US" sz="2000" b="1">
                <a:ea typeface="黑体" panose="02010609060101010101" pitchFamily="49" charset="-122"/>
              </a:rPr>
              <a:t>送到</a:t>
            </a:r>
            <a:r>
              <a:rPr lang="en-US" altLang="zh-CN" sz="2000" b="1">
                <a:ea typeface="黑体" panose="02010609060101010101" pitchFamily="49" charset="-122"/>
              </a:rPr>
              <a:t>Cache</a:t>
            </a:r>
            <a:r>
              <a:rPr lang="zh-CN" altLang="en-US" sz="2000" b="1">
                <a:ea typeface="黑体" panose="02010609060101010101" pitchFamily="49" charset="-122"/>
              </a:rPr>
              <a:t>中</a:t>
            </a:r>
          </a:p>
        </p:txBody>
      </p:sp>
      <p:sp>
        <p:nvSpPr>
          <p:cNvPr id="45090" name="Text Box 34"/>
          <p:cNvSpPr txBox="1">
            <a:spLocks noChangeArrowheads="1"/>
          </p:cNvSpPr>
          <p:nvPr/>
        </p:nvSpPr>
        <p:spPr bwMode="auto">
          <a:xfrm>
            <a:off x="7261225" y="1149350"/>
            <a:ext cx="17113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83" tIns="45046" rIns="90083" bIns="45046"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2000" b="1">
                <a:solidFill>
                  <a:schemeClr val="accent2"/>
                </a:solidFill>
                <a:ea typeface="黑体" panose="02010609060101010101" pitchFamily="49" charset="-122"/>
              </a:rPr>
              <a:t>Cache</a:t>
            </a:r>
            <a:r>
              <a:rPr lang="zh-CN" altLang="en-US" sz="2000" b="1">
                <a:solidFill>
                  <a:schemeClr val="accent2"/>
                </a:solidFill>
                <a:ea typeface="黑体" panose="02010609060101010101" pitchFamily="49" charset="-122"/>
              </a:rPr>
              <a:t>存储器</a:t>
            </a:r>
          </a:p>
        </p:txBody>
      </p:sp>
      <p:sp>
        <p:nvSpPr>
          <p:cNvPr id="45091" name="Text Box 35"/>
          <p:cNvSpPr txBox="1">
            <a:spLocks noChangeArrowheads="1"/>
          </p:cNvSpPr>
          <p:nvPr/>
        </p:nvSpPr>
        <p:spPr bwMode="auto">
          <a:xfrm>
            <a:off x="4895850" y="3316288"/>
            <a:ext cx="12033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83" tIns="45046" rIns="90083" bIns="45046"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000" b="1">
                <a:solidFill>
                  <a:schemeClr val="accent2"/>
                </a:solidFill>
                <a:latin typeface="Helvetica" panose="020B0604020202020204" pitchFamily="34" charset="0"/>
                <a:ea typeface="黑体" panose="02010609060101010101" pitchFamily="49" charset="-122"/>
              </a:rPr>
              <a:t>主存储器</a:t>
            </a:r>
          </a:p>
        </p:txBody>
      </p:sp>
      <p:sp>
        <p:nvSpPr>
          <p:cNvPr id="572453" name="Text Box 37"/>
          <p:cNvSpPr txBox="1">
            <a:spLocks noChangeArrowheads="1"/>
          </p:cNvSpPr>
          <p:nvPr/>
        </p:nvSpPr>
        <p:spPr bwMode="auto">
          <a:xfrm>
            <a:off x="4797425" y="908050"/>
            <a:ext cx="28702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200" b="1">
                <a:solidFill>
                  <a:srgbClr val="FF0000"/>
                </a:solidFill>
                <a:ea typeface="黑体" panose="02010609060101010101" pitchFamily="49" charset="-122"/>
              </a:rPr>
              <a:t>数据访问过程：</a:t>
            </a:r>
          </a:p>
        </p:txBody>
      </p:sp>
      <p:sp>
        <p:nvSpPr>
          <p:cNvPr id="45093" name="Text Box 37"/>
          <p:cNvSpPr txBox="1">
            <a:spLocks noChangeArrowheads="1"/>
          </p:cNvSpPr>
          <p:nvPr/>
        </p:nvSpPr>
        <p:spPr bwMode="auto">
          <a:xfrm>
            <a:off x="3402013" y="6173788"/>
            <a:ext cx="126047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solidFill>
                  <a:srgbClr val="FF0000"/>
                </a:solidFill>
                <a:latin typeface="微软雅黑" panose="020B0503020204020204" pitchFamily="34" charset="-122"/>
                <a:ea typeface="微软雅黑" panose="020B0503020204020204" pitchFamily="34" charset="-122"/>
              </a:rPr>
              <a:t>块（</a:t>
            </a:r>
            <a:r>
              <a:rPr kumimoji="1" lang="en-US" altLang="zh-CN" sz="2000" b="1">
                <a:solidFill>
                  <a:srgbClr val="FF0000"/>
                </a:solidFill>
                <a:latin typeface="微软雅黑" panose="020B0503020204020204" pitchFamily="34" charset="-122"/>
                <a:ea typeface="微软雅黑" panose="020B0503020204020204" pitchFamily="34" charset="-122"/>
              </a:rPr>
              <a:t>Block</a:t>
            </a:r>
            <a:r>
              <a:rPr kumimoji="1" lang="zh-CN" altLang="en-US" sz="2000" b="1">
                <a:solidFill>
                  <a:srgbClr val="FF0000"/>
                </a:solidFill>
                <a:latin typeface="微软雅黑" panose="020B0503020204020204" pitchFamily="34" charset="-122"/>
                <a:ea typeface="微软雅黑" panose="020B0503020204020204" pitchFamily="34" charset="-122"/>
              </a:rPr>
              <a:t>）</a:t>
            </a:r>
          </a:p>
        </p:txBody>
      </p:sp>
      <p:sp>
        <p:nvSpPr>
          <p:cNvPr id="45094" name="Line 38"/>
          <p:cNvSpPr>
            <a:spLocks noChangeShapeType="1"/>
          </p:cNvSpPr>
          <p:nvPr/>
        </p:nvSpPr>
        <p:spPr bwMode="auto">
          <a:xfrm flipV="1">
            <a:off x="4392613" y="5634038"/>
            <a:ext cx="765175" cy="4953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45095"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BE268948-A30B-4CE2-92ED-C7B7F1221F08}" type="slidenum">
              <a:rPr lang="zh-CN" altLang="en-US" sz="1200" smtClean="0">
                <a:solidFill>
                  <a:srgbClr val="898989"/>
                </a:solidFill>
              </a:rPr>
              <a:pPr/>
              <a:t>42</a:t>
            </a:fld>
            <a:endParaRPr lang="zh-CN" altLang="en-US" sz="1200">
              <a:solidFill>
                <a:srgbClr val="898989"/>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72419">
                                            <p:txEl>
                                              <p:pRg st="0" end="0"/>
                                            </p:txEl>
                                          </p:spTgt>
                                        </p:tgtEl>
                                        <p:attrNameLst>
                                          <p:attrName>style.visibility</p:attrName>
                                        </p:attrNameLst>
                                      </p:cBhvr>
                                      <p:to>
                                        <p:strVal val="visible"/>
                                      </p:to>
                                    </p:set>
                                    <p:animEffect transition="in" filter="blinds(horizontal)">
                                      <p:cBhvr>
                                        <p:cTn id="7" dur="500"/>
                                        <p:tgtEl>
                                          <p:spTgt spid="5724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72419">
                                            <p:txEl>
                                              <p:pRg st="1" end="1"/>
                                            </p:txEl>
                                          </p:spTgt>
                                        </p:tgtEl>
                                        <p:attrNameLst>
                                          <p:attrName>style.visibility</p:attrName>
                                        </p:attrNameLst>
                                      </p:cBhvr>
                                      <p:to>
                                        <p:strVal val="visible"/>
                                      </p:to>
                                    </p:set>
                                    <p:animEffect transition="in" filter="blinds(horizontal)">
                                      <p:cBhvr>
                                        <p:cTn id="12" dur="500"/>
                                        <p:tgtEl>
                                          <p:spTgt spid="5724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72419">
                                            <p:txEl>
                                              <p:pRg st="2" end="2"/>
                                            </p:txEl>
                                          </p:spTgt>
                                        </p:tgtEl>
                                        <p:attrNameLst>
                                          <p:attrName>style.visibility</p:attrName>
                                        </p:attrNameLst>
                                      </p:cBhvr>
                                      <p:to>
                                        <p:strVal val="visible"/>
                                      </p:to>
                                    </p:set>
                                    <p:animEffect transition="in" filter="blinds(horizontal)">
                                      <p:cBhvr>
                                        <p:cTn id="17" dur="500"/>
                                        <p:tgtEl>
                                          <p:spTgt spid="57241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72419">
                                            <p:txEl>
                                              <p:pRg st="3" end="3"/>
                                            </p:txEl>
                                          </p:spTgt>
                                        </p:tgtEl>
                                        <p:attrNameLst>
                                          <p:attrName>style.visibility</p:attrName>
                                        </p:attrNameLst>
                                      </p:cBhvr>
                                      <p:to>
                                        <p:strVal val="visible"/>
                                      </p:to>
                                    </p:set>
                                    <p:animEffect transition="in" filter="blinds(horizontal)">
                                      <p:cBhvr>
                                        <p:cTn id="22" dur="500"/>
                                        <p:tgtEl>
                                          <p:spTgt spid="57241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72453"/>
                                        </p:tgtEl>
                                        <p:attrNameLst>
                                          <p:attrName>style.visibility</p:attrName>
                                        </p:attrNameLst>
                                      </p:cBhvr>
                                      <p:to>
                                        <p:strVal val="visible"/>
                                      </p:to>
                                    </p:set>
                                    <p:animEffect transition="in" filter="blinds(horizontal)">
                                      <p:cBhvr>
                                        <p:cTn id="27" dur="500"/>
                                        <p:tgtEl>
                                          <p:spTgt spid="57245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572442"/>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572449"/>
                                        </p:tgtEl>
                                        <p:attrNameLst>
                                          <p:attrName>style.visibility</p:attrName>
                                        </p:attrNameLst>
                                      </p:cBhvr>
                                      <p:to>
                                        <p:strVal val="visible"/>
                                      </p:to>
                                    </p:set>
                                    <p:animEffect transition="in" filter="blinds(horizontal)">
                                      <p:cBhvr>
                                        <p:cTn id="36" dur="500"/>
                                        <p:tgtEl>
                                          <p:spTgt spid="572449"/>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572443"/>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572444"/>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572447"/>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499"/>
                                          </p:stCondLst>
                                        </p:cTn>
                                        <p:tgtEl>
                                          <p:spTgt spid="572446"/>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5724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2442" grpId="0" animBg="1" autoUpdateAnimBg="0"/>
      <p:bldP spid="572443" grpId="0" animBg="1" autoUpdateAnimBg="0"/>
      <p:bldP spid="572444" grpId="0" animBg="1" autoUpdateAnimBg="0"/>
      <p:bldP spid="572445" grpId="0" animBg="1" autoUpdateAnimBg="0"/>
      <p:bldP spid="572446" grpId="0" animBg="1" autoUpdateAnimBg="0"/>
      <p:bldP spid="572447" grpId="0" animBg="1" autoUpdateAnimBg="0"/>
      <p:bldP spid="572449" grpId="0"/>
      <p:bldP spid="57245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6668" y="1257300"/>
            <a:ext cx="7301431" cy="540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3" name="Rectangle 2"/>
          <p:cNvSpPr>
            <a:spLocks noGrp="1" noChangeArrowheads="1"/>
          </p:cNvSpPr>
          <p:nvPr>
            <p:ph type="title" idx="4294967295"/>
          </p:nvPr>
        </p:nvSpPr>
        <p:spPr>
          <a:xfrm>
            <a:off x="238125" y="128588"/>
            <a:ext cx="5741988" cy="528637"/>
          </a:xfrm>
        </p:spPr>
        <p:txBody>
          <a:bodyPr lIns="91440" tIns="45720" rIns="91440" bIns="45720" anchor="ctr"/>
          <a:lstStyle/>
          <a:p>
            <a:pPr defTabSz="717550" eaLnBrk="1" hangingPunct="1"/>
            <a:r>
              <a:rPr lang="en-GB" altLang="zh-CN">
                <a:solidFill>
                  <a:srgbClr val="CC0000"/>
                </a:solidFill>
              </a:rPr>
              <a:t>Cache </a:t>
            </a:r>
            <a:r>
              <a:rPr lang="zh-CN" altLang="en-GB">
                <a:solidFill>
                  <a:srgbClr val="CC0000"/>
                </a:solidFill>
              </a:rPr>
              <a:t>的操作过程</a:t>
            </a:r>
            <a:endParaRPr lang="zh-CN" altLang="en-US">
              <a:solidFill>
                <a:srgbClr val="CC0000"/>
              </a:solidFill>
            </a:endParaRPr>
          </a:p>
        </p:txBody>
      </p:sp>
      <p:sp>
        <p:nvSpPr>
          <p:cNvPr id="574469" name="AutoShape 5"/>
          <p:cNvSpPr>
            <a:spLocks noChangeArrowheads="1"/>
          </p:cNvSpPr>
          <p:nvPr/>
        </p:nvSpPr>
        <p:spPr bwMode="auto">
          <a:xfrm>
            <a:off x="4403725" y="908050"/>
            <a:ext cx="2835275" cy="1260475"/>
          </a:xfrm>
          <a:prstGeom prst="wedgeRoundRectCallout">
            <a:avLst>
              <a:gd name="adj1" fmla="val -38352"/>
              <a:gd name="adj2" fmla="val 111588"/>
              <a:gd name="adj3" fmla="val 16667"/>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90083" tIns="45046" rIns="90083" bIns="45046"/>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kumimoji="1" lang="zh-CN" altLang="en-US" sz="2200" b="1">
                <a:solidFill>
                  <a:schemeClr val="accent2"/>
                </a:solidFill>
                <a:latin typeface="微软雅黑" panose="020B0503020204020204" pitchFamily="34" charset="-122"/>
                <a:ea typeface="微软雅黑" panose="020B0503020204020204" pitchFamily="34" charset="-122"/>
              </a:rPr>
              <a:t>若被访问信息不在</a:t>
            </a:r>
            <a:r>
              <a:rPr kumimoji="1" lang="en-US" altLang="zh-CN" sz="2200" b="1">
                <a:solidFill>
                  <a:schemeClr val="accent2"/>
                </a:solidFill>
                <a:latin typeface="微软雅黑" panose="020B0503020204020204" pitchFamily="34" charset="-122"/>
                <a:ea typeface="微软雅黑" panose="020B0503020204020204" pitchFamily="34" charset="-122"/>
              </a:rPr>
              <a:t>cache</a:t>
            </a:r>
            <a:r>
              <a:rPr kumimoji="1" lang="zh-CN" altLang="en-US" sz="2200" b="1">
                <a:solidFill>
                  <a:schemeClr val="accent2"/>
                </a:solidFill>
                <a:latin typeface="微软雅黑" panose="020B0503020204020204" pitchFamily="34" charset="-122"/>
                <a:ea typeface="微软雅黑" panose="020B0503020204020204" pitchFamily="34" charset="-122"/>
              </a:rPr>
              <a:t>中，称为缺失或失靶</a:t>
            </a:r>
            <a:r>
              <a:rPr kumimoji="1" lang="en-US" altLang="zh-CN" sz="2200" b="1">
                <a:solidFill>
                  <a:schemeClr val="accent2"/>
                </a:solidFill>
                <a:latin typeface="微软雅黑" panose="020B0503020204020204" pitchFamily="34" charset="-122"/>
                <a:ea typeface="微软雅黑" panose="020B0503020204020204" pitchFamily="34" charset="-122"/>
              </a:rPr>
              <a:t>(miss)</a:t>
            </a:r>
            <a:endParaRPr kumimoji="1" lang="zh-CN" altLang="en-US" sz="2200" b="1">
              <a:solidFill>
                <a:schemeClr val="accent2"/>
              </a:solidFill>
              <a:latin typeface="微软雅黑" panose="020B0503020204020204" pitchFamily="34" charset="-122"/>
              <a:ea typeface="微软雅黑" panose="020B0503020204020204" pitchFamily="34" charset="-122"/>
            </a:endParaRPr>
          </a:p>
        </p:txBody>
      </p:sp>
      <p:sp>
        <p:nvSpPr>
          <p:cNvPr id="574470" name="AutoShape 6"/>
          <p:cNvSpPr>
            <a:spLocks noChangeArrowheads="1"/>
          </p:cNvSpPr>
          <p:nvPr/>
        </p:nvSpPr>
        <p:spPr bwMode="auto">
          <a:xfrm flipH="1">
            <a:off x="-8991" y="3149132"/>
            <a:ext cx="1511300" cy="1923382"/>
          </a:xfrm>
          <a:prstGeom prst="wedgeRoundRectCallout">
            <a:avLst>
              <a:gd name="adj1" fmla="val -154120"/>
              <a:gd name="adj2" fmla="val -26704"/>
              <a:gd name="adj3" fmla="val 16667"/>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90083" tIns="45046" rIns="90083" bIns="45046"/>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kumimoji="1" lang="zh-CN" altLang="en-US" sz="2200" b="1" dirty="0">
                <a:solidFill>
                  <a:schemeClr val="accent2"/>
                </a:solidFill>
                <a:latin typeface="微软雅黑" panose="020B0503020204020204" pitchFamily="34" charset="-122"/>
                <a:ea typeface="微软雅黑" panose="020B0503020204020204" pitchFamily="34" charset="-122"/>
              </a:rPr>
              <a:t>若被访问信息在</a:t>
            </a:r>
            <a:r>
              <a:rPr kumimoji="1" lang="en-US" altLang="zh-CN" sz="2200" b="1" dirty="0">
                <a:solidFill>
                  <a:schemeClr val="accent2"/>
                </a:solidFill>
                <a:latin typeface="微软雅黑" panose="020B0503020204020204" pitchFamily="34" charset="-122"/>
                <a:ea typeface="微软雅黑" panose="020B0503020204020204" pitchFamily="34" charset="-122"/>
              </a:rPr>
              <a:t>cache</a:t>
            </a:r>
            <a:r>
              <a:rPr kumimoji="1" lang="zh-CN" altLang="en-US" sz="2200" b="1" dirty="0">
                <a:solidFill>
                  <a:schemeClr val="accent2"/>
                </a:solidFill>
                <a:latin typeface="微软雅黑" panose="020B0503020204020204" pitchFamily="34" charset="-122"/>
                <a:ea typeface="微软雅黑" panose="020B0503020204020204" pitchFamily="34" charset="-122"/>
              </a:rPr>
              <a:t>中，称为命中</a:t>
            </a:r>
            <a:r>
              <a:rPr kumimoji="1" lang="en-US" altLang="zh-CN" sz="2200" b="1" dirty="0">
                <a:solidFill>
                  <a:schemeClr val="accent2"/>
                </a:solidFill>
                <a:latin typeface="微软雅黑" panose="020B0503020204020204" pitchFamily="34" charset="-122"/>
                <a:ea typeface="微软雅黑" panose="020B0503020204020204" pitchFamily="34" charset="-122"/>
              </a:rPr>
              <a:t>(hit)</a:t>
            </a:r>
            <a:endParaRPr kumimoji="1" lang="zh-CN" altLang="en-US" sz="2200" b="1" dirty="0">
              <a:solidFill>
                <a:schemeClr val="accent2"/>
              </a:solidFill>
              <a:latin typeface="微软雅黑" panose="020B0503020204020204" pitchFamily="34" charset="-122"/>
              <a:ea typeface="微软雅黑" panose="020B0503020204020204" pitchFamily="34" charset="-122"/>
            </a:endParaRPr>
          </a:p>
        </p:txBody>
      </p:sp>
      <p:sp>
        <p:nvSpPr>
          <p:cNvPr id="574501" name="Text Box 37"/>
          <p:cNvSpPr txBox="1">
            <a:spLocks noChangeArrowheads="1"/>
          </p:cNvSpPr>
          <p:nvPr/>
        </p:nvSpPr>
        <p:spPr bwMode="auto">
          <a:xfrm>
            <a:off x="123825" y="866775"/>
            <a:ext cx="16287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solidFill>
                  <a:srgbClr val="0000FF"/>
                </a:solidFill>
                <a:latin typeface="微软雅黑" panose="020B0503020204020204" pitchFamily="34" charset="-122"/>
                <a:ea typeface="微软雅黑" panose="020B0503020204020204" pitchFamily="34" charset="-122"/>
              </a:rPr>
              <a:t>问题：什么情况下，</a:t>
            </a:r>
            <a:r>
              <a:rPr kumimoji="1" lang="en-US" altLang="zh-CN" sz="2000" b="1">
                <a:solidFill>
                  <a:srgbClr val="0000FF"/>
                </a:solidFill>
                <a:latin typeface="微软雅黑" panose="020B0503020204020204" pitchFamily="34" charset="-122"/>
                <a:ea typeface="微软雅黑" panose="020B0503020204020204" pitchFamily="34" charset="-122"/>
              </a:rPr>
              <a:t>CPU</a:t>
            </a:r>
            <a:r>
              <a:rPr kumimoji="1" lang="zh-CN" altLang="en-US" sz="2000" b="1">
                <a:solidFill>
                  <a:srgbClr val="0000FF"/>
                </a:solidFill>
                <a:latin typeface="微软雅黑" panose="020B0503020204020204" pitchFamily="34" charset="-122"/>
                <a:ea typeface="微软雅黑" panose="020B0503020204020204" pitchFamily="34" charset="-122"/>
              </a:rPr>
              <a:t>产生访存要求？</a:t>
            </a:r>
          </a:p>
        </p:txBody>
      </p:sp>
      <p:sp>
        <p:nvSpPr>
          <p:cNvPr id="574502" name="Text Box 38"/>
          <p:cNvSpPr txBox="1">
            <a:spLocks noChangeArrowheads="1"/>
          </p:cNvSpPr>
          <p:nvPr/>
        </p:nvSpPr>
        <p:spPr bwMode="auto">
          <a:xfrm>
            <a:off x="296863" y="1989138"/>
            <a:ext cx="1081087"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200" b="1">
                <a:solidFill>
                  <a:srgbClr val="FF0000"/>
                </a:solidFill>
                <a:ea typeface="微软雅黑" panose="020B0503020204020204" pitchFamily="34" charset="-122"/>
              </a:rPr>
              <a:t>执行指令时！</a:t>
            </a:r>
          </a:p>
        </p:txBody>
      </p:sp>
      <p:sp>
        <p:nvSpPr>
          <p:cNvPr id="574472" name="Text Box 8"/>
          <p:cNvSpPr txBox="1">
            <a:spLocks noChangeArrowheads="1"/>
          </p:cNvSpPr>
          <p:nvPr/>
        </p:nvSpPr>
        <p:spPr bwMode="auto">
          <a:xfrm>
            <a:off x="174625" y="5819775"/>
            <a:ext cx="2306638"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000" b="1" dirty="0">
                <a:latin typeface="微软雅黑" panose="020B0503020204020204" pitchFamily="34" charset="-122"/>
                <a:ea typeface="微软雅黑" panose="020B0503020204020204" pitchFamily="34" charset="-122"/>
              </a:rPr>
              <a:t>指令最初给出的是</a:t>
            </a:r>
          </a:p>
          <a:p>
            <a:pPr>
              <a:spcBef>
                <a:spcPct val="50000"/>
              </a:spcBef>
            </a:pPr>
            <a:r>
              <a:rPr lang="zh-CN" altLang="en-US" sz="2000" b="1" dirty="0">
                <a:latin typeface="微软雅黑" panose="020B0503020204020204" pitchFamily="34" charset="-122"/>
                <a:ea typeface="微软雅黑" panose="020B0503020204020204" pitchFamily="34" charset="-122"/>
              </a:rPr>
              <a:t>虚拟地址！</a:t>
            </a:r>
          </a:p>
        </p:txBody>
      </p:sp>
      <p:sp>
        <p:nvSpPr>
          <p:cNvPr id="574473" name="Text Box 9"/>
          <p:cNvSpPr txBox="1">
            <a:spLocks noChangeArrowheads="1"/>
          </p:cNvSpPr>
          <p:nvPr/>
        </p:nvSpPr>
        <p:spPr bwMode="auto">
          <a:xfrm>
            <a:off x="3405187" y="5972175"/>
            <a:ext cx="2757488" cy="701675"/>
          </a:xfrm>
          <a:prstGeom prst="rect">
            <a:avLst/>
          </a:prstGeom>
          <a:solidFill>
            <a:schemeClr val="bg1"/>
          </a:solidFill>
          <a:ln>
            <a:noFill/>
          </a:ln>
          <a:effectLst/>
          <a:extLs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000" b="1" dirty="0">
                <a:solidFill>
                  <a:schemeClr val="accent1"/>
                </a:solidFill>
                <a:latin typeface="微软雅黑" panose="020B0503020204020204" pitchFamily="34" charset="-122"/>
                <a:ea typeface="微软雅黑" panose="020B0503020204020204" pitchFamily="34" charset="-122"/>
              </a:rPr>
              <a:t>如果将虚拟地址转换为主存地址，后面介绍。</a:t>
            </a:r>
            <a:endParaRPr lang="en-US" altLang="zh-CN" sz="2000" b="1" dirty="0">
              <a:solidFill>
                <a:schemeClr val="accent1"/>
              </a:solidFill>
              <a:latin typeface="微软雅黑" panose="020B0503020204020204" pitchFamily="34" charset="-122"/>
              <a:ea typeface="微软雅黑" panose="020B0503020204020204" pitchFamily="34" charset="-122"/>
            </a:endParaRPr>
          </a:p>
        </p:txBody>
      </p:sp>
      <p:sp>
        <p:nvSpPr>
          <p:cNvPr id="46090"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81B8E9DB-E161-4F54-BF31-9F8C770C680A}" type="slidenum">
              <a:rPr lang="zh-CN" altLang="en-US" sz="1200" smtClean="0">
                <a:solidFill>
                  <a:srgbClr val="898989"/>
                </a:solidFill>
              </a:rPr>
              <a:pPr/>
              <a:t>43</a:t>
            </a:fld>
            <a:endParaRPr lang="zh-CN" altLang="en-US" sz="1200">
              <a:solidFill>
                <a:srgbClr val="898989"/>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74501"/>
                                        </p:tgtEl>
                                        <p:attrNameLst>
                                          <p:attrName>style.visibility</p:attrName>
                                        </p:attrNameLst>
                                      </p:cBhvr>
                                      <p:to>
                                        <p:strVal val="visible"/>
                                      </p:to>
                                    </p:set>
                                    <p:animEffect transition="in" filter="blinds(horizontal)">
                                      <p:cBhvr>
                                        <p:cTn id="7" dur="500"/>
                                        <p:tgtEl>
                                          <p:spTgt spid="5745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74502"/>
                                        </p:tgtEl>
                                        <p:attrNameLst>
                                          <p:attrName>style.visibility</p:attrName>
                                        </p:attrNameLst>
                                      </p:cBhvr>
                                      <p:to>
                                        <p:strVal val="visible"/>
                                      </p:to>
                                    </p:set>
                                    <p:animEffect transition="in" filter="blinds(horizontal)">
                                      <p:cBhvr>
                                        <p:cTn id="12" dur="500"/>
                                        <p:tgtEl>
                                          <p:spTgt spid="57450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74469"/>
                                        </p:tgtEl>
                                        <p:attrNameLst>
                                          <p:attrName>style.visibility</p:attrName>
                                        </p:attrNameLst>
                                      </p:cBhvr>
                                      <p:to>
                                        <p:strVal val="visible"/>
                                      </p:to>
                                    </p:set>
                                    <p:animEffect transition="in" filter="blinds(horizontal)">
                                      <p:cBhvr>
                                        <p:cTn id="17" dur="500"/>
                                        <p:tgtEl>
                                          <p:spTgt spid="57446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74470"/>
                                        </p:tgtEl>
                                        <p:attrNameLst>
                                          <p:attrName>style.visibility</p:attrName>
                                        </p:attrNameLst>
                                      </p:cBhvr>
                                      <p:to>
                                        <p:strVal val="visible"/>
                                      </p:to>
                                    </p:set>
                                    <p:animEffect transition="in" filter="blinds(horizontal)">
                                      <p:cBhvr>
                                        <p:cTn id="22" dur="500"/>
                                        <p:tgtEl>
                                          <p:spTgt spid="57447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74472">
                                            <p:txEl>
                                              <p:pRg st="0" end="0"/>
                                            </p:txEl>
                                          </p:spTgt>
                                        </p:tgtEl>
                                        <p:attrNameLst>
                                          <p:attrName>style.visibility</p:attrName>
                                        </p:attrNameLst>
                                      </p:cBhvr>
                                      <p:to>
                                        <p:strVal val="visible"/>
                                      </p:to>
                                    </p:set>
                                    <p:animEffect transition="in" filter="blinds(horizontal)">
                                      <p:cBhvr>
                                        <p:cTn id="27" dur="500"/>
                                        <p:tgtEl>
                                          <p:spTgt spid="574472">
                                            <p:txEl>
                                              <p:pRg st="0" end="0"/>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574472">
                                            <p:txEl>
                                              <p:pRg st="1" end="1"/>
                                            </p:txEl>
                                          </p:spTgt>
                                        </p:tgtEl>
                                        <p:attrNameLst>
                                          <p:attrName>style.visibility</p:attrName>
                                        </p:attrNameLst>
                                      </p:cBhvr>
                                      <p:to>
                                        <p:strVal val="visible"/>
                                      </p:to>
                                    </p:set>
                                    <p:animEffect transition="in" filter="blinds(horizontal)">
                                      <p:cBhvr>
                                        <p:cTn id="30" dur="500"/>
                                        <p:tgtEl>
                                          <p:spTgt spid="574472">
                                            <p:txEl>
                                              <p:pRg st="1" end="1"/>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574473"/>
                                        </p:tgtEl>
                                        <p:attrNameLst>
                                          <p:attrName>style.visibility</p:attrName>
                                        </p:attrNameLst>
                                      </p:cBhvr>
                                      <p:to>
                                        <p:strVal val="visible"/>
                                      </p:to>
                                    </p:set>
                                    <p:animEffect transition="in" filter="blinds(horizontal)">
                                      <p:cBhvr>
                                        <p:cTn id="35" dur="500"/>
                                        <p:tgtEl>
                                          <p:spTgt spid="5744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4469" grpId="0" animBg="1"/>
      <p:bldP spid="574470" grpId="0" animBg="1"/>
      <p:bldP spid="574501" grpId="0"/>
      <p:bldP spid="574502" grpId="0"/>
      <p:bldP spid="57447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idx="4294967295"/>
          </p:nvPr>
        </p:nvSpPr>
        <p:spPr>
          <a:xfrm>
            <a:off x="238125" y="128588"/>
            <a:ext cx="8805863" cy="528637"/>
          </a:xfrm>
        </p:spPr>
        <p:txBody>
          <a:bodyPr lIns="91440" tIns="45720" rIns="91440" bIns="45720" anchor="ctr"/>
          <a:lstStyle/>
          <a:p>
            <a:pPr defTabSz="717550" eaLnBrk="1" hangingPunct="1"/>
            <a:r>
              <a:rPr lang="en-US" altLang="zh-CN"/>
              <a:t>Cache</a:t>
            </a:r>
            <a:r>
              <a:rPr lang="zh-CN" altLang="en-US"/>
              <a:t>（高速缓存）的实现</a:t>
            </a:r>
          </a:p>
        </p:txBody>
      </p:sp>
      <p:sp>
        <p:nvSpPr>
          <p:cNvPr id="763941" name="Text Box 37"/>
          <p:cNvSpPr txBox="1">
            <a:spLocks noChangeArrowheads="1"/>
          </p:cNvSpPr>
          <p:nvPr/>
        </p:nvSpPr>
        <p:spPr bwMode="auto">
          <a:xfrm>
            <a:off x="431800" y="998538"/>
            <a:ext cx="67960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b="1">
                <a:solidFill>
                  <a:srgbClr val="0000FF"/>
                </a:solidFill>
                <a:latin typeface="微软雅黑" panose="020B0503020204020204" pitchFamily="34" charset="-122"/>
                <a:ea typeface="微软雅黑" panose="020B0503020204020204" pitchFamily="34" charset="-122"/>
              </a:rPr>
              <a:t>问题：要实现</a:t>
            </a:r>
            <a:r>
              <a:rPr kumimoji="1" lang="en-US" altLang="zh-CN" sz="2400" b="1">
                <a:solidFill>
                  <a:srgbClr val="0000FF"/>
                </a:solidFill>
                <a:latin typeface="微软雅黑" panose="020B0503020204020204" pitchFamily="34" charset="-122"/>
                <a:ea typeface="微软雅黑" panose="020B0503020204020204" pitchFamily="34" charset="-122"/>
              </a:rPr>
              <a:t>Cache</a:t>
            </a:r>
            <a:r>
              <a:rPr kumimoji="1" lang="zh-CN" altLang="en-US" sz="2400" b="1">
                <a:solidFill>
                  <a:srgbClr val="0000FF"/>
                </a:solidFill>
                <a:latin typeface="微软雅黑" panose="020B0503020204020204" pitchFamily="34" charset="-122"/>
                <a:ea typeface="微软雅黑" panose="020B0503020204020204" pitchFamily="34" charset="-122"/>
              </a:rPr>
              <a:t>机制需要解决哪些问题？</a:t>
            </a:r>
          </a:p>
        </p:txBody>
      </p:sp>
      <p:sp>
        <p:nvSpPr>
          <p:cNvPr id="763942" name="Text Box 38"/>
          <p:cNvSpPr txBox="1">
            <a:spLocks noChangeArrowheads="1"/>
          </p:cNvSpPr>
          <p:nvPr/>
        </p:nvSpPr>
        <p:spPr bwMode="auto">
          <a:xfrm>
            <a:off x="296863" y="1638300"/>
            <a:ext cx="6615112" cy="2471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lnSpc>
                <a:spcPct val="130000"/>
              </a:lnSpc>
              <a:spcBef>
                <a:spcPct val="20000"/>
              </a:spcBef>
            </a:pPr>
            <a:r>
              <a:rPr kumimoji="1" lang="zh-CN" altLang="en-US" sz="2200" b="1" dirty="0">
                <a:solidFill>
                  <a:srgbClr val="FF0000"/>
                </a:solidFill>
                <a:latin typeface="微软雅黑" panose="020B0503020204020204" pitchFamily="34" charset="-122"/>
                <a:ea typeface="微软雅黑" panose="020B0503020204020204" pitchFamily="34" charset="-122"/>
              </a:rPr>
              <a:t>如何分块？</a:t>
            </a:r>
          </a:p>
          <a:p>
            <a:pPr eaLnBrk="1" hangingPunct="1">
              <a:lnSpc>
                <a:spcPct val="130000"/>
              </a:lnSpc>
              <a:spcBef>
                <a:spcPct val="20000"/>
              </a:spcBef>
            </a:pPr>
            <a:r>
              <a:rPr kumimoji="1" lang="zh-CN" altLang="en-US" sz="2200" b="1" dirty="0">
                <a:solidFill>
                  <a:srgbClr val="FF0000"/>
                </a:solidFill>
                <a:latin typeface="微软雅黑" panose="020B0503020204020204" pitchFamily="34" charset="-122"/>
                <a:ea typeface="微软雅黑" panose="020B0503020204020204" pitchFamily="34" charset="-122"/>
              </a:rPr>
              <a:t>主存块和</a:t>
            </a:r>
            <a:r>
              <a:rPr kumimoji="1" lang="en-US" altLang="zh-CN" sz="2200" b="1" dirty="0">
                <a:solidFill>
                  <a:srgbClr val="FF0000"/>
                </a:solidFill>
                <a:latin typeface="微软雅黑" panose="020B0503020204020204" pitchFamily="34" charset="-122"/>
                <a:ea typeface="微软雅黑" panose="020B0503020204020204" pitchFamily="34" charset="-122"/>
              </a:rPr>
              <a:t>Cache</a:t>
            </a:r>
            <a:r>
              <a:rPr kumimoji="1" lang="zh-CN" altLang="en-US" sz="2200" b="1" dirty="0">
                <a:solidFill>
                  <a:srgbClr val="FF0000"/>
                </a:solidFill>
                <a:latin typeface="微软雅黑" panose="020B0503020204020204" pitchFamily="34" charset="-122"/>
                <a:ea typeface="微软雅黑" panose="020B0503020204020204" pitchFamily="34" charset="-122"/>
              </a:rPr>
              <a:t>之间如何映射</a:t>
            </a:r>
            <a:r>
              <a:rPr kumimoji="1" lang="en-US" altLang="zh-CN" sz="2200" b="1" dirty="0">
                <a:solidFill>
                  <a:srgbClr val="FF0000"/>
                </a:solidFill>
                <a:latin typeface="微软雅黑" panose="020B0503020204020204" pitchFamily="34" charset="-122"/>
                <a:ea typeface="微软雅黑" panose="020B0503020204020204" pitchFamily="34" charset="-122"/>
              </a:rPr>
              <a:t>?</a:t>
            </a:r>
          </a:p>
          <a:p>
            <a:pPr eaLnBrk="1" hangingPunct="1">
              <a:lnSpc>
                <a:spcPct val="130000"/>
              </a:lnSpc>
              <a:spcBef>
                <a:spcPct val="20000"/>
              </a:spcBef>
            </a:pPr>
            <a:r>
              <a:rPr kumimoji="1" lang="en-US" altLang="zh-CN" sz="2200" b="1" dirty="0">
                <a:solidFill>
                  <a:srgbClr val="FF0000"/>
                </a:solidFill>
                <a:latin typeface="微软雅黑" panose="020B0503020204020204" pitchFamily="34" charset="-122"/>
                <a:ea typeface="微软雅黑" panose="020B0503020204020204" pitchFamily="34" charset="-122"/>
              </a:rPr>
              <a:t>Cache</a:t>
            </a:r>
            <a:r>
              <a:rPr kumimoji="1" lang="zh-CN" altLang="en-US" sz="2200" b="1" dirty="0">
                <a:solidFill>
                  <a:srgbClr val="FF0000"/>
                </a:solidFill>
                <a:latin typeface="微软雅黑" panose="020B0503020204020204" pitchFamily="34" charset="-122"/>
                <a:ea typeface="微软雅黑" panose="020B0503020204020204" pitchFamily="34" charset="-122"/>
              </a:rPr>
              <a:t>已满时，怎么办？</a:t>
            </a:r>
          </a:p>
          <a:p>
            <a:pPr eaLnBrk="1" hangingPunct="1">
              <a:lnSpc>
                <a:spcPct val="130000"/>
              </a:lnSpc>
              <a:spcBef>
                <a:spcPct val="20000"/>
              </a:spcBef>
            </a:pPr>
            <a:r>
              <a:rPr kumimoji="1" lang="zh-CN" altLang="en-US" sz="2200" b="1" dirty="0">
                <a:solidFill>
                  <a:srgbClr val="FF0000"/>
                </a:solidFill>
                <a:latin typeface="微软雅黑" panose="020B0503020204020204" pitchFamily="34" charset="-122"/>
                <a:ea typeface="微软雅黑" panose="020B0503020204020204" pitchFamily="34" charset="-122"/>
              </a:rPr>
              <a:t>写数据时怎样保证</a:t>
            </a:r>
            <a:r>
              <a:rPr kumimoji="1" lang="en-US" altLang="zh-CN" sz="2200" b="1" dirty="0">
                <a:solidFill>
                  <a:srgbClr val="FF0000"/>
                </a:solidFill>
                <a:latin typeface="微软雅黑" panose="020B0503020204020204" pitchFamily="34" charset="-122"/>
                <a:ea typeface="微软雅黑" panose="020B0503020204020204" pitchFamily="34" charset="-122"/>
              </a:rPr>
              <a:t>Cache</a:t>
            </a:r>
            <a:r>
              <a:rPr kumimoji="1" lang="zh-CN" altLang="en-US" sz="2200" b="1" dirty="0">
                <a:solidFill>
                  <a:srgbClr val="FF0000"/>
                </a:solidFill>
                <a:latin typeface="微软雅黑" panose="020B0503020204020204" pitchFamily="34" charset="-122"/>
                <a:ea typeface="微软雅黑" panose="020B0503020204020204" pitchFamily="34" charset="-122"/>
              </a:rPr>
              <a:t>和主存的一致性？</a:t>
            </a:r>
          </a:p>
          <a:p>
            <a:pPr eaLnBrk="1" hangingPunct="1">
              <a:lnSpc>
                <a:spcPct val="130000"/>
              </a:lnSpc>
              <a:spcBef>
                <a:spcPct val="20000"/>
              </a:spcBef>
            </a:pPr>
            <a:r>
              <a:rPr kumimoji="1" lang="zh-CN" altLang="en-US" sz="2200" b="1" dirty="0">
                <a:solidFill>
                  <a:srgbClr val="FF0000"/>
                </a:solidFill>
                <a:latin typeface="微软雅黑" panose="020B0503020204020204" pitchFamily="34" charset="-122"/>
                <a:ea typeface="微软雅黑" panose="020B0503020204020204" pitchFamily="34" charset="-122"/>
              </a:rPr>
              <a:t>如何根据主存地址访问到</a:t>
            </a:r>
            <a:r>
              <a:rPr kumimoji="1" lang="en-US" altLang="zh-CN" sz="2200" b="1" dirty="0">
                <a:solidFill>
                  <a:srgbClr val="FF0000"/>
                </a:solidFill>
                <a:latin typeface="微软雅黑" panose="020B0503020204020204" pitchFamily="34" charset="-122"/>
                <a:ea typeface="微软雅黑" panose="020B0503020204020204" pitchFamily="34" charset="-122"/>
              </a:rPr>
              <a:t>cache</a:t>
            </a:r>
            <a:r>
              <a:rPr kumimoji="1" lang="zh-CN" altLang="en-US" sz="2200" b="1" dirty="0">
                <a:solidFill>
                  <a:srgbClr val="FF0000"/>
                </a:solidFill>
                <a:latin typeface="微软雅黑" panose="020B0503020204020204" pitchFamily="34" charset="-122"/>
                <a:ea typeface="微软雅黑" panose="020B0503020204020204" pitchFamily="34" charset="-122"/>
              </a:rPr>
              <a:t>中的数据？</a:t>
            </a:r>
            <a:r>
              <a:rPr kumimoji="1" lang="en-US" altLang="zh-CN" sz="2200" b="1" dirty="0">
                <a:solidFill>
                  <a:srgbClr val="FF0000"/>
                </a:solidFill>
                <a:latin typeface="微软雅黑" panose="020B0503020204020204" pitchFamily="34" charset="-122"/>
                <a:ea typeface="微软雅黑" panose="020B0503020204020204" pitchFamily="34" charset="-122"/>
              </a:rPr>
              <a:t>……</a:t>
            </a:r>
          </a:p>
        </p:txBody>
      </p:sp>
      <p:sp>
        <p:nvSpPr>
          <p:cNvPr id="763943" name="Text Box 39"/>
          <p:cNvSpPr txBox="1">
            <a:spLocks noChangeArrowheads="1"/>
          </p:cNvSpPr>
          <p:nvPr/>
        </p:nvSpPr>
        <p:spPr bwMode="auto">
          <a:xfrm>
            <a:off x="341313" y="4419600"/>
            <a:ext cx="747077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200" b="1">
                <a:solidFill>
                  <a:srgbClr val="CC0000"/>
                </a:solidFill>
                <a:latin typeface="微软雅黑" panose="020B0503020204020204" pitchFamily="34" charset="-122"/>
                <a:ea typeface="微软雅黑" panose="020B0503020204020204" pitchFamily="34" charset="-122"/>
              </a:rPr>
              <a:t>问题：</a:t>
            </a:r>
            <a:r>
              <a:rPr kumimoji="1" lang="en-US" altLang="zh-CN" sz="2200" b="1">
                <a:solidFill>
                  <a:srgbClr val="CC0000"/>
                </a:solidFill>
                <a:latin typeface="微软雅黑" panose="020B0503020204020204" pitchFamily="34" charset="-122"/>
                <a:ea typeface="微软雅黑" panose="020B0503020204020204" pitchFamily="34" charset="-122"/>
              </a:rPr>
              <a:t>Cache</a:t>
            </a:r>
            <a:r>
              <a:rPr kumimoji="1" lang="zh-CN" altLang="en-US" sz="2200" b="1">
                <a:solidFill>
                  <a:srgbClr val="CC0000"/>
                </a:solidFill>
                <a:latin typeface="微软雅黑" panose="020B0503020204020204" pitchFamily="34" charset="-122"/>
                <a:ea typeface="微软雅黑" panose="020B0503020204020204" pitchFamily="34" charset="-122"/>
              </a:rPr>
              <a:t>对程序员</a:t>
            </a:r>
            <a:r>
              <a:rPr kumimoji="1" lang="en-US" altLang="zh-CN" sz="2200" b="1">
                <a:solidFill>
                  <a:srgbClr val="CC0000"/>
                </a:solidFill>
                <a:latin typeface="微软雅黑" panose="020B0503020204020204" pitchFamily="34" charset="-122"/>
                <a:ea typeface="微软雅黑" panose="020B0503020204020204" pitchFamily="34" charset="-122"/>
              </a:rPr>
              <a:t>(</a:t>
            </a:r>
            <a:r>
              <a:rPr kumimoji="1" lang="zh-CN" altLang="en-US" sz="2200" b="1">
                <a:solidFill>
                  <a:srgbClr val="CC0000"/>
                </a:solidFill>
                <a:latin typeface="微软雅黑" panose="020B0503020204020204" pitchFamily="34" charset="-122"/>
                <a:ea typeface="微软雅黑" panose="020B0503020204020204" pitchFamily="34" charset="-122"/>
              </a:rPr>
              <a:t>编译器</a:t>
            </a:r>
            <a:r>
              <a:rPr kumimoji="1" lang="en-US" altLang="zh-CN" sz="2200" b="1">
                <a:solidFill>
                  <a:srgbClr val="CC0000"/>
                </a:solidFill>
                <a:latin typeface="微软雅黑" panose="020B0503020204020204" pitchFamily="34" charset="-122"/>
                <a:ea typeface="微软雅黑" panose="020B0503020204020204" pitchFamily="34" charset="-122"/>
              </a:rPr>
              <a:t>)</a:t>
            </a:r>
            <a:r>
              <a:rPr kumimoji="1" lang="zh-CN" altLang="en-US" sz="2200" b="1">
                <a:solidFill>
                  <a:srgbClr val="CC0000"/>
                </a:solidFill>
                <a:latin typeface="微软雅黑" panose="020B0503020204020204" pitchFamily="34" charset="-122"/>
                <a:ea typeface="微软雅黑" panose="020B0503020204020204" pitchFamily="34" charset="-122"/>
              </a:rPr>
              <a:t>是否透明？为什么？</a:t>
            </a:r>
          </a:p>
        </p:txBody>
      </p:sp>
      <p:sp>
        <p:nvSpPr>
          <p:cNvPr id="763944" name="Text Box 40"/>
          <p:cNvSpPr txBox="1">
            <a:spLocks noChangeArrowheads="1"/>
          </p:cNvSpPr>
          <p:nvPr/>
        </p:nvSpPr>
        <p:spPr bwMode="auto">
          <a:xfrm>
            <a:off x="296863" y="4959350"/>
            <a:ext cx="83248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20000"/>
              </a:spcBef>
            </a:pPr>
            <a:r>
              <a:rPr kumimoji="1" lang="zh-CN" altLang="en-US" sz="2300" b="1">
                <a:ea typeface="黑体" panose="02010609060101010101" pitchFamily="49" charset="-122"/>
              </a:rPr>
              <a:t>是透明的，程序员</a:t>
            </a:r>
            <a:r>
              <a:rPr kumimoji="1" lang="en-US" altLang="zh-CN" sz="2300" b="1">
                <a:ea typeface="黑体" panose="02010609060101010101" pitchFamily="49" charset="-122"/>
              </a:rPr>
              <a:t>(</a:t>
            </a:r>
            <a:r>
              <a:rPr kumimoji="1" lang="zh-CN" altLang="en-US" sz="2300" b="1">
                <a:ea typeface="黑体" panose="02010609060101010101" pitchFamily="49" charset="-122"/>
              </a:rPr>
              <a:t>编译器</a:t>
            </a:r>
            <a:r>
              <a:rPr kumimoji="1" lang="en-US" altLang="zh-CN" sz="2300" b="1">
                <a:ea typeface="黑体" panose="02010609060101010101" pitchFamily="49" charset="-122"/>
              </a:rPr>
              <a:t>)</a:t>
            </a:r>
            <a:r>
              <a:rPr kumimoji="1" lang="zh-CN" altLang="en-US" sz="2300" b="1">
                <a:ea typeface="黑体" panose="02010609060101010101" pitchFamily="49" charset="-122"/>
              </a:rPr>
              <a:t>在编写</a:t>
            </a:r>
            <a:r>
              <a:rPr kumimoji="1" lang="en-US" altLang="zh-CN" sz="2300" b="1">
                <a:ea typeface="黑体" panose="02010609060101010101" pitchFamily="49" charset="-122"/>
              </a:rPr>
              <a:t>/</a:t>
            </a:r>
            <a:r>
              <a:rPr kumimoji="1" lang="zh-CN" altLang="en-US" sz="2300" b="1">
                <a:ea typeface="黑体" panose="02010609060101010101" pitchFamily="49" charset="-122"/>
              </a:rPr>
              <a:t>生成高级或低级语言程序时无需了解</a:t>
            </a:r>
            <a:r>
              <a:rPr kumimoji="1" lang="en-US" altLang="zh-CN" sz="2300" b="1">
                <a:ea typeface="黑体" panose="02010609060101010101" pitchFamily="49" charset="-122"/>
              </a:rPr>
              <a:t>Cache</a:t>
            </a:r>
            <a:r>
              <a:rPr kumimoji="1" lang="zh-CN" altLang="en-US" sz="2300" b="1">
                <a:ea typeface="黑体" panose="02010609060101010101" pitchFamily="49" charset="-122"/>
              </a:rPr>
              <a:t>是否存在或如何设置，感觉不到</a:t>
            </a:r>
            <a:r>
              <a:rPr kumimoji="1" lang="en-US" altLang="zh-CN" sz="2300" b="1">
                <a:ea typeface="黑体" panose="02010609060101010101" pitchFamily="49" charset="-122"/>
              </a:rPr>
              <a:t>cache</a:t>
            </a:r>
            <a:r>
              <a:rPr kumimoji="1" lang="zh-CN" altLang="en-US" sz="2300" b="1">
                <a:ea typeface="黑体" panose="02010609060101010101" pitchFamily="49" charset="-122"/>
              </a:rPr>
              <a:t>的存在。</a:t>
            </a:r>
          </a:p>
        </p:txBody>
      </p:sp>
      <p:sp>
        <p:nvSpPr>
          <p:cNvPr id="763945" name="Text Box 41"/>
          <p:cNvSpPr txBox="1">
            <a:spLocks noChangeArrowheads="1"/>
          </p:cNvSpPr>
          <p:nvPr/>
        </p:nvSpPr>
        <p:spPr bwMode="auto">
          <a:xfrm>
            <a:off x="701675" y="5949950"/>
            <a:ext cx="74707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b="1" u="sng">
                <a:solidFill>
                  <a:srgbClr val="CC0000"/>
                </a:solidFill>
                <a:latin typeface="Times New Roman" panose="02020603050405020304" pitchFamily="18" charset="0"/>
                <a:ea typeface="黑体" panose="02010609060101010101" pitchFamily="49" charset="-122"/>
              </a:rPr>
              <a:t>但是，对</a:t>
            </a:r>
            <a:r>
              <a:rPr kumimoji="1" lang="en-US" altLang="zh-CN" sz="2400" b="1" u="sng">
                <a:solidFill>
                  <a:srgbClr val="CC0000"/>
                </a:solidFill>
                <a:latin typeface="Times New Roman" panose="02020603050405020304" pitchFamily="18" charset="0"/>
                <a:ea typeface="黑体" panose="02010609060101010101" pitchFamily="49" charset="-122"/>
              </a:rPr>
              <a:t>Cache</a:t>
            </a:r>
            <a:r>
              <a:rPr kumimoji="1" lang="zh-CN" altLang="en-US" sz="2400" b="1" u="sng">
                <a:solidFill>
                  <a:srgbClr val="CC0000"/>
                </a:solidFill>
                <a:latin typeface="Times New Roman" panose="02020603050405020304" pitchFamily="18" charset="0"/>
                <a:ea typeface="黑体" panose="02010609060101010101" pitchFamily="49" charset="-122"/>
              </a:rPr>
              <a:t>深入了解有助于编写出高效的程序！</a:t>
            </a:r>
          </a:p>
        </p:txBody>
      </p:sp>
      <p:sp>
        <p:nvSpPr>
          <p:cNvPr id="763946" name="Text Box 42"/>
          <p:cNvSpPr txBox="1">
            <a:spLocks noChangeArrowheads="1"/>
          </p:cNvSpPr>
          <p:nvPr/>
        </p:nvSpPr>
        <p:spPr bwMode="auto">
          <a:xfrm>
            <a:off x="6186488" y="1535113"/>
            <a:ext cx="2657475" cy="219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lnSpc>
                <a:spcPct val="120000"/>
              </a:lnSpc>
              <a:spcBef>
                <a:spcPct val="20000"/>
              </a:spcBef>
            </a:pPr>
            <a:r>
              <a:rPr kumimoji="1" lang="zh-CN" altLang="en-US" sz="2000" b="1">
                <a:solidFill>
                  <a:srgbClr val="006600"/>
                </a:solidFill>
                <a:latin typeface="微软雅黑" panose="020B0503020204020204" pitchFamily="34" charset="-122"/>
                <a:ea typeface="微软雅黑" panose="020B0503020204020204" pitchFamily="34" charset="-122"/>
              </a:rPr>
              <a:t>主存被分成若干大小相同的块，称为</a:t>
            </a:r>
            <a:r>
              <a:rPr kumimoji="1" lang="zh-CN" altLang="en-US" sz="2000" b="1">
                <a:solidFill>
                  <a:srgbClr val="FF0000"/>
                </a:solidFill>
                <a:latin typeface="微软雅黑" panose="020B0503020204020204" pitchFamily="34" charset="-122"/>
                <a:ea typeface="微软雅黑" panose="020B0503020204020204" pitchFamily="34" charset="-122"/>
              </a:rPr>
              <a:t>主存块</a:t>
            </a:r>
            <a:r>
              <a:rPr kumimoji="1" lang="en-US" altLang="zh-CN" sz="2000" b="1">
                <a:solidFill>
                  <a:srgbClr val="FF0000"/>
                </a:solidFill>
                <a:latin typeface="微软雅黑" panose="020B0503020204020204" pitchFamily="34" charset="-122"/>
                <a:ea typeface="微软雅黑" panose="020B0503020204020204" pitchFamily="34" charset="-122"/>
              </a:rPr>
              <a:t>(Block)</a:t>
            </a:r>
            <a:r>
              <a:rPr kumimoji="1" lang="zh-CN" altLang="en-US" sz="2000" b="1">
                <a:solidFill>
                  <a:srgbClr val="006600"/>
                </a:solidFill>
                <a:latin typeface="微软雅黑" panose="020B0503020204020204" pitchFamily="34" charset="-122"/>
                <a:ea typeface="微软雅黑" panose="020B0503020204020204" pitchFamily="34" charset="-122"/>
              </a:rPr>
              <a:t>，</a:t>
            </a:r>
            <a:r>
              <a:rPr kumimoji="1" lang="en-US" altLang="zh-CN" sz="2000" b="1">
                <a:solidFill>
                  <a:srgbClr val="006600"/>
                </a:solidFill>
                <a:latin typeface="微软雅黑" panose="020B0503020204020204" pitchFamily="34" charset="-122"/>
                <a:ea typeface="微软雅黑" panose="020B0503020204020204" pitchFamily="34" charset="-122"/>
              </a:rPr>
              <a:t>Cache</a:t>
            </a:r>
            <a:r>
              <a:rPr kumimoji="1" lang="zh-CN" altLang="en-US" sz="2000" b="1">
                <a:solidFill>
                  <a:srgbClr val="006600"/>
                </a:solidFill>
                <a:latin typeface="微软雅黑" panose="020B0503020204020204" pitchFamily="34" charset="-122"/>
                <a:ea typeface="微软雅黑" panose="020B0503020204020204" pitchFamily="34" charset="-122"/>
              </a:rPr>
              <a:t>也被分成相同大小的块，称为</a:t>
            </a:r>
            <a:r>
              <a:rPr kumimoji="1" lang="en-US" altLang="zh-CN" sz="2000" b="1">
                <a:solidFill>
                  <a:srgbClr val="FF0000"/>
                </a:solidFill>
                <a:latin typeface="微软雅黑" panose="020B0503020204020204" pitchFamily="34" charset="-122"/>
                <a:ea typeface="微软雅黑" panose="020B0503020204020204" pitchFamily="34" charset="-122"/>
              </a:rPr>
              <a:t>Cache</a:t>
            </a:r>
            <a:r>
              <a:rPr kumimoji="1" lang="zh-CN" altLang="en-US" sz="2000" b="1">
                <a:solidFill>
                  <a:srgbClr val="FF0000"/>
                </a:solidFill>
                <a:latin typeface="微软雅黑" panose="020B0503020204020204" pitchFamily="34" charset="-122"/>
                <a:ea typeface="微软雅黑" panose="020B0503020204020204" pitchFamily="34" charset="-122"/>
              </a:rPr>
              <a:t>行（</a:t>
            </a:r>
            <a:r>
              <a:rPr kumimoji="1" lang="en-US" altLang="zh-CN" sz="2000" b="1">
                <a:solidFill>
                  <a:srgbClr val="FF0000"/>
                </a:solidFill>
                <a:latin typeface="微软雅黑" panose="020B0503020204020204" pitchFamily="34" charset="-122"/>
                <a:ea typeface="微软雅黑" panose="020B0503020204020204" pitchFamily="34" charset="-122"/>
              </a:rPr>
              <a:t>line</a:t>
            </a:r>
            <a:r>
              <a:rPr kumimoji="1" lang="zh-CN" altLang="en-US" sz="2000" b="1">
                <a:solidFill>
                  <a:srgbClr val="FF0000"/>
                </a:solidFill>
                <a:latin typeface="微软雅黑" panose="020B0503020204020204" pitchFamily="34" charset="-122"/>
                <a:ea typeface="微软雅黑" panose="020B0503020204020204" pitchFamily="34" charset="-122"/>
              </a:rPr>
              <a:t>）</a:t>
            </a:r>
            <a:r>
              <a:rPr kumimoji="1" lang="zh-CN" altLang="en-US" sz="2000" b="1">
                <a:solidFill>
                  <a:srgbClr val="006600"/>
                </a:solidFill>
                <a:latin typeface="微软雅黑" panose="020B0503020204020204" pitchFamily="34" charset="-122"/>
                <a:ea typeface="微软雅黑" panose="020B0503020204020204" pitchFamily="34" charset="-122"/>
              </a:rPr>
              <a:t>或</a:t>
            </a:r>
            <a:r>
              <a:rPr kumimoji="1" lang="zh-CN" altLang="en-US" sz="2000" b="1">
                <a:solidFill>
                  <a:srgbClr val="FF0000"/>
                </a:solidFill>
                <a:latin typeface="微软雅黑" panose="020B0503020204020204" pitchFamily="34" charset="-122"/>
                <a:ea typeface="微软雅黑" panose="020B0503020204020204" pitchFamily="34" charset="-122"/>
              </a:rPr>
              <a:t>槽（</a:t>
            </a:r>
            <a:r>
              <a:rPr kumimoji="1" lang="en-US" altLang="zh-CN" sz="2000" b="1">
                <a:solidFill>
                  <a:srgbClr val="FF0000"/>
                </a:solidFill>
                <a:latin typeface="微软雅黑" panose="020B0503020204020204" pitchFamily="34" charset="-122"/>
                <a:ea typeface="微软雅黑" panose="020B0503020204020204" pitchFamily="34" charset="-122"/>
              </a:rPr>
              <a:t>Slot</a:t>
            </a:r>
            <a:r>
              <a:rPr kumimoji="1" lang="zh-CN" altLang="en-US" sz="2000" b="1">
                <a:solidFill>
                  <a:srgbClr val="FF0000"/>
                </a:solidFill>
                <a:latin typeface="微软雅黑" panose="020B0503020204020204" pitchFamily="34" charset="-122"/>
                <a:ea typeface="微软雅黑" panose="020B0503020204020204" pitchFamily="34" charset="-122"/>
              </a:rPr>
              <a:t>）。</a:t>
            </a:r>
            <a:endParaRPr kumimoji="1" lang="en-US" altLang="zh-CN" sz="2000" b="1">
              <a:solidFill>
                <a:srgbClr val="FF0000"/>
              </a:solidFill>
              <a:latin typeface="微软雅黑" panose="020B0503020204020204" pitchFamily="34" charset="-122"/>
              <a:ea typeface="微软雅黑" panose="020B0503020204020204" pitchFamily="34" charset="-122"/>
            </a:endParaRPr>
          </a:p>
        </p:txBody>
      </p:sp>
      <p:sp>
        <p:nvSpPr>
          <p:cNvPr id="47113"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A351F2F0-0C09-4C0C-840F-50E9589877FB}" type="slidenum">
              <a:rPr lang="zh-CN" altLang="en-US" sz="1200" smtClean="0">
                <a:solidFill>
                  <a:srgbClr val="898989"/>
                </a:solidFill>
              </a:rPr>
              <a:pPr/>
              <a:t>44</a:t>
            </a:fld>
            <a:endParaRPr lang="zh-CN" altLang="en-US" sz="1200">
              <a:solidFill>
                <a:srgbClr val="898989"/>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63941"/>
                                        </p:tgtEl>
                                        <p:attrNameLst>
                                          <p:attrName>style.visibility</p:attrName>
                                        </p:attrNameLst>
                                      </p:cBhvr>
                                      <p:to>
                                        <p:strVal val="visible"/>
                                      </p:to>
                                    </p:set>
                                    <p:animEffect transition="in" filter="blinds(horizontal)">
                                      <p:cBhvr>
                                        <p:cTn id="7" dur="500"/>
                                        <p:tgtEl>
                                          <p:spTgt spid="7639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63942">
                                            <p:txEl>
                                              <p:pRg st="0" end="0"/>
                                            </p:txEl>
                                          </p:spTgt>
                                        </p:tgtEl>
                                        <p:attrNameLst>
                                          <p:attrName>style.visibility</p:attrName>
                                        </p:attrNameLst>
                                      </p:cBhvr>
                                      <p:to>
                                        <p:strVal val="visible"/>
                                      </p:to>
                                    </p:set>
                                    <p:animEffect transition="in" filter="blinds(horizontal)">
                                      <p:cBhvr>
                                        <p:cTn id="12" dur="500"/>
                                        <p:tgtEl>
                                          <p:spTgt spid="763942">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63942">
                                            <p:txEl>
                                              <p:pRg st="1" end="1"/>
                                            </p:txEl>
                                          </p:spTgt>
                                        </p:tgtEl>
                                        <p:attrNameLst>
                                          <p:attrName>style.visibility</p:attrName>
                                        </p:attrNameLst>
                                      </p:cBhvr>
                                      <p:to>
                                        <p:strVal val="visible"/>
                                      </p:to>
                                    </p:set>
                                    <p:animEffect transition="in" filter="blinds(horizontal)">
                                      <p:cBhvr>
                                        <p:cTn id="17" dur="500"/>
                                        <p:tgtEl>
                                          <p:spTgt spid="763942">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63942">
                                            <p:txEl>
                                              <p:pRg st="2" end="2"/>
                                            </p:txEl>
                                          </p:spTgt>
                                        </p:tgtEl>
                                        <p:attrNameLst>
                                          <p:attrName>style.visibility</p:attrName>
                                        </p:attrNameLst>
                                      </p:cBhvr>
                                      <p:to>
                                        <p:strVal val="visible"/>
                                      </p:to>
                                    </p:set>
                                    <p:animEffect transition="in" filter="blinds(horizontal)">
                                      <p:cBhvr>
                                        <p:cTn id="22" dur="500"/>
                                        <p:tgtEl>
                                          <p:spTgt spid="763942">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63942">
                                            <p:txEl>
                                              <p:pRg st="3" end="3"/>
                                            </p:txEl>
                                          </p:spTgt>
                                        </p:tgtEl>
                                        <p:attrNameLst>
                                          <p:attrName>style.visibility</p:attrName>
                                        </p:attrNameLst>
                                      </p:cBhvr>
                                      <p:to>
                                        <p:strVal val="visible"/>
                                      </p:to>
                                    </p:set>
                                    <p:animEffect transition="in" filter="blinds(horizontal)">
                                      <p:cBhvr>
                                        <p:cTn id="27" dur="500"/>
                                        <p:tgtEl>
                                          <p:spTgt spid="763942">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763942">
                                            <p:txEl>
                                              <p:pRg st="4" end="4"/>
                                            </p:txEl>
                                          </p:spTgt>
                                        </p:tgtEl>
                                        <p:attrNameLst>
                                          <p:attrName>style.visibility</p:attrName>
                                        </p:attrNameLst>
                                      </p:cBhvr>
                                      <p:to>
                                        <p:strVal val="visible"/>
                                      </p:to>
                                    </p:set>
                                    <p:animEffect transition="in" filter="blinds(horizontal)">
                                      <p:cBhvr>
                                        <p:cTn id="32" dur="500"/>
                                        <p:tgtEl>
                                          <p:spTgt spid="763942">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763946">
                                            <p:txEl>
                                              <p:pRg st="0" end="0"/>
                                            </p:txEl>
                                          </p:spTgt>
                                        </p:tgtEl>
                                        <p:attrNameLst>
                                          <p:attrName>style.visibility</p:attrName>
                                        </p:attrNameLst>
                                      </p:cBhvr>
                                      <p:to>
                                        <p:strVal val="visible"/>
                                      </p:to>
                                    </p:set>
                                    <p:animEffect transition="in" filter="blinds(horizontal)">
                                      <p:cBhvr>
                                        <p:cTn id="37" dur="500"/>
                                        <p:tgtEl>
                                          <p:spTgt spid="763946">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63943"/>
                                        </p:tgtEl>
                                        <p:attrNameLst>
                                          <p:attrName>style.visibility</p:attrName>
                                        </p:attrNameLst>
                                      </p:cBhvr>
                                      <p:to>
                                        <p:strVal val="visible"/>
                                      </p:to>
                                    </p:set>
                                    <p:animEffect transition="in" filter="blinds(horizontal)">
                                      <p:cBhvr>
                                        <p:cTn id="42" dur="500"/>
                                        <p:tgtEl>
                                          <p:spTgt spid="76394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763944">
                                            <p:txEl>
                                              <p:pRg st="0" end="0"/>
                                            </p:txEl>
                                          </p:spTgt>
                                        </p:tgtEl>
                                        <p:attrNameLst>
                                          <p:attrName>style.visibility</p:attrName>
                                        </p:attrNameLst>
                                      </p:cBhvr>
                                      <p:to>
                                        <p:strVal val="visible"/>
                                      </p:to>
                                    </p:set>
                                    <p:animEffect transition="in" filter="blinds(horizontal)">
                                      <p:cBhvr>
                                        <p:cTn id="47" dur="500"/>
                                        <p:tgtEl>
                                          <p:spTgt spid="763944">
                                            <p:txEl>
                                              <p:pRg st="0" end="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763945"/>
                                        </p:tgtEl>
                                        <p:attrNameLst>
                                          <p:attrName>style.visibility</p:attrName>
                                        </p:attrNameLst>
                                      </p:cBhvr>
                                      <p:to>
                                        <p:strVal val="visible"/>
                                      </p:to>
                                    </p:set>
                                    <p:animEffect transition="in" filter="blinds(horizontal)">
                                      <p:cBhvr>
                                        <p:cTn id="52" dur="500"/>
                                        <p:tgtEl>
                                          <p:spTgt spid="7639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3941" grpId="0"/>
      <p:bldP spid="763943" grpId="0"/>
      <p:bldP spid="76394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idx="4294967295"/>
          </p:nvPr>
        </p:nvSpPr>
        <p:spPr>
          <a:xfrm>
            <a:off x="250825" y="0"/>
            <a:ext cx="8640763" cy="533400"/>
          </a:xfrm>
        </p:spPr>
        <p:txBody>
          <a:bodyPr lIns="91440" tIns="45720" rIns="91440" bIns="45720" anchor="ctr"/>
          <a:lstStyle/>
          <a:p>
            <a:pPr eaLnBrk="1" hangingPunct="1"/>
            <a:r>
              <a:rPr lang="en-US" altLang="zh-CN" sz="3200"/>
              <a:t>Cache</a:t>
            </a:r>
            <a:r>
              <a:rPr lang="zh-CN" altLang="en-US" sz="3200"/>
              <a:t>映射(</a:t>
            </a:r>
            <a:r>
              <a:rPr lang="en-US" altLang="zh-CN" sz="3200"/>
              <a:t>Cache Mapping)</a:t>
            </a:r>
          </a:p>
        </p:txBody>
      </p:sp>
      <p:sp>
        <p:nvSpPr>
          <p:cNvPr id="576515" name="Rectangle 3"/>
          <p:cNvSpPr>
            <a:spLocks noGrp="1" noChangeArrowheads="1"/>
          </p:cNvSpPr>
          <p:nvPr>
            <p:ph type="body" idx="4294967295"/>
          </p:nvPr>
        </p:nvSpPr>
        <p:spPr>
          <a:xfrm>
            <a:off x="90488" y="863600"/>
            <a:ext cx="8945562" cy="5302250"/>
          </a:xfrm>
        </p:spPr>
        <p:txBody>
          <a:bodyPr lIns="91440" tIns="45720" rIns="91440" bIns="45720"/>
          <a:lstStyle/>
          <a:p>
            <a:pPr eaLnBrk="1" hangingPunct="1">
              <a:lnSpc>
                <a:spcPct val="115000"/>
              </a:lnSpc>
            </a:pPr>
            <a:r>
              <a:rPr lang="zh-CN" altLang="en-US" sz="2000" dirty="0">
                <a:latin typeface="微软雅黑" panose="020B0503020204020204" pitchFamily="34" charset="-122"/>
                <a:ea typeface="微软雅黑" panose="020B0503020204020204" pitchFamily="34" charset="-122"/>
                <a:cs typeface="Arial" panose="020B0604020202020204" pitchFamily="34" charset="0"/>
              </a:rPr>
              <a:t>什么是</a:t>
            </a:r>
            <a:r>
              <a:rPr lang="en-US" altLang="zh-CN" sz="2000" dirty="0">
                <a:latin typeface="微软雅黑" panose="020B0503020204020204" pitchFamily="34" charset="-122"/>
                <a:ea typeface="微软雅黑" panose="020B0503020204020204" pitchFamily="34" charset="-122"/>
                <a:cs typeface="Arial" panose="020B0604020202020204" pitchFamily="34" charset="0"/>
              </a:rPr>
              <a:t>Cache</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的映射功能？</a:t>
            </a:r>
          </a:p>
          <a:p>
            <a:pPr lvl="1" eaLnBrk="1" hangingPunct="1">
              <a:lnSpc>
                <a:spcPct val="115000"/>
              </a:lnSpc>
            </a:pPr>
            <a:r>
              <a:rPr lang="zh-CN" altLang="en-US" sz="2000" dirty="0">
                <a:latin typeface="微软雅黑" panose="020B0503020204020204" pitchFamily="34" charset="-122"/>
                <a:ea typeface="微软雅黑" panose="020B0503020204020204" pitchFamily="34" charset="-122"/>
                <a:cs typeface="Arial" panose="020B0604020202020204" pitchFamily="34" charset="0"/>
              </a:rPr>
              <a:t>把访问的局部主存区域取到</a:t>
            </a:r>
            <a:r>
              <a:rPr lang="en-US" altLang="zh-CN" sz="2000" dirty="0">
                <a:latin typeface="微软雅黑" panose="020B0503020204020204" pitchFamily="34" charset="-122"/>
                <a:ea typeface="微软雅黑" panose="020B0503020204020204" pitchFamily="34" charset="-122"/>
                <a:cs typeface="Arial" panose="020B0604020202020204" pitchFamily="34" charset="0"/>
              </a:rPr>
              <a:t>Cache</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中时，该放到</a:t>
            </a:r>
            <a:r>
              <a:rPr lang="en-US" altLang="zh-CN" sz="2000" dirty="0">
                <a:latin typeface="微软雅黑" panose="020B0503020204020204" pitchFamily="34" charset="-122"/>
                <a:ea typeface="微软雅黑" panose="020B0503020204020204" pitchFamily="34" charset="-122"/>
                <a:cs typeface="Arial" panose="020B0604020202020204" pitchFamily="34" charset="0"/>
              </a:rPr>
              <a:t>Cache</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的何处？</a:t>
            </a:r>
          </a:p>
          <a:p>
            <a:pPr lvl="1" eaLnBrk="1" hangingPunct="1">
              <a:lnSpc>
                <a:spcPct val="115000"/>
              </a:lnSpc>
            </a:pPr>
            <a:r>
              <a:rPr lang="en-US" altLang="zh-CN" sz="2000" dirty="0">
                <a:latin typeface="微软雅黑" panose="020B0503020204020204" pitchFamily="34" charset="-122"/>
                <a:ea typeface="微软雅黑" panose="020B0503020204020204" pitchFamily="34" charset="-122"/>
                <a:cs typeface="Arial" panose="020B0604020202020204" pitchFamily="34" charset="0"/>
              </a:rPr>
              <a:t>Cache</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行比主存块少，多个主存块映射到同一个</a:t>
            </a:r>
            <a:r>
              <a:rPr lang="en-US" altLang="zh-CN" sz="2000" dirty="0">
                <a:latin typeface="微软雅黑" panose="020B0503020204020204" pitchFamily="34" charset="-122"/>
                <a:ea typeface="微软雅黑" panose="020B0503020204020204" pitchFamily="34" charset="-122"/>
                <a:cs typeface="Arial" panose="020B0604020202020204" pitchFamily="34" charset="0"/>
              </a:rPr>
              <a:t>Cache</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行中</a:t>
            </a:r>
          </a:p>
          <a:p>
            <a:pPr eaLnBrk="1" hangingPunct="1">
              <a:lnSpc>
                <a:spcPct val="115000"/>
              </a:lnSpc>
            </a:pPr>
            <a:r>
              <a:rPr lang="zh-CN" altLang="en-US" sz="2000" dirty="0">
                <a:latin typeface="微软雅黑" panose="020B0503020204020204" pitchFamily="34" charset="-122"/>
                <a:ea typeface="微软雅黑" panose="020B0503020204020204" pitchFamily="34" charset="-122"/>
                <a:cs typeface="Arial" panose="020B0604020202020204" pitchFamily="34" charset="0"/>
              </a:rPr>
              <a:t>如何进行映射？</a:t>
            </a:r>
          </a:p>
          <a:p>
            <a:pPr lvl="1" eaLnBrk="1" hangingPunct="1">
              <a:lnSpc>
                <a:spcPct val="115000"/>
              </a:lnSpc>
            </a:pPr>
            <a:r>
              <a:rPr lang="zh-CN" altLang="en-US" sz="2000" dirty="0">
                <a:latin typeface="微软雅黑" panose="020B0503020204020204" pitchFamily="34" charset="-122"/>
                <a:ea typeface="微软雅黑" panose="020B0503020204020204" pitchFamily="34" charset="-122"/>
                <a:cs typeface="Arial" panose="020B0604020202020204" pitchFamily="34" charset="0"/>
              </a:rPr>
              <a:t>把主存空间划分成大小相等的</a:t>
            </a:r>
            <a:r>
              <a:rPr lang="zh-CN" altLang="en-US" sz="20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主存块（</a:t>
            </a:r>
            <a:r>
              <a:rPr lang="en-US" altLang="zh-CN" sz="20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Block</a:t>
            </a:r>
            <a:r>
              <a:rPr lang="zh-CN" altLang="en-US" sz="20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a:t>
            </a:r>
          </a:p>
          <a:p>
            <a:pPr lvl="1" eaLnBrk="1" hangingPunct="1">
              <a:lnSpc>
                <a:spcPct val="115000"/>
              </a:lnSpc>
            </a:pPr>
            <a:r>
              <a:rPr lang="en-US" altLang="zh-CN" sz="2000" dirty="0">
                <a:latin typeface="微软雅黑" panose="020B0503020204020204" pitchFamily="34" charset="-122"/>
                <a:ea typeface="微软雅黑" panose="020B0503020204020204" pitchFamily="34" charset="-122"/>
                <a:cs typeface="Arial" panose="020B0604020202020204" pitchFamily="34" charset="0"/>
              </a:rPr>
              <a:t>Cache</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中存放一个主存块的对应单位称为</a:t>
            </a:r>
            <a:r>
              <a:rPr lang="zh-CN" altLang="en-US" sz="20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槽（</a:t>
            </a:r>
            <a:r>
              <a:rPr lang="en-US" altLang="zh-CN" sz="20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Slot</a:t>
            </a:r>
            <a:r>
              <a:rPr lang="zh-CN" altLang="en-US" sz="20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或</a:t>
            </a:r>
            <a:r>
              <a:rPr lang="zh-CN" altLang="en-US" sz="20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行（</a:t>
            </a:r>
            <a:r>
              <a:rPr lang="en-US" altLang="zh-CN" sz="20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line</a:t>
            </a:r>
            <a:r>
              <a:rPr lang="zh-CN" altLang="en-US" sz="20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a:t>
            </a:r>
          </a:p>
          <a:p>
            <a:pPr lvl="1" eaLnBrk="1" hangingPunct="1">
              <a:lnSpc>
                <a:spcPct val="115000"/>
              </a:lnSpc>
              <a:buFontTx/>
              <a:buNone/>
            </a:pPr>
            <a:r>
              <a:rPr lang="zh-CN" altLang="en-US" sz="2000" dirty="0">
                <a:latin typeface="微软雅黑" panose="020B0503020204020204" pitchFamily="34" charset="-122"/>
                <a:ea typeface="微软雅黑" panose="020B0503020204020204" pitchFamily="34" charset="-122"/>
                <a:cs typeface="Arial" panose="020B0604020202020204" pitchFamily="34" charset="0"/>
              </a:rPr>
              <a:t>    有书中也称之为</a:t>
            </a:r>
            <a:r>
              <a:rPr lang="zh-CN" altLang="en-US" sz="20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块（</a:t>
            </a:r>
            <a:r>
              <a:rPr lang="en-US" altLang="zh-CN" sz="20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Block</a:t>
            </a:r>
            <a:r>
              <a:rPr lang="zh-CN" altLang="en-US" sz="20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2000" dirty="0">
                <a:solidFill>
                  <a:srgbClr val="993300"/>
                </a:solidFill>
                <a:latin typeface="微软雅黑" panose="020B0503020204020204" pitchFamily="34" charset="-122"/>
                <a:ea typeface="微软雅黑" panose="020B0503020204020204" pitchFamily="34" charset="-122"/>
                <a:cs typeface="Arial" panose="020B0604020202020204" pitchFamily="34" charset="0"/>
              </a:rPr>
              <a:t>有书称之为页（</a:t>
            </a:r>
            <a:r>
              <a:rPr lang="en-US" altLang="zh-CN" sz="2000" dirty="0">
                <a:solidFill>
                  <a:srgbClr val="993300"/>
                </a:solidFill>
                <a:latin typeface="微软雅黑" panose="020B0503020204020204" pitchFamily="34" charset="-122"/>
                <a:ea typeface="微软雅黑" panose="020B0503020204020204" pitchFamily="34" charset="-122"/>
                <a:cs typeface="Arial" panose="020B0604020202020204" pitchFamily="34" charset="0"/>
              </a:rPr>
              <a:t>page</a:t>
            </a:r>
            <a:r>
              <a:rPr lang="zh-CN" altLang="en-US" sz="2000" dirty="0">
                <a:solidFill>
                  <a:srgbClr val="993300"/>
                </a:solidFill>
                <a:latin typeface="微软雅黑" panose="020B0503020204020204" pitchFamily="34" charset="-122"/>
                <a:ea typeface="微软雅黑" panose="020B0503020204020204" pitchFamily="34" charset="-122"/>
                <a:cs typeface="Arial" panose="020B0604020202020204" pitchFamily="34" charset="0"/>
              </a:rPr>
              <a:t>）（不妥！）</a:t>
            </a:r>
          </a:p>
          <a:p>
            <a:pPr lvl="1" eaLnBrk="1" hangingPunct="1">
              <a:lnSpc>
                <a:spcPct val="115000"/>
              </a:lnSpc>
            </a:pPr>
            <a:r>
              <a:rPr lang="zh-CN" altLang="en-US" sz="2000" dirty="0">
                <a:latin typeface="微软雅黑" panose="020B0503020204020204" pitchFamily="34" charset="-122"/>
                <a:ea typeface="微软雅黑" panose="020B0503020204020204" pitchFamily="34" charset="-122"/>
                <a:cs typeface="Arial" panose="020B0604020202020204" pitchFamily="34" charset="0"/>
              </a:rPr>
              <a:t>主存块和</a:t>
            </a:r>
            <a:r>
              <a:rPr lang="en-US" altLang="zh-CN" sz="2000" dirty="0">
                <a:latin typeface="微软雅黑" panose="020B0503020204020204" pitchFamily="34" charset="-122"/>
                <a:ea typeface="微软雅黑" panose="020B0503020204020204" pitchFamily="34" charset="-122"/>
                <a:cs typeface="Arial" panose="020B0604020202020204" pitchFamily="34" charset="0"/>
              </a:rPr>
              <a:t>Cache</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行可以有以下三种映射方式：</a:t>
            </a:r>
          </a:p>
          <a:p>
            <a:pPr lvl="2" eaLnBrk="1" hangingPunct="1">
              <a:lnSpc>
                <a:spcPct val="115000"/>
              </a:lnSpc>
            </a:pPr>
            <a:r>
              <a:rPr lang="zh-CN" altLang="en-US" sz="2000" dirty="0">
                <a:latin typeface="微软雅黑" panose="020B0503020204020204" pitchFamily="34" charset="-122"/>
                <a:ea typeface="微软雅黑" panose="020B0503020204020204" pitchFamily="34" charset="-122"/>
                <a:cs typeface="Arial" panose="020B0604020202020204" pitchFamily="34" charset="0"/>
              </a:rPr>
              <a:t>直接(</a:t>
            </a:r>
            <a:r>
              <a:rPr lang="en-US" altLang="zh-CN" sz="2000" dirty="0">
                <a:latin typeface="微软雅黑" panose="020B0503020204020204" pitchFamily="34" charset="-122"/>
                <a:ea typeface="微软雅黑" panose="020B0503020204020204" pitchFamily="34" charset="-122"/>
                <a:cs typeface="Arial" panose="020B0604020202020204" pitchFamily="34" charset="0"/>
              </a:rPr>
              <a:t>Direct)</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a:t>
            </a:r>
            <a:r>
              <a:rPr lang="zh-CN" altLang="en-US" sz="2000"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每个主存块映射到</a:t>
            </a:r>
            <a:r>
              <a:rPr lang="en-US" altLang="zh-CN" sz="2000"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Cache</a:t>
            </a:r>
            <a:r>
              <a:rPr lang="zh-CN" altLang="en-US" sz="2000"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的固定行</a:t>
            </a:r>
          </a:p>
          <a:p>
            <a:pPr lvl="2" eaLnBrk="1" hangingPunct="1">
              <a:lnSpc>
                <a:spcPct val="115000"/>
              </a:lnSpc>
            </a:pPr>
            <a:r>
              <a:rPr lang="zh-CN" altLang="en-US" sz="2000" dirty="0">
                <a:latin typeface="微软雅黑" panose="020B0503020204020204" pitchFamily="34" charset="-122"/>
                <a:ea typeface="微软雅黑" panose="020B0503020204020204" pitchFamily="34" charset="-122"/>
                <a:cs typeface="Arial" panose="020B0604020202020204" pitchFamily="34" charset="0"/>
              </a:rPr>
              <a:t>全相联(</a:t>
            </a:r>
            <a:r>
              <a:rPr lang="en-US" altLang="zh-CN" sz="2000" dirty="0">
                <a:latin typeface="微软雅黑" panose="020B0503020204020204" pitchFamily="34" charset="-122"/>
                <a:ea typeface="微软雅黑" panose="020B0503020204020204" pitchFamily="34" charset="-122"/>
                <a:cs typeface="Arial" panose="020B0604020202020204" pitchFamily="34" charset="0"/>
              </a:rPr>
              <a:t>Full Associate)</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a:t>
            </a:r>
            <a:r>
              <a:rPr lang="zh-CN" altLang="en-US" sz="2000"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每个主存块映射到</a:t>
            </a:r>
            <a:r>
              <a:rPr lang="en-US" altLang="zh-CN" sz="2000"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Cache</a:t>
            </a:r>
            <a:r>
              <a:rPr lang="zh-CN" altLang="en-US" sz="2000"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的任一行</a:t>
            </a:r>
            <a:endParaRPr lang="zh-CN" altLang="en-US" sz="2000" dirty="0">
              <a:latin typeface="微软雅黑" panose="020B0503020204020204" pitchFamily="34" charset="-122"/>
              <a:ea typeface="微软雅黑" panose="020B0503020204020204" pitchFamily="34" charset="-122"/>
              <a:cs typeface="Arial" panose="020B0604020202020204" pitchFamily="34" charset="0"/>
            </a:endParaRPr>
          </a:p>
          <a:p>
            <a:pPr lvl="2" eaLnBrk="1" hangingPunct="1">
              <a:lnSpc>
                <a:spcPct val="115000"/>
              </a:lnSpc>
            </a:pPr>
            <a:r>
              <a:rPr lang="zh-CN" altLang="en-US" sz="2000" dirty="0">
                <a:latin typeface="微软雅黑" panose="020B0503020204020204" pitchFamily="34" charset="-122"/>
                <a:ea typeface="微软雅黑" panose="020B0503020204020204" pitchFamily="34" charset="-122"/>
                <a:cs typeface="Arial" panose="020B0604020202020204" pitchFamily="34" charset="0"/>
              </a:rPr>
              <a:t>组相联(</a:t>
            </a:r>
            <a:r>
              <a:rPr lang="en-US" altLang="zh-CN" sz="2000" dirty="0">
                <a:latin typeface="微软雅黑" panose="020B0503020204020204" pitchFamily="34" charset="-122"/>
                <a:ea typeface="微软雅黑" panose="020B0503020204020204" pitchFamily="34" charset="-122"/>
                <a:cs typeface="Arial" panose="020B0604020202020204" pitchFamily="34" charset="0"/>
              </a:rPr>
              <a:t>Set Associate)</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a:t>
            </a:r>
            <a:r>
              <a:rPr lang="zh-CN" altLang="en-US" sz="2000"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每个主存块映射到</a:t>
            </a:r>
            <a:r>
              <a:rPr lang="en-US" altLang="zh-CN" sz="2000"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Cache</a:t>
            </a:r>
            <a:r>
              <a:rPr lang="zh-CN" altLang="en-US" sz="2000"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固定组中任一行</a:t>
            </a:r>
            <a:endParaRPr lang="zh-CN" altLang="en-US" sz="2000" dirty="0">
              <a:latin typeface="微软雅黑" panose="020B0503020204020204" pitchFamily="34" charset="-122"/>
              <a:ea typeface="微软雅黑" panose="020B0503020204020204" pitchFamily="34" charset="-122"/>
              <a:cs typeface="Arial" panose="020B0604020202020204" pitchFamily="34" charset="0"/>
            </a:endParaRPr>
          </a:p>
          <a:p>
            <a:pPr lvl="1" eaLnBrk="1" hangingPunct="1">
              <a:buFontTx/>
              <a:buNone/>
            </a:pPr>
            <a:r>
              <a:rPr lang="zh-CN" altLang="en-US" sz="1400" dirty="0">
                <a:latin typeface="宋体" panose="02010600030101010101" pitchFamily="2" charset="-122"/>
                <a:ea typeface="宋体" panose="02010600030101010101" pitchFamily="2" charset="-122"/>
              </a:rPr>
              <a:t> </a:t>
            </a:r>
          </a:p>
        </p:txBody>
      </p:sp>
      <p:sp>
        <p:nvSpPr>
          <p:cNvPr id="48132"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D162C55F-C235-49F7-A3D7-0A9B7E2F2B64}" type="slidenum">
              <a:rPr lang="zh-CN" altLang="en-US" sz="1200" smtClean="0">
                <a:solidFill>
                  <a:srgbClr val="898989"/>
                </a:solidFill>
              </a:rPr>
              <a:pPr/>
              <a:t>45</a:t>
            </a:fld>
            <a:endParaRPr lang="zh-CN"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76515">
                                            <p:txEl>
                                              <p:pRg st="1" end="1"/>
                                            </p:txEl>
                                          </p:spTgt>
                                        </p:tgtEl>
                                        <p:attrNameLst>
                                          <p:attrName>style.visibility</p:attrName>
                                        </p:attrNameLst>
                                      </p:cBhvr>
                                      <p:to>
                                        <p:strVal val="visible"/>
                                      </p:to>
                                    </p:set>
                                    <p:animEffect transition="in" filter="blinds(horizontal)">
                                      <p:cBhvr>
                                        <p:cTn id="7" dur="500"/>
                                        <p:tgtEl>
                                          <p:spTgt spid="57651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76515">
                                            <p:txEl>
                                              <p:pRg st="2" end="2"/>
                                            </p:txEl>
                                          </p:spTgt>
                                        </p:tgtEl>
                                        <p:attrNameLst>
                                          <p:attrName>style.visibility</p:attrName>
                                        </p:attrNameLst>
                                      </p:cBhvr>
                                      <p:to>
                                        <p:strVal val="visible"/>
                                      </p:to>
                                    </p:set>
                                    <p:animEffect transition="in" filter="blinds(horizontal)">
                                      <p:cBhvr>
                                        <p:cTn id="12" dur="500"/>
                                        <p:tgtEl>
                                          <p:spTgt spid="57651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576515">
                                            <p:txEl>
                                              <p:pRg st="3" end="3"/>
                                            </p:txEl>
                                          </p:spTgt>
                                        </p:tgtEl>
                                        <p:attrNameLst>
                                          <p:attrName>style.visibility</p:attrName>
                                        </p:attrNameLst>
                                      </p:cBhvr>
                                      <p:to>
                                        <p:strVal val="visible"/>
                                      </p:to>
                                    </p:set>
                                    <p:animEffect transition="in" filter="wipe(down)">
                                      <p:cBhvr>
                                        <p:cTn id="17" dur="500"/>
                                        <p:tgtEl>
                                          <p:spTgt spid="57651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76515">
                                            <p:txEl>
                                              <p:pRg st="4" end="4"/>
                                            </p:txEl>
                                          </p:spTgt>
                                        </p:tgtEl>
                                        <p:attrNameLst>
                                          <p:attrName>style.visibility</p:attrName>
                                        </p:attrNameLst>
                                      </p:cBhvr>
                                      <p:to>
                                        <p:strVal val="visible"/>
                                      </p:to>
                                    </p:set>
                                    <p:animEffect transition="in" filter="blinds(horizontal)">
                                      <p:cBhvr>
                                        <p:cTn id="22" dur="500"/>
                                        <p:tgtEl>
                                          <p:spTgt spid="57651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76515">
                                            <p:txEl>
                                              <p:pRg st="5" end="5"/>
                                            </p:txEl>
                                          </p:spTgt>
                                        </p:tgtEl>
                                        <p:attrNameLst>
                                          <p:attrName>style.visibility</p:attrName>
                                        </p:attrNameLst>
                                      </p:cBhvr>
                                      <p:to>
                                        <p:strVal val="visible"/>
                                      </p:to>
                                    </p:set>
                                    <p:animEffect transition="in" filter="blinds(horizontal)">
                                      <p:cBhvr>
                                        <p:cTn id="27" dur="500"/>
                                        <p:tgtEl>
                                          <p:spTgt spid="57651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76515">
                                            <p:txEl>
                                              <p:pRg st="6" end="6"/>
                                            </p:txEl>
                                          </p:spTgt>
                                        </p:tgtEl>
                                        <p:attrNameLst>
                                          <p:attrName>style.visibility</p:attrName>
                                        </p:attrNameLst>
                                      </p:cBhvr>
                                      <p:to>
                                        <p:strVal val="visible"/>
                                      </p:to>
                                    </p:set>
                                    <p:animEffect transition="in" filter="blinds(horizontal)">
                                      <p:cBhvr>
                                        <p:cTn id="32" dur="500"/>
                                        <p:tgtEl>
                                          <p:spTgt spid="57651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76515">
                                            <p:txEl>
                                              <p:pRg st="7" end="7"/>
                                            </p:txEl>
                                          </p:spTgt>
                                        </p:tgtEl>
                                        <p:attrNameLst>
                                          <p:attrName>style.visibility</p:attrName>
                                        </p:attrNameLst>
                                      </p:cBhvr>
                                      <p:to>
                                        <p:strVal val="visible"/>
                                      </p:to>
                                    </p:set>
                                    <p:animEffect transition="in" filter="blinds(horizontal)">
                                      <p:cBhvr>
                                        <p:cTn id="37" dur="500"/>
                                        <p:tgtEl>
                                          <p:spTgt spid="576515">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76515">
                                            <p:txEl>
                                              <p:pRg st="8" end="8"/>
                                            </p:txEl>
                                          </p:spTgt>
                                        </p:tgtEl>
                                        <p:attrNameLst>
                                          <p:attrName>style.visibility</p:attrName>
                                        </p:attrNameLst>
                                      </p:cBhvr>
                                      <p:to>
                                        <p:strVal val="visible"/>
                                      </p:to>
                                    </p:set>
                                    <p:animEffect transition="in" filter="blinds(horizontal)">
                                      <p:cBhvr>
                                        <p:cTn id="42" dur="500"/>
                                        <p:tgtEl>
                                          <p:spTgt spid="576515">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76515">
                                            <p:txEl>
                                              <p:pRg st="9" end="9"/>
                                            </p:txEl>
                                          </p:spTgt>
                                        </p:tgtEl>
                                        <p:attrNameLst>
                                          <p:attrName>style.visibility</p:attrName>
                                        </p:attrNameLst>
                                      </p:cBhvr>
                                      <p:to>
                                        <p:strVal val="visible"/>
                                      </p:to>
                                    </p:set>
                                    <p:animEffect transition="in" filter="blinds(horizontal)">
                                      <p:cBhvr>
                                        <p:cTn id="47" dur="500"/>
                                        <p:tgtEl>
                                          <p:spTgt spid="576515">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76515">
                                            <p:txEl>
                                              <p:pRg st="10" end="10"/>
                                            </p:txEl>
                                          </p:spTgt>
                                        </p:tgtEl>
                                        <p:attrNameLst>
                                          <p:attrName>style.visibility</p:attrName>
                                        </p:attrNameLst>
                                      </p:cBhvr>
                                      <p:to>
                                        <p:strVal val="visible"/>
                                      </p:to>
                                    </p:set>
                                    <p:animEffect transition="in" filter="blinds(horizontal)">
                                      <p:cBhvr>
                                        <p:cTn id="52" dur="500"/>
                                        <p:tgtEl>
                                          <p:spTgt spid="57651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idx="4294967295"/>
          </p:nvPr>
        </p:nvSpPr>
        <p:spPr>
          <a:xfrm>
            <a:off x="225425" y="115846"/>
            <a:ext cx="8740775" cy="520784"/>
          </a:xfrm>
        </p:spPr>
        <p:txBody>
          <a:bodyPr lIns="91440" tIns="45720" rIns="91440" bIns="45720" anchor="ctr"/>
          <a:lstStyle/>
          <a:p>
            <a:pPr eaLnBrk="1" hangingPunct="1"/>
            <a:r>
              <a:rPr lang="zh-CN" altLang="en-US" sz="3200" dirty="0"/>
              <a:t>最简单的</a:t>
            </a:r>
            <a:r>
              <a:rPr lang="en-US" altLang="zh-CN" sz="3200" dirty="0"/>
              <a:t>Cache: </a:t>
            </a:r>
            <a:r>
              <a:rPr lang="zh-CN" altLang="en-US" sz="3200" dirty="0">
                <a:solidFill>
                  <a:srgbClr val="CC0000"/>
                </a:solidFill>
              </a:rPr>
              <a:t>直接映射</a:t>
            </a:r>
            <a:r>
              <a:rPr lang="en-US" altLang="zh-CN" sz="3200" dirty="0">
                <a:solidFill>
                  <a:srgbClr val="CC0000"/>
                </a:solidFill>
              </a:rPr>
              <a:t> Cache</a:t>
            </a:r>
          </a:p>
        </p:txBody>
      </p:sp>
      <p:sp>
        <p:nvSpPr>
          <p:cNvPr id="421891" name="Rectangle 3"/>
          <p:cNvSpPr>
            <a:spLocks noGrp="1" noChangeArrowheads="1"/>
          </p:cNvSpPr>
          <p:nvPr>
            <p:ph type="body" idx="4294967295"/>
          </p:nvPr>
        </p:nvSpPr>
        <p:spPr>
          <a:xfrm>
            <a:off x="250825" y="908050"/>
            <a:ext cx="8674100" cy="2477601"/>
          </a:xfrm>
        </p:spPr>
        <p:txBody>
          <a:bodyPr lIns="91440" tIns="45720" rIns="91440" bIns="45720"/>
          <a:lstStyle/>
          <a:p>
            <a:pPr lvl="1" eaLnBrk="1" hangingPunct="1"/>
            <a:r>
              <a:rPr lang="zh-CN" altLang="en-US" sz="2000" dirty="0">
                <a:latin typeface="微软雅黑" panose="020B0503020204020204" pitchFamily="34" charset="-122"/>
                <a:ea typeface="微软雅黑" panose="020B0503020204020204" pitchFamily="34" charset="-122"/>
                <a:cs typeface="Arial" panose="020B0604020202020204" pitchFamily="34" charset="0"/>
              </a:rPr>
              <a:t>把主存的每一块映射到一个固定的</a:t>
            </a:r>
            <a:r>
              <a:rPr lang="en-US" altLang="zh-CN" sz="2000" dirty="0">
                <a:latin typeface="微软雅黑" panose="020B0503020204020204" pitchFamily="34" charset="-122"/>
                <a:ea typeface="微软雅黑" panose="020B0503020204020204" pitchFamily="34" charset="-122"/>
                <a:cs typeface="Arial" panose="020B0604020202020204" pitchFamily="34" charset="0"/>
              </a:rPr>
              <a:t>Cache</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行（槽）</a:t>
            </a:r>
            <a:endParaRPr lang="en-US" altLang="zh-CN" sz="2000" dirty="0">
              <a:latin typeface="微软雅黑" panose="020B0503020204020204" pitchFamily="34" charset="-122"/>
              <a:ea typeface="微软雅黑" panose="020B0503020204020204" pitchFamily="34" charset="-122"/>
              <a:cs typeface="Arial" panose="020B0604020202020204" pitchFamily="34" charset="0"/>
            </a:endParaRPr>
          </a:p>
          <a:p>
            <a:pPr lvl="1" eaLnBrk="1" hangingPunct="1"/>
            <a:r>
              <a:rPr lang="zh-CN" altLang="en-US" sz="2000" dirty="0">
                <a:latin typeface="微软雅黑" panose="020B0503020204020204" pitchFamily="34" charset="-122"/>
                <a:ea typeface="微软雅黑" panose="020B0503020204020204" pitchFamily="34" charset="-122"/>
                <a:cs typeface="Arial" panose="020B0604020202020204" pitchFamily="34" charset="0"/>
              </a:rPr>
              <a:t>也称模映射(</a:t>
            </a:r>
            <a:r>
              <a:rPr lang="en-US" altLang="zh-CN" sz="2000" dirty="0">
                <a:latin typeface="微软雅黑" panose="020B0503020204020204" pitchFamily="34" charset="-122"/>
                <a:ea typeface="微软雅黑" panose="020B0503020204020204" pitchFamily="34" charset="-122"/>
                <a:cs typeface="Arial" panose="020B0604020202020204" pitchFamily="34" charset="0"/>
              </a:rPr>
              <a:t>Module Mapping)</a:t>
            </a:r>
          </a:p>
          <a:p>
            <a:pPr lvl="1" eaLnBrk="1" hangingPunct="1"/>
            <a:r>
              <a:rPr lang="zh-CN" altLang="en-US" sz="2000" dirty="0">
                <a:latin typeface="微软雅黑" panose="020B0503020204020204" pitchFamily="34" charset="-122"/>
                <a:ea typeface="微软雅黑" panose="020B0503020204020204" pitchFamily="34" charset="-122"/>
                <a:cs typeface="Arial" panose="020B0604020202020204" pitchFamily="34" charset="0"/>
              </a:rPr>
              <a:t>映射关系为：</a:t>
            </a:r>
          </a:p>
          <a:p>
            <a:pPr eaLnBrk="1" hangingPunct="1">
              <a:buFontTx/>
              <a:buNone/>
            </a:pPr>
            <a:r>
              <a:rPr lang="en-US" altLang="zh-CN" sz="2000" dirty="0">
                <a:latin typeface="微软雅黑" panose="020B0503020204020204" pitchFamily="34" charset="-122"/>
                <a:ea typeface="微软雅黑" panose="020B0503020204020204" pitchFamily="34" charset="-122"/>
                <a:cs typeface="Arial" panose="020B0604020202020204" pitchFamily="34" charset="0"/>
              </a:rPr>
              <a:t>         </a:t>
            </a:r>
            <a:r>
              <a:rPr lang="en-US" altLang="zh-CN" sz="20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Cache</a:t>
            </a:r>
            <a:r>
              <a:rPr lang="zh-CN" altLang="en-US" sz="20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行号</a:t>
            </a:r>
            <a:r>
              <a:rPr lang="en-US" altLang="zh-CN" sz="20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20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主存块号 </a:t>
            </a:r>
            <a:r>
              <a:rPr lang="en-US" altLang="zh-CN" sz="20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mod Cache</a:t>
            </a:r>
            <a:r>
              <a:rPr lang="zh-CN" altLang="en-US" sz="20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行数</a:t>
            </a:r>
          </a:p>
          <a:p>
            <a:pPr eaLnBrk="1" hangingPunct="1">
              <a:buFontTx/>
              <a:buNone/>
            </a:pPr>
            <a:r>
              <a:rPr lang="zh-CN" altLang="en-US" sz="20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           举例：4=100 </a:t>
            </a:r>
            <a:r>
              <a:rPr lang="en-US" altLang="zh-CN" sz="20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mod 16  </a:t>
            </a:r>
            <a:r>
              <a:rPr lang="zh-CN" altLang="en-US" sz="20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（假定</a:t>
            </a:r>
            <a:r>
              <a:rPr lang="en-US" altLang="zh-CN" sz="20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Cache</a:t>
            </a:r>
            <a:r>
              <a:rPr lang="zh-CN" altLang="en-US" sz="20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共有</a:t>
            </a:r>
            <a:r>
              <a:rPr lang="en-US" altLang="zh-CN" sz="20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16</a:t>
            </a:r>
            <a:r>
              <a:rPr lang="zh-CN" altLang="en-US" sz="20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行）</a:t>
            </a:r>
          </a:p>
          <a:p>
            <a:pPr eaLnBrk="1" hangingPunct="1">
              <a:buFontTx/>
              <a:buNone/>
            </a:pPr>
            <a:r>
              <a:rPr lang="en-US" altLang="zh-CN" sz="20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20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即：主存第100块应映射到</a:t>
            </a:r>
            <a:r>
              <a:rPr lang="en-US" altLang="zh-CN" sz="20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Cache</a:t>
            </a:r>
            <a:r>
              <a:rPr lang="zh-CN" altLang="en-US" sz="20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的第4行中。</a:t>
            </a:r>
          </a:p>
        </p:txBody>
      </p:sp>
      <p:sp>
        <p:nvSpPr>
          <p:cNvPr id="421893" name="Rectangle 5"/>
          <p:cNvSpPr>
            <a:spLocks noChangeArrowheads="1"/>
          </p:cNvSpPr>
          <p:nvPr/>
        </p:nvSpPr>
        <p:spPr bwMode="auto">
          <a:xfrm>
            <a:off x="250825" y="4049896"/>
            <a:ext cx="8596313" cy="272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lnSpc>
                <a:spcPct val="105000"/>
              </a:lnSpc>
              <a:spcBef>
                <a:spcPct val="20000"/>
              </a:spcBef>
              <a:buClr>
                <a:schemeClr val="tx1"/>
              </a:buClr>
              <a:buSzPct val="80000"/>
              <a:buFont typeface="Wingdings" panose="05000000000000000000" pitchFamily="2" charset="2"/>
              <a:buChar char="u"/>
            </a:pPr>
            <a:r>
              <a:rPr kumimoji="1" lang="zh-CN" altLang="en-US" sz="2200" b="1" dirty="0">
                <a:latin typeface="微软雅黑" panose="020B0503020204020204" pitchFamily="34" charset="-122"/>
                <a:ea typeface="微软雅黑" panose="020B0503020204020204" pitchFamily="34" charset="-122"/>
                <a:cs typeface="Arial" panose="020B0604020202020204" pitchFamily="34" charset="0"/>
              </a:rPr>
              <a:t>特点：</a:t>
            </a:r>
          </a:p>
          <a:p>
            <a:pPr lvl="1" eaLnBrk="1" hangingPunct="1">
              <a:lnSpc>
                <a:spcPct val="105000"/>
              </a:lnSpc>
              <a:spcBef>
                <a:spcPct val="20000"/>
              </a:spcBef>
              <a:buFontTx/>
              <a:buChar char="–"/>
            </a:pPr>
            <a:r>
              <a:rPr kumimoji="1" lang="zh-CN" altLang="en-US" sz="2200" b="1" dirty="0">
                <a:solidFill>
                  <a:srgbClr val="000099"/>
                </a:solidFill>
                <a:latin typeface="微软雅黑" panose="020B0503020204020204" pitchFamily="34" charset="-122"/>
                <a:ea typeface="微软雅黑" panose="020B0503020204020204" pitchFamily="34" charset="-122"/>
                <a:cs typeface="Arial" panose="020B0604020202020204" pitchFamily="34" charset="0"/>
              </a:rPr>
              <a:t>容易实现，命中时间短</a:t>
            </a:r>
          </a:p>
          <a:p>
            <a:pPr lvl="1" eaLnBrk="1" hangingPunct="1">
              <a:lnSpc>
                <a:spcPct val="105000"/>
              </a:lnSpc>
              <a:spcBef>
                <a:spcPct val="20000"/>
              </a:spcBef>
              <a:buFontTx/>
              <a:buChar char="–"/>
            </a:pPr>
            <a:r>
              <a:rPr kumimoji="1" lang="zh-CN" altLang="en-US" sz="2200" b="1" dirty="0">
                <a:solidFill>
                  <a:srgbClr val="000099"/>
                </a:solidFill>
                <a:latin typeface="微软雅黑" panose="020B0503020204020204" pitchFamily="34" charset="-122"/>
                <a:ea typeface="微软雅黑" panose="020B0503020204020204" pitchFamily="34" charset="-122"/>
                <a:cs typeface="Arial" panose="020B0604020202020204" pitchFamily="34" charset="0"/>
              </a:rPr>
              <a:t>无需考虑淘汰（替换）问题</a:t>
            </a:r>
          </a:p>
          <a:p>
            <a:pPr lvl="1" eaLnBrk="1" hangingPunct="1">
              <a:lnSpc>
                <a:spcPct val="105000"/>
              </a:lnSpc>
              <a:spcBef>
                <a:spcPct val="20000"/>
              </a:spcBef>
              <a:buFontTx/>
              <a:buChar char="–"/>
            </a:pPr>
            <a:r>
              <a:rPr kumimoji="1" lang="zh-CN" altLang="en-US" sz="2200" b="1" dirty="0">
                <a:solidFill>
                  <a:srgbClr val="000099"/>
                </a:solidFill>
                <a:latin typeface="微软雅黑" panose="020B0503020204020204" pitchFamily="34" charset="-122"/>
                <a:ea typeface="微软雅黑" panose="020B0503020204020204" pitchFamily="34" charset="-122"/>
                <a:cs typeface="Arial" panose="020B0604020202020204" pitchFamily="34" charset="0"/>
              </a:rPr>
              <a:t>但不够灵活，</a:t>
            </a:r>
            <a:r>
              <a:rPr kumimoji="1" lang="en-US" altLang="zh-CN" sz="2200" b="1" dirty="0">
                <a:solidFill>
                  <a:srgbClr val="000099"/>
                </a:solidFill>
                <a:latin typeface="微软雅黑" panose="020B0503020204020204" pitchFamily="34" charset="-122"/>
                <a:ea typeface="微软雅黑" panose="020B0503020204020204" pitchFamily="34" charset="-122"/>
                <a:cs typeface="Arial" panose="020B0604020202020204" pitchFamily="34" charset="0"/>
              </a:rPr>
              <a:t>Cache</a:t>
            </a:r>
            <a:r>
              <a:rPr kumimoji="1" lang="zh-CN" altLang="en-US" sz="2200" b="1" dirty="0">
                <a:solidFill>
                  <a:srgbClr val="000099"/>
                </a:solidFill>
                <a:latin typeface="微软雅黑" panose="020B0503020204020204" pitchFamily="34" charset="-122"/>
                <a:ea typeface="微软雅黑" panose="020B0503020204020204" pitchFamily="34" charset="-122"/>
                <a:cs typeface="Arial" panose="020B0604020202020204" pitchFamily="34" charset="0"/>
              </a:rPr>
              <a:t>存储空间得不到充分利用，命中率低</a:t>
            </a:r>
            <a:endParaRPr kumimoji="1" lang="en-US" altLang="zh-CN" sz="2200" b="1" dirty="0">
              <a:solidFill>
                <a:srgbClr val="000099"/>
              </a:solidFill>
              <a:latin typeface="微软雅黑" panose="020B0503020204020204" pitchFamily="34" charset="-122"/>
              <a:ea typeface="微软雅黑" panose="020B0503020204020204" pitchFamily="34" charset="-122"/>
              <a:cs typeface="Arial" panose="020B0604020202020204" pitchFamily="34" charset="0"/>
            </a:endParaRPr>
          </a:p>
          <a:p>
            <a:pPr lvl="1" eaLnBrk="1" hangingPunct="1">
              <a:lnSpc>
                <a:spcPct val="105000"/>
              </a:lnSpc>
              <a:spcBef>
                <a:spcPct val="20000"/>
              </a:spcBef>
            </a:pPr>
            <a:r>
              <a:rPr kumimoji="1" lang="zh-CN" altLang="en-US" sz="2200" b="1"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  </a:t>
            </a:r>
            <a:r>
              <a:rPr kumimoji="1" lang="zh-CN" altLang="en-US" sz="2200" b="1"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例如，需将主存第0块与第16块同时复制到</a:t>
            </a:r>
            <a:r>
              <a:rPr kumimoji="1" lang="en-US" altLang="zh-CN" sz="2200" b="1"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Cache</a:t>
            </a:r>
            <a:r>
              <a:rPr kumimoji="1" lang="zh-CN" altLang="en-US" sz="2200" b="1"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中时，由于它们都只能复制到</a:t>
            </a:r>
            <a:r>
              <a:rPr kumimoji="1" lang="en-US" altLang="zh-CN" sz="2200" b="1"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Cache</a:t>
            </a:r>
            <a:r>
              <a:rPr kumimoji="1" lang="zh-CN" altLang="en-US" sz="2200" b="1"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第0行，即使</a:t>
            </a:r>
            <a:r>
              <a:rPr kumimoji="1" lang="en-US" altLang="zh-CN" sz="2200" b="1"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Cache</a:t>
            </a:r>
            <a:r>
              <a:rPr kumimoji="1" lang="zh-CN" altLang="en-US" sz="2200" b="1"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其它行空闲，也有一个主存块不能写入</a:t>
            </a:r>
            <a:r>
              <a:rPr kumimoji="1" lang="en-US" altLang="zh-CN" sz="2200" b="1"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Cache。</a:t>
            </a:r>
            <a:r>
              <a:rPr kumimoji="1" lang="zh-CN" altLang="en-US" sz="2200" b="1"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这样就会产生频繁的 </a:t>
            </a:r>
            <a:r>
              <a:rPr kumimoji="1" lang="en-US" altLang="zh-CN" sz="2200" b="1"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Cache</a:t>
            </a:r>
            <a:r>
              <a:rPr kumimoji="1" lang="zh-CN" altLang="en-US" sz="2200" b="1"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装入。</a:t>
            </a:r>
            <a:endParaRPr kumimoji="1" lang="en-US" altLang="zh-CN" sz="2200" b="1" dirty="0">
              <a:solidFill>
                <a:srgbClr val="FF0000"/>
              </a:solidFill>
              <a:latin typeface="微软雅黑" panose="020B0503020204020204" pitchFamily="34" charset="-122"/>
              <a:ea typeface="微软雅黑" panose="020B0503020204020204" pitchFamily="34" charset="-122"/>
            </a:endParaRPr>
          </a:p>
        </p:txBody>
      </p:sp>
      <p:sp>
        <p:nvSpPr>
          <p:cNvPr id="421894" name="Text Box 6"/>
          <p:cNvSpPr txBox="1">
            <a:spLocks noChangeArrowheads="1"/>
          </p:cNvSpPr>
          <p:nvPr/>
        </p:nvSpPr>
        <p:spPr bwMode="auto">
          <a:xfrm>
            <a:off x="7767638" y="4419600"/>
            <a:ext cx="1117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1800" b="1" i="1">
                <a:solidFill>
                  <a:srgbClr val="666699"/>
                </a:solidFill>
                <a:ea typeface="华文新魏" panose="02010800040101010101" pitchFamily="2" charset="-122"/>
                <a:hlinkClick r:id="rId2" action="ppaction://hlinksldjump"/>
              </a:rPr>
              <a:t>SKIP</a:t>
            </a:r>
            <a:endParaRPr kumimoji="1" lang="en-US" altLang="zh-CN" sz="1800" b="1" i="1">
              <a:solidFill>
                <a:srgbClr val="666699"/>
              </a:solidFill>
              <a:ea typeface="华文新魏" panose="02010800040101010101" pitchFamily="2" charset="-122"/>
            </a:endParaRPr>
          </a:p>
        </p:txBody>
      </p:sp>
      <p:sp>
        <p:nvSpPr>
          <p:cNvPr id="421895" name="Text Box 7"/>
          <p:cNvSpPr txBox="1">
            <a:spLocks noChangeArrowheads="1"/>
          </p:cNvSpPr>
          <p:nvPr/>
        </p:nvSpPr>
        <p:spPr bwMode="auto">
          <a:xfrm>
            <a:off x="5907773" y="1953963"/>
            <a:ext cx="3149600" cy="3349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200" b="1" dirty="0">
                <a:solidFill>
                  <a:srgbClr val="0000FF"/>
                </a:solidFill>
                <a:ea typeface="黑体" panose="02010609060101010101" pitchFamily="49" charset="-122"/>
              </a:rPr>
              <a:t>块（行）都从</a:t>
            </a:r>
            <a:r>
              <a:rPr kumimoji="1" lang="en-US" altLang="zh-CN" sz="2200" b="1" dirty="0">
                <a:solidFill>
                  <a:srgbClr val="0000FF"/>
                </a:solidFill>
                <a:ea typeface="黑体" panose="02010609060101010101" pitchFamily="49" charset="-122"/>
              </a:rPr>
              <a:t>0</a:t>
            </a:r>
            <a:r>
              <a:rPr kumimoji="1" lang="zh-CN" altLang="en-US" sz="2200" b="1" dirty="0">
                <a:solidFill>
                  <a:srgbClr val="0000FF"/>
                </a:solidFill>
                <a:ea typeface="黑体" panose="02010609060101010101" pitchFamily="49" charset="-122"/>
              </a:rPr>
              <a:t>开始编号</a:t>
            </a:r>
          </a:p>
        </p:txBody>
      </p:sp>
      <p:sp>
        <p:nvSpPr>
          <p:cNvPr id="49159"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EBD2507A-D374-4464-8DEF-C20200662AE8}" type="slidenum">
              <a:rPr lang="zh-CN" altLang="en-US" sz="1200" smtClean="0">
                <a:solidFill>
                  <a:srgbClr val="898989"/>
                </a:solidFill>
              </a:rPr>
              <a:pPr/>
              <a:t>46</a:t>
            </a:fld>
            <a:endParaRPr lang="zh-CN" altLang="en-US" sz="1200">
              <a:solidFill>
                <a:srgbClr val="898989"/>
              </a:solidFill>
            </a:endParaRPr>
          </a:p>
        </p:txBody>
      </p:sp>
      <p:sp>
        <p:nvSpPr>
          <p:cNvPr id="2" name="矩形 1"/>
          <p:cNvSpPr/>
          <p:nvPr/>
        </p:nvSpPr>
        <p:spPr>
          <a:xfrm>
            <a:off x="648698" y="3484046"/>
            <a:ext cx="2468946" cy="400110"/>
          </a:xfrm>
          <a:prstGeom prst="rect">
            <a:avLst/>
          </a:prstGeom>
        </p:spPr>
        <p:txBody>
          <a:bodyPr wrap="none">
            <a:spAutoFit/>
          </a:bodyPr>
          <a:lstStyle/>
          <a:p>
            <a:r>
              <a:rPr lang="zh-CN" altLang="en-US" sz="2000" dirty="0">
                <a:latin typeface="微软雅黑" panose="020B0503020204020204" pitchFamily="34" charset="-122"/>
                <a:ea typeface="微软雅黑" panose="020B0503020204020204" pitchFamily="34" charset="-122"/>
                <a:cs typeface="Arial" panose="020B0604020202020204" pitchFamily="34" charset="0"/>
                <a:hlinkClick r:id="" action="ppaction://hlinkshowjump?jump=nextslide"/>
              </a:rPr>
              <a:t>直接映射</a:t>
            </a:r>
            <a:r>
              <a:rPr lang="en-US" altLang="zh-CN" sz="2000" dirty="0">
                <a:latin typeface="微软雅黑" panose="020B0503020204020204" pitchFamily="34" charset="-122"/>
                <a:ea typeface="微软雅黑" panose="020B0503020204020204" pitchFamily="34" charset="-122"/>
                <a:cs typeface="Arial" panose="020B0604020202020204" pitchFamily="34" charset="0"/>
                <a:hlinkClick r:id="" action="ppaction://hlinkshowjump?jump=nextslide"/>
              </a:rPr>
              <a:t>Cache</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举例</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21891">
                                            <p:txEl>
                                              <p:pRg st="0" end="0"/>
                                            </p:txEl>
                                          </p:spTgt>
                                        </p:tgtEl>
                                        <p:attrNameLst>
                                          <p:attrName>style.visibility</p:attrName>
                                        </p:attrNameLst>
                                      </p:cBhvr>
                                      <p:to>
                                        <p:strVal val="visible"/>
                                      </p:to>
                                    </p:set>
                                    <p:animEffect transition="in" filter="blinds(horizontal)">
                                      <p:cBhvr>
                                        <p:cTn id="7" dur="500"/>
                                        <p:tgtEl>
                                          <p:spTgt spid="4218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21891">
                                            <p:txEl>
                                              <p:pRg st="1" end="1"/>
                                            </p:txEl>
                                          </p:spTgt>
                                        </p:tgtEl>
                                        <p:attrNameLst>
                                          <p:attrName>style.visibility</p:attrName>
                                        </p:attrNameLst>
                                      </p:cBhvr>
                                      <p:to>
                                        <p:strVal val="visible"/>
                                      </p:to>
                                    </p:set>
                                    <p:animEffect transition="in" filter="blinds(horizontal)">
                                      <p:cBhvr>
                                        <p:cTn id="12" dur="500"/>
                                        <p:tgtEl>
                                          <p:spTgt spid="4218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21891">
                                            <p:txEl>
                                              <p:pRg st="2" end="2"/>
                                            </p:txEl>
                                          </p:spTgt>
                                        </p:tgtEl>
                                        <p:attrNameLst>
                                          <p:attrName>style.visibility</p:attrName>
                                        </p:attrNameLst>
                                      </p:cBhvr>
                                      <p:to>
                                        <p:strVal val="visible"/>
                                      </p:to>
                                    </p:set>
                                    <p:animEffect transition="in" filter="blinds(horizontal)">
                                      <p:cBhvr>
                                        <p:cTn id="17" dur="500"/>
                                        <p:tgtEl>
                                          <p:spTgt spid="421891">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421891">
                                            <p:txEl>
                                              <p:pRg st="3" end="3"/>
                                            </p:txEl>
                                          </p:spTgt>
                                        </p:tgtEl>
                                        <p:attrNameLst>
                                          <p:attrName>style.visibility</p:attrName>
                                        </p:attrNameLst>
                                      </p:cBhvr>
                                      <p:to>
                                        <p:strVal val="visible"/>
                                      </p:to>
                                    </p:set>
                                    <p:animEffect transition="in" filter="blinds(horizontal)">
                                      <p:cBhvr>
                                        <p:cTn id="20" dur="500"/>
                                        <p:tgtEl>
                                          <p:spTgt spid="421891">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421891">
                                            <p:txEl>
                                              <p:pRg st="4" end="4"/>
                                            </p:txEl>
                                          </p:spTgt>
                                        </p:tgtEl>
                                        <p:attrNameLst>
                                          <p:attrName>style.visibility</p:attrName>
                                        </p:attrNameLst>
                                      </p:cBhvr>
                                      <p:to>
                                        <p:strVal val="visible"/>
                                      </p:to>
                                    </p:set>
                                    <p:animEffect transition="in" filter="blinds(horizontal)">
                                      <p:cBhvr>
                                        <p:cTn id="25" dur="500"/>
                                        <p:tgtEl>
                                          <p:spTgt spid="421891">
                                            <p:txEl>
                                              <p:pRg st="4" end="4"/>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421891">
                                            <p:txEl>
                                              <p:pRg st="5" end="5"/>
                                            </p:txEl>
                                          </p:spTgt>
                                        </p:tgtEl>
                                        <p:attrNameLst>
                                          <p:attrName>style.visibility</p:attrName>
                                        </p:attrNameLst>
                                      </p:cBhvr>
                                      <p:to>
                                        <p:strVal val="visible"/>
                                      </p:to>
                                    </p:set>
                                    <p:animEffect transition="in" filter="blinds(horizontal)">
                                      <p:cBhvr>
                                        <p:cTn id="28" dur="500"/>
                                        <p:tgtEl>
                                          <p:spTgt spid="421891">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421895"/>
                                        </p:tgtEl>
                                        <p:attrNameLst>
                                          <p:attrName>style.visibility</p:attrName>
                                        </p:attrNameLst>
                                      </p:cBhvr>
                                      <p:to>
                                        <p:strVal val="visible"/>
                                      </p:to>
                                    </p:set>
                                    <p:animEffect transition="in" filter="blinds(horizontal)">
                                      <p:cBhvr>
                                        <p:cTn id="33" dur="500"/>
                                        <p:tgtEl>
                                          <p:spTgt spid="421895"/>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wipe(down)">
                                      <p:cBhvr>
                                        <p:cTn id="38" dur="500"/>
                                        <p:tgtEl>
                                          <p:spTgt spid="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421893">
                                            <p:txEl>
                                              <p:pRg st="0" end="0"/>
                                            </p:txEl>
                                          </p:spTgt>
                                        </p:tgtEl>
                                        <p:attrNameLst>
                                          <p:attrName>style.visibility</p:attrName>
                                        </p:attrNameLst>
                                      </p:cBhvr>
                                      <p:to>
                                        <p:strVal val="visible"/>
                                      </p:to>
                                    </p:set>
                                    <p:animEffect transition="in" filter="wipe(down)">
                                      <p:cBhvr>
                                        <p:cTn id="43" dur="500"/>
                                        <p:tgtEl>
                                          <p:spTgt spid="421893">
                                            <p:txEl>
                                              <p:pRg st="0" end="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421893">
                                            <p:txEl>
                                              <p:pRg st="1" end="1"/>
                                            </p:txEl>
                                          </p:spTgt>
                                        </p:tgtEl>
                                        <p:attrNameLst>
                                          <p:attrName>style.visibility</p:attrName>
                                        </p:attrNameLst>
                                      </p:cBhvr>
                                      <p:to>
                                        <p:strVal val="visible"/>
                                      </p:to>
                                    </p:set>
                                    <p:animEffect transition="in" filter="blinds(horizontal)">
                                      <p:cBhvr>
                                        <p:cTn id="48" dur="500"/>
                                        <p:tgtEl>
                                          <p:spTgt spid="421893">
                                            <p:txEl>
                                              <p:pRg st="1" end="1"/>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421893">
                                            <p:txEl>
                                              <p:pRg st="2" end="2"/>
                                            </p:txEl>
                                          </p:spTgt>
                                        </p:tgtEl>
                                        <p:attrNameLst>
                                          <p:attrName>style.visibility</p:attrName>
                                        </p:attrNameLst>
                                      </p:cBhvr>
                                      <p:to>
                                        <p:strVal val="visible"/>
                                      </p:to>
                                    </p:set>
                                    <p:animEffect transition="in" filter="blinds(horizontal)">
                                      <p:cBhvr>
                                        <p:cTn id="53" dur="500"/>
                                        <p:tgtEl>
                                          <p:spTgt spid="421893">
                                            <p:txEl>
                                              <p:pRg st="2" end="2"/>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421893">
                                            <p:txEl>
                                              <p:pRg st="3" end="3"/>
                                            </p:txEl>
                                          </p:spTgt>
                                        </p:tgtEl>
                                        <p:attrNameLst>
                                          <p:attrName>style.visibility</p:attrName>
                                        </p:attrNameLst>
                                      </p:cBhvr>
                                      <p:to>
                                        <p:strVal val="visible"/>
                                      </p:to>
                                    </p:set>
                                    <p:animEffect transition="in" filter="blinds(horizontal)">
                                      <p:cBhvr>
                                        <p:cTn id="58" dur="500"/>
                                        <p:tgtEl>
                                          <p:spTgt spid="421893">
                                            <p:txEl>
                                              <p:pRg st="3" end="3"/>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nodeType="clickEffect">
                                  <p:stCondLst>
                                    <p:cond delay="0"/>
                                  </p:stCondLst>
                                  <p:childTnLst>
                                    <p:set>
                                      <p:cBhvr>
                                        <p:cTn id="62" dur="1" fill="hold">
                                          <p:stCondLst>
                                            <p:cond delay="0"/>
                                          </p:stCondLst>
                                        </p:cTn>
                                        <p:tgtEl>
                                          <p:spTgt spid="421893">
                                            <p:txEl>
                                              <p:pRg st="4" end="4"/>
                                            </p:txEl>
                                          </p:spTgt>
                                        </p:tgtEl>
                                        <p:attrNameLst>
                                          <p:attrName>style.visibility</p:attrName>
                                        </p:attrNameLst>
                                      </p:cBhvr>
                                      <p:to>
                                        <p:strVal val="visible"/>
                                      </p:to>
                                    </p:set>
                                    <p:animEffect transition="in" filter="blinds(horizontal)">
                                      <p:cBhvr>
                                        <p:cTn id="63" dur="500"/>
                                        <p:tgtEl>
                                          <p:spTgt spid="421893">
                                            <p:txEl>
                                              <p:pRg st="4" end="4"/>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421894"/>
                                        </p:tgtEl>
                                        <p:attrNameLst>
                                          <p:attrName>style.visibility</p:attrName>
                                        </p:attrNameLst>
                                      </p:cBhvr>
                                      <p:to>
                                        <p:strVal val="visible"/>
                                      </p:to>
                                    </p:set>
                                    <p:animEffect transition="in" filter="blinds(horizontal)">
                                      <p:cBhvr>
                                        <p:cTn id="68" dur="500"/>
                                        <p:tgtEl>
                                          <p:spTgt spid="4218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1894" grpId="0"/>
      <p:bldP spid="421895" grpId="0" animBg="1"/>
      <p:bldP spid="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idx="4294967295"/>
          </p:nvPr>
        </p:nvSpPr>
        <p:spPr>
          <a:xfrm>
            <a:off x="1692275" y="144463"/>
            <a:ext cx="7620000" cy="452437"/>
          </a:xfrm>
        </p:spPr>
        <p:txBody>
          <a:bodyPr lIns="91440" tIns="45720" rIns="91440" bIns="45720" anchor="ctr"/>
          <a:lstStyle/>
          <a:p>
            <a:pPr eaLnBrk="1" hangingPunct="1"/>
            <a:r>
              <a:rPr lang="zh-CN" altLang="en-US"/>
              <a:t>直接映射</a:t>
            </a:r>
            <a:r>
              <a:rPr lang="en-US" altLang="zh-CN"/>
              <a:t>Cache</a:t>
            </a:r>
            <a:r>
              <a:rPr lang="zh-CN" altLang="en-US"/>
              <a:t>组织示意图</a:t>
            </a:r>
          </a:p>
        </p:txBody>
      </p:sp>
      <p:pic>
        <p:nvPicPr>
          <p:cNvPr id="50179" name="Picture 3" descr="直接映射的Cache组织示意图"/>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1400" y="998538"/>
            <a:ext cx="6832600" cy="5400675"/>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pic>
      <p:sp>
        <p:nvSpPr>
          <p:cNvPr id="50180" name="Rectangle 4"/>
          <p:cNvSpPr>
            <a:spLocks noChangeArrowheads="1"/>
          </p:cNvSpPr>
          <p:nvPr/>
        </p:nvSpPr>
        <p:spPr bwMode="auto">
          <a:xfrm>
            <a:off x="250825" y="279400"/>
            <a:ext cx="2301875" cy="3048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dirty="0">
                <a:solidFill>
                  <a:srgbClr val="0000FF"/>
                </a:solidFill>
                <a:latin typeface="微软雅黑" panose="020B0503020204020204" pitchFamily="34" charset="-122"/>
                <a:ea typeface="微软雅黑" panose="020B0503020204020204" pitchFamily="34" charset="-122"/>
              </a:rPr>
              <a:t>假定</a:t>
            </a:r>
            <a:r>
              <a:rPr kumimoji="1" lang="zh-CN" altLang="en-US" sz="20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数据在主存和</a:t>
            </a:r>
            <a:r>
              <a:rPr kumimoji="1" lang="en-US" altLang="zh-CN" sz="20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Cache</a:t>
            </a:r>
            <a:r>
              <a:rPr kumimoji="1" lang="zh-CN" altLang="en-US" sz="20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间的传送单位为512</a:t>
            </a:r>
            <a:r>
              <a:rPr kumimoji="1" lang="en-US" altLang="zh-CN" sz="20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B</a:t>
            </a:r>
            <a:r>
              <a:rPr kumimoji="1" lang="zh-CN" altLang="en-US" sz="20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a:t>
            </a:r>
          </a:p>
          <a:p>
            <a:pPr eaLnBrk="1" hangingPunct="1">
              <a:spcBef>
                <a:spcPct val="50000"/>
              </a:spcBef>
            </a:pPr>
            <a:r>
              <a:rPr kumimoji="1" lang="en-US" altLang="zh-CN" sz="20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Cache</a:t>
            </a:r>
            <a:r>
              <a:rPr kumimoji="1" lang="zh-CN" altLang="en-US" sz="20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大小：2</a:t>
            </a:r>
            <a:r>
              <a:rPr kumimoji="1" lang="zh-CN" altLang="en-US" sz="2000" b="1" baseline="30000"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13</a:t>
            </a:r>
            <a:r>
              <a:rPr kumimoji="1" lang="en-US" altLang="zh-CN" sz="20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B=8KB</a:t>
            </a:r>
            <a:r>
              <a:rPr kumimoji="1" lang="zh-CN" altLang="en-US" sz="20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=16行 </a:t>
            </a:r>
            <a:r>
              <a:rPr kumimoji="1" lang="en-US" altLang="zh-CN" sz="20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x 512B</a:t>
            </a:r>
            <a:r>
              <a:rPr kumimoji="1" lang="zh-CN" altLang="en-US" sz="20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 行</a:t>
            </a:r>
          </a:p>
          <a:p>
            <a:pPr eaLnBrk="1" hangingPunct="1">
              <a:spcBef>
                <a:spcPct val="50000"/>
              </a:spcBef>
            </a:pPr>
            <a:r>
              <a:rPr kumimoji="1" lang="zh-CN" altLang="en-US" sz="20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 主存大小：2</a:t>
            </a:r>
            <a:r>
              <a:rPr kumimoji="1" lang="zh-CN" altLang="en-US" sz="2000" b="1" baseline="30000"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20</a:t>
            </a:r>
            <a:r>
              <a:rPr kumimoji="1" lang="en-US" altLang="zh-CN" sz="20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B=1024KB</a:t>
            </a:r>
            <a:r>
              <a:rPr kumimoji="1" lang="zh-CN" altLang="en-US" sz="20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=2048块 </a:t>
            </a:r>
            <a:r>
              <a:rPr kumimoji="1" lang="en-US" altLang="zh-CN" sz="20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x 512B</a:t>
            </a:r>
            <a:r>
              <a:rPr kumimoji="1" lang="zh-CN" altLang="en-US" sz="20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/块</a:t>
            </a:r>
          </a:p>
        </p:txBody>
      </p:sp>
      <p:sp>
        <p:nvSpPr>
          <p:cNvPr id="422917" name="Text Box 5"/>
          <p:cNvSpPr txBox="1">
            <a:spLocks noChangeArrowheads="1"/>
          </p:cNvSpPr>
          <p:nvPr/>
        </p:nvSpPr>
        <p:spPr bwMode="auto">
          <a:xfrm>
            <a:off x="274637" y="3508375"/>
            <a:ext cx="1844675"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dirty="0">
                <a:solidFill>
                  <a:srgbClr val="0000FF"/>
                </a:solidFill>
                <a:ea typeface="黑体" panose="02010609060101010101" pitchFamily="49" charset="-122"/>
                <a:cs typeface="Arial" panose="020B0604020202020204" pitchFamily="34" charset="0"/>
              </a:rPr>
              <a:t>标记</a:t>
            </a:r>
            <a:r>
              <a:rPr kumimoji="1" lang="en-US" altLang="zh-CN" sz="2000" b="1" dirty="0">
                <a:solidFill>
                  <a:srgbClr val="0000FF"/>
                </a:solidFill>
                <a:ea typeface="黑体" panose="02010609060101010101" pitchFamily="49" charset="-122"/>
                <a:cs typeface="Arial" panose="020B0604020202020204" pitchFamily="34" charset="0"/>
              </a:rPr>
              <a:t>(tag)</a:t>
            </a:r>
            <a:r>
              <a:rPr kumimoji="1" lang="zh-CN" altLang="en-US" sz="2000" b="1" dirty="0">
                <a:solidFill>
                  <a:srgbClr val="0000FF"/>
                </a:solidFill>
                <a:ea typeface="黑体" panose="02010609060101010101" pitchFamily="49" charset="-122"/>
                <a:cs typeface="Arial" panose="020B0604020202020204" pitchFamily="34" charset="0"/>
              </a:rPr>
              <a:t>指出对应行取自哪个主存块群</a:t>
            </a:r>
          </a:p>
          <a:p>
            <a:pPr eaLnBrk="1" hangingPunct="1">
              <a:spcBef>
                <a:spcPct val="50000"/>
              </a:spcBef>
            </a:pPr>
            <a:r>
              <a:rPr kumimoji="1" lang="zh-CN" altLang="en-US" sz="2000" b="1" dirty="0">
                <a:solidFill>
                  <a:srgbClr val="0000FF"/>
                </a:solidFill>
                <a:ea typeface="黑体" panose="02010609060101010101" pitchFamily="49" charset="-122"/>
                <a:cs typeface="Arial" panose="020B0604020202020204" pitchFamily="34" charset="0"/>
              </a:rPr>
              <a:t>指出对应地址位于哪个块群</a:t>
            </a:r>
          </a:p>
        </p:txBody>
      </p:sp>
      <p:sp>
        <p:nvSpPr>
          <p:cNvPr id="422918" name="Line 6"/>
          <p:cNvSpPr>
            <a:spLocks noChangeShapeType="1"/>
          </p:cNvSpPr>
          <p:nvPr/>
        </p:nvSpPr>
        <p:spPr bwMode="auto">
          <a:xfrm flipV="1">
            <a:off x="2097088" y="3068638"/>
            <a:ext cx="674687" cy="720725"/>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422919" name="Line 7"/>
          <p:cNvSpPr>
            <a:spLocks noChangeShapeType="1"/>
          </p:cNvSpPr>
          <p:nvPr/>
        </p:nvSpPr>
        <p:spPr bwMode="auto">
          <a:xfrm>
            <a:off x="1692275" y="4914900"/>
            <a:ext cx="854075" cy="314325"/>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422922" name="Text Box 10"/>
          <p:cNvSpPr txBox="1">
            <a:spLocks noChangeArrowheads="1"/>
          </p:cNvSpPr>
          <p:nvPr/>
        </p:nvSpPr>
        <p:spPr bwMode="auto">
          <a:xfrm>
            <a:off x="296863" y="5273675"/>
            <a:ext cx="194151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solidFill>
                  <a:srgbClr val="CC0000"/>
                </a:solidFill>
                <a:ea typeface="黑体" panose="02010609060101010101" pitchFamily="49" charset="-122"/>
                <a:cs typeface="Arial" panose="020B0604020202020204" pitchFamily="34" charset="0"/>
              </a:rPr>
              <a:t>例：如何对</a:t>
            </a:r>
            <a:r>
              <a:rPr kumimoji="1" lang="en-US" altLang="zh-CN" sz="2000" b="1">
                <a:solidFill>
                  <a:srgbClr val="CC0000"/>
                </a:solidFill>
                <a:ea typeface="黑体" panose="02010609060101010101" pitchFamily="49" charset="-122"/>
                <a:cs typeface="Arial" panose="020B0604020202020204" pitchFamily="34" charset="0"/>
              </a:rPr>
              <a:t>0220CH</a:t>
            </a:r>
            <a:r>
              <a:rPr kumimoji="1" lang="zh-CN" altLang="en-US" sz="2000" b="1">
                <a:solidFill>
                  <a:srgbClr val="CC0000"/>
                </a:solidFill>
                <a:ea typeface="黑体" panose="02010609060101010101" pitchFamily="49" charset="-122"/>
                <a:cs typeface="Arial" panose="020B0604020202020204" pitchFamily="34" charset="0"/>
              </a:rPr>
              <a:t>单元进行访问？</a:t>
            </a:r>
          </a:p>
        </p:txBody>
      </p:sp>
      <p:sp>
        <p:nvSpPr>
          <p:cNvPr id="50185" name="Text Box 11"/>
          <p:cNvSpPr txBox="1">
            <a:spLocks noChangeArrowheads="1"/>
          </p:cNvSpPr>
          <p:nvPr/>
        </p:nvSpPr>
        <p:spPr bwMode="auto">
          <a:xfrm>
            <a:off x="6334125" y="3629025"/>
            <a:ext cx="8667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22924" name="Text Box 12"/>
          <p:cNvSpPr txBox="1">
            <a:spLocks noChangeArrowheads="1"/>
          </p:cNvSpPr>
          <p:nvPr/>
        </p:nvSpPr>
        <p:spPr bwMode="auto">
          <a:xfrm>
            <a:off x="6315075" y="3324225"/>
            <a:ext cx="7715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b="1" i="1">
                <a:solidFill>
                  <a:srgbClr val="006600"/>
                </a:solidFill>
                <a:ea typeface="华文新魏" panose="02010800040101010101" pitchFamily="2" charset="-122"/>
              </a:rPr>
              <a:t>0220CH</a:t>
            </a:r>
          </a:p>
        </p:txBody>
      </p:sp>
      <p:sp>
        <p:nvSpPr>
          <p:cNvPr id="422925" name="Text Box 13"/>
          <p:cNvSpPr txBox="1">
            <a:spLocks noChangeArrowheads="1"/>
          </p:cNvSpPr>
          <p:nvPr/>
        </p:nvSpPr>
        <p:spPr bwMode="auto">
          <a:xfrm>
            <a:off x="2006600" y="6248400"/>
            <a:ext cx="5934075" cy="609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dirty="0">
                <a:solidFill>
                  <a:srgbClr val="006600"/>
                </a:solidFill>
                <a:ea typeface="黑体" panose="02010609060101010101" pitchFamily="49" charset="-122"/>
              </a:rPr>
              <a:t>0000 001</a:t>
            </a:r>
            <a:r>
              <a:rPr kumimoji="1" lang="en-US" altLang="zh-CN" sz="2000" b="1" dirty="0">
                <a:solidFill>
                  <a:srgbClr val="CC0000"/>
                </a:solidFill>
                <a:ea typeface="黑体" panose="02010609060101010101" pitchFamily="49" charset="-122"/>
              </a:rPr>
              <a:t>0 001</a:t>
            </a:r>
            <a:r>
              <a:rPr kumimoji="1" lang="en-US" altLang="zh-CN" sz="2000" b="1" dirty="0">
                <a:solidFill>
                  <a:srgbClr val="0000FF"/>
                </a:solidFill>
                <a:ea typeface="黑体" panose="02010609060101010101" pitchFamily="49" charset="-122"/>
              </a:rPr>
              <a:t>0 0000 1100B </a:t>
            </a:r>
            <a:r>
              <a:rPr kumimoji="1" lang="zh-CN" altLang="en-US" sz="2000" b="1" dirty="0">
                <a:solidFill>
                  <a:srgbClr val="0000FF"/>
                </a:solidFill>
                <a:ea typeface="黑体" panose="02010609060101010101" pitchFamily="49" charset="-122"/>
              </a:rPr>
              <a:t>是第</a:t>
            </a:r>
            <a:r>
              <a:rPr kumimoji="1" lang="en-US" altLang="zh-CN" sz="2000" b="1" dirty="0">
                <a:solidFill>
                  <a:srgbClr val="0000FF"/>
                </a:solidFill>
                <a:ea typeface="黑体" panose="02010609060101010101" pitchFamily="49" charset="-122"/>
              </a:rPr>
              <a:t>1</a:t>
            </a:r>
            <a:r>
              <a:rPr kumimoji="1" lang="zh-CN" altLang="en-US" sz="2000" b="1" dirty="0">
                <a:solidFill>
                  <a:srgbClr val="0000FF"/>
                </a:solidFill>
                <a:ea typeface="黑体" panose="02010609060101010101" pitchFamily="49" charset="-122"/>
              </a:rPr>
              <a:t>块群中的</a:t>
            </a:r>
            <a:r>
              <a:rPr kumimoji="1" lang="en-US" altLang="zh-CN" sz="2000" b="1" dirty="0">
                <a:solidFill>
                  <a:srgbClr val="0000FF"/>
                </a:solidFill>
                <a:ea typeface="黑体" panose="02010609060101010101" pitchFamily="49" charset="-122"/>
              </a:rPr>
              <a:t>0001</a:t>
            </a:r>
            <a:r>
              <a:rPr kumimoji="1" lang="zh-CN" altLang="en-US" sz="2000" b="1" dirty="0">
                <a:solidFill>
                  <a:srgbClr val="0000FF"/>
                </a:solidFill>
                <a:ea typeface="黑体" panose="02010609060101010101" pitchFamily="49" charset="-122"/>
              </a:rPr>
              <a:t>块（即第</a:t>
            </a:r>
            <a:r>
              <a:rPr kumimoji="1" lang="en-US" altLang="zh-CN" sz="2000" b="1" dirty="0">
                <a:solidFill>
                  <a:srgbClr val="0000FF"/>
                </a:solidFill>
                <a:ea typeface="黑体" panose="02010609060101010101" pitchFamily="49" charset="-122"/>
              </a:rPr>
              <a:t>17</a:t>
            </a:r>
            <a:r>
              <a:rPr kumimoji="1" lang="zh-CN" altLang="en-US" sz="2000" b="1" dirty="0">
                <a:solidFill>
                  <a:srgbClr val="0000FF"/>
                </a:solidFill>
                <a:ea typeface="黑体" panose="02010609060101010101" pitchFamily="49" charset="-122"/>
              </a:rPr>
              <a:t>块）中第</a:t>
            </a:r>
            <a:r>
              <a:rPr kumimoji="1" lang="en-US" altLang="zh-CN" sz="2000" b="1" dirty="0">
                <a:solidFill>
                  <a:srgbClr val="0000FF"/>
                </a:solidFill>
                <a:ea typeface="黑体" panose="02010609060101010101" pitchFamily="49" charset="-122"/>
              </a:rPr>
              <a:t>12</a:t>
            </a:r>
            <a:r>
              <a:rPr kumimoji="1" lang="zh-CN" altLang="en-US" sz="2000" b="1" dirty="0">
                <a:solidFill>
                  <a:srgbClr val="0000FF"/>
                </a:solidFill>
                <a:ea typeface="黑体" panose="02010609060101010101" pitchFamily="49" charset="-122"/>
              </a:rPr>
              <a:t>个单元！</a:t>
            </a:r>
          </a:p>
        </p:txBody>
      </p:sp>
      <p:sp>
        <p:nvSpPr>
          <p:cNvPr id="422926" name="Rectangle 14"/>
          <p:cNvSpPr>
            <a:spLocks noChangeArrowheads="1"/>
          </p:cNvSpPr>
          <p:nvPr/>
        </p:nvSpPr>
        <p:spPr bwMode="auto">
          <a:xfrm>
            <a:off x="7200900" y="3267075"/>
            <a:ext cx="790575" cy="333375"/>
          </a:xfrm>
          <a:prstGeom prst="rect">
            <a:avLst/>
          </a:prstGeom>
          <a:solidFill>
            <a:srgbClr val="008000">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22927" name="Rectangle 15"/>
          <p:cNvSpPr>
            <a:spLocks noChangeArrowheads="1"/>
          </p:cNvSpPr>
          <p:nvPr/>
        </p:nvSpPr>
        <p:spPr bwMode="auto">
          <a:xfrm>
            <a:off x="3255963" y="2684463"/>
            <a:ext cx="762000" cy="333375"/>
          </a:xfrm>
          <a:prstGeom prst="rect">
            <a:avLst/>
          </a:prstGeom>
          <a:solidFill>
            <a:srgbClr val="008000">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22929" name="Rectangle 17"/>
          <p:cNvSpPr>
            <a:spLocks noChangeArrowheads="1"/>
          </p:cNvSpPr>
          <p:nvPr/>
        </p:nvSpPr>
        <p:spPr bwMode="auto">
          <a:xfrm>
            <a:off x="2592388" y="2779713"/>
            <a:ext cx="7889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b="1">
                <a:solidFill>
                  <a:srgbClr val="FF0000"/>
                </a:solidFill>
                <a:ea typeface="黑体" panose="02010609060101010101" pitchFamily="49" charset="-122"/>
              </a:rPr>
              <a:t>0000001</a:t>
            </a:r>
            <a:endParaRPr kumimoji="1" lang="zh-CN" altLang="en-US" b="1">
              <a:solidFill>
                <a:srgbClr val="FF0000"/>
              </a:solidFill>
              <a:ea typeface="黑体" panose="02010609060101010101" pitchFamily="49" charset="-122"/>
            </a:endParaRPr>
          </a:p>
        </p:txBody>
      </p:sp>
      <p:sp>
        <p:nvSpPr>
          <p:cNvPr id="15" name="TextBox 14"/>
          <p:cNvSpPr txBox="1"/>
          <p:nvPr/>
        </p:nvSpPr>
        <p:spPr>
          <a:xfrm>
            <a:off x="3581400" y="5133975"/>
            <a:ext cx="990600" cy="230832"/>
          </a:xfrm>
          <a:prstGeom prst="rect">
            <a:avLst/>
          </a:prstGeom>
          <a:solidFill>
            <a:schemeClr val="bg1"/>
          </a:solidFill>
        </p:spPr>
        <p:txBody>
          <a:bodyPr lIns="0" tIns="0" rIns="0" bIns="0">
            <a:spAutoFit/>
          </a:bodyPr>
          <a:lstStyle/>
          <a:p>
            <a:pPr eaLnBrk="1" hangingPunct="1">
              <a:spcBef>
                <a:spcPct val="50000"/>
              </a:spcBef>
              <a:defRPr/>
            </a:pPr>
            <a:r>
              <a:rPr kumimoji="1" lang="en-US" altLang="zh-CN" sz="1500" b="1" dirty="0">
                <a:solidFill>
                  <a:srgbClr val="FF0000"/>
                </a:solidFill>
                <a:latin typeface="+mn-lt"/>
                <a:ea typeface="黑体" pitchFamily="49" charset="-122"/>
              </a:rPr>
              <a:t>Cache</a:t>
            </a:r>
            <a:r>
              <a:rPr kumimoji="1" lang="zh-CN" altLang="en-US" sz="1500" b="1" dirty="0">
                <a:solidFill>
                  <a:srgbClr val="FF0000"/>
                </a:solidFill>
                <a:latin typeface="+mn-lt"/>
                <a:ea typeface="黑体" pitchFamily="49" charset="-122"/>
              </a:rPr>
              <a:t>行号</a:t>
            </a:r>
          </a:p>
        </p:txBody>
      </p:sp>
      <p:grpSp>
        <p:nvGrpSpPr>
          <p:cNvPr id="2" name="组合 23"/>
          <p:cNvGrpSpPr>
            <a:grpSpLocks/>
          </p:cNvGrpSpPr>
          <p:nvPr/>
        </p:nvGrpSpPr>
        <p:grpSpPr bwMode="auto">
          <a:xfrm>
            <a:off x="2457450" y="5499100"/>
            <a:ext cx="2609850" cy="855663"/>
            <a:chOff x="2456765" y="5499230"/>
            <a:chExt cx="2610290" cy="855096"/>
          </a:xfrm>
        </p:grpSpPr>
        <p:cxnSp>
          <p:nvCxnSpPr>
            <p:cNvPr id="50194" name="直接箭头连接符 16"/>
            <p:cNvCxnSpPr>
              <a:cxnSpLocks noChangeShapeType="1"/>
            </p:cNvCxnSpPr>
            <p:nvPr/>
          </p:nvCxnSpPr>
          <p:spPr bwMode="auto">
            <a:xfrm flipV="1">
              <a:off x="2456765" y="5634245"/>
              <a:ext cx="450050" cy="630070"/>
            </a:xfrm>
            <a:prstGeom prst="straightConnector1">
              <a:avLst/>
            </a:prstGeom>
            <a:noFill/>
            <a:ln w="38100" algn="ctr">
              <a:solidFill>
                <a:srgbClr val="008000"/>
              </a:solidFill>
              <a:round/>
              <a:headEnd/>
              <a:tailEnd type="arrow" w="med" len="med"/>
            </a:ln>
            <a:extLst>
              <a:ext uri="{909E8E84-426E-40DD-AFC4-6F175D3DCCD1}">
                <a14:hiddenFill xmlns:a14="http://schemas.microsoft.com/office/drawing/2010/main">
                  <a:noFill/>
                </a14:hiddenFill>
              </a:ext>
            </a:extLst>
          </p:spPr>
        </p:cxnSp>
        <p:cxnSp>
          <p:nvCxnSpPr>
            <p:cNvPr id="50195" name="直接箭头连接符 17"/>
            <p:cNvCxnSpPr>
              <a:cxnSpLocks noChangeShapeType="1"/>
            </p:cNvCxnSpPr>
            <p:nvPr/>
          </p:nvCxnSpPr>
          <p:spPr bwMode="auto">
            <a:xfrm flipV="1">
              <a:off x="3311860" y="5544235"/>
              <a:ext cx="495055" cy="765085"/>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50196" name="直接箭头连接符 19"/>
            <p:cNvCxnSpPr>
              <a:cxnSpLocks noChangeShapeType="1"/>
            </p:cNvCxnSpPr>
            <p:nvPr/>
          </p:nvCxnSpPr>
          <p:spPr bwMode="auto">
            <a:xfrm flipV="1">
              <a:off x="4481990" y="5499230"/>
              <a:ext cx="585065" cy="855096"/>
            </a:xfrm>
            <a:prstGeom prst="straightConnector1">
              <a:avLst/>
            </a:prstGeom>
            <a:noFill/>
            <a:ln w="38100" algn="ctr">
              <a:solidFill>
                <a:schemeClr val="accent2"/>
              </a:solidFill>
              <a:round/>
              <a:headEnd/>
              <a:tailEnd type="arrow" w="med" len="med"/>
            </a:ln>
            <a:extLst>
              <a:ext uri="{909E8E84-426E-40DD-AFC4-6F175D3DCCD1}">
                <a14:hiddenFill xmlns:a14="http://schemas.microsoft.com/office/drawing/2010/main">
                  <a:noFill/>
                </a14:hiddenFill>
              </a:ext>
            </a:extLst>
          </p:spPr>
        </p:cxnSp>
      </p:grpSp>
      <p:sp>
        <p:nvSpPr>
          <p:cNvPr id="50193" name="灯片编号占位符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E7506AF9-CB76-4DD7-89BF-9E58652B7FDF}" type="slidenum">
              <a:rPr lang="zh-CN" altLang="en-US" sz="1200" smtClean="0">
                <a:solidFill>
                  <a:srgbClr val="898989"/>
                </a:solidFill>
              </a:rPr>
              <a:pPr/>
              <a:t>47</a:t>
            </a:fld>
            <a:endParaRPr lang="zh-CN"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50180">
                                            <p:txEl>
                                              <p:pRg st="0" end="0"/>
                                            </p:txEl>
                                          </p:spTgt>
                                        </p:tgtEl>
                                        <p:attrNameLst>
                                          <p:attrName>style.visibility</p:attrName>
                                        </p:attrNameLst>
                                      </p:cBhvr>
                                      <p:to>
                                        <p:strVal val="visible"/>
                                      </p:to>
                                    </p:set>
                                    <p:animEffect transition="in" filter="wipe(down)">
                                      <p:cBhvr>
                                        <p:cTn id="7" dur="500"/>
                                        <p:tgtEl>
                                          <p:spTgt spid="5018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0180">
                                            <p:txEl>
                                              <p:pRg st="1" end="1"/>
                                            </p:txEl>
                                          </p:spTgt>
                                        </p:tgtEl>
                                        <p:attrNameLst>
                                          <p:attrName>style.visibility</p:attrName>
                                        </p:attrNameLst>
                                      </p:cBhvr>
                                      <p:to>
                                        <p:strVal val="visible"/>
                                      </p:to>
                                    </p:set>
                                    <p:animEffect transition="in" filter="wipe(down)">
                                      <p:cBhvr>
                                        <p:cTn id="12" dur="500"/>
                                        <p:tgtEl>
                                          <p:spTgt spid="5018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0180">
                                            <p:txEl>
                                              <p:pRg st="2" end="2"/>
                                            </p:txEl>
                                          </p:spTgt>
                                        </p:tgtEl>
                                        <p:attrNameLst>
                                          <p:attrName>style.visibility</p:attrName>
                                        </p:attrNameLst>
                                      </p:cBhvr>
                                      <p:to>
                                        <p:strVal val="visible"/>
                                      </p:to>
                                    </p:set>
                                    <p:animEffect transition="in" filter="wipe(down)">
                                      <p:cBhvr>
                                        <p:cTn id="17" dur="500"/>
                                        <p:tgtEl>
                                          <p:spTgt spid="5018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22917">
                                            <p:txEl>
                                              <p:pRg st="0" end="0"/>
                                            </p:txEl>
                                          </p:spTgt>
                                        </p:tgtEl>
                                        <p:attrNameLst>
                                          <p:attrName>style.visibility</p:attrName>
                                        </p:attrNameLst>
                                      </p:cBhvr>
                                      <p:to>
                                        <p:strVal val="visible"/>
                                      </p:to>
                                    </p:set>
                                    <p:animEffect transition="in" filter="blinds(horizontal)">
                                      <p:cBhvr>
                                        <p:cTn id="22" dur="500"/>
                                        <p:tgtEl>
                                          <p:spTgt spid="42291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22918"/>
                                        </p:tgtEl>
                                        <p:attrNameLst>
                                          <p:attrName>style.visibility</p:attrName>
                                        </p:attrNameLst>
                                      </p:cBhvr>
                                      <p:to>
                                        <p:strVal val="visible"/>
                                      </p:to>
                                    </p:set>
                                    <p:animEffect transition="in" filter="blinds(horizontal)">
                                      <p:cBhvr>
                                        <p:cTn id="27" dur="500"/>
                                        <p:tgtEl>
                                          <p:spTgt spid="42291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22917">
                                            <p:txEl>
                                              <p:pRg st="1" end="1"/>
                                            </p:txEl>
                                          </p:spTgt>
                                        </p:tgtEl>
                                        <p:attrNameLst>
                                          <p:attrName>style.visibility</p:attrName>
                                        </p:attrNameLst>
                                      </p:cBhvr>
                                      <p:to>
                                        <p:strVal val="visible"/>
                                      </p:to>
                                    </p:set>
                                    <p:animEffect transition="in" filter="blinds(horizontal)">
                                      <p:cBhvr>
                                        <p:cTn id="32" dur="500"/>
                                        <p:tgtEl>
                                          <p:spTgt spid="422917">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22919"/>
                                        </p:tgtEl>
                                        <p:attrNameLst>
                                          <p:attrName>style.visibility</p:attrName>
                                        </p:attrNameLst>
                                      </p:cBhvr>
                                      <p:to>
                                        <p:strVal val="visible"/>
                                      </p:to>
                                    </p:set>
                                    <p:animEffect transition="in" filter="blinds(horizontal)">
                                      <p:cBhvr>
                                        <p:cTn id="37" dur="500"/>
                                        <p:tgtEl>
                                          <p:spTgt spid="422919"/>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22922"/>
                                        </p:tgtEl>
                                        <p:attrNameLst>
                                          <p:attrName>style.visibility</p:attrName>
                                        </p:attrNameLst>
                                      </p:cBhvr>
                                      <p:to>
                                        <p:strVal val="visible"/>
                                      </p:to>
                                    </p:set>
                                    <p:animEffect transition="in" filter="blinds(horizontal)">
                                      <p:cBhvr>
                                        <p:cTn id="42" dur="500"/>
                                        <p:tgtEl>
                                          <p:spTgt spid="42292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22925"/>
                                        </p:tgtEl>
                                        <p:attrNameLst>
                                          <p:attrName>style.visibility</p:attrName>
                                        </p:attrNameLst>
                                      </p:cBhvr>
                                      <p:to>
                                        <p:strVal val="visible"/>
                                      </p:to>
                                    </p:set>
                                    <p:animEffect transition="in" filter="blinds(horizontal)">
                                      <p:cBhvr>
                                        <p:cTn id="47" dur="500"/>
                                        <p:tgtEl>
                                          <p:spTgt spid="422925"/>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422924"/>
                                        </p:tgtEl>
                                        <p:attrNameLst>
                                          <p:attrName>style.visibility</p:attrName>
                                        </p:attrNameLst>
                                      </p:cBhvr>
                                      <p:to>
                                        <p:strVal val="visible"/>
                                      </p:to>
                                    </p:set>
                                    <p:animEffect transition="in" filter="blinds(horizontal)">
                                      <p:cBhvr>
                                        <p:cTn id="52" dur="500"/>
                                        <p:tgtEl>
                                          <p:spTgt spid="422924"/>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422926"/>
                                        </p:tgtEl>
                                        <p:attrNameLst>
                                          <p:attrName>style.visibility</p:attrName>
                                        </p:attrNameLst>
                                      </p:cBhvr>
                                      <p:to>
                                        <p:strVal val="visible"/>
                                      </p:to>
                                    </p:set>
                                    <p:animEffect transition="in" filter="blinds(horizontal)">
                                      <p:cBhvr>
                                        <p:cTn id="57" dur="500"/>
                                        <p:tgtEl>
                                          <p:spTgt spid="422926"/>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422927"/>
                                        </p:tgtEl>
                                        <p:attrNameLst>
                                          <p:attrName>style.visibility</p:attrName>
                                        </p:attrNameLst>
                                      </p:cBhvr>
                                      <p:to>
                                        <p:strVal val="visible"/>
                                      </p:to>
                                    </p:set>
                                    <p:animEffect transition="in" filter="blinds(horizontal)">
                                      <p:cBhvr>
                                        <p:cTn id="62" dur="500"/>
                                        <p:tgtEl>
                                          <p:spTgt spid="422927"/>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422929"/>
                                        </p:tgtEl>
                                        <p:attrNameLst>
                                          <p:attrName>style.visibility</p:attrName>
                                        </p:attrNameLst>
                                      </p:cBhvr>
                                      <p:to>
                                        <p:strVal val="visible"/>
                                      </p:to>
                                    </p:set>
                                    <p:animEffect transition="in" filter="blinds(horizontal)">
                                      <p:cBhvr>
                                        <p:cTn id="67" dur="500"/>
                                        <p:tgtEl>
                                          <p:spTgt spid="422929"/>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5"/>
                                        </p:tgtEl>
                                        <p:attrNameLst>
                                          <p:attrName>style.visibility</p:attrName>
                                        </p:attrNameLst>
                                      </p:cBhvr>
                                      <p:to>
                                        <p:strVal val="visible"/>
                                      </p:to>
                                    </p:set>
                                    <p:animEffect transition="in" filter="blinds(horizontal)">
                                      <p:cBhvr>
                                        <p:cTn id="72" dur="500"/>
                                        <p:tgtEl>
                                          <p:spTgt spid="15"/>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2"/>
                                        </p:tgtEl>
                                        <p:attrNameLst>
                                          <p:attrName>style.visibility</p:attrName>
                                        </p:attrNameLst>
                                      </p:cBhvr>
                                      <p:to>
                                        <p:strVal val="visible"/>
                                      </p:to>
                                    </p:set>
                                    <p:animEffect transition="in" filter="blinds(horizontal)">
                                      <p:cBhvr>
                                        <p:cTn id="7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2918" grpId="0" animBg="1"/>
      <p:bldP spid="422919" grpId="0" animBg="1"/>
      <p:bldP spid="422922" grpId="0"/>
      <p:bldP spid="422924" grpId="0"/>
      <p:bldP spid="422925" grpId="0" animBg="1"/>
      <p:bldP spid="422926" grpId="0" animBg="1"/>
      <p:bldP spid="422927" grpId="0" animBg="1"/>
      <p:bldP spid="422929" grpId="0"/>
      <p:bldP spid="1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3"/>
          <p:cNvSpPr txBox="1">
            <a:spLocks noChangeArrowheads="1"/>
          </p:cNvSpPr>
          <p:nvPr/>
        </p:nvSpPr>
        <p:spPr bwMode="auto">
          <a:xfrm>
            <a:off x="2771775" y="3565525"/>
            <a:ext cx="54006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52227" name="Rectangle 8"/>
          <p:cNvSpPr>
            <a:spLocks noGrp="1" noChangeArrowheads="1"/>
          </p:cNvSpPr>
          <p:nvPr>
            <p:ph type="title" idx="4294967295"/>
          </p:nvPr>
        </p:nvSpPr>
        <p:spPr>
          <a:xfrm>
            <a:off x="304800" y="142875"/>
            <a:ext cx="8640763" cy="533400"/>
          </a:xfrm>
          <a:noFill/>
        </p:spPr>
        <p:txBody>
          <a:bodyPr lIns="91440" tIns="45720" rIns="91440" bIns="45720" anchor="ctr"/>
          <a:lstStyle/>
          <a:p>
            <a:pPr eaLnBrk="1" hangingPunct="1"/>
            <a:r>
              <a:rPr lang="zh-CN" altLang="en-US"/>
              <a:t>有效位（</a:t>
            </a:r>
            <a:r>
              <a:rPr lang="en-US" altLang="zh-CN"/>
              <a:t>Valid Bit</a:t>
            </a:r>
            <a:r>
              <a:rPr lang="zh-CN" altLang="en-US"/>
              <a:t>）</a:t>
            </a:r>
          </a:p>
        </p:txBody>
      </p:sp>
      <p:sp>
        <p:nvSpPr>
          <p:cNvPr id="457737" name="Text Box 9"/>
          <p:cNvSpPr txBox="1">
            <a:spLocks noChangeArrowheads="1"/>
          </p:cNvSpPr>
          <p:nvPr/>
        </p:nvSpPr>
        <p:spPr bwMode="auto">
          <a:xfrm>
            <a:off x="455613" y="3395663"/>
            <a:ext cx="8370887" cy="299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lnSpc>
                <a:spcPct val="115000"/>
              </a:lnSpc>
              <a:spcBef>
                <a:spcPts val="800"/>
              </a:spcBef>
              <a:buFont typeface="Arial" panose="020B0604020202020204" pitchFamily="34" charset="0"/>
              <a:buChar char="•"/>
            </a:pPr>
            <a:r>
              <a:rPr kumimoji="1" lang="en-US" altLang="zh-CN" sz="2200" b="1" dirty="0">
                <a:ea typeface="黑体" panose="02010609060101010101" pitchFamily="49" charset="-122"/>
              </a:rPr>
              <a:t>  </a:t>
            </a:r>
            <a:r>
              <a:rPr kumimoji="1" lang="en-US" altLang="zh-CN" sz="2000" b="1" dirty="0">
                <a:latin typeface="微软雅黑" panose="020B0503020204020204" pitchFamily="34" charset="-122"/>
                <a:ea typeface="微软雅黑" panose="020B0503020204020204" pitchFamily="34" charset="-122"/>
              </a:rPr>
              <a:t>V</a:t>
            </a:r>
            <a:r>
              <a:rPr kumimoji="1" lang="zh-CN" altLang="en-US" sz="2000" b="1" dirty="0">
                <a:latin typeface="微软雅黑" panose="020B0503020204020204" pitchFamily="34" charset="-122"/>
                <a:ea typeface="微软雅黑" panose="020B0503020204020204" pitchFamily="34" charset="-122"/>
              </a:rPr>
              <a:t>为有效位，为</a:t>
            </a:r>
            <a:r>
              <a:rPr kumimoji="1" lang="en-US" altLang="zh-CN" sz="2000" b="1" dirty="0">
                <a:latin typeface="微软雅黑" panose="020B0503020204020204" pitchFamily="34" charset="-122"/>
                <a:ea typeface="微软雅黑" panose="020B0503020204020204" pitchFamily="34" charset="-122"/>
              </a:rPr>
              <a:t>1</a:t>
            </a:r>
            <a:r>
              <a:rPr kumimoji="1" lang="zh-CN" altLang="en-US" sz="2000" b="1" dirty="0">
                <a:latin typeface="微软雅黑" panose="020B0503020204020204" pitchFamily="34" charset="-122"/>
                <a:ea typeface="微软雅黑" panose="020B0503020204020204" pitchFamily="34" charset="-122"/>
              </a:rPr>
              <a:t>表示信息有效，为</a:t>
            </a:r>
            <a:r>
              <a:rPr kumimoji="1" lang="en-US" altLang="zh-CN" sz="2000" b="1" dirty="0">
                <a:latin typeface="微软雅黑" panose="020B0503020204020204" pitchFamily="34" charset="-122"/>
                <a:ea typeface="微软雅黑" panose="020B0503020204020204" pitchFamily="34" charset="-122"/>
              </a:rPr>
              <a:t>0</a:t>
            </a:r>
            <a:r>
              <a:rPr kumimoji="1" lang="zh-CN" altLang="en-US" sz="2000" b="1" dirty="0">
                <a:latin typeface="微软雅黑" panose="020B0503020204020204" pitchFamily="34" charset="-122"/>
                <a:ea typeface="微软雅黑" panose="020B0503020204020204" pitchFamily="34" charset="-122"/>
              </a:rPr>
              <a:t>表示信息无效</a:t>
            </a:r>
            <a:endParaRPr kumimoji="1" lang="en-US" altLang="zh-CN" sz="2000" b="1" dirty="0">
              <a:latin typeface="微软雅黑" panose="020B0503020204020204" pitchFamily="34" charset="-122"/>
              <a:ea typeface="微软雅黑" panose="020B0503020204020204" pitchFamily="34" charset="-122"/>
            </a:endParaRPr>
          </a:p>
          <a:p>
            <a:pPr eaLnBrk="1" hangingPunct="1">
              <a:lnSpc>
                <a:spcPct val="115000"/>
              </a:lnSpc>
              <a:spcBef>
                <a:spcPts val="800"/>
              </a:spcBef>
              <a:buFont typeface="Arial" panose="020B0604020202020204" pitchFamily="34" charset="0"/>
              <a:buChar char="•"/>
            </a:pPr>
            <a:r>
              <a:rPr kumimoji="1" lang="zh-CN" altLang="en-US" sz="2000" b="1" dirty="0">
                <a:latin typeface="微软雅黑" panose="020B0503020204020204" pitchFamily="34" charset="-122"/>
                <a:ea typeface="微软雅黑" panose="020B0503020204020204" pitchFamily="34" charset="-122"/>
              </a:rPr>
              <a:t>  开机或复位时，</a:t>
            </a:r>
            <a:r>
              <a:rPr kumimoji="1" lang="zh-CN" altLang="en-US" sz="2000" b="1" dirty="0">
                <a:latin typeface="微软雅黑" panose="020B0503020204020204" pitchFamily="34" charset="-122"/>
                <a:ea typeface="微软雅黑" panose="020B0503020204020204" pitchFamily="34" charset="-122"/>
                <a:cs typeface="Arial" panose="020B0604020202020204" pitchFamily="34" charset="0"/>
              </a:rPr>
              <a:t>使所有行的有效位</a:t>
            </a:r>
            <a:r>
              <a:rPr kumimoji="1" lang="en-US" altLang="zh-CN" sz="2000" b="1" dirty="0">
                <a:latin typeface="微软雅黑" panose="020B0503020204020204" pitchFamily="34" charset="-122"/>
                <a:ea typeface="微软雅黑" panose="020B0503020204020204" pitchFamily="34" charset="-122"/>
                <a:cs typeface="Arial" panose="020B0604020202020204" pitchFamily="34" charset="0"/>
              </a:rPr>
              <a:t>V=0</a:t>
            </a:r>
          </a:p>
          <a:p>
            <a:pPr eaLnBrk="1" hangingPunct="1">
              <a:lnSpc>
                <a:spcPct val="115000"/>
              </a:lnSpc>
              <a:spcBef>
                <a:spcPts val="800"/>
              </a:spcBef>
              <a:buFont typeface="Arial" panose="020B0604020202020204" pitchFamily="34" charset="0"/>
              <a:buChar char="•"/>
            </a:pPr>
            <a:r>
              <a:rPr kumimoji="1" lang="zh-CN" altLang="en-US" sz="2000" b="1" dirty="0">
                <a:latin typeface="微软雅黑" panose="020B0503020204020204" pitchFamily="34" charset="-122"/>
                <a:ea typeface="微软雅黑" panose="020B0503020204020204" pitchFamily="34" charset="-122"/>
              </a:rPr>
              <a:t>  某行被替换后使其</a:t>
            </a:r>
            <a:r>
              <a:rPr kumimoji="1" lang="en-US" altLang="zh-CN" sz="2000" b="1" dirty="0">
                <a:latin typeface="微软雅黑" panose="020B0503020204020204" pitchFamily="34" charset="-122"/>
                <a:ea typeface="微软雅黑" panose="020B0503020204020204" pitchFamily="34" charset="-122"/>
              </a:rPr>
              <a:t>V=1</a:t>
            </a:r>
          </a:p>
          <a:p>
            <a:pPr eaLnBrk="1" hangingPunct="1">
              <a:lnSpc>
                <a:spcPct val="115000"/>
              </a:lnSpc>
              <a:spcBef>
                <a:spcPts val="800"/>
              </a:spcBef>
              <a:buFont typeface="Arial" panose="020B0604020202020204" pitchFamily="34" charset="0"/>
              <a:buChar char="•"/>
            </a:pPr>
            <a:r>
              <a:rPr kumimoji="1" lang="zh-CN" altLang="en-US" sz="2000" b="1" dirty="0">
                <a:latin typeface="微软雅黑" panose="020B0503020204020204" pitchFamily="34" charset="-122"/>
                <a:ea typeface="微软雅黑" panose="020B0503020204020204" pitchFamily="34" charset="-122"/>
              </a:rPr>
              <a:t>  某行装入新块时 使其</a:t>
            </a:r>
            <a:r>
              <a:rPr kumimoji="1" lang="en-US" altLang="zh-CN" sz="2000" b="1" dirty="0">
                <a:latin typeface="微软雅黑" panose="020B0503020204020204" pitchFamily="34" charset="-122"/>
                <a:ea typeface="微软雅黑" panose="020B0503020204020204" pitchFamily="34" charset="-122"/>
              </a:rPr>
              <a:t>V=1</a:t>
            </a:r>
          </a:p>
          <a:p>
            <a:pPr eaLnBrk="1" hangingPunct="1">
              <a:lnSpc>
                <a:spcPct val="115000"/>
              </a:lnSpc>
              <a:spcBef>
                <a:spcPts val="800"/>
              </a:spcBef>
              <a:buFont typeface="Arial" panose="020B0604020202020204" pitchFamily="34" charset="0"/>
              <a:buChar char="•"/>
            </a:pPr>
            <a:r>
              <a:rPr kumimoji="1" lang="zh-CN" altLang="en-US" sz="2000" b="1" dirty="0">
                <a:latin typeface="微软雅黑" panose="020B0503020204020204" pitchFamily="34" charset="-122"/>
                <a:ea typeface="微软雅黑" panose="020B0503020204020204" pitchFamily="34" charset="-122"/>
              </a:rPr>
              <a:t>  </a:t>
            </a:r>
            <a:r>
              <a:rPr kumimoji="1" lang="zh-CN" altLang="en-US" sz="2000" b="1" dirty="0">
                <a:solidFill>
                  <a:srgbClr val="006600"/>
                </a:solidFill>
                <a:latin typeface="微软雅黑" panose="020B0503020204020204" pitchFamily="34" charset="-122"/>
                <a:ea typeface="微软雅黑" panose="020B0503020204020204" pitchFamily="34" charset="-122"/>
              </a:rPr>
              <a:t>通过使</a:t>
            </a:r>
            <a:r>
              <a:rPr kumimoji="1" lang="en-US" altLang="zh-CN" sz="2000" b="1" dirty="0">
                <a:solidFill>
                  <a:srgbClr val="006600"/>
                </a:solidFill>
                <a:latin typeface="微软雅黑" panose="020B0503020204020204" pitchFamily="34" charset="-122"/>
                <a:ea typeface="微软雅黑" panose="020B0503020204020204" pitchFamily="34" charset="-122"/>
              </a:rPr>
              <a:t>V=0</a:t>
            </a:r>
            <a:r>
              <a:rPr kumimoji="1" lang="zh-CN" altLang="en-US" sz="2000" b="1" dirty="0">
                <a:solidFill>
                  <a:srgbClr val="006600"/>
                </a:solidFill>
                <a:latin typeface="微软雅黑" panose="020B0503020204020204" pitchFamily="34" charset="-122"/>
                <a:ea typeface="微软雅黑" panose="020B0503020204020204" pitchFamily="34" charset="-122"/>
              </a:rPr>
              <a:t>来冲刷</a:t>
            </a:r>
            <a:r>
              <a:rPr kumimoji="1" lang="en-US" altLang="zh-CN" sz="2000" b="1" dirty="0">
                <a:solidFill>
                  <a:srgbClr val="006600"/>
                </a:solidFill>
                <a:latin typeface="微软雅黑" panose="020B0503020204020204" pitchFamily="34" charset="-122"/>
                <a:ea typeface="微软雅黑" panose="020B0503020204020204" pitchFamily="34" charset="-122"/>
              </a:rPr>
              <a:t>Cache</a:t>
            </a:r>
            <a:r>
              <a:rPr kumimoji="1" lang="zh-CN" altLang="en-US" sz="2000" b="1" dirty="0">
                <a:latin typeface="微软雅黑" panose="020B0503020204020204" pitchFamily="34" charset="-122"/>
                <a:ea typeface="微软雅黑" panose="020B0503020204020204" pitchFamily="34" charset="-122"/>
              </a:rPr>
              <a:t>（例如：进程切换时，</a:t>
            </a:r>
            <a:r>
              <a:rPr kumimoji="1" lang="en-US" altLang="zh-CN" sz="2000" b="1" dirty="0">
                <a:latin typeface="微软雅黑" panose="020B0503020204020204" pitchFamily="34" charset="-122"/>
                <a:ea typeface="微软雅黑" panose="020B0503020204020204" pitchFamily="34" charset="-122"/>
              </a:rPr>
              <a:t>DMA</a:t>
            </a:r>
            <a:r>
              <a:rPr kumimoji="1" lang="zh-CN" altLang="en-US" sz="2000" b="1" dirty="0">
                <a:latin typeface="微软雅黑" panose="020B0503020204020204" pitchFamily="34" charset="-122"/>
                <a:ea typeface="微软雅黑" panose="020B0503020204020204" pitchFamily="34" charset="-122"/>
              </a:rPr>
              <a:t>传送时）</a:t>
            </a:r>
            <a:endParaRPr kumimoji="1" lang="en-US" altLang="zh-CN" sz="2000" b="1" dirty="0">
              <a:latin typeface="微软雅黑" panose="020B0503020204020204" pitchFamily="34" charset="-122"/>
              <a:ea typeface="微软雅黑" panose="020B0503020204020204" pitchFamily="34" charset="-122"/>
            </a:endParaRPr>
          </a:p>
          <a:p>
            <a:pPr eaLnBrk="1" hangingPunct="1">
              <a:lnSpc>
                <a:spcPct val="115000"/>
              </a:lnSpc>
              <a:spcBef>
                <a:spcPts val="800"/>
              </a:spcBef>
              <a:buFont typeface="Arial" panose="020B0604020202020204" pitchFamily="34" charset="0"/>
              <a:buChar char="•"/>
            </a:pPr>
            <a:r>
              <a:rPr kumimoji="1" lang="zh-CN" altLang="en-US" sz="2000" b="1" dirty="0">
                <a:latin typeface="微软雅黑" panose="020B0503020204020204" pitchFamily="34" charset="-122"/>
                <a:ea typeface="微软雅黑" panose="020B0503020204020204" pitchFamily="34" charset="-122"/>
              </a:rPr>
              <a:t>  通常为操作系统设置</a:t>
            </a:r>
            <a:r>
              <a:rPr kumimoji="1" lang="zh-CN" altLang="en-US" sz="2000" b="1" dirty="0">
                <a:solidFill>
                  <a:srgbClr val="A50021"/>
                </a:solidFill>
                <a:latin typeface="微软雅黑" panose="020B0503020204020204" pitchFamily="34" charset="-122"/>
                <a:ea typeface="微软雅黑" panose="020B0503020204020204" pitchFamily="34" charset="-122"/>
              </a:rPr>
              <a:t>“</a:t>
            </a:r>
            <a:r>
              <a:rPr kumimoji="1" lang="en-US" altLang="zh-CN" sz="2000" b="1" dirty="0">
                <a:solidFill>
                  <a:srgbClr val="A50021"/>
                </a:solidFill>
                <a:latin typeface="微软雅黑" panose="020B0503020204020204" pitchFamily="34" charset="-122"/>
                <a:ea typeface="微软雅黑" panose="020B0503020204020204" pitchFamily="34" charset="-122"/>
              </a:rPr>
              <a:t>cache</a:t>
            </a:r>
            <a:r>
              <a:rPr kumimoji="1" lang="zh-CN" altLang="en-US" sz="2000" b="1" dirty="0">
                <a:solidFill>
                  <a:srgbClr val="A50021"/>
                </a:solidFill>
                <a:latin typeface="微软雅黑" panose="020B0503020204020204" pitchFamily="34" charset="-122"/>
                <a:ea typeface="微软雅黑" panose="020B0503020204020204" pitchFamily="34" charset="-122"/>
              </a:rPr>
              <a:t>冲刷”指令</a:t>
            </a:r>
            <a:r>
              <a:rPr kumimoji="1" lang="zh-CN" altLang="en-US" sz="2000" b="1" dirty="0">
                <a:latin typeface="微软雅黑" panose="020B0503020204020204" pitchFamily="34" charset="-122"/>
                <a:ea typeface="微软雅黑" panose="020B0503020204020204" pitchFamily="34" charset="-122"/>
              </a:rPr>
              <a:t>，因此，</a:t>
            </a:r>
            <a:r>
              <a:rPr kumimoji="1" lang="en-US" altLang="zh-CN" sz="2000" b="1" dirty="0">
                <a:solidFill>
                  <a:srgbClr val="993300"/>
                </a:solidFill>
                <a:latin typeface="微软雅黑" panose="020B0503020204020204" pitchFamily="34" charset="-122"/>
                <a:ea typeface="微软雅黑" panose="020B0503020204020204" pitchFamily="34" charset="-122"/>
              </a:rPr>
              <a:t>cache</a:t>
            </a:r>
            <a:r>
              <a:rPr kumimoji="1" lang="zh-CN" altLang="en-US" sz="2000" b="1" dirty="0">
                <a:solidFill>
                  <a:srgbClr val="993300"/>
                </a:solidFill>
                <a:latin typeface="微软雅黑" panose="020B0503020204020204" pitchFamily="34" charset="-122"/>
                <a:ea typeface="微软雅黑" panose="020B0503020204020204" pitchFamily="34" charset="-122"/>
              </a:rPr>
              <a:t>对操作系统程序员不是透明的！</a:t>
            </a:r>
            <a:endParaRPr kumimoji="1" lang="zh-CN" altLang="en-US" sz="2200" b="1" dirty="0">
              <a:solidFill>
                <a:srgbClr val="FF0000"/>
              </a:solidFill>
              <a:latin typeface="微软雅黑" panose="020B0503020204020204" pitchFamily="34" charset="-122"/>
              <a:ea typeface="微软雅黑" panose="020B0503020204020204" pitchFamily="34" charset="-122"/>
            </a:endParaRPr>
          </a:p>
        </p:txBody>
      </p:sp>
      <p:pic>
        <p:nvPicPr>
          <p:cNvPr id="5222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98538"/>
            <a:ext cx="7650163" cy="216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p:nvSpPr>
        <p:spPr>
          <a:xfrm>
            <a:off x="6597650" y="819150"/>
            <a:ext cx="2295525" cy="708025"/>
          </a:xfrm>
          <a:prstGeom prst="rect">
            <a:avLst/>
          </a:prstGeom>
          <a:noFill/>
        </p:spPr>
        <p:txBody>
          <a:bodyPr>
            <a:spAutoFit/>
          </a:bodyPr>
          <a:lstStyle/>
          <a:p>
            <a:pPr eaLnBrk="1" hangingPunct="1">
              <a:spcBef>
                <a:spcPct val="50000"/>
              </a:spcBef>
              <a:defRPr/>
            </a:pPr>
            <a:r>
              <a:rPr kumimoji="1" lang="zh-CN" altLang="en-US" sz="2000" b="1" dirty="0">
                <a:solidFill>
                  <a:srgbClr val="FF0000"/>
                </a:solidFill>
                <a:latin typeface="+mn-lt"/>
                <a:ea typeface="黑体" pitchFamily="49" charset="-122"/>
              </a:rPr>
              <a:t>为何要用有效位来区分是否有效？</a:t>
            </a:r>
          </a:p>
        </p:txBody>
      </p:sp>
      <p:sp>
        <p:nvSpPr>
          <p:cNvPr id="52231"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CB7B4AB8-8091-48C0-BB5F-9C2529EB25E3}" type="slidenum">
              <a:rPr lang="zh-CN" altLang="en-US" sz="1200" smtClean="0">
                <a:solidFill>
                  <a:srgbClr val="898989"/>
                </a:solidFill>
              </a:rPr>
              <a:pPr/>
              <a:t>48</a:t>
            </a:fld>
            <a:endParaRPr lang="zh-CN"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57737">
                                            <p:txEl>
                                              <p:pRg st="0" end="0"/>
                                            </p:txEl>
                                          </p:spTgt>
                                        </p:tgtEl>
                                        <p:attrNameLst>
                                          <p:attrName>style.visibility</p:attrName>
                                        </p:attrNameLst>
                                      </p:cBhvr>
                                      <p:to>
                                        <p:strVal val="visible"/>
                                      </p:to>
                                    </p:set>
                                    <p:animEffect transition="in" filter="wipe(down)">
                                      <p:cBhvr>
                                        <p:cTn id="12" dur="500"/>
                                        <p:tgtEl>
                                          <p:spTgt spid="45773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57737">
                                            <p:txEl>
                                              <p:pRg st="1" end="1"/>
                                            </p:txEl>
                                          </p:spTgt>
                                        </p:tgtEl>
                                        <p:attrNameLst>
                                          <p:attrName>style.visibility</p:attrName>
                                        </p:attrNameLst>
                                      </p:cBhvr>
                                      <p:to>
                                        <p:strVal val="visible"/>
                                      </p:to>
                                    </p:set>
                                    <p:animEffect transition="in" filter="wipe(down)">
                                      <p:cBhvr>
                                        <p:cTn id="17" dur="500"/>
                                        <p:tgtEl>
                                          <p:spTgt spid="45773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57737">
                                            <p:txEl>
                                              <p:pRg st="2" end="2"/>
                                            </p:txEl>
                                          </p:spTgt>
                                        </p:tgtEl>
                                        <p:attrNameLst>
                                          <p:attrName>style.visibility</p:attrName>
                                        </p:attrNameLst>
                                      </p:cBhvr>
                                      <p:to>
                                        <p:strVal val="visible"/>
                                      </p:to>
                                    </p:set>
                                    <p:animEffect transition="in" filter="wipe(down)">
                                      <p:cBhvr>
                                        <p:cTn id="22" dur="500"/>
                                        <p:tgtEl>
                                          <p:spTgt spid="45773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57737">
                                            <p:txEl>
                                              <p:pRg st="3" end="3"/>
                                            </p:txEl>
                                          </p:spTgt>
                                        </p:tgtEl>
                                        <p:attrNameLst>
                                          <p:attrName>style.visibility</p:attrName>
                                        </p:attrNameLst>
                                      </p:cBhvr>
                                      <p:to>
                                        <p:strVal val="visible"/>
                                      </p:to>
                                    </p:set>
                                    <p:animEffect transition="in" filter="wipe(down)">
                                      <p:cBhvr>
                                        <p:cTn id="27" dur="500"/>
                                        <p:tgtEl>
                                          <p:spTgt spid="45773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57737">
                                            <p:txEl>
                                              <p:pRg st="4" end="4"/>
                                            </p:txEl>
                                          </p:spTgt>
                                        </p:tgtEl>
                                        <p:attrNameLst>
                                          <p:attrName>style.visibility</p:attrName>
                                        </p:attrNameLst>
                                      </p:cBhvr>
                                      <p:to>
                                        <p:strVal val="visible"/>
                                      </p:to>
                                    </p:set>
                                    <p:animEffect transition="in" filter="wipe(down)">
                                      <p:cBhvr>
                                        <p:cTn id="32" dur="500"/>
                                        <p:tgtEl>
                                          <p:spTgt spid="457737">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457737">
                                            <p:txEl>
                                              <p:pRg st="5" end="5"/>
                                            </p:txEl>
                                          </p:spTgt>
                                        </p:tgtEl>
                                        <p:attrNameLst>
                                          <p:attrName>style.visibility</p:attrName>
                                        </p:attrNameLst>
                                      </p:cBhvr>
                                      <p:to>
                                        <p:strVal val="visible"/>
                                      </p:to>
                                    </p:set>
                                    <p:animEffect transition="in" filter="wipe(down)">
                                      <p:cBhvr>
                                        <p:cTn id="37" dur="500"/>
                                        <p:tgtEl>
                                          <p:spTgt spid="45773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7737" grpId="0" build="p"/>
      <p:bldP spid="1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idx="4294967295"/>
          </p:nvPr>
        </p:nvSpPr>
        <p:spPr>
          <a:xfrm>
            <a:off x="2032909" y="157163"/>
            <a:ext cx="5065489" cy="479747"/>
          </a:xfrm>
          <a:noFill/>
        </p:spPr>
        <p:txBody>
          <a:bodyPr wrap="none"/>
          <a:lstStyle/>
          <a:p>
            <a:pPr eaLnBrk="1" hangingPunct="1"/>
            <a:r>
              <a:rPr lang="zh-CN" altLang="en-US" sz="3200" dirty="0"/>
              <a:t>直接映射</a:t>
            </a:r>
            <a:r>
              <a:rPr lang="en-US" altLang="zh-CN" sz="3200" dirty="0"/>
              <a:t>Cache</a:t>
            </a:r>
            <a:r>
              <a:rPr lang="zh-CN" altLang="en-US" sz="3200" dirty="0"/>
              <a:t>的访存过程</a:t>
            </a:r>
            <a:endParaRPr lang="en-US" altLang="zh-CN" sz="3200" dirty="0"/>
          </a:p>
        </p:txBody>
      </p:sp>
      <p:sp>
        <p:nvSpPr>
          <p:cNvPr id="53251" name="Rectangle 3"/>
          <p:cNvSpPr>
            <a:spLocks noGrp="1" noChangeArrowheads="1"/>
          </p:cNvSpPr>
          <p:nvPr>
            <p:ph type="body" idx="4294967295"/>
          </p:nvPr>
        </p:nvSpPr>
        <p:spPr>
          <a:xfrm>
            <a:off x="0" y="819150"/>
            <a:ext cx="8937625" cy="974626"/>
          </a:xfrm>
          <a:noFill/>
        </p:spPr>
        <p:txBody>
          <a:bodyPr/>
          <a:lstStyle/>
          <a:p>
            <a:pPr eaLnBrk="1" hangingPunct="1">
              <a:spcBef>
                <a:spcPct val="0"/>
              </a:spcBef>
              <a:buFontTx/>
              <a:buNone/>
            </a:pPr>
            <a:r>
              <a:rPr lang="zh-CN" altLang="en-US" sz="2000" dirty="0">
                <a:ea typeface="黑体" panose="02010609060101010101" pitchFamily="49" charset="-122"/>
              </a:rPr>
              <a:t>     举例：主存和</a:t>
            </a:r>
            <a:r>
              <a:rPr lang="en-US" altLang="zh-CN" sz="2000" dirty="0">
                <a:ea typeface="黑体" panose="02010609060101010101" pitchFamily="49" charset="-122"/>
              </a:rPr>
              <a:t>Cache</a:t>
            </a:r>
            <a:r>
              <a:rPr lang="zh-CN" altLang="en-US" sz="2000" dirty="0">
                <a:ea typeface="黑体" panose="02010609060101010101" pitchFamily="49" charset="-122"/>
              </a:rPr>
              <a:t>之间直接映射，块大小为</a:t>
            </a:r>
            <a:r>
              <a:rPr lang="en-US" altLang="zh-CN" sz="2000" dirty="0">
                <a:ea typeface="黑体" panose="02010609060101010101" pitchFamily="49" charset="-122"/>
              </a:rPr>
              <a:t>16B</a:t>
            </a:r>
            <a:r>
              <a:rPr lang="zh-CN" altLang="en-US" sz="2000" dirty="0">
                <a:ea typeface="黑体" panose="02010609060101010101" pitchFamily="49" charset="-122"/>
              </a:rPr>
              <a:t>，</a:t>
            </a:r>
            <a:r>
              <a:rPr lang="en-US" altLang="zh-CN" sz="2000" dirty="0">
                <a:ea typeface="黑体" panose="02010609060101010101" pitchFamily="49" charset="-122"/>
              </a:rPr>
              <a:t>Cache</a:t>
            </a:r>
            <a:r>
              <a:rPr lang="zh-CN" altLang="en-US" sz="2000" dirty="0">
                <a:ea typeface="黑体" panose="02010609060101010101" pitchFamily="49" charset="-122"/>
              </a:rPr>
              <a:t>的数据区容量为</a:t>
            </a:r>
            <a:r>
              <a:rPr lang="en-US" altLang="zh-CN" sz="2000" dirty="0">
                <a:ea typeface="黑体" panose="02010609060101010101" pitchFamily="49" charset="-122"/>
              </a:rPr>
              <a:t>64KB</a:t>
            </a:r>
            <a:r>
              <a:rPr lang="zh-CN" altLang="en-US" sz="2000" dirty="0">
                <a:ea typeface="黑体" panose="02010609060101010101" pitchFamily="49" charset="-122"/>
              </a:rPr>
              <a:t>，主存地址为</a:t>
            </a:r>
            <a:r>
              <a:rPr lang="en-US" altLang="zh-CN" sz="2000" dirty="0">
                <a:ea typeface="黑体" panose="02010609060101010101" pitchFamily="49" charset="-122"/>
              </a:rPr>
              <a:t>32</a:t>
            </a:r>
            <a:r>
              <a:rPr lang="zh-CN" altLang="en-US" sz="2000" dirty="0">
                <a:ea typeface="黑体" panose="02010609060101010101" pitchFamily="49" charset="-122"/>
              </a:rPr>
              <a:t>位，按字节编址。要求：说明主存地址如何划分和访存过程。</a:t>
            </a:r>
            <a:r>
              <a:rPr lang="en-US" altLang="zh-CN" sz="2000" dirty="0">
                <a:ea typeface="宋体" panose="02010600030101010101" pitchFamily="2" charset="-122"/>
              </a:rPr>
              <a:t> </a:t>
            </a:r>
          </a:p>
        </p:txBody>
      </p:sp>
      <p:sp>
        <p:nvSpPr>
          <p:cNvPr id="53252" name="Freeform 4"/>
          <p:cNvSpPr>
            <a:spLocks/>
          </p:cNvSpPr>
          <p:nvPr/>
        </p:nvSpPr>
        <p:spPr bwMode="auto">
          <a:xfrm>
            <a:off x="1755775" y="5086350"/>
            <a:ext cx="61913" cy="55563"/>
          </a:xfrm>
          <a:custGeom>
            <a:avLst/>
            <a:gdLst>
              <a:gd name="T0" fmla="*/ 2147483646 w 31"/>
              <a:gd name="T1" fmla="*/ 0 h 31"/>
              <a:gd name="T2" fmla="*/ 0 w 31"/>
              <a:gd name="T3" fmla="*/ 0 h 31"/>
              <a:gd name="T4" fmla="*/ 2147483646 w 31"/>
              <a:gd name="T5" fmla="*/ 2147483646 h 31"/>
              <a:gd name="T6" fmla="*/ 2147483646 w 31"/>
              <a:gd name="T7" fmla="*/ 0 h 31"/>
              <a:gd name="T8" fmla="*/ 2147483646 w 31"/>
              <a:gd name="T9" fmla="*/ 0 h 31"/>
              <a:gd name="T10" fmla="*/ 2147483646 w 31"/>
              <a:gd name="T11" fmla="*/ 0 h 31"/>
              <a:gd name="T12" fmla="*/ 0 60000 65536"/>
              <a:gd name="T13" fmla="*/ 0 60000 65536"/>
              <a:gd name="T14" fmla="*/ 0 60000 65536"/>
              <a:gd name="T15" fmla="*/ 0 60000 65536"/>
              <a:gd name="T16" fmla="*/ 0 60000 65536"/>
              <a:gd name="T17" fmla="*/ 0 60000 65536"/>
              <a:gd name="T18" fmla="*/ 0 w 31"/>
              <a:gd name="T19" fmla="*/ 0 h 31"/>
              <a:gd name="T20" fmla="*/ 31 w 31"/>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31" h="31">
                <a:moveTo>
                  <a:pt x="29" y="0"/>
                </a:moveTo>
                <a:lnTo>
                  <a:pt x="0" y="0"/>
                </a:lnTo>
                <a:lnTo>
                  <a:pt x="14" y="31"/>
                </a:lnTo>
                <a:lnTo>
                  <a:pt x="31" y="0"/>
                </a:lnTo>
                <a:lnTo>
                  <a:pt x="2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53" name="Line 6"/>
          <p:cNvSpPr>
            <a:spLocks noChangeShapeType="1"/>
          </p:cNvSpPr>
          <p:nvPr/>
        </p:nvSpPr>
        <p:spPr bwMode="auto">
          <a:xfrm>
            <a:off x="3371850" y="2286000"/>
            <a:ext cx="80963" cy="4286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54" name="Rectangle 7"/>
          <p:cNvSpPr>
            <a:spLocks noChangeArrowheads="1"/>
          </p:cNvSpPr>
          <p:nvPr/>
        </p:nvSpPr>
        <p:spPr bwMode="auto">
          <a:xfrm>
            <a:off x="3476625" y="2168525"/>
            <a:ext cx="1968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zh-CN" altLang="en-US" sz="1400" b="1">
                <a:solidFill>
                  <a:srgbClr val="000000"/>
                </a:solidFill>
                <a:ea typeface="宋体" panose="02010600030101010101" pitchFamily="2" charset="-122"/>
              </a:rPr>
              <a:t>1</a:t>
            </a:r>
            <a:r>
              <a:rPr kumimoji="1" lang="en-US" altLang="zh-CN" sz="1400" b="1">
                <a:solidFill>
                  <a:srgbClr val="000000"/>
                </a:solidFill>
                <a:ea typeface="宋体" panose="02010600030101010101" pitchFamily="2" charset="-122"/>
              </a:rPr>
              <a:t>6</a:t>
            </a:r>
            <a:endParaRPr kumimoji="1" lang="en-US" altLang="zh-CN" sz="1400" b="1">
              <a:latin typeface="Times New Roman" panose="02020603050405020304" pitchFamily="18" charset="0"/>
              <a:ea typeface="宋体" panose="02010600030101010101" pitchFamily="2" charset="-122"/>
            </a:endParaRPr>
          </a:p>
        </p:txBody>
      </p:sp>
      <p:sp>
        <p:nvSpPr>
          <p:cNvPr id="53255" name="Line 9"/>
          <p:cNvSpPr>
            <a:spLocks noChangeShapeType="1"/>
          </p:cNvSpPr>
          <p:nvPr/>
        </p:nvSpPr>
        <p:spPr bwMode="auto">
          <a:xfrm>
            <a:off x="3817938" y="2270125"/>
            <a:ext cx="157162" cy="825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56" name="Rectangle 10"/>
          <p:cNvSpPr>
            <a:spLocks noChangeArrowheads="1"/>
          </p:cNvSpPr>
          <p:nvPr/>
        </p:nvSpPr>
        <p:spPr bwMode="auto">
          <a:xfrm>
            <a:off x="3937000" y="2168525"/>
            <a:ext cx="1968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zh-CN" altLang="en-US" sz="1400" b="1">
                <a:solidFill>
                  <a:srgbClr val="000000"/>
                </a:solidFill>
                <a:ea typeface="宋体" panose="02010600030101010101" pitchFamily="2" charset="-122"/>
              </a:rPr>
              <a:t>1</a:t>
            </a:r>
            <a:r>
              <a:rPr kumimoji="1" lang="en-US" altLang="zh-CN" sz="1400" b="1">
                <a:solidFill>
                  <a:srgbClr val="000000"/>
                </a:solidFill>
                <a:ea typeface="宋体" panose="02010600030101010101" pitchFamily="2" charset="-122"/>
              </a:rPr>
              <a:t>2</a:t>
            </a:r>
            <a:endParaRPr kumimoji="1" lang="en-US" altLang="zh-CN" sz="1400" b="1">
              <a:latin typeface="Times New Roman" panose="02020603050405020304" pitchFamily="18" charset="0"/>
              <a:ea typeface="宋体" panose="02010600030101010101" pitchFamily="2" charset="-122"/>
            </a:endParaRPr>
          </a:p>
        </p:txBody>
      </p:sp>
      <p:sp>
        <p:nvSpPr>
          <p:cNvPr id="53257" name="Rectangle 12"/>
          <p:cNvSpPr>
            <a:spLocks noChangeArrowheads="1"/>
          </p:cNvSpPr>
          <p:nvPr/>
        </p:nvSpPr>
        <p:spPr bwMode="auto">
          <a:xfrm>
            <a:off x="5586413" y="2079625"/>
            <a:ext cx="16859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0000FF"/>
                </a:solidFill>
                <a:ea typeface="宋体" panose="02010600030101010101" pitchFamily="2" charset="-122"/>
              </a:rPr>
              <a:t>Byte offset</a:t>
            </a:r>
          </a:p>
        </p:txBody>
      </p:sp>
      <p:sp>
        <p:nvSpPr>
          <p:cNvPr id="53258" name="Freeform 13"/>
          <p:cNvSpPr>
            <a:spLocks/>
          </p:cNvSpPr>
          <p:nvPr/>
        </p:nvSpPr>
        <p:spPr bwMode="auto">
          <a:xfrm>
            <a:off x="1314450" y="3130550"/>
            <a:ext cx="5762625" cy="1660525"/>
          </a:xfrm>
          <a:custGeom>
            <a:avLst/>
            <a:gdLst>
              <a:gd name="T0" fmla="*/ 2147483646 w 2903"/>
              <a:gd name="T1" fmla="*/ 2147483646 h 915"/>
              <a:gd name="T2" fmla="*/ 2147483646 w 2903"/>
              <a:gd name="T3" fmla="*/ 0 h 915"/>
              <a:gd name="T4" fmla="*/ 0 w 2903"/>
              <a:gd name="T5" fmla="*/ 0 h 915"/>
              <a:gd name="T6" fmla="*/ 0 w 2903"/>
              <a:gd name="T7" fmla="*/ 2147483646 h 915"/>
              <a:gd name="T8" fmla="*/ 2147483646 w 2903"/>
              <a:gd name="T9" fmla="*/ 2147483646 h 915"/>
              <a:gd name="T10" fmla="*/ 2147483646 w 2903"/>
              <a:gd name="T11" fmla="*/ 2147483646 h 915"/>
              <a:gd name="T12" fmla="*/ 0 60000 65536"/>
              <a:gd name="T13" fmla="*/ 0 60000 65536"/>
              <a:gd name="T14" fmla="*/ 0 60000 65536"/>
              <a:gd name="T15" fmla="*/ 0 60000 65536"/>
              <a:gd name="T16" fmla="*/ 0 60000 65536"/>
              <a:gd name="T17" fmla="*/ 0 60000 65536"/>
              <a:gd name="T18" fmla="*/ 0 w 2903"/>
              <a:gd name="T19" fmla="*/ 0 h 915"/>
              <a:gd name="T20" fmla="*/ 2903 w 2903"/>
              <a:gd name="T21" fmla="*/ 915 h 915"/>
            </a:gdLst>
            <a:ahLst/>
            <a:cxnLst>
              <a:cxn ang="T12">
                <a:pos x="T0" y="T1"/>
              </a:cxn>
              <a:cxn ang="T13">
                <a:pos x="T2" y="T3"/>
              </a:cxn>
              <a:cxn ang="T14">
                <a:pos x="T4" y="T5"/>
              </a:cxn>
              <a:cxn ang="T15">
                <a:pos x="T6" y="T7"/>
              </a:cxn>
              <a:cxn ang="T16">
                <a:pos x="T8" y="T9"/>
              </a:cxn>
              <a:cxn ang="T17">
                <a:pos x="T10" y="T11"/>
              </a:cxn>
            </a:cxnLst>
            <a:rect l="T18" t="T19" r="T20" b="T21"/>
            <a:pathLst>
              <a:path w="2903" h="915">
                <a:moveTo>
                  <a:pt x="2901" y="913"/>
                </a:moveTo>
                <a:lnTo>
                  <a:pt x="2903" y="0"/>
                </a:lnTo>
                <a:lnTo>
                  <a:pt x="0" y="0"/>
                </a:lnTo>
                <a:lnTo>
                  <a:pt x="0" y="915"/>
                </a:lnTo>
                <a:lnTo>
                  <a:pt x="2903" y="915"/>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3259" name="Rectangle 14"/>
          <p:cNvSpPr>
            <a:spLocks noChangeArrowheads="1"/>
          </p:cNvSpPr>
          <p:nvPr/>
        </p:nvSpPr>
        <p:spPr bwMode="auto">
          <a:xfrm>
            <a:off x="1241425" y="2884488"/>
            <a:ext cx="1111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000000"/>
                </a:solidFill>
                <a:ea typeface="宋体" panose="02010600030101010101" pitchFamily="2" charset="-122"/>
              </a:rPr>
              <a:t>V</a:t>
            </a:r>
          </a:p>
        </p:txBody>
      </p:sp>
      <p:sp>
        <p:nvSpPr>
          <p:cNvPr id="53260" name="Rectangle 16"/>
          <p:cNvSpPr>
            <a:spLocks noChangeArrowheads="1"/>
          </p:cNvSpPr>
          <p:nvPr/>
        </p:nvSpPr>
        <p:spPr bwMode="auto">
          <a:xfrm>
            <a:off x="1649413" y="2843213"/>
            <a:ext cx="342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000000"/>
                </a:solidFill>
                <a:ea typeface="宋体" panose="02010600030101010101" pitchFamily="2" charset="-122"/>
              </a:rPr>
              <a:t>tag</a:t>
            </a:r>
          </a:p>
        </p:txBody>
      </p:sp>
      <p:sp>
        <p:nvSpPr>
          <p:cNvPr id="53261" name="Freeform 22"/>
          <p:cNvSpPr>
            <a:spLocks/>
          </p:cNvSpPr>
          <p:nvPr/>
        </p:nvSpPr>
        <p:spPr bwMode="auto">
          <a:xfrm>
            <a:off x="1314450" y="3790950"/>
            <a:ext cx="5762625" cy="171450"/>
          </a:xfrm>
          <a:custGeom>
            <a:avLst/>
            <a:gdLst>
              <a:gd name="T0" fmla="*/ 2147483646 w 2903"/>
              <a:gd name="T1" fmla="*/ 2147483646 h 94"/>
              <a:gd name="T2" fmla="*/ 2147483646 w 2903"/>
              <a:gd name="T3" fmla="*/ 0 h 94"/>
              <a:gd name="T4" fmla="*/ 0 w 2903"/>
              <a:gd name="T5" fmla="*/ 0 h 94"/>
              <a:gd name="T6" fmla="*/ 0 w 2903"/>
              <a:gd name="T7" fmla="*/ 2147483646 h 94"/>
              <a:gd name="T8" fmla="*/ 2147483646 w 2903"/>
              <a:gd name="T9" fmla="*/ 2147483646 h 94"/>
              <a:gd name="T10" fmla="*/ 2147483646 w 2903"/>
              <a:gd name="T11" fmla="*/ 2147483646 h 94"/>
              <a:gd name="T12" fmla="*/ 2147483646 w 2903"/>
              <a:gd name="T13" fmla="*/ 2147483646 h 94"/>
              <a:gd name="T14" fmla="*/ 0 60000 65536"/>
              <a:gd name="T15" fmla="*/ 0 60000 65536"/>
              <a:gd name="T16" fmla="*/ 0 60000 65536"/>
              <a:gd name="T17" fmla="*/ 0 60000 65536"/>
              <a:gd name="T18" fmla="*/ 0 60000 65536"/>
              <a:gd name="T19" fmla="*/ 0 60000 65536"/>
              <a:gd name="T20" fmla="*/ 0 60000 65536"/>
              <a:gd name="T21" fmla="*/ 0 w 2903"/>
              <a:gd name="T22" fmla="*/ 0 h 94"/>
              <a:gd name="T23" fmla="*/ 2903 w 2903"/>
              <a:gd name="T24" fmla="*/ 94 h 9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03" h="94">
                <a:moveTo>
                  <a:pt x="2901" y="92"/>
                </a:moveTo>
                <a:lnTo>
                  <a:pt x="2903" y="0"/>
                </a:lnTo>
                <a:lnTo>
                  <a:pt x="0" y="0"/>
                </a:lnTo>
                <a:lnTo>
                  <a:pt x="0" y="94"/>
                </a:lnTo>
                <a:lnTo>
                  <a:pt x="2903" y="94"/>
                </a:lnTo>
                <a:lnTo>
                  <a:pt x="2901" y="92"/>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62" name="Freeform 23"/>
          <p:cNvSpPr>
            <a:spLocks/>
          </p:cNvSpPr>
          <p:nvPr/>
        </p:nvSpPr>
        <p:spPr bwMode="auto">
          <a:xfrm>
            <a:off x="1314450" y="3790950"/>
            <a:ext cx="5762625" cy="171450"/>
          </a:xfrm>
          <a:custGeom>
            <a:avLst/>
            <a:gdLst>
              <a:gd name="T0" fmla="*/ 2147483646 w 2903"/>
              <a:gd name="T1" fmla="*/ 2147483646 h 94"/>
              <a:gd name="T2" fmla="*/ 2147483646 w 2903"/>
              <a:gd name="T3" fmla="*/ 0 h 94"/>
              <a:gd name="T4" fmla="*/ 0 w 2903"/>
              <a:gd name="T5" fmla="*/ 0 h 94"/>
              <a:gd name="T6" fmla="*/ 0 w 2903"/>
              <a:gd name="T7" fmla="*/ 2147483646 h 94"/>
              <a:gd name="T8" fmla="*/ 2147483646 w 2903"/>
              <a:gd name="T9" fmla="*/ 2147483646 h 94"/>
              <a:gd name="T10" fmla="*/ 2147483646 w 2903"/>
              <a:gd name="T11" fmla="*/ 2147483646 h 94"/>
              <a:gd name="T12" fmla="*/ 0 60000 65536"/>
              <a:gd name="T13" fmla="*/ 0 60000 65536"/>
              <a:gd name="T14" fmla="*/ 0 60000 65536"/>
              <a:gd name="T15" fmla="*/ 0 60000 65536"/>
              <a:gd name="T16" fmla="*/ 0 60000 65536"/>
              <a:gd name="T17" fmla="*/ 0 60000 65536"/>
              <a:gd name="T18" fmla="*/ 0 w 2903"/>
              <a:gd name="T19" fmla="*/ 0 h 94"/>
              <a:gd name="T20" fmla="*/ 2903 w 2903"/>
              <a:gd name="T21" fmla="*/ 94 h 94"/>
            </a:gdLst>
            <a:ahLst/>
            <a:cxnLst>
              <a:cxn ang="T12">
                <a:pos x="T0" y="T1"/>
              </a:cxn>
              <a:cxn ang="T13">
                <a:pos x="T2" y="T3"/>
              </a:cxn>
              <a:cxn ang="T14">
                <a:pos x="T4" y="T5"/>
              </a:cxn>
              <a:cxn ang="T15">
                <a:pos x="T6" y="T7"/>
              </a:cxn>
              <a:cxn ang="T16">
                <a:pos x="T8" y="T9"/>
              </a:cxn>
              <a:cxn ang="T17">
                <a:pos x="T10" y="T11"/>
              </a:cxn>
            </a:cxnLst>
            <a:rect l="T18" t="T19" r="T20" b="T21"/>
            <a:pathLst>
              <a:path w="2903" h="94">
                <a:moveTo>
                  <a:pt x="2901" y="92"/>
                </a:moveTo>
                <a:lnTo>
                  <a:pt x="2903" y="0"/>
                </a:lnTo>
                <a:lnTo>
                  <a:pt x="0" y="0"/>
                </a:lnTo>
                <a:lnTo>
                  <a:pt x="0" y="94"/>
                </a:lnTo>
                <a:lnTo>
                  <a:pt x="2903" y="94"/>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3263" name="Freeform 24"/>
          <p:cNvSpPr>
            <a:spLocks/>
          </p:cNvSpPr>
          <p:nvPr/>
        </p:nvSpPr>
        <p:spPr bwMode="auto">
          <a:xfrm>
            <a:off x="1360488" y="3849688"/>
            <a:ext cx="61912" cy="55562"/>
          </a:xfrm>
          <a:custGeom>
            <a:avLst/>
            <a:gdLst>
              <a:gd name="T0" fmla="*/ 2147483646 w 31"/>
              <a:gd name="T1" fmla="*/ 2147483646 h 31"/>
              <a:gd name="T2" fmla="*/ 2147483646 w 31"/>
              <a:gd name="T3" fmla="*/ 2147483646 h 31"/>
              <a:gd name="T4" fmla="*/ 2147483646 w 31"/>
              <a:gd name="T5" fmla="*/ 2147483646 h 31"/>
              <a:gd name="T6" fmla="*/ 2147483646 w 31"/>
              <a:gd name="T7" fmla="*/ 2147483646 h 31"/>
              <a:gd name="T8" fmla="*/ 2147483646 w 31"/>
              <a:gd name="T9" fmla="*/ 2147483646 h 31"/>
              <a:gd name="T10" fmla="*/ 2147483646 w 31"/>
              <a:gd name="T11" fmla="*/ 2147483646 h 31"/>
              <a:gd name="T12" fmla="*/ 2147483646 w 31"/>
              <a:gd name="T13" fmla="*/ 2147483646 h 31"/>
              <a:gd name="T14" fmla="*/ 2147483646 w 31"/>
              <a:gd name="T15" fmla="*/ 2147483646 h 31"/>
              <a:gd name="T16" fmla="*/ 2147483646 w 31"/>
              <a:gd name="T17" fmla="*/ 2147483646 h 31"/>
              <a:gd name="T18" fmla="*/ 2147483646 w 31"/>
              <a:gd name="T19" fmla="*/ 2147483646 h 31"/>
              <a:gd name="T20" fmla="*/ 2147483646 w 31"/>
              <a:gd name="T21" fmla="*/ 2147483646 h 31"/>
              <a:gd name="T22" fmla="*/ 2147483646 w 31"/>
              <a:gd name="T23" fmla="*/ 2147483646 h 31"/>
              <a:gd name="T24" fmla="*/ 2147483646 w 31"/>
              <a:gd name="T25" fmla="*/ 2147483646 h 31"/>
              <a:gd name="T26" fmla="*/ 2147483646 w 31"/>
              <a:gd name="T27" fmla="*/ 2147483646 h 31"/>
              <a:gd name="T28" fmla="*/ 2147483646 w 31"/>
              <a:gd name="T29" fmla="*/ 2147483646 h 31"/>
              <a:gd name="T30" fmla="*/ 2147483646 w 31"/>
              <a:gd name="T31" fmla="*/ 2147483646 h 31"/>
              <a:gd name="T32" fmla="*/ 2147483646 w 31"/>
              <a:gd name="T33" fmla="*/ 2147483646 h 31"/>
              <a:gd name="T34" fmla="*/ 2147483646 w 31"/>
              <a:gd name="T35" fmla="*/ 2147483646 h 31"/>
              <a:gd name="T36" fmla="*/ 2147483646 w 31"/>
              <a:gd name="T37" fmla="*/ 2147483646 h 31"/>
              <a:gd name="T38" fmla="*/ 2147483646 w 31"/>
              <a:gd name="T39" fmla="*/ 0 h 31"/>
              <a:gd name="T40" fmla="*/ 2147483646 w 31"/>
              <a:gd name="T41" fmla="*/ 0 h 31"/>
              <a:gd name="T42" fmla="*/ 2147483646 w 31"/>
              <a:gd name="T43" fmla="*/ 0 h 31"/>
              <a:gd name="T44" fmla="*/ 2147483646 w 31"/>
              <a:gd name="T45" fmla="*/ 2147483646 h 31"/>
              <a:gd name="T46" fmla="*/ 2147483646 w 31"/>
              <a:gd name="T47" fmla="*/ 2147483646 h 31"/>
              <a:gd name="T48" fmla="*/ 2147483646 w 31"/>
              <a:gd name="T49" fmla="*/ 2147483646 h 31"/>
              <a:gd name="T50" fmla="*/ 2147483646 w 31"/>
              <a:gd name="T51" fmla="*/ 2147483646 h 31"/>
              <a:gd name="T52" fmla="*/ 2147483646 w 31"/>
              <a:gd name="T53" fmla="*/ 2147483646 h 31"/>
              <a:gd name="T54" fmla="*/ 2147483646 w 31"/>
              <a:gd name="T55" fmla="*/ 2147483646 h 31"/>
              <a:gd name="T56" fmla="*/ 2147483646 w 31"/>
              <a:gd name="T57" fmla="*/ 2147483646 h 31"/>
              <a:gd name="T58" fmla="*/ 0 w 31"/>
              <a:gd name="T59" fmla="*/ 2147483646 h 31"/>
              <a:gd name="T60" fmla="*/ 0 w 31"/>
              <a:gd name="T61" fmla="*/ 2147483646 h 31"/>
              <a:gd name="T62" fmla="*/ 0 w 31"/>
              <a:gd name="T63" fmla="*/ 2147483646 h 31"/>
              <a:gd name="T64" fmla="*/ 2147483646 w 31"/>
              <a:gd name="T65" fmla="*/ 2147483646 h 31"/>
              <a:gd name="T66" fmla="*/ 2147483646 w 31"/>
              <a:gd name="T67" fmla="*/ 2147483646 h 31"/>
              <a:gd name="T68" fmla="*/ 2147483646 w 31"/>
              <a:gd name="T69" fmla="*/ 2147483646 h 31"/>
              <a:gd name="T70" fmla="*/ 2147483646 w 31"/>
              <a:gd name="T71" fmla="*/ 2147483646 h 31"/>
              <a:gd name="T72" fmla="*/ 2147483646 w 31"/>
              <a:gd name="T73" fmla="*/ 2147483646 h 31"/>
              <a:gd name="T74" fmla="*/ 2147483646 w 31"/>
              <a:gd name="T75" fmla="*/ 2147483646 h 31"/>
              <a:gd name="T76" fmla="*/ 2147483646 w 31"/>
              <a:gd name="T77" fmla="*/ 2147483646 h 31"/>
              <a:gd name="T78" fmla="*/ 2147483646 w 31"/>
              <a:gd name="T79" fmla="*/ 2147483646 h 31"/>
              <a:gd name="T80" fmla="*/ 2147483646 w 31"/>
              <a:gd name="T81" fmla="*/ 2147483646 h 31"/>
              <a:gd name="T82" fmla="*/ 2147483646 w 31"/>
              <a:gd name="T83" fmla="*/ 2147483646 h 31"/>
              <a:gd name="T84" fmla="*/ 2147483646 w 31"/>
              <a:gd name="T85" fmla="*/ 2147483646 h 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1"/>
              <a:gd name="T130" fmla="*/ 0 h 31"/>
              <a:gd name="T131" fmla="*/ 31 w 31"/>
              <a:gd name="T132" fmla="*/ 31 h 3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1" h="31">
                <a:moveTo>
                  <a:pt x="14" y="29"/>
                </a:moveTo>
                <a:lnTo>
                  <a:pt x="19" y="31"/>
                </a:lnTo>
                <a:lnTo>
                  <a:pt x="21" y="29"/>
                </a:lnTo>
                <a:lnTo>
                  <a:pt x="23" y="29"/>
                </a:lnTo>
                <a:lnTo>
                  <a:pt x="25" y="26"/>
                </a:lnTo>
                <a:lnTo>
                  <a:pt x="27" y="26"/>
                </a:lnTo>
                <a:lnTo>
                  <a:pt x="29" y="24"/>
                </a:lnTo>
                <a:lnTo>
                  <a:pt x="29" y="22"/>
                </a:lnTo>
                <a:lnTo>
                  <a:pt x="31" y="20"/>
                </a:lnTo>
                <a:lnTo>
                  <a:pt x="31" y="18"/>
                </a:lnTo>
                <a:lnTo>
                  <a:pt x="31" y="14"/>
                </a:lnTo>
                <a:lnTo>
                  <a:pt x="31" y="12"/>
                </a:lnTo>
                <a:lnTo>
                  <a:pt x="29" y="10"/>
                </a:lnTo>
                <a:lnTo>
                  <a:pt x="29" y="8"/>
                </a:lnTo>
                <a:lnTo>
                  <a:pt x="27" y="6"/>
                </a:lnTo>
                <a:lnTo>
                  <a:pt x="25" y="4"/>
                </a:lnTo>
                <a:lnTo>
                  <a:pt x="23" y="2"/>
                </a:lnTo>
                <a:lnTo>
                  <a:pt x="21" y="2"/>
                </a:lnTo>
                <a:lnTo>
                  <a:pt x="19" y="0"/>
                </a:lnTo>
                <a:lnTo>
                  <a:pt x="16" y="0"/>
                </a:lnTo>
                <a:lnTo>
                  <a:pt x="12" y="0"/>
                </a:lnTo>
                <a:lnTo>
                  <a:pt x="10" y="2"/>
                </a:lnTo>
                <a:lnTo>
                  <a:pt x="8" y="2"/>
                </a:lnTo>
                <a:lnTo>
                  <a:pt x="6" y="4"/>
                </a:lnTo>
                <a:lnTo>
                  <a:pt x="4" y="4"/>
                </a:lnTo>
                <a:lnTo>
                  <a:pt x="4" y="6"/>
                </a:lnTo>
                <a:lnTo>
                  <a:pt x="2" y="8"/>
                </a:lnTo>
                <a:lnTo>
                  <a:pt x="2" y="10"/>
                </a:lnTo>
                <a:lnTo>
                  <a:pt x="0" y="12"/>
                </a:lnTo>
                <a:lnTo>
                  <a:pt x="0" y="14"/>
                </a:lnTo>
                <a:lnTo>
                  <a:pt x="0" y="18"/>
                </a:lnTo>
                <a:lnTo>
                  <a:pt x="2" y="20"/>
                </a:lnTo>
                <a:lnTo>
                  <a:pt x="2" y="22"/>
                </a:lnTo>
                <a:lnTo>
                  <a:pt x="4" y="24"/>
                </a:lnTo>
                <a:lnTo>
                  <a:pt x="4" y="26"/>
                </a:lnTo>
                <a:lnTo>
                  <a:pt x="6" y="26"/>
                </a:lnTo>
                <a:lnTo>
                  <a:pt x="8" y="29"/>
                </a:lnTo>
                <a:lnTo>
                  <a:pt x="10" y="29"/>
                </a:lnTo>
                <a:lnTo>
                  <a:pt x="12" y="31"/>
                </a:lnTo>
                <a:lnTo>
                  <a:pt x="16" y="31"/>
                </a:lnTo>
                <a:lnTo>
                  <a:pt x="14"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64" name="Freeform 25"/>
          <p:cNvSpPr>
            <a:spLocks/>
          </p:cNvSpPr>
          <p:nvPr/>
        </p:nvSpPr>
        <p:spPr bwMode="auto">
          <a:xfrm>
            <a:off x="1755775" y="3840163"/>
            <a:ext cx="61913" cy="57150"/>
          </a:xfrm>
          <a:custGeom>
            <a:avLst/>
            <a:gdLst>
              <a:gd name="T0" fmla="*/ 2147483646 w 31"/>
              <a:gd name="T1" fmla="*/ 2147483646 h 31"/>
              <a:gd name="T2" fmla="*/ 2147483646 w 31"/>
              <a:gd name="T3" fmla="*/ 2147483646 h 31"/>
              <a:gd name="T4" fmla="*/ 2147483646 w 31"/>
              <a:gd name="T5" fmla="*/ 2147483646 h 31"/>
              <a:gd name="T6" fmla="*/ 2147483646 w 31"/>
              <a:gd name="T7" fmla="*/ 2147483646 h 31"/>
              <a:gd name="T8" fmla="*/ 2147483646 w 31"/>
              <a:gd name="T9" fmla="*/ 2147483646 h 31"/>
              <a:gd name="T10" fmla="*/ 2147483646 w 31"/>
              <a:gd name="T11" fmla="*/ 2147483646 h 31"/>
              <a:gd name="T12" fmla="*/ 2147483646 w 31"/>
              <a:gd name="T13" fmla="*/ 2147483646 h 31"/>
              <a:gd name="T14" fmla="*/ 2147483646 w 31"/>
              <a:gd name="T15" fmla="*/ 2147483646 h 31"/>
              <a:gd name="T16" fmla="*/ 2147483646 w 31"/>
              <a:gd name="T17" fmla="*/ 2147483646 h 31"/>
              <a:gd name="T18" fmla="*/ 2147483646 w 31"/>
              <a:gd name="T19" fmla="*/ 2147483646 h 31"/>
              <a:gd name="T20" fmla="*/ 2147483646 w 31"/>
              <a:gd name="T21" fmla="*/ 2147483646 h 31"/>
              <a:gd name="T22" fmla="*/ 2147483646 w 31"/>
              <a:gd name="T23" fmla="*/ 2147483646 h 31"/>
              <a:gd name="T24" fmla="*/ 2147483646 w 31"/>
              <a:gd name="T25" fmla="*/ 2147483646 h 31"/>
              <a:gd name="T26" fmla="*/ 2147483646 w 31"/>
              <a:gd name="T27" fmla="*/ 2147483646 h 31"/>
              <a:gd name="T28" fmla="*/ 2147483646 w 31"/>
              <a:gd name="T29" fmla="*/ 2147483646 h 31"/>
              <a:gd name="T30" fmla="*/ 2147483646 w 31"/>
              <a:gd name="T31" fmla="*/ 2147483646 h 31"/>
              <a:gd name="T32" fmla="*/ 2147483646 w 31"/>
              <a:gd name="T33" fmla="*/ 2147483646 h 31"/>
              <a:gd name="T34" fmla="*/ 2147483646 w 31"/>
              <a:gd name="T35" fmla="*/ 2147483646 h 31"/>
              <a:gd name="T36" fmla="*/ 2147483646 w 31"/>
              <a:gd name="T37" fmla="*/ 0 h 31"/>
              <a:gd name="T38" fmla="*/ 2147483646 w 31"/>
              <a:gd name="T39" fmla="*/ 0 h 31"/>
              <a:gd name="T40" fmla="*/ 2147483646 w 31"/>
              <a:gd name="T41" fmla="*/ 0 h 31"/>
              <a:gd name="T42" fmla="*/ 2147483646 w 31"/>
              <a:gd name="T43" fmla="*/ 0 h 31"/>
              <a:gd name="T44" fmla="*/ 2147483646 w 31"/>
              <a:gd name="T45" fmla="*/ 0 h 31"/>
              <a:gd name="T46" fmla="*/ 2147483646 w 31"/>
              <a:gd name="T47" fmla="*/ 2147483646 h 31"/>
              <a:gd name="T48" fmla="*/ 2147483646 w 31"/>
              <a:gd name="T49" fmla="*/ 2147483646 h 31"/>
              <a:gd name="T50" fmla="*/ 2147483646 w 31"/>
              <a:gd name="T51" fmla="*/ 2147483646 h 31"/>
              <a:gd name="T52" fmla="*/ 2147483646 w 31"/>
              <a:gd name="T53" fmla="*/ 2147483646 h 31"/>
              <a:gd name="T54" fmla="*/ 2147483646 w 31"/>
              <a:gd name="T55" fmla="*/ 2147483646 h 31"/>
              <a:gd name="T56" fmla="*/ 0 w 31"/>
              <a:gd name="T57" fmla="*/ 2147483646 h 31"/>
              <a:gd name="T58" fmla="*/ 0 w 31"/>
              <a:gd name="T59" fmla="*/ 2147483646 h 31"/>
              <a:gd name="T60" fmla="*/ 0 w 31"/>
              <a:gd name="T61" fmla="*/ 2147483646 h 31"/>
              <a:gd name="T62" fmla="*/ 0 w 31"/>
              <a:gd name="T63" fmla="*/ 2147483646 h 31"/>
              <a:gd name="T64" fmla="*/ 0 w 31"/>
              <a:gd name="T65" fmla="*/ 2147483646 h 31"/>
              <a:gd name="T66" fmla="*/ 2147483646 w 31"/>
              <a:gd name="T67" fmla="*/ 2147483646 h 31"/>
              <a:gd name="T68" fmla="*/ 2147483646 w 31"/>
              <a:gd name="T69" fmla="*/ 2147483646 h 31"/>
              <a:gd name="T70" fmla="*/ 2147483646 w 31"/>
              <a:gd name="T71" fmla="*/ 2147483646 h 31"/>
              <a:gd name="T72" fmla="*/ 2147483646 w 31"/>
              <a:gd name="T73" fmla="*/ 2147483646 h 31"/>
              <a:gd name="T74" fmla="*/ 2147483646 w 31"/>
              <a:gd name="T75" fmla="*/ 2147483646 h 31"/>
              <a:gd name="T76" fmla="*/ 2147483646 w 31"/>
              <a:gd name="T77" fmla="*/ 2147483646 h 31"/>
              <a:gd name="T78" fmla="*/ 2147483646 w 31"/>
              <a:gd name="T79" fmla="*/ 2147483646 h 31"/>
              <a:gd name="T80" fmla="*/ 2147483646 w 31"/>
              <a:gd name="T81" fmla="*/ 2147483646 h 31"/>
              <a:gd name="T82" fmla="*/ 2147483646 w 31"/>
              <a:gd name="T83" fmla="*/ 2147483646 h 31"/>
              <a:gd name="T84" fmla="*/ 2147483646 w 31"/>
              <a:gd name="T85" fmla="*/ 2147483646 h 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1"/>
              <a:gd name="T130" fmla="*/ 0 h 31"/>
              <a:gd name="T131" fmla="*/ 31 w 31"/>
              <a:gd name="T132" fmla="*/ 31 h 3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1" h="31">
                <a:moveTo>
                  <a:pt x="14" y="29"/>
                </a:moveTo>
                <a:lnTo>
                  <a:pt x="16" y="31"/>
                </a:lnTo>
                <a:lnTo>
                  <a:pt x="20" y="29"/>
                </a:lnTo>
                <a:lnTo>
                  <a:pt x="22" y="29"/>
                </a:lnTo>
                <a:lnTo>
                  <a:pt x="25" y="27"/>
                </a:lnTo>
                <a:lnTo>
                  <a:pt x="27" y="25"/>
                </a:lnTo>
                <a:lnTo>
                  <a:pt x="29" y="23"/>
                </a:lnTo>
                <a:lnTo>
                  <a:pt x="29" y="21"/>
                </a:lnTo>
                <a:lnTo>
                  <a:pt x="29" y="19"/>
                </a:lnTo>
                <a:lnTo>
                  <a:pt x="31" y="15"/>
                </a:lnTo>
                <a:lnTo>
                  <a:pt x="29" y="13"/>
                </a:lnTo>
                <a:lnTo>
                  <a:pt x="29" y="11"/>
                </a:lnTo>
                <a:lnTo>
                  <a:pt x="29" y="9"/>
                </a:lnTo>
                <a:lnTo>
                  <a:pt x="27" y="7"/>
                </a:lnTo>
                <a:lnTo>
                  <a:pt x="25" y="5"/>
                </a:lnTo>
                <a:lnTo>
                  <a:pt x="25" y="2"/>
                </a:lnTo>
                <a:lnTo>
                  <a:pt x="22" y="2"/>
                </a:lnTo>
                <a:lnTo>
                  <a:pt x="20" y="0"/>
                </a:lnTo>
                <a:lnTo>
                  <a:pt x="16" y="0"/>
                </a:lnTo>
                <a:lnTo>
                  <a:pt x="14" y="0"/>
                </a:lnTo>
                <a:lnTo>
                  <a:pt x="12" y="0"/>
                </a:lnTo>
                <a:lnTo>
                  <a:pt x="10" y="0"/>
                </a:lnTo>
                <a:lnTo>
                  <a:pt x="8" y="2"/>
                </a:lnTo>
                <a:lnTo>
                  <a:pt x="6" y="2"/>
                </a:lnTo>
                <a:lnTo>
                  <a:pt x="4" y="5"/>
                </a:lnTo>
                <a:lnTo>
                  <a:pt x="2" y="7"/>
                </a:lnTo>
                <a:lnTo>
                  <a:pt x="2" y="9"/>
                </a:lnTo>
                <a:lnTo>
                  <a:pt x="0" y="11"/>
                </a:lnTo>
                <a:lnTo>
                  <a:pt x="0" y="13"/>
                </a:lnTo>
                <a:lnTo>
                  <a:pt x="0" y="15"/>
                </a:lnTo>
                <a:lnTo>
                  <a:pt x="0" y="19"/>
                </a:lnTo>
                <a:lnTo>
                  <a:pt x="0" y="21"/>
                </a:lnTo>
                <a:lnTo>
                  <a:pt x="2" y="23"/>
                </a:lnTo>
                <a:lnTo>
                  <a:pt x="2" y="25"/>
                </a:lnTo>
                <a:lnTo>
                  <a:pt x="4" y="27"/>
                </a:lnTo>
                <a:lnTo>
                  <a:pt x="6" y="27"/>
                </a:lnTo>
                <a:lnTo>
                  <a:pt x="8" y="29"/>
                </a:lnTo>
                <a:lnTo>
                  <a:pt x="10" y="29"/>
                </a:lnTo>
                <a:lnTo>
                  <a:pt x="12" y="31"/>
                </a:lnTo>
                <a:lnTo>
                  <a:pt x="14" y="31"/>
                </a:lnTo>
                <a:lnTo>
                  <a:pt x="14"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65" name="Freeform 26"/>
          <p:cNvSpPr>
            <a:spLocks/>
          </p:cNvSpPr>
          <p:nvPr/>
        </p:nvSpPr>
        <p:spPr bwMode="auto">
          <a:xfrm>
            <a:off x="2676525" y="3849688"/>
            <a:ext cx="61913" cy="55562"/>
          </a:xfrm>
          <a:custGeom>
            <a:avLst/>
            <a:gdLst>
              <a:gd name="T0" fmla="*/ 2147483646 w 31"/>
              <a:gd name="T1" fmla="*/ 2147483646 h 31"/>
              <a:gd name="T2" fmla="*/ 2147483646 w 31"/>
              <a:gd name="T3" fmla="*/ 2147483646 h 31"/>
              <a:gd name="T4" fmla="*/ 2147483646 w 31"/>
              <a:gd name="T5" fmla="*/ 2147483646 h 31"/>
              <a:gd name="T6" fmla="*/ 2147483646 w 31"/>
              <a:gd name="T7" fmla="*/ 2147483646 h 31"/>
              <a:gd name="T8" fmla="*/ 2147483646 w 31"/>
              <a:gd name="T9" fmla="*/ 2147483646 h 31"/>
              <a:gd name="T10" fmla="*/ 2147483646 w 31"/>
              <a:gd name="T11" fmla="*/ 2147483646 h 31"/>
              <a:gd name="T12" fmla="*/ 2147483646 w 31"/>
              <a:gd name="T13" fmla="*/ 2147483646 h 31"/>
              <a:gd name="T14" fmla="*/ 2147483646 w 31"/>
              <a:gd name="T15" fmla="*/ 2147483646 h 31"/>
              <a:gd name="T16" fmla="*/ 2147483646 w 31"/>
              <a:gd name="T17" fmla="*/ 2147483646 h 31"/>
              <a:gd name="T18" fmla="*/ 2147483646 w 31"/>
              <a:gd name="T19" fmla="*/ 2147483646 h 31"/>
              <a:gd name="T20" fmla="*/ 2147483646 w 31"/>
              <a:gd name="T21" fmla="*/ 2147483646 h 31"/>
              <a:gd name="T22" fmla="*/ 2147483646 w 31"/>
              <a:gd name="T23" fmla="*/ 2147483646 h 31"/>
              <a:gd name="T24" fmla="*/ 2147483646 w 31"/>
              <a:gd name="T25" fmla="*/ 2147483646 h 31"/>
              <a:gd name="T26" fmla="*/ 2147483646 w 31"/>
              <a:gd name="T27" fmla="*/ 2147483646 h 31"/>
              <a:gd name="T28" fmla="*/ 2147483646 w 31"/>
              <a:gd name="T29" fmla="*/ 2147483646 h 31"/>
              <a:gd name="T30" fmla="*/ 2147483646 w 31"/>
              <a:gd name="T31" fmla="*/ 2147483646 h 31"/>
              <a:gd name="T32" fmla="*/ 2147483646 w 31"/>
              <a:gd name="T33" fmla="*/ 2147483646 h 31"/>
              <a:gd name="T34" fmla="*/ 2147483646 w 31"/>
              <a:gd name="T35" fmla="*/ 2147483646 h 31"/>
              <a:gd name="T36" fmla="*/ 2147483646 w 31"/>
              <a:gd name="T37" fmla="*/ 2147483646 h 31"/>
              <a:gd name="T38" fmla="*/ 2147483646 w 31"/>
              <a:gd name="T39" fmla="*/ 0 h 31"/>
              <a:gd name="T40" fmla="*/ 2147483646 w 31"/>
              <a:gd name="T41" fmla="*/ 0 h 31"/>
              <a:gd name="T42" fmla="*/ 2147483646 w 31"/>
              <a:gd name="T43" fmla="*/ 0 h 31"/>
              <a:gd name="T44" fmla="*/ 2147483646 w 31"/>
              <a:gd name="T45" fmla="*/ 2147483646 h 31"/>
              <a:gd name="T46" fmla="*/ 2147483646 w 31"/>
              <a:gd name="T47" fmla="*/ 2147483646 h 31"/>
              <a:gd name="T48" fmla="*/ 2147483646 w 31"/>
              <a:gd name="T49" fmla="*/ 2147483646 h 31"/>
              <a:gd name="T50" fmla="*/ 2147483646 w 31"/>
              <a:gd name="T51" fmla="*/ 2147483646 h 31"/>
              <a:gd name="T52" fmla="*/ 2147483646 w 31"/>
              <a:gd name="T53" fmla="*/ 2147483646 h 31"/>
              <a:gd name="T54" fmla="*/ 2147483646 w 31"/>
              <a:gd name="T55" fmla="*/ 2147483646 h 31"/>
              <a:gd name="T56" fmla="*/ 0 w 31"/>
              <a:gd name="T57" fmla="*/ 2147483646 h 31"/>
              <a:gd name="T58" fmla="*/ 0 w 31"/>
              <a:gd name="T59" fmla="*/ 2147483646 h 31"/>
              <a:gd name="T60" fmla="*/ 0 w 31"/>
              <a:gd name="T61" fmla="*/ 2147483646 h 31"/>
              <a:gd name="T62" fmla="*/ 0 w 31"/>
              <a:gd name="T63" fmla="*/ 2147483646 h 31"/>
              <a:gd name="T64" fmla="*/ 0 w 31"/>
              <a:gd name="T65" fmla="*/ 2147483646 h 31"/>
              <a:gd name="T66" fmla="*/ 2147483646 w 31"/>
              <a:gd name="T67" fmla="*/ 2147483646 h 31"/>
              <a:gd name="T68" fmla="*/ 2147483646 w 31"/>
              <a:gd name="T69" fmla="*/ 2147483646 h 31"/>
              <a:gd name="T70" fmla="*/ 2147483646 w 31"/>
              <a:gd name="T71" fmla="*/ 2147483646 h 31"/>
              <a:gd name="T72" fmla="*/ 2147483646 w 31"/>
              <a:gd name="T73" fmla="*/ 2147483646 h 31"/>
              <a:gd name="T74" fmla="*/ 2147483646 w 31"/>
              <a:gd name="T75" fmla="*/ 2147483646 h 31"/>
              <a:gd name="T76" fmla="*/ 2147483646 w 31"/>
              <a:gd name="T77" fmla="*/ 2147483646 h 31"/>
              <a:gd name="T78" fmla="*/ 2147483646 w 31"/>
              <a:gd name="T79" fmla="*/ 2147483646 h 31"/>
              <a:gd name="T80" fmla="*/ 2147483646 w 31"/>
              <a:gd name="T81" fmla="*/ 2147483646 h 31"/>
              <a:gd name="T82" fmla="*/ 2147483646 w 31"/>
              <a:gd name="T83" fmla="*/ 2147483646 h 31"/>
              <a:gd name="T84" fmla="*/ 2147483646 w 31"/>
              <a:gd name="T85" fmla="*/ 2147483646 h 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1"/>
              <a:gd name="T130" fmla="*/ 0 h 31"/>
              <a:gd name="T131" fmla="*/ 31 w 31"/>
              <a:gd name="T132" fmla="*/ 31 h 3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1" h="31">
                <a:moveTo>
                  <a:pt x="14" y="29"/>
                </a:moveTo>
                <a:lnTo>
                  <a:pt x="16" y="31"/>
                </a:lnTo>
                <a:lnTo>
                  <a:pt x="20" y="29"/>
                </a:lnTo>
                <a:lnTo>
                  <a:pt x="22" y="29"/>
                </a:lnTo>
                <a:lnTo>
                  <a:pt x="24" y="26"/>
                </a:lnTo>
                <a:lnTo>
                  <a:pt x="26" y="24"/>
                </a:lnTo>
                <a:lnTo>
                  <a:pt x="29" y="22"/>
                </a:lnTo>
                <a:lnTo>
                  <a:pt x="29" y="20"/>
                </a:lnTo>
                <a:lnTo>
                  <a:pt x="31" y="18"/>
                </a:lnTo>
                <a:lnTo>
                  <a:pt x="31" y="14"/>
                </a:lnTo>
                <a:lnTo>
                  <a:pt x="31" y="12"/>
                </a:lnTo>
                <a:lnTo>
                  <a:pt x="29" y="10"/>
                </a:lnTo>
                <a:lnTo>
                  <a:pt x="29" y="8"/>
                </a:lnTo>
                <a:lnTo>
                  <a:pt x="26" y="6"/>
                </a:lnTo>
                <a:lnTo>
                  <a:pt x="24" y="4"/>
                </a:lnTo>
                <a:lnTo>
                  <a:pt x="22" y="2"/>
                </a:lnTo>
                <a:lnTo>
                  <a:pt x="20" y="2"/>
                </a:lnTo>
                <a:lnTo>
                  <a:pt x="16" y="0"/>
                </a:lnTo>
                <a:lnTo>
                  <a:pt x="14" y="0"/>
                </a:lnTo>
                <a:lnTo>
                  <a:pt x="12" y="0"/>
                </a:lnTo>
                <a:lnTo>
                  <a:pt x="10" y="2"/>
                </a:lnTo>
                <a:lnTo>
                  <a:pt x="8" y="2"/>
                </a:lnTo>
                <a:lnTo>
                  <a:pt x="6" y="4"/>
                </a:lnTo>
                <a:lnTo>
                  <a:pt x="4" y="4"/>
                </a:lnTo>
                <a:lnTo>
                  <a:pt x="2" y="6"/>
                </a:lnTo>
                <a:lnTo>
                  <a:pt x="2" y="8"/>
                </a:lnTo>
                <a:lnTo>
                  <a:pt x="0" y="10"/>
                </a:lnTo>
                <a:lnTo>
                  <a:pt x="0" y="12"/>
                </a:lnTo>
                <a:lnTo>
                  <a:pt x="0" y="14"/>
                </a:lnTo>
                <a:lnTo>
                  <a:pt x="0" y="18"/>
                </a:lnTo>
                <a:lnTo>
                  <a:pt x="0" y="20"/>
                </a:lnTo>
                <a:lnTo>
                  <a:pt x="2" y="22"/>
                </a:lnTo>
                <a:lnTo>
                  <a:pt x="2" y="24"/>
                </a:lnTo>
                <a:lnTo>
                  <a:pt x="4" y="26"/>
                </a:lnTo>
                <a:lnTo>
                  <a:pt x="6" y="26"/>
                </a:lnTo>
                <a:lnTo>
                  <a:pt x="8" y="29"/>
                </a:lnTo>
                <a:lnTo>
                  <a:pt x="10" y="29"/>
                </a:lnTo>
                <a:lnTo>
                  <a:pt x="12" y="31"/>
                </a:lnTo>
                <a:lnTo>
                  <a:pt x="14" y="31"/>
                </a:lnTo>
                <a:lnTo>
                  <a:pt x="14"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66" name="Freeform 27"/>
          <p:cNvSpPr>
            <a:spLocks/>
          </p:cNvSpPr>
          <p:nvPr/>
        </p:nvSpPr>
        <p:spPr bwMode="auto">
          <a:xfrm>
            <a:off x="1241425" y="3849688"/>
            <a:ext cx="61913" cy="55562"/>
          </a:xfrm>
          <a:custGeom>
            <a:avLst/>
            <a:gdLst>
              <a:gd name="T0" fmla="*/ 0 w 31"/>
              <a:gd name="T1" fmla="*/ 0 h 31"/>
              <a:gd name="T2" fmla="*/ 2147483646 w 31"/>
              <a:gd name="T3" fmla="*/ 2147483646 h 31"/>
              <a:gd name="T4" fmla="*/ 2147483646 w 31"/>
              <a:gd name="T5" fmla="*/ 2147483646 h 31"/>
              <a:gd name="T6" fmla="*/ 2147483646 w 31"/>
              <a:gd name="T7" fmla="*/ 2147483646 h 31"/>
              <a:gd name="T8" fmla="*/ 2147483646 w 31"/>
              <a:gd name="T9" fmla="*/ 2147483646 h 31"/>
              <a:gd name="T10" fmla="*/ 0 w 31"/>
              <a:gd name="T11" fmla="*/ 0 h 31"/>
              <a:gd name="T12" fmla="*/ 0 60000 65536"/>
              <a:gd name="T13" fmla="*/ 0 60000 65536"/>
              <a:gd name="T14" fmla="*/ 0 60000 65536"/>
              <a:gd name="T15" fmla="*/ 0 60000 65536"/>
              <a:gd name="T16" fmla="*/ 0 60000 65536"/>
              <a:gd name="T17" fmla="*/ 0 60000 65536"/>
              <a:gd name="T18" fmla="*/ 0 w 31"/>
              <a:gd name="T19" fmla="*/ 0 h 31"/>
              <a:gd name="T20" fmla="*/ 31 w 31"/>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31" h="31">
                <a:moveTo>
                  <a:pt x="0" y="0"/>
                </a:moveTo>
                <a:lnTo>
                  <a:pt x="2" y="31"/>
                </a:lnTo>
                <a:lnTo>
                  <a:pt x="31" y="16"/>
                </a:lnTo>
                <a:lnTo>
                  <a:pt x="2"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67" name="Freeform 29"/>
          <p:cNvSpPr>
            <a:spLocks/>
          </p:cNvSpPr>
          <p:nvPr/>
        </p:nvSpPr>
        <p:spPr bwMode="auto">
          <a:xfrm>
            <a:off x="7935913" y="2973388"/>
            <a:ext cx="100012" cy="80962"/>
          </a:xfrm>
          <a:custGeom>
            <a:avLst/>
            <a:gdLst>
              <a:gd name="T0" fmla="*/ 0 w 31"/>
              <a:gd name="T1" fmla="*/ 2147483646 h 31"/>
              <a:gd name="T2" fmla="*/ 2147483646 w 31"/>
              <a:gd name="T3" fmla="*/ 2147483646 h 31"/>
              <a:gd name="T4" fmla="*/ 2147483646 w 31"/>
              <a:gd name="T5" fmla="*/ 0 h 31"/>
              <a:gd name="T6" fmla="*/ 2147483646 w 31"/>
              <a:gd name="T7" fmla="*/ 2147483646 h 31"/>
              <a:gd name="T8" fmla="*/ 2147483646 w 31"/>
              <a:gd name="T9" fmla="*/ 2147483646 h 31"/>
              <a:gd name="T10" fmla="*/ 0 w 31"/>
              <a:gd name="T11" fmla="*/ 2147483646 h 31"/>
              <a:gd name="T12" fmla="*/ 0 60000 65536"/>
              <a:gd name="T13" fmla="*/ 0 60000 65536"/>
              <a:gd name="T14" fmla="*/ 0 60000 65536"/>
              <a:gd name="T15" fmla="*/ 0 60000 65536"/>
              <a:gd name="T16" fmla="*/ 0 60000 65536"/>
              <a:gd name="T17" fmla="*/ 0 60000 65536"/>
              <a:gd name="T18" fmla="*/ 0 w 31"/>
              <a:gd name="T19" fmla="*/ 0 h 31"/>
              <a:gd name="T20" fmla="*/ 31 w 31"/>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31" h="31">
                <a:moveTo>
                  <a:pt x="0" y="29"/>
                </a:moveTo>
                <a:lnTo>
                  <a:pt x="31" y="31"/>
                </a:lnTo>
                <a:lnTo>
                  <a:pt x="16" y="0"/>
                </a:lnTo>
                <a:lnTo>
                  <a:pt x="2" y="31"/>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68" name="Freeform 30"/>
          <p:cNvSpPr>
            <a:spLocks/>
          </p:cNvSpPr>
          <p:nvPr/>
        </p:nvSpPr>
        <p:spPr bwMode="auto">
          <a:xfrm>
            <a:off x="1282700" y="5614988"/>
            <a:ext cx="238125" cy="260350"/>
          </a:xfrm>
          <a:custGeom>
            <a:avLst/>
            <a:gdLst>
              <a:gd name="T0" fmla="*/ 0 w 120"/>
              <a:gd name="T1" fmla="*/ 2147483646 h 143"/>
              <a:gd name="T2" fmla="*/ 2147483646 w 120"/>
              <a:gd name="T3" fmla="*/ 2147483646 h 143"/>
              <a:gd name="T4" fmla="*/ 2147483646 w 120"/>
              <a:gd name="T5" fmla="*/ 2147483646 h 143"/>
              <a:gd name="T6" fmla="*/ 2147483646 w 120"/>
              <a:gd name="T7" fmla="*/ 2147483646 h 143"/>
              <a:gd name="T8" fmla="*/ 2147483646 w 120"/>
              <a:gd name="T9" fmla="*/ 2147483646 h 143"/>
              <a:gd name="T10" fmla="*/ 2147483646 w 120"/>
              <a:gd name="T11" fmla="*/ 2147483646 h 143"/>
              <a:gd name="T12" fmla="*/ 2147483646 w 120"/>
              <a:gd name="T13" fmla="*/ 2147483646 h 143"/>
              <a:gd name="T14" fmla="*/ 2147483646 w 120"/>
              <a:gd name="T15" fmla="*/ 2147483646 h 143"/>
              <a:gd name="T16" fmla="*/ 2147483646 w 120"/>
              <a:gd name="T17" fmla="*/ 2147483646 h 143"/>
              <a:gd name="T18" fmla="*/ 2147483646 w 120"/>
              <a:gd name="T19" fmla="*/ 2147483646 h 143"/>
              <a:gd name="T20" fmla="*/ 2147483646 w 120"/>
              <a:gd name="T21" fmla="*/ 2147483646 h 143"/>
              <a:gd name="T22" fmla="*/ 2147483646 w 120"/>
              <a:gd name="T23" fmla="*/ 2147483646 h 143"/>
              <a:gd name="T24" fmla="*/ 2147483646 w 120"/>
              <a:gd name="T25" fmla="*/ 2147483646 h 143"/>
              <a:gd name="T26" fmla="*/ 2147483646 w 120"/>
              <a:gd name="T27" fmla="*/ 2147483646 h 143"/>
              <a:gd name="T28" fmla="*/ 2147483646 w 120"/>
              <a:gd name="T29" fmla="*/ 2147483646 h 143"/>
              <a:gd name="T30" fmla="*/ 2147483646 w 120"/>
              <a:gd name="T31" fmla="*/ 2147483646 h 143"/>
              <a:gd name="T32" fmla="*/ 2147483646 w 120"/>
              <a:gd name="T33" fmla="*/ 2147483646 h 143"/>
              <a:gd name="T34" fmla="*/ 2147483646 w 120"/>
              <a:gd name="T35" fmla="*/ 2147483646 h 143"/>
              <a:gd name="T36" fmla="*/ 2147483646 w 120"/>
              <a:gd name="T37" fmla="*/ 2147483646 h 143"/>
              <a:gd name="T38" fmla="*/ 2147483646 w 120"/>
              <a:gd name="T39" fmla="*/ 2147483646 h 143"/>
              <a:gd name="T40" fmla="*/ 2147483646 w 120"/>
              <a:gd name="T41" fmla="*/ 2147483646 h 143"/>
              <a:gd name="T42" fmla="*/ 2147483646 w 120"/>
              <a:gd name="T43" fmla="*/ 0 h 143"/>
              <a:gd name="T44" fmla="*/ 2147483646 w 120"/>
              <a:gd name="T45" fmla="*/ 0 h 143"/>
              <a:gd name="T46" fmla="*/ 2147483646 w 120"/>
              <a:gd name="T47" fmla="*/ 2147483646 h 143"/>
              <a:gd name="T48" fmla="*/ 2147483646 w 120"/>
              <a:gd name="T49" fmla="*/ 2147483646 h 14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0"/>
              <a:gd name="T76" fmla="*/ 0 h 143"/>
              <a:gd name="T77" fmla="*/ 120 w 120"/>
              <a:gd name="T78" fmla="*/ 143 h 14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0" h="143">
                <a:moveTo>
                  <a:pt x="0" y="85"/>
                </a:moveTo>
                <a:lnTo>
                  <a:pt x="2" y="95"/>
                </a:lnTo>
                <a:lnTo>
                  <a:pt x="4" y="103"/>
                </a:lnTo>
                <a:lnTo>
                  <a:pt x="8" y="111"/>
                </a:lnTo>
                <a:lnTo>
                  <a:pt x="12" y="120"/>
                </a:lnTo>
                <a:lnTo>
                  <a:pt x="18" y="126"/>
                </a:lnTo>
                <a:lnTo>
                  <a:pt x="24" y="132"/>
                </a:lnTo>
                <a:lnTo>
                  <a:pt x="33" y="136"/>
                </a:lnTo>
                <a:lnTo>
                  <a:pt x="41" y="140"/>
                </a:lnTo>
                <a:lnTo>
                  <a:pt x="51" y="143"/>
                </a:lnTo>
                <a:lnTo>
                  <a:pt x="62" y="143"/>
                </a:lnTo>
                <a:lnTo>
                  <a:pt x="70" y="143"/>
                </a:lnTo>
                <a:lnTo>
                  <a:pt x="80" y="140"/>
                </a:lnTo>
                <a:lnTo>
                  <a:pt x="89" y="136"/>
                </a:lnTo>
                <a:lnTo>
                  <a:pt x="97" y="132"/>
                </a:lnTo>
                <a:lnTo>
                  <a:pt x="103" y="126"/>
                </a:lnTo>
                <a:lnTo>
                  <a:pt x="109" y="120"/>
                </a:lnTo>
                <a:lnTo>
                  <a:pt x="113" y="111"/>
                </a:lnTo>
                <a:lnTo>
                  <a:pt x="118" y="103"/>
                </a:lnTo>
                <a:lnTo>
                  <a:pt x="120" y="95"/>
                </a:lnTo>
                <a:lnTo>
                  <a:pt x="120" y="85"/>
                </a:lnTo>
                <a:lnTo>
                  <a:pt x="120" y="0"/>
                </a:lnTo>
                <a:lnTo>
                  <a:pt x="2" y="0"/>
                </a:lnTo>
                <a:lnTo>
                  <a:pt x="2" y="85"/>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3269" name="Freeform 31"/>
          <p:cNvSpPr>
            <a:spLocks/>
          </p:cNvSpPr>
          <p:nvPr/>
        </p:nvSpPr>
        <p:spPr bwMode="auto">
          <a:xfrm>
            <a:off x="1647825" y="5149850"/>
            <a:ext cx="273050" cy="247650"/>
          </a:xfrm>
          <a:custGeom>
            <a:avLst/>
            <a:gdLst>
              <a:gd name="T0" fmla="*/ 2147483646 w 137"/>
              <a:gd name="T1" fmla="*/ 2147483646 h 137"/>
              <a:gd name="T2" fmla="*/ 2147483646 w 137"/>
              <a:gd name="T3" fmla="*/ 2147483646 h 137"/>
              <a:gd name="T4" fmla="*/ 2147483646 w 137"/>
              <a:gd name="T5" fmla="*/ 2147483646 h 137"/>
              <a:gd name="T6" fmla="*/ 2147483646 w 137"/>
              <a:gd name="T7" fmla="*/ 2147483646 h 137"/>
              <a:gd name="T8" fmla="*/ 2147483646 w 137"/>
              <a:gd name="T9" fmla="*/ 2147483646 h 137"/>
              <a:gd name="T10" fmla="*/ 2147483646 w 137"/>
              <a:gd name="T11" fmla="*/ 2147483646 h 137"/>
              <a:gd name="T12" fmla="*/ 2147483646 w 137"/>
              <a:gd name="T13" fmla="*/ 2147483646 h 137"/>
              <a:gd name="T14" fmla="*/ 2147483646 w 137"/>
              <a:gd name="T15" fmla="*/ 2147483646 h 137"/>
              <a:gd name="T16" fmla="*/ 2147483646 w 137"/>
              <a:gd name="T17" fmla="*/ 2147483646 h 137"/>
              <a:gd name="T18" fmla="*/ 2147483646 w 137"/>
              <a:gd name="T19" fmla="*/ 2147483646 h 137"/>
              <a:gd name="T20" fmla="*/ 2147483646 w 137"/>
              <a:gd name="T21" fmla="*/ 2147483646 h 137"/>
              <a:gd name="T22" fmla="*/ 2147483646 w 137"/>
              <a:gd name="T23" fmla="*/ 2147483646 h 137"/>
              <a:gd name="T24" fmla="*/ 2147483646 w 137"/>
              <a:gd name="T25" fmla="*/ 2147483646 h 137"/>
              <a:gd name="T26" fmla="*/ 2147483646 w 137"/>
              <a:gd name="T27" fmla="*/ 2147483646 h 137"/>
              <a:gd name="T28" fmla="*/ 2147483646 w 137"/>
              <a:gd name="T29" fmla="*/ 2147483646 h 137"/>
              <a:gd name="T30" fmla="*/ 2147483646 w 137"/>
              <a:gd name="T31" fmla="*/ 2147483646 h 137"/>
              <a:gd name="T32" fmla="*/ 2147483646 w 137"/>
              <a:gd name="T33" fmla="*/ 2147483646 h 137"/>
              <a:gd name="T34" fmla="*/ 2147483646 w 137"/>
              <a:gd name="T35" fmla="*/ 2147483646 h 137"/>
              <a:gd name="T36" fmla="*/ 2147483646 w 137"/>
              <a:gd name="T37" fmla="*/ 2147483646 h 137"/>
              <a:gd name="T38" fmla="*/ 2147483646 w 137"/>
              <a:gd name="T39" fmla="*/ 2147483646 h 137"/>
              <a:gd name="T40" fmla="*/ 2147483646 w 137"/>
              <a:gd name="T41" fmla="*/ 0 h 137"/>
              <a:gd name="T42" fmla="*/ 2147483646 w 137"/>
              <a:gd name="T43" fmla="*/ 2147483646 h 137"/>
              <a:gd name="T44" fmla="*/ 2147483646 w 137"/>
              <a:gd name="T45" fmla="*/ 2147483646 h 137"/>
              <a:gd name="T46" fmla="*/ 2147483646 w 137"/>
              <a:gd name="T47" fmla="*/ 2147483646 h 137"/>
              <a:gd name="T48" fmla="*/ 2147483646 w 137"/>
              <a:gd name="T49" fmla="*/ 2147483646 h 137"/>
              <a:gd name="T50" fmla="*/ 2147483646 w 137"/>
              <a:gd name="T51" fmla="*/ 2147483646 h 137"/>
              <a:gd name="T52" fmla="*/ 2147483646 w 137"/>
              <a:gd name="T53" fmla="*/ 2147483646 h 137"/>
              <a:gd name="T54" fmla="*/ 2147483646 w 137"/>
              <a:gd name="T55" fmla="*/ 2147483646 h 137"/>
              <a:gd name="T56" fmla="*/ 2147483646 w 137"/>
              <a:gd name="T57" fmla="*/ 2147483646 h 137"/>
              <a:gd name="T58" fmla="*/ 2147483646 w 137"/>
              <a:gd name="T59" fmla="*/ 2147483646 h 137"/>
              <a:gd name="T60" fmla="*/ 0 w 137"/>
              <a:gd name="T61" fmla="*/ 2147483646 h 137"/>
              <a:gd name="T62" fmla="*/ 2147483646 w 137"/>
              <a:gd name="T63" fmla="*/ 2147483646 h 137"/>
              <a:gd name="T64" fmla="*/ 2147483646 w 137"/>
              <a:gd name="T65" fmla="*/ 2147483646 h 137"/>
              <a:gd name="T66" fmla="*/ 2147483646 w 137"/>
              <a:gd name="T67" fmla="*/ 2147483646 h 137"/>
              <a:gd name="T68" fmla="*/ 2147483646 w 137"/>
              <a:gd name="T69" fmla="*/ 2147483646 h 137"/>
              <a:gd name="T70" fmla="*/ 2147483646 w 137"/>
              <a:gd name="T71" fmla="*/ 2147483646 h 137"/>
              <a:gd name="T72" fmla="*/ 2147483646 w 137"/>
              <a:gd name="T73" fmla="*/ 2147483646 h 137"/>
              <a:gd name="T74" fmla="*/ 2147483646 w 137"/>
              <a:gd name="T75" fmla="*/ 2147483646 h 137"/>
              <a:gd name="T76" fmla="*/ 2147483646 w 137"/>
              <a:gd name="T77" fmla="*/ 2147483646 h 137"/>
              <a:gd name="T78" fmla="*/ 2147483646 w 137"/>
              <a:gd name="T79" fmla="*/ 2147483646 h 137"/>
              <a:gd name="T80" fmla="*/ 2147483646 w 137"/>
              <a:gd name="T81" fmla="*/ 2147483646 h 137"/>
              <a:gd name="T82" fmla="*/ 2147483646 w 137"/>
              <a:gd name="T83" fmla="*/ 2147483646 h 13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37"/>
              <a:gd name="T127" fmla="*/ 0 h 137"/>
              <a:gd name="T128" fmla="*/ 137 w 137"/>
              <a:gd name="T129" fmla="*/ 137 h 13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37" h="137">
                <a:moveTo>
                  <a:pt x="68" y="137"/>
                </a:moveTo>
                <a:lnTo>
                  <a:pt x="81" y="137"/>
                </a:lnTo>
                <a:lnTo>
                  <a:pt x="91" y="135"/>
                </a:lnTo>
                <a:lnTo>
                  <a:pt x="99" y="130"/>
                </a:lnTo>
                <a:lnTo>
                  <a:pt x="110" y="124"/>
                </a:lnTo>
                <a:lnTo>
                  <a:pt x="118" y="118"/>
                </a:lnTo>
                <a:lnTo>
                  <a:pt x="124" y="110"/>
                </a:lnTo>
                <a:lnTo>
                  <a:pt x="130" y="101"/>
                </a:lnTo>
                <a:lnTo>
                  <a:pt x="134" y="91"/>
                </a:lnTo>
                <a:lnTo>
                  <a:pt x="137" y="81"/>
                </a:lnTo>
                <a:lnTo>
                  <a:pt x="137" y="68"/>
                </a:lnTo>
                <a:lnTo>
                  <a:pt x="137" y="58"/>
                </a:lnTo>
                <a:lnTo>
                  <a:pt x="134" y="48"/>
                </a:lnTo>
                <a:lnTo>
                  <a:pt x="130" y="37"/>
                </a:lnTo>
                <a:lnTo>
                  <a:pt x="124" y="29"/>
                </a:lnTo>
                <a:lnTo>
                  <a:pt x="118" y="21"/>
                </a:lnTo>
                <a:lnTo>
                  <a:pt x="110" y="14"/>
                </a:lnTo>
                <a:lnTo>
                  <a:pt x="99" y="8"/>
                </a:lnTo>
                <a:lnTo>
                  <a:pt x="91" y="4"/>
                </a:lnTo>
                <a:lnTo>
                  <a:pt x="81" y="2"/>
                </a:lnTo>
                <a:lnTo>
                  <a:pt x="68" y="0"/>
                </a:lnTo>
                <a:lnTo>
                  <a:pt x="58" y="2"/>
                </a:lnTo>
                <a:lnTo>
                  <a:pt x="47" y="4"/>
                </a:lnTo>
                <a:lnTo>
                  <a:pt x="37" y="8"/>
                </a:lnTo>
                <a:lnTo>
                  <a:pt x="29" y="14"/>
                </a:lnTo>
                <a:lnTo>
                  <a:pt x="21" y="21"/>
                </a:lnTo>
                <a:lnTo>
                  <a:pt x="14" y="29"/>
                </a:lnTo>
                <a:lnTo>
                  <a:pt x="8" y="37"/>
                </a:lnTo>
                <a:lnTo>
                  <a:pt x="4" y="48"/>
                </a:lnTo>
                <a:lnTo>
                  <a:pt x="2" y="58"/>
                </a:lnTo>
                <a:lnTo>
                  <a:pt x="0" y="68"/>
                </a:lnTo>
                <a:lnTo>
                  <a:pt x="2" y="81"/>
                </a:lnTo>
                <a:lnTo>
                  <a:pt x="4" y="91"/>
                </a:lnTo>
                <a:lnTo>
                  <a:pt x="8" y="101"/>
                </a:lnTo>
                <a:lnTo>
                  <a:pt x="14" y="110"/>
                </a:lnTo>
                <a:lnTo>
                  <a:pt x="21" y="118"/>
                </a:lnTo>
                <a:lnTo>
                  <a:pt x="29" y="124"/>
                </a:lnTo>
                <a:lnTo>
                  <a:pt x="37" y="130"/>
                </a:lnTo>
                <a:lnTo>
                  <a:pt x="47" y="135"/>
                </a:lnTo>
                <a:lnTo>
                  <a:pt x="58" y="137"/>
                </a:lnTo>
                <a:lnTo>
                  <a:pt x="68" y="137"/>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3270" name="Line 32"/>
          <p:cNvSpPr>
            <a:spLocks noChangeShapeType="1"/>
          </p:cNvSpPr>
          <p:nvPr/>
        </p:nvSpPr>
        <p:spPr bwMode="auto">
          <a:xfrm>
            <a:off x="1706563" y="4897438"/>
            <a:ext cx="155575" cy="8731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71" name="Rectangle 33"/>
          <p:cNvSpPr>
            <a:spLocks noChangeArrowheads="1"/>
          </p:cNvSpPr>
          <p:nvPr/>
        </p:nvSpPr>
        <p:spPr bwMode="auto">
          <a:xfrm>
            <a:off x="1841500" y="4800600"/>
            <a:ext cx="635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zh-CN" altLang="en-US" sz="900">
                <a:solidFill>
                  <a:srgbClr val="000000"/>
                </a:solidFill>
                <a:ea typeface="宋体" panose="02010600030101010101" pitchFamily="2" charset="-122"/>
              </a:rPr>
              <a:t>1</a:t>
            </a:r>
            <a:endParaRPr kumimoji="1" lang="zh-CN" altLang="en-US" sz="2400">
              <a:latin typeface="Times New Roman" panose="02020603050405020304" pitchFamily="18" charset="0"/>
              <a:ea typeface="宋体" panose="02010600030101010101" pitchFamily="2" charset="-122"/>
            </a:endParaRPr>
          </a:p>
        </p:txBody>
      </p:sp>
      <p:sp>
        <p:nvSpPr>
          <p:cNvPr id="53272" name="Rectangle 34"/>
          <p:cNvSpPr>
            <a:spLocks noChangeArrowheads="1"/>
          </p:cNvSpPr>
          <p:nvPr/>
        </p:nvSpPr>
        <p:spPr bwMode="auto">
          <a:xfrm>
            <a:off x="1920875" y="4800600"/>
            <a:ext cx="635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zh-CN" altLang="en-US" sz="900">
                <a:solidFill>
                  <a:srgbClr val="000000"/>
                </a:solidFill>
                <a:ea typeface="宋体" panose="02010600030101010101" pitchFamily="2" charset="-122"/>
              </a:rPr>
              <a:t>6</a:t>
            </a:r>
            <a:endParaRPr kumimoji="1" lang="zh-CN" altLang="en-US" sz="2400">
              <a:latin typeface="Times New Roman" panose="02020603050405020304" pitchFamily="18" charset="0"/>
              <a:ea typeface="宋体" panose="02010600030101010101" pitchFamily="2" charset="-122"/>
            </a:endParaRPr>
          </a:p>
        </p:txBody>
      </p:sp>
      <p:sp>
        <p:nvSpPr>
          <p:cNvPr id="53273" name="Line 35"/>
          <p:cNvSpPr>
            <a:spLocks noChangeShapeType="1"/>
          </p:cNvSpPr>
          <p:nvPr/>
        </p:nvSpPr>
        <p:spPr bwMode="auto">
          <a:xfrm>
            <a:off x="1782763" y="3867150"/>
            <a:ext cx="3175" cy="123348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74" name="Freeform 39"/>
          <p:cNvSpPr>
            <a:spLocks/>
          </p:cNvSpPr>
          <p:nvPr/>
        </p:nvSpPr>
        <p:spPr bwMode="auto">
          <a:xfrm>
            <a:off x="1579563" y="5246688"/>
            <a:ext cx="60325" cy="57150"/>
          </a:xfrm>
          <a:custGeom>
            <a:avLst/>
            <a:gdLst>
              <a:gd name="T0" fmla="*/ 0 w 31"/>
              <a:gd name="T1" fmla="*/ 0 h 31"/>
              <a:gd name="T2" fmla="*/ 2147483646 w 31"/>
              <a:gd name="T3" fmla="*/ 2147483646 h 31"/>
              <a:gd name="T4" fmla="*/ 2147483646 w 31"/>
              <a:gd name="T5" fmla="*/ 2147483646 h 31"/>
              <a:gd name="T6" fmla="*/ 2147483646 w 31"/>
              <a:gd name="T7" fmla="*/ 0 h 31"/>
              <a:gd name="T8" fmla="*/ 2147483646 w 31"/>
              <a:gd name="T9" fmla="*/ 0 h 31"/>
              <a:gd name="T10" fmla="*/ 0 w 31"/>
              <a:gd name="T11" fmla="*/ 0 h 31"/>
              <a:gd name="T12" fmla="*/ 0 60000 65536"/>
              <a:gd name="T13" fmla="*/ 0 60000 65536"/>
              <a:gd name="T14" fmla="*/ 0 60000 65536"/>
              <a:gd name="T15" fmla="*/ 0 60000 65536"/>
              <a:gd name="T16" fmla="*/ 0 60000 65536"/>
              <a:gd name="T17" fmla="*/ 0 60000 65536"/>
              <a:gd name="T18" fmla="*/ 0 w 31"/>
              <a:gd name="T19" fmla="*/ 0 h 31"/>
              <a:gd name="T20" fmla="*/ 31 w 31"/>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31" h="31">
                <a:moveTo>
                  <a:pt x="0" y="0"/>
                </a:moveTo>
                <a:lnTo>
                  <a:pt x="2" y="31"/>
                </a:lnTo>
                <a:lnTo>
                  <a:pt x="31" y="14"/>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75" name="Freeform 41"/>
          <p:cNvSpPr>
            <a:spLocks/>
          </p:cNvSpPr>
          <p:nvPr/>
        </p:nvSpPr>
        <p:spPr bwMode="auto">
          <a:xfrm>
            <a:off x="2700338" y="3875088"/>
            <a:ext cx="1497012" cy="1527175"/>
          </a:xfrm>
          <a:custGeom>
            <a:avLst/>
            <a:gdLst>
              <a:gd name="T0" fmla="*/ 0 w 754"/>
              <a:gd name="T1" fmla="*/ 0 h 841"/>
              <a:gd name="T2" fmla="*/ 0 w 754"/>
              <a:gd name="T3" fmla="*/ 2147483646 h 841"/>
              <a:gd name="T4" fmla="*/ 2147483646 w 754"/>
              <a:gd name="T5" fmla="*/ 2147483646 h 841"/>
              <a:gd name="T6" fmla="*/ 2147483646 w 754"/>
              <a:gd name="T7" fmla="*/ 2147483646 h 841"/>
              <a:gd name="T8" fmla="*/ 0 60000 65536"/>
              <a:gd name="T9" fmla="*/ 0 60000 65536"/>
              <a:gd name="T10" fmla="*/ 0 60000 65536"/>
              <a:gd name="T11" fmla="*/ 0 60000 65536"/>
              <a:gd name="T12" fmla="*/ 0 w 754"/>
              <a:gd name="T13" fmla="*/ 0 h 841"/>
              <a:gd name="T14" fmla="*/ 754 w 754"/>
              <a:gd name="T15" fmla="*/ 841 h 841"/>
            </a:gdLst>
            <a:ahLst/>
            <a:cxnLst>
              <a:cxn ang="T8">
                <a:pos x="T0" y="T1"/>
              </a:cxn>
              <a:cxn ang="T9">
                <a:pos x="T2" y="T3"/>
              </a:cxn>
              <a:cxn ang="T10">
                <a:pos x="T4" y="T5"/>
              </a:cxn>
              <a:cxn ang="T11">
                <a:pos x="T6" y="T7"/>
              </a:cxn>
            </a:cxnLst>
            <a:rect l="T12" t="T13" r="T14" b="T15"/>
            <a:pathLst>
              <a:path w="754" h="841">
                <a:moveTo>
                  <a:pt x="0" y="0"/>
                </a:moveTo>
                <a:lnTo>
                  <a:pt x="0" y="776"/>
                </a:lnTo>
                <a:lnTo>
                  <a:pt x="754" y="776"/>
                </a:lnTo>
                <a:lnTo>
                  <a:pt x="754" y="841"/>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3276" name="Freeform 42"/>
          <p:cNvSpPr>
            <a:spLocks/>
          </p:cNvSpPr>
          <p:nvPr/>
        </p:nvSpPr>
        <p:spPr bwMode="auto">
          <a:xfrm>
            <a:off x="4467225" y="3043238"/>
            <a:ext cx="3513138" cy="2989262"/>
          </a:xfrm>
          <a:custGeom>
            <a:avLst/>
            <a:gdLst>
              <a:gd name="T0" fmla="*/ 2147483646 w 1783"/>
              <a:gd name="T1" fmla="*/ 0 h 1976"/>
              <a:gd name="T2" fmla="*/ 2147483646 w 1783"/>
              <a:gd name="T3" fmla="*/ 2147483646 h 1976"/>
              <a:gd name="T4" fmla="*/ 0 w 1783"/>
              <a:gd name="T5" fmla="*/ 2147483646 h 1976"/>
              <a:gd name="T6" fmla="*/ 0 w 1783"/>
              <a:gd name="T7" fmla="*/ 2147483646 h 1976"/>
              <a:gd name="T8" fmla="*/ 0 60000 65536"/>
              <a:gd name="T9" fmla="*/ 0 60000 65536"/>
              <a:gd name="T10" fmla="*/ 0 60000 65536"/>
              <a:gd name="T11" fmla="*/ 0 60000 65536"/>
              <a:gd name="T12" fmla="*/ 0 w 1783"/>
              <a:gd name="T13" fmla="*/ 0 h 1976"/>
              <a:gd name="T14" fmla="*/ 1783 w 1783"/>
              <a:gd name="T15" fmla="*/ 1976 h 1976"/>
            </a:gdLst>
            <a:ahLst/>
            <a:cxnLst>
              <a:cxn ang="T8">
                <a:pos x="T0" y="T1"/>
              </a:cxn>
              <a:cxn ang="T9">
                <a:pos x="T2" y="T3"/>
              </a:cxn>
              <a:cxn ang="T10">
                <a:pos x="T4" y="T5"/>
              </a:cxn>
              <a:cxn ang="T11">
                <a:pos x="T6" y="T7"/>
              </a:cxn>
            </a:cxnLst>
            <a:rect l="T12" t="T13" r="T14" b="T15"/>
            <a:pathLst>
              <a:path w="1783" h="1976">
                <a:moveTo>
                  <a:pt x="1783" y="0"/>
                </a:moveTo>
                <a:lnTo>
                  <a:pt x="1783" y="1976"/>
                </a:lnTo>
                <a:lnTo>
                  <a:pt x="0" y="1976"/>
                </a:lnTo>
                <a:lnTo>
                  <a:pt x="0" y="1793"/>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3277" name="Line 43"/>
          <p:cNvSpPr>
            <a:spLocks noChangeShapeType="1"/>
          </p:cNvSpPr>
          <p:nvPr/>
        </p:nvSpPr>
        <p:spPr bwMode="auto">
          <a:xfrm>
            <a:off x="2627313" y="4908550"/>
            <a:ext cx="153987" cy="825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78" name="Rectangle 44"/>
          <p:cNvSpPr>
            <a:spLocks noChangeArrowheads="1"/>
          </p:cNvSpPr>
          <p:nvPr/>
        </p:nvSpPr>
        <p:spPr bwMode="auto">
          <a:xfrm>
            <a:off x="2765425" y="4808538"/>
            <a:ext cx="63500" cy="13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zh-CN" altLang="en-US" sz="900">
                <a:solidFill>
                  <a:srgbClr val="000000"/>
                </a:solidFill>
                <a:ea typeface="宋体" panose="02010600030101010101" pitchFamily="2" charset="-122"/>
              </a:rPr>
              <a:t>3</a:t>
            </a:r>
            <a:endParaRPr kumimoji="1" lang="zh-CN" altLang="en-US" sz="2400">
              <a:latin typeface="Times New Roman" panose="02020603050405020304" pitchFamily="18" charset="0"/>
              <a:ea typeface="宋体" panose="02010600030101010101" pitchFamily="2" charset="-122"/>
            </a:endParaRPr>
          </a:p>
        </p:txBody>
      </p:sp>
      <p:sp>
        <p:nvSpPr>
          <p:cNvPr id="53279" name="Rectangle 45"/>
          <p:cNvSpPr>
            <a:spLocks noChangeArrowheads="1"/>
          </p:cNvSpPr>
          <p:nvPr/>
        </p:nvSpPr>
        <p:spPr bwMode="auto">
          <a:xfrm>
            <a:off x="2840038" y="4808538"/>
            <a:ext cx="63500" cy="13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zh-CN" altLang="en-US" sz="900">
                <a:solidFill>
                  <a:srgbClr val="000000"/>
                </a:solidFill>
                <a:ea typeface="宋体" panose="02010600030101010101" pitchFamily="2" charset="-122"/>
              </a:rPr>
              <a:t>2</a:t>
            </a:r>
            <a:endParaRPr kumimoji="1" lang="zh-CN" altLang="en-US" sz="2400">
              <a:latin typeface="Times New Roman" panose="02020603050405020304" pitchFamily="18" charset="0"/>
              <a:ea typeface="宋体" panose="02010600030101010101" pitchFamily="2" charset="-122"/>
            </a:endParaRPr>
          </a:p>
        </p:txBody>
      </p:sp>
      <p:sp>
        <p:nvSpPr>
          <p:cNvPr id="53280" name="Freeform 46"/>
          <p:cNvSpPr>
            <a:spLocks/>
          </p:cNvSpPr>
          <p:nvPr/>
        </p:nvSpPr>
        <p:spPr bwMode="auto">
          <a:xfrm>
            <a:off x="1989138" y="2878138"/>
            <a:ext cx="61912" cy="60325"/>
          </a:xfrm>
          <a:custGeom>
            <a:avLst/>
            <a:gdLst>
              <a:gd name="T0" fmla="*/ 0 w 31"/>
              <a:gd name="T1" fmla="*/ 0 h 33"/>
              <a:gd name="T2" fmla="*/ 0 w 31"/>
              <a:gd name="T3" fmla="*/ 2147483646 h 33"/>
              <a:gd name="T4" fmla="*/ 2147483646 w 31"/>
              <a:gd name="T5" fmla="*/ 2147483646 h 33"/>
              <a:gd name="T6" fmla="*/ 0 w 31"/>
              <a:gd name="T7" fmla="*/ 2147483646 h 33"/>
              <a:gd name="T8" fmla="*/ 0 w 31"/>
              <a:gd name="T9" fmla="*/ 2147483646 h 33"/>
              <a:gd name="T10" fmla="*/ 0 w 31"/>
              <a:gd name="T11" fmla="*/ 0 h 33"/>
              <a:gd name="T12" fmla="*/ 0 60000 65536"/>
              <a:gd name="T13" fmla="*/ 0 60000 65536"/>
              <a:gd name="T14" fmla="*/ 0 60000 65536"/>
              <a:gd name="T15" fmla="*/ 0 60000 65536"/>
              <a:gd name="T16" fmla="*/ 0 60000 65536"/>
              <a:gd name="T17" fmla="*/ 0 60000 65536"/>
              <a:gd name="T18" fmla="*/ 0 w 31"/>
              <a:gd name="T19" fmla="*/ 0 h 33"/>
              <a:gd name="T20" fmla="*/ 31 w 31"/>
              <a:gd name="T21" fmla="*/ 33 h 33"/>
            </a:gdLst>
            <a:ahLst/>
            <a:cxnLst>
              <a:cxn ang="T12">
                <a:pos x="T0" y="T1"/>
              </a:cxn>
              <a:cxn ang="T13">
                <a:pos x="T2" y="T3"/>
              </a:cxn>
              <a:cxn ang="T14">
                <a:pos x="T4" y="T5"/>
              </a:cxn>
              <a:cxn ang="T15">
                <a:pos x="T6" y="T7"/>
              </a:cxn>
              <a:cxn ang="T16">
                <a:pos x="T8" y="T9"/>
              </a:cxn>
              <a:cxn ang="T17">
                <a:pos x="T10" y="T11"/>
              </a:cxn>
            </a:cxnLst>
            <a:rect l="T18" t="T19" r="T20" b="T21"/>
            <a:pathLst>
              <a:path w="31" h="33">
                <a:moveTo>
                  <a:pt x="0" y="0"/>
                </a:moveTo>
                <a:lnTo>
                  <a:pt x="0" y="33"/>
                </a:lnTo>
                <a:lnTo>
                  <a:pt x="31" y="17"/>
                </a:lnTo>
                <a:lnTo>
                  <a:pt x="0"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81" name="Freeform 47"/>
          <p:cNvSpPr>
            <a:spLocks/>
          </p:cNvSpPr>
          <p:nvPr/>
        </p:nvSpPr>
        <p:spPr bwMode="auto">
          <a:xfrm>
            <a:off x="7146925" y="3130550"/>
            <a:ext cx="63500" cy="57150"/>
          </a:xfrm>
          <a:custGeom>
            <a:avLst/>
            <a:gdLst>
              <a:gd name="T0" fmla="*/ 0 w 32"/>
              <a:gd name="T1" fmla="*/ 2147483646 h 31"/>
              <a:gd name="T2" fmla="*/ 2147483646 w 32"/>
              <a:gd name="T3" fmla="*/ 2147483646 h 31"/>
              <a:gd name="T4" fmla="*/ 2147483646 w 32"/>
              <a:gd name="T5" fmla="*/ 0 h 31"/>
              <a:gd name="T6" fmla="*/ 0 w 32"/>
              <a:gd name="T7" fmla="*/ 2147483646 h 31"/>
              <a:gd name="T8" fmla="*/ 0 w 32"/>
              <a:gd name="T9" fmla="*/ 2147483646 h 31"/>
              <a:gd name="T10" fmla="*/ 0 w 32"/>
              <a:gd name="T11" fmla="*/ 2147483646 h 31"/>
              <a:gd name="T12" fmla="*/ 0 60000 65536"/>
              <a:gd name="T13" fmla="*/ 0 60000 65536"/>
              <a:gd name="T14" fmla="*/ 0 60000 65536"/>
              <a:gd name="T15" fmla="*/ 0 60000 65536"/>
              <a:gd name="T16" fmla="*/ 0 60000 65536"/>
              <a:gd name="T17" fmla="*/ 0 60000 65536"/>
              <a:gd name="T18" fmla="*/ 0 w 32"/>
              <a:gd name="T19" fmla="*/ 0 h 31"/>
              <a:gd name="T20" fmla="*/ 32 w 32"/>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32" h="31">
                <a:moveTo>
                  <a:pt x="0" y="29"/>
                </a:moveTo>
                <a:lnTo>
                  <a:pt x="32" y="31"/>
                </a:lnTo>
                <a:lnTo>
                  <a:pt x="17" y="0"/>
                </a:lnTo>
                <a:lnTo>
                  <a:pt x="0" y="31"/>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82" name="Freeform 48"/>
          <p:cNvSpPr>
            <a:spLocks/>
          </p:cNvSpPr>
          <p:nvPr/>
        </p:nvSpPr>
        <p:spPr bwMode="auto">
          <a:xfrm>
            <a:off x="7146925" y="4732338"/>
            <a:ext cx="63500" cy="55562"/>
          </a:xfrm>
          <a:custGeom>
            <a:avLst/>
            <a:gdLst>
              <a:gd name="T0" fmla="*/ 2147483646 w 32"/>
              <a:gd name="T1" fmla="*/ 0 h 31"/>
              <a:gd name="T2" fmla="*/ 0 w 32"/>
              <a:gd name="T3" fmla="*/ 0 h 31"/>
              <a:gd name="T4" fmla="*/ 2147483646 w 32"/>
              <a:gd name="T5" fmla="*/ 2147483646 h 31"/>
              <a:gd name="T6" fmla="*/ 2147483646 w 32"/>
              <a:gd name="T7" fmla="*/ 0 h 31"/>
              <a:gd name="T8" fmla="*/ 2147483646 w 32"/>
              <a:gd name="T9" fmla="*/ 0 h 31"/>
              <a:gd name="T10" fmla="*/ 2147483646 w 32"/>
              <a:gd name="T11" fmla="*/ 0 h 31"/>
              <a:gd name="T12" fmla="*/ 0 60000 65536"/>
              <a:gd name="T13" fmla="*/ 0 60000 65536"/>
              <a:gd name="T14" fmla="*/ 0 60000 65536"/>
              <a:gd name="T15" fmla="*/ 0 60000 65536"/>
              <a:gd name="T16" fmla="*/ 0 60000 65536"/>
              <a:gd name="T17" fmla="*/ 0 60000 65536"/>
              <a:gd name="T18" fmla="*/ 0 w 32"/>
              <a:gd name="T19" fmla="*/ 0 h 31"/>
              <a:gd name="T20" fmla="*/ 32 w 32"/>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32" h="31">
                <a:moveTo>
                  <a:pt x="29" y="0"/>
                </a:moveTo>
                <a:lnTo>
                  <a:pt x="0" y="0"/>
                </a:lnTo>
                <a:lnTo>
                  <a:pt x="17" y="31"/>
                </a:lnTo>
                <a:lnTo>
                  <a:pt x="32" y="0"/>
                </a:lnTo>
                <a:lnTo>
                  <a:pt x="2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83" name="Line 49"/>
          <p:cNvSpPr>
            <a:spLocks noChangeShapeType="1"/>
          </p:cNvSpPr>
          <p:nvPr/>
        </p:nvSpPr>
        <p:spPr bwMode="auto">
          <a:xfrm>
            <a:off x="7177088" y="3168650"/>
            <a:ext cx="3175" cy="157797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84" name="Rectangle 50"/>
          <p:cNvSpPr>
            <a:spLocks noChangeArrowheads="1"/>
          </p:cNvSpPr>
          <p:nvPr/>
        </p:nvSpPr>
        <p:spPr bwMode="auto">
          <a:xfrm>
            <a:off x="7264400" y="3273425"/>
            <a:ext cx="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kumimoji="1" lang="zh-CN" altLang="en-US" sz="2400">
              <a:latin typeface="Times New Roman" panose="02020603050405020304" pitchFamily="18" charset="0"/>
              <a:ea typeface="宋体" panose="02010600030101010101" pitchFamily="2" charset="-122"/>
            </a:endParaRPr>
          </a:p>
        </p:txBody>
      </p:sp>
      <p:sp>
        <p:nvSpPr>
          <p:cNvPr id="53285" name="Freeform 51"/>
          <p:cNvSpPr>
            <a:spLocks/>
          </p:cNvSpPr>
          <p:nvPr/>
        </p:nvSpPr>
        <p:spPr bwMode="auto">
          <a:xfrm>
            <a:off x="2055813" y="2882900"/>
            <a:ext cx="60325" cy="55563"/>
          </a:xfrm>
          <a:custGeom>
            <a:avLst/>
            <a:gdLst>
              <a:gd name="T0" fmla="*/ 2147483646 w 31"/>
              <a:gd name="T1" fmla="*/ 2147483646 h 31"/>
              <a:gd name="T2" fmla="*/ 2147483646 w 31"/>
              <a:gd name="T3" fmla="*/ 0 h 31"/>
              <a:gd name="T4" fmla="*/ 0 w 31"/>
              <a:gd name="T5" fmla="*/ 2147483646 h 31"/>
              <a:gd name="T6" fmla="*/ 2147483646 w 31"/>
              <a:gd name="T7" fmla="*/ 2147483646 h 31"/>
              <a:gd name="T8" fmla="*/ 2147483646 w 31"/>
              <a:gd name="T9" fmla="*/ 2147483646 h 31"/>
              <a:gd name="T10" fmla="*/ 2147483646 w 31"/>
              <a:gd name="T11" fmla="*/ 2147483646 h 31"/>
              <a:gd name="T12" fmla="*/ 0 60000 65536"/>
              <a:gd name="T13" fmla="*/ 0 60000 65536"/>
              <a:gd name="T14" fmla="*/ 0 60000 65536"/>
              <a:gd name="T15" fmla="*/ 0 60000 65536"/>
              <a:gd name="T16" fmla="*/ 0 60000 65536"/>
              <a:gd name="T17" fmla="*/ 0 60000 65536"/>
              <a:gd name="T18" fmla="*/ 0 w 31"/>
              <a:gd name="T19" fmla="*/ 0 h 31"/>
              <a:gd name="T20" fmla="*/ 31 w 31"/>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31" h="31">
                <a:moveTo>
                  <a:pt x="29" y="29"/>
                </a:moveTo>
                <a:lnTo>
                  <a:pt x="31" y="0"/>
                </a:lnTo>
                <a:lnTo>
                  <a:pt x="0" y="15"/>
                </a:lnTo>
                <a:lnTo>
                  <a:pt x="31" y="31"/>
                </a:lnTo>
                <a:lnTo>
                  <a:pt x="29"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86" name="Freeform 52"/>
          <p:cNvSpPr>
            <a:spLocks/>
          </p:cNvSpPr>
          <p:nvPr/>
        </p:nvSpPr>
        <p:spPr bwMode="auto">
          <a:xfrm>
            <a:off x="7015163" y="2878138"/>
            <a:ext cx="61912" cy="60325"/>
          </a:xfrm>
          <a:custGeom>
            <a:avLst/>
            <a:gdLst>
              <a:gd name="T0" fmla="*/ 0 w 31"/>
              <a:gd name="T1" fmla="*/ 0 h 33"/>
              <a:gd name="T2" fmla="*/ 0 w 31"/>
              <a:gd name="T3" fmla="*/ 2147483646 h 33"/>
              <a:gd name="T4" fmla="*/ 2147483646 w 31"/>
              <a:gd name="T5" fmla="*/ 2147483646 h 33"/>
              <a:gd name="T6" fmla="*/ 0 w 31"/>
              <a:gd name="T7" fmla="*/ 2147483646 h 33"/>
              <a:gd name="T8" fmla="*/ 0 w 31"/>
              <a:gd name="T9" fmla="*/ 2147483646 h 33"/>
              <a:gd name="T10" fmla="*/ 0 w 31"/>
              <a:gd name="T11" fmla="*/ 0 h 33"/>
              <a:gd name="T12" fmla="*/ 0 60000 65536"/>
              <a:gd name="T13" fmla="*/ 0 60000 65536"/>
              <a:gd name="T14" fmla="*/ 0 60000 65536"/>
              <a:gd name="T15" fmla="*/ 0 60000 65536"/>
              <a:gd name="T16" fmla="*/ 0 60000 65536"/>
              <a:gd name="T17" fmla="*/ 0 60000 65536"/>
              <a:gd name="T18" fmla="*/ 0 w 31"/>
              <a:gd name="T19" fmla="*/ 0 h 33"/>
              <a:gd name="T20" fmla="*/ 31 w 31"/>
              <a:gd name="T21" fmla="*/ 33 h 33"/>
            </a:gdLst>
            <a:ahLst/>
            <a:cxnLst>
              <a:cxn ang="T12">
                <a:pos x="T0" y="T1"/>
              </a:cxn>
              <a:cxn ang="T13">
                <a:pos x="T2" y="T3"/>
              </a:cxn>
              <a:cxn ang="T14">
                <a:pos x="T4" y="T5"/>
              </a:cxn>
              <a:cxn ang="T15">
                <a:pos x="T6" y="T7"/>
              </a:cxn>
              <a:cxn ang="T16">
                <a:pos x="T8" y="T9"/>
              </a:cxn>
              <a:cxn ang="T17">
                <a:pos x="T10" y="T11"/>
              </a:cxn>
            </a:cxnLst>
            <a:rect l="T18" t="T19" r="T20" b="T21"/>
            <a:pathLst>
              <a:path w="31" h="33">
                <a:moveTo>
                  <a:pt x="0" y="0"/>
                </a:moveTo>
                <a:lnTo>
                  <a:pt x="0" y="33"/>
                </a:lnTo>
                <a:lnTo>
                  <a:pt x="31" y="17"/>
                </a:lnTo>
                <a:lnTo>
                  <a:pt x="0"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87" name="Freeform 53"/>
          <p:cNvSpPr>
            <a:spLocks/>
          </p:cNvSpPr>
          <p:nvPr/>
        </p:nvSpPr>
        <p:spPr bwMode="auto">
          <a:xfrm>
            <a:off x="1533525" y="2882900"/>
            <a:ext cx="61913" cy="55563"/>
          </a:xfrm>
          <a:custGeom>
            <a:avLst/>
            <a:gdLst>
              <a:gd name="T0" fmla="*/ 2147483646 w 31"/>
              <a:gd name="T1" fmla="*/ 2147483646 h 31"/>
              <a:gd name="T2" fmla="*/ 2147483646 w 31"/>
              <a:gd name="T3" fmla="*/ 0 h 31"/>
              <a:gd name="T4" fmla="*/ 0 w 31"/>
              <a:gd name="T5" fmla="*/ 2147483646 h 31"/>
              <a:gd name="T6" fmla="*/ 2147483646 w 31"/>
              <a:gd name="T7" fmla="*/ 2147483646 h 31"/>
              <a:gd name="T8" fmla="*/ 2147483646 w 31"/>
              <a:gd name="T9" fmla="*/ 2147483646 h 31"/>
              <a:gd name="T10" fmla="*/ 2147483646 w 31"/>
              <a:gd name="T11" fmla="*/ 2147483646 h 31"/>
              <a:gd name="T12" fmla="*/ 0 60000 65536"/>
              <a:gd name="T13" fmla="*/ 0 60000 65536"/>
              <a:gd name="T14" fmla="*/ 0 60000 65536"/>
              <a:gd name="T15" fmla="*/ 0 60000 65536"/>
              <a:gd name="T16" fmla="*/ 0 60000 65536"/>
              <a:gd name="T17" fmla="*/ 0 60000 65536"/>
              <a:gd name="T18" fmla="*/ 0 w 31"/>
              <a:gd name="T19" fmla="*/ 0 h 31"/>
              <a:gd name="T20" fmla="*/ 31 w 31"/>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31" h="31">
                <a:moveTo>
                  <a:pt x="29" y="29"/>
                </a:moveTo>
                <a:lnTo>
                  <a:pt x="31" y="0"/>
                </a:lnTo>
                <a:lnTo>
                  <a:pt x="0" y="15"/>
                </a:lnTo>
                <a:lnTo>
                  <a:pt x="31" y="31"/>
                </a:lnTo>
                <a:lnTo>
                  <a:pt x="29"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88" name="Line 54"/>
          <p:cNvSpPr>
            <a:spLocks noChangeShapeType="1"/>
          </p:cNvSpPr>
          <p:nvPr/>
        </p:nvSpPr>
        <p:spPr bwMode="auto">
          <a:xfrm>
            <a:off x="1579563" y="2909888"/>
            <a:ext cx="417512" cy="158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89" name="Line 55"/>
          <p:cNvSpPr>
            <a:spLocks noChangeShapeType="1"/>
          </p:cNvSpPr>
          <p:nvPr/>
        </p:nvSpPr>
        <p:spPr bwMode="auto">
          <a:xfrm>
            <a:off x="2108200" y="2909888"/>
            <a:ext cx="4922838" cy="158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90" name="Rectangle 69"/>
          <p:cNvSpPr>
            <a:spLocks noChangeArrowheads="1"/>
          </p:cNvSpPr>
          <p:nvPr/>
        </p:nvSpPr>
        <p:spPr bwMode="auto">
          <a:xfrm>
            <a:off x="3830638" y="2619375"/>
            <a:ext cx="381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000000"/>
                </a:solidFill>
                <a:ea typeface="宋体" panose="02010600030101010101" pitchFamily="2" charset="-122"/>
              </a:rPr>
              <a:t>128</a:t>
            </a:r>
            <a:endParaRPr kumimoji="1" lang="en-US" altLang="zh-CN" sz="1800" b="1">
              <a:latin typeface="Times New Roman" panose="02020603050405020304" pitchFamily="18" charset="0"/>
              <a:ea typeface="宋体" panose="02010600030101010101" pitchFamily="2" charset="-122"/>
            </a:endParaRPr>
          </a:p>
        </p:txBody>
      </p:sp>
      <p:sp>
        <p:nvSpPr>
          <p:cNvPr id="53291" name="Freeform 72"/>
          <p:cNvSpPr>
            <a:spLocks/>
          </p:cNvSpPr>
          <p:nvPr/>
        </p:nvSpPr>
        <p:spPr bwMode="auto">
          <a:xfrm>
            <a:off x="4016375" y="5449888"/>
            <a:ext cx="903288" cy="250825"/>
          </a:xfrm>
          <a:custGeom>
            <a:avLst/>
            <a:gdLst>
              <a:gd name="T0" fmla="*/ 2147483646 w 455"/>
              <a:gd name="T1" fmla="*/ 2147483646 h 138"/>
              <a:gd name="T2" fmla="*/ 2147483646 w 455"/>
              <a:gd name="T3" fmla="*/ 2147483646 h 138"/>
              <a:gd name="T4" fmla="*/ 2147483646 w 455"/>
              <a:gd name="T5" fmla="*/ 2147483646 h 138"/>
              <a:gd name="T6" fmla="*/ 2147483646 w 455"/>
              <a:gd name="T7" fmla="*/ 2147483646 h 138"/>
              <a:gd name="T8" fmla="*/ 2147483646 w 455"/>
              <a:gd name="T9" fmla="*/ 2147483646 h 138"/>
              <a:gd name="T10" fmla="*/ 2147483646 w 455"/>
              <a:gd name="T11" fmla="*/ 2147483646 h 138"/>
              <a:gd name="T12" fmla="*/ 2147483646 w 455"/>
              <a:gd name="T13" fmla="*/ 2147483646 h 138"/>
              <a:gd name="T14" fmla="*/ 2147483646 w 455"/>
              <a:gd name="T15" fmla="*/ 2147483646 h 138"/>
              <a:gd name="T16" fmla="*/ 2147483646 w 455"/>
              <a:gd name="T17" fmla="*/ 2147483646 h 138"/>
              <a:gd name="T18" fmla="*/ 0 w 455"/>
              <a:gd name="T19" fmla="*/ 2147483646 h 138"/>
              <a:gd name="T20" fmla="*/ 0 w 455"/>
              <a:gd name="T21" fmla="*/ 2147483646 h 138"/>
              <a:gd name="T22" fmla="*/ 0 w 455"/>
              <a:gd name="T23" fmla="*/ 2147483646 h 138"/>
              <a:gd name="T24" fmla="*/ 2147483646 w 455"/>
              <a:gd name="T25" fmla="*/ 2147483646 h 138"/>
              <a:gd name="T26" fmla="*/ 2147483646 w 455"/>
              <a:gd name="T27" fmla="*/ 2147483646 h 138"/>
              <a:gd name="T28" fmla="*/ 2147483646 w 455"/>
              <a:gd name="T29" fmla="*/ 2147483646 h 138"/>
              <a:gd name="T30" fmla="*/ 2147483646 w 455"/>
              <a:gd name="T31" fmla="*/ 2147483646 h 138"/>
              <a:gd name="T32" fmla="*/ 2147483646 w 455"/>
              <a:gd name="T33" fmla="*/ 2147483646 h 138"/>
              <a:gd name="T34" fmla="*/ 2147483646 w 455"/>
              <a:gd name="T35" fmla="*/ 2147483646 h 138"/>
              <a:gd name="T36" fmla="*/ 2147483646 w 455"/>
              <a:gd name="T37" fmla="*/ 2147483646 h 138"/>
              <a:gd name="T38" fmla="*/ 2147483646 w 455"/>
              <a:gd name="T39" fmla="*/ 2147483646 h 138"/>
              <a:gd name="T40" fmla="*/ 2147483646 w 455"/>
              <a:gd name="T41" fmla="*/ 0 h 138"/>
              <a:gd name="T42" fmla="*/ 2147483646 w 455"/>
              <a:gd name="T43" fmla="*/ 0 h 138"/>
              <a:gd name="T44" fmla="*/ 2147483646 w 455"/>
              <a:gd name="T45" fmla="*/ 2147483646 h 138"/>
              <a:gd name="T46" fmla="*/ 2147483646 w 455"/>
              <a:gd name="T47" fmla="*/ 2147483646 h 138"/>
              <a:gd name="T48" fmla="*/ 2147483646 w 455"/>
              <a:gd name="T49" fmla="*/ 2147483646 h 138"/>
              <a:gd name="T50" fmla="*/ 2147483646 w 455"/>
              <a:gd name="T51" fmla="*/ 2147483646 h 138"/>
              <a:gd name="T52" fmla="*/ 2147483646 w 455"/>
              <a:gd name="T53" fmla="*/ 2147483646 h 138"/>
              <a:gd name="T54" fmla="*/ 2147483646 w 455"/>
              <a:gd name="T55" fmla="*/ 2147483646 h 138"/>
              <a:gd name="T56" fmla="*/ 2147483646 w 455"/>
              <a:gd name="T57" fmla="*/ 2147483646 h 138"/>
              <a:gd name="T58" fmla="*/ 2147483646 w 455"/>
              <a:gd name="T59" fmla="*/ 2147483646 h 138"/>
              <a:gd name="T60" fmla="*/ 2147483646 w 455"/>
              <a:gd name="T61" fmla="*/ 2147483646 h 138"/>
              <a:gd name="T62" fmla="*/ 2147483646 w 455"/>
              <a:gd name="T63" fmla="*/ 2147483646 h 138"/>
              <a:gd name="T64" fmla="*/ 2147483646 w 455"/>
              <a:gd name="T65" fmla="*/ 2147483646 h 138"/>
              <a:gd name="T66" fmla="*/ 2147483646 w 455"/>
              <a:gd name="T67" fmla="*/ 2147483646 h 138"/>
              <a:gd name="T68" fmla="*/ 2147483646 w 455"/>
              <a:gd name="T69" fmla="*/ 2147483646 h 138"/>
              <a:gd name="T70" fmla="*/ 2147483646 w 455"/>
              <a:gd name="T71" fmla="*/ 2147483646 h 138"/>
              <a:gd name="T72" fmla="*/ 2147483646 w 455"/>
              <a:gd name="T73" fmla="*/ 2147483646 h 138"/>
              <a:gd name="T74" fmla="*/ 2147483646 w 455"/>
              <a:gd name="T75" fmla="*/ 2147483646 h 138"/>
              <a:gd name="T76" fmla="*/ 2147483646 w 455"/>
              <a:gd name="T77" fmla="*/ 2147483646 h 138"/>
              <a:gd name="T78" fmla="*/ 2147483646 w 455"/>
              <a:gd name="T79" fmla="*/ 2147483646 h 138"/>
              <a:gd name="T80" fmla="*/ 2147483646 w 455"/>
              <a:gd name="T81" fmla="*/ 2147483646 h 138"/>
              <a:gd name="T82" fmla="*/ 2147483646 w 455"/>
              <a:gd name="T83" fmla="*/ 2147483646 h 138"/>
              <a:gd name="T84" fmla="*/ 2147483646 w 455"/>
              <a:gd name="T85" fmla="*/ 2147483646 h 138"/>
              <a:gd name="T86" fmla="*/ 2147483646 w 455"/>
              <a:gd name="T87" fmla="*/ 2147483646 h 13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55"/>
              <a:gd name="T133" fmla="*/ 0 h 138"/>
              <a:gd name="T134" fmla="*/ 455 w 455"/>
              <a:gd name="T135" fmla="*/ 138 h 13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55" h="138">
                <a:moveTo>
                  <a:pt x="68" y="136"/>
                </a:moveTo>
                <a:lnTo>
                  <a:pt x="58" y="136"/>
                </a:lnTo>
                <a:lnTo>
                  <a:pt x="47" y="134"/>
                </a:lnTo>
                <a:lnTo>
                  <a:pt x="37" y="130"/>
                </a:lnTo>
                <a:lnTo>
                  <a:pt x="29" y="124"/>
                </a:lnTo>
                <a:lnTo>
                  <a:pt x="20" y="118"/>
                </a:lnTo>
                <a:lnTo>
                  <a:pt x="12" y="109"/>
                </a:lnTo>
                <a:lnTo>
                  <a:pt x="8" y="101"/>
                </a:lnTo>
                <a:lnTo>
                  <a:pt x="4" y="91"/>
                </a:lnTo>
                <a:lnTo>
                  <a:pt x="0" y="80"/>
                </a:lnTo>
                <a:lnTo>
                  <a:pt x="0" y="70"/>
                </a:lnTo>
                <a:lnTo>
                  <a:pt x="0" y="58"/>
                </a:lnTo>
                <a:lnTo>
                  <a:pt x="4" y="47"/>
                </a:lnTo>
                <a:lnTo>
                  <a:pt x="8" y="37"/>
                </a:lnTo>
                <a:lnTo>
                  <a:pt x="12" y="29"/>
                </a:lnTo>
                <a:lnTo>
                  <a:pt x="20" y="20"/>
                </a:lnTo>
                <a:lnTo>
                  <a:pt x="29" y="14"/>
                </a:lnTo>
                <a:lnTo>
                  <a:pt x="37" y="8"/>
                </a:lnTo>
                <a:lnTo>
                  <a:pt x="47" y="4"/>
                </a:lnTo>
                <a:lnTo>
                  <a:pt x="58" y="2"/>
                </a:lnTo>
                <a:lnTo>
                  <a:pt x="68" y="0"/>
                </a:lnTo>
                <a:lnTo>
                  <a:pt x="387" y="0"/>
                </a:lnTo>
                <a:lnTo>
                  <a:pt x="399" y="2"/>
                </a:lnTo>
                <a:lnTo>
                  <a:pt x="410" y="4"/>
                </a:lnTo>
                <a:lnTo>
                  <a:pt x="420" y="8"/>
                </a:lnTo>
                <a:lnTo>
                  <a:pt x="428" y="14"/>
                </a:lnTo>
                <a:lnTo>
                  <a:pt x="437" y="20"/>
                </a:lnTo>
                <a:lnTo>
                  <a:pt x="443" y="29"/>
                </a:lnTo>
                <a:lnTo>
                  <a:pt x="449" y="37"/>
                </a:lnTo>
                <a:lnTo>
                  <a:pt x="453" y="47"/>
                </a:lnTo>
                <a:lnTo>
                  <a:pt x="455" y="58"/>
                </a:lnTo>
                <a:lnTo>
                  <a:pt x="455" y="70"/>
                </a:lnTo>
                <a:lnTo>
                  <a:pt x="455" y="80"/>
                </a:lnTo>
                <a:lnTo>
                  <a:pt x="453" y="91"/>
                </a:lnTo>
                <a:lnTo>
                  <a:pt x="449" y="101"/>
                </a:lnTo>
                <a:lnTo>
                  <a:pt x="443" y="109"/>
                </a:lnTo>
                <a:lnTo>
                  <a:pt x="437" y="118"/>
                </a:lnTo>
                <a:lnTo>
                  <a:pt x="428" y="124"/>
                </a:lnTo>
                <a:lnTo>
                  <a:pt x="420" y="130"/>
                </a:lnTo>
                <a:lnTo>
                  <a:pt x="410" y="134"/>
                </a:lnTo>
                <a:lnTo>
                  <a:pt x="399" y="136"/>
                </a:lnTo>
                <a:lnTo>
                  <a:pt x="387" y="138"/>
                </a:lnTo>
                <a:lnTo>
                  <a:pt x="68" y="138"/>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3292" name="Freeform 73"/>
          <p:cNvSpPr>
            <a:spLocks/>
          </p:cNvSpPr>
          <p:nvPr/>
        </p:nvSpPr>
        <p:spPr bwMode="auto">
          <a:xfrm>
            <a:off x="3929063" y="3849688"/>
            <a:ext cx="61912" cy="55562"/>
          </a:xfrm>
          <a:custGeom>
            <a:avLst/>
            <a:gdLst>
              <a:gd name="T0" fmla="*/ 2147483646 w 31"/>
              <a:gd name="T1" fmla="*/ 2147483646 h 31"/>
              <a:gd name="T2" fmla="*/ 2147483646 w 31"/>
              <a:gd name="T3" fmla="*/ 2147483646 h 31"/>
              <a:gd name="T4" fmla="*/ 2147483646 w 31"/>
              <a:gd name="T5" fmla="*/ 2147483646 h 31"/>
              <a:gd name="T6" fmla="*/ 2147483646 w 31"/>
              <a:gd name="T7" fmla="*/ 2147483646 h 31"/>
              <a:gd name="T8" fmla="*/ 2147483646 w 31"/>
              <a:gd name="T9" fmla="*/ 2147483646 h 31"/>
              <a:gd name="T10" fmla="*/ 2147483646 w 31"/>
              <a:gd name="T11" fmla="*/ 2147483646 h 31"/>
              <a:gd name="T12" fmla="*/ 2147483646 w 31"/>
              <a:gd name="T13" fmla="*/ 2147483646 h 31"/>
              <a:gd name="T14" fmla="*/ 2147483646 w 31"/>
              <a:gd name="T15" fmla="*/ 2147483646 h 31"/>
              <a:gd name="T16" fmla="*/ 2147483646 w 31"/>
              <a:gd name="T17" fmla="*/ 2147483646 h 31"/>
              <a:gd name="T18" fmla="*/ 2147483646 w 31"/>
              <a:gd name="T19" fmla="*/ 2147483646 h 31"/>
              <a:gd name="T20" fmla="*/ 2147483646 w 31"/>
              <a:gd name="T21" fmla="*/ 2147483646 h 31"/>
              <a:gd name="T22" fmla="*/ 2147483646 w 31"/>
              <a:gd name="T23" fmla="*/ 2147483646 h 31"/>
              <a:gd name="T24" fmla="*/ 2147483646 w 31"/>
              <a:gd name="T25" fmla="*/ 2147483646 h 31"/>
              <a:gd name="T26" fmla="*/ 2147483646 w 31"/>
              <a:gd name="T27" fmla="*/ 2147483646 h 31"/>
              <a:gd name="T28" fmla="*/ 2147483646 w 31"/>
              <a:gd name="T29" fmla="*/ 2147483646 h 31"/>
              <a:gd name="T30" fmla="*/ 2147483646 w 31"/>
              <a:gd name="T31" fmla="*/ 2147483646 h 31"/>
              <a:gd name="T32" fmla="*/ 2147483646 w 31"/>
              <a:gd name="T33" fmla="*/ 2147483646 h 31"/>
              <a:gd name="T34" fmla="*/ 2147483646 w 31"/>
              <a:gd name="T35" fmla="*/ 2147483646 h 31"/>
              <a:gd name="T36" fmla="*/ 2147483646 w 31"/>
              <a:gd name="T37" fmla="*/ 2147483646 h 31"/>
              <a:gd name="T38" fmla="*/ 2147483646 w 31"/>
              <a:gd name="T39" fmla="*/ 0 h 31"/>
              <a:gd name="T40" fmla="*/ 2147483646 w 31"/>
              <a:gd name="T41" fmla="*/ 0 h 31"/>
              <a:gd name="T42" fmla="*/ 2147483646 w 31"/>
              <a:gd name="T43" fmla="*/ 0 h 31"/>
              <a:gd name="T44" fmla="*/ 2147483646 w 31"/>
              <a:gd name="T45" fmla="*/ 2147483646 h 31"/>
              <a:gd name="T46" fmla="*/ 2147483646 w 31"/>
              <a:gd name="T47" fmla="*/ 2147483646 h 31"/>
              <a:gd name="T48" fmla="*/ 2147483646 w 31"/>
              <a:gd name="T49" fmla="*/ 2147483646 h 31"/>
              <a:gd name="T50" fmla="*/ 2147483646 w 31"/>
              <a:gd name="T51" fmla="*/ 2147483646 h 31"/>
              <a:gd name="T52" fmla="*/ 2147483646 w 31"/>
              <a:gd name="T53" fmla="*/ 2147483646 h 31"/>
              <a:gd name="T54" fmla="*/ 2147483646 w 31"/>
              <a:gd name="T55" fmla="*/ 2147483646 h 31"/>
              <a:gd name="T56" fmla="*/ 2147483646 w 31"/>
              <a:gd name="T57" fmla="*/ 2147483646 h 31"/>
              <a:gd name="T58" fmla="*/ 0 w 31"/>
              <a:gd name="T59" fmla="*/ 2147483646 h 31"/>
              <a:gd name="T60" fmla="*/ 0 w 31"/>
              <a:gd name="T61" fmla="*/ 2147483646 h 31"/>
              <a:gd name="T62" fmla="*/ 0 w 31"/>
              <a:gd name="T63" fmla="*/ 2147483646 h 31"/>
              <a:gd name="T64" fmla="*/ 2147483646 w 31"/>
              <a:gd name="T65" fmla="*/ 2147483646 h 31"/>
              <a:gd name="T66" fmla="*/ 2147483646 w 31"/>
              <a:gd name="T67" fmla="*/ 2147483646 h 31"/>
              <a:gd name="T68" fmla="*/ 2147483646 w 31"/>
              <a:gd name="T69" fmla="*/ 2147483646 h 31"/>
              <a:gd name="T70" fmla="*/ 2147483646 w 31"/>
              <a:gd name="T71" fmla="*/ 2147483646 h 31"/>
              <a:gd name="T72" fmla="*/ 2147483646 w 31"/>
              <a:gd name="T73" fmla="*/ 2147483646 h 31"/>
              <a:gd name="T74" fmla="*/ 2147483646 w 31"/>
              <a:gd name="T75" fmla="*/ 2147483646 h 31"/>
              <a:gd name="T76" fmla="*/ 2147483646 w 31"/>
              <a:gd name="T77" fmla="*/ 2147483646 h 31"/>
              <a:gd name="T78" fmla="*/ 2147483646 w 31"/>
              <a:gd name="T79" fmla="*/ 2147483646 h 31"/>
              <a:gd name="T80" fmla="*/ 2147483646 w 31"/>
              <a:gd name="T81" fmla="*/ 2147483646 h 31"/>
              <a:gd name="T82" fmla="*/ 2147483646 w 31"/>
              <a:gd name="T83" fmla="*/ 2147483646 h 31"/>
              <a:gd name="T84" fmla="*/ 2147483646 w 31"/>
              <a:gd name="T85" fmla="*/ 2147483646 h 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1"/>
              <a:gd name="T130" fmla="*/ 0 h 31"/>
              <a:gd name="T131" fmla="*/ 31 w 31"/>
              <a:gd name="T132" fmla="*/ 31 h 3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1" h="31">
                <a:moveTo>
                  <a:pt x="15" y="29"/>
                </a:moveTo>
                <a:lnTo>
                  <a:pt x="19" y="31"/>
                </a:lnTo>
                <a:lnTo>
                  <a:pt x="21" y="29"/>
                </a:lnTo>
                <a:lnTo>
                  <a:pt x="23" y="29"/>
                </a:lnTo>
                <a:lnTo>
                  <a:pt x="25" y="26"/>
                </a:lnTo>
                <a:lnTo>
                  <a:pt x="27" y="26"/>
                </a:lnTo>
                <a:lnTo>
                  <a:pt x="29" y="24"/>
                </a:lnTo>
                <a:lnTo>
                  <a:pt x="29" y="22"/>
                </a:lnTo>
                <a:lnTo>
                  <a:pt x="31" y="20"/>
                </a:lnTo>
                <a:lnTo>
                  <a:pt x="31" y="18"/>
                </a:lnTo>
                <a:lnTo>
                  <a:pt x="31" y="14"/>
                </a:lnTo>
                <a:lnTo>
                  <a:pt x="31" y="12"/>
                </a:lnTo>
                <a:lnTo>
                  <a:pt x="31" y="10"/>
                </a:lnTo>
                <a:lnTo>
                  <a:pt x="29" y="8"/>
                </a:lnTo>
                <a:lnTo>
                  <a:pt x="29" y="6"/>
                </a:lnTo>
                <a:lnTo>
                  <a:pt x="27" y="4"/>
                </a:lnTo>
                <a:lnTo>
                  <a:pt x="25" y="4"/>
                </a:lnTo>
                <a:lnTo>
                  <a:pt x="23" y="2"/>
                </a:lnTo>
                <a:lnTo>
                  <a:pt x="21" y="2"/>
                </a:lnTo>
                <a:lnTo>
                  <a:pt x="19" y="0"/>
                </a:lnTo>
                <a:lnTo>
                  <a:pt x="17" y="0"/>
                </a:lnTo>
                <a:lnTo>
                  <a:pt x="15" y="0"/>
                </a:lnTo>
                <a:lnTo>
                  <a:pt x="10" y="2"/>
                </a:lnTo>
                <a:lnTo>
                  <a:pt x="8" y="2"/>
                </a:lnTo>
                <a:lnTo>
                  <a:pt x="6" y="4"/>
                </a:lnTo>
                <a:lnTo>
                  <a:pt x="4" y="6"/>
                </a:lnTo>
                <a:lnTo>
                  <a:pt x="2" y="8"/>
                </a:lnTo>
                <a:lnTo>
                  <a:pt x="2" y="10"/>
                </a:lnTo>
                <a:lnTo>
                  <a:pt x="0" y="12"/>
                </a:lnTo>
                <a:lnTo>
                  <a:pt x="0" y="14"/>
                </a:lnTo>
                <a:lnTo>
                  <a:pt x="0" y="18"/>
                </a:lnTo>
                <a:lnTo>
                  <a:pt x="2" y="20"/>
                </a:lnTo>
                <a:lnTo>
                  <a:pt x="2" y="22"/>
                </a:lnTo>
                <a:lnTo>
                  <a:pt x="4" y="24"/>
                </a:lnTo>
                <a:lnTo>
                  <a:pt x="6" y="26"/>
                </a:lnTo>
                <a:lnTo>
                  <a:pt x="8" y="29"/>
                </a:lnTo>
                <a:lnTo>
                  <a:pt x="10" y="29"/>
                </a:lnTo>
                <a:lnTo>
                  <a:pt x="15" y="31"/>
                </a:lnTo>
                <a:lnTo>
                  <a:pt x="17" y="31"/>
                </a:lnTo>
                <a:lnTo>
                  <a:pt x="15"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93" name="Line 74"/>
          <p:cNvSpPr>
            <a:spLocks noChangeShapeType="1"/>
          </p:cNvSpPr>
          <p:nvPr/>
        </p:nvSpPr>
        <p:spPr bwMode="auto">
          <a:xfrm>
            <a:off x="3879850" y="4908550"/>
            <a:ext cx="160338" cy="825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94" name="Rectangle 75"/>
          <p:cNvSpPr>
            <a:spLocks noChangeArrowheads="1"/>
          </p:cNvSpPr>
          <p:nvPr/>
        </p:nvSpPr>
        <p:spPr bwMode="auto">
          <a:xfrm>
            <a:off x="4021138" y="4808538"/>
            <a:ext cx="63500" cy="13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zh-CN" altLang="en-US" sz="900">
                <a:solidFill>
                  <a:srgbClr val="000000"/>
                </a:solidFill>
                <a:ea typeface="宋体" panose="02010600030101010101" pitchFamily="2" charset="-122"/>
              </a:rPr>
              <a:t>3</a:t>
            </a:r>
            <a:endParaRPr kumimoji="1" lang="zh-CN" altLang="en-US" sz="2400">
              <a:latin typeface="Times New Roman" panose="02020603050405020304" pitchFamily="18" charset="0"/>
              <a:ea typeface="宋体" panose="02010600030101010101" pitchFamily="2" charset="-122"/>
            </a:endParaRPr>
          </a:p>
        </p:txBody>
      </p:sp>
      <p:sp>
        <p:nvSpPr>
          <p:cNvPr id="53295" name="Rectangle 76"/>
          <p:cNvSpPr>
            <a:spLocks noChangeArrowheads="1"/>
          </p:cNvSpPr>
          <p:nvPr/>
        </p:nvSpPr>
        <p:spPr bwMode="auto">
          <a:xfrm>
            <a:off x="4097338" y="4808538"/>
            <a:ext cx="63500" cy="13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zh-CN" altLang="en-US" sz="900">
                <a:solidFill>
                  <a:srgbClr val="000000"/>
                </a:solidFill>
                <a:ea typeface="宋体" panose="02010600030101010101" pitchFamily="2" charset="-122"/>
              </a:rPr>
              <a:t>2</a:t>
            </a:r>
            <a:endParaRPr kumimoji="1" lang="zh-CN" altLang="en-US" sz="2400">
              <a:latin typeface="Times New Roman" panose="02020603050405020304" pitchFamily="18" charset="0"/>
              <a:ea typeface="宋体" panose="02010600030101010101" pitchFamily="2" charset="-122"/>
            </a:endParaRPr>
          </a:p>
        </p:txBody>
      </p:sp>
      <p:sp>
        <p:nvSpPr>
          <p:cNvPr id="53296" name="Freeform 77"/>
          <p:cNvSpPr>
            <a:spLocks/>
          </p:cNvSpPr>
          <p:nvPr/>
        </p:nvSpPr>
        <p:spPr bwMode="auto">
          <a:xfrm>
            <a:off x="5180013" y="3849688"/>
            <a:ext cx="57150" cy="55562"/>
          </a:xfrm>
          <a:custGeom>
            <a:avLst/>
            <a:gdLst>
              <a:gd name="T0" fmla="*/ 2147483646 w 29"/>
              <a:gd name="T1" fmla="*/ 2147483646 h 31"/>
              <a:gd name="T2" fmla="*/ 2147483646 w 29"/>
              <a:gd name="T3" fmla="*/ 2147483646 h 31"/>
              <a:gd name="T4" fmla="*/ 2147483646 w 29"/>
              <a:gd name="T5" fmla="*/ 2147483646 h 31"/>
              <a:gd name="T6" fmla="*/ 2147483646 w 29"/>
              <a:gd name="T7" fmla="*/ 2147483646 h 31"/>
              <a:gd name="T8" fmla="*/ 2147483646 w 29"/>
              <a:gd name="T9" fmla="*/ 2147483646 h 31"/>
              <a:gd name="T10" fmla="*/ 2147483646 w 29"/>
              <a:gd name="T11" fmla="*/ 2147483646 h 31"/>
              <a:gd name="T12" fmla="*/ 2147483646 w 29"/>
              <a:gd name="T13" fmla="*/ 2147483646 h 31"/>
              <a:gd name="T14" fmla="*/ 2147483646 w 29"/>
              <a:gd name="T15" fmla="*/ 2147483646 h 31"/>
              <a:gd name="T16" fmla="*/ 2147483646 w 29"/>
              <a:gd name="T17" fmla="*/ 2147483646 h 31"/>
              <a:gd name="T18" fmla="*/ 2147483646 w 29"/>
              <a:gd name="T19" fmla="*/ 2147483646 h 31"/>
              <a:gd name="T20" fmla="*/ 2147483646 w 29"/>
              <a:gd name="T21" fmla="*/ 2147483646 h 31"/>
              <a:gd name="T22" fmla="*/ 2147483646 w 29"/>
              <a:gd name="T23" fmla="*/ 2147483646 h 31"/>
              <a:gd name="T24" fmla="*/ 2147483646 w 29"/>
              <a:gd name="T25" fmla="*/ 2147483646 h 31"/>
              <a:gd name="T26" fmla="*/ 2147483646 w 29"/>
              <a:gd name="T27" fmla="*/ 2147483646 h 31"/>
              <a:gd name="T28" fmla="*/ 2147483646 w 29"/>
              <a:gd name="T29" fmla="*/ 2147483646 h 31"/>
              <a:gd name="T30" fmla="*/ 2147483646 w 29"/>
              <a:gd name="T31" fmla="*/ 2147483646 h 31"/>
              <a:gd name="T32" fmla="*/ 2147483646 w 29"/>
              <a:gd name="T33" fmla="*/ 2147483646 h 31"/>
              <a:gd name="T34" fmla="*/ 2147483646 w 29"/>
              <a:gd name="T35" fmla="*/ 2147483646 h 31"/>
              <a:gd name="T36" fmla="*/ 2147483646 w 29"/>
              <a:gd name="T37" fmla="*/ 2147483646 h 31"/>
              <a:gd name="T38" fmla="*/ 2147483646 w 29"/>
              <a:gd name="T39" fmla="*/ 0 h 31"/>
              <a:gd name="T40" fmla="*/ 2147483646 w 29"/>
              <a:gd name="T41" fmla="*/ 0 h 31"/>
              <a:gd name="T42" fmla="*/ 2147483646 w 29"/>
              <a:gd name="T43" fmla="*/ 0 h 31"/>
              <a:gd name="T44" fmla="*/ 2147483646 w 29"/>
              <a:gd name="T45" fmla="*/ 2147483646 h 31"/>
              <a:gd name="T46" fmla="*/ 2147483646 w 29"/>
              <a:gd name="T47" fmla="*/ 2147483646 h 31"/>
              <a:gd name="T48" fmla="*/ 2147483646 w 29"/>
              <a:gd name="T49" fmla="*/ 2147483646 h 31"/>
              <a:gd name="T50" fmla="*/ 2147483646 w 29"/>
              <a:gd name="T51" fmla="*/ 2147483646 h 31"/>
              <a:gd name="T52" fmla="*/ 2147483646 w 29"/>
              <a:gd name="T53" fmla="*/ 2147483646 h 31"/>
              <a:gd name="T54" fmla="*/ 2147483646 w 29"/>
              <a:gd name="T55" fmla="*/ 2147483646 h 31"/>
              <a:gd name="T56" fmla="*/ 0 w 29"/>
              <a:gd name="T57" fmla="*/ 2147483646 h 31"/>
              <a:gd name="T58" fmla="*/ 0 w 29"/>
              <a:gd name="T59" fmla="*/ 2147483646 h 31"/>
              <a:gd name="T60" fmla="*/ 0 w 29"/>
              <a:gd name="T61" fmla="*/ 2147483646 h 31"/>
              <a:gd name="T62" fmla="*/ 0 w 29"/>
              <a:gd name="T63" fmla="*/ 2147483646 h 31"/>
              <a:gd name="T64" fmla="*/ 0 w 29"/>
              <a:gd name="T65" fmla="*/ 2147483646 h 31"/>
              <a:gd name="T66" fmla="*/ 2147483646 w 29"/>
              <a:gd name="T67" fmla="*/ 2147483646 h 31"/>
              <a:gd name="T68" fmla="*/ 2147483646 w 29"/>
              <a:gd name="T69" fmla="*/ 2147483646 h 31"/>
              <a:gd name="T70" fmla="*/ 2147483646 w 29"/>
              <a:gd name="T71" fmla="*/ 2147483646 h 31"/>
              <a:gd name="T72" fmla="*/ 2147483646 w 29"/>
              <a:gd name="T73" fmla="*/ 2147483646 h 31"/>
              <a:gd name="T74" fmla="*/ 2147483646 w 29"/>
              <a:gd name="T75" fmla="*/ 2147483646 h 31"/>
              <a:gd name="T76" fmla="*/ 2147483646 w 29"/>
              <a:gd name="T77" fmla="*/ 2147483646 h 31"/>
              <a:gd name="T78" fmla="*/ 2147483646 w 29"/>
              <a:gd name="T79" fmla="*/ 2147483646 h 31"/>
              <a:gd name="T80" fmla="*/ 2147483646 w 29"/>
              <a:gd name="T81" fmla="*/ 2147483646 h 31"/>
              <a:gd name="T82" fmla="*/ 2147483646 w 29"/>
              <a:gd name="T83" fmla="*/ 2147483646 h 31"/>
              <a:gd name="T84" fmla="*/ 2147483646 w 29"/>
              <a:gd name="T85" fmla="*/ 2147483646 h 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9"/>
              <a:gd name="T130" fmla="*/ 0 h 31"/>
              <a:gd name="T131" fmla="*/ 29 w 29"/>
              <a:gd name="T132" fmla="*/ 31 h 3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9" h="31">
                <a:moveTo>
                  <a:pt x="14" y="29"/>
                </a:moveTo>
                <a:lnTo>
                  <a:pt x="16" y="31"/>
                </a:lnTo>
                <a:lnTo>
                  <a:pt x="18" y="29"/>
                </a:lnTo>
                <a:lnTo>
                  <a:pt x="20" y="29"/>
                </a:lnTo>
                <a:lnTo>
                  <a:pt x="22" y="26"/>
                </a:lnTo>
                <a:lnTo>
                  <a:pt x="24" y="26"/>
                </a:lnTo>
                <a:lnTo>
                  <a:pt x="27" y="24"/>
                </a:lnTo>
                <a:lnTo>
                  <a:pt x="29" y="22"/>
                </a:lnTo>
                <a:lnTo>
                  <a:pt x="29" y="20"/>
                </a:lnTo>
                <a:lnTo>
                  <a:pt x="29" y="18"/>
                </a:lnTo>
                <a:lnTo>
                  <a:pt x="29" y="14"/>
                </a:lnTo>
                <a:lnTo>
                  <a:pt x="29" y="12"/>
                </a:lnTo>
                <a:lnTo>
                  <a:pt x="29" y="10"/>
                </a:lnTo>
                <a:lnTo>
                  <a:pt x="29" y="8"/>
                </a:lnTo>
                <a:lnTo>
                  <a:pt x="27" y="6"/>
                </a:lnTo>
                <a:lnTo>
                  <a:pt x="24" y="4"/>
                </a:lnTo>
                <a:lnTo>
                  <a:pt x="22" y="4"/>
                </a:lnTo>
                <a:lnTo>
                  <a:pt x="20" y="2"/>
                </a:lnTo>
                <a:lnTo>
                  <a:pt x="18" y="2"/>
                </a:lnTo>
                <a:lnTo>
                  <a:pt x="16" y="0"/>
                </a:lnTo>
                <a:lnTo>
                  <a:pt x="14" y="0"/>
                </a:lnTo>
                <a:lnTo>
                  <a:pt x="12" y="0"/>
                </a:lnTo>
                <a:lnTo>
                  <a:pt x="10" y="2"/>
                </a:lnTo>
                <a:lnTo>
                  <a:pt x="8" y="2"/>
                </a:lnTo>
                <a:lnTo>
                  <a:pt x="6" y="4"/>
                </a:lnTo>
                <a:lnTo>
                  <a:pt x="4" y="4"/>
                </a:lnTo>
                <a:lnTo>
                  <a:pt x="2" y="6"/>
                </a:lnTo>
                <a:lnTo>
                  <a:pt x="2" y="8"/>
                </a:lnTo>
                <a:lnTo>
                  <a:pt x="0" y="10"/>
                </a:lnTo>
                <a:lnTo>
                  <a:pt x="0" y="12"/>
                </a:lnTo>
                <a:lnTo>
                  <a:pt x="0" y="14"/>
                </a:lnTo>
                <a:lnTo>
                  <a:pt x="0" y="18"/>
                </a:lnTo>
                <a:lnTo>
                  <a:pt x="0" y="20"/>
                </a:lnTo>
                <a:lnTo>
                  <a:pt x="2" y="22"/>
                </a:lnTo>
                <a:lnTo>
                  <a:pt x="2" y="24"/>
                </a:lnTo>
                <a:lnTo>
                  <a:pt x="4" y="26"/>
                </a:lnTo>
                <a:lnTo>
                  <a:pt x="6" y="26"/>
                </a:lnTo>
                <a:lnTo>
                  <a:pt x="8" y="29"/>
                </a:lnTo>
                <a:lnTo>
                  <a:pt x="10" y="29"/>
                </a:lnTo>
                <a:lnTo>
                  <a:pt x="12" y="31"/>
                </a:lnTo>
                <a:lnTo>
                  <a:pt x="14" y="31"/>
                </a:lnTo>
                <a:lnTo>
                  <a:pt x="14"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97" name="Freeform 78"/>
          <p:cNvSpPr>
            <a:spLocks/>
          </p:cNvSpPr>
          <p:nvPr/>
        </p:nvSpPr>
        <p:spPr bwMode="auto">
          <a:xfrm>
            <a:off x="4557713" y="3875088"/>
            <a:ext cx="646112" cy="1527175"/>
          </a:xfrm>
          <a:custGeom>
            <a:avLst/>
            <a:gdLst>
              <a:gd name="T0" fmla="*/ 2147483646 w 325"/>
              <a:gd name="T1" fmla="*/ 0 h 841"/>
              <a:gd name="T2" fmla="*/ 2147483646 w 325"/>
              <a:gd name="T3" fmla="*/ 2147483646 h 841"/>
              <a:gd name="T4" fmla="*/ 0 w 325"/>
              <a:gd name="T5" fmla="*/ 2147483646 h 841"/>
              <a:gd name="T6" fmla="*/ 0 w 325"/>
              <a:gd name="T7" fmla="*/ 2147483646 h 841"/>
              <a:gd name="T8" fmla="*/ 0 60000 65536"/>
              <a:gd name="T9" fmla="*/ 0 60000 65536"/>
              <a:gd name="T10" fmla="*/ 0 60000 65536"/>
              <a:gd name="T11" fmla="*/ 0 60000 65536"/>
              <a:gd name="T12" fmla="*/ 0 w 325"/>
              <a:gd name="T13" fmla="*/ 0 h 841"/>
              <a:gd name="T14" fmla="*/ 325 w 325"/>
              <a:gd name="T15" fmla="*/ 841 h 841"/>
            </a:gdLst>
            <a:ahLst/>
            <a:cxnLst>
              <a:cxn ang="T8">
                <a:pos x="T0" y="T1"/>
              </a:cxn>
              <a:cxn ang="T9">
                <a:pos x="T2" y="T3"/>
              </a:cxn>
              <a:cxn ang="T10">
                <a:pos x="T4" y="T5"/>
              </a:cxn>
              <a:cxn ang="T11">
                <a:pos x="T6" y="T7"/>
              </a:cxn>
            </a:cxnLst>
            <a:rect l="T12" t="T13" r="T14" b="T15"/>
            <a:pathLst>
              <a:path w="325" h="841">
                <a:moveTo>
                  <a:pt x="325" y="0"/>
                </a:moveTo>
                <a:lnTo>
                  <a:pt x="325" y="685"/>
                </a:lnTo>
                <a:lnTo>
                  <a:pt x="0" y="685"/>
                </a:lnTo>
                <a:lnTo>
                  <a:pt x="0" y="841"/>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3298" name="Line 79"/>
          <p:cNvSpPr>
            <a:spLocks noChangeShapeType="1"/>
          </p:cNvSpPr>
          <p:nvPr/>
        </p:nvSpPr>
        <p:spPr bwMode="auto">
          <a:xfrm>
            <a:off x="5129213" y="4908550"/>
            <a:ext cx="155575" cy="825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99" name="Rectangle 80"/>
          <p:cNvSpPr>
            <a:spLocks noChangeArrowheads="1"/>
          </p:cNvSpPr>
          <p:nvPr/>
        </p:nvSpPr>
        <p:spPr bwMode="auto">
          <a:xfrm>
            <a:off x="5265738" y="4808538"/>
            <a:ext cx="63500" cy="13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zh-CN" altLang="en-US" sz="900">
                <a:solidFill>
                  <a:srgbClr val="000000"/>
                </a:solidFill>
                <a:ea typeface="宋体" panose="02010600030101010101" pitchFamily="2" charset="-122"/>
              </a:rPr>
              <a:t>3</a:t>
            </a:r>
            <a:endParaRPr kumimoji="1" lang="zh-CN" altLang="en-US" sz="2400">
              <a:latin typeface="Times New Roman" panose="02020603050405020304" pitchFamily="18" charset="0"/>
              <a:ea typeface="宋体" panose="02010600030101010101" pitchFamily="2" charset="-122"/>
            </a:endParaRPr>
          </a:p>
        </p:txBody>
      </p:sp>
      <p:sp>
        <p:nvSpPr>
          <p:cNvPr id="53300" name="Rectangle 81"/>
          <p:cNvSpPr>
            <a:spLocks noChangeArrowheads="1"/>
          </p:cNvSpPr>
          <p:nvPr/>
        </p:nvSpPr>
        <p:spPr bwMode="auto">
          <a:xfrm>
            <a:off x="5341938" y="4808538"/>
            <a:ext cx="63500" cy="13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zh-CN" altLang="en-US" sz="900">
                <a:solidFill>
                  <a:srgbClr val="000000"/>
                </a:solidFill>
                <a:ea typeface="宋体" panose="02010600030101010101" pitchFamily="2" charset="-122"/>
              </a:rPr>
              <a:t>2</a:t>
            </a:r>
            <a:endParaRPr kumimoji="1" lang="zh-CN" altLang="en-US" sz="2400">
              <a:latin typeface="Times New Roman" panose="02020603050405020304" pitchFamily="18" charset="0"/>
              <a:ea typeface="宋体" panose="02010600030101010101" pitchFamily="2" charset="-122"/>
            </a:endParaRPr>
          </a:p>
        </p:txBody>
      </p:sp>
      <p:sp>
        <p:nvSpPr>
          <p:cNvPr id="53301" name="Freeform 82"/>
          <p:cNvSpPr>
            <a:spLocks/>
          </p:cNvSpPr>
          <p:nvPr/>
        </p:nvSpPr>
        <p:spPr bwMode="auto">
          <a:xfrm>
            <a:off x="6432550" y="3849688"/>
            <a:ext cx="60325" cy="55562"/>
          </a:xfrm>
          <a:custGeom>
            <a:avLst/>
            <a:gdLst>
              <a:gd name="T0" fmla="*/ 2147483646 w 31"/>
              <a:gd name="T1" fmla="*/ 2147483646 h 31"/>
              <a:gd name="T2" fmla="*/ 2147483646 w 31"/>
              <a:gd name="T3" fmla="*/ 2147483646 h 31"/>
              <a:gd name="T4" fmla="*/ 2147483646 w 31"/>
              <a:gd name="T5" fmla="*/ 2147483646 h 31"/>
              <a:gd name="T6" fmla="*/ 2147483646 w 31"/>
              <a:gd name="T7" fmla="*/ 2147483646 h 31"/>
              <a:gd name="T8" fmla="*/ 2147483646 w 31"/>
              <a:gd name="T9" fmla="*/ 2147483646 h 31"/>
              <a:gd name="T10" fmla="*/ 2147483646 w 31"/>
              <a:gd name="T11" fmla="*/ 2147483646 h 31"/>
              <a:gd name="T12" fmla="*/ 2147483646 w 31"/>
              <a:gd name="T13" fmla="*/ 2147483646 h 31"/>
              <a:gd name="T14" fmla="*/ 2147483646 w 31"/>
              <a:gd name="T15" fmla="*/ 2147483646 h 31"/>
              <a:gd name="T16" fmla="*/ 2147483646 w 31"/>
              <a:gd name="T17" fmla="*/ 2147483646 h 31"/>
              <a:gd name="T18" fmla="*/ 2147483646 w 31"/>
              <a:gd name="T19" fmla="*/ 2147483646 h 31"/>
              <a:gd name="T20" fmla="*/ 2147483646 w 31"/>
              <a:gd name="T21" fmla="*/ 2147483646 h 31"/>
              <a:gd name="T22" fmla="*/ 2147483646 w 31"/>
              <a:gd name="T23" fmla="*/ 2147483646 h 31"/>
              <a:gd name="T24" fmla="*/ 2147483646 w 31"/>
              <a:gd name="T25" fmla="*/ 2147483646 h 31"/>
              <a:gd name="T26" fmla="*/ 2147483646 w 31"/>
              <a:gd name="T27" fmla="*/ 2147483646 h 31"/>
              <a:gd name="T28" fmla="*/ 2147483646 w 31"/>
              <a:gd name="T29" fmla="*/ 2147483646 h 31"/>
              <a:gd name="T30" fmla="*/ 2147483646 w 31"/>
              <a:gd name="T31" fmla="*/ 2147483646 h 31"/>
              <a:gd name="T32" fmla="*/ 2147483646 w 31"/>
              <a:gd name="T33" fmla="*/ 2147483646 h 31"/>
              <a:gd name="T34" fmla="*/ 2147483646 w 31"/>
              <a:gd name="T35" fmla="*/ 2147483646 h 31"/>
              <a:gd name="T36" fmla="*/ 2147483646 w 31"/>
              <a:gd name="T37" fmla="*/ 2147483646 h 31"/>
              <a:gd name="T38" fmla="*/ 2147483646 w 31"/>
              <a:gd name="T39" fmla="*/ 0 h 31"/>
              <a:gd name="T40" fmla="*/ 2147483646 w 31"/>
              <a:gd name="T41" fmla="*/ 0 h 31"/>
              <a:gd name="T42" fmla="*/ 2147483646 w 31"/>
              <a:gd name="T43" fmla="*/ 0 h 31"/>
              <a:gd name="T44" fmla="*/ 2147483646 w 31"/>
              <a:gd name="T45" fmla="*/ 2147483646 h 31"/>
              <a:gd name="T46" fmla="*/ 2147483646 w 31"/>
              <a:gd name="T47" fmla="*/ 2147483646 h 31"/>
              <a:gd name="T48" fmla="*/ 2147483646 w 31"/>
              <a:gd name="T49" fmla="*/ 2147483646 h 31"/>
              <a:gd name="T50" fmla="*/ 2147483646 w 31"/>
              <a:gd name="T51" fmla="*/ 2147483646 h 31"/>
              <a:gd name="T52" fmla="*/ 2147483646 w 31"/>
              <a:gd name="T53" fmla="*/ 2147483646 h 31"/>
              <a:gd name="T54" fmla="*/ 2147483646 w 31"/>
              <a:gd name="T55" fmla="*/ 2147483646 h 31"/>
              <a:gd name="T56" fmla="*/ 0 w 31"/>
              <a:gd name="T57" fmla="*/ 2147483646 h 31"/>
              <a:gd name="T58" fmla="*/ 0 w 31"/>
              <a:gd name="T59" fmla="*/ 2147483646 h 31"/>
              <a:gd name="T60" fmla="*/ 0 w 31"/>
              <a:gd name="T61" fmla="*/ 2147483646 h 31"/>
              <a:gd name="T62" fmla="*/ 0 w 31"/>
              <a:gd name="T63" fmla="*/ 2147483646 h 31"/>
              <a:gd name="T64" fmla="*/ 0 w 31"/>
              <a:gd name="T65" fmla="*/ 2147483646 h 31"/>
              <a:gd name="T66" fmla="*/ 2147483646 w 31"/>
              <a:gd name="T67" fmla="*/ 2147483646 h 31"/>
              <a:gd name="T68" fmla="*/ 2147483646 w 31"/>
              <a:gd name="T69" fmla="*/ 2147483646 h 31"/>
              <a:gd name="T70" fmla="*/ 2147483646 w 31"/>
              <a:gd name="T71" fmla="*/ 2147483646 h 31"/>
              <a:gd name="T72" fmla="*/ 2147483646 w 31"/>
              <a:gd name="T73" fmla="*/ 2147483646 h 31"/>
              <a:gd name="T74" fmla="*/ 2147483646 w 31"/>
              <a:gd name="T75" fmla="*/ 2147483646 h 31"/>
              <a:gd name="T76" fmla="*/ 2147483646 w 31"/>
              <a:gd name="T77" fmla="*/ 2147483646 h 31"/>
              <a:gd name="T78" fmla="*/ 2147483646 w 31"/>
              <a:gd name="T79" fmla="*/ 2147483646 h 31"/>
              <a:gd name="T80" fmla="*/ 2147483646 w 31"/>
              <a:gd name="T81" fmla="*/ 2147483646 h 31"/>
              <a:gd name="T82" fmla="*/ 2147483646 w 31"/>
              <a:gd name="T83" fmla="*/ 2147483646 h 31"/>
              <a:gd name="T84" fmla="*/ 2147483646 w 31"/>
              <a:gd name="T85" fmla="*/ 2147483646 h 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1"/>
              <a:gd name="T130" fmla="*/ 0 h 31"/>
              <a:gd name="T131" fmla="*/ 31 w 31"/>
              <a:gd name="T132" fmla="*/ 31 h 3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1" h="31">
                <a:moveTo>
                  <a:pt x="15" y="29"/>
                </a:moveTo>
                <a:lnTo>
                  <a:pt x="17" y="31"/>
                </a:lnTo>
                <a:lnTo>
                  <a:pt x="21" y="29"/>
                </a:lnTo>
                <a:lnTo>
                  <a:pt x="23" y="29"/>
                </a:lnTo>
                <a:lnTo>
                  <a:pt x="25" y="26"/>
                </a:lnTo>
                <a:lnTo>
                  <a:pt x="27" y="24"/>
                </a:lnTo>
                <a:lnTo>
                  <a:pt x="29" y="22"/>
                </a:lnTo>
                <a:lnTo>
                  <a:pt x="29" y="20"/>
                </a:lnTo>
                <a:lnTo>
                  <a:pt x="29" y="18"/>
                </a:lnTo>
                <a:lnTo>
                  <a:pt x="31" y="14"/>
                </a:lnTo>
                <a:lnTo>
                  <a:pt x="29" y="12"/>
                </a:lnTo>
                <a:lnTo>
                  <a:pt x="29" y="10"/>
                </a:lnTo>
                <a:lnTo>
                  <a:pt x="29" y="8"/>
                </a:lnTo>
                <a:lnTo>
                  <a:pt x="27" y="6"/>
                </a:lnTo>
                <a:lnTo>
                  <a:pt x="25" y="4"/>
                </a:lnTo>
                <a:lnTo>
                  <a:pt x="23" y="2"/>
                </a:lnTo>
                <a:lnTo>
                  <a:pt x="21" y="2"/>
                </a:lnTo>
                <a:lnTo>
                  <a:pt x="17" y="0"/>
                </a:lnTo>
                <a:lnTo>
                  <a:pt x="15" y="0"/>
                </a:lnTo>
                <a:lnTo>
                  <a:pt x="13" y="0"/>
                </a:lnTo>
                <a:lnTo>
                  <a:pt x="11" y="2"/>
                </a:lnTo>
                <a:lnTo>
                  <a:pt x="8" y="2"/>
                </a:lnTo>
                <a:lnTo>
                  <a:pt x="6" y="4"/>
                </a:lnTo>
                <a:lnTo>
                  <a:pt x="4" y="4"/>
                </a:lnTo>
                <a:lnTo>
                  <a:pt x="2" y="6"/>
                </a:lnTo>
                <a:lnTo>
                  <a:pt x="2" y="8"/>
                </a:lnTo>
                <a:lnTo>
                  <a:pt x="0" y="10"/>
                </a:lnTo>
                <a:lnTo>
                  <a:pt x="0" y="12"/>
                </a:lnTo>
                <a:lnTo>
                  <a:pt x="0" y="14"/>
                </a:lnTo>
                <a:lnTo>
                  <a:pt x="0" y="18"/>
                </a:lnTo>
                <a:lnTo>
                  <a:pt x="0" y="20"/>
                </a:lnTo>
                <a:lnTo>
                  <a:pt x="2" y="22"/>
                </a:lnTo>
                <a:lnTo>
                  <a:pt x="2" y="24"/>
                </a:lnTo>
                <a:lnTo>
                  <a:pt x="4" y="26"/>
                </a:lnTo>
                <a:lnTo>
                  <a:pt x="6" y="26"/>
                </a:lnTo>
                <a:lnTo>
                  <a:pt x="8" y="29"/>
                </a:lnTo>
                <a:lnTo>
                  <a:pt x="11" y="29"/>
                </a:lnTo>
                <a:lnTo>
                  <a:pt x="13" y="31"/>
                </a:lnTo>
                <a:lnTo>
                  <a:pt x="15" y="31"/>
                </a:lnTo>
                <a:lnTo>
                  <a:pt x="15"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302" name="Freeform 83"/>
          <p:cNvSpPr>
            <a:spLocks/>
          </p:cNvSpPr>
          <p:nvPr/>
        </p:nvSpPr>
        <p:spPr bwMode="auto">
          <a:xfrm>
            <a:off x="4738688" y="3875088"/>
            <a:ext cx="1722437" cy="1522412"/>
          </a:xfrm>
          <a:custGeom>
            <a:avLst/>
            <a:gdLst>
              <a:gd name="T0" fmla="*/ 2147483646 w 868"/>
              <a:gd name="T1" fmla="*/ 0 h 839"/>
              <a:gd name="T2" fmla="*/ 2147483646 w 868"/>
              <a:gd name="T3" fmla="*/ 2147483646 h 839"/>
              <a:gd name="T4" fmla="*/ 0 w 868"/>
              <a:gd name="T5" fmla="*/ 2147483646 h 839"/>
              <a:gd name="T6" fmla="*/ 0 w 868"/>
              <a:gd name="T7" fmla="*/ 2147483646 h 839"/>
              <a:gd name="T8" fmla="*/ 0 60000 65536"/>
              <a:gd name="T9" fmla="*/ 0 60000 65536"/>
              <a:gd name="T10" fmla="*/ 0 60000 65536"/>
              <a:gd name="T11" fmla="*/ 0 60000 65536"/>
              <a:gd name="T12" fmla="*/ 0 w 868"/>
              <a:gd name="T13" fmla="*/ 0 h 839"/>
              <a:gd name="T14" fmla="*/ 868 w 868"/>
              <a:gd name="T15" fmla="*/ 839 h 839"/>
            </a:gdLst>
            <a:ahLst/>
            <a:cxnLst>
              <a:cxn ang="T8">
                <a:pos x="T0" y="T1"/>
              </a:cxn>
              <a:cxn ang="T9">
                <a:pos x="T2" y="T3"/>
              </a:cxn>
              <a:cxn ang="T10">
                <a:pos x="T4" y="T5"/>
              </a:cxn>
              <a:cxn ang="T11">
                <a:pos x="T6" y="T7"/>
              </a:cxn>
            </a:cxnLst>
            <a:rect l="T12" t="T13" r="T14" b="T15"/>
            <a:pathLst>
              <a:path w="868" h="839">
                <a:moveTo>
                  <a:pt x="866" y="0"/>
                </a:moveTo>
                <a:lnTo>
                  <a:pt x="868" y="776"/>
                </a:lnTo>
                <a:lnTo>
                  <a:pt x="0" y="776"/>
                </a:lnTo>
                <a:lnTo>
                  <a:pt x="0" y="839"/>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3303" name="Line 84"/>
          <p:cNvSpPr>
            <a:spLocks noChangeShapeType="1"/>
          </p:cNvSpPr>
          <p:nvPr/>
        </p:nvSpPr>
        <p:spPr bwMode="auto">
          <a:xfrm>
            <a:off x="6381750" y="4908550"/>
            <a:ext cx="157163" cy="825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04" name="Rectangle 85"/>
          <p:cNvSpPr>
            <a:spLocks noChangeArrowheads="1"/>
          </p:cNvSpPr>
          <p:nvPr/>
        </p:nvSpPr>
        <p:spPr bwMode="auto">
          <a:xfrm>
            <a:off x="6523038" y="4808538"/>
            <a:ext cx="63500" cy="13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zh-CN" altLang="en-US" sz="900">
                <a:solidFill>
                  <a:srgbClr val="000000"/>
                </a:solidFill>
                <a:ea typeface="宋体" panose="02010600030101010101" pitchFamily="2" charset="-122"/>
              </a:rPr>
              <a:t>3</a:t>
            </a:r>
            <a:endParaRPr kumimoji="1" lang="zh-CN" altLang="en-US" sz="2400">
              <a:latin typeface="Times New Roman" panose="02020603050405020304" pitchFamily="18" charset="0"/>
              <a:ea typeface="宋体" panose="02010600030101010101" pitchFamily="2" charset="-122"/>
            </a:endParaRPr>
          </a:p>
        </p:txBody>
      </p:sp>
      <p:sp>
        <p:nvSpPr>
          <p:cNvPr id="53305" name="Rectangle 86"/>
          <p:cNvSpPr>
            <a:spLocks noChangeArrowheads="1"/>
          </p:cNvSpPr>
          <p:nvPr/>
        </p:nvSpPr>
        <p:spPr bwMode="auto">
          <a:xfrm>
            <a:off x="6596063" y="4808538"/>
            <a:ext cx="63500" cy="13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zh-CN" altLang="en-US" sz="900">
                <a:solidFill>
                  <a:srgbClr val="000000"/>
                </a:solidFill>
                <a:ea typeface="宋体" panose="02010600030101010101" pitchFamily="2" charset="-122"/>
              </a:rPr>
              <a:t>2</a:t>
            </a:r>
            <a:endParaRPr kumimoji="1" lang="zh-CN" altLang="en-US" sz="2400">
              <a:latin typeface="Times New Roman" panose="02020603050405020304" pitchFamily="18" charset="0"/>
              <a:ea typeface="宋体" panose="02010600030101010101" pitchFamily="2" charset="-122"/>
            </a:endParaRPr>
          </a:p>
        </p:txBody>
      </p:sp>
      <p:sp>
        <p:nvSpPr>
          <p:cNvPr id="53306" name="Freeform 87"/>
          <p:cNvSpPr>
            <a:spLocks/>
          </p:cNvSpPr>
          <p:nvPr/>
        </p:nvSpPr>
        <p:spPr bwMode="auto">
          <a:xfrm>
            <a:off x="4167188" y="5384800"/>
            <a:ext cx="57150" cy="57150"/>
          </a:xfrm>
          <a:custGeom>
            <a:avLst/>
            <a:gdLst>
              <a:gd name="T0" fmla="*/ 2147483646 w 29"/>
              <a:gd name="T1" fmla="*/ 0 h 31"/>
              <a:gd name="T2" fmla="*/ 0 w 29"/>
              <a:gd name="T3" fmla="*/ 2147483646 h 31"/>
              <a:gd name="T4" fmla="*/ 2147483646 w 29"/>
              <a:gd name="T5" fmla="*/ 2147483646 h 31"/>
              <a:gd name="T6" fmla="*/ 2147483646 w 29"/>
              <a:gd name="T7" fmla="*/ 2147483646 h 31"/>
              <a:gd name="T8" fmla="*/ 2147483646 w 29"/>
              <a:gd name="T9" fmla="*/ 2147483646 h 31"/>
              <a:gd name="T10" fmla="*/ 2147483646 w 29"/>
              <a:gd name="T11" fmla="*/ 0 h 31"/>
              <a:gd name="T12" fmla="*/ 0 60000 65536"/>
              <a:gd name="T13" fmla="*/ 0 60000 65536"/>
              <a:gd name="T14" fmla="*/ 0 60000 65536"/>
              <a:gd name="T15" fmla="*/ 0 60000 65536"/>
              <a:gd name="T16" fmla="*/ 0 60000 65536"/>
              <a:gd name="T17" fmla="*/ 0 60000 65536"/>
              <a:gd name="T18" fmla="*/ 0 w 29"/>
              <a:gd name="T19" fmla="*/ 0 h 31"/>
              <a:gd name="T20" fmla="*/ 29 w 29"/>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29" h="31">
                <a:moveTo>
                  <a:pt x="29" y="0"/>
                </a:moveTo>
                <a:lnTo>
                  <a:pt x="0" y="2"/>
                </a:lnTo>
                <a:lnTo>
                  <a:pt x="15" y="31"/>
                </a:lnTo>
                <a:lnTo>
                  <a:pt x="29" y="2"/>
                </a:lnTo>
                <a:lnTo>
                  <a:pt x="2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307" name="Freeform 88"/>
          <p:cNvSpPr>
            <a:spLocks/>
          </p:cNvSpPr>
          <p:nvPr/>
        </p:nvSpPr>
        <p:spPr bwMode="auto">
          <a:xfrm>
            <a:off x="4348163" y="5384800"/>
            <a:ext cx="57150" cy="57150"/>
          </a:xfrm>
          <a:custGeom>
            <a:avLst/>
            <a:gdLst>
              <a:gd name="T0" fmla="*/ 2147483646 w 29"/>
              <a:gd name="T1" fmla="*/ 0 h 31"/>
              <a:gd name="T2" fmla="*/ 0 w 29"/>
              <a:gd name="T3" fmla="*/ 2147483646 h 31"/>
              <a:gd name="T4" fmla="*/ 2147483646 w 29"/>
              <a:gd name="T5" fmla="*/ 2147483646 h 31"/>
              <a:gd name="T6" fmla="*/ 2147483646 w 29"/>
              <a:gd name="T7" fmla="*/ 2147483646 h 31"/>
              <a:gd name="T8" fmla="*/ 2147483646 w 29"/>
              <a:gd name="T9" fmla="*/ 2147483646 h 31"/>
              <a:gd name="T10" fmla="*/ 2147483646 w 29"/>
              <a:gd name="T11" fmla="*/ 0 h 31"/>
              <a:gd name="T12" fmla="*/ 0 60000 65536"/>
              <a:gd name="T13" fmla="*/ 0 60000 65536"/>
              <a:gd name="T14" fmla="*/ 0 60000 65536"/>
              <a:gd name="T15" fmla="*/ 0 60000 65536"/>
              <a:gd name="T16" fmla="*/ 0 60000 65536"/>
              <a:gd name="T17" fmla="*/ 0 60000 65536"/>
              <a:gd name="T18" fmla="*/ 0 w 29"/>
              <a:gd name="T19" fmla="*/ 0 h 31"/>
              <a:gd name="T20" fmla="*/ 29 w 29"/>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29" h="31">
                <a:moveTo>
                  <a:pt x="29" y="0"/>
                </a:moveTo>
                <a:lnTo>
                  <a:pt x="0" y="2"/>
                </a:lnTo>
                <a:lnTo>
                  <a:pt x="15" y="31"/>
                </a:lnTo>
                <a:lnTo>
                  <a:pt x="29" y="2"/>
                </a:lnTo>
                <a:lnTo>
                  <a:pt x="2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308" name="Freeform 89"/>
          <p:cNvSpPr>
            <a:spLocks/>
          </p:cNvSpPr>
          <p:nvPr/>
        </p:nvSpPr>
        <p:spPr bwMode="auto">
          <a:xfrm>
            <a:off x="4529138" y="5384800"/>
            <a:ext cx="60325" cy="57150"/>
          </a:xfrm>
          <a:custGeom>
            <a:avLst/>
            <a:gdLst>
              <a:gd name="T0" fmla="*/ 2147483646 w 31"/>
              <a:gd name="T1" fmla="*/ 0 h 31"/>
              <a:gd name="T2" fmla="*/ 0 w 31"/>
              <a:gd name="T3" fmla="*/ 2147483646 h 31"/>
              <a:gd name="T4" fmla="*/ 2147483646 w 31"/>
              <a:gd name="T5" fmla="*/ 2147483646 h 31"/>
              <a:gd name="T6" fmla="*/ 2147483646 w 31"/>
              <a:gd name="T7" fmla="*/ 2147483646 h 31"/>
              <a:gd name="T8" fmla="*/ 2147483646 w 31"/>
              <a:gd name="T9" fmla="*/ 2147483646 h 31"/>
              <a:gd name="T10" fmla="*/ 2147483646 w 31"/>
              <a:gd name="T11" fmla="*/ 0 h 31"/>
              <a:gd name="T12" fmla="*/ 0 60000 65536"/>
              <a:gd name="T13" fmla="*/ 0 60000 65536"/>
              <a:gd name="T14" fmla="*/ 0 60000 65536"/>
              <a:gd name="T15" fmla="*/ 0 60000 65536"/>
              <a:gd name="T16" fmla="*/ 0 60000 65536"/>
              <a:gd name="T17" fmla="*/ 0 60000 65536"/>
              <a:gd name="T18" fmla="*/ 0 w 31"/>
              <a:gd name="T19" fmla="*/ 0 h 31"/>
              <a:gd name="T20" fmla="*/ 31 w 31"/>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31" h="31">
                <a:moveTo>
                  <a:pt x="29" y="0"/>
                </a:moveTo>
                <a:lnTo>
                  <a:pt x="0" y="2"/>
                </a:lnTo>
                <a:lnTo>
                  <a:pt x="15" y="31"/>
                </a:lnTo>
                <a:lnTo>
                  <a:pt x="31" y="2"/>
                </a:lnTo>
                <a:lnTo>
                  <a:pt x="2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309" name="Freeform 90"/>
          <p:cNvSpPr>
            <a:spLocks/>
          </p:cNvSpPr>
          <p:nvPr/>
        </p:nvSpPr>
        <p:spPr bwMode="auto">
          <a:xfrm>
            <a:off x="4711700" y="5384800"/>
            <a:ext cx="60325" cy="57150"/>
          </a:xfrm>
          <a:custGeom>
            <a:avLst/>
            <a:gdLst>
              <a:gd name="T0" fmla="*/ 2147483646 w 31"/>
              <a:gd name="T1" fmla="*/ 0 h 31"/>
              <a:gd name="T2" fmla="*/ 0 w 31"/>
              <a:gd name="T3" fmla="*/ 2147483646 h 31"/>
              <a:gd name="T4" fmla="*/ 2147483646 w 31"/>
              <a:gd name="T5" fmla="*/ 2147483646 h 31"/>
              <a:gd name="T6" fmla="*/ 2147483646 w 31"/>
              <a:gd name="T7" fmla="*/ 2147483646 h 31"/>
              <a:gd name="T8" fmla="*/ 2147483646 w 31"/>
              <a:gd name="T9" fmla="*/ 2147483646 h 31"/>
              <a:gd name="T10" fmla="*/ 2147483646 w 31"/>
              <a:gd name="T11" fmla="*/ 0 h 31"/>
              <a:gd name="T12" fmla="*/ 0 60000 65536"/>
              <a:gd name="T13" fmla="*/ 0 60000 65536"/>
              <a:gd name="T14" fmla="*/ 0 60000 65536"/>
              <a:gd name="T15" fmla="*/ 0 60000 65536"/>
              <a:gd name="T16" fmla="*/ 0 60000 65536"/>
              <a:gd name="T17" fmla="*/ 0 60000 65536"/>
              <a:gd name="T18" fmla="*/ 0 w 31"/>
              <a:gd name="T19" fmla="*/ 0 h 31"/>
              <a:gd name="T20" fmla="*/ 31 w 31"/>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31" h="31">
                <a:moveTo>
                  <a:pt x="29" y="0"/>
                </a:moveTo>
                <a:lnTo>
                  <a:pt x="0" y="2"/>
                </a:lnTo>
                <a:lnTo>
                  <a:pt x="14" y="31"/>
                </a:lnTo>
                <a:lnTo>
                  <a:pt x="31" y="2"/>
                </a:lnTo>
                <a:lnTo>
                  <a:pt x="2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310" name="Line 91"/>
          <p:cNvSpPr>
            <a:spLocks noChangeShapeType="1"/>
          </p:cNvSpPr>
          <p:nvPr/>
        </p:nvSpPr>
        <p:spPr bwMode="auto">
          <a:xfrm>
            <a:off x="4221163" y="2270125"/>
            <a:ext cx="160337" cy="825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11" name="Rectangle 92"/>
          <p:cNvSpPr>
            <a:spLocks noChangeArrowheads="1"/>
          </p:cNvSpPr>
          <p:nvPr/>
        </p:nvSpPr>
        <p:spPr bwMode="auto">
          <a:xfrm>
            <a:off x="4341813" y="2151063"/>
            <a:ext cx="984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zh-CN" altLang="en-US" sz="1400" b="1">
                <a:solidFill>
                  <a:srgbClr val="000000"/>
                </a:solidFill>
                <a:ea typeface="宋体" panose="02010600030101010101" pitchFamily="2" charset="-122"/>
              </a:rPr>
              <a:t>2</a:t>
            </a:r>
            <a:endParaRPr kumimoji="1" lang="zh-CN" altLang="en-US" sz="1400" b="1">
              <a:latin typeface="Times New Roman" panose="02020603050405020304" pitchFamily="18" charset="0"/>
              <a:ea typeface="宋体" panose="02010600030101010101" pitchFamily="2" charset="-122"/>
            </a:endParaRPr>
          </a:p>
        </p:txBody>
      </p:sp>
      <p:sp>
        <p:nvSpPr>
          <p:cNvPr id="53312" name="Line 93"/>
          <p:cNvSpPr>
            <a:spLocks noChangeShapeType="1"/>
          </p:cNvSpPr>
          <p:nvPr/>
        </p:nvSpPr>
        <p:spPr bwMode="auto">
          <a:xfrm>
            <a:off x="4389438" y="5816600"/>
            <a:ext cx="157162" cy="8731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13" name="Rectangle 94"/>
          <p:cNvSpPr>
            <a:spLocks noChangeArrowheads="1"/>
          </p:cNvSpPr>
          <p:nvPr/>
        </p:nvSpPr>
        <p:spPr bwMode="auto">
          <a:xfrm>
            <a:off x="4524375" y="5721350"/>
            <a:ext cx="635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zh-CN" altLang="en-US" sz="900">
                <a:solidFill>
                  <a:srgbClr val="000000"/>
                </a:solidFill>
                <a:ea typeface="宋体" panose="02010600030101010101" pitchFamily="2" charset="-122"/>
              </a:rPr>
              <a:t>3</a:t>
            </a:r>
            <a:endParaRPr kumimoji="1" lang="zh-CN" altLang="en-US" sz="2400">
              <a:latin typeface="Times New Roman" panose="02020603050405020304" pitchFamily="18" charset="0"/>
              <a:ea typeface="宋体" panose="02010600030101010101" pitchFamily="2" charset="-122"/>
            </a:endParaRPr>
          </a:p>
        </p:txBody>
      </p:sp>
      <p:sp>
        <p:nvSpPr>
          <p:cNvPr id="53314" name="Rectangle 95"/>
          <p:cNvSpPr>
            <a:spLocks noChangeArrowheads="1"/>
          </p:cNvSpPr>
          <p:nvPr/>
        </p:nvSpPr>
        <p:spPr bwMode="auto">
          <a:xfrm>
            <a:off x="4603750" y="5721350"/>
            <a:ext cx="635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zh-CN" altLang="en-US" sz="900">
                <a:solidFill>
                  <a:srgbClr val="000000"/>
                </a:solidFill>
                <a:ea typeface="宋体" panose="02010600030101010101" pitchFamily="2" charset="-122"/>
              </a:rPr>
              <a:t>2</a:t>
            </a:r>
            <a:endParaRPr kumimoji="1" lang="zh-CN" altLang="en-US" sz="2400">
              <a:latin typeface="Times New Roman" panose="02020603050405020304" pitchFamily="18" charset="0"/>
              <a:ea typeface="宋体" panose="02010600030101010101" pitchFamily="2" charset="-122"/>
            </a:endParaRPr>
          </a:p>
        </p:txBody>
      </p:sp>
      <p:sp>
        <p:nvSpPr>
          <p:cNvPr id="53315" name="Freeform 96"/>
          <p:cNvSpPr>
            <a:spLocks/>
          </p:cNvSpPr>
          <p:nvPr/>
        </p:nvSpPr>
        <p:spPr bwMode="auto">
          <a:xfrm>
            <a:off x="3959225" y="3875088"/>
            <a:ext cx="419100" cy="1522412"/>
          </a:xfrm>
          <a:custGeom>
            <a:avLst/>
            <a:gdLst>
              <a:gd name="T0" fmla="*/ 2147483646 w 211"/>
              <a:gd name="T1" fmla="*/ 2147483646 h 839"/>
              <a:gd name="T2" fmla="*/ 2147483646 w 211"/>
              <a:gd name="T3" fmla="*/ 2147483646 h 839"/>
              <a:gd name="T4" fmla="*/ 0 w 211"/>
              <a:gd name="T5" fmla="*/ 2147483646 h 839"/>
              <a:gd name="T6" fmla="*/ 0 w 211"/>
              <a:gd name="T7" fmla="*/ 0 h 839"/>
              <a:gd name="T8" fmla="*/ 0 60000 65536"/>
              <a:gd name="T9" fmla="*/ 0 60000 65536"/>
              <a:gd name="T10" fmla="*/ 0 60000 65536"/>
              <a:gd name="T11" fmla="*/ 0 60000 65536"/>
              <a:gd name="T12" fmla="*/ 0 w 211"/>
              <a:gd name="T13" fmla="*/ 0 h 839"/>
              <a:gd name="T14" fmla="*/ 211 w 211"/>
              <a:gd name="T15" fmla="*/ 839 h 839"/>
            </a:gdLst>
            <a:ahLst/>
            <a:cxnLst>
              <a:cxn ang="T8">
                <a:pos x="T0" y="T1"/>
              </a:cxn>
              <a:cxn ang="T9">
                <a:pos x="T2" y="T3"/>
              </a:cxn>
              <a:cxn ang="T10">
                <a:pos x="T4" y="T5"/>
              </a:cxn>
              <a:cxn ang="T11">
                <a:pos x="T6" y="T7"/>
              </a:cxn>
            </a:cxnLst>
            <a:rect l="T12" t="T13" r="T14" b="T15"/>
            <a:pathLst>
              <a:path w="211" h="839">
                <a:moveTo>
                  <a:pt x="211" y="839"/>
                </a:moveTo>
                <a:lnTo>
                  <a:pt x="211" y="685"/>
                </a:lnTo>
                <a:lnTo>
                  <a:pt x="0" y="685"/>
                </a:lnTo>
                <a:lnTo>
                  <a:pt x="0"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3316" name="Line 97"/>
          <p:cNvSpPr>
            <a:spLocks noChangeShapeType="1"/>
          </p:cNvSpPr>
          <p:nvPr/>
        </p:nvSpPr>
        <p:spPr bwMode="auto">
          <a:xfrm flipV="1">
            <a:off x="1468438" y="3141663"/>
            <a:ext cx="3175" cy="164941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17" name="Line 98"/>
          <p:cNvSpPr>
            <a:spLocks noChangeShapeType="1"/>
          </p:cNvSpPr>
          <p:nvPr/>
        </p:nvSpPr>
        <p:spPr bwMode="auto">
          <a:xfrm flipV="1">
            <a:off x="2047875" y="3141663"/>
            <a:ext cx="3175" cy="164941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18" name="Line 99"/>
          <p:cNvSpPr>
            <a:spLocks noChangeShapeType="1"/>
          </p:cNvSpPr>
          <p:nvPr/>
        </p:nvSpPr>
        <p:spPr bwMode="auto">
          <a:xfrm flipV="1">
            <a:off x="3328988" y="3141663"/>
            <a:ext cx="4762" cy="164941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19" name="Line 100"/>
          <p:cNvSpPr>
            <a:spLocks noChangeShapeType="1"/>
          </p:cNvSpPr>
          <p:nvPr/>
        </p:nvSpPr>
        <p:spPr bwMode="auto">
          <a:xfrm flipV="1">
            <a:off x="4586288" y="3141663"/>
            <a:ext cx="3175" cy="164941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20" name="Line 101"/>
          <p:cNvSpPr>
            <a:spLocks noChangeShapeType="1"/>
          </p:cNvSpPr>
          <p:nvPr/>
        </p:nvSpPr>
        <p:spPr bwMode="auto">
          <a:xfrm flipV="1">
            <a:off x="5837238" y="3141663"/>
            <a:ext cx="1587" cy="164941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21" name="Line 102"/>
          <p:cNvSpPr>
            <a:spLocks noChangeShapeType="1"/>
          </p:cNvSpPr>
          <p:nvPr/>
        </p:nvSpPr>
        <p:spPr bwMode="auto">
          <a:xfrm flipH="1">
            <a:off x="1322388" y="3295650"/>
            <a:ext cx="5743575" cy="15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22" name="Line 103"/>
          <p:cNvSpPr>
            <a:spLocks noChangeShapeType="1"/>
          </p:cNvSpPr>
          <p:nvPr/>
        </p:nvSpPr>
        <p:spPr bwMode="auto">
          <a:xfrm flipH="1">
            <a:off x="1322388" y="3460750"/>
            <a:ext cx="5743575" cy="476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23" name="Line 104"/>
          <p:cNvSpPr>
            <a:spLocks noChangeShapeType="1"/>
          </p:cNvSpPr>
          <p:nvPr/>
        </p:nvSpPr>
        <p:spPr bwMode="auto">
          <a:xfrm flipH="1">
            <a:off x="1322388" y="3625850"/>
            <a:ext cx="5743575" cy="476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24" name="Line 105"/>
          <p:cNvSpPr>
            <a:spLocks noChangeShapeType="1"/>
          </p:cNvSpPr>
          <p:nvPr/>
        </p:nvSpPr>
        <p:spPr bwMode="auto">
          <a:xfrm flipH="1">
            <a:off x="1322388" y="3790950"/>
            <a:ext cx="5743575" cy="63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25" name="Line 106"/>
          <p:cNvSpPr>
            <a:spLocks noChangeShapeType="1"/>
          </p:cNvSpPr>
          <p:nvPr/>
        </p:nvSpPr>
        <p:spPr bwMode="auto">
          <a:xfrm flipH="1">
            <a:off x="1322388" y="3959225"/>
            <a:ext cx="5743575" cy="317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26" name="Line 107"/>
          <p:cNvSpPr>
            <a:spLocks noChangeShapeType="1"/>
          </p:cNvSpPr>
          <p:nvPr/>
        </p:nvSpPr>
        <p:spPr bwMode="auto">
          <a:xfrm flipH="1">
            <a:off x="1322388" y="4127500"/>
            <a:ext cx="5743575" cy="15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27" name="Line 108"/>
          <p:cNvSpPr>
            <a:spLocks noChangeShapeType="1"/>
          </p:cNvSpPr>
          <p:nvPr/>
        </p:nvSpPr>
        <p:spPr bwMode="auto">
          <a:xfrm flipH="1">
            <a:off x="1322388" y="4292600"/>
            <a:ext cx="5743575" cy="15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28" name="Line 109"/>
          <p:cNvSpPr>
            <a:spLocks noChangeShapeType="1"/>
          </p:cNvSpPr>
          <p:nvPr/>
        </p:nvSpPr>
        <p:spPr bwMode="auto">
          <a:xfrm flipH="1">
            <a:off x="1322388" y="4457700"/>
            <a:ext cx="5743575" cy="15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29" name="Line 110"/>
          <p:cNvSpPr>
            <a:spLocks noChangeShapeType="1"/>
          </p:cNvSpPr>
          <p:nvPr/>
        </p:nvSpPr>
        <p:spPr bwMode="auto">
          <a:xfrm flipH="1">
            <a:off x="1322388" y="4622800"/>
            <a:ext cx="5743575" cy="15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30" name="Rectangle 112"/>
          <p:cNvSpPr>
            <a:spLocks noChangeArrowheads="1"/>
          </p:cNvSpPr>
          <p:nvPr/>
        </p:nvSpPr>
        <p:spPr bwMode="auto">
          <a:xfrm>
            <a:off x="2954338" y="1685925"/>
            <a:ext cx="1968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zh-CN" altLang="en-US" sz="1400" b="1">
                <a:solidFill>
                  <a:srgbClr val="000000"/>
                </a:solidFill>
                <a:ea typeface="宋体" panose="02010600030101010101" pitchFamily="2" charset="-122"/>
              </a:rPr>
              <a:t>3</a:t>
            </a:r>
            <a:r>
              <a:rPr kumimoji="1" lang="en-US" altLang="zh-CN" sz="1400" b="1">
                <a:solidFill>
                  <a:srgbClr val="000000"/>
                </a:solidFill>
                <a:ea typeface="宋体" panose="02010600030101010101" pitchFamily="2" charset="-122"/>
              </a:rPr>
              <a:t>1</a:t>
            </a:r>
            <a:endParaRPr kumimoji="1" lang="en-US" altLang="zh-CN" sz="1400" b="1">
              <a:latin typeface="Times New Roman" panose="02020603050405020304" pitchFamily="18" charset="0"/>
              <a:ea typeface="宋体" panose="02010600030101010101" pitchFamily="2" charset="-122"/>
            </a:endParaRPr>
          </a:p>
        </p:txBody>
      </p:sp>
      <p:sp>
        <p:nvSpPr>
          <p:cNvPr id="53331" name="Rectangle 115"/>
          <p:cNvSpPr>
            <a:spLocks noChangeArrowheads="1"/>
          </p:cNvSpPr>
          <p:nvPr/>
        </p:nvSpPr>
        <p:spPr bwMode="auto">
          <a:xfrm>
            <a:off x="3194050" y="1771650"/>
            <a:ext cx="33338"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zh-CN" altLang="en-US" sz="900">
                <a:solidFill>
                  <a:srgbClr val="000000"/>
                </a:solidFill>
                <a:ea typeface="宋体" panose="02010600030101010101" pitchFamily="2" charset="-122"/>
              </a:rPr>
              <a:t> </a:t>
            </a:r>
            <a:endParaRPr kumimoji="1" lang="zh-CN" altLang="en-US" sz="2400">
              <a:latin typeface="Times New Roman" panose="02020603050405020304" pitchFamily="18" charset="0"/>
              <a:ea typeface="宋体" panose="02010600030101010101" pitchFamily="2" charset="-122"/>
            </a:endParaRPr>
          </a:p>
        </p:txBody>
      </p:sp>
      <p:sp>
        <p:nvSpPr>
          <p:cNvPr id="53332" name="Rectangle 117"/>
          <p:cNvSpPr>
            <a:spLocks noChangeArrowheads="1"/>
          </p:cNvSpPr>
          <p:nvPr/>
        </p:nvSpPr>
        <p:spPr bwMode="auto">
          <a:xfrm>
            <a:off x="3382963" y="1771650"/>
            <a:ext cx="3175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zh-CN" altLang="en-US" sz="900">
                <a:solidFill>
                  <a:srgbClr val="000000"/>
                </a:solidFill>
                <a:ea typeface="宋体" panose="02010600030101010101" pitchFamily="2" charset="-122"/>
              </a:rPr>
              <a:t> </a:t>
            </a:r>
            <a:endParaRPr kumimoji="1" lang="zh-CN" altLang="en-US" sz="2400">
              <a:latin typeface="Times New Roman" panose="02020603050405020304" pitchFamily="18" charset="0"/>
              <a:ea typeface="宋体" panose="02010600030101010101" pitchFamily="2" charset="-122"/>
            </a:endParaRPr>
          </a:p>
        </p:txBody>
      </p:sp>
      <p:sp>
        <p:nvSpPr>
          <p:cNvPr id="53333" name="AutoShape 119"/>
          <p:cNvSpPr>
            <a:spLocks noChangeArrowheads="1"/>
          </p:cNvSpPr>
          <p:nvPr/>
        </p:nvSpPr>
        <p:spPr bwMode="auto">
          <a:xfrm>
            <a:off x="7743825" y="2243138"/>
            <a:ext cx="558800" cy="241300"/>
          </a:xfrm>
          <a:prstGeom prst="roundRect">
            <a:avLst>
              <a:gd name="adj" fmla="val 375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53334" name="Line 120"/>
          <p:cNvSpPr>
            <a:spLocks noChangeShapeType="1"/>
          </p:cNvSpPr>
          <p:nvPr/>
        </p:nvSpPr>
        <p:spPr bwMode="auto">
          <a:xfrm flipV="1">
            <a:off x="7972425" y="2471738"/>
            <a:ext cx="0" cy="304800"/>
          </a:xfrm>
          <a:prstGeom prst="line">
            <a:avLst/>
          </a:prstGeom>
          <a:noFill/>
          <a:ln w="25400">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53335" name="Text Box 124"/>
          <p:cNvSpPr txBox="1">
            <a:spLocks noChangeArrowheads="1"/>
          </p:cNvSpPr>
          <p:nvPr/>
        </p:nvSpPr>
        <p:spPr bwMode="auto">
          <a:xfrm>
            <a:off x="5518150" y="5695950"/>
            <a:ext cx="679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000000"/>
                </a:solidFill>
                <a:ea typeface="宋体" panose="02010600030101010101" pitchFamily="2" charset="-122"/>
              </a:rPr>
              <a:t>Data</a:t>
            </a:r>
          </a:p>
        </p:txBody>
      </p:sp>
      <p:sp>
        <p:nvSpPr>
          <p:cNvPr id="53336" name="Text Box 125"/>
          <p:cNvSpPr txBox="1">
            <a:spLocks noChangeArrowheads="1"/>
          </p:cNvSpPr>
          <p:nvPr/>
        </p:nvSpPr>
        <p:spPr bwMode="auto">
          <a:xfrm>
            <a:off x="7677150" y="2698750"/>
            <a:ext cx="768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000000"/>
                </a:solidFill>
                <a:ea typeface="宋体" panose="02010600030101010101" pitchFamily="2" charset="-122"/>
              </a:rPr>
              <a:t>Word</a:t>
            </a:r>
          </a:p>
        </p:txBody>
      </p:sp>
      <p:sp>
        <p:nvSpPr>
          <p:cNvPr id="53337" name="Line 126"/>
          <p:cNvSpPr>
            <a:spLocks noChangeShapeType="1"/>
          </p:cNvSpPr>
          <p:nvPr/>
        </p:nvSpPr>
        <p:spPr bwMode="auto">
          <a:xfrm flipH="1" flipV="1">
            <a:off x="7985125" y="1963738"/>
            <a:ext cx="0" cy="279400"/>
          </a:xfrm>
          <a:prstGeom prst="line">
            <a:avLst/>
          </a:prstGeom>
          <a:noFill/>
          <a:ln w="25400">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53338" name="Line 127"/>
          <p:cNvSpPr>
            <a:spLocks noChangeShapeType="1"/>
          </p:cNvSpPr>
          <p:nvPr/>
        </p:nvSpPr>
        <p:spPr bwMode="auto">
          <a:xfrm>
            <a:off x="4529138" y="2265363"/>
            <a:ext cx="169862" cy="8731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39" name="Rectangle 128"/>
          <p:cNvSpPr>
            <a:spLocks noChangeArrowheads="1"/>
          </p:cNvSpPr>
          <p:nvPr/>
        </p:nvSpPr>
        <p:spPr bwMode="auto">
          <a:xfrm>
            <a:off x="4656138" y="2151063"/>
            <a:ext cx="984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zh-CN" altLang="en-US" sz="1400" b="1">
                <a:solidFill>
                  <a:srgbClr val="000000"/>
                </a:solidFill>
                <a:ea typeface="宋体" panose="02010600030101010101" pitchFamily="2" charset="-122"/>
              </a:rPr>
              <a:t>2</a:t>
            </a:r>
            <a:endParaRPr kumimoji="1" lang="zh-CN" altLang="en-US" sz="1400" b="1">
              <a:latin typeface="Times New Roman" panose="02020603050405020304" pitchFamily="18" charset="0"/>
              <a:ea typeface="宋体" panose="02010600030101010101" pitchFamily="2" charset="-122"/>
            </a:endParaRPr>
          </a:p>
        </p:txBody>
      </p:sp>
      <p:sp>
        <p:nvSpPr>
          <p:cNvPr id="53340" name="Rectangle 130"/>
          <p:cNvSpPr>
            <a:spLocks noChangeArrowheads="1"/>
          </p:cNvSpPr>
          <p:nvPr/>
        </p:nvSpPr>
        <p:spPr bwMode="auto">
          <a:xfrm>
            <a:off x="4619625" y="1685925"/>
            <a:ext cx="984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zh-CN" altLang="en-US" sz="1400" b="1">
                <a:solidFill>
                  <a:srgbClr val="000000"/>
                </a:solidFill>
                <a:ea typeface="宋体" panose="02010600030101010101" pitchFamily="2" charset="-122"/>
              </a:rPr>
              <a:t>0</a:t>
            </a:r>
            <a:endParaRPr kumimoji="1" lang="zh-CN" altLang="en-US" sz="1400" b="1">
              <a:latin typeface="Times New Roman" panose="02020603050405020304" pitchFamily="18" charset="0"/>
              <a:ea typeface="宋体" panose="02010600030101010101" pitchFamily="2" charset="-122"/>
            </a:endParaRPr>
          </a:p>
        </p:txBody>
      </p:sp>
      <p:sp>
        <p:nvSpPr>
          <p:cNvPr id="53341" name="Text Box 132"/>
          <p:cNvSpPr txBox="1">
            <a:spLocks noChangeArrowheads="1"/>
          </p:cNvSpPr>
          <p:nvPr/>
        </p:nvSpPr>
        <p:spPr bwMode="auto">
          <a:xfrm>
            <a:off x="7632700" y="1584325"/>
            <a:ext cx="679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000000"/>
                </a:solidFill>
                <a:ea typeface="宋体" panose="02010600030101010101" pitchFamily="2" charset="-122"/>
              </a:rPr>
              <a:t>Byte</a:t>
            </a:r>
          </a:p>
        </p:txBody>
      </p:sp>
      <p:sp>
        <p:nvSpPr>
          <p:cNvPr id="53342" name="Rectangle 133"/>
          <p:cNvSpPr>
            <a:spLocks noChangeArrowheads="1"/>
          </p:cNvSpPr>
          <p:nvPr/>
        </p:nvSpPr>
        <p:spPr bwMode="auto">
          <a:xfrm>
            <a:off x="5532438" y="2393950"/>
            <a:ext cx="16494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800000"/>
                </a:solidFill>
                <a:ea typeface="宋体" panose="02010600030101010101" pitchFamily="2" charset="-122"/>
              </a:rPr>
              <a:t>Block offset</a:t>
            </a:r>
          </a:p>
        </p:txBody>
      </p:sp>
      <p:sp>
        <p:nvSpPr>
          <p:cNvPr id="53343" name="Rectangle 134"/>
          <p:cNvSpPr>
            <a:spLocks noChangeArrowheads="1"/>
          </p:cNvSpPr>
          <p:nvPr/>
        </p:nvSpPr>
        <p:spPr bwMode="auto">
          <a:xfrm>
            <a:off x="2862263" y="1493838"/>
            <a:ext cx="23828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0000FF"/>
                </a:solidFill>
                <a:ea typeface="宋体" panose="02010600030101010101" pitchFamily="2" charset="-122"/>
              </a:rPr>
              <a:t>Memory Address</a:t>
            </a:r>
          </a:p>
        </p:txBody>
      </p:sp>
      <p:sp>
        <p:nvSpPr>
          <p:cNvPr id="53344" name="Rectangle 135"/>
          <p:cNvSpPr>
            <a:spLocks noChangeArrowheads="1"/>
          </p:cNvSpPr>
          <p:nvPr/>
        </p:nvSpPr>
        <p:spPr bwMode="auto">
          <a:xfrm>
            <a:off x="1376363" y="2168525"/>
            <a:ext cx="117316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0000FF"/>
                </a:solidFill>
                <a:ea typeface="宋体" panose="02010600030101010101" pitchFamily="2" charset="-122"/>
              </a:rPr>
              <a:t>Tag</a:t>
            </a:r>
          </a:p>
        </p:txBody>
      </p:sp>
      <p:sp>
        <p:nvSpPr>
          <p:cNvPr id="53345" name="Rectangle 136"/>
          <p:cNvSpPr>
            <a:spLocks noChangeArrowheads="1"/>
          </p:cNvSpPr>
          <p:nvPr/>
        </p:nvSpPr>
        <p:spPr bwMode="auto">
          <a:xfrm>
            <a:off x="2816225" y="2438400"/>
            <a:ext cx="11731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CC0000"/>
                </a:solidFill>
                <a:ea typeface="宋体" panose="02010600030101010101" pitchFamily="2" charset="-122"/>
              </a:rPr>
              <a:t>Index</a:t>
            </a:r>
            <a:endParaRPr kumimoji="1" lang="zh-CN" altLang="en-US" sz="1800" b="1">
              <a:solidFill>
                <a:srgbClr val="CC0000"/>
              </a:solidFill>
              <a:ea typeface="宋体" panose="02010600030101010101" pitchFamily="2" charset="-122"/>
            </a:endParaRPr>
          </a:p>
        </p:txBody>
      </p:sp>
      <p:sp>
        <p:nvSpPr>
          <p:cNvPr id="53346" name="Rectangle 137"/>
          <p:cNvSpPr>
            <a:spLocks noChangeArrowheads="1"/>
          </p:cNvSpPr>
          <p:nvPr/>
        </p:nvSpPr>
        <p:spPr bwMode="auto">
          <a:xfrm>
            <a:off x="7761288" y="2225675"/>
            <a:ext cx="636587"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700" b="1">
                <a:solidFill>
                  <a:srgbClr val="000000"/>
                </a:solidFill>
                <a:ea typeface="宋体" panose="02010600030101010101" pitchFamily="2" charset="-122"/>
              </a:rPr>
              <a:t>MUX</a:t>
            </a:r>
          </a:p>
        </p:txBody>
      </p:sp>
      <p:sp>
        <p:nvSpPr>
          <p:cNvPr id="53347" name="Rectangle 139"/>
          <p:cNvSpPr>
            <a:spLocks noChangeArrowheads="1"/>
          </p:cNvSpPr>
          <p:nvPr/>
        </p:nvSpPr>
        <p:spPr bwMode="auto">
          <a:xfrm>
            <a:off x="7210425" y="3848100"/>
            <a:ext cx="14112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ea typeface="宋体" panose="02010600030101010101" pitchFamily="2" charset="-122"/>
              </a:rPr>
              <a:t>4K</a:t>
            </a:r>
          </a:p>
          <a:p>
            <a:r>
              <a:rPr kumimoji="1" lang="en-US" altLang="zh-CN" sz="1800" b="1">
                <a:ea typeface="宋体" panose="02010600030101010101" pitchFamily="2" charset="-122"/>
              </a:rPr>
              <a:t>lines</a:t>
            </a:r>
          </a:p>
        </p:txBody>
      </p:sp>
      <p:sp>
        <p:nvSpPr>
          <p:cNvPr id="53348" name="Text Box 140"/>
          <p:cNvSpPr txBox="1">
            <a:spLocks noChangeArrowheads="1"/>
          </p:cNvSpPr>
          <p:nvPr/>
        </p:nvSpPr>
        <p:spPr bwMode="auto">
          <a:xfrm>
            <a:off x="1697038" y="5143500"/>
            <a:ext cx="56038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800" b="1" i="1">
                <a:solidFill>
                  <a:srgbClr val="666699"/>
                </a:solidFill>
                <a:ea typeface="华文新魏" panose="02010800040101010101" pitchFamily="2" charset="-122"/>
              </a:rPr>
              <a:t>=</a:t>
            </a:r>
          </a:p>
        </p:txBody>
      </p:sp>
      <p:sp>
        <p:nvSpPr>
          <p:cNvPr id="53349" name="Rectangle 141"/>
          <p:cNvSpPr>
            <a:spLocks noChangeArrowheads="1"/>
          </p:cNvSpPr>
          <p:nvPr/>
        </p:nvSpPr>
        <p:spPr bwMode="auto">
          <a:xfrm>
            <a:off x="4238625" y="5408613"/>
            <a:ext cx="5127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000000"/>
                </a:solidFill>
                <a:ea typeface="宋体" panose="02010600030101010101" pitchFamily="2" charset="-122"/>
              </a:rPr>
              <a:t>Mux</a:t>
            </a:r>
          </a:p>
        </p:txBody>
      </p:sp>
      <p:sp>
        <p:nvSpPr>
          <p:cNvPr id="53350" name="Rectangle 143"/>
          <p:cNvSpPr>
            <a:spLocks noChangeArrowheads="1"/>
          </p:cNvSpPr>
          <p:nvPr/>
        </p:nvSpPr>
        <p:spPr bwMode="auto">
          <a:xfrm>
            <a:off x="1677988" y="2659063"/>
            <a:ext cx="254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zh-CN" altLang="en-US" sz="1800" b="1">
                <a:solidFill>
                  <a:srgbClr val="000000"/>
                </a:solidFill>
                <a:ea typeface="宋体" panose="02010600030101010101" pitchFamily="2" charset="-122"/>
              </a:rPr>
              <a:t>1</a:t>
            </a:r>
            <a:r>
              <a:rPr kumimoji="1" lang="en-US" altLang="zh-CN" sz="1800" b="1">
                <a:solidFill>
                  <a:srgbClr val="000000"/>
                </a:solidFill>
                <a:ea typeface="宋体" panose="02010600030101010101" pitchFamily="2" charset="-122"/>
              </a:rPr>
              <a:t>6</a:t>
            </a:r>
          </a:p>
        </p:txBody>
      </p:sp>
      <p:grpSp>
        <p:nvGrpSpPr>
          <p:cNvPr id="53351" name="Group 166"/>
          <p:cNvGrpSpPr>
            <a:grpSpLocks/>
          </p:cNvGrpSpPr>
          <p:nvPr/>
        </p:nvGrpSpPr>
        <p:grpSpPr bwMode="auto">
          <a:xfrm>
            <a:off x="2862263" y="1898650"/>
            <a:ext cx="1905000" cy="269875"/>
            <a:chOff x="1878" y="1213"/>
            <a:chExt cx="1091" cy="153"/>
          </a:xfrm>
        </p:grpSpPr>
        <p:sp>
          <p:nvSpPr>
            <p:cNvPr id="53381" name="Freeform 111"/>
            <p:cNvSpPr>
              <a:spLocks/>
            </p:cNvSpPr>
            <p:nvPr/>
          </p:nvSpPr>
          <p:spPr bwMode="auto">
            <a:xfrm>
              <a:off x="1878" y="1223"/>
              <a:ext cx="1091" cy="132"/>
            </a:xfrm>
            <a:custGeom>
              <a:avLst/>
              <a:gdLst>
                <a:gd name="T0" fmla="*/ 0 w 757"/>
                <a:gd name="T1" fmla="*/ 47704 h 101"/>
                <a:gd name="T2" fmla="*/ 0 w 757"/>
                <a:gd name="T3" fmla="*/ 0 h 101"/>
                <a:gd name="T4" fmla="*/ 3387379 w 757"/>
                <a:gd name="T5" fmla="*/ 0 h 101"/>
                <a:gd name="T6" fmla="*/ 3387379 w 757"/>
                <a:gd name="T7" fmla="*/ 47704 h 101"/>
                <a:gd name="T8" fmla="*/ 0 w 757"/>
                <a:gd name="T9" fmla="*/ 47704 h 101"/>
                <a:gd name="T10" fmla="*/ 0 w 757"/>
                <a:gd name="T11" fmla="*/ 47704 h 101"/>
                <a:gd name="T12" fmla="*/ 0 60000 65536"/>
                <a:gd name="T13" fmla="*/ 0 60000 65536"/>
                <a:gd name="T14" fmla="*/ 0 60000 65536"/>
                <a:gd name="T15" fmla="*/ 0 60000 65536"/>
                <a:gd name="T16" fmla="*/ 0 60000 65536"/>
                <a:gd name="T17" fmla="*/ 0 60000 65536"/>
                <a:gd name="T18" fmla="*/ 0 w 757"/>
                <a:gd name="T19" fmla="*/ 0 h 101"/>
                <a:gd name="T20" fmla="*/ 757 w 757"/>
                <a:gd name="T21" fmla="*/ 101 h 101"/>
              </a:gdLst>
              <a:ahLst/>
              <a:cxnLst>
                <a:cxn ang="T12">
                  <a:pos x="T0" y="T1"/>
                </a:cxn>
                <a:cxn ang="T13">
                  <a:pos x="T2" y="T3"/>
                </a:cxn>
                <a:cxn ang="T14">
                  <a:pos x="T4" y="T5"/>
                </a:cxn>
                <a:cxn ang="T15">
                  <a:pos x="T6" y="T7"/>
                </a:cxn>
                <a:cxn ang="T16">
                  <a:pos x="T8" y="T9"/>
                </a:cxn>
                <a:cxn ang="T17">
                  <a:pos x="T10" y="T11"/>
                </a:cxn>
              </a:cxnLst>
              <a:rect l="T18" t="T19" r="T20" b="T21"/>
              <a:pathLst>
                <a:path w="757" h="101">
                  <a:moveTo>
                    <a:pt x="0" y="101"/>
                  </a:moveTo>
                  <a:lnTo>
                    <a:pt x="0" y="0"/>
                  </a:lnTo>
                  <a:lnTo>
                    <a:pt x="757" y="0"/>
                  </a:lnTo>
                  <a:lnTo>
                    <a:pt x="757" y="101"/>
                  </a:lnTo>
                  <a:lnTo>
                    <a:pt x="0" y="101"/>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3382" name="Line 131"/>
            <p:cNvSpPr>
              <a:spLocks noChangeShapeType="1"/>
            </p:cNvSpPr>
            <p:nvPr/>
          </p:nvSpPr>
          <p:spPr bwMode="auto">
            <a:xfrm>
              <a:off x="2613" y="1221"/>
              <a:ext cx="0" cy="14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83" name="Line 138"/>
            <p:cNvSpPr>
              <a:spLocks noChangeShapeType="1"/>
            </p:cNvSpPr>
            <p:nvPr/>
          </p:nvSpPr>
          <p:spPr bwMode="auto">
            <a:xfrm flipH="1">
              <a:off x="2288" y="1223"/>
              <a:ext cx="0" cy="13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84" name="Line 144"/>
            <p:cNvSpPr>
              <a:spLocks noChangeShapeType="1"/>
            </p:cNvSpPr>
            <p:nvPr/>
          </p:nvSpPr>
          <p:spPr bwMode="auto">
            <a:xfrm>
              <a:off x="2797" y="1213"/>
              <a:ext cx="0" cy="14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3352" name="Rectangle 145"/>
          <p:cNvSpPr>
            <a:spLocks noChangeArrowheads="1"/>
          </p:cNvSpPr>
          <p:nvPr/>
        </p:nvSpPr>
        <p:spPr bwMode="auto">
          <a:xfrm>
            <a:off x="3963988" y="2843213"/>
            <a:ext cx="469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000000"/>
                </a:solidFill>
                <a:ea typeface="宋体" panose="02010600030101010101" pitchFamily="2" charset="-122"/>
              </a:rPr>
              <a:t>data</a:t>
            </a:r>
          </a:p>
        </p:txBody>
      </p:sp>
      <p:grpSp>
        <p:nvGrpSpPr>
          <p:cNvPr id="3" name="Group 157"/>
          <p:cNvGrpSpPr>
            <a:grpSpLocks/>
          </p:cNvGrpSpPr>
          <p:nvPr/>
        </p:nvGrpSpPr>
        <p:grpSpPr bwMode="auto">
          <a:xfrm>
            <a:off x="4294188" y="2147888"/>
            <a:ext cx="3400425" cy="3727450"/>
            <a:chOff x="2675" y="1761"/>
            <a:chExt cx="2142" cy="2348"/>
          </a:xfrm>
        </p:grpSpPr>
        <p:sp>
          <p:nvSpPr>
            <p:cNvPr id="53379" name="Freeform 71"/>
            <p:cNvSpPr>
              <a:spLocks/>
            </p:cNvSpPr>
            <p:nvPr/>
          </p:nvSpPr>
          <p:spPr bwMode="auto">
            <a:xfrm>
              <a:off x="2675" y="1761"/>
              <a:ext cx="2142" cy="2160"/>
            </a:xfrm>
            <a:custGeom>
              <a:avLst/>
              <a:gdLst>
                <a:gd name="T0" fmla="*/ 53811 w 1713"/>
                <a:gd name="T1" fmla="*/ 40721 h 1890"/>
                <a:gd name="T2" fmla="*/ 292567 w 1713"/>
                <a:gd name="T3" fmla="*/ 40783 h 1890"/>
                <a:gd name="T4" fmla="*/ 292567 w 1713"/>
                <a:gd name="T5" fmla="*/ 6440 h 1890"/>
                <a:gd name="T6" fmla="*/ 0 w 1713"/>
                <a:gd name="T7" fmla="*/ 6440 h 1890"/>
                <a:gd name="T8" fmla="*/ 0 w 1713"/>
                <a:gd name="T9" fmla="*/ 0 h 1890"/>
                <a:gd name="T10" fmla="*/ 0 60000 65536"/>
                <a:gd name="T11" fmla="*/ 0 60000 65536"/>
                <a:gd name="T12" fmla="*/ 0 60000 65536"/>
                <a:gd name="T13" fmla="*/ 0 60000 65536"/>
                <a:gd name="T14" fmla="*/ 0 60000 65536"/>
                <a:gd name="T15" fmla="*/ 0 w 1713"/>
                <a:gd name="T16" fmla="*/ 0 h 1890"/>
                <a:gd name="T17" fmla="*/ 1713 w 1713"/>
                <a:gd name="T18" fmla="*/ 1890 h 1890"/>
              </a:gdLst>
              <a:ahLst/>
              <a:cxnLst>
                <a:cxn ang="T10">
                  <a:pos x="T0" y="T1"/>
                </a:cxn>
                <a:cxn ang="T11">
                  <a:pos x="T2" y="T3"/>
                </a:cxn>
                <a:cxn ang="T12">
                  <a:pos x="T4" y="T5"/>
                </a:cxn>
                <a:cxn ang="T13">
                  <a:pos x="T6" y="T7"/>
                </a:cxn>
                <a:cxn ang="T14">
                  <a:pos x="T8" y="T9"/>
                </a:cxn>
              </a:cxnLst>
              <a:rect l="T15" t="T16" r="T17" b="T18"/>
              <a:pathLst>
                <a:path w="1713" h="1890">
                  <a:moveTo>
                    <a:pt x="315" y="1888"/>
                  </a:moveTo>
                  <a:lnTo>
                    <a:pt x="1713" y="1890"/>
                  </a:lnTo>
                  <a:lnTo>
                    <a:pt x="1713" y="298"/>
                  </a:lnTo>
                  <a:lnTo>
                    <a:pt x="0" y="298"/>
                  </a:lnTo>
                  <a:lnTo>
                    <a:pt x="0" y="0"/>
                  </a:lnTo>
                </a:path>
              </a:pathLst>
            </a:custGeom>
            <a:noFill/>
            <a:ln w="2222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3380" name="Rectangle 149"/>
            <p:cNvSpPr>
              <a:spLocks noChangeArrowheads="1"/>
            </p:cNvSpPr>
            <p:nvPr/>
          </p:nvSpPr>
          <p:spPr bwMode="auto">
            <a:xfrm>
              <a:off x="3069" y="3936"/>
              <a:ext cx="14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800" b="1">
                  <a:solidFill>
                    <a:schemeClr val="hlink"/>
                  </a:solidFill>
                  <a:ea typeface="宋体" panose="02010600030101010101" pitchFamily="2" charset="-122"/>
                  <a:cs typeface="Arial" panose="020B0604020202020204" pitchFamily="34" charset="0"/>
                </a:rPr>
                <a:t>④</a:t>
              </a:r>
            </a:p>
          </p:txBody>
        </p:sp>
      </p:grpSp>
      <p:grpSp>
        <p:nvGrpSpPr>
          <p:cNvPr id="4" name="Group 151"/>
          <p:cNvGrpSpPr>
            <a:grpSpLocks/>
          </p:cNvGrpSpPr>
          <p:nvPr/>
        </p:nvGrpSpPr>
        <p:grpSpPr bwMode="auto">
          <a:xfrm>
            <a:off x="1138238" y="2147888"/>
            <a:ext cx="2744787" cy="1730375"/>
            <a:chOff x="687" y="1761"/>
            <a:chExt cx="1729" cy="1090"/>
          </a:xfrm>
        </p:grpSpPr>
        <p:sp>
          <p:nvSpPr>
            <p:cNvPr id="53377" name="Freeform 28"/>
            <p:cNvSpPr>
              <a:spLocks/>
            </p:cNvSpPr>
            <p:nvPr/>
          </p:nvSpPr>
          <p:spPr bwMode="auto">
            <a:xfrm>
              <a:off x="687" y="1761"/>
              <a:ext cx="1729" cy="1090"/>
            </a:xfrm>
            <a:custGeom>
              <a:avLst/>
              <a:gdLst>
                <a:gd name="T0" fmla="*/ 235116 w 1383"/>
                <a:gd name="T1" fmla="*/ 0 h 954"/>
                <a:gd name="T2" fmla="*/ 235116 w 1383"/>
                <a:gd name="T3" fmla="*/ 6353 h 954"/>
                <a:gd name="T4" fmla="*/ 0 w 1383"/>
                <a:gd name="T5" fmla="*/ 6353 h 954"/>
                <a:gd name="T6" fmla="*/ 0 w 1383"/>
                <a:gd name="T7" fmla="*/ 20455 h 954"/>
                <a:gd name="T8" fmla="*/ 10850 w 1383"/>
                <a:gd name="T9" fmla="*/ 20455 h 954"/>
                <a:gd name="T10" fmla="*/ 0 60000 65536"/>
                <a:gd name="T11" fmla="*/ 0 60000 65536"/>
                <a:gd name="T12" fmla="*/ 0 60000 65536"/>
                <a:gd name="T13" fmla="*/ 0 60000 65536"/>
                <a:gd name="T14" fmla="*/ 0 60000 65536"/>
                <a:gd name="T15" fmla="*/ 0 w 1383"/>
                <a:gd name="T16" fmla="*/ 0 h 954"/>
                <a:gd name="T17" fmla="*/ 1383 w 1383"/>
                <a:gd name="T18" fmla="*/ 954 h 954"/>
              </a:gdLst>
              <a:ahLst/>
              <a:cxnLst>
                <a:cxn ang="T10">
                  <a:pos x="T0" y="T1"/>
                </a:cxn>
                <a:cxn ang="T11">
                  <a:pos x="T2" y="T3"/>
                </a:cxn>
                <a:cxn ang="T12">
                  <a:pos x="T4" y="T5"/>
                </a:cxn>
                <a:cxn ang="T13">
                  <a:pos x="T6" y="T7"/>
                </a:cxn>
                <a:cxn ang="T14">
                  <a:pos x="T8" y="T9"/>
                </a:cxn>
              </a:cxnLst>
              <a:rect l="T15" t="T16" r="T17" b="T18"/>
              <a:pathLst>
                <a:path w="1383" h="954">
                  <a:moveTo>
                    <a:pt x="1383" y="0"/>
                  </a:moveTo>
                  <a:lnTo>
                    <a:pt x="1383" y="298"/>
                  </a:lnTo>
                  <a:lnTo>
                    <a:pt x="0" y="298"/>
                  </a:lnTo>
                  <a:lnTo>
                    <a:pt x="0" y="954"/>
                  </a:lnTo>
                  <a:lnTo>
                    <a:pt x="64" y="954"/>
                  </a:lnTo>
                </a:path>
              </a:pathLst>
            </a:custGeom>
            <a:noFill/>
            <a:ln w="22225">
              <a:solidFill>
                <a:srgbClr val="CC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3378" name="Rectangle 150"/>
            <p:cNvSpPr>
              <a:spLocks noChangeArrowheads="1"/>
            </p:cNvSpPr>
            <p:nvPr/>
          </p:nvSpPr>
          <p:spPr bwMode="auto">
            <a:xfrm>
              <a:off x="2228" y="1861"/>
              <a:ext cx="14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lang="en-US" altLang="zh-CN" sz="1800" b="1">
                  <a:solidFill>
                    <a:srgbClr val="CC0000"/>
                  </a:solidFill>
                  <a:ea typeface="宋体" panose="02010600030101010101" pitchFamily="2" charset="-122"/>
                </a:rPr>
                <a:t>①</a:t>
              </a:r>
              <a:endParaRPr lang="zh-CN" altLang="en-US" sz="1800" b="1">
                <a:solidFill>
                  <a:srgbClr val="CC0000"/>
                </a:solidFill>
                <a:ea typeface="宋体" panose="02010600030101010101" pitchFamily="2" charset="-122"/>
              </a:endParaRPr>
            </a:p>
          </p:txBody>
        </p:sp>
      </p:grpSp>
      <p:grpSp>
        <p:nvGrpSpPr>
          <p:cNvPr id="5" name="Group 153"/>
          <p:cNvGrpSpPr>
            <a:grpSpLocks/>
          </p:cNvGrpSpPr>
          <p:nvPr/>
        </p:nvGrpSpPr>
        <p:grpSpPr bwMode="auto">
          <a:xfrm>
            <a:off x="1031875" y="2147888"/>
            <a:ext cx="2395538" cy="3128962"/>
            <a:chOff x="620" y="1761"/>
            <a:chExt cx="1509" cy="1971"/>
          </a:xfrm>
        </p:grpSpPr>
        <p:sp>
          <p:nvSpPr>
            <p:cNvPr id="53375" name="Freeform 40"/>
            <p:cNvSpPr>
              <a:spLocks/>
            </p:cNvSpPr>
            <p:nvPr/>
          </p:nvSpPr>
          <p:spPr bwMode="auto">
            <a:xfrm>
              <a:off x="620" y="1761"/>
              <a:ext cx="1509" cy="1971"/>
            </a:xfrm>
            <a:custGeom>
              <a:avLst/>
              <a:gdLst>
                <a:gd name="T0" fmla="*/ 205297 w 1207"/>
                <a:gd name="T1" fmla="*/ 0 h 1724"/>
                <a:gd name="T2" fmla="*/ 205297 w 1207"/>
                <a:gd name="T3" fmla="*/ 3992 h 1724"/>
                <a:gd name="T4" fmla="*/ 0 w 1207"/>
                <a:gd name="T5" fmla="*/ 3992 h 1724"/>
                <a:gd name="T6" fmla="*/ 0 w 1207"/>
                <a:gd name="T7" fmla="*/ 37486 h 1724"/>
                <a:gd name="T8" fmla="*/ 48728 w 1207"/>
                <a:gd name="T9" fmla="*/ 37486 h 1724"/>
                <a:gd name="T10" fmla="*/ 0 60000 65536"/>
                <a:gd name="T11" fmla="*/ 0 60000 65536"/>
                <a:gd name="T12" fmla="*/ 0 60000 65536"/>
                <a:gd name="T13" fmla="*/ 0 60000 65536"/>
                <a:gd name="T14" fmla="*/ 0 60000 65536"/>
                <a:gd name="T15" fmla="*/ 0 w 1207"/>
                <a:gd name="T16" fmla="*/ 0 h 1724"/>
                <a:gd name="T17" fmla="*/ 1207 w 1207"/>
                <a:gd name="T18" fmla="*/ 1724 h 1724"/>
              </a:gdLst>
              <a:ahLst/>
              <a:cxnLst>
                <a:cxn ang="T10">
                  <a:pos x="T0" y="T1"/>
                </a:cxn>
                <a:cxn ang="T11">
                  <a:pos x="T2" y="T3"/>
                </a:cxn>
                <a:cxn ang="T12">
                  <a:pos x="T4" y="T5"/>
                </a:cxn>
                <a:cxn ang="T13">
                  <a:pos x="T6" y="T7"/>
                </a:cxn>
                <a:cxn ang="T14">
                  <a:pos x="T8" y="T9"/>
                </a:cxn>
              </a:cxnLst>
              <a:rect l="T15" t="T16" r="T17" b="T18"/>
              <a:pathLst>
                <a:path w="1207" h="1724">
                  <a:moveTo>
                    <a:pt x="1207" y="0"/>
                  </a:moveTo>
                  <a:lnTo>
                    <a:pt x="1207" y="184"/>
                  </a:lnTo>
                  <a:lnTo>
                    <a:pt x="0" y="184"/>
                  </a:lnTo>
                  <a:lnTo>
                    <a:pt x="0" y="1724"/>
                  </a:lnTo>
                  <a:lnTo>
                    <a:pt x="286" y="1724"/>
                  </a:lnTo>
                </a:path>
              </a:pathLst>
            </a:custGeom>
            <a:noFill/>
            <a:ln w="2222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3376" name="Rectangle 152"/>
            <p:cNvSpPr>
              <a:spLocks noChangeArrowheads="1"/>
            </p:cNvSpPr>
            <p:nvPr/>
          </p:nvSpPr>
          <p:spPr bwMode="auto">
            <a:xfrm>
              <a:off x="1823" y="1789"/>
              <a:ext cx="14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lang="en-US" altLang="zh-CN" sz="1800" b="1" dirty="0">
                  <a:solidFill>
                    <a:srgbClr val="0000FF"/>
                  </a:solidFill>
                  <a:ea typeface="宋体" panose="02010600030101010101" pitchFamily="2" charset="-122"/>
                </a:rPr>
                <a:t>②</a:t>
              </a:r>
              <a:endParaRPr lang="zh-CN" altLang="en-US" sz="1800" b="1" dirty="0">
                <a:solidFill>
                  <a:srgbClr val="0000FF"/>
                </a:solidFill>
                <a:ea typeface="宋体" panose="02010600030101010101" pitchFamily="2" charset="-122"/>
              </a:endParaRPr>
            </a:p>
          </p:txBody>
        </p:sp>
      </p:grpSp>
      <p:grpSp>
        <p:nvGrpSpPr>
          <p:cNvPr id="6" name="Group 161"/>
          <p:cNvGrpSpPr>
            <a:grpSpLocks/>
          </p:cNvGrpSpPr>
          <p:nvPr/>
        </p:nvGrpSpPr>
        <p:grpSpPr bwMode="auto">
          <a:xfrm>
            <a:off x="654050" y="2101850"/>
            <a:ext cx="1171575" cy="3938588"/>
            <a:chOff x="382" y="1732"/>
            <a:chExt cx="738" cy="2481"/>
          </a:xfrm>
        </p:grpSpPr>
        <p:sp>
          <p:nvSpPr>
            <p:cNvPr id="53367" name="Freeform 5"/>
            <p:cNvSpPr>
              <a:spLocks/>
            </p:cNvSpPr>
            <p:nvPr/>
          </p:nvSpPr>
          <p:spPr bwMode="auto">
            <a:xfrm>
              <a:off x="506" y="1929"/>
              <a:ext cx="39" cy="35"/>
            </a:xfrm>
            <a:custGeom>
              <a:avLst/>
              <a:gdLst>
                <a:gd name="T0" fmla="*/ 0 w 31"/>
                <a:gd name="T1" fmla="*/ 475 h 31"/>
                <a:gd name="T2" fmla="*/ 6085 w 31"/>
                <a:gd name="T3" fmla="*/ 508 h 31"/>
                <a:gd name="T4" fmla="*/ 3301 w 31"/>
                <a:gd name="T5" fmla="*/ 0 h 31"/>
                <a:gd name="T6" fmla="*/ 0 w 31"/>
                <a:gd name="T7" fmla="*/ 508 h 31"/>
                <a:gd name="T8" fmla="*/ 0 w 31"/>
                <a:gd name="T9" fmla="*/ 508 h 31"/>
                <a:gd name="T10" fmla="*/ 0 w 31"/>
                <a:gd name="T11" fmla="*/ 475 h 31"/>
                <a:gd name="T12" fmla="*/ 0 60000 65536"/>
                <a:gd name="T13" fmla="*/ 0 60000 65536"/>
                <a:gd name="T14" fmla="*/ 0 60000 65536"/>
                <a:gd name="T15" fmla="*/ 0 60000 65536"/>
                <a:gd name="T16" fmla="*/ 0 60000 65536"/>
                <a:gd name="T17" fmla="*/ 0 60000 65536"/>
                <a:gd name="T18" fmla="*/ 0 w 31"/>
                <a:gd name="T19" fmla="*/ 0 h 31"/>
                <a:gd name="T20" fmla="*/ 31 w 31"/>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31" h="31">
                  <a:moveTo>
                    <a:pt x="0" y="29"/>
                  </a:moveTo>
                  <a:lnTo>
                    <a:pt x="31" y="31"/>
                  </a:lnTo>
                  <a:lnTo>
                    <a:pt x="17" y="0"/>
                  </a:lnTo>
                  <a:lnTo>
                    <a:pt x="0" y="31"/>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368" name="Text Box 123"/>
            <p:cNvSpPr txBox="1">
              <a:spLocks noChangeArrowheads="1"/>
            </p:cNvSpPr>
            <p:nvPr/>
          </p:nvSpPr>
          <p:spPr bwMode="auto">
            <a:xfrm>
              <a:off x="382" y="1732"/>
              <a:ext cx="3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800" b="1">
                  <a:ea typeface="宋体" panose="02010600030101010101" pitchFamily="2" charset="-122"/>
                </a:rPr>
                <a:t>Hit</a:t>
              </a:r>
            </a:p>
          </p:txBody>
        </p:sp>
        <p:grpSp>
          <p:nvGrpSpPr>
            <p:cNvPr id="53369" name="Group 156"/>
            <p:cNvGrpSpPr>
              <a:grpSpLocks/>
            </p:cNvGrpSpPr>
            <p:nvPr/>
          </p:nvGrpSpPr>
          <p:grpSpPr bwMode="auto">
            <a:xfrm>
              <a:off x="527" y="1956"/>
              <a:ext cx="593" cy="2257"/>
              <a:chOff x="527" y="1956"/>
              <a:chExt cx="593" cy="2257"/>
            </a:xfrm>
          </p:grpSpPr>
          <p:sp>
            <p:nvSpPr>
              <p:cNvPr id="53370" name="Line 36"/>
              <p:cNvSpPr>
                <a:spLocks noChangeShapeType="1"/>
              </p:cNvSpPr>
              <p:nvPr/>
            </p:nvSpPr>
            <p:spPr bwMode="auto">
              <a:xfrm>
                <a:off x="845" y="2849"/>
                <a:ext cx="2" cy="1094"/>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71" name="Freeform 38"/>
              <p:cNvSpPr>
                <a:spLocks/>
              </p:cNvSpPr>
              <p:nvPr/>
            </p:nvSpPr>
            <p:spPr bwMode="auto">
              <a:xfrm>
                <a:off x="527" y="1956"/>
                <a:ext cx="320" cy="2257"/>
              </a:xfrm>
              <a:custGeom>
                <a:avLst/>
                <a:gdLst>
                  <a:gd name="T0" fmla="*/ 43320 w 256"/>
                  <a:gd name="T1" fmla="*/ 41044 h 1974"/>
                  <a:gd name="T2" fmla="*/ 43320 w 256"/>
                  <a:gd name="T3" fmla="*/ 43024 h 1974"/>
                  <a:gd name="T4" fmla="*/ 0 w 256"/>
                  <a:gd name="T5" fmla="*/ 43024 h 1974"/>
                  <a:gd name="T6" fmla="*/ 0 w 256"/>
                  <a:gd name="T7" fmla="*/ 0 h 1974"/>
                  <a:gd name="T8" fmla="*/ 0 60000 65536"/>
                  <a:gd name="T9" fmla="*/ 0 60000 65536"/>
                  <a:gd name="T10" fmla="*/ 0 60000 65536"/>
                  <a:gd name="T11" fmla="*/ 0 60000 65536"/>
                  <a:gd name="T12" fmla="*/ 0 w 256"/>
                  <a:gd name="T13" fmla="*/ 0 h 1974"/>
                  <a:gd name="T14" fmla="*/ 256 w 256"/>
                  <a:gd name="T15" fmla="*/ 1974 h 1974"/>
                </a:gdLst>
                <a:ahLst/>
                <a:cxnLst>
                  <a:cxn ang="T8">
                    <a:pos x="T0" y="T1"/>
                  </a:cxn>
                  <a:cxn ang="T9">
                    <a:pos x="T2" y="T3"/>
                  </a:cxn>
                  <a:cxn ang="T10">
                    <a:pos x="T4" y="T5"/>
                  </a:cxn>
                  <a:cxn ang="T11">
                    <a:pos x="T6" y="T7"/>
                  </a:cxn>
                </a:cxnLst>
                <a:rect l="T12" t="T13" r="T14" b="T15"/>
                <a:pathLst>
                  <a:path w="256" h="1974">
                    <a:moveTo>
                      <a:pt x="256" y="1883"/>
                    </a:moveTo>
                    <a:lnTo>
                      <a:pt x="256" y="1974"/>
                    </a:lnTo>
                    <a:lnTo>
                      <a:pt x="0" y="1974"/>
                    </a:lnTo>
                    <a:lnTo>
                      <a:pt x="0" y="0"/>
                    </a:lnTo>
                  </a:path>
                </a:pathLst>
              </a:custGeom>
              <a:noFill/>
              <a:ln w="28575">
                <a:solidFill>
                  <a:srgbClr val="00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53372" name="Group 155"/>
              <p:cNvGrpSpPr>
                <a:grpSpLocks/>
              </p:cNvGrpSpPr>
              <p:nvPr/>
            </p:nvGrpSpPr>
            <p:grpSpPr bwMode="auto">
              <a:xfrm>
                <a:off x="887" y="3808"/>
                <a:ext cx="233" cy="294"/>
                <a:chOff x="887" y="3808"/>
                <a:chExt cx="233" cy="294"/>
              </a:xfrm>
            </p:grpSpPr>
            <p:sp>
              <p:nvSpPr>
                <p:cNvPr id="53373" name="Freeform 37"/>
                <p:cNvSpPr>
                  <a:spLocks/>
                </p:cNvSpPr>
                <p:nvPr/>
              </p:nvSpPr>
              <p:spPr bwMode="auto">
                <a:xfrm>
                  <a:off x="887" y="3808"/>
                  <a:ext cx="206" cy="129"/>
                </a:xfrm>
                <a:custGeom>
                  <a:avLst/>
                  <a:gdLst>
                    <a:gd name="T0" fmla="*/ 27175 w 165"/>
                    <a:gd name="T1" fmla="*/ 0 h 113"/>
                    <a:gd name="T2" fmla="*/ 27175 w 165"/>
                    <a:gd name="T3" fmla="*/ 1218 h 113"/>
                    <a:gd name="T4" fmla="*/ 0 w 165"/>
                    <a:gd name="T5" fmla="*/ 1218 h 113"/>
                    <a:gd name="T6" fmla="*/ 0 w 165"/>
                    <a:gd name="T7" fmla="*/ 2372 h 113"/>
                    <a:gd name="T8" fmla="*/ 0 60000 65536"/>
                    <a:gd name="T9" fmla="*/ 0 60000 65536"/>
                    <a:gd name="T10" fmla="*/ 0 60000 65536"/>
                    <a:gd name="T11" fmla="*/ 0 60000 65536"/>
                    <a:gd name="T12" fmla="*/ 0 w 165"/>
                    <a:gd name="T13" fmla="*/ 0 h 113"/>
                    <a:gd name="T14" fmla="*/ 165 w 165"/>
                    <a:gd name="T15" fmla="*/ 113 h 113"/>
                  </a:gdLst>
                  <a:ahLst/>
                  <a:cxnLst>
                    <a:cxn ang="T8">
                      <a:pos x="T0" y="T1"/>
                    </a:cxn>
                    <a:cxn ang="T9">
                      <a:pos x="T2" y="T3"/>
                    </a:cxn>
                    <a:cxn ang="T10">
                      <a:pos x="T4" y="T5"/>
                    </a:cxn>
                    <a:cxn ang="T11">
                      <a:pos x="T6" y="T7"/>
                    </a:cxn>
                  </a:cxnLst>
                  <a:rect l="T12" t="T13" r="T14" b="T15"/>
                  <a:pathLst>
                    <a:path w="165" h="113">
                      <a:moveTo>
                        <a:pt x="165" y="0"/>
                      </a:moveTo>
                      <a:lnTo>
                        <a:pt x="165" y="58"/>
                      </a:lnTo>
                      <a:lnTo>
                        <a:pt x="0" y="58"/>
                      </a:lnTo>
                      <a:lnTo>
                        <a:pt x="0" y="113"/>
                      </a:lnTo>
                    </a:path>
                  </a:pathLst>
                </a:custGeom>
                <a:noFill/>
                <a:ln w="28575">
                  <a:solidFill>
                    <a:srgbClr val="00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3374" name="Rectangle 154"/>
                <p:cNvSpPr>
                  <a:spLocks noChangeArrowheads="1"/>
                </p:cNvSpPr>
                <p:nvPr/>
              </p:nvSpPr>
              <p:spPr bwMode="auto">
                <a:xfrm>
                  <a:off x="975" y="3929"/>
                  <a:ext cx="14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lang="en-US" altLang="zh-CN" sz="1800" b="1">
                      <a:solidFill>
                        <a:srgbClr val="006600"/>
                      </a:solidFill>
                      <a:ea typeface="宋体" panose="02010600030101010101" pitchFamily="2" charset="-122"/>
                    </a:rPr>
                    <a:t>③</a:t>
                  </a:r>
                  <a:endParaRPr lang="zh-CN" altLang="en-US" sz="1800" b="1">
                    <a:solidFill>
                      <a:srgbClr val="006600"/>
                    </a:solidFill>
                    <a:ea typeface="宋体" panose="02010600030101010101" pitchFamily="2" charset="-122"/>
                  </a:endParaRPr>
                </a:p>
              </p:txBody>
            </p:sp>
          </p:grpSp>
        </p:grpSp>
      </p:grpSp>
      <p:grpSp>
        <p:nvGrpSpPr>
          <p:cNvPr id="9" name="Group 160"/>
          <p:cNvGrpSpPr>
            <a:grpSpLocks/>
          </p:cNvGrpSpPr>
          <p:nvPr/>
        </p:nvGrpSpPr>
        <p:grpSpPr bwMode="auto">
          <a:xfrm>
            <a:off x="4594225" y="2151063"/>
            <a:ext cx="3111500" cy="274637"/>
            <a:chOff x="2864" y="1763"/>
            <a:chExt cx="1960" cy="173"/>
          </a:xfrm>
        </p:grpSpPr>
        <p:grpSp>
          <p:nvGrpSpPr>
            <p:cNvPr id="53363" name="Group 158"/>
            <p:cNvGrpSpPr>
              <a:grpSpLocks/>
            </p:cNvGrpSpPr>
            <p:nvPr/>
          </p:nvGrpSpPr>
          <p:grpSpPr bwMode="auto">
            <a:xfrm>
              <a:off x="2864" y="1765"/>
              <a:ext cx="1960" cy="168"/>
              <a:chOff x="2864" y="1765"/>
              <a:chExt cx="1960" cy="168"/>
            </a:xfrm>
          </p:grpSpPr>
          <p:sp>
            <p:nvSpPr>
              <p:cNvPr id="53365" name="Line 121"/>
              <p:cNvSpPr>
                <a:spLocks noChangeShapeType="1"/>
              </p:cNvSpPr>
              <p:nvPr/>
            </p:nvSpPr>
            <p:spPr bwMode="auto">
              <a:xfrm>
                <a:off x="2864" y="1765"/>
                <a:ext cx="0" cy="168"/>
              </a:xfrm>
              <a:prstGeom prst="line">
                <a:avLst/>
              </a:prstGeom>
              <a:noFill/>
              <a:ln w="22225">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66" name="Line 122"/>
              <p:cNvSpPr>
                <a:spLocks noChangeShapeType="1"/>
              </p:cNvSpPr>
              <p:nvPr/>
            </p:nvSpPr>
            <p:spPr bwMode="auto">
              <a:xfrm>
                <a:off x="2864" y="1925"/>
                <a:ext cx="1960" cy="0"/>
              </a:xfrm>
              <a:prstGeom prst="line">
                <a:avLst/>
              </a:prstGeom>
              <a:noFill/>
              <a:ln w="22225">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53364" name="Rectangle 159"/>
            <p:cNvSpPr>
              <a:spLocks noChangeArrowheads="1"/>
            </p:cNvSpPr>
            <p:nvPr/>
          </p:nvSpPr>
          <p:spPr bwMode="auto">
            <a:xfrm>
              <a:off x="3122" y="1763"/>
              <a:ext cx="18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800" b="1">
                  <a:solidFill>
                    <a:schemeClr val="accent1"/>
                  </a:solidFill>
                  <a:ea typeface="宋体" panose="02010600030101010101" pitchFamily="2" charset="-122"/>
                  <a:cs typeface="Arial" panose="020B0604020202020204" pitchFamily="34" charset="0"/>
                </a:rPr>
                <a:t>⑤</a:t>
              </a:r>
              <a:r>
                <a:rPr lang="en-US" altLang="zh-CN" sz="1800" b="1" i="1">
                  <a:solidFill>
                    <a:srgbClr val="666699"/>
                  </a:solidFill>
                  <a:ea typeface="宋体" panose="02010600030101010101" pitchFamily="2" charset="-122"/>
                  <a:cs typeface="Arial" panose="020B0604020202020204" pitchFamily="34" charset="0"/>
                </a:rPr>
                <a:t> </a:t>
              </a:r>
            </a:p>
          </p:txBody>
        </p:sp>
      </p:grpSp>
      <p:sp>
        <p:nvSpPr>
          <p:cNvPr id="432291" name="Text Box 163"/>
          <p:cNvSpPr txBox="1">
            <a:spLocks noChangeArrowheads="1"/>
          </p:cNvSpPr>
          <p:nvPr/>
        </p:nvSpPr>
        <p:spPr bwMode="auto">
          <a:xfrm>
            <a:off x="1962150" y="5454650"/>
            <a:ext cx="1936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800" b="1">
                <a:solidFill>
                  <a:srgbClr val="FF0000"/>
                </a:solidFill>
                <a:ea typeface="黑体" panose="02010609060101010101" pitchFamily="49" charset="-122"/>
              </a:rPr>
              <a:t>问题：</a:t>
            </a:r>
            <a:r>
              <a:rPr kumimoji="1" lang="en-US" altLang="zh-CN" sz="1800" b="1">
                <a:solidFill>
                  <a:srgbClr val="FF0000"/>
                </a:solidFill>
                <a:ea typeface="黑体" panose="02010609060101010101" pitchFamily="49" charset="-122"/>
              </a:rPr>
              <a:t>Cache</a:t>
            </a:r>
            <a:r>
              <a:rPr kumimoji="1" lang="zh-CN" altLang="en-US" sz="1800" b="1">
                <a:solidFill>
                  <a:srgbClr val="FF0000"/>
                </a:solidFill>
                <a:ea typeface="黑体" panose="02010609060101010101" pitchFamily="49" charset="-122"/>
              </a:rPr>
              <a:t>有多少行？容量多大？</a:t>
            </a:r>
          </a:p>
        </p:txBody>
      </p:sp>
      <p:sp>
        <p:nvSpPr>
          <p:cNvPr id="432292" name="Text Box 164"/>
          <p:cNvSpPr txBox="1">
            <a:spLocks noChangeArrowheads="1"/>
          </p:cNvSpPr>
          <p:nvPr/>
        </p:nvSpPr>
        <p:spPr bwMode="auto">
          <a:xfrm>
            <a:off x="3114675" y="6195219"/>
            <a:ext cx="54006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kumimoji="1" lang="zh-CN" altLang="en-US" sz="2000" b="1" dirty="0">
                <a:solidFill>
                  <a:srgbClr val="0000FF"/>
                </a:solidFill>
                <a:ea typeface="黑体" panose="02010609060101010101" pitchFamily="49" charset="-122"/>
              </a:rPr>
              <a:t>容量 </a:t>
            </a:r>
            <a:r>
              <a:rPr kumimoji="1" lang="en-US" altLang="zh-CN" sz="2000" b="1" dirty="0">
                <a:solidFill>
                  <a:srgbClr val="0000FF"/>
                </a:solidFill>
                <a:ea typeface="黑体" panose="02010609060101010101" pitchFamily="49" charset="-122"/>
              </a:rPr>
              <a:t>4Kx(1+16)+64Kx8=580Kbits=72.5KB, </a:t>
            </a:r>
          </a:p>
          <a:p>
            <a:pPr eaLnBrk="1" hangingPunct="1"/>
            <a:r>
              <a:rPr kumimoji="1" lang="zh-CN" altLang="en-US" sz="2000" b="1" dirty="0">
                <a:solidFill>
                  <a:srgbClr val="0000FF"/>
                </a:solidFill>
                <a:ea typeface="黑体" panose="02010609060101010101" pitchFamily="49" charset="-122"/>
              </a:rPr>
              <a:t>数据占</a:t>
            </a:r>
            <a:r>
              <a:rPr kumimoji="1" lang="en-US" altLang="zh-CN" sz="2000" b="1" dirty="0">
                <a:solidFill>
                  <a:srgbClr val="0000FF"/>
                </a:solidFill>
                <a:ea typeface="黑体" panose="02010609060101010101" pitchFamily="49" charset="-122"/>
              </a:rPr>
              <a:t>64KB / 72.5KB = 88.3%</a:t>
            </a:r>
            <a:r>
              <a:rPr kumimoji="1" lang="en-US" altLang="zh-CN" sz="2000" b="1" i="1" dirty="0">
                <a:solidFill>
                  <a:srgbClr val="0000FF"/>
                </a:solidFill>
                <a:ea typeface="黑体" panose="02010609060101010101" pitchFamily="49" charset="-122"/>
              </a:rPr>
              <a:t> </a:t>
            </a:r>
            <a:r>
              <a:rPr kumimoji="1" lang="en-US" altLang="zh-CN" sz="2000" b="1" dirty="0">
                <a:solidFill>
                  <a:srgbClr val="0000FF"/>
                </a:solidFill>
                <a:ea typeface="黑体" panose="02010609060101010101" pitchFamily="49" charset="-122"/>
              </a:rPr>
              <a:t> </a:t>
            </a:r>
          </a:p>
        </p:txBody>
      </p:sp>
      <p:sp>
        <p:nvSpPr>
          <p:cNvPr id="53360" name="Line 165"/>
          <p:cNvSpPr>
            <a:spLocks noChangeShapeType="1"/>
          </p:cNvSpPr>
          <p:nvPr/>
        </p:nvSpPr>
        <p:spPr bwMode="auto">
          <a:xfrm>
            <a:off x="2051050" y="2752725"/>
            <a:ext cx="0" cy="406400"/>
          </a:xfrm>
          <a:prstGeom prst="line">
            <a:avLst/>
          </a:prstGeom>
          <a:noFill/>
          <a:ln w="28575">
            <a:solidFill>
              <a:srgbClr val="8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585863" name="Text Box 135"/>
          <p:cNvSpPr txBox="1">
            <a:spLocks noChangeArrowheads="1"/>
          </p:cNvSpPr>
          <p:nvPr/>
        </p:nvSpPr>
        <p:spPr bwMode="auto">
          <a:xfrm>
            <a:off x="582613" y="6281036"/>
            <a:ext cx="2190750"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dirty="0">
                <a:solidFill>
                  <a:srgbClr val="CC3300"/>
                </a:solidFill>
                <a:ea typeface="华文新魏" panose="02010800040101010101" pitchFamily="2" charset="-122"/>
              </a:rPr>
              <a:t>64KB÷16B=4K</a:t>
            </a:r>
            <a:r>
              <a:rPr kumimoji="1" lang="zh-CN" altLang="en-US" sz="2000" b="1" dirty="0">
                <a:solidFill>
                  <a:srgbClr val="CC3300"/>
                </a:solidFill>
                <a:ea typeface="华文新魏" panose="02010800040101010101" pitchFamily="2" charset="-122"/>
              </a:rPr>
              <a:t>行</a:t>
            </a:r>
          </a:p>
        </p:txBody>
      </p:sp>
      <p:sp>
        <p:nvSpPr>
          <p:cNvPr id="53362"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018AD20F-7A45-46A1-ADB9-662601D3709D}" type="slidenum">
              <a:rPr lang="zh-CN" altLang="en-US" sz="1200" smtClean="0">
                <a:solidFill>
                  <a:srgbClr val="898989"/>
                </a:solidFill>
              </a:rPr>
              <a:pPr/>
              <a:t>49</a:t>
            </a:fld>
            <a:endParaRPr lang="zh-CN" altLang="en-US" sz="1200">
              <a:solidFill>
                <a:srgbClr val="898989"/>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1" presetClass="entr" presetSubtype="0" fill="hold" grpId="0" nodeType="withEffect">
                                  <p:stCondLst>
                                    <p:cond delay="0"/>
                                  </p:stCondLst>
                                  <p:childTnLst>
                                    <p:set>
                                      <p:cBhvr>
                                        <p:cTn id="9" dur="1" fill="hold">
                                          <p:stCondLst>
                                            <p:cond delay="0"/>
                                          </p:stCondLst>
                                        </p:cTn>
                                        <p:tgtEl>
                                          <p:spTgt spid="5325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linds(horizontal)">
                                      <p:cBhvr>
                                        <p:cTn id="14" dur="500"/>
                                        <p:tgtEl>
                                          <p:spTgt spid="5"/>
                                        </p:tgtEl>
                                      </p:cBhvr>
                                    </p:animEffect>
                                  </p:childTnLst>
                                </p:cTn>
                              </p:par>
                              <p:par>
                                <p:cTn id="15" presetID="1" presetClass="entr" presetSubtype="0" fill="hold" grpId="0" nodeType="withEffect">
                                  <p:stCondLst>
                                    <p:cond delay="0"/>
                                  </p:stCondLst>
                                  <p:childTnLst>
                                    <p:set>
                                      <p:cBhvr>
                                        <p:cTn id="16" dur="1" fill="hold">
                                          <p:stCondLst>
                                            <p:cond delay="0"/>
                                          </p:stCondLst>
                                        </p:cTn>
                                        <p:tgtEl>
                                          <p:spTgt spid="5325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blinds(horizontal)">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blinds(horizontal)">
                                      <p:cBhvr>
                                        <p:cTn id="26" dur="500"/>
                                        <p:tgtEl>
                                          <p:spTgt spid="3"/>
                                        </p:tgtEl>
                                      </p:cBhvr>
                                    </p:animEffect>
                                  </p:childTnLst>
                                </p:cTn>
                              </p:par>
                              <p:par>
                                <p:cTn id="27" presetID="1" presetClass="entr" presetSubtype="0" fill="hold" grpId="0" nodeType="withEffect">
                                  <p:stCondLst>
                                    <p:cond delay="0"/>
                                  </p:stCondLst>
                                  <p:childTnLst>
                                    <p:set>
                                      <p:cBhvr>
                                        <p:cTn id="28" dur="1" fill="hold">
                                          <p:stCondLst>
                                            <p:cond delay="0"/>
                                          </p:stCondLst>
                                        </p:cTn>
                                        <p:tgtEl>
                                          <p:spTgt spid="533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blinds(horizontal)">
                                      <p:cBhvr>
                                        <p:cTn id="33" dur="50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432291"/>
                                        </p:tgtEl>
                                        <p:attrNameLst>
                                          <p:attrName>style.visibility</p:attrName>
                                        </p:attrNameLst>
                                      </p:cBhvr>
                                      <p:to>
                                        <p:strVal val="visible"/>
                                      </p:to>
                                    </p:set>
                                    <p:animEffect transition="in" filter="blinds(horizontal)">
                                      <p:cBhvr>
                                        <p:cTn id="38" dur="500"/>
                                        <p:tgtEl>
                                          <p:spTgt spid="432291"/>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585863"/>
                                        </p:tgtEl>
                                        <p:attrNameLst>
                                          <p:attrName>style.visibility</p:attrName>
                                        </p:attrNameLst>
                                      </p:cBhvr>
                                      <p:to>
                                        <p:strVal val="visible"/>
                                      </p:to>
                                    </p:set>
                                    <p:animEffect transition="in" filter="blinds(horizontal)">
                                      <p:cBhvr>
                                        <p:cTn id="43" dur="500"/>
                                        <p:tgtEl>
                                          <p:spTgt spid="585863"/>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432292"/>
                                        </p:tgtEl>
                                        <p:attrNameLst>
                                          <p:attrName>style.visibility</p:attrName>
                                        </p:attrNameLst>
                                      </p:cBhvr>
                                      <p:to>
                                        <p:strVal val="visible"/>
                                      </p:to>
                                    </p:set>
                                    <p:animEffect transition="in" filter="blinds(horizontal)">
                                      <p:cBhvr>
                                        <p:cTn id="48" dur="500"/>
                                        <p:tgtEl>
                                          <p:spTgt spid="432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3" grpId="0" animBg="1"/>
      <p:bldP spid="53255" grpId="0" animBg="1"/>
      <p:bldP spid="53310" grpId="0" animBg="1"/>
      <p:bldP spid="432291" grpId="0"/>
      <p:bldP spid="432292" grpId="0"/>
      <p:bldP spid="58586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236538" y="95250"/>
            <a:ext cx="8807450" cy="569913"/>
          </a:xfrm>
        </p:spPr>
        <p:txBody>
          <a:bodyPr lIns="91440" tIns="45720" rIns="91440" bIns="45720" anchor="ctr"/>
          <a:lstStyle/>
          <a:p>
            <a:pPr eaLnBrk="1" hangingPunct="1"/>
            <a:r>
              <a:rPr lang="zh-CN" altLang="en-US"/>
              <a:t>存储器分类</a:t>
            </a:r>
          </a:p>
        </p:txBody>
      </p:sp>
      <p:sp>
        <p:nvSpPr>
          <p:cNvPr id="12291" name="Rectangle 3"/>
          <p:cNvSpPr>
            <a:spLocks noGrp="1" noChangeArrowheads="1"/>
          </p:cNvSpPr>
          <p:nvPr>
            <p:ph type="body" idx="4294967295"/>
          </p:nvPr>
        </p:nvSpPr>
        <p:spPr>
          <a:xfrm>
            <a:off x="206375" y="998538"/>
            <a:ext cx="8610600" cy="5203825"/>
          </a:xfrm>
        </p:spPr>
        <p:txBody>
          <a:bodyPr lIns="91440" tIns="45720" rIns="91440" bIns="45720"/>
          <a:lstStyle/>
          <a:p>
            <a:pPr algn="just" eaLnBrk="1" hangingPunct="1">
              <a:lnSpc>
                <a:spcPct val="110000"/>
              </a:lnSpc>
              <a:spcBef>
                <a:spcPct val="20000"/>
              </a:spcBef>
              <a:buFontTx/>
              <a:buNone/>
            </a:pPr>
            <a:r>
              <a:rPr lang="zh-CN" altLang="en-US" sz="2200" dirty="0">
                <a:latin typeface="微软雅黑" panose="020B0503020204020204" pitchFamily="34" charset="-122"/>
                <a:ea typeface="微软雅黑" panose="020B0503020204020204" pitchFamily="34" charset="-122"/>
              </a:rPr>
              <a:t>（5）</a:t>
            </a:r>
            <a:r>
              <a:rPr lang="zh-CN" altLang="en-US" sz="2200" dirty="0">
                <a:latin typeface="微软雅黑" panose="020B0503020204020204" pitchFamily="34" charset="-122"/>
                <a:ea typeface="微软雅黑" panose="020B0503020204020204" pitchFamily="34" charset="-122"/>
                <a:cs typeface="Arial" panose="020B0604020202020204" pitchFamily="34" charset="0"/>
              </a:rPr>
              <a:t>按功能/容量/速度/所在位置分类</a:t>
            </a:r>
          </a:p>
          <a:p>
            <a:pPr lvl="1" algn="just" eaLnBrk="1" hangingPunct="1">
              <a:lnSpc>
                <a:spcPct val="110000"/>
              </a:lnSpc>
              <a:spcBef>
                <a:spcPct val="20000"/>
              </a:spcBef>
            </a:pPr>
            <a:r>
              <a:rPr lang="zh-CN" altLang="en-US" sz="2000" dirty="0">
                <a:latin typeface="微软雅黑" panose="020B0503020204020204" pitchFamily="34" charset="-122"/>
                <a:ea typeface="微软雅黑" panose="020B0503020204020204" pitchFamily="34" charset="-122"/>
                <a:cs typeface="Arial" panose="020B0604020202020204" pitchFamily="34" charset="0"/>
              </a:rPr>
              <a:t>寄存器(</a:t>
            </a:r>
            <a:r>
              <a:rPr lang="en-US" altLang="zh-CN" sz="2000" dirty="0">
                <a:latin typeface="微软雅黑" panose="020B0503020204020204" pitchFamily="34" charset="-122"/>
                <a:ea typeface="微软雅黑" panose="020B0503020204020204" pitchFamily="34" charset="-122"/>
                <a:cs typeface="Arial" panose="020B0604020202020204" pitchFamily="34" charset="0"/>
              </a:rPr>
              <a:t>Register)</a:t>
            </a:r>
          </a:p>
          <a:p>
            <a:pPr lvl="2" algn="just" eaLnBrk="1" hangingPunct="1">
              <a:lnSpc>
                <a:spcPct val="110000"/>
              </a:lnSpc>
              <a:spcBef>
                <a:spcPct val="20000"/>
              </a:spcBef>
            </a:pPr>
            <a:r>
              <a:rPr lang="zh-CN" altLang="en-US" sz="2000"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封装在</a:t>
            </a:r>
            <a:r>
              <a:rPr lang="en-US" altLang="zh-CN" sz="2000"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CPU</a:t>
            </a:r>
            <a:r>
              <a:rPr lang="zh-CN" altLang="en-US" sz="2000"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内，用于存放当前正在执行的指令和使用的数据</a:t>
            </a:r>
          </a:p>
          <a:p>
            <a:pPr lvl="2" algn="just" eaLnBrk="1" hangingPunct="1">
              <a:lnSpc>
                <a:spcPct val="110000"/>
              </a:lnSpc>
              <a:spcBef>
                <a:spcPct val="20000"/>
              </a:spcBef>
            </a:pPr>
            <a:r>
              <a:rPr lang="zh-CN" altLang="en-US" sz="2000"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用触发器实现，速度快，容量小（几</a:t>
            </a:r>
            <a:r>
              <a:rPr lang="en-US" altLang="zh-CN" sz="2000" dirty="0">
                <a:solidFill>
                  <a:srgbClr val="006600"/>
                </a:solidFill>
                <a:ea typeface="微软雅黑" panose="020B0503020204020204" pitchFamily="34" charset="-122"/>
                <a:cs typeface="Arial" panose="020B0604020202020204" pitchFamily="34" charset="0"/>
              </a:rPr>
              <a:t>~</a:t>
            </a:r>
            <a:r>
              <a:rPr lang="zh-CN" altLang="en-US" sz="2000"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几十个）</a:t>
            </a:r>
          </a:p>
          <a:p>
            <a:pPr lvl="1" algn="just" eaLnBrk="1" hangingPunct="1">
              <a:lnSpc>
                <a:spcPct val="110000"/>
              </a:lnSpc>
              <a:spcBef>
                <a:spcPct val="20000"/>
              </a:spcBef>
            </a:pPr>
            <a:r>
              <a:rPr lang="zh-CN" altLang="en-US" sz="2000" dirty="0">
                <a:latin typeface="微软雅黑" panose="020B0503020204020204" pitchFamily="34" charset="-122"/>
                <a:ea typeface="微软雅黑" panose="020B0503020204020204" pitchFamily="34" charset="-122"/>
                <a:cs typeface="Arial" panose="020B0604020202020204" pitchFamily="34" charset="0"/>
              </a:rPr>
              <a:t>高速缓存(</a:t>
            </a:r>
            <a:r>
              <a:rPr lang="en-US" altLang="zh-CN" sz="2000" dirty="0">
                <a:latin typeface="微软雅黑" panose="020B0503020204020204" pitchFamily="34" charset="-122"/>
                <a:ea typeface="微软雅黑" panose="020B0503020204020204" pitchFamily="34" charset="-122"/>
                <a:cs typeface="Arial" panose="020B0604020202020204" pitchFamily="34" charset="0"/>
              </a:rPr>
              <a:t>Cache)</a:t>
            </a:r>
          </a:p>
          <a:p>
            <a:pPr lvl="2" algn="just" eaLnBrk="1" hangingPunct="1">
              <a:lnSpc>
                <a:spcPct val="110000"/>
              </a:lnSpc>
              <a:spcBef>
                <a:spcPct val="20000"/>
              </a:spcBef>
            </a:pPr>
            <a:r>
              <a:rPr lang="zh-CN" altLang="en-US" sz="2000"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位于</a:t>
            </a:r>
            <a:r>
              <a:rPr lang="en-US" altLang="zh-CN" sz="2000"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CPU</a:t>
            </a:r>
            <a:r>
              <a:rPr lang="zh-CN" altLang="en-US" sz="2000"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内部或附近，用来存放当前要执行的局部程序段和数据</a:t>
            </a:r>
          </a:p>
          <a:p>
            <a:pPr lvl="2" algn="just" eaLnBrk="1" hangingPunct="1">
              <a:lnSpc>
                <a:spcPct val="110000"/>
              </a:lnSpc>
              <a:spcBef>
                <a:spcPct val="20000"/>
              </a:spcBef>
            </a:pPr>
            <a:r>
              <a:rPr lang="zh-CN" altLang="en-US" sz="2000"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用</a:t>
            </a:r>
            <a:r>
              <a:rPr lang="en-US" altLang="zh-CN" sz="2000"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SRAM</a:t>
            </a:r>
            <a:r>
              <a:rPr lang="zh-CN" altLang="en-US" sz="2000"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实现，速度可与</a:t>
            </a:r>
            <a:r>
              <a:rPr lang="en-US" altLang="zh-CN" sz="2000"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CPU</a:t>
            </a:r>
            <a:r>
              <a:rPr lang="zh-CN" altLang="en-US" sz="2000"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匹配，容量小（几</a:t>
            </a:r>
            <a:r>
              <a:rPr lang="en-US" altLang="zh-CN" sz="2000"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MB</a:t>
            </a:r>
            <a:r>
              <a:rPr lang="zh-CN" altLang="en-US" sz="2000"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a:t>
            </a:r>
          </a:p>
          <a:p>
            <a:pPr lvl="1" algn="just">
              <a:lnSpc>
                <a:spcPct val="110000"/>
              </a:lnSpc>
              <a:spcBef>
                <a:spcPct val="20000"/>
              </a:spcBef>
            </a:pPr>
            <a:r>
              <a:rPr lang="zh-CN" altLang="en-US" sz="2000" dirty="0">
                <a:latin typeface="微软雅黑" panose="020B0503020204020204" pitchFamily="34" charset="-122"/>
                <a:ea typeface="微软雅黑" panose="020B0503020204020204" pitchFamily="34" charset="-122"/>
                <a:cs typeface="Arial" panose="020B0604020202020204" pitchFamily="34" charset="0"/>
              </a:rPr>
              <a:t>内存储器</a:t>
            </a:r>
            <a:r>
              <a:rPr lang="en-US" altLang="zh-CN" sz="2000" dirty="0">
                <a:latin typeface="微软雅黑" panose="020B0503020204020204" pitchFamily="34" charset="-122"/>
                <a:ea typeface="微软雅黑" panose="020B0503020204020204" pitchFamily="34" charset="-122"/>
                <a:cs typeface="Arial" panose="020B0604020202020204" pitchFamily="34" charset="0"/>
              </a:rPr>
              <a:t>MM（</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主存储器</a:t>
            </a:r>
            <a:r>
              <a:rPr lang="en-US" altLang="zh-CN" sz="2000" dirty="0">
                <a:latin typeface="微软雅黑" panose="020B0503020204020204" pitchFamily="34" charset="-122"/>
                <a:ea typeface="微软雅黑" panose="020B0503020204020204" pitchFamily="34" charset="-122"/>
                <a:cs typeface="Arial" panose="020B0604020202020204" pitchFamily="34" charset="0"/>
              </a:rPr>
              <a:t>Main (Primary) Memory）</a:t>
            </a:r>
          </a:p>
          <a:p>
            <a:pPr lvl="2" algn="just">
              <a:lnSpc>
                <a:spcPct val="110000"/>
              </a:lnSpc>
              <a:spcBef>
                <a:spcPct val="20000"/>
              </a:spcBef>
            </a:pPr>
            <a:r>
              <a:rPr lang="zh-CN" altLang="en-US" sz="2000"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位于</a:t>
            </a:r>
            <a:r>
              <a:rPr lang="en-US" altLang="zh-CN" sz="2000"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CPU</a:t>
            </a:r>
            <a:r>
              <a:rPr lang="zh-CN" altLang="en-US" sz="2000"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之外，用来存放已被启动的程序及所用的数据</a:t>
            </a:r>
          </a:p>
          <a:p>
            <a:pPr lvl="2" algn="just">
              <a:lnSpc>
                <a:spcPct val="110000"/>
              </a:lnSpc>
              <a:spcBef>
                <a:spcPct val="20000"/>
              </a:spcBef>
            </a:pPr>
            <a:r>
              <a:rPr lang="zh-CN" altLang="en-US" sz="2000"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用</a:t>
            </a:r>
            <a:r>
              <a:rPr lang="en-US" altLang="zh-CN" sz="2000"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DRAM</a:t>
            </a:r>
            <a:r>
              <a:rPr lang="zh-CN" altLang="en-US" sz="2000"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实现，速度较快，容量较大（几</a:t>
            </a:r>
            <a:r>
              <a:rPr lang="en-US" altLang="zh-CN" sz="2000"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GB</a:t>
            </a:r>
            <a:r>
              <a:rPr lang="zh-CN" altLang="en-US" sz="2000"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a:t>
            </a:r>
          </a:p>
          <a:p>
            <a:pPr lvl="1" algn="just">
              <a:lnSpc>
                <a:spcPct val="110000"/>
              </a:lnSpc>
              <a:spcBef>
                <a:spcPct val="20000"/>
              </a:spcBef>
            </a:pPr>
            <a:r>
              <a:rPr lang="zh-CN" altLang="en-US" sz="2000" dirty="0">
                <a:latin typeface="微软雅黑" panose="020B0503020204020204" pitchFamily="34" charset="-122"/>
                <a:ea typeface="微软雅黑" panose="020B0503020204020204" pitchFamily="34" charset="-122"/>
                <a:cs typeface="Arial" panose="020B0604020202020204" pitchFamily="34" charset="0"/>
              </a:rPr>
              <a:t>外存储器</a:t>
            </a:r>
            <a:r>
              <a:rPr lang="en-US" altLang="zh-CN" sz="2000" dirty="0">
                <a:latin typeface="微软雅黑" panose="020B0503020204020204" pitchFamily="34" charset="-122"/>
                <a:ea typeface="微软雅黑" panose="020B0503020204020204" pitchFamily="34" charset="-122"/>
                <a:cs typeface="Arial" panose="020B0604020202020204" pitchFamily="34" charset="0"/>
              </a:rPr>
              <a:t>AM (</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辅助存储器</a:t>
            </a:r>
            <a:r>
              <a:rPr lang="en-US" altLang="zh-CN" sz="2000" dirty="0">
                <a:latin typeface="微软雅黑" panose="020B0503020204020204" pitchFamily="34" charset="-122"/>
                <a:ea typeface="微软雅黑" panose="020B0503020204020204" pitchFamily="34" charset="-122"/>
                <a:cs typeface="Arial" panose="020B0604020202020204" pitchFamily="34" charset="0"/>
              </a:rPr>
              <a:t>Auxiliary / Secondary  Storage)</a:t>
            </a:r>
          </a:p>
          <a:p>
            <a:pPr lvl="2" algn="just">
              <a:lnSpc>
                <a:spcPct val="110000"/>
              </a:lnSpc>
              <a:spcBef>
                <a:spcPct val="20000"/>
              </a:spcBef>
            </a:pPr>
            <a:r>
              <a:rPr lang="zh-CN" altLang="en-US" sz="2000"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位于主机之外，用来存放暂不运行的程序、数据或存档文件</a:t>
            </a:r>
          </a:p>
          <a:p>
            <a:pPr lvl="2" algn="just">
              <a:lnSpc>
                <a:spcPct val="110000"/>
              </a:lnSpc>
              <a:spcBef>
                <a:spcPct val="20000"/>
              </a:spcBef>
            </a:pPr>
            <a:r>
              <a:rPr lang="zh-CN" altLang="en-US" sz="2000"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用磁表面或光存储器实现，容量大而速度慢</a:t>
            </a:r>
          </a:p>
        </p:txBody>
      </p:sp>
      <p:sp>
        <p:nvSpPr>
          <p:cNvPr id="9220"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5020C40A-D279-4092-A2D5-D2BB0229BCAE}" type="slidenum">
              <a:rPr lang="zh-CN" altLang="en-US" sz="1200" smtClean="0">
                <a:solidFill>
                  <a:srgbClr val="898989"/>
                </a:solidFill>
              </a:rPr>
              <a:pPr/>
              <a:t>5</a:t>
            </a:fld>
            <a:endParaRPr lang="zh-CN"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2291">
                                            <p:txEl>
                                              <p:pRg st="1" end="1"/>
                                            </p:txEl>
                                          </p:spTgt>
                                        </p:tgtEl>
                                        <p:attrNameLst>
                                          <p:attrName>style.visibility</p:attrName>
                                        </p:attrNameLst>
                                      </p:cBhvr>
                                      <p:to>
                                        <p:strVal val="visible"/>
                                      </p:to>
                                    </p:set>
                                    <p:animEffect transition="in" filter="wipe(down)">
                                      <p:cBhvr>
                                        <p:cTn id="7" dur="500"/>
                                        <p:tgtEl>
                                          <p:spTgt spid="1229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291">
                                            <p:txEl>
                                              <p:pRg st="2" end="2"/>
                                            </p:txEl>
                                          </p:spTgt>
                                        </p:tgtEl>
                                        <p:attrNameLst>
                                          <p:attrName>style.visibility</p:attrName>
                                        </p:attrNameLst>
                                      </p:cBhvr>
                                      <p:to>
                                        <p:strVal val="visible"/>
                                      </p:to>
                                    </p:set>
                                    <p:animEffect transition="in" filter="blinds(horizontal)">
                                      <p:cBhvr>
                                        <p:cTn id="12" dur="500"/>
                                        <p:tgtEl>
                                          <p:spTgt spid="1229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291">
                                            <p:txEl>
                                              <p:pRg st="3" end="3"/>
                                            </p:txEl>
                                          </p:spTgt>
                                        </p:tgtEl>
                                        <p:attrNameLst>
                                          <p:attrName>style.visibility</p:attrName>
                                        </p:attrNameLst>
                                      </p:cBhvr>
                                      <p:to>
                                        <p:strVal val="visible"/>
                                      </p:to>
                                    </p:set>
                                    <p:animEffect transition="in" filter="blinds(horizontal)">
                                      <p:cBhvr>
                                        <p:cTn id="17" dur="500"/>
                                        <p:tgtEl>
                                          <p:spTgt spid="1229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2291">
                                            <p:txEl>
                                              <p:pRg st="4" end="4"/>
                                            </p:txEl>
                                          </p:spTgt>
                                        </p:tgtEl>
                                        <p:attrNameLst>
                                          <p:attrName>style.visibility</p:attrName>
                                        </p:attrNameLst>
                                      </p:cBhvr>
                                      <p:to>
                                        <p:strVal val="visible"/>
                                      </p:to>
                                    </p:set>
                                    <p:animEffect transition="in" filter="wipe(down)">
                                      <p:cBhvr>
                                        <p:cTn id="22" dur="500"/>
                                        <p:tgtEl>
                                          <p:spTgt spid="1229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2291">
                                            <p:txEl>
                                              <p:pRg st="5" end="5"/>
                                            </p:txEl>
                                          </p:spTgt>
                                        </p:tgtEl>
                                        <p:attrNameLst>
                                          <p:attrName>style.visibility</p:attrName>
                                        </p:attrNameLst>
                                      </p:cBhvr>
                                      <p:to>
                                        <p:strVal val="visible"/>
                                      </p:to>
                                    </p:set>
                                    <p:animEffect transition="in" filter="blinds(horizontal)">
                                      <p:cBhvr>
                                        <p:cTn id="27" dur="500"/>
                                        <p:tgtEl>
                                          <p:spTgt spid="12291">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2291">
                                            <p:txEl>
                                              <p:pRg st="6" end="6"/>
                                            </p:txEl>
                                          </p:spTgt>
                                        </p:tgtEl>
                                        <p:attrNameLst>
                                          <p:attrName>style.visibility</p:attrName>
                                        </p:attrNameLst>
                                      </p:cBhvr>
                                      <p:to>
                                        <p:strVal val="visible"/>
                                      </p:to>
                                    </p:set>
                                    <p:animEffect transition="in" filter="blinds(horizontal)">
                                      <p:cBhvr>
                                        <p:cTn id="32" dur="500"/>
                                        <p:tgtEl>
                                          <p:spTgt spid="12291">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2291">
                                            <p:txEl>
                                              <p:pRg st="7" end="7"/>
                                            </p:txEl>
                                          </p:spTgt>
                                        </p:tgtEl>
                                        <p:attrNameLst>
                                          <p:attrName>style.visibility</p:attrName>
                                        </p:attrNameLst>
                                      </p:cBhvr>
                                      <p:to>
                                        <p:strVal val="visible"/>
                                      </p:to>
                                    </p:set>
                                    <p:animEffect transition="in" filter="wipe(down)">
                                      <p:cBhvr>
                                        <p:cTn id="37" dur="500"/>
                                        <p:tgtEl>
                                          <p:spTgt spid="12291">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2291">
                                            <p:txEl>
                                              <p:pRg st="8" end="8"/>
                                            </p:txEl>
                                          </p:spTgt>
                                        </p:tgtEl>
                                        <p:attrNameLst>
                                          <p:attrName>style.visibility</p:attrName>
                                        </p:attrNameLst>
                                      </p:cBhvr>
                                      <p:to>
                                        <p:strVal val="visible"/>
                                      </p:to>
                                    </p:set>
                                    <p:animEffect transition="in" filter="blinds(horizontal)">
                                      <p:cBhvr>
                                        <p:cTn id="42" dur="500"/>
                                        <p:tgtEl>
                                          <p:spTgt spid="12291">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2291">
                                            <p:txEl>
                                              <p:pRg st="9" end="9"/>
                                            </p:txEl>
                                          </p:spTgt>
                                        </p:tgtEl>
                                        <p:attrNameLst>
                                          <p:attrName>style.visibility</p:attrName>
                                        </p:attrNameLst>
                                      </p:cBhvr>
                                      <p:to>
                                        <p:strVal val="visible"/>
                                      </p:to>
                                    </p:set>
                                    <p:animEffect transition="in" filter="blinds(horizontal)">
                                      <p:cBhvr>
                                        <p:cTn id="47" dur="500"/>
                                        <p:tgtEl>
                                          <p:spTgt spid="12291">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12291">
                                            <p:txEl>
                                              <p:pRg st="10" end="10"/>
                                            </p:txEl>
                                          </p:spTgt>
                                        </p:tgtEl>
                                        <p:attrNameLst>
                                          <p:attrName>style.visibility</p:attrName>
                                        </p:attrNameLst>
                                      </p:cBhvr>
                                      <p:to>
                                        <p:strVal val="visible"/>
                                      </p:to>
                                    </p:set>
                                    <p:animEffect transition="in" filter="wipe(down)">
                                      <p:cBhvr>
                                        <p:cTn id="52" dur="500"/>
                                        <p:tgtEl>
                                          <p:spTgt spid="12291">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12291">
                                            <p:txEl>
                                              <p:pRg st="11" end="11"/>
                                            </p:txEl>
                                          </p:spTgt>
                                        </p:tgtEl>
                                        <p:attrNameLst>
                                          <p:attrName>style.visibility</p:attrName>
                                        </p:attrNameLst>
                                      </p:cBhvr>
                                      <p:to>
                                        <p:strVal val="visible"/>
                                      </p:to>
                                    </p:set>
                                    <p:animEffect transition="in" filter="blinds(horizontal)">
                                      <p:cBhvr>
                                        <p:cTn id="57" dur="500"/>
                                        <p:tgtEl>
                                          <p:spTgt spid="12291">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12291">
                                            <p:txEl>
                                              <p:pRg st="12" end="12"/>
                                            </p:txEl>
                                          </p:spTgt>
                                        </p:tgtEl>
                                        <p:attrNameLst>
                                          <p:attrName>style.visibility</p:attrName>
                                        </p:attrNameLst>
                                      </p:cBhvr>
                                      <p:to>
                                        <p:strVal val="visible"/>
                                      </p:to>
                                    </p:set>
                                    <p:animEffect transition="in" filter="blinds(horizontal)">
                                      <p:cBhvr>
                                        <p:cTn id="62" dur="500"/>
                                        <p:tgtEl>
                                          <p:spTgt spid="1229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a:xfrm>
            <a:off x="741363" y="247650"/>
            <a:ext cx="7321550" cy="365125"/>
          </a:xfrm>
        </p:spPr>
        <p:txBody>
          <a:bodyPr lIns="91440" tIns="45720" rIns="91440" bIns="45720" anchor="ctr"/>
          <a:lstStyle/>
          <a:p>
            <a:pPr eaLnBrk="1" hangingPunct="1"/>
            <a:r>
              <a:rPr lang="zh-CN" altLang="en-US"/>
              <a:t>如何计算</a:t>
            </a:r>
            <a:r>
              <a:rPr lang="en-US" altLang="zh-CN"/>
              <a:t>Cache</a:t>
            </a:r>
            <a:r>
              <a:rPr lang="zh-CN" altLang="en-US"/>
              <a:t>的容量？</a:t>
            </a:r>
          </a:p>
        </p:txBody>
      </p:sp>
      <p:sp>
        <p:nvSpPr>
          <p:cNvPr id="434179" name="Text Box 3"/>
          <p:cNvSpPr txBox="1">
            <a:spLocks noChangeArrowheads="1"/>
          </p:cNvSpPr>
          <p:nvPr/>
        </p:nvSpPr>
        <p:spPr bwMode="auto">
          <a:xfrm>
            <a:off x="163629" y="793751"/>
            <a:ext cx="85787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000" b="1" dirty="0">
                <a:ea typeface="宋体" panose="02010600030101010101" pitchFamily="2" charset="-122"/>
              </a:rPr>
              <a:t>例</a:t>
            </a:r>
            <a:r>
              <a:rPr lang="en-US" altLang="zh-CN" sz="2000" b="1" dirty="0">
                <a:ea typeface="宋体" panose="02010600030101010101" pitchFamily="2" charset="-122"/>
              </a:rPr>
              <a:t>1 Cache </a:t>
            </a:r>
            <a:r>
              <a:rPr lang="zh-CN" altLang="en-US" sz="2000" b="1" dirty="0">
                <a:ea typeface="宋体" panose="02010600030101010101" pitchFamily="2" charset="-122"/>
              </a:rPr>
              <a:t>有</a:t>
            </a:r>
            <a:r>
              <a:rPr lang="en-US" altLang="zh-CN" sz="2000" b="1" dirty="0">
                <a:ea typeface="宋体" panose="02010600030101010101" pitchFamily="2" charset="-122"/>
              </a:rPr>
              <a:t> </a:t>
            </a:r>
            <a:r>
              <a:rPr lang="en-US" altLang="zh-CN" sz="2000" b="1" dirty="0">
                <a:solidFill>
                  <a:srgbClr val="CC0000"/>
                </a:solidFill>
                <a:ea typeface="宋体" panose="02010600030101010101" pitchFamily="2" charset="-122"/>
              </a:rPr>
              <a:t>64 </a:t>
            </a:r>
            <a:r>
              <a:rPr lang="zh-CN" altLang="en-US" sz="2000" b="1" dirty="0">
                <a:solidFill>
                  <a:srgbClr val="CC0000"/>
                </a:solidFill>
                <a:ea typeface="宋体" panose="02010600030101010101" pitchFamily="2" charset="-122"/>
              </a:rPr>
              <a:t>行</a:t>
            </a:r>
            <a:r>
              <a:rPr lang="en-US" altLang="zh-CN" sz="2000" b="1" dirty="0">
                <a:ea typeface="宋体" panose="02010600030101010101" pitchFamily="2" charset="-122"/>
              </a:rPr>
              <a:t> </a:t>
            </a:r>
            <a:r>
              <a:rPr lang="zh-CN" altLang="en-US" sz="2000" b="1" dirty="0">
                <a:ea typeface="宋体" panose="02010600030101010101" pitchFamily="2" charset="-122"/>
              </a:rPr>
              <a:t>，数据块大小为</a:t>
            </a:r>
            <a:r>
              <a:rPr lang="en-US" altLang="zh-CN" sz="2000" b="1" dirty="0">
                <a:solidFill>
                  <a:srgbClr val="CC0000"/>
                </a:solidFill>
                <a:ea typeface="宋体" panose="02010600030101010101" pitchFamily="2" charset="-122"/>
              </a:rPr>
              <a:t>16B</a:t>
            </a:r>
            <a:r>
              <a:rPr lang="zh-CN" altLang="en-US" sz="2000" b="1" dirty="0">
                <a:ea typeface="宋体" panose="02010600030101010101" pitchFamily="2" charset="-122"/>
              </a:rPr>
              <a:t>。</a:t>
            </a:r>
            <a:r>
              <a:rPr lang="zh-CN" altLang="en-US" sz="2000" b="1" dirty="0">
                <a:solidFill>
                  <a:schemeClr val="accent2"/>
                </a:solidFill>
                <a:ea typeface="宋体" panose="02010600030101010101" pitchFamily="2" charset="-122"/>
              </a:rPr>
              <a:t>地址为</a:t>
            </a:r>
            <a:r>
              <a:rPr lang="en-US" altLang="zh-CN" sz="2000" b="1" dirty="0">
                <a:solidFill>
                  <a:schemeClr val="accent2"/>
                </a:solidFill>
                <a:ea typeface="宋体" panose="02010600030101010101" pitchFamily="2" charset="-122"/>
              </a:rPr>
              <a:t>1200</a:t>
            </a:r>
            <a:r>
              <a:rPr lang="zh-CN" altLang="en-US" sz="2000" b="1" dirty="0">
                <a:solidFill>
                  <a:schemeClr val="accent2"/>
                </a:solidFill>
                <a:ea typeface="宋体" panose="02010600030101010101" pitchFamily="2" charset="-122"/>
              </a:rPr>
              <a:t>的字节映射到哪行</a:t>
            </a:r>
            <a:r>
              <a:rPr lang="en-US" altLang="zh-CN" sz="2000" b="1" dirty="0">
                <a:solidFill>
                  <a:schemeClr val="accent2"/>
                </a:solidFill>
                <a:ea typeface="宋体" panose="02010600030101010101" pitchFamily="2" charset="-122"/>
              </a:rPr>
              <a:t>?</a:t>
            </a:r>
          </a:p>
        </p:txBody>
      </p:sp>
      <p:sp>
        <p:nvSpPr>
          <p:cNvPr id="434180" name="Text Box 4"/>
          <p:cNvSpPr txBox="1">
            <a:spLocks noChangeArrowheads="1"/>
          </p:cNvSpPr>
          <p:nvPr/>
        </p:nvSpPr>
        <p:spPr bwMode="auto">
          <a:xfrm>
            <a:off x="441325" y="1256782"/>
            <a:ext cx="80549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000" b="1" dirty="0">
                <a:solidFill>
                  <a:srgbClr val="0000FF"/>
                </a:solidFill>
                <a:ea typeface="黑体" panose="02010609060101010101" pitchFamily="49" charset="-122"/>
              </a:rPr>
              <a:t>地址</a:t>
            </a:r>
            <a:r>
              <a:rPr lang="en-US" altLang="zh-CN" sz="2000" b="1" dirty="0">
                <a:solidFill>
                  <a:srgbClr val="0000FF"/>
                </a:solidFill>
                <a:ea typeface="黑体" panose="02010609060101010101" pitchFamily="49" charset="-122"/>
              </a:rPr>
              <a:t>1200</a:t>
            </a:r>
            <a:r>
              <a:rPr lang="zh-CN" altLang="en-US" sz="2000" b="1" dirty="0">
                <a:solidFill>
                  <a:srgbClr val="0000FF"/>
                </a:solidFill>
                <a:ea typeface="黑体" panose="02010609060101010101" pitchFamily="49" charset="-122"/>
              </a:rPr>
              <a:t>对应存放在第</a:t>
            </a:r>
            <a:r>
              <a:rPr lang="en-US" altLang="zh-CN" sz="2000" b="1" dirty="0">
                <a:solidFill>
                  <a:srgbClr val="0000FF"/>
                </a:solidFill>
                <a:ea typeface="黑体" panose="02010609060101010101" pitchFamily="49" charset="-122"/>
              </a:rPr>
              <a:t>11</a:t>
            </a:r>
            <a:r>
              <a:rPr lang="zh-CN" altLang="en-US" sz="2000" b="1" dirty="0">
                <a:solidFill>
                  <a:srgbClr val="0000FF"/>
                </a:solidFill>
                <a:ea typeface="黑体" panose="02010609060101010101" pitchFamily="49" charset="-122"/>
              </a:rPr>
              <a:t>行。因为：</a:t>
            </a:r>
            <a:r>
              <a:rPr lang="en-US" altLang="zh-CN" sz="2000" b="1" dirty="0">
                <a:solidFill>
                  <a:srgbClr val="0000FF"/>
                </a:solidFill>
                <a:ea typeface="黑体" panose="02010609060101010101" pitchFamily="49" charset="-122"/>
              </a:rPr>
              <a:t> [1200/16=75] module 64 = 11</a:t>
            </a:r>
          </a:p>
        </p:txBody>
      </p:sp>
      <p:sp>
        <p:nvSpPr>
          <p:cNvPr id="434181" name="Text Box 5"/>
          <p:cNvSpPr txBox="1">
            <a:spLocks noChangeArrowheads="1"/>
          </p:cNvSpPr>
          <p:nvPr/>
        </p:nvSpPr>
        <p:spPr bwMode="auto">
          <a:xfrm>
            <a:off x="296863" y="2284413"/>
            <a:ext cx="8416925" cy="1144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115000"/>
              </a:lnSpc>
            </a:pPr>
            <a:r>
              <a:rPr lang="zh-CN" altLang="en-US" sz="2000" b="1" dirty="0">
                <a:ea typeface="黑体" panose="02010609060101010101" pitchFamily="49" charset="-122"/>
              </a:rPr>
              <a:t>例</a:t>
            </a:r>
            <a:r>
              <a:rPr lang="en-US" altLang="zh-CN" sz="2000" b="1" dirty="0">
                <a:ea typeface="黑体" panose="02010609060101010101" pitchFamily="49" charset="-122"/>
              </a:rPr>
              <a:t>2 </a:t>
            </a:r>
            <a:r>
              <a:rPr lang="zh-CN" altLang="en-US" sz="2000" b="1" dirty="0">
                <a:ea typeface="黑体" panose="02010609060101010101" pitchFamily="49" charset="-122"/>
              </a:rPr>
              <a:t>实现以下</a:t>
            </a:r>
            <a:r>
              <a:rPr lang="en-US" altLang="zh-CN" sz="2000" b="1" dirty="0">
                <a:ea typeface="黑体" panose="02010609060101010101" pitchFamily="49" charset="-122"/>
              </a:rPr>
              <a:t>cache</a:t>
            </a:r>
            <a:r>
              <a:rPr lang="zh-CN" altLang="en-US" sz="2000" b="1" dirty="0">
                <a:ea typeface="黑体" panose="02010609060101010101" pitchFamily="49" charset="-122"/>
              </a:rPr>
              <a:t>需要多少位容量？</a:t>
            </a:r>
          </a:p>
          <a:p>
            <a:pPr>
              <a:lnSpc>
                <a:spcPct val="115000"/>
              </a:lnSpc>
            </a:pPr>
            <a:r>
              <a:rPr lang="en-US" altLang="zh-CN" sz="2000" b="1" dirty="0">
                <a:solidFill>
                  <a:srgbClr val="CC3300"/>
                </a:solidFill>
                <a:ea typeface="黑体" panose="02010609060101010101" pitchFamily="49" charset="-122"/>
              </a:rPr>
              <a:t>Cache</a:t>
            </a:r>
            <a:r>
              <a:rPr lang="zh-CN" altLang="en-US" sz="2000" b="1" dirty="0">
                <a:solidFill>
                  <a:srgbClr val="CC3300"/>
                </a:solidFill>
                <a:ea typeface="黑体" panose="02010609060101010101" pitchFamily="49" charset="-122"/>
              </a:rPr>
              <a:t>：直接映射 、</a:t>
            </a:r>
            <a:r>
              <a:rPr lang="en-US" altLang="zh-CN" sz="2000" b="1" dirty="0">
                <a:solidFill>
                  <a:srgbClr val="CC3300"/>
                </a:solidFill>
                <a:ea typeface="黑体" panose="02010609060101010101" pitchFamily="49" charset="-122"/>
              </a:rPr>
              <a:t>16K</a:t>
            </a:r>
            <a:r>
              <a:rPr lang="zh-CN" altLang="en-US" sz="2000" b="1" dirty="0">
                <a:solidFill>
                  <a:srgbClr val="CC3300"/>
                </a:solidFill>
                <a:ea typeface="黑体" panose="02010609060101010101" pitchFamily="49" charset="-122"/>
              </a:rPr>
              <a:t>行数据、块大小为</a:t>
            </a:r>
            <a:r>
              <a:rPr lang="en-US" altLang="zh-CN" sz="2000" b="1" dirty="0">
                <a:solidFill>
                  <a:srgbClr val="CC3300"/>
                </a:solidFill>
                <a:ea typeface="黑体" panose="02010609060101010101" pitchFamily="49" charset="-122"/>
              </a:rPr>
              <a:t>1</a:t>
            </a:r>
            <a:r>
              <a:rPr lang="zh-CN" altLang="en-US" sz="2000" b="1" dirty="0">
                <a:solidFill>
                  <a:srgbClr val="CC3300"/>
                </a:solidFill>
                <a:ea typeface="黑体" panose="02010609060101010101" pitchFamily="49" charset="-122"/>
              </a:rPr>
              <a:t>个字</a:t>
            </a:r>
            <a:r>
              <a:rPr lang="en-US" altLang="zh-CN" sz="2000" b="1" dirty="0">
                <a:solidFill>
                  <a:srgbClr val="CC3300"/>
                </a:solidFill>
                <a:ea typeface="黑体" panose="02010609060101010101" pitchFamily="49" charset="-122"/>
              </a:rPr>
              <a:t>(4B)</a:t>
            </a:r>
            <a:r>
              <a:rPr lang="zh-CN" altLang="en-US" sz="2000" b="1" dirty="0">
                <a:solidFill>
                  <a:srgbClr val="CC3300"/>
                </a:solidFill>
                <a:ea typeface="黑体" panose="02010609060101010101" pitchFamily="49" charset="-122"/>
              </a:rPr>
              <a:t>、</a:t>
            </a:r>
            <a:r>
              <a:rPr lang="en-US" altLang="zh-CN" sz="2000" b="1" dirty="0">
                <a:solidFill>
                  <a:srgbClr val="CC3300"/>
                </a:solidFill>
                <a:ea typeface="黑体" panose="02010609060101010101" pitchFamily="49" charset="-122"/>
              </a:rPr>
              <a:t>32</a:t>
            </a:r>
            <a:r>
              <a:rPr lang="zh-CN" altLang="en-US" sz="2000" b="1" dirty="0">
                <a:solidFill>
                  <a:srgbClr val="CC3300"/>
                </a:solidFill>
                <a:ea typeface="黑体" panose="02010609060101010101" pitchFamily="49" charset="-122"/>
              </a:rPr>
              <a:t>位主存地址</a:t>
            </a:r>
            <a:endParaRPr lang="en-US" altLang="zh-CN" sz="2000" b="1" dirty="0">
              <a:solidFill>
                <a:srgbClr val="CC3300"/>
              </a:solidFill>
              <a:ea typeface="黑体" panose="02010609060101010101" pitchFamily="49" charset="-122"/>
            </a:endParaRPr>
          </a:p>
          <a:p>
            <a:pPr>
              <a:lnSpc>
                <a:spcPct val="115000"/>
              </a:lnSpc>
            </a:pPr>
            <a:r>
              <a:rPr lang="zh-CN" altLang="en-US" sz="2000" b="1" dirty="0">
                <a:solidFill>
                  <a:srgbClr val="CC3300"/>
                </a:solidFill>
                <a:ea typeface="黑体" panose="02010609060101010101" pitchFamily="49" charset="-122"/>
              </a:rPr>
              <a:t>      </a:t>
            </a:r>
            <a:r>
              <a:rPr lang="zh-CN" altLang="en-US" sz="2000" b="1" dirty="0">
                <a:solidFill>
                  <a:srgbClr val="0000FF"/>
                </a:solidFill>
                <a:ea typeface="黑体" panose="02010609060101010101" pitchFamily="49" charset="-122"/>
              </a:rPr>
              <a:t> 答：</a:t>
            </a:r>
            <a:r>
              <a:rPr lang="en-US" altLang="zh-CN" sz="2000" b="1" dirty="0">
                <a:solidFill>
                  <a:srgbClr val="0000FF"/>
                </a:solidFill>
                <a:ea typeface="黑体" panose="02010609060101010101" pitchFamily="49" charset="-122"/>
              </a:rPr>
              <a:t>Cache</a:t>
            </a:r>
            <a:r>
              <a:rPr lang="zh-CN" altLang="en-US" sz="2000" b="1" dirty="0">
                <a:solidFill>
                  <a:srgbClr val="0000FF"/>
                </a:solidFill>
                <a:ea typeface="黑体" panose="02010609060101010101" pitchFamily="49" charset="-122"/>
              </a:rPr>
              <a:t>的存储布局如下：</a:t>
            </a:r>
          </a:p>
        </p:txBody>
      </p:sp>
      <p:sp>
        <p:nvSpPr>
          <p:cNvPr id="55302" name="Text Box 6"/>
          <p:cNvSpPr txBox="1">
            <a:spLocks noChangeArrowheads="1"/>
          </p:cNvSpPr>
          <p:nvPr/>
        </p:nvSpPr>
        <p:spPr bwMode="auto">
          <a:xfrm>
            <a:off x="822325" y="3706813"/>
            <a:ext cx="18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zh-CN" altLang="en-US" sz="2000" b="1">
              <a:latin typeface="Times New Roman" panose="02020603050405020304" pitchFamily="18" charset="0"/>
              <a:ea typeface="宋体" panose="02010600030101010101" pitchFamily="2" charset="-122"/>
            </a:endParaRPr>
          </a:p>
        </p:txBody>
      </p:sp>
      <p:sp>
        <p:nvSpPr>
          <p:cNvPr id="434183" name="Text Box 7"/>
          <p:cNvSpPr txBox="1">
            <a:spLocks noChangeArrowheads="1"/>
          </p:cNvSpPr>
          <p:nvPr/>
        </p:nvSpPr>
        <p:spPr bwMode="auto">
          <a:xfrm>
            <a:off x="341313" y="5441950"/>
            <a:ext cx="8280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000" b="1">
                <a:solidFill>
                  <a:srgbClr val="CC3300"/>
                </a:solidFill>
                <a:ea typeface="黑体" panose="02010609060101010101" pitchFamily="49" charset="-122"/>
              </a:rPr>
              <a:t>所以，</a:t>
            </a:r>
            <a:r>
              <a:rPr lang="en-US" altLang="zh-CN" sz="2000" b="1">
                <a:solidFill>
                  <a:srgbClr val="CC3300"/>
                </a:solidFill>
                <a:ea typeface="黑体" panose="02010609060101010101" pitchFamily="49" charset="-122"/>
              </a:rPr>
              <a:t>Cache</a:t>
            </a:r>
            <a:r>
              <a:rPr lang="zh-CN" altLang="en-US" sz="2000" b="1">
                <a:solidFill>
                  <a:srgbClr val="CC3300"/>
                </a:solidFill>
                <a:ea typeface="黑体" panose="02010609060101010101" pitchFamily="49" charset="-122"/>
              </a:rPr>
              <a:t>的大小为：</a:t>
            </a:r>
            <a:r>
              <a:rPr lang="en-US" altLang="zh-CN" sz="2000" b="1">
                <a:solidFill>
                  <a:srgbClr val="CC3300"/>
                </a:solidFill>
                <a:ea typeface="黑体" panose="02010609060101010101" pitchFamily="49" charset="-122"/>
              </a:rPr>
              <a:t>2</a:t>
            </a:r>
            <a:r>
              <a:rPr lang="en-US" altLang="zh-CN" sz="2000" b="1" baseline="42000">
                <a:solidFill>
                  <a:srgbClr val="CC3300"/>
                </a:solidFill>
                <a:ea typeface="黑体" panose="02010609060101010101" pitchFamily="49" charset="-122"/>
              </a:rPr>
              <a:t>14</a:t>
            </a:r>
            <a:r>
              <a:rPr lang="en-US" altLang="zh-CN" sz="2000" b="1">
                <a:solidFill>
                  <a:srgbClr val="CC3300"/>
                </a:solidFill>
                <a:ea typeface="黑体" panose="02010609060101010101" pitchFamily="49" charset="-122"/>
              </a:rPr>
              <a:t> ×(32 + (32-14-2)+1) = 2</a:t>
            </a:r>
            <a:r>
              <a:rPr lang="en-US" altLang="zh-CN" sz="2000" b="1" baseline="42000">
                <a:solidFill>
                  <a:srgbClr val="CC3300"/>
                </a:solidFill>
                <a:ea typeface="黑体" panose="02010609060101010101" pitchFamily="49" charset="-122"/>
              </a:rPr>
              <a:t>14</a:t>
            </a:r>
            <a:r>
              <a:rPr lang="en-US" altLang="zh-CN" sz="2000" b="1">
                <a:solidFill>
                  <a:srgbClr val="CC3300"/>
                </a:solidFill>
                <a:ea typeface="黑体" panose="02010609060101010101" pitchFamily="49" charset="-122"/>
              </a:rPr>
              <a:t>×49 = 784 Kbits</a:t>
            </a:r>
          </a:p>
        </p:txBody>
      </p:sp>
      <p:grpSp>
        <p:nvGrpSpPr>
          <p:cNvPr id="2" name="Group 8"/>
          <p:cNvGrpSpPr>
            <a:grpSpLocks/>
          </p:cNvGrpSpPr>
          <p:nvPr/>
        </p:nvGrpSpPr>
        <p:grpSpPr bwMode="auto">
          <a:xfrm>
            <a:off x="1422400" y="3865563"/>
            <a:ext cx="6384925" cy="1546225"/>
            <a:chOff x="598" y="2312"/>
            <a:chExt cx="4022" cy="1420"/>
          </a:xfrm>
        </p:grpSpPr>
        <p:sp>
          <p:nvSpPr>
            <p:cNvPr id="55314" name="Rectangle 9"/>
            <p:cNvSpPr>
              <a:spLocks noChangeArrowheads="1"/>
            </p:cNvSpPr>
            <p:nvPr/>
          </p:nvSpPr>
          <p:spPr bwMode="auto">
            <a:xfrm>
              <a:off x="888" y="2328"/>
              <a:ext cx="1208" cy="8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55315" name="Rectangle 10"/>
            <p:cNvSpPr>
              <a:spLocks noChangeArrowheads="1"/>
            </p:cNvSpPr>
            <p:nvPr/>
          </p:nvSpPr>
          <p:spPr bwMode="auto">
            <a:xfrm>
              <a:off x="2232" y="2328"/>
              <a:ext cx="1872" cy="8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55316" name="Rectangle 11"/>
            <p:cNvSpPr>
              <a:spLocks noChangeArrowheads="1"/>
            </p:cNvSpPr>
            <p:nvPr/>
          </p:nvSpPr>
          <p:spPr bwMode="auto">
            <a:xfrm>
              <a:off x="624" y="2328"/>
              <a:ext cx="184" cy="8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55317" name="Text Box 12"/>
            <p:cNvSpPr txBox="1">
              <a:spLocks noChangeArrowheads="1"/>
            </p:cNvSpPr>
            <p:nvPr/>
          </p:nvSpPr>
          <p:spPr bwMode="auto">
            <a:xfrm>
              <a:off x="1126" y="3368"/>
              <a:ext cx="863"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000" b="1">
                  <a:ea typeface="宋体" panose="02010600030101010101" pitchFamily="2" charset="-122"/>
                </a:rPr>
                <a:t>32 –14 –2</a:t>
              </a:r>
              <a:r>
                <a:rPr lang="zh-CN" altLang="en-US" sz="1800" b="1">
                  <a:latin typeface="Times New Roman" panose="02020603050405020304" pitchFamily="18" charset="0"/>
                  <a:ea typeface="宋体" panose="02010600030101010101" pitchFamily="2" charset="-122"/>
                </a:rPr>
                <a:t> </a:t>
              </a:r>
            </a:p>
          </p:txBody>
        </p:sp>
        <p:sp>
          <p:nvSpPr>
            <p:cNvPr id="55318" name="Text Box 13"/>
            <p:cNvSpPr txBox="1">
              <a:spLocks noChangeArrowheads="1"/>
            </p:cNvSpPr>
            <p:nvPr/>
          </p:nvSpPr>
          <p:spPr bwMode="auto">
            <a:xfrm>
              <a:off x="3102" y="3351"/>
              <a:ext cx="29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000" b="1">
                  <a:ea typeface="宋体" panose="02010600030101010101" pitchFamily="2" charset="-122"/>
                </a:rPr>
                <a:t>32</a:t>
              </a:r>
            </a:p>
          </p:txBody>
        </p:sp>
        <p:sp>
          <p:nvSpPr>
            <p:cNvPr id="55319" name="AutoShape 14"/>
            <p:cNvSpPr>
              <a:spLocks/>
            </p:cNvSpPr>
            <p:nvPr/>
          </p:nvSpPr>
          <p:spPr bwMode="auto">
            <a:xfrm rot="5400000">
              <a:off x="1428" y="2756"/>
              <a:ext cx="128" cy="1176"/>
            </a:xfrm>
            <a:prstGeom prst="rightBrace">
              <a:avLst>
                <a:gd name="adj1" fmla="val 74436"/>
                <a:gd name="adj2" fmla="val 4793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55320" name="AutoShape 15"/>
            <p:cNvSpPr>
              <a:spLocks/>
            </p:cNvSpPr>
            <p:nvPr/>
          </p:nvSpPr>
          <p:spPr bwMode="auto">
            <a:xfrm rot="5400000">
              <a:off x="3108" y="2420"/>
              <a:ext cx="136" cy="1808"/>
            </a:xfrm>
            <a:prstGeom prst="rightBrace">
              <a:avLst>
                <a:gd name="adj1" fmla="val 107707"/>
                <a:gd name="adj2" fmla="val 4793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55321" name="AutoShape 16"/>
            <p:cNvSpPr>
              <a:spLocks/>
            </p:cNvSpPr>
            <p:nvPr/>
          </p:nvSpPr>
          <p:spPr bwMode="auto">
            <a:xfrm rot="10800000">
              <a:off x="4184" y="2312"/>
              <a:ext cx="56" cy="896"/>
            </a:xfrm>
            <a:prstGeom prst="leftBrace">
              <a:avLst>
                <a:gd name="adj1" fmla="val 133333"/>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55322" name="Text Box 17"/>
            <p:cNvSpPr txBox="1">
              <a:spLocks noChangeArrowheads="1"/>
            </p:cNvSpPr>
            <p:nvPr/>
          </p:nvSpPr>
          <p:spPr bwMode="auto">
            <a:xfrm>
              <a:off x="4262" y="2663"/>
              <a:ext cx="18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000" b="1">
                  <a:ea typeface="宋体" panose="02010600030101010101" pitchFamily="2" charset="-122"/>
                </a:rPr>
                <a:t>2</a:t>
              </a:r>
            </a:p>
          </p:txBody>
        </p:sp>
        <p:sp>
          <p:nvSpPr>
            <p:cNvPr id="55323" name="Text Box 18"/>
            <p:cNvSpPr txBox="1">
              <a:spLocks noChangeArrowheads="1"/>
            </p:cNvSpPr>
            <p:nvPr/>
          </p:nvSpPr>
          <p:spPr bwMode="auto">
            <a:xfrm>
              <a:off x="4326" y="2535"/>
              <a:ext cx="29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000" b="1">
                  <a:ea typeface="宋体" panose="02010600030101010101" pitchFamily="2" charset="-122"/>
                </a:rPr>
                <a:t>14</a:t>
              </a:r>
            </a:p>
          </p:txBody>
        </p:sp>
        <p:sp>
          <p:nvSpPr>
            <p:cNvPr id="55324" name="Text Box 19"/>
            <p:cNvSpPr txBox="1">
              <a:spLocks noChangeArrowheads="1"/>
            </p:cNvSpPr>
            <p:nvPr/>
          </p:nvSpPr>
          <p:spPr bwMode="auto">
            <a:xfrm>
              <a:off x="598" y="3207"/>
              <a:ext cx="20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000" b="1">
                  <a:ea typeface="宋体" panose="02010600030101010101" pitchFamily="2" charset="-122"/>
                </a:rPr>
                <a:t>1</a:t>
              </a:r>
            </a:p>
          </p:txBody>
        </p:sp>
      </p:grpSp>
      <p:sp>
        <p:nvSpPr>
          <p:cNvPr id="434196" name="Text Box 20"/>
          <p:cNvSpPr txBox="1">
            <a:spLocks noChangeArrowheads="1"/>
          </p:cNvSpPr>
          <p:nvPr/>
        </p:nvSpPr>
        <p:spPr bwMode="auto">
          <a:xfrm>
            <a:off x="250825" y="5927725"/>
            <a:ext cx="2559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solidFill>
                  <a:srgbClr val="0000FF"/>
                </a:solidFill>
                <a:latin typeface="黑体" panose="02010609060101010101" pitchFamily="49" charset="-122"/>
                <a:ea typeface="黑体" panose="02010609060101010101" pitchFamily="49" charset="-122"/>
                <a:cs typeface="Arial" panose="020B0604020202020204" pitchFamily="34" charset="0"/>
              </a:rPr>
              <a:t>若块大小为</a:t>
            </a:r>
            <a:r>
              <a:rPr kumimoji="1" lang="en-US" altLang="zh-CN" sz="2000" b="1">
                <a:solidFill>
                  <a:srgbClr val="0000FF"/>
                </a:solidFill>
                <a:latin typeface="黑体" panose="02010609060101010101" pitchFamily="49" charset="-122"/>
                <a:ea typeface="黑体" panose="02010609060101010101" pitchFamily="49" charset="-122"/>
                <a:cs typeface="Arial" panose="020B0604020202020204" pitchFamily="34" charset="0"/>
              </a:rPr>
              <a:t>4</a:t>
            </a:r>
            <a:r>
              <a:rPr kumimoji="1" lang="zh-CN" altLang="en-US" sz="2000" b="1">
                <a:solidFill>
                  <a:srgbClr val="0000FF"/>
                </a:solidFill>
                <a:latin typeface="黑体" panose="02010609060101010101" pitchFamily="49" charset="-122"/>
                <a:ea typeface="黑体" panose="02010609060101010101" pitchFamily="49" charset="-122"/>
                <a:cs typeface="Arial" panose="020B0604020202020204" pitchFamily="34" charset="0"/>
              </a:rPr>
              <a:t>个字呢？</a:t>
            </a:r>
          </a:p>
        </p:txBody>
      </p:sp>
      <p:sp>
        <p:nvSpPr>
          <p:cNvPr id="434197" name="Text Box 21"/>
          <p:cNvSpPr txBox="1">
            <a:spLocks noChangeArrowheads="1"/>
          </p:cNvSpPr>
          <p:nvPr/>
        </p:nvSpPr>
        <p:spPr bwMode="auto">
          <a:xfrm>
            <a:off x="2727325" y="5891213"/>
            <a:ext cx="637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2000" b="1">
                <a:solidFill>
                  <a:srgbClr val="0000FF"/>
                </a:solidFill>
                <a:ea typeface="宋体" panose="02010600030101010101" pitchFamily="2" charset="-122"/>
                <a:cs typeface="Arial" panose="020B0604020202020204" pitchFamily="34" charset="0"/>
              </a:rPr>
              <a:t>2</a:t>
            </a:r>
            <a:r>
              <a:rPr lang="en-US" altLang="zh-CN" sz="2000" b="1" baseline="42000">
                <a:solidFill>
                  <a:srgbClr val="0000FF"/>
                </a:solidFill>
                <a:ea typeface="宋体" panose="02010600030101010101" pitchFamily="2" charset="-122"/>
                <a:cs typeface="Arial" panose="020B0604020202020204" pitchFamily="34" charset="0"/>
              </a:rPr>
              <a:t>14</a:t>
            </a:r>
            <a:r>
              <a:rPr lang="en-US" altLang="zh-CN" sz="2000" b="1">
                <a:solidFill>
                  <a:srgbClr val="0000FF"/>
                </a:solidFill>
                <a:ea typeface="宋体" panose="02010600030101010101" pitchFamily="2" charset="-122"/>
                <a:cs typeface="Arial" panose="020B0604020202020204" pitchFamily="34" charset="0"/>
              </a:rPr>
              <a:t> ×(</a:t>
            </a:r>
            <a:r>
              <a:rPr lang="en-US" altLang="zh-CN" sz="2000" b="1">
                <a:solidFill>
                  <a:srgbClr val="CC0000"/>
                </a:solidFill>
                <a:ea typeface="宋体" panose="02010600030101010101" pitchFamily="2" charset="-122"/>
                <a:cs typeface="Arial" panose="020B0604020202020204" pitchFamily="34" charset="0"/>
              </a:rPr>
              <a:t>4×</a:t>
            </a:r>
            <a:r>
              <a:rPr lang="en-US" altLang="zh-CN" sz="2000" b="1">
                <a:solidFill>
                  <a:srgbClr val="0000FF"/>
                </a:solidFill>
                <a:ea typeface="宋体" panose="02010600030101010101" pitchFamily="2" charset="-122"/>
                <a:cs typeface="Arial" panose="020B0604020202020204" pitchFamily="34" charset="0"/>
              </a:rPr>
              <a:t>32 + (32-14-2</a:t>
            </a:r>
            <a:r>
              <a:rPr lang="en-US" altLang="zh-CN" sz="2000" b="1">
                <a:solidFill>
                  <a:srgbClr val="CC0000"/>
                </a:solidFill>
                <a:ea typeface="宋体" panose="02010600030101010101" pitchFamily="2" charset="-122"/>
                <a:cs typeface="Arial" panose="020B0604020202020204" pitchFamily="34" charset="0"/>
              </a:rPr>
              <a:t>-2</a:t>
            </a:r>
            <a:r>
              <a:rPr lang="en-US" altLang="zh-CN" sz="2000" b="1">
                <a:solidFill>
                  <a:srgbClr val="0000FF"/>
                </a:solidFill>
                <a:ea typeface="宋体" panose="02010600030101010101" pitchFamily="2" charset="-122"/>
                <a:cs typeface="Arial" panose="020B0604020202020204" pitchFamily="34" charset="0"/>
              </a:rPr>
              <a:t>)+1) = 2</a:t>
            </a:r>
            <a:r>
              <a:rPr lang="en-US" altLang="zh-CN" sz="2000" b="1" baseline="42000">
                <a:solidFill>
                  <a:srgbClr val="0000FF"/>
                </a:solidFill>
                <a:ea typeface="宋体" panose="02010600030101010101" pitchFamily="2" charset="-122"/>
                <a:cs typeface="Arial" panose="020B0604020202020204" pitchFamily="34" charset="0"/>
              </a:rPr>
              <a:t>14</a:t>
            </a:r>
            <a:r>
              <a:rPr lang="en-US" altLang="zh-CN" sz="2000" b="1">
                <a:solidFill>
                  <a:srgbClr val="0000FF"/>
                </a:solidFill>
                <a:ea typeface="宋体" panose="02010600030101010101" pitchFamily="2" charset="-122"/>
                <a:cs typeface="Arial" panose="020B0604020202020204" pitchFamily="34" charset="0"/>
              </a:rPr>
              <a:t>×143 = 2288 Kbits</a:t>
            </a:r>
          </a:p>
        </p:txBody>
      </p:sp>
      <p:sp>
        <p:nvSpPr>
          <p:cNvPr id="434199" name="Text Box 23"/>
          <p:cNvSpPr txBox="1">
            <a:spLocks noChangeArrowheads="1"/>
          </p:cNvSpPr>
          <p:nvPr/>
        </p:nvSpPr>
        <p:spPr bwMode="auto">
          <a:xfrm>
            <a:off x="4527550" y="3506788"/>
            <a:ext cx="3968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rgbClr val="FF0000"/>
                </a:solidFill>
                <a:ea typeface="黑体" panose="02010609060101010101" pitchFamily="49" charset="-122"/>
              </a:rPr>
              <a:t>Cache</a:t>
            </a:r>
            <a:r>
              <a:rPr kumimoji="1" lang="zh-CN" altLang="en-US" sz="2000" b="1">
                <a:solidFill>
                  <a:srgbClr val="FF0000"/>
                </a:solidFill>
                <a:ea typeface="黑体" panose="02010609060101010101" pitchFamily="49" charset="-122"/>
              </a:rPr>
              <a:t>共有</a:t>
            </a:r>
            <a:r>
              <a:rPr kumimoji="1" lang="en-US" altLang="zh-CN" sz="2000" b="1">
                <a:solidFill>
                  <a:srgbClr val="FF0000"/>
                </a:solidFill>
                <a:ea typeface="黑体" panose="02010609060101010101" pitchFamily="49" charset="-122"/>
              </a:rPr>
              <a:t>16K x 4B= 64KB</a:t>
            </a:r>
            <a:r>
              <a:rPr kumimoji="1" lang="zh-CN" altLang="en-US" sz="2000" b="1">
                <a:solidFill>
                  <a:srgbClr val="FF0000"/>
                </a:solidFill>
                <a:ea typeface="黑体" panose="02010609060101010101" pitchFamily="49" charset="-122"/>
              </a:rPr>
              <a:t>数据</a:t>
            </a:r>
          </a:p>
        </p:txBody>
      </p:sp>
      <p:sp>
        <p:nvSpPr>
          <p:cNvPr id="434201" name="Text Box 25"/>
          <p:cNvSpPr txBox="1">
            <a:spLocks noChangeArrowheads="1"/>
          </p:cNvSpPr>
          <p:nvPr/>
        </p:nvSpPr>
        <p:spPr bwMode="auto">
          <a:xfrm>
            <a:off x="250825" y="6386513"/>
            <a:ext cx="28352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solidFill>
                  <a:srgbClr val="0000FF"/>
                </a:solidFill>
                <a:ea typeface="黑体" panose="02010609060101010101" pitchFamily="49" charset="-122"/>
                <a:cs typeface="Arial" panose="020B0604020202020204" pitchFamily="34" charset="0"/>
              </a:rPr>
              <a:t>若块大小为</a:t>
            </a:r>
            <a:r>
              <a:rPr kumimoji="1" lang="en-US" altLang="zh-CN" sz="2000" b="1">
                <a:solidFill>
                  <a:srgbClr val="0000FF"/>
                </a:solidFill>
                <a:ea typeface="黑体" panose="02010609060101010101" pitchFamily="49" charset="-122"/>
                <a:cs typeface="Arial" panose="020B0604020202020204" pitchFamily="34" charset="0"/>
              </a:rPr>
              <a:t>2</a:t>
            </a:r>
            <a:r>
              <a:rPr kumimoji="1" lang="en-US" altLang="zh-CN" sz="2000" b="1" baseline="30000">
                <a:solidFill>
                  <a:srgbClr val="0000FF"/>
                </a:solidFill>
                <a:ea typeface="黑体" panose="02010609060101010101" pitchFamily="49" charset="-122"/>
                <a:cs typeface="Arial" panose="020B0604020202020204" pitchFamily="34" charset="0"/>
              </a:rPr>
              <a:t>m</a:t>
            </a:r>
            <a:r>
              <a:rPr kumimoji="1" lang="zh-CN" altLang="en-US" sz="2000" b="1">
                <a:solidFill>
                  <a:srgbClr val="0000FF"/>
                </a:solidFill>
                <a:ea typeface="黑体" panose="02010609060101010101" pitchFamily="49" charset="-122"/>
                <a:cs typeface="Arial" panose="020B0604020202020204" pitchFamily="34" charset="0"/>
              </a:rPr>
              <a:t>个字呢？</a:t>
            </a:r>
          </a:p>
        </p:txBody>
      </p:sp>
      <p:sp>
        <p:nvSpPr>
          <p:cNvPr id="434202" name="Text Box 26"/>
          <p:cNvSpPr txBox="1">
            <a:spLocks noChangeArrowheads="1"/>
          </p:cNvSpPr>
          <p:nvPr/>
        </p:nvSpPr>
        <p:spPr bwMode="auto">
          <a:xfrm>
            <a:off x="2727325" y="6318250"/>
            <a:ext cx="3889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2000" b="1">
                <a:solidFill>
                  <a:srgbClr val="0000FF"/>
                </a:solidFill>
                <a:ea typeface="宋体" panose="02010600030101010101" pitchFamily="2" charset="-122"/>
                <a:cs typeface="Arial" panose="020B0604020202020204" pitchFamily="34" charset="0"/>
              </a:rPr>
              <a:t>2</a:t>
            </a:r>
            <a:r>
              <a:rPr lang="en-US" altLang="zh-CN" sz="2000" b="1" baseline="42000">
                <a:solidFill>
                  <a:srgbClr val="0000FF"/>
                </a:solidFill>
                <a:ea typeface="宋体" panose="02010600030101010101" pitchFamily="2" charset="-122"/>
                <a:cs typeface="Arial" panose="020B0604020202020204" pitchFamily="34" charset="0"/>
              </a:rPr>
              <a:t>14</a:t>
            </a:r>
            <a:r>
              <a:rPr lang="en-US" altLang="zh-CN" sz="2000" b="1">
                <a:solidFill>
                  <a:srgbClr val="0000FF"/>
                </a:solidFill>
                <a:ea typeface="宋体" panose="02010600030101010101" pitchFamily="2" charset="-122"/>
                <a:cs typeface="Arial" panose="020B0604020202020204" pitchFamily="34" charset="0"/>
              </a:rPr>
              <a:t> ×(</a:t>
            </a:r>
            <a:r>
              <a:rPr lang="en-US" altLang="zh-CN" sz="2000" b="1">
                <a:solidFill>
                  <a:srgbClr val="CC0000"/>
                </a:solidFill>
                <a:ea typeface="宋体" panose="02010600030101010101" pitchFamily="2" charset="-122"/>
                <a:cs typeface="Arial" panose="020B0604020202020204" pitchFamily="34" charset="0"/>
              </a:rPr>
              <a:t>2</a:t>
            </a:r>
            <a:r>
              <a:rPr lang="en-US" altLang="zh-CN" sz="2000" b="1" baseline="30000">
                <a:solidFill>
                  <a:srgbClr val="CC0000"/>
                </a:solidFill>
                <a:ea typeface="宋体" panose="02010600030101010101" pitchFamily="2" charset="-122"/>
                <a:cs typeface="Arial" panose="020B0604020202020204" pitchFamily="34" charset="0"/>
              </a:rPr>
              <a:t>m</a:t>
            </a:r>
            <a:r>
              <a:rPr lang="en-US" altLang="zh-CN" sz="2000" b="1">
                <a:solidFill>
                  <a:srgbClr val="CC0000"/>
                </a:solidFill>
                <a:ea typeface="宋体" panose="02010600030101010101" pitchFamily="2" charset="-122"/>
                <a:cs typeface="Arial" panose="020B0604020202020204" pitchFamily="34" charset="0"/>
              </a:rPr>
              <a:t>×</a:t>
            </a:r>
            <a:r>
              <a:rPr lang="en-US" altLang="zh-CN" sz="2000" b="1">
                <a:solidFill>
                  <a:srgbClr val="0000FF"/>
                </a:solidFill>
                <a:ea typeface="宋体" panose="02010600030101010101" pitchFamily="2" charset="-122"/>
                <a:cs typeface="Arial" panose="020B0604020202020204" pitchFamily="34" charset="0"/>
              </a:rPr>
              <a:t>32 + (32-14-2</a:t>
            </a:r>
            <a:r>
              <a:rPr lang="en-US" altLang="zh-CN" sz="2000" b="1">
                <a:solidFill>
                  <a:srgbClr val="CC0000"/>
                </a:solidFill>
                <a:ea typeface="宋体" panose="02010600030101010101" pitchFamily="2" charset="-122"/>
                <a:cs typeface="Arial" panose="020B0604020202020204" pitchFamily="34" charset="0"/>
              </a:rPr>
              <a:t>- m</a:t>
            </a:r>
            <a:r>
              <a:rPr lang="en-US" altLang="zh-CN" sz="2000" b="1">
                <a:solidFill>
                  <a:srgbClr val="0000FF"/>
                </a:solidFill>
                <a:ea typeface="宋体" panose="02010600030101010101" pitchFamily="2" charset="-122"/>
                <a:cs typeface="Arial" panose="020B0604020202020204" pitchFamily="34" charset="0"/>
              </a:rPr>
              <a:t>)+1)</a:t>
            </a:r>
            <a:r>
              <a:rPr lang="en-US" altLang="zh-CN" sz="1800" b="1">
                <a:solidFill>
                  <a:srgbClr val="0000FF"/>
                </a:solidFill>
                <a:ea typeface="宋体" panose="02010600030101010101" pitchFamily="2" charset="-122"/>
                <a:cs typeface="Arial" panose="020B0604020202020204" pitchFamily="34" charset="0"/>
              </a:rPr>
              <a:t> </a:t>
            </a:r>
          </a:p>
        </p:txBody>
      </p:sp>
      <p:sp>
        <p:nvSpPr>
          <p:cNvPr id="25" name="Text Box 6"/>
          <p:cNvSpPr txBox="1">
            <a:spLocks noChangeArrowheads="1"/>
          </p:cNvSpPr>
          <p:nvPr/>
        </p:nvSpPr>
        <p:spPr bwMode="auto">
          <a:xfrm>
            <a:off x="7105650" y="6396038"/>
            <a:ext cx="1117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1800" b="1" i="1" dirty="0">
                <a:solidFill>
                  <a:srgbClr val="666699"/>
                </a:solidFill>
                <a:ea typeface="华文新魏" panose="02010800040101010101" pitchFamily="2" charset="-122"/>
                <a:hlinkClick r:id="rId3" action="ppaction://hlinksldjump"/>
              </a:rPr>
              <a:t>BACK</a:t>
            </a:r>
            <a:endParaRPr kumimoji="1" lang="en-US" altLang="zh-CN" sz="1800" b="1" i="1" dirty="0">
              <a:solidFill>
                <a:srgbClr val="666699"/>
              </a:solidFill>
              <a:ea typeface="华文新魏" panose="02010800040101010101" pitchFamily="2" charset="-122"/>
            </a:endParaRPr>
          </a:p>
        </p:txBody>
      </p:sp>
      <p:sp>
        <p:nvSpPr>
          <p:cNvPr id="587802" name="Text Box 26"/>
          <p:cNvSpPr txBox="1">
            <a:spLocks noChangeArrowheads="1"/>
          </p:cNvSpPr>
          <p:nvPr/>
        </p:nvSpPr>
        <p:spPr bwMode="auto">
          <a:xfrm>
            <a:off x="2260600" y="1798637"/>
            <a:ext cx="6481762"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dirty="0">
                <a:solidFill>
                  <a:srgbClr val="009900"/>
                </a:solidFill>
                <a:ea typeface="华文新魏" panose="02010800040101010101" pitchFamily="2" charset="-122"/>
              </a:rPr>
              <a:t>1200 = 1024+128+32+16 = 0…01</a:t>
            </a:r>
            <a:r>
              <a:rPr kumimoji="1" lang="en-US" altLang="zh-CN" sz="2000" b="1" dirty="0">
                <a:solidFill>
                  <a:srgbClr val="006600"/>
                </a:solidFill>
                <a:ea typeface="华文新魏" panose="02010800040101010101" pitchFamily="2" charset="-122"/>
              </a:rPr>
              <a:t> </a:t>
            </a:r>
            <a:r>
              <a:rPr kumimoji="1" lang="en-US" altLang="zh-CN" sz="2000" b="1" dirty="0">
                <a:solidFill>
                  <a:schemeClr val="accent2"/>
                </a:solidFill>
                <a:ea typeface="华文新魏" panose="02010800040101010101" pitchFamily="2" charset="-122"/>
              </a:rPr>
              <a:t>001011</a:t>
            </a:r>
            <a:r>
              <a:rPr kumimoji="1" lang="en-US" altLang="zh-CN" sz="2000" b="1" dirty="0">
                <a:solidFill>
                  <a:srgbClr val="006600"/>
                </a:solidFill>
                <a:ea typeface="华文新魏" panose="02010800040101010101" pitchFamily="2" charset="-122"/>
              </a:rPr>
              <a:t> </a:t>
            </a:r>
            <a:r>
              <a:rPr kumimoji="1" lang="en-US" altLang="zh-CN" sz="2000" b="1" dirty="0">
                <a:ea typeface="华文新魏" panose="02010800040101010101" pitchFamily="2" charset="-122"/>
              </a:rPr>
              <a:t>0000 </a:t>
            </a:r>
            <a:r>
              <a:rPr kumimoji="1" lang="en-US" altLang="zh-CN" sz="2000" b="1" dirty="0">
                <a:solidFill>
                  <a:srgbClr val="006600"/>
                </a:solidFill>
                <a:ea typeface="华文新魏" panose="02010800040101010101" pitchFamily="2" charset="-122"/>
              </a:rPr>
              <a:t>B</a:t>
            </a:r>
          </a:p>
        </p:txBody>
      </p:sp>
      <p:sp>
        <p:nvSpPr>
          <p:cNvPr id="587803" name="Rectangle 27"/>
          <p:cNvSpPr>
            <a:spLocks noChangeArrowheads="1"/>
          </p:cNvSpPr>
          <p:nvPr/>
        </p:nvSpPr>
        <p:spPr bwMode="auto">
          <a:xfrm>
            <a:off x="6130925" y="1754187"/>
            <a:ext cx="900112" cy="360362"/>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55313" name="灯片编号占位符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6F51A7BE-1E55-484E-87E3-31349D56AD4E}" type="slidenum">
              <a:rPr lang="zh-CN" altLang="en-US" sz="1200" smtClean="0">
                <a:solidFill>
                  <a:srgbClr val="898989"/>
                </a:solidFill>
              </a:rPr>
              <a:pPr/>
              <a:t>50</a:t>
            </a:fld>
            <a:endParaRPr lang="zh-CN" altLang="en-US" sz="1200">
              <a:solidFill>
                <a:srgbClr val="898989"/>
              </a:solidFill>
            </a:endParaRPr>
          </a:p>
        </p:txBody>
      </p:sp>
      <p:sp>
        <p:nvSpPr>
          <p:cNvPr id="3" name="文本框 2"/>
          <p:cNvSpPr txBox="1"/>
          <p:nvPr/>
        </p:nvSpPr>
        <p:spPr>
          <a:xfrm>
            <a:off x="250825" y="1711325"/>
            <a:ext cx="2329314" cy="400110"/>
          </a:xfrm>
          <a:prstGeom prst="rect">
            <a:avLst/>
          </a:prstGeom>
          <a:noFill/>
        </p:spPr>
        <p:txBody>
          <a:bodyPr wrap="square" rtlCol="0">
            <a:spAutoFit/>
          </a:bodyPr>
          <a:lstStyle/>
          <a:p>
            <a:r>
              <a:rPr lang="zh-CN" altLang="en-US" sz="2000" dirty="0">
                <a:latin typeface="+mj-ea"/>
                <a:ea typeface="+mj-ea"/>
              </a:rPr>
              <a:t>也可以这样计算：</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34179"/>
                                        </p:tgtEl>
                                        <p:attrNameLst>
                                          <p:attrName>style.visibility</p:attrName>
                                        </p:attrNameLst>
                                      </p:cBhvr>
                                      <p:to>
                                        <p:strVal val="visible"/>
                                      </p:to>
                                    </p:set>
                                    <p:animEffect transition="in" filter="wipe(down)">
                                      <p:cBhvr>
                                        <p:cTn id="7" dur="500"/>
                                        <p:tgtEl>
                                          <p:spTgt spid="43417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34180"/>
                                        </p:tgtEl>
                                        <p:attrNameLst>
                                          <p:attrName>style.visibility</p:attrName>
                                        </p:attrNameLst>
                                      </p:cBhvr>
                                      <p:to>
                                        <p:strVal val="visible"/>
                                      </p:to>
                                    </p:set>
                                    <p:animEffect transition="in" filter="blinds(horizontal)">
                                      <p:cBhvr>
                                        <p:cTn id="12" dur="500"/>
                                        <p:tgtEl>
                                          <p:spTgt spid="43418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87802"/>
                                        </p:tgtEl>
                                        <p:attrNameLst>
                                          <p:attrName>style.visibility</p:attrName>
                                        </p:attrNameLst>
                                      </p:cBhvr>
                                      <p:to>
                                        <p:strVal val="visible"/>
                                      </p:to>
                                    </p:set>
                                    <p:animEffect transition="in" filter="blinds(horizontal)">
                                      <p:cBhvr>
                                        <p:cTn id="22" dur="500"/>
                                        <p:tgtEl>
                                          <p:spTgt spid="58780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87803"/>
                                        </p:tgtEl>
                                        <p:attrNameLst>
                                          <p:attrName>style.visibility</p:attrName>
                                        </p:attrNameLst>
                                      </p:cBhvr>
                                      <p:to>
                                        <p:strVal val="visible"/>
                                      </p:to>
                                    </p:set>
                                    <p:animEffect transition="in" filter="blinds(horizontal)">
                                      <p:cBhvr>
                                        <p:cTn id="27" dur="500"/>
                                        <p:tgtEl>
                                          <p:spTgt spid="58780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34181">
                                            <p:txEl>
                                              <p:pRg st="0" end="0"/>
                                            </p:txEl>
                                          </p:spTgt>
                                        </p:tgtEl>
                                        <p:attrNameLst>
                                          <p:attrName>style.visibility</p:attrName>
                                        </p:attrNameLst>
                                      </p:cBhvr>
                                      <p:to>
                                        <p:strVal val="visible"/>
                                      </p:to>
                                    </p:set>
                                    <p:animEffect transition="in" filter="blinds(horizontal)">
                                      <p:cBhvr>
                                        <p:cTn id="32" dur="500"/>
                                        <p:tgtEl>
                                          <p:spTgt spid="434181">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34181">
                                            <p:txEl>
                                              <p:pRg st="1" end="1"/>
                                            </p:txEl>
                                          </p:spTgt>
                                        </p:tgtEl>
                                        <p:attrNameLst>
                                          <p:attrName>style.visibility</p:attrName>
                                        </p:attrNameLst>
                                      </p:cBhvr>
                                      <p:to>
                                        <p:strVal val="visible"/>
                                      </p:to>
                                    </p:set>
                                    <p:animEffect transition="in" filter="blinds(horizontal)">
                                      <p:cBhvr>
                                        <p:cTn id="37" dur="500"/>
                                        <p:tgtEl>
                                          <p:spTgt spid="434181">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34181">
                                            <p:txEl>
                                              <p:pRg st="2" end="2"/>
                                            </p:txEl>
                                          </p:spTgt>
                                        </p:tgtEl>
                                        <p:attrNameLst>
                                          <p:attrName>style.visibility</p:attrName>
                                        </p:attrNameLst>
                                      </p:cBhvr>
                                      <p:to>
                                        <p:strVal val="visible"/>
                                      </p:to>
                                    </p:set>
                                    <p:animEffect transition="in" filter="blinds(horizontal)">
                                      <p:cBhvr>
                                        <p:cTn id="42" dur="500"/>
                                        <p:tgtEl>
                                          <p:spTgt spid="434181">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blinds(horizontal)">
                                      <p:cBhvr>
                                        <p:cTn id="47" dur="500"/>
                                        <p:tgtEl>
                                          <p:spTgt spid="2"/>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434199"/>
                                        </p:tgtEl>
                                        <p:attrNameLst>
                                          <p:attrName>style.visibility</p:attrName>
                                        </p:attrNameLst>
                                      </p:cBhvr>
                                      <p:to>
                                        <p:strVal val="visible"/>
                                      </p:to>
                                    </p:set>
                                    <p:animEffect transition="in" filter="blinds(horizontal)">
                                      <p:cBhvr>
                                        <p:cTn id="52" dur="500"/>
                                        <p:tgtEl>
                                          <p:spTgt spid="434199"/>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434183"/>
                                        </p:tgtEl>
                                        <p:attrNameLst>
                                          <p:attrName>style.visibility</p:attrName>
                                        </p:attrNameLst>
                                      </p:cBhvr>
                                      <p:to>
                                        <p:strVal val="visible"/>
                                      </p:to>
                                    </p:set>
                                    <p:animEffect transition="in" filter="blinds(horizontal)">
                                      <p:cBhvr>
                                        <p:cTn id="57" dur="500"/>
                                        <p:tgtEl>
                                          <p:spTgt spid="434183"/>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434196"/>
                                        </p:tgtEl>
                                        <p:attrNameLst>
                                          <p:attrName>style.visibility</p:attrName>
                                        </p:attrNameLst>
                                      </p:cBhvr>
                                      <p:to>
                                        <p:strVal val="visible"/>
                                      </p:to>
                                    </p:set>
                                    <p:animEffect transition="in" filter="blinds(horizontal)">
                                      <p:cBhvr>
                                        <p:cTn id="62" dur="500"/>
                                        <p:tgtEl>
                                          <p:spTgt spid="434196"/>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434197"/>
                                        </p:tgtEl>
                                        <p:attrNameLst>
                                          <p:attrName>style.visibility</p:attrName>
                                        </p:attrNameLst>
                                      </p:cBhvr>
                                      <p:to>
                                        <p:strVal val="visible"/>
                                      </p:to>
                                    </p:set>
                                    <p:animEffect transition="in" filter="blinds(horizontal)">
                                      <p:cBhvr>
                                        <p:cTn id="67" dur="500"/>
                                        <p:tgtEl>
                                          <p:spTgt spid="434197"/>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434201"/>
                                        </p:tgtEl>
                                        <p:attrNameLst>
                                          <p:attrName>style.visibility</p:attrName>
                                        </p:attrNameLst>
                                      </p:cBhvr>
                                      <p:to>
                                        <p:strVal val="visible"/>
                                      </p:to>
                                    </p:set>
                                    <p:animEffect transition="in" filter="blinds(horizontal)">
                                      <p:cBhvr>
                                        <p:cTn id="72" dur="500"/>
                                        <p:tgtEl>
                                          <p:spTgt spid="434201"/>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434202"/>
                                        </p:tgtEl>
                                        <p:attrNameLst>
                                          <p:attrName>style.visibility</p:attrName>
                                        </p:attrNameLst>
                                      </p:cBhvr>
                                      <p:to>
                                        <p:strVal val="visible"/>
                                      </p:to>
                                    </p:set>
                                    <p:animEffect transition="in" filter="blinds(horizontal)">
                                      <p:cBhvr>
                                        <p:cTn id="77" dur="500"/>
                                        <p:tgtEl>
                                          <p:spTgt spid="434202"/>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25"/>
                                        </p:tgtEl>
                                        <p:attrNameLst>
                                          <p:attrName>style.visibility</p:attrName>
                                        </p:attrNameLst>
                                      </p:cBhvr>
                                      <p:to>
                                        <p:strVal val="visible"/>
                                      </p:to>
                                    </p:set>
                                    <p:animEffect transition="in" filter="blinds(horizontal)">
                                      <p:cBhvr>
                                        <p:cTn id="8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4179" grpId="0"/>
      <p:bldP spid="434180" grpId="0" autoUpdateAnimBg="0"/>
      <p:bldP spid="434181" grpId="0" build="allAtOnce" autoUpdateAnimBg="0"/>
      <p:bldP spid="434183" grpId="0" autoUpdateAnimBg="0"/>
      <p:bldP spid="434196" grpId="0"/>
      <p:bldP spid="434197" grpId="0" autoUpdateAnimBg="0"/>
      <p:bldP spid="434199" grpId="0"/>
      <p:bldP spid="434201" grpId="0"/>
      <p:bldP spid="434202" grpId="0" autoUpdateAnimBg="0"/>
      <p:bldP spid="25" grpId="0"/>
      <p:bldP spid="587802" grpId="0"/>
      <p:bldP spid="587803" grpId="0" animBg="1"/>
      <p:bldP spid="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7250" name="Picture 2" descr="全相联映射的Cache组织示意图"/>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7725" y="1487488"/>
            <a:ext cx="5741988" cy="468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3" name="Rectangle 4"/>
          <p:cNvSpPr>
            <a:spLocks noGrp="1" noChangeArrowheads="1"/>
          </p:cNvSpPr>
          <p:nvPr>
            <p:ph type="title" idx="4294967295"/>
          </p:nvPr>
        </p:nvSpPr>
        <p:spPr>
          <a:xfrm>
            <a:off x="1520792" y="250825"/>
            <a:ext cx="7523196" cy="319087"/>
          </a:xfrm>
          <a:noFill/>
        </p:spPr>
        <p:txBody>
          <a:bodyPr lIns="91440" tIns="45720" rIns="91440" bIns="45720" anchor="ctr"/>
          <a:lstStyle/>
          <a:p>
            <a:pPr eaLnBrk="1" hangingPunct="1"/>
            <a:r>
              <a:rPr lang="zh-CN" altLang="en-US" dirty="0"/>
              <a:t>       全相联映射</a:t>
            </a:r>
            <a:r>
              <a:rPr lang="en-US" altLang="zh-CN" dirty="0"/>
              <a:t>Cache</a:t>
            </a:r>
            <a:r>
              <a:rPr lang="zh-CN" altLang="en-US" dirty="0"/>
              <a:t>组织示意图</a:t>
            </a:r>
          </a:p>
        </p:txBody>
      </p:sp>
      <p:sp>
        <p:nvSpPr>
          <p:cNvPr id="437254" name="Text Box 6"/>
          <p:cNvSpPr txBox="1">
            <a:spLocks noChangeArrowheads="1"/>
          </p:cNvSpPr>
          <p:nvPr/>
        </p:nvSpPr>
        <p:spPr bwMode="auto">
          <a:xfrm>
            <a:off x="161925" y="3429000"/>
            <a:ext cx="2801938"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rgbClr val="0000FF"/>
                </a:solidFill>
                <a:ea typeface="黑体" panose="02010609060101010101" pitchFamily="49" charset="-122"/>
                <a:cs typeface="Arial" panose="020B0604020202020204" pitchFamily="34" charset="0"/>
              </a:rPr>
              <a:t>Cache</a:t>
            </a:r>
            <a:r>
              <a:rPr kumimoji="1" lang="zh-CN" altLang="en-US" sz="2000" b="1">
                <a:solidFill>
                  <a:srgbClr val="0000FF"/>
                </a:solidFill>
                <a:ea typeface="黑体" panose="02010609060101010101" pitchFamily="49" charset="-122"/>
                <a:cs typeface="Arial" panose="020B0604020202020204" pitchFamily="34" charset="0"/>
              </a:rPr>
              <a:t>标记（</a:t>
            </a:r>
            <a:r>
              <a:rPr kumimoji="1" lang="en-US" altLang="zh-CN" sz="2000" b="1">
                <a:solidFill>
                  <a:srgbClr val="0000FF"/>
                </a:solidFill>
                <a:ea typeface="黑体" panose="02010609060101010101" pitchFamily="49" charset="-122"/>
                <a:cs typeface="Arial" panose="020B0604020202020204" pitchFamily="34" charset="0"/>
              </a:rPr>
              <a:t>tag</a:t>
            </a:r>
            <a:r>
              <a:rPr kumimoji="1" lang="zh-CN" altLang="en-US" sz="2000" b="1">
                <a:solidFill>
                  <a:srgbClr val="0000FF"/>
                </a:solidFill>
                <a:ea typeface="黑体" panose="02010609060101010101" pitchFamily="49" charset="-122"/>
                <a:cs typeface="Arial" panose="020B0604020202020204" pitchFamily="34" charset="0"/>
              </a:rPr>
              <a:t>）指出对应行取自哪个主存块</a:t>
            </a:r>
          </a:p>
          <a:p>
            <a:pPr eaLnBrk="1" hangingPunct="1">
              <a:spcBef>
                <a:spcPct val="50000"/>
              </a:spcBef>
            </a:pPr>
            <a:r>
              <a:rPr kumimoji="1" lang="zh-CN" altLang="en-US" sz="2000" b="1">
                <a:solidFill>
                  <a:srgbClr val="0000FF"/>
                </a:solidFill>
                <a:ea typeface="黑体" panose="02010609060101010101" pitchFamily="49" charset="-122"/>
                <a:cs typeface="Arial" panose="020B0604020202020204" pitchFamily="34" charset="0"/>
              </a:rPr>
              <a:t>主存</a:t>
            </a:r>
            <a:r>
              <a:rPr kumimoji="1" lang="en-US" altLang="zh-CN" sz="2000" b="1">
                <a:solidFill>
                  <a:srgbClr val="0000FF"/>
                </a:solidFill>
                <a:ea typeface="黑体" panose="02010609060101010101" pitchFamily="49" charset="-122"/>
                <a:cs typeface="Arial" panose="020B0604020202020204" pitchFamily="34" charset="0"/>
              </a:rPr>
              <a:t>tag</a:t>
            </a:r>
            <a:r>
              <a:rPr kumimoji="1" lang="zh-CN" altLang="en-US" sz="2000" b="1">
                <a:solidFill>
                  <a:srgbClr val="0000FF"/>
                </a:solidFill>
                <a:ea typeface="黑体" panose="02010609060101010101" pitchFamily="49" charset="-122"/>
                <a:cs typeface="Arial" panose="020B0604020202020204" pitchFamily="34" charset="0"/>
              </a:rPr>
              <a:t>指出对应地址位于哪个主存块</a:t>
            </a:r>
          </a:p>
        </p:txBody>
      </p:sp>
      <p:sp>
        <p:nvSpPr>
          <p:cNvPr id="437255" name="Line 7"/>
          <p:cNvSpPr>
            <a:spLocks noChangeShapeType="1"/>
          </p:cNvSpPr>
          <p:nvPr/>
        </p:nvSpPr>
        <p:spPr bwMode="auto">
          <a:xfrm flipV="1">
            <a:off x="2185988" y="2798763"/>
            <a:ext cx="1665287" cy="630237"/>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437256" name="Line 8"/>
          <p:cNvSpPr>
            <a:spLocks noChangeShapeType="1"/>
          </p:cNvSpPr>
          <p:nvPr/>
        </p:nvSpPr>
        <p:spPr bwMode="auto">
          <a:xfrm>
            <a:off x="2546350" y="4464050"/>
            <a:ext cx="1574800" cy="930275"/>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437260" name="Text Box 12"/>
          <p:cNvSpPr txBox="1">
            <a:spLocks noChangeArrowheads="1"/>
          </p:cNvSpPr>
          <p:nvPr/>
        </p:nvSpPr>
        <p:spPr bwMode="auto">
          <a:xfrm>
            <a:off x="250825" y="5049838"/>
            <a:ext cx="24765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solidFill>
                  <a:srgbClr val="CC0000"/>
                </a:solidFill>
                <a:ea typeface="黑体" panose="02010609060101010101" pitchFamily="49" charset="-122"/>
                <a:cs typeface="Arial" panose="020B0604020202020204" pitchFamily="34" charset="0"/>
              </a:rPr>
              <a:t>如何对</a:t>
            </a:r>
            <a:r>
              <a:rPr kumimoji="1" lang="en-US" altLang="zh-CN" sz="2000" b="1">
                <a:solidFill>
                  <a:srgbClr val="CC0000"/>
                </a:solidFill>
                <a:ea typeface="黑体" panose="02010609060101010101" pitchFamily="49" charset="-122"/>
                <a:cs typeface="Arial" panose="020B0604020202020204" pitchFamily="34" charset="0"/>
              </a:rPr>
              <a:t>01E0CH</a:t>
            </a:r>
            <a:r>
              <a:rPr kumimoji="1" lang="zh-CN" altLang="en-US" sz="2000" b="1">
                <a:solidFill>
                  <a:srgbClr val="CC0000"/>
                </a:solidFill>
                <a:ea typeface="黑体" panose="02010609060101010101" pitchFamily="49" charset="-122"/>
                <a:cs typeface="Arial" panose="020B0604020202020204" pitchFamily="34" charset="0"/>
              </a:rPr>
              <a:t>单元进行访问？</a:t>
            </a:r>
          </a:p>
        </p:txBody>
      </p:sp>
      <p:sp>
        <p:nvSpPr>
          <p:cNvPr id="437261" name="Text Box 13"/>
          <p:cNvSpPr txBox="1">
            <a:spLocks noChangeArrowheads="1"/>
          </p:cNvSpPr>
          <p:nvPr/>
        </p:nvSpPr>
        <p:spPr bwMode="auto">
          <a:xfrm>
            <a:off x="250825" y="5859463"/>
            <a:ext cx="3511550" cy="609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rgbClr val="FF0000"/>
                </a:solidFill>
                <a:ea typeface="黑体" panose="02010609060101010101" pitchFamily="49" charset="-122"/>
              </a:rPr>
              <a:t>0000 0001 111</a:t>
            </a:r>
            <a:r>
              <a:rPr kumimoji="1" lang="en-US" altLang="zh-CN" sz="2000" b="1">
                <a:solidFill>
                  <a:srgbClr val="0000FF"/>
                </a:solidFill>
                <a:ea typeface="黑体" panose="02010609060101010101" pitchFamily="49" charset="-122"/>
              </a:rPr>
              <a:t>0 0000 1100B  </a:t>
            </a:r>
            <a:r>
              <a:rPr kumimoji="1" lang="zh-CN" altLang="en-US" sz="2000" b="1">
                <a:solidFill>
                  <a:srgbClr val="0000FF"/>
                </a:solidFill>
                <a:ea typeface="黑体" panose="02010609060101010101" pitchFamily="49" charset="-122"/>
              </a:rPr>
              <a:t>是第</a:t>
            </a:r>
            <a:r>
              <a:rPr kumimoji="1" lang="en-US" altLang="zh-CN" sz="2000" b="1">
                <a:solidFill>
                  <a:srgbClr val="0000FF"/>
                </a:solidFill>
                <a:ea typeface="黑体" panose="02010609060101010101" pitchFamily="49" charset="-122"/>
              </a:rPr>
              <a:t>15</a:t>
            </a:r>
            <a:r>
              <a:rPr kumimoji="1" lang="zh-CN" altLang="en-US" sz="2000" b="1">
                <a:solidFill>
                  <a:srgbClr val="0000FF"/>
                </a:solidFill>
                <a:ea typeface="黑体" panose="02010609060101010101" pitchFamily="49" charset="-122"/>
              </a:rPr>
              <a:t>块中的第</a:t>
            </a:r>
            <a:r>
              <a:rPr kumimoji="1" lang="en-US" altLang="zh-CN" sz="2000" b="1">
                <a:solidFill>
                  <a:srgbClr val="0000FF"/>
                </a:solidFill>
                <a:ea typeface="黑体" panose="02010609060101010101" pitchFamily="49" charset="-122"/>
              </a:rPr>
              <a:t>12</a:t>
            </a:r>
            <a:r>
              <a:rPr kumimoji="1" lang="zh-CN" altLang="en-US" sz="2000" b="1">
                <a:solidFill>
                  <a:srgbClr val="0000FF"/>
                </a:solidFill>
                <a:ea typeface="黑体" panose="02010609060101010101" pitchFamily="49" charset="-122"/>
              </a:rPr>
              <a:t>个单元！</a:t>
            </a:r>
          </a:p>
        </p:txBody>
      </p:sp>
      <p:sp>
        <p:nvSpPr>
          <p:cNvPr id="437262" name="Rectangle 14"/>
          <p:cNvSpPr>
            <a:spLocks noChangeArrowheads="1"/>
          </p:cNvSpPr>
          <p:nvPr/>
        </p:nvSpPr>
        <p:spPr bwMode="auto">
          <a:xfrm>
            <a:off x="7858125" y="3924300"/>
            <a:ext cx="900113" cy="360363"/>
          </a:xfrm>
          <a:prstGeom prst="rect">
            <a:avLst/>
          </a:prstGeom>
          <a:solidFill>
            <a:srgbClr val="008000">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56330" name="Rectangle 17"/>
          <p:cNvSpPr>
            <a:spLocks noChangeArrowheads="1"/>
          </p:cNvSpPr>
          <p:nvPr/>
        </p:nvSpPr>
        <p:spPr bwMode="auto">
          <a:xfrm>
            <a:off x="4406900" y="819150"/>
            <a:ext cx="4722813"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lnSpc>
                <a:spcPct val="130000"/>
              </a:lnSpc>
              <a:spcBef>
                <a:spcPct val="30000"/>
              </a:spcBef>
              <a:buClr>
                <a:schemeClr val="accent1"/>
              </a:buClr>
              <a:buSzPct val="80000"/>
              <a:buFont typeface="Wingdings" panose="05000000000000000000" pitchFamily="2" charset="2"/>
              <a:buNone/>
            </a:pPr>
            <a:r>
              <a:rPr kumimoji="1" lang="zh-CN" altLang="en-US" sz="2400" b="1" dirty="0">
                <a:ea typeface="黑体" panose="02010609060101010101" pitchFamily="49" charset="-122"/>
              </a:rPr>
              <a:t>每个主存块可装到</a:t>
            </a:r>
            <a:r>
              <a:rPr kumimoji="1" lang="en-US" altLang="zh-CN" sz="2400" b="1" dirty="0">
                <a:ea typeface="黑体" panose="02010609060101010101" pitchFamily="49" charset="-122"/>
              </a:rPr>
              <a:t>Cache</a:t>
            </a:r>
            <a:r>
              <a:rPr kumimoji="1" lang="zh-CN" altLang="en-US" sz="2400" b="1" dirty="0">
                <a:ea typeface="黑体" panose="02010609060101010101" pitchFamily="49" charset="-122"/>
              </a:rPr>
              <a:t>任一行中</a:t>
            </a:r>
          </a:p>
        </p:txBody>
      </p:sp>
      <p:sp>
        <p:nvSpPr>
          <p:cNvPr id="56331" name="Rectangle 18"/>
          <p:cNvSpPr>
            <a:spLocks noChangeArrowheads="1"/>
          </p:cNvSpPr>
          <p:nvPr/>
        </p:nvSpPr>
        <p:spPr bwMode="auto">
          <a:xfrm>
            <a:off x="206375" y="279400"/>
            <a:ext cx="2025650" cy="3048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dirty="0">
                <a:solidFill>
                  <a:srgbClr val="0000FF"/>
                </a:solidFill>
                <a:ea typeface="黑体" panose="02010609060101010101" pitchFamily="49" charset="-122"/>
              </a:rPr>
              <a:t>假定</a:t>
            </a:r>
            <a:r>
              <a:rPr kumimoji="1" lang="zh-CN" altLang="en-US" sz="2000" b="1" dirty="0">
                <a:solidFill>
                  <a:srgbClr val="0000FF"/>
                </a:solidFill>
                <a:ea typeface="黑体" panose="02010609060101010101" pitchFamily="49" charset="-122"/>
                <a:cs typeface="Arial" panose="020B0604020202020204" pitchFamily="34" charset="0"/>
              </a:rPr>
              <a:t>数据在主存和</a:t>
            </a:r>
            <a:r>
              <a:rPr kumimoji="1" lang="en-US" altLang="zh-CN" sz="2000" b="1" dirty="0">
                <a:solidFill>
                  <a:srgbClr val="0000FF"/>
                </a:solidFill>
                <a:ea typeface="黑体" panose="02010609060101010101" pitchFamily="49" charset="-122"/>
                <a:cs typeface="Arial" panose="020B0604020202020204" pitchFamily="34" charset="0"/>
              </a:rPr>
              <a:t>Cache</a:t>
            </a:r>
            <a:r>
              <a:rPr kumimoji="1" lang="zh-CN" altLang="en-US" sz="2000" b="1" dirty="0">
                <a:solidFill>
                  <a:srgbClr val="0000FF"/>
                </a:solidFill>
                <a:ea typeface="黑体" panose="02010609060101010101" pitchFamily="49" charset="-122"/>
                <a:cs typeface="Arial" panose="020B0604020202020204" pitchFamily="34" charset="0"/>
              </a:rPr>
              <a:t>间的传送单位为512字。</a:t>
            </a:r>
          </a:p>
          <a:p>
            <a:pPr eaLnBrk="1" hangingPunct="1">
              <a:spcBef>
                <a:spcPct val="50000"/>
              </a:spcBef>
            </a:pPr>
            <a:r>
              <a:rPr kumimoji="1" lang="en-US" altLang="zh-CN" sz="2000" b="1" dirty="0">
                <a:solidFill>
                  <a:srgbClr val="0000FF"/>
                </a:solidFill>
                <a:ea typeface="黑体" panose="02010609060101010101" pitchFamily="49" charset="-122"/>
                <a:cs typeface="Arial" panose="020B0604020202020204" pitchFamily="34" charset="0"/>
              </a:rPr>
              <a:t>Cache</a:t>
            </a:r>
            <a:r>
              <a:rPr kumimoji="1" lang="zh-CN" altLang="en-US" sz="2000" b="1" dirty="0">
                <a:solidFill>
                  <a:srgbClr val="0000FF"/>
                </a:solidFill>
                <a:ea typeface="黑体" panose="02010609060101010101" pitchFamily="49" charset="-122"/>
                <a:cs typeface="Arial" panose="020B0604020202020204" pitchFamily="34" charset="0"/>
              </a:rPr>
              <a:t>大小：2</a:t>
            </a:r>
            <a:r>
              <a:rPr kumimoji="1" lang="zh-CN" altLang="en-US" sz="2000" b="1" baseline="30000" dirty="0">
                <a:solidFill>
                  <a:srgbClr val="0000FF"/>
                </a:solidFill>
                <a:ea typeface="黑体" panose="02010609060101010101" pitchFamily="49" charset="-122"/>
                <a:cs typeface="Arial" panose="020B0604020202020204" pitchFamily="34" charset="0"/>
              </a:rPr>
              <a:t>13</a:t>
            </a:r>
            <a:r>
              <a:rPr kumimoji="1" lang="zh-CN" altLang="en-US" sz="2000" b="1" dirty="0">
                <a:solidFill>
                  <a:srgbClr val="0000FF"/>
                </a:solidFill>
                <a:ea typeface="黑体" panose="02010609060101010101" pitchFamily="49" charset="-122"/>
                <a:cs typeface="Arial" panose="020B0604020202020204" pitchFamily="34" charset="0"/>
              </a:rPr>
              <a:t>字=8</a:t>
            </a:r>
            <a:r>
              <a:rPr kumimoji="1" lang="en-US" altLang="zh-CN" sz="2000" b="1" dirty="0">
                <a:solidFill>
                  <a:srgbClr val="0000FF"/>
                </a:solidFill>
                <a:ea typeface="黑体" panose="02010609060101010101" pitchFamily="49" charset="-122"/>
                <a:cs typeface="Arial" panose="020B0604020202020204" pitchFamily="34" charset="0"/>
              </a:rPr>
              <a:t>K</a:t>
            </a:r>
            <a:r>
              <a:rPr kumimoji="1" lang="zh-CN" altLang="en-US" sz="2000" b="1" dirty="0">
                <a:solidFill>
                  <a:srgbClr val="0000FF"/>
                </a:solidFill>
                <a:ea typeface="黑体" panose="02010609060101010101" pitchFamily="49" charset="-122"/>
                <a:cs typeface="Arial" panose="020B0604020202020204" pitchFamily="34" charset="0"/>
              </a:rPr>
              <a:t>字=16行 </a:t>
            </a:r>
            <a:r>
              <a:rPr kumimoji="1" lang="en-US" altLang="zh-CN" sz="2000" b="1" dirty="0">
                <a:solidFill>
                  <a:srgbClr val="0000FF"/>
                </a:solidFill>
                <a:ea typeface="黑体" panose="02010609060101010101" pitchFamily="49" charset="-122"/>
                <a:cs typeface="Arial" panose="020B0604020202020204" pitchFamily="34" charset="0"/>
              </a:rPr>
              <a:t>x 512</a:t>
            </a:r>
            <a:r>
              <a:rPr kumimoji="1" lang="zh-CN" altLang="en-US" sz="2000" b="1" dirty="0">
                <a:solidFill>
                  <a:srgbClr val="0000FF"/>
                </a:solidFill>
                <a:ea typeface="黑体" panose="02010609060101010101" pitchFamily="49" charset="-122"/>
                <a:cs typeface="Arial" panose="020B0604020202020204" pitchFamily="34" charset="0"/>
              </a:rPr>
              <a:t>字/ 行</a:t>
            </a:r>
          </a:p>
          <a:p>
            <a:pPr eaLnBrk="1" hangingPunct="1">
              <a:spcBef>
                <a:spcPct val="50000"/>
              </a:spcBef>
            </a:pPr>
            <a:r>
              <a:rPr kumimoji="1" lang="zh-CN" altLang="en-US" sz="2000" b="1" dirty="0">
                <a:solidFill>
                  <a:srgbClr val="0000FF"/>
                </a:solidFill>
                <a:ea typeface="黑体" panose="02010609060101010101" pitchFamily="49" charset="-122"/>
                <a:cs typeface="Arial" panose="020B0604020202020204" pitchFamily="34" charset="0"/>
              </a:rPr>
              <a:t> 主存大小：2</a:t>
            </a:r>
            <a:r>
              <a:rPr kumimoji="1" lang="zh-CN" altLang="en-US" sz="2000" b="1" baseline="30000" dirty="0">
                <a:solidFill>
                  <a:srgbClr val="0000FF"/>
                </a:solidFill>
                <a:ea typeface="黑体" panose="02010609060101010101" pitchFamily="49" charset="-122"/>
                <a:cs typeface="Arial" panose="020B0604020202020204" pitchFamily="34" charset="0"/>
              </a:rPr>
              <a:t>20</a:t>
            </a:r>
            <a:r>
              <a:rPr kumimoji="1" lang="zh-CN" altLang="en-US" sz="2000" b="1" dirty="0">
                <a:solidFill>
                  <a:srgbClr val="0000FF"/>
                </a:solidFill>
                <a:ea typeface="黑体" panose="02010609060101010101" pitchFamily="49" charset="-122"/>
                <a:cs typeface="Arial" panose="020B0604020202020204" pitchFamily="34" charset="0"/>
              </a:rPr>
              <a:t>字=1024</a:t>
            </a:r>
            <a:r>
              <a:rPr kumimoji="1" lang="en-US" altLang="zh-CN" sz="2000" b="1" dirty="0">
                <a:solidFill>
                  <a:srgbClr val="0000FF"/>
                </a:solidFill>
                <a:ea typeface="黑体" panose="02010609060101010101" pitchFamily="49" charset="-122"/>
                <a:cs typeface="Arial" panose="020B0604020202020204" pitchFamily="34" charset="0"/>
              </a:rPr>
              <a:t>K</a:t>
            </a:r>
            <a:r>
              <a:rPr kumimoji="1" lang="zh-CN" altLang="en-US" sz="2000" b="1" dirty="0">
                <a:solidFill>
                  <a:srgbClr val="0000FF"/>
                </a:solidFill>
                <a:ea typeface="黑体" panose="02010609060101010101" pitchFamily="49" charset="-122"/>
                <a:cs typeface="Arial" panose="020B0604020202020204" pitchFamily="34" charset="0"/>
              </a:rPr>
              <a:t>字=2048块 </a:t>
            </a:r>
            <a:r>
              <a:rPr kumimoji="1" lang="en-US" altLang="zh-CN" sz="2000" b="1" dirty="0">
                <a:solidFill>
                  <a:srgbClr val="0000FF"/>
                </a:solidFill>
                <a:ea typeface="黑体" panose="02010609060101010101" pitchFamily="49" charset="-122"/>
                <a:cs typeface="Arial" panose="020B0604020202020204" pitchFamily="34" charset="0"/>
              </a:rPr>
              <a:t>x 512</a:t>
            </a:r>
            <a:r>
              <a:rPr kumimoji="1" lang="zh-CN" altLang="en-US" sz="2000" b="1" dirty="0">
                <a:solidFill>
                  <a:srgbClr val="0000FF"/>
                </a:solidFill>
                <a:ea typeface="黑体" panose="02010609060101010101" pitchFamily="49" charset="-122"/>
                <a:cs typeface="Arial" panose="020B0604020202020204" pitchFamily="34" charset="0"/>
              </a:rPr>
              <a:t>字/ 块</a:t>
            </a:r>
          </a:p>
        </p:txBody>
      </p:sp>
      <p:sp>
        <p:nvSpPr>
          <p:cNvPr id="437267" name="Rectangle 19"/>
          <p:cNvSpPr>
            <a:spLocks noChangeArrowheads="1"/>
          </p:cNvSpPr>
          <p:nvPr/>
        </p:nvSpPr>
        <p:spPr bwMode="auto">
          <a:xfrm>
            <a:off x="2997200" y="3429000"/>
            <a:ext cx="1574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1800" b="1">
                <a:solidFill>
                  <a:srgbClr val="FF0000"/>
                </a:solidFill>
                <a:ea typeface="黑体" panose="02010609060101010101" pitchFamily="49" charset="-122"/>
              </a:rPr>
              <a:t>0000 0001 111</a:t>
            </a:r>
            <a:endParaRPr kumimoji="1" lang="zh-CN" altLang="en-US" sz="1800" b="1">
              <a:solidFill>
                <a:srgbClr val="FF0000"/>
              </a:solidFill>
              <a:ea typeface="黑体" panose="02010609060101010101" pitchFamily="49" charset="-122"/>
            </a:endParaRPr>
          </a:p>
        </p:txBody>
      </p:sp>
      <p:sp>
        <p:nvSpPr>
          <p:cNvPr id="437268" name="Text Box 20"/>
          <p:cNvSpPr txBox="1">
            <a:spLocks noChangeArrowheads="1"/>
          </p:cNvSpPr>
          <p:nvPr/>
        </p:nvSpPr>
        <p:spPr bwMode="auto">
          <a:xfrm>
            <a:off x="2411413" y="819150"/>
            <a:ext cx="18446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solidFill>
                  <a:srgbClr val="CC0000"/>
                </a:solidFill>
                <a:ea typeface="黑体" panose="02010609060101010101" pitchFamily="49" charset="-122"/>
                <a:cs typeface="Arial" panose="020B0604020202020204" pitchFamily="34" charset="0"/>
              </a:rPr>
              <a:t>按内容访问，是相联存取方式！</a:t>
            </a:r>
          </a:p>
        </p:txBody>
      </p:sp>
      <p:sp>
        <p:nvSpPr>
          <p:cNvPr id="437269" name="Text Box 21"/>
          <p:cNvSpPr txBox="1">
            <a:spLocks noChangeArrowheads="1"/>
          </p:cNvSpPr>
          <p:nvPr/>
        </p:nvSpPr>
        <p:spPr bwMode="auto">
          <a:xfrm>
            <a:off x="2411413" y="1584325"/>
            <a:ext cx="1485900" cy="609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solidFill>
                  <a:srgbClr val="FF0000"/>
                </a:solidFill>
                <a:ea typeface="黑体" panose="02010609060101010101" pitchFamily="49" charset="-122"/>
                <a:cs typeface="Arial" panose="020B0604020202020204" pitchFamily="34" charset="0"/>
              </a:rPr>
              <a:t>如何实现按内容访问？</a:t>
            </a:r>
          </a:p>
        </p:txBody>
      </p:sp>
      <p:sp>
        <p:nvSpPr>
          <p:cNvPr id="437270" name="Text Box 22"/>
          <p:cNvSpPr txBox="1">
            <a:spLocks noChangeArrowheads="1"/>
          </p:cNvSpPr>
          <p:nvPr/>
        </p:nvSpPr>
        <p:spPr bwMode="auto">
          <a:xfrm>
            <a:off x="2457450" y="2314575"/>
            <a:ext cx="14859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ea typeface="黑体" panose="02010609060101010101" pitchFamily="49" charset="-122"/>
                <a:cs typeface="Arial" panose="020B0604020202020204" pitchFamily="34" charset="0"/>
              </a:rPr>
              <a:t>直接比较！</a:t>
            </a:r>
          </a:p>
        </p:txBody>
      </p:sp>
      <p:sp>
        <p:nvSpPr>
          <p:cNvPr id="16" name="Text Box 13"/>
          <p:cNvSpPr txBox="1">
            <a:spLocks noChangeArrowheads="1"/>
          </p:cNvSpPr>
          <p:nvPr/>
        </p:nvSpPr>
        <p:spPr bwMode="auto">
          <a:xfrm>
            <a:off x="4032250" y="6129338"/>
            <a:ext cx="4095750" cy="609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kumimoji="1" lang="zh-CN" altLang="en-US" sz="2000" b="1">
                <a:solidFill>
                  <a:srgbClr val="FF0000"/>
                </a:solidFill>
                <a:ea typeface="黑体" panose="02010609060101010101" pitchFamily="49" charset="-122"/>
              </a:rPr>
              <a:t>为何地址中没有</a:t>
            </a:r>
            <a:r>
              <a:rPr kumimoji="1" lang="en-US" altLang="zh-CN" sz="2000" b="1">
                <a:solidFill>
                  <a:srgbClr val="FF0000"/>
                </a:solidFill>
                <a:ea typeface="黑体" panose="02010609060101010101" pitchFamily="49" charset="-122"/>
              </a:rPr>
              <a:t>cache</a:t>
            </a:r>
            <a:r>
              <a:rPr kumimoji="1" lang="zh-CN" altLang="en-US" sz="2000" b="1">
                <a:solidFill>
                  <a:srgbClr val="FF0000"/>
                </a:solidFill>
                <a:ea typeface="黑体" panose="02010609060101010101" pitchFamily="49" charset="-122"/>
              </a:rPr>
              <a:t>索引字段？</a:t>
            </a:r>
            <a:endParaRPr kumimoji="1" lang="en-US" altLang="zh-CN" sz="2000" b="1">
              <a:solidFill>
                <a:srgbClr val="FF0000"/>
              </a:solidFill>
              <a:ea typeface="黑体" panose="02010609060101010101" pitchFamily="49" charset="-122"/>
            </a:endParaRPr>
          </a:p>
          <a:p>
            <a:pPr eaLnBrk="1" hangingPunct="1"/>
            <a:r>
              <a:rPr kumimoji="1" lang="zh-CN" altLang="en-US" sz="2000" b="1">
                <a:solidFill>
                  <a:srgbClr val="0000FF"/>
                </a:solidFill>
                <a:ea typeface="黑体" panose="02010609060101010101" pitchFamily="49" charset="-122"/>
              </a:rPr>
              <a:t>因为可映射到任意一个</a:t>
            </a:r>
            <a:r>
              <a:rPr kumimoji="1" lang="en-US" altLang="zh-CN" sz="2000" b="1">
                <a:solidFill>
                  <a:srgbClr val="0000FF"/>
                </a:solidFill>
                <a:ea typeface="黑体" panose="02010609060101010101" pitchFamily="49" charset="-122"/>
              </a:rPr>
              <a:t>cache</a:t>
            </a:r>
            <a:r>
              <a:rPr kumimoji="1" lang="zh-CN" altLang="en-US" sz="2000" b="1">
                <a:solidFill>
                  <a:srgbClr val="0000FF"/>
                </a:solidFill>
                <a:ea typeface="黑体" panose="02010609060101010101" pitchFamily="49" charset="-122"/>
              </a:rPr>
              <a:t>行中！</a:t>
            </a:r>
          </a:p>
        </p:txBody>
      </p:sp>
      <p:sp>
        <p:nvSpPr>
          <p:cNvPr id="56337"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0AB037E7-E9C5-4F26-94DF-31AFD729F5C6}" type="slidenum">
              <a:rPr lang="zh-CN" altLang="en-US" sz="1200" smtClean="0">
                <a:solidFill>
                  <a:srgbClr val="898989"/>
                </a:solidFill>
              </a:rPr>
              <a:pPr/>
              <a:t>51</a:t>
            </a:fld>
            <a:endParaRPr lang="zh-CN"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56331">
                                            <p:txEl>
                                              <p:pRg st="0" end="0"/>
                                            </p:txEl>
                                          </p:spTgt>
                                        </p:tgtEl>
                                        <p:attrNameLst>
                                          <p:attrName>style.visibility</p:attrName>
                                        </p:attrNameLst>
                                      </p:cBhvr>
                                      <p:to>
                                        <p:strVal val="visible"/>
                                      </p:to>
                                    </p:set>
                                    <p:animEffect transition="in" filter="wipe(down)">
                                      <p:cBhvr>
                                        <p:cTn id="7" dur="500"/>
                                        <p:tgtEl>
                                          <p:spTgt spid="563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6331">
                                            <p:txEl>
                                              <p:pRg st="1" end="1"/>
                                            </p:txEl>
                                          </p:spTgt>
                                        </p:tgtEl>
                                        <p:attrNameLst>
                                          <p:attrName>style.visibility</p:attrName>
                                        </p:attrNameLst>
                                      </p:cBhvr>
                                      <p:to>
                                        <p:strVal val="visible"/>
                                      </p:to>
                                    </p:set>
                                    <p:animEffect transition="in" filter="wipe(down)">
                                      <p:cBhvr>
                                        <p:cTn id="12" dur="500"/>
                                        <p:tgtEl>
                                          <p:spTgt spid="563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6331">
                                            <p:txEl>
                                              <p:pRg st="2" end="2"/>
                                            </p:txEl>
                                          </p:spTgt>
                                        </p:tgtEl>
                                        <p:attrNameLst>
                                          <p:attrName>style.visibility</p:attrName>
                                        </p:attrNameLst>
                                      </p:cBhvr>
                                      <p:to>
                                        <p:strVal val="visible"/>
                                      </p:to>
                                    </p:set>
                                    <p:animEffect transition="in" filter="wipe(down)">
                                      <p:cBhvr>
                                        <p:cTn id="17" dur="500"/>
                                        <p:tgtEl>
                                          <p:spTgt spid="563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37250"/>
                                        </p:tgtEl>
                                        <p:attrNameLst>
                                          <p:attrName>style.visibility</p:attrName>
                                        </p:attrNameLst>
                                      </p:cBhvr>
                                      <p:to>
                                        <p:strVal val="visible"/>
                                      </p:to>
                                    </p:set>
                                    <p:animEffect transition="in" filter="blinds(horizontal)">
                                      <p:cBhvr>
                                        <p:cTn id="22" dur="500"/>
                                        <p:tgtEl>
                                          <p:spTgt spid="43725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37254">
                                            <p:txEl>
                                              <p:pRg st="0" end="0"/>
                                            </p:txEl>
                                          </p:spTgt>
                                        </p:tgtEl>
                                        <p:attrNameLst>
                                          <p:attrName>style.visibility</p:attrName>
                                        </p:attrNameLst>
                                      </p:cBhvr>
                                      <p:to>
                                        <p:strVal val="visible"/>
                                      </p:to>
                                    </p:set>
                                    <p:animEffect transition="in" filter="blinds(horizontal)">
                                      <p:cBhvr>
                                        <p:cTn id="27" dur="500"/>
                                        <p:tgtEl>
                                          <p:spTgt spid="437254">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37255"/>
                                        </p:tgtEl>
                                        <p:attrNameLst>
                                          <p:attrName>style.visibility</p:attrName>
                                        </p:attrNameLst>
                                      </p:cBhvr>
                                      <p:to>
                                        <p:strVal val="visible"/>
                                      </p:to>
                                    </p:set>
                                    <p:animEffect transition="in" filter="blinds(horizontal)">
                                      <p:cBhvr>
                                        <p:cTn id="32" dur="500"/>
                                        <p:tgtEl>
                                          <p:spTgt spid="43725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37254">
                                            <p:txEl>
                                              <p:pRg st="1" end="1"/>
                                            </p:txEl>
                                          </p:spTgt>
                                        </p:tgtEl>
                                        <p:attrNameLst>
                                          <p:attrName>style.visibility</p:attrName>
                                        </p:attrNameLst>
                                      </p:cBhvr>
                                      <p:to>
                                        <p:strVal val="visible"/>
                                      </p:to>
                                    </p:set>
                                    <p:animEffect transition="in" filter="blinds(horizontal)">
                                      <p:cBhvr>
                                        <p:cTn id="37" dur="500"/>
                                        <p:tgtEl>
                                          <p:spTgt spid="437254">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37256"/>
                                        </p:tgtEl>
                                        <p:attrNameLst>
                                          <p:attrName>style.visibility</p:attrName>
                                        </p:attrNameLst>
                                      </p:cBhvr>
                                      <p:to>
                                        <p:strVal val="visible"/>
                                      </p:to>
                                    </p:set>
                                    <p:animEffect transition="in" filter="blinds(horizontal)">
                                      <p:cBhvr>
                                        <p:cTn id="42" dur="500"/>
                                        <p:tgtEl>
                                          <p:spTgt spid="437256"/>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37260"/>
                                        </p:tgtEl>
                                        <p:attrNameLst>
                                          <p:attrName>style.visibility</p:attrName>
                                        </p:attrNameLst>
                                      </p:cBhvr>
                                      <p:to>
                                        <p:strVal val="visible"/>
                                      </p:to>
                                    </p:set>
                                    <p:animEffect transition="in" filter="blinds(horizontal)">
                                      <p:cBhvr>
                                        <p:cTn id="47" dur="500"/>
                                        <p:tgtEl>
                                          <p:spTgt spid="437260"/>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437261"/>
                                        </p:tgtEl>
                                        <p:attrNameLst>
                                          <p:attrName>style.visibility</p:attrName>
                                        </p:attrNameLst>
                                      </p:cBhvr>
                                      <p:to>
                                        <p:strVal val="visible"/>
                                      </p:to>
                                    </p:set>
                                    <p:animEffect transition="in" filter="blinds(horizontal)">
                                      <p:cBhvr>
                                        <p:cTn id="52" dur="500"/>
                                        <p:tgtEl>
                                          <p:spTgt spid="437261"/>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437262"/>
                                        </p:tgtEl>
                                        <p:attrNameLst>
                                          <p:attrName>style.visibility</p:attrName>
                                        </p:attrNameLst>
                                      </p:cBhvr>
                                      <p:to>
                                        <p:strVal val="visible"/>
                                      </p:to>
                                    </p:set>
                                    <p:animEffect transition="in" filter="blinds(horizontal)">
                                      <p:cBhvr>
                                        <p:cTn id="57" dur="500"/>
                                        <p:tgtEl>
                                          <p:spTgt spid="437262"/>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437267"/>
                                        </p:tgtEl>
                                        <p:attrNameLst>
                                          <p:attrName>style.visibility</p:attrName>
                                        </p:attrNameLst>
                                      </p:cBhvr>
                                      <p:to>
                                        <p:strVal val="visible"/>
                                      </p:to>
                                    </p:set>
                                    <p:animEffect transition="in" filter="blinds(horizontal)">
                                      <p:cBhvr>
                                        <p:cTn id="62" dur="500"/>
                                        <p:tgtEl>
                                          <p:spTgt spid="437267"/>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437268"/>
                                        </p:tgtEl>
                                        <p:attrNameLst>
                                          <p:attrName>style.visibility</p:attrName>
                                        </p:attrNameLst>
                                      </p:cBhvr>
                                      <p:to>
                                        <p:strVal val="visible"/>
                                      </p:to>
                                    </p:set>
                                    <p:animEffect transition="in" filter="blinds(horizontal)">
                                      <p:cBhvr>
                                        <p:cTn id="67" dur="500"/>
                                        <p:tgtEl>
                                          <p:spTgt spid="437268"/>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437269"/>
                                        </p:tgtEl>
                                        <p:attrNameLst>
                                          <p:attrName>style.visibility</p:attrName>
                                        </p:attrNameLst>
                                      </p:cBhvr>
                                      <p:to>
                                        <p:strVal val="visible"/>
                                      </p:to>
                                    </p:set>
                                    <p:animEffect transition="in" filter="blinds(horizontal)">
                                      <p:cBhvr>
                                        <p:cTn id="72" dur="500"/>
                                        <p:tgtEl>
                                          <p:spTgt spid="437269"/>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437270"/>
                                        </p:tgtEl>
                                        <p:attrNameLst>
                                          <p:attrName>style.visibility</p:attrName>
                                        </p:attrNameLst>
                                      </p:cBhvr>
                                      <p:to>
                                        <p:strVal val="visible"/>
                                      </p:to>
                                    </p:set>
                                    <p:animEffect transition="in" filter="blinds(horizontal)">
                                      <p:cBhvr>
                                        <p:cTn id="77" dur="500"/>
                                        <p:tgtEl>
                                          <p:spTgt spid="437270"/>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16">
                                            <p:txEl>
                                              <p:pRg st="0" end="0"/>
                                            </p:txEl>
                                          </p:spTgt>
                                        </p:tgtEl>
                                        <p:attrNameLst>
                                          <p:attrName>style.visibility</p:attrName>
                                        </p:attrNameLst>
                                      </p:cBhvr>
                                      <p:to>
                                        <p:strVal val="visible"/>
                                      </p:to>
                                    </p:set>
                                    <p:animEffect transition="in" filter="blinds(horizontal)">
                                      <p:cBhvr>
                                        <p:cTn id="82" dur="500"/>
                                        <p:tgtEl>
                                          <p:spTgt spid="16">
                                            <p:txEl>
                                              <p:pRg st="0" end="0"/>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16">
                                            <p:txEl>
                                              <p:pRg st="1" end="1"/>
                                            </p:txEl>
                                          </p:spTgt>
                                        </p:tgtEl>
                                        <p:attrNameLst>
                                          <p:attrName>style.visibility</p:attrName>
                                        </p:attrNameLst>
                                      </p:cBhvr>
                                      <p:to>
                                        <p:strVal val="visible"/>
                                      </p:to>
                                    </p:set>
                                    <p:animEffect transition="in" filter="blinds(horizontal)">
                                      <p:cBhvr>
                                        <p:cTn id="87" dur="500"/>
                                        <p:tgtEl>
                                          <p:spTgt spid="1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7255" grpId="0" animBg="1"/>
      <p:bldP spid="437256" grpId="0" animBg="1"/>
      <p:bldP spid="437260" grpId="0"/>
      <p:bldP spid="437261" grpId="0" animBg="1"/>
      <p:bldP spid="437262" grpId="0" animBg="1"/>
      <p:bldP spid="437267" grpId="0"/>
      <p:bldP spid="437268" grpId="0"/>
      <p:bldP spid="437269" grpId="0" animBg="1"/>
      <p:bldP spid="437270"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idx="4294967295"/>
          </p:nvPr>
        </p:nvSpPr>
        <p:spPr/>
        <p:txBody>
          <a:bodyPr lIns="91440" tIns="45720" rIns="91440" bIns="45720" anchor="ctr"/>
          <a:lstStyle/>
          <a:p>
            <a:pPr eaLnBrk="1" hangingPunct="1"/>
            <a:r>
              <a:rPr lang="zh-CN" altLang="en-US" sz="3200"/>
              <a:t>举例：</a:t>
            </a:r>
            <a:r>
              <a:rPr lang="en-US" altLang="zh-CN" sz="3200"/>
              <a:t>Fully Associative</a:t>
            </a:r>
            <a:endParaRPr lang="zh-CN" altLang="en-US" sz="3200"/>
          </a:p>
        </p:txBody>
      </p:sp>
      <p:sp>
        <p:nvSpPr>
          <p:cNvPr id="58371" name="Rectangle 3"/>
          <p:cNvSpPr>
            <a:spLocks noGrp="1" noChangeArrowheads="1"/>
          </p:cNvSpPr>
          <p:nvPr>
            <p:ph type="body" idx="4294967295"/>
          </p:nvPr>
        </p:nvSpPr>
        <p:spPr>
          <a:xfrm>
            <a:off x="236538" y="908058"/>
            <a:ext cx="8907462" cy="1774845"/>
          </a:xfrm>
          <a:noFill/>
        </p:spPr>
        <p:txBody>
          <a:bodyPr/>
          <a:lstStyle/>
          <a:p>
            <a:pPr eaLnBrk="1" hangingPunct="1">
              <a:spcBef>
                <a:spcPct val="15000"/>
              </a:spcBef>
            </a:pPr>
            <a:r>
              <a:rPr lang="zh-CN" altLang="en-US" sz="2000" dirty="0">
                <a:solidFill>
                  <a:srgbClr val="CC3300"/>
                </a:solidFill>
                <a:ea typeface="黑体" panose="02010609060101010101" pitchFamily="49" charset="-122"/>
              </a:rPr>
              <a:t>由于没有</a:t>
            </a:r>
            <a:r>
              <a:rPr lang="en-US" altLang="zh-CN" sz="2000" dirty="0">
                <a:solidFill>
                  <a:srgbClr val="CC3300"/>
                </a:solidFill>
                <a:ea typeface="黑体" panose="02010609060101010101" pitchFamily="49" charset="-122"/>
              </a:rPr>
              <a:t>Cache</a:t>
            </a:r>
            <a:r>
              <a:rPr lang="zh-CN" altLang="en-US" sz="2000" dirty="0">
                <a:solidFill>
                  <a:srgbClr val="CC3300"/>
                </a:solidFill>
                <a:ea typeface="黑体" panose="02010609060101010101" pitchFamily="49" charset="-122"/>
              </a:rPr>
              <a:t>索引，就不能定位到行，需</a:t>
            </a:r>
            <a:r>
              <a:rPr lang="zh-CN" altLang="en-US" sz="2000" dirty="0">
                <a:solidFill>
                  <a:srgbClr val="0000FF"/>
                </a:solidFill>
                <a:ea typeface="黑体" panose="02010609060101010101" pitchFamily="49" charset="-122"/>
              </a:rPr>
              <a:t>同时比较所有</a:t>
            </a:r>
            <a:r>
              <a:rPr lang="en-US" altLang="zh-CN" sz="2000" dirty="0">
                <a:solidFill>
                  <a:srgbClr val="0000FF"/>
                </a:solidFill>
                <a:ea typeface="黑体" panose="02010609060101010101" pitchFamily="49" charset="-122"/>
              </a:rPr>
              <a:t>Cache</a:t>
            </a:r>
            <a:r>
              <a:rPr lang="zh-CN" altLang="en-US" sz="2000" dirty="0">
                <a:solidFill>
                  <a:srgbClr val="0000FF"/>
                </a:solidFill>
                <a:ea typeface="黑体" panose="02010609060101010101" pitchFamily="49" charset="-122"/>
              </a:rPr>
              <a:t>行的标志。</a:t>
            </a:r>
            <a:endParaRPr lang="en-US" altLang="zh-CN" sz="2000" dirty="0">
              <a:solidFill>
                <a:srgbClr val="0000FF"/>
              </a:solidFill>
              <a:ea typeface="黑体" panose="02010609060101010101" pitchFamily="49" charset="-122"/>
            </a:endParaRPr>
          </a:p>
          <a:p>
            <a:pPr eaLnBrk="1" hangingPunct="1">
              <a:spcBef>
                <a:spcPct val="15000"/>
              </a:spcBef>
            </a:pPr>
            <a:r>
              <a:rPr lang="zh-CN" altLang="en-US" sz="2000" dirty="0">
                <a:ea typeface="黑体" panose="02010609060101010101" pitchFamily="49" charset="-122"/>
              </a:rPr>
              <a:t>没有</a:t>
            </a:r>
            <a:r>
              <a:rPr lang="zh-CN" altLang="en-US" sz="2000" dirty="0">
                <a:solidFill>
                  <a:srgbClr val="CC0000"/>
                </a:solidFill>
                <a:ea typeface="黑体" panose="02010609060101010101" pitchFamily="49" charset="-122"/>
              </a:rPr>
              <a:t>冲突缺失</a:t>
            </a:r>
            <a:r>
              <a:rPr lang="zh-CN" altLang="en-US" sz="2000" dirty="0">
                <a:ea typeface="黑体" panose="02010609060101010101" pitchFamily="49" charset="-122"/>
              </a:rPr>
              <a:t>，因为只要有空闲</a:t>
            </a:r>
            <a:r>
              <a:rPr lang="en-US" altLang="zh-CN" sz="2000" dirty="0">
                <a:ea typeface="黑体" panose="02010609060101010101" pitchFamily="49" charset="-122"/>
              </a:rPr>
              <a:t>Cache</a:t>
            </a:r>
            <a:r>
              <a:rPr lang="zh-CN" altLang="en-US" sz="2000" dirty="0">
                <a:ea typeface="黑体" panose="02010609060101010101" pitchFamily="49" charset="-122"/>
              </a:rPr>
              <a:t>行，都不会发生冲突。</a:t>
            </a:r>
            <a:endParaRPr lang="en-US" altLang="zh-CN" sz="2000" dirty="0">
              <a:ea typeface="黑体" panose="02010609060101010101" pitchFamily="49" charset="-122"/>
            </a:endParaRPr>
          </a:p>
          <a:p>
            <a:pPr eaLnBrk="1" hangingPunct="1">
              <a:spcBef>
                <a:spcPct val="15000"/>
              </a:spcBef>
            </a:pPr>
            <a:r>
              <a:rPr lang="zh-CN" altLang="en-US" sz="2000" dirty="0">
                <a:ea typeface="黑体" panose="02010609060101010101" pitchFamily="49" charset="-122"/>
              </a:rPr>
              <a:t>例如</a:t>
            </a:r>
            <a:r>
              <a:rPr lang="en-US" altLang="zh-CN" sz="2000" dirty="0">
                <a:ea typeface="黑体" panose="02010609060101010101" pitchFamily="49" charset="-122"/>
              </a:rPr>
              <a:t>: 32</a:t>
            </a:r>
            <a:r>
              <a:rPr lang="zh-CN" altLang="en-US" sz="2000" dirty="0">
                <a:ea typeface="黑体" panose="02010609060101010101" pitchFamily="49" charset="-122"/>
              </a:rPr>
              <a:t>位主存地址</a:t>
            </a:r>
            <a:r>
              <a:rPr lang="en-US" altLang="zh-CN" sz="2000" dirty="0">
                <a:ea typeface="黑体" panose="02010609060101010101" pitchFamily="49" charset="-122"/>
              </a:rPr>
              <a:t>,</a:t>
            </a:r>
            <a:r>
              <a:rPr lang="zh-CN" altLang="en-US" sz="2000" dirty="0">
                <a:ea typeface="黑体" panose="02010609060101010101" pitchFamily="49" charset="-122"/>
              </a:rPr>
              <a:t> </a:t>
            </a:r>
            <a:r>
              <a:rPr lang="en-US" altLang="zh-CN" sz="2000" dirty="0">
                <a:ea typeface="黑体" panose="02010609060101010101" pitchFamily="49" charset="-122"/>
              </a:rPr>
              <a:t>32B/</a:t>
            </a:r>
            <a:r>
              <a:rPr lang="zh-CN" altLang="en-US" sz="2000" dirty="0">
                <a:ea typeface="黑体" panose="02010609060101010101" pitchFamily="49" charset="-122"/>
              </a:rPr>
              <a:t>块</a:t>
            </a:r>
            <a:r>
              <a:rPr lang="en-US" altLang="zh-CN" sz="2000" dirty="0">
                <a:ea typeface="黑体" panose="02010609060101010101" pitchFamily="49" charset="-122"/>
              </a:rPr>
              <a:t>.</a:t>
            </a:r>
            <a:r>
              <a:rPr lang="en-US" altLang="zh-CN" sz="2000" b="0" dirty="0">
                <a:ea typeface="黑体" panose="02010609060101010101" pitchFamily="49" charset="-122"/>
              </a:rPr>
              <a:t> </a:t>
            </a:r>
            <a:r>
              <a:rPr lang="zh-CN" altLang="en-US" sz="2000" dirty="0">
                <a:ea typeface="黑体" panose="02010609060101010101" pitchFamily="49" charset="-122"/>
              </a:rPr>
              <a:t>比较器位数多长？</a:t>
            </a:r>
          </a:p>
          <a:p>
            <a:pPr lvl="1" eaLnBrk="1" hangingPunct="1">
              <a:spcBef>
                <a:spcPct val="15000"/>
              </a:spcBef>
            </a:pPr>
            <a:r>
              <a:rPr lang="zh-CN" altLang="en-US" sz="2000" b="0" dirty="0">
                <a:ea typeface="黑体" panose="02010609060101010101" pitchFamily="49" charset="-122"/>
              </a:rPr>
              <a:t>因为</a:t>
            </a:r>
            <a:r>
              <a:rPr lang="en-US" altLang="zh-CN" sz="2000" b="0" dirty="0">
                <a:ea typeface="黑体" panose="02010609060101010101" pitchFamily="49" charset="-122"/>
              </a:rPr>
              <a:t>32=2</a:t>
            </a:r>
            <a:r>
              <a:rPr lang="en-US" altLang="zh-CN" sz="2000" b="0" baseline="30000" dirty="0">
                <a:ea typeface="黑体" panose="02010609060101010101" pitchFamily="49" charset="-122"/>
              </a:rPr>
              <a:t>5</a:t>
            </a:r>
            <a:r>
              <a:rPr lang="zh-CN" altLang="en-US" sz="2000" b="0" dirty="0">
                <a:ea typeface="黑体" panose="02010609060101010101" pitchFamily="49" charset="-122"/>
              </a:rPr>
              <a:t> ，故块内地址需要</a:t>
            </a:r>
            <a:r>
              <a:rPr lang="en-US" altLang="zh-CN" sz="2000" b="0" dirty="0">
                <a:ea typeface="黑体" panose="02010609060101010101" pitchFamily="49" charset="-122"/>
              </a:rPr>
              <a:t>5</a:t>
            </a:r>
            <a:r>
              <a:rPr lang="zh-CN" altLang="en-US" sz="2000" b="0" dirty="0">
                <a:ea typeface="黑体" panose="02010609060101010101" pitchFamily="49" charset="-122"/>
              </a:rPr>
              <a:t>位。</a:t>
            </a:r>
            <a:endParaRPr lang="en-US" altLang="zh-CN" sz="2000" b="0" dirty="0">
              <a:ea typeface="黑体" panose="02010609060101010101" pitchFamily="49" charset="-122"/>
            </a:endParaRPr>
          </a:p>
          <a:p>
            <a:pPr lvl="1" eaLnBrk="1" hangingPunct="1">
              <a:spcBef>
                <a:spcPct val="15000"/>
              </a:spcBef>
            </a:pPr>
            <a:r>
              <a:rPr lang="zh-CN" altLang="en-US" sz="2000" dirty="0">
                <a:ea typeface="黑体" panose="02010609060101010101" pitchFamily="49" charset="-122"/>
              </a:rPr>
              <a:t>比较器的位数</a:t>
            </a:r>
            <a:r>
              <a:rPr lang="en-US" altLang="zh-CN" sz="2000" dirty="0">
                <a:ea typeface="黑体" panose="02010609060101010101" pitchFamily="49" charset="-122"/>
              </a:rPr>
              <a:t>=32-5=</a:t>
            </a:r>
            <a:r>
              <a:rPr lang="en-US" altLang="zh-CN" sz="2000" dirty="0">
                <a:solidFill>
                  <a:srgbClr val="CC0000"/>
                </a:solidFill>
                <a:ea typeface="黑体" panose="02010609060101010101" pitchFamily="49" charset="-122"/>
              </a:rPr>
              <a:t>27</a:t>
            </a:r>
            <a:endParaRPr lang="en-US" altLang="zh-CN" sz="2000" dirty="0">
              <a:ea typeface="黑体" panose="02010609060101010101" pitchFamily="49" charset="-122"/>
            </a:endParaRPr>
          </a:p>
        </p:txBody>
      </p:sp>
      <p:grpSp>
        <p:nvGrpSpPr>
          <p:cNvPr id="58372" name="Group 71"/>
          <p:cNvGrpSpPr>
            <a:grpSpLocks/>
          </p:cNvGrpSpPr>
          <p:nvPr/>
        </p:nvGrpSpPr>
        <p:grpSpPr bwMode="auto">
          <a:xfrm>
            <a:off x="566738" y="3122613"/>
            <a:ext cx="7932737" cy="3432175"/>
            <a:chOff x="563" y="2020"/>
            <a:chExt cx="4997" cy="1997"/>
          </a:xfrm>
        </p:grpSpPr>
        <p:sp>
          <p:nvSpPr>
            <p:cNvPr id="58376" name="Rectangle 13"/>
            <p:cNvSpPr>
              <a:spLocks noChangeArrowheads="1"/>
            </p:cNvSpPr>
            <p:nvPr/>
          </p:nvSpPr>
          <p:spPr bwMode="auto">
            <a:xfrm>
              <a:off x="5123" y="2020"/>
              <a:ext cx="203"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000" b="1">
                  <a:ea typeface="宋体" panose="02010600030101010101" pitchFamily="2" charset="-122"/>
                </a:rPr>
                <a:t>0</a:t>
              </a:r>
            </a:p>
          </p:txBody>
        </p:sp>
        <p:sp>
          <p:nvSpPr>
            <p:cNvPr id="58377" name="Rectangle 14"/>
            <p:cNvSpPr>
              <a:spLocks noChangeArrowheads="1"/>
            </p:cNvSpPr>
            <p:nvPr/>
          </p:nvSpPr>
          <p:spPr bwMode="auto">
            <a:xfrm>
              <a:off x="4355" y="2020"/>
              <a:ext cx="203"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000" b="1">
                  <a:ea typeface="宋体" panose="02010600030101010101" pitchFamily="2" charset="-122"/>
                </a:rPr>
                <a:t>4</a:t>
              </a:r>
            </a:p>
          </p:txBody>
        </p:sp>
        <p:sp>
          <p:nvSpPr>
            <p:cNvPr id="58378" name="Rectangle 15"/>
            <p:cNvSpPr>
              <a:spLocks noChangeArrowheads="1"/>
            </p:cNvSpPr>
            <p:nvPr/>
          </p:nvSpPr>
          <p:spPr bwMode="auto">
            <a:xfrm>
              <a:off x="563" y="2020"/>
              <a:ext cx="292"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000" b="1">
                  <a:ea typeface="宋体" panose="02010600030101010101" pitchFamily="2" charset="-122"/>
                </a:rPr>
                <a:t>31</a:t>
              </a:r>
            </a:p>
          </p:txBody>
        </p:sp>
        <p:grpSp>
          <p:nvGrpSpPr>
            <p:cNvPr id="58379" name="Group 70"/>
            <p:cNvGrpSpPr>
              <a:grpSpLocks/>
            </p:cNvGrpSpPr>
            <p:nvPr/>
          </p:nvGrpSpPr>
          <p:grpSpPr bwMode="auto">
            <a:xfrm>
              <a:off x="584" y="2212"/>
              <a:ext cx="4976" cy="1805"/>
              <a:chOff x="584" y="2212"/>
              <a:chExt cx="4976" cy="1805"/>
            </a:xfrm>
          </p:grpSpPr>
          <p:sp>
            <p:nvSpPr>
              <p:cNvPr id="58380" name="Rectangle 4"/>
              <p:cNvSpPr>
                <a:spLocks noChangeArrowheads="1"/>
              </p:cNvSpPr>
              <p:nvPr/>
            </p:nvSpPr>
            <p:spPr bwMode="auto">
              <a:xfrm>
                <a:off x="3800" y="2840"/>
                <a:ext cx="1760" cy="113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58381" name="Line 5"/>
              <p:cNvSpPr>
                <a:spLocks noChangeShapeType="1"/>
              </p:cNvSpPr>
              <p:nvPr/>
            </p:nvSpPr>
            <p:spPr bwMode="auto">
              <a:xfrm>
                <a:off x="3800" y="3024"/>
                <a:ext cx="176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82" name="Line 6"/>
              <p:cNvSpPr>
                <a:spLocks noChangeShapeType="1"/>
              </p:cNvSpPr>
              <p:nvPr/>
            </p:nvSpPr>
            <p:spPr bwMode="auto">
              <a:xfrm>
                <a:off x="3800" y="3216"/>
                <a:ext cx="176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83" name="Line 7"/>
              <p:cNvSpPr>
                <a:spLocks noChangeShapeType="1"/>
              </p:cNvSpPr>
              <p:nvPr/>
            </p:nvSpPr>
            <p:spPr bwMode="auto">
              <a:xfrm>
                <a:off x="3800" y="3408"/>
                <a:ext cx="176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84" name="Line 8"/>
              <p:cNvSpPr>
                <a:spLocks noChangeShapeType="1"/>
              </p:cNvSpPr>
              <p:nvPr/>
            </p:nvSpPr>
            <p:spPr bwMode="auto">
              <a:xfrm>
                <a:off x="3800" y="3600"/>
                <a:ext cx="176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85" name="Rectangle 9"/>
              <p:cNvSpPr>
                <a:spLocks noChangeArrowheads="1"/>
              </p:cNvSpPr>
              <p:nvPr/>
            </p:nvSpPr>
            <p:spPr bwMode="auto">
              <a:xfrm>
                <a:off x="4643" y="3635"/>
                <a:ext cx="17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400" b="1">
                    <a:latin typeface="Times New Roman" panose="02020603050405020304" pitchFamily="18" charset="0"/>
                    <a:ea typeface="宋体" panose="02010600030101010101" pitchFamily="2" charset="-122"/>
                  </a:rPr>
                  <a:t>:</a:t>
                </a:r>
              </a:p>
            </p:txBody>
          </p:sp>
          <p:sp>
            <p:nvSpPr>
              <p:cNvPr id="58386" name="Rectangle 10"/>
              <p:cNvSpPr>
                <a:spLocks noChangeArrowheads="1"/>
              </p:cNvSpPr>
              <p:nvPr/>
            </p:nvSpPr>
            <p:spPr bwMode="auto">
              <a:xfrm>
                <a:off x="3923" y="2636"/>
                <a:ext cx="93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b="1">
                    <a:latin typeface="Times New Roman" panose="02020603050405020304" pitchFamily="18" charset="0"/>
                    <a:ea typeface="宋体" panose="02010600030101010101" pitchFamily="2" charset="-122"/>
                  </a:rPr>
                  <a:t> </a:t>
                </a:r>
                <a:r>
                  <a:rPr kumimoji="1" lang="en-US" altLang="zh-CN" sz="1800" b="1">
                    <a:solidFill>
                      <a:srgbClr val="0000FF"/>
                    </a:solidFill>
                    <a:ea typeface="宋体" panose="02010600030101010101" pitchFamily="2" charset="-122"/>
                  </a:rPr>
                  <a:t>Cache Data</a:t>
                </a:r>
              </a:p>
            </p:txBody>
          </p:sp>
          <p:sp>
            <p:nvSpPr>
              <p:cNvPr id="58387" name="Rectangle 11"/>
              <p:cNvSpPr>
                <a:spLocks noChangeArrowheads="1"/>
              </p:cNvSpPr>
              <p:nvPr/>
            </p:nvSpPr>
            <p:spPr bwMode="auto">
              <a:xfrm>
                <a:off x="5075" y="2828"/>
                <a:ext cx="33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000000"/>
                    </a:solidFill>
                    <a:ea typeface="宋体" panose="02010600030101010101" pitchFamily="2" charset="-122"/>
                  </a:rPr>
                  <a:t>B</a:t>
                </a:r>
                <a:r>
                  <a:rPr lang="en-US" altLang="zh-CN" b="1">
                    <a:latin typeface="Times New Roman" panose="02020603050405020304" pitchFamily="18" charset="0"/>
                    <a:ea typeface="宋体" panose="02010600030101010101" pitchFamily="2" charset="-122"/>
                  </a:rPr>
                  <a:t> </a:t>
                </a:r>
                <a:r>
                  <a:rPr kumimoji="1" lang="en-US" altLang="zh-CN" sz="1800" b="1">
                    <a:solidFill>
                      <a:srgbClr val="000000"/>
                    </a:solidFill>
                    <a:ea typeface="宋体" panose="02010600030101010101" pitchFamily="2" charset="-122"/>
                  </a:rPr>
                  <a:t>0</a:t>
                </a:r>
              </a:p>
            </p:txBody>
          </p:sp>
          <p:sp>
            <p:nvSpPr>
              <p:cNvPr id="58388" name="Rectangle 12"/>
              <p:cNvSpPr>
                <a:spLocks noChangeArrowheads="1"/>
              </p:cNvSpPr>
              <p:nvPr/>
            </p:nvSpPr>
            <p:spPr bwMode="auto">
              <a:xfrm>
                <a:off x="584" y="2224"/>
                <a:ext cx="4688" cy="17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58389" name="Rectangle 16"/>
              <p:cNvSpPr>
                <a:spLocks noChangeArrowheads="1"/>
              </p:cNvSpPr>
              <p:nvPr/>
            </p:nvSpPr>
            <p:spPr bwMode="auto">
              <a:xfrm>
                <a:off x="1688" y="2840"/>
                <a:ext cx="1856" cy="113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58390" name="Line 17"/>
              <p:cNvSpPr>
                <a:spLocks noChangeShapeType="1"/>
              </p:cNvSpPr>
              <p:nvPr/>
            </p:nvSpPr>
            <p:spPr bwMode="auto">
              <a:xfrm flipH="1">
                <a:off x="1672" y="3024"/>
                <a:ext cx="188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91" name="Line 18"/>
              <p:cNvSpPr>
                <a:spLocks noChangeShapeType="1"/>
              </p:cNvSpPr>
              <p:nvPr/>
            </p:nvSpPr>
            <p:spPr bwMode="auto">
              <a:xfrm flipH="1">
                <a:off x="1672" y="3216"/>
                <a:ext cx="188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92" name="Line 19"/>
              <p:cNvSpPr>
                <a:spLocks noChangeShapeType="1"/>
              </p:cNvSpPr>
              <p:nvPr/>
            </p:nvSpPr>
            <p:spPr bwMode="auto">
              <a:xfrm flipH="1">
                <a:off x="1672" y="3408"/>
                <a:ext cx="188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93" name="Line 20"/>
              <p:cNvSpPr>
                <a:spLocks noChangeShapeType="1"/>
              </p:cNvSpPr>
              <p:nvPr/>
            </p:nvSpPr>
            <p:spPr bwMode="auto">
              <a:xfrm flipH="1">
                <a:off x="1672" y="3600"/>
                <a:ext cx="188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94" name="Rectangle 21"/>
              <p:cNvSpPr>
                <a:spLocks noChangeArrowheads="1"/>
              </p:cNvSpPr>
              <p:nvPr/>
            </p:nvSpPr>
            <p:spPr bwMode="auto">
              <a:xfrm>
                <a:off x="2435" y="3635"/>
                <a:ext cx="17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400" b="1">
                    <a:latin typeface="Times New Roman" panose="02020603050405020304" pitchFamily="18" charset="0"/>
                    <a:ea typeface="宋体" panose="02010600030101010101" pitchFamily="2" charset="-122"/>
                  </a:rPr>
                  <a:t>:</a:t>
                </a:r>
              </a:p>
            </p:txBody>
          </p:sp>
          <p:sp>
            <p:nvSpPr>
              <p:cNvPr id="58395" name="Rectangle 22"/>
              <p:cNvSpPr>
                <a:spLocks noChangeArrowheads="1"/>
              </p:cNvSpPr>
              <p:nvPr/>
            </p:nvSpPr>
            <p:spPr bwMode="auto">
              <a:xfrm>
                <a:off x="2147" y="2212"/>
                <a:ext cx="177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000000"/>
                    </a:solidFill>
                    <a:ea typeface="宋体" panose="02010600030101010101" pitchFamily="2" charset="-122"/>
                  </a:rPr>
                  <a:t>Cache Tag (27 bits long)</a:t>
                </a:r>
              </a:p>
            </p:txBody>
          </p:sp>
          <p:sp>
            <p:nvSpPr>
              <p:cNvPr id="58396" name="Rectangle 23"/>
              <p:cNvSpPr>
                <a:spLocks noChangeArrowheads="1"/>
              </p:cNvSpPr>
              <p:nvPr/>
            </p:nvSpPr>
            <p:spPr bwMode="auto">
              <a:xfrm>
                <a:off x="3608" y="2840"/>
                <a:ext cx="128" cy="113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58397" name="Rectangle 24"/>
              <p:cNvSpPr>
                <a:spLocks noChangeArrowheads="1"/>
              </p:cNvSpPr>
              <p:nvPr/>
            </p:nvSpPr>
            <p:spPr bwMode="auto">
              <a:xfrm>
                <a:off x="3347" y="2636"/>
                <a:ext cx="41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0000FF"/>
                    </a:solidFill>
                    <a:ea typeface="宋体" panose="02010600030101010101" pitchFamily="2" charset="-122"/>
                  </a:rPr>
                  <a:t>     V</a:t>
                </a:r>
              </a:p>
            </p:txBody>
          </p:sp>
          <p:sp>
            <p:nvSpPr>
              <p:cNvPr id="58398" name="Line 25"/>
              <p:cNvSpPr>
                <a:spLocks noChangeShapeType="1"/>
              </p:cNvSpPr>
              <p:nvPr/>
            </p:nvSpPr>
            <p:spPr bwMode="auto">
              <a:xfrm flipH="1">
                <a:off x="3592" y="3024"/>
                <a:ext cx="16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99" name="Line 26"/>
              <p:cNvSpPr>
                <a:spLocks noChangeShapeType="1"/>
              </p:cNvSpPr>
              <p:nvPr/>
            </p:nvSpPr>
            <p:spPr bwMode="auto">
              <a:xfrm flipH="1">
                <a:off x="3592" y="3216"/>
                <a:ext cx="16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00" name="Line 27"/>
              <p:cNvSpPr>
                <a:spLocks noChangeShapeType="1"/>
              </p:cNvSpPr>
              <p:nvPr/>
            </p:nvSpPr>
            <p:spPr bwMode="auto">
              <a:xfrm flipH="1">
                <a:off x="3592" y="3408"/>
                <a:ext cx="16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01" name="Line 28"/>
              <p:cNvSpPr>
                <a:spLocks noChangeShapeType="1"/>
              </p:cNvSpPr>
              <p:nvPr/>
            </p:nvSpPr>
            <p:spPr bwMode="auto">
              <a:xfrm flipH="1">
                <a:off x="3592" y="3600"/>
                <a:ext cx="16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02" name="Rectangle 29"/>
              <p:cNvSpPr>
                <a:spLocks noChangeArrowheads="1"/>
              </p:cNvSpPr>
              <p:nvPr/>
            </p:nvSpPr>
            <p:spPr bwMode="auto">
              <a:xfrm>
                <a:off x="3587" y="3635"/>
                <a:ext cx="17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400" b="1">
                    <a:latin typeface="Times New Roman" panose="02020603050405020304" pitchFamily="18" charset="0"/>
                    <a:ea typeface="宋体" panose="02010600030101010101" pitchFamily="2" charset="-122"/>
                  </a:rPr>
                  <a:t>:</a:t>
                </a:r>
              </a:p>
            </p:txBody>
          </p:sp>
          <p:sp>
            <p:nvSpPr>
              <p:cNvPr id="58403" name="Line 30"/>
              <p:cNvSpPr>
                <a:spLocks noChangeShapeType="1"/>
              </p:cNvSpPr>
              <p:nvPr/>
            </p:nvSpPr>
            <p:spPr bwMode="auto">
              <a:xfrm>
                <a:off x="5088" y="2840"/>
                <a:ext cx="0" cy="17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04" name="Rectangle 31"/>
              <p:cNvSpPr>
                <a:spLocks noChangeArrowheads="1"/>
              </p:cNvSpPr>
              <p:nvPr/>
            </p:nvSpPr>
            <p:spPr bwMode="auto">
              <a:xfrm>
                <a:off x="4595" y="2828"/>
                <a:ext cx="33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000000"/>
                    </a:solidFill>
                    <a:ea typeface="宋体" panose="02010600030101010101" pitchFamily="2" charset="-122"/>
                  </a:rPr>
                  <a:t>B</a:t>
                </a:r>
                <a:r>
                  <a:rPr lang="en-US" altLang="zh-CN" b="1">
                    <a:latin typeface="Times New Roman" panose="02020603050405020304" pitchFamily="18" charset="0"/>
                    <a:ea typeface="宋体" panose="02010600030101010101" pitchFamily="2" charset="-122"/>
                  </a:rPr>
                  <a:t> </a:t>
                </a:r>
                <a:r>
                  <a:rPr kumimoji="1" lang="en-US" altLang="zh-CN" sz="1800" b="1">
                    <a:solidFill>
                      <a:srgbClr val="000000"/>
                    </a:solidFill>
                    <a:ea typeface="宋体" panose="02010600030101010101" pitchFamily="2" charset="-122"/>
                  </a:rPr>
                  <a:t>1</a:t>
                </a:r>
              </a:p>
            </p:txBody>
          </p:sp>
          <p:sp>
            <p:nvSpPr>
              <p:cNvPr id="58405" name="Line 32"/>
              <p:cNvSpPr>
                <a:spLocks noChangeShapeType="1"/>
              </p:cNvSpPr>
              <p:nvPr/>
            </p:nvSpPr>
            <p:spPr bwMode="auto">
              <a:xfrm>
                <a:off x="4608" y="2840"/>
                <a:ext cx="0" cy="17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06" name="Rectangle 33"/>
              <p:cNvSpPr>
                <a:spLocks noChangeArrowheads="1"/>
              </p:cNvSpPr>
              <p:nvPr/>
            </p:nvSpPr>
            <p:spPr bwMode="auto">
              <a:xfrm>
                <a:off x="3779" y="2828"/>
                <a:ext cx="41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000000"/>
                    </a:solidFill>
                    <a:ea typeface="宋体" panose="02010600030101010101" pitchFamily="2" charset="-122"/>
                  </a:rPr>
                  <a:t>B</a:t>
                </a:r>
                <a:r>
                  <a:rPr lang="en-US" altLang="zh-CN" b="1">
                    <a:latin typeface="Times New Roman" panose="02020603050405020304" pitchFamily="18" charset="0"/>
                    <a:ea typeface="宋体" panose="02010600030101010101" pitchFamily="2" charset="-122"/>
                  </a:rPr>
                  <a:t> </a:t>
                </a:r>
                <a:r>
                  <a:rPr kumimoji="1" lang="en-US" altLang="zh-CN" sz="1800" b="1">
                    <a:solidFill>
                      <a:srgbClr val="000000"/>
                    </a:solidFill>
                    <a:ea typeface="宋体" panose="02010600030101010101" pitchFamily="2" charset="-122"/>
                  </a:rPr>
                  <a:t>31</a:t>
                </a:r>
              </a:p>
            </p:txBody>
          </p:sp>
          <p:sp>
            <p:nvSpPr>
              <p:cNvPr id="58407" name="Line 34"/>
              <p:cNvSpPr>
                <a:spLocks noChangeShapeType="1"/>
              </p:cNvSpPr>
              <p:nvPr/>
            </p:nvSpPr>
            <p:spPr bwMode="auto">
              <a:xfrm>
                <a:off x="4272" y="2840"/>
                <a:ext cx="0" cy="17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08" name="Rectangle 35"/>
              <p:cNvSpPr>
                <a:spLocks noChangeArrowheads="1"/>
              </p:cNvSpPr>
              <p:nvPr/>
            </p:nvSpPr>
            <p:spPr bwMode="auto">
              <a:xfrm rot="-5400000">
                <a:off x="4365" y="2781"/>
                <a:ext cx="164"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400" b="1">
                    <a:latin typeface="Times New Roman" panose="02020603050405020304" pitchFamily="18" charset="0"/>
                    <a:ea typeface="宋体" panose="02010600030101010101" pitchFamily="2" charset="-122"/>
                  </a:rPr>
                  <a:t>:</a:t>
                </a:r>
              </a:p>
            </p:txBody>
          </p:sp>
          <p:sp>
            <p:nvSpPr>
              <p:cNvPr id="58409" name="Rectangle 36"/>
              <p:cNvSpPr>
                <a:spLocks noChangeArrowheads="1"/>
              </p:cNvSpPr>
              <p:nvPr/>
            </p:nvSpPr>
            <p:spPr bwMode="auto">
              <a:xfrm>
                <a:off x="5075" y="3020"/>
                <a:ext cx="41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000000"/>
                    </a:solidFill>
                    <a:ea typeface="宋体" panose="02010600030101010101" pitchFamily="2" charset="-122"/>
                  </a:rPr>
                  <a:t>B</a:t>
                </a:r>
                <a:r>
                  <a:rPr lang="en-US" altLang="zh-CN" b="1">
                    <a:latin typeface="Times New Roman" panose="02020603050405020304" pitchFamily="18" charset="0"/>
                    <a:ea typeface="宋体" panose="02010600030101010101" pitchFamily="2" charset="-122"/>
                  </a:rPr>
                  <a:t> </a:t>
                </a:r>
                <a:r>
                  <a:rPr kumimoji="1" lang="en-US" altLang="zh-CN" sz="1800" b="1">
                    <a:solidFill>
                      <a:srgbClr val="000000"/>
                    </a:solidFill>
                    <a:ea typeface="宋体" panose="02010600030101010101" pitchFamily="2" charset="-122"/>
                  </a:rPr>
                  <a:t>32</a:t>
                </a:r>
              </a:p>
            </p:txBody>
          </p:sp>
          <p:sp>
            <p:nvSpPr>
              <p:cNvPr id="58410" name="Line 37"/>
              <p:cNvSpPr>
                <a:spLocks noChangeShapeType="1"/>
              </p:cNvSpPr>
              <p:nvPr/>
            </p:nvSpPr>
            <p:spPr bwMode="auto">
              <a:xfrm>
                <a:off x="5088" y="3032"/>
                <a:ext cx="0" cy="17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11" name="Rectangle 38"/>
              <p:cNvSpPr>
                <a:spLocks noChangeArrowheads="1"/>
              </p:cNvSpPr>
              <p:nvPr/>
            </p:nvSpPr>
            <p:spPr bwMode="auto">
              <a:xfrm>
                <a:off x="4595" y="3020"/>
                <a:ext cx="37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000000"/>
                    </a:solidFill>
                    <a:ea typeface="宋体" panose="02010600030101010101" pitchFamily="2" charset="-122"/>
                  </a:rPr>
                  <a:t>B33</a:t>
                </a:r>
              </a:p>
            </p:txBody>
          </p:sp>
          <p:sp>
            <p:nvSpPr>
              <p:cNvPr id="58412" name="Line 39"/>
              <p:cNvSpPr>
                <a:spLocks noChangeShapeType="1"/>
              </p:cNvSpPr>
              <p:nvPr/>
            </p:nvSpPr>
            <p:spPr bwMode="auto">
              <a:xfrm>
                <a:off x="4608" y="3032"/>
                <a:ext cx="0" cy="17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13" name="Rectangle 40"/>
              <p:cNvSpPr>
                <a:spLocks noChangeArrowheads="1"/>
              </p:cNvSpPr>
              <p:nvPr/>
            </p:nvSpPr>
            <p:spPr bwMode="auto">
              <a:xfrm>
                <a:off x="3779" y="3020"/>
                <a:ext cx="41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000000"/>
                    </a:solidFill>
                    <a:ea typeface="宋体" panose="02010600030101010101" pitchFamily="2" charset="-122"/>
                  </a:rPr>
                  <a:t>B 63</a:t>
                </a:r>
              </a:p>
            </p:txBody>
          </p:sp>
          <p:sp>
            <p:nvSpPr>
              <p:cNvPr id="58414" name="Line 41"/>
              <p:cNvSpPr>
                <a:spLocks noChangeShapeType="1"/>
              </p:cNvSpPr>
              <p:nvPr/>
            </p:nvSpPr>
            <p:spPr bwMode="auto">
              <a:xfrm>
                <a:off x="4272" y="3032"/>
                <a:ext cx="0" cy="17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15" name="Rectangle 42"/>
              <p:cNvSpPr>
                <a:spLocks noChangeArrowheads="1"/>
              </p:cNvSpPr>
              <p:nvPr/>
            </p:nvSpPr>
            <p:spPr bwMode="auto">
              <a:xfrm rot="-5400000">
                <a:off x="4364" y="2973"/>
                <a:ext cx="165"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400" b="1">
                    <a:latin typeface="Times New Roman" panose="02020603050405020304" pitchFamily="18" charset="0"/>
                    <a:ea typeface="宋体" panose="02010600030101010101" pitchFamily="2" charset="-122"/>
                  </a:rPr>
                  <a:t>:</a:t>
                </a:r>
              </a:p>
            </p:txBody>
          </p:sp>
          <p:sp>
            <p:nvSpPr>
              <p:cNvPr id="58416" name="Rectangle 43"/>
              <p:cNvSpPr>
                <a:spLocks noChangeArrowheads="1"/>
              </p:cNvSpPr>
              <p:nvPr/>
            </p:nvSpPr>
            <p:spPr bwMode="auto">
              <a:xfrm>
                <a:off x="1667" y="2636"/>
                <a:ext cx="87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b="1">
                    <a:latin typeface="Times New Roman" panose="02020603050405020304" pitchFamily="18" charset="0"/>
                    <a:ea typeface="宋体" panose="02010600030101010101" pitchFamily="2" charset="-122"/>
                  </a:rPr>
                  <a:t> </a:t>
                </a:r>
                <a:r>
                  <a:rPr kumimoji="1" lang="en-US" altLang="zh-CN" sz="1800" b="1">
                    <a:solidFill>
                      <a:srgbClr val="0000FF"/>
                    </a:solidFill>
                    <a:ea typeface="宋体" panose="02010600030101010101" pitchFamily="2" charset="-122"/>
                  </a:rPr>
                  <a:t>Cache Tag</a:t>
                </a:r>
              </a:p>
            </p:txBody>
          </p:sp>
          <p:sp>
            <p:nvSpPr>
              <p:cNvPr id="58417" name="Line 44"/>
              <p:cNvSpPr>
                <a:spLocks noChangeShapeType="1"/>
              </p:cNvSpPr>
              <p:nvPr/>
            </p:nvSpPr>
            <p:spPr bwMode="auto">
              <a:xfrm>
                <a:off x="4368" y="2224"/>
                <a:ext cx="0" cy="17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18" name="Rectangle 45"/>
              <p:cNvSpPr>
                <a:spLocks noChangeArrowheads="1"/>
              </p:cNvSpPr>
              <p:nvPr/>
            </p:nvSpPr>
            <p:spPr bwMode="auto">
              <a:xfrm>
                <a:off x="4403" y="2212"/>
                <a:ext cx="88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000000"/>
                    </a:solidFill>
                    <a:ea typeface="宋体" panose="02010600030101010101" pitchFamily="2" charset="-122"/>
                  </a:rPr>
                  <a:t>Byte</a:t>
                </a:r>
                <a:r>
                  <a:rPr lang="en-US" altLang="zh-CN" b="1">
                    <a:latin typeface="Times New Roman" panose="02020603050405020304" pitchFamily="18" charset="0"/>
                    <a:ea typeface="宋体" panose="02010600030101010101" pitchFamily="2" charset="-122"/>
                  </a:rPr>
                  <a:t> </a:t>
                </a:r>
                <a:r>
                  <a:rPr kumimoji="1" lang="en-US" altLang="zh-CN" sz="1800" b="1">
                    <a:solidFill>
                      <a:srgbClr val="000000"/>
                    </a:solidFill>
                    <a:ea typeface="宋体" panose="02010600030101010101" pitchFamily="2" charset="-122"/>
                  </a:rPr>
                  <a:t>Select</a:t>
                </a:r>
              </a:p>
            </p:txBody>
          </p:sp>
          <p:sp>
            <p:nvSpPr>
              <p:cNvPr id="58419" name="Rectangle 46"/>
              <p:cNvSpPr>
                <a:spLocks noChangeArrowheads="1"/>
              </p:cNvSpPr>
              <p:nvPr/>
            </p:nvSpPr>
            <p:spPr bwMode="auto">
              <a:xfrm>
                <a:off x="4499" y="2404"/>
                <a:ext cx="763"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2000" b="1">
                    <a:solidFill>
                      <a:srgbClr val="CC0000"/>
                    </a:solidFill>
                    <a:ea typeface="宋体" panose="02010600030101010101" pitchFamily="2" charset="-122"/>
                  </a:rPr>
                  <a:t>Ex: 0x01</a:t>
                </a:r>
              </a:p>
            </p:txBody>
          </p:sp>
          <p:sp>
            <p:nvSpPr>
              <p:cNvPr id="58420" name="Oval 47"/>
              <p:cNvSpPr>
                <a:spLocks noChangeArrowheads="1"/>
              </p:cNvSpPr>
              <p:nvPr/>
            </p:nvSpPr>
            <p:spPr bwMode="auto">
              <a:xfrm>
                <a:off x="1256" y="2840"/>
                <a:ext cx="176" cy="176"/>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58421" name="Rectangle 48"/>
              <p:cNvSpPr>
                <a:spLocks noChangeArrowheads="1"/>
              </p:cNvSpPr>
              <p:nvPr/>
            </p:nvSpPr>
            <p:spPr bwMode="auto">
              <a:xfrm>
                <a:off x="1264" y="2829"/>
                <a:ext cx="207"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2000" b="1">
                    <a:ea typeface="宋体" panose="02010600030101010101" pitchFamily="2" charset="-122"/>
                  </a:rPr>
                  <a:t>=</a:t>
                </a:r>
              </a:p>
            </p:txBody>
          </p:sp>
          <p:sp>
            <p:nvSpPr>
              <p:cNvPr id="58422" name="Line 49"/>
              <p:cNvSpPr>
                <a:spLocks noChangeShapeType="1"/>
              </p:cNvSpPr>
              <p:nvPr/>
            </p:nvSpPr>
            <p:spPr bwMode="auto">
              <a:xfrm flipH="1">
                <a:off x="1432" y="2928"/>
                <a:ext cx="256"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23" name="Oval 50"/>
              <p:cNvSpPr>
                <a:spLocks noChangeArrowheads="1"/>
              </p:cNvSpPr>
              <p:nvPr/>
            </p:nvSpPr>
            <p:spPr bwMode="auto">
              <a:xfrm>
                <a:off x="1256" y="3224"/>
                <a:ext cx="176" cy="176"/>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58424" name="Rectangle 51"/>
              <p:cNvSpPr>
                <a:spLocks noChangeArrowheads="1"/>
              </p:cNvSpPr>
              <p:nvPr/>
            </p:nvSpPr>
            <p:spPr bwMode="auto">
              <a:xfrm>
                <a:off x="1247" y="3212"/>
                <a:ext cx="20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2000" b="1">
                    <a:ea typeface="宋体" panose="02010600030101010101" pitchFamily="2" charset="-122"/>
                  </a:rPr>
                  <a:t>=</a:t>
                </a:r>
              </a:p>
            </p:txBody>
          </p:sp>
          <p:sp>
            <p:nvSpPr>
              <p:cNvPr id="58425" name="Line 52"/>
              <p:cNvSpPr>
                <a:spLocks noChangeShapeType="1"/>
              </p:cNvSpPr>
              <p:nvPr/>
            </p:nvSpPr>
            <p:spPr bwMode="auto">
              <a:xfrm flipH="1">
                <a:off x="1432" y="3312"/>
                <a:ext cx="256"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26" name="Oval 53"/>
              <p:cNvSpPr>
                <a:spLocks noChangeArrowheads="1"/>
              </p:cNvSpPr>
              <p:nvPr/>
            </p:nvSpPr>
            <p:spPr bwMode="auto">
              <a:xfrm>
                <a:off x="1016" y="3032"/>
                <a:ext cx="176" cy="176"/>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58427" name="Rectangle 54"/>
              <p:cNvSpPr>
                <a:spLocks noChangeArrowheads="1"/>
              </p:cNvSpPr>
              <p:nvPr/>
            </p:nvSpPr>
            <p:spPr bwMode="auto">
              <a:xfrm>
                <a:off x="1020" y="3020"/>
                <a:ext cx="207"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2000" b="1">
                    <a:ea typeface="宋体" panose="02010600030101010101" pitchFamily="2" charset="-122"/>
                  </a:rPr>
                  <a:t>=</a:t>
                </a:r>
              </a:p>
            </p:txBody>
          </p:sp>
          <p:sp>
            <p:nvSpPr>
              <p:cNvPr id="58428" name="Line 55"/>
              <p:cNvSpPr>
                <a:spLocks noChangeShapeType="1"/>
              </p:cNvSpPr>
              <p:nvPr/>
            </p:nvSpPr>
            <p:spPr bwMode="auto">
              <a:xfrm flipH="1">
                <a:off x="1192" y="3120"/>
                <a:ext cx="496"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29" name="Oval 56"/>
              <p:cNvSpPr>
                <a:spLocks noChangeArrowheads="1"/>
              </p:cNvSpPr>
              <p:nvPr/>
            </p:nvSpPr>
            <p:spPr bwMode="auto">
              <a:xfrm>
                <a:off x="1016" y="3416"/>
                <a:ext cx="176" cy="176"/>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58430" name="Line 57"/>
              <p:cNvSpPr>
                <a:spLocks noChangeShapeType="1"/>
              </p:cNvSpPr>
              <p:nvPr/>
            </p:nvSpPr>
            <p:spPr bwMode="auto">
              <a:xfrm flipH="1">
                <a:off x="1192" y="3504"/>
                <a:ext cx="496"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31" name="Rectangle 58"/>
              <p:cNvSpPr>
                <a:spLocks noChangeArrowheads="1"/>
              </p:cNvSpPr>
              <p:nvPr/>
            </p:nvSpPr>
            <p:spPr bwMode="auto">
              <a:xfrm>
                <a:off x="1020" y="3404"/>
                <a:ext cx="207"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2000" b="1">
                    <a:ea typeface="宋体" panose="02010600030101010101" pitchFamily="2" charset="-122"/>
                  </a:rPr>
                  <a:t>=</a:t>
                </a:r>
              </a:p>
            </p:txBody>
          </p:sp>
          <p:sp>
            <p:nvSpPr>
              <p:cNvPr id="58432" name="Line 59"/>
              <p:cNvSpPr>
                <a:spLocks noChangeShapeType="1"/>
              </p:cNvSpPr>
              <p:nvPr/>
            </p:nvSpPr>
            <p:spPr bwMode="auto">
              <a:xfrm>
                <a:off x="672" y="2404"/>
                <a:ext cx="0" cy="147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33" name="Line 60"/>
              <p:cNvSpPr>
                <a:spLocks noChangeShapeType="1"/>
              </p:cNvSpPr>
              <p:nvPr/>
            </p:nvSpPr>
            <p:spPr bwMode="auto">
              <a:xfrm>
                <a:off x="680" y="3504"/>
                <a:ext cx="32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34" name="Line 61"/>
              <p:cNvSpPr>
                <a:spLocks noChangeShapeType="1"/>
              </p:cNvSpPr>
              <p:nvPr/>
            </p:nvSpPr>
            <p:spPr bwMode="auto">
              <a:xfrm>
                <a:off x="680" y="3120"/>
                <a:ext cx="32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35" name="Line 62"/>
              <p:cNvSpPr>
                <a:spLocks noChangeShapeType="1"/>
              </p:cNvSpPr>
              <p:nvPr/>
            </p:nvSpPr>
            <p:spPr bwMode="auto">
              <a:xfrm>
                <a:off x="680" y="3312"/>
                <a:ext cx="56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36" name="Line 63"/>
              <p:cNvSpPr>
                <a:spLocks noChangeShapeType="1"/>
              </p:cNvSpPr>
              <p:nvPr/>
            </p:nvSpPr>
            <p:spPr bwMode="auto">
              <a:xfrm>
                <a:off x="680" y="2928"/>
                <a:ext cx="56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37" name="Oval 64"/>
              <p:cNvSpPr>
                <a:spLocks noChangeArrowheads="1"/>
              </p:cNvSpPr>
              <p:nvPr/>
            </p:nvSpPr>
            <p:spPr bwMode="auto">
              <a:xfrm>
                <a:off x="1016" y="3800"/>
                <a:ext cx="176" cy="176"/>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58438" name="Line 65"/>
              <p:cNvSpPr>
                <a:spLocks noChangeShapeType="1"/>
              </p:cNvSpPr>
              <p:nvPr/>
            </p:nvSpPr>
            <p:spPr bwMode="auto">
              <a:xfrm flipH="1">
                <a:off x="1192" y="3888"/>
                <a:ext cx="496"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39" name="Rectangle 66"/>
              <p:cNvSpPr>
                <a:spLocks noChangeArrowheads="1"/>
              </p:cNvSpPr>
              <p:nvPr/>
            </p:nvSpPr>
            <p:spPr bwMode="auto">
              <a:xfrm>
                <a:off x="1020" y="3788"/>
                <a:ext cx="207"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2000" b="1">
                    <a:ea typeface="宋体" panose="02010600030101010101" pitchFamily="2" charset="-122"/>
                  </a:rPr>
                  <a:t>=</a:t>
                </a:r>
              </a:p>
            </p:txBody>
          </p:sp>
          <p:sp>
            <p:nvSpPr>
              <p:cNvPr id="58440" name="Line 67"/>
              <p:cNvSpPr>
                <a:spLocks noChangeShapeType="1"/>
              </p:cNvSpPr>
              <p:nvPr/>
            </p:nvSpPr>
            <p:spPr bwMode="auto">
              <a:xfrm>
                <a:off x="680" y="3888"/>
                <a:ext cx="32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41" name="Line 68"/>
              <p:cNvSpPr>
                <a:spLocks noChangeShapeType="1"/>
              </p:cNvSpPr>
              <p:nvPr/>
            </p:nvSpPr>
            <p:spPr bwMode="auto">
              <a:xfrm>
                <a:off x="4848" y="2614"/>
                <a:ext cx="0" cy="21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42" name="Rectangle 69"/>
              <p:cNvSpPr>
                <a:spLocks noChangeArrowheads="1"/>
              </p:cNvSpPr>
              <p:nvPr/>
            </p:nvSpPr>
            <p:spPr bwMode="auto">
              <a:xfrm>
                <a:off x="1323" y="3587"/>
                <a:ext cx="17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400" b="1">
                    <a:latin typeface="Times New Roman" panose="02020603050405020304" pitchFamily="18" charset="0"/>
                    <a:ea typeface="宋体" panose="02010600030101010101" pitchFamily="2" charset="-122"/>
                  </a:rPr>
                  <a:t>:</a:t>
                </a:r>
              </a:p>
            </p:txBody>
          </p:sp>
        </p:grpSp>
      </p:grpSp>
      <p:sp>
        <p:nvSpPr>
          <p:cNvPr id="58373" name="Text Box 72"/>
          <p:cNvSpPr txBox="1">
            <a:spLocks noChangeArrowheads="1"/>
          </p:cNvSpPr>
          <p:nvPr/>
        </p:nvSpPr>
        <p:spPr bwMode="auto">
          <a:xfrm>
            <a:off x="638143" y="2812096"/>
            <a:ext cx="31956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dirty="0">
                <a:solidFill>
                  <a:srgbClr val="FF0000"/>
                </a:solidFill>
                <a:ea typeface="黑体" panose="02010609060101010101" pitchFamily="49" charset="-122"/>
              </a:rPr>
              <a:t>问题：需要多少个比较器？</a:t>
            </a:r>
          </a:p>
        </p:txBody>
      </p:sp>
      <p:sp>
        <p:nvSpPr>
          <p:cNvPr id="58374" name="Text Box 74"/>
          <p:cNvSpPr txBox="1">
            <a:spLocks noChangeArrowheads="1"/>
          </p:cNvSpPr>
          <p:nvPr/>
        </p:nvSpPr>
        <p:spPr bwMode="auto">
          <a:xfrm>
            <a:off x="3929063" y="2819951"/>
            <a:ext cx="21145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dirty="0">
                <a:solidFill>
                  <a:srgbClr val="0000FF"/>
                </a:solidFill>
                <a:ea typeface="黑体" panose="02010609060101010101" pitchFamily="49" charset="-122"/>
              </a:rPr>
              <a:t>每行一个比较器！</a:t>
            </a:r>
          </a:p>
        </p:txBody>
      </p:sp>
      <p:sp>
        <p:nvSpPr>
          <p:cNvPr id="58375"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C7B50429-82E4-4176-A954-2FD8AA78F8A4}" type="slidenum">
              <a:rPr lang="zh-CN" altLang="en-US" sz="1200" smtClean="0">
                <a:solidFill>
                  <a:srgbClr val="898989"/>
                </a:solidFill>
              </a:rPr>
              <a:pPr/>
              <a:t>52</a:t>
            </a:fld>
            <a:endParaRPr lang="zh-CN" altLang="en-US" sz="1200">
              <a:solidFill>
                <a:srgbClr val="898989"/>
              </a:solidFill>
            </a:endParaRPr>
          </a:p>
        </p:txBody>
      </p:sp>
      <p:sp>
        <p:nvSpPr>
          <p:cNvPr id="2" name="椭圆 1"/>
          <p:cNvSpPr/>
          <p:nvPr/>
        </p:nvSpPr>
        <p:spPr bwMode="auto">
          <a:xfrm>
            <a:off x="1030288" y="4306505"/>
            <a:ext cx="1141412" cy="2399095"/>
          </a:xfrm>
          <a:prstGeom prst="ellipse">
            <a:avLst/>
          </a:prstGeom>
          <a:noFill/>
          <a:ln w="50800" cap="flat" cmpd="sng" algn="ctr">
            <a:solidFill>
              <a:srgbClr val="FE9AAB"/>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animEffect transition="in" filter="wipe(down)">
                                      <p:cBhvr>
                                        <p:cTn id="7" dur="500"/>
                                        <p:tgtEl>
                                          <p:spTgt spid="583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8371">
                                            <p:txEl>
                                              <p:pRg st="1" end="1"/>
                                            </p:txEl>
                                          </p:spTgt>
                                        </p:tgtEl>
                                        <p:attrNameLst>
                                          <p:attrName>style.visibility</p:attrName>
                                        </p:attrNameLst>
                                      </p:cBhvr>
                                      <p:to>
                                        <p:strVal val="visible"/>
                                      </p:to>
                                    </p:set>
                                    <p:animEffect transition="in" filter="wipe(down)">
                                      <p:cBhvr>
                                        <p:cTn id="12" dur="500"/>
                                        <p:tgtEl>
                                          <p:spTgt spid="583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8371">
                                            <p:txEl>
                                              <p:pRg st="2" end="2"/>
                                            </p:txEl>
                                          </p:spTgt>
                                        </p:tgtEl>
                                        <p:attrNameLst>
                                          <p:attrName>style.visibility</p:attrName>
                                        </p:attrNameLst>
                                      </p:cBhvr>
                                      <p:to>
                                        <p:strVal val="visible"/>
                                      </p:to>
                                    </p:set>
                                    <p:animEffect transition="in" filter="wipe(down)">
                                      <p:cBhvr>
                                        <p:cTn id="17" dur="500"/>
                                        <p:tgtEl>
                                          <p:spTgt spid="583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8371">
                                            <p:txEl>
                                              <p:pRg st="3" end="3"/>
                                            </p:txEl>
                                          </p:spTgt>
                                        </p:tgtEl>
                                        <p:attrNameLst>
                                          <p:attrName>style.visibility</p:attrName>
                                        </p:attrNameLst>
                                      </p:cBhvr>
                                      <p:to>
                                        <p:strVal val="visible"/>
                                      </p:to>
                                    </p:set>
                                    <p:animEffect transition="in" filter="wipe(down)">
                                      <p:cBhvr>
                                        <p:cTn id="22" dur="500"/>
                                        <p:tgtEl>
                                          <p:spTgt spid="5837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8371">
                                            <p:txEl>
                                              <p:pRg st="4" end="4"/>
                                            </p:txEl>
                                          </p:spTgt>
                                        </p:tgtEl>
                                        <p:attrNameLst>
                                          <p:attrName>style.visibility</p:attrName>
                                        </p:attrNameLst>
                                      </p:cBhvr>
                                      <p:to>
                                        <p:strVal val="visible"/>
                                      </p:to>
                                    </p:set>
                                    <p:animEffect transition="in" filter="wipe(down)">
                                      <p:cBhvr>
                                        <p:cTn id="27" dur="500"/>
                                        <p:tgtEl>
                                          <p:spTgt spid="5837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58372"/>
                                        </p:tgtEl>
                                        <p:attrNameLst>
                                          <p:attrName>style.visibility</p:attrName>
                                        </p:attrNameLst>
                                      </p:cBhvr>
                                      <p:to>
                                        <p:strVal val="visible"/>
                                      </p:to>
                                    </p:set>
                                    <p:animEffect transition="in" filter="wipe(down)">
                                      <p:cBhvr>
                                        <p:cTn id="32" dur="500"/>
                                        <p:tgtEl>
                                          <p:spTgt spid="5837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58373"/>
                                        </p:tgtEl>
                                        <p:attrNameLst>
                                          <p:attrName>style.visibility</p:attrName>
                                        </p:attrNameLst>
                                      </p:cBhvr>
                                      <p:to>
                                        <p:strVal val="visible"/>
                                      </p:to>
                                    </p:set>
                                    <p:animEffect transition="in" filter="wipe(down)">
                                      <p:cBhvr>
                                        <p:cTn id="37" dur="500"/>
                                        <p:tgtEl>
                                          <p:spTgt spid="5837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58374"/>
                                        </p:tgtEl>
                                        <p:attrNameLst>
                                          <p:attrName>style.visibility</p:attrName>
                                        </p:attrNameLst>
                                      </p:cBhvr>
                                      <p:to>
                                        <p:strVal val="visible"/>
                                      </p:to>
                                    </p:set>
                                    <p:animEffect transition="in" filter="wipe(down)">
                                      <p:cBhvr>
                                        <p:cTn id="42" dur="500"/>
                                        <p:tgtEl>
                                          <p:spTgt spid="58374"/>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circle(in)">
                                      <p:cBhvr>
                                        <p:cTn id="47" dur="2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3" grpId="0"/>
      <p:bldP spid="58374" grpId="0"/>
      <p:bldP spid="2"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idx="4294967295"/>
          </p:nvPr>
        </p:nvSpPr>
        <p:spPr>
          <a:xfrm>
            <a:off x="293688" y="169863"/>
            <a:ext cx="8623300" cy="490537"/>
          </a:xfrm>
        </p:spPr>
        <p:txBody>
          <a:bodyPr lIns="91440" tIns="45720" rIns="91440" bIns="45720" anchor="ctr"/>
          <a:lstStyle/>
          <a:p>
            <a:pPr eaLnBrk="1" hangingPunct="1"/>
            <a:r>
              <a:rPr lang="zh-CN" altLang="en-US"/>
              <a:t>组相联映射（</a:t>
            </a:r>
            <a:r>
              <a:rPr lang="en-US" altLang="zh-CN"/>
              <a:t>Set Associative）</a:t>
            </a:r>
          </a:p>
        </p:txBody>
      </p:sp>
      <p:sp>
        <p:nvSpPr>
          <p:cNvPr id="442371" name="Rectangle 3"/>
          <p:cNvSpPr>
            <a:spLocks noGrp="1" noChangeArrowheads="1"/>
          </p:cNvSpPr>
          <p:nvPr>
            <p:ph type="body" idx="4294967295"/>
          </p:nvPr>
        </p:nvSpPr>
        <p:spPr>
          <a:xfrm>
            <a:off x="571283" y="660400"/>
            <a:ext cx="7967662" cy="3447098"/>
          </a:xfrm>
        </p:spPr>
        <p:txBody>
          <a:bodyPr lIns="91440" tIns="45720" rIns="91440" bIns="45720"/>
          <a:lstStyle/>
          <a:p>
            <a:pPr eaLnBrk="1" hangingPunct="1">
              <a:lnSpc>
                <a:spcPct val="110000"/>
              </a:lnSpc>
            </a:pPr>
            <a:r>
              <a:rPr lang="zh-CN" altLang="en-US" sz="2000" dirty="0">
                <a:latin typeface="微软雅黑" panose="020B0503020204020204" pitchFamily="34" charset="-122"/>
                <a:ea typeface="微软雅黑" panose="020B0503020204020204" pitchFamily="34" charset="-122"/>
              </a:rPr>
              <a:t>组相联映射是直接映射和全相联映射两者的结合</a:t>
            </a:r>
          </a:p>
          <a:p>
            <a:pPr eaLnBrk="1" hangingPunct="1">
              <a:lnSpc>
                <a:spcPct val="110000"/>
              </a:lnSpc>
            </a:pPr>
            <a:r>
              <a:rPr lang="zh-CN" altLang="en-US" sz="2000" dirty="0">
                <a:latin typeface="微软雅黑" panose="020B0503020204020204" pitchFamily="34" charset="-122"/>
                <a:ea typeface="微软雅黑" panose="020B0503020204020204" pitchFamily="34" charset="-122"/>
              </a:rPr>
              <a:t>将</a:t>
            </a:r>
            <a:r>
              <a:rPr lang="en-US" altLang="zh-CN" sz="2000" dirty="0">
                <a:latin typeface="微软雅黑" panose="020B0503020204020204" pitchFamily="34" charset="-122"/>
                <a:ea typeface="微软雅黑" panose="020B0503020204020204" pitchFamily="34" charset="-122"/>
              </a:rPr>
              <a:t>Cache</a:t>
            </a:r>
            <a:r>
              <a:rPr lang="zh-CN" altLang="en-US" sz="2000" dirty="0">
                <a:latin typeface="微软雅黑" panose="020B0503020204020204" pitchFamily="34" charset="-122"/>
                <a:ea typeface="微软雅黑" panose="020B0503020204020204" pitchFamily="34" charset="-122"/>
              </a:rPr>
              <a:t>所有行分组</a:t>
            </a:r>
            <a:r>
              <a:rPr lang="en-US" altLang="zh-CN" sz="2000" dirty="0">
                <a:latin typeface="微软雅黑" panose="020B0503020204020204" pitchFamily="34" charset="-122"/>
                <a:ea typeface="微软雅黑" panose="020B0503020204020204" pitchFamily="34" charset="-122"/>
              </a:rPr>
              <a:t>(2</a:t>
            </a:r>
            <a:r>
              <a:rPr lang="en-US" altLang="zh-CN" sz="2000" baseline="30000" dirty="0">
                <a:latin typeface="微软雅黑" panose="020B0503020204020204" pitchFamily="34" charset="-122"/>
                <a:ea typeface="微软雅黑" panose="020B0503020204020204" pitchFamily="34" charset="-122"/>
              </a:rPr>
              <a:t>K</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，每个主存块只能映射到</a:t>
            </a:r>
            <a:r>
              <a:rPr lang="en-US" altLang="zh-CN" sz="2000" dirty="0">
                <a:latin typeface="微软雅黑" panose="020B0503020204020204" pitchFamily="34" charset="-122"/>
                <a:ea typeface="微软雅黑" panose="020B0503020204020204" pitchFamily="34" charset="-122"/>
              </a:rPr>
              <a:t>Cache</a:t>
            </a:r>
            <a:r>
              <a:rPr lang="zh-CN" altLang="en-US" sz="2000" dirty="0">
                <a:latin typeface="微软雅黑" panose="020B0503020204020204" pitchFamily="34" charset="-122"/>
                <a:ea typeface="微软雅黑" panose="020B0503020204020204" pitchFamily="34" charset="-122"/>
              </a:rPr>
              <a:t>的某固定组，但可映射该组中的任一行。即：</a:t>
            </a:r>
            <a:r>
              <a:rPr lang="zh-CN" altLang="en-US" sz="2000" dirty="0">
                <a:solidFill>
                  <a:schemeClr val="accent2"/>
                </a:solidFill>
                <a:latin typeface="微软雅黑" panose="020B0503020204020204" pitchFamily="34" charset="-122"/>
                <a:ea typeface="微软雅黑" panose="020B0503020204020204" pitchFamily="34" charset="-122"/>
              </a:rPr>
              <a:t>组间模映射、组内全映射</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eaLnBrk="1" hangingPunct="1">
              <a:lnSpc>
                <a:spcPct val="110000"/>
              </a:lnSpc>
            </a:pPr>
            <a:r>
              <a:rPr lang="zh-CN" altLang="en-US" sz="2000" dirty="0">
                <a:latin typeface="微软雅黑" panose="020B0503020204020204" pitchFamily="34" charset="-122"/>
                <a:ea typeface="微软雅黑" panose="020B0503020204020204" pitchFamily="34" charset="-122"/>
              </a:rPr>
              <a:t>映射关系为：</a:t>
            </a:r>
            <a:r>
              <a:rPr lang="en-US" altLang="zh-CN" sz="2000" dirty="0">
                <a:latin typeface="微软雅黑" panose="020B0503020204020204" pitchFamily="34" charset="-122"/>
                <a:ea typeface="微软雅黑" panose="020B0503020204020204" pitchFamily="34" charset="-122"/>
              </a:rPr>
              <a:t> </a:t>
            </a:r>
            <a:r>
              <a:rPr lang="en-US" altLang="zh-CN" sz="2000" dirty="0">
                <a:solidFill>
                  <a:srgbClr val="FF0000"/>
                </a:solidFill>
                <a:latin typeface="微软雅黑" panose="020B0503020204020204" pitchFamily="34" charset="-122"/>
                <a:ea typeface="微软雅黑" panose="020B0503020204020204" pitchFamily="34" charset="-122"/>
              </a:rPr>
              <a:t>Cache</a:t>
            </a:r>
            <a:r>
              <a:rPr lang="zh-CN" altLang="en-US" sz="2000" dirty="0">
                <a:solidFill>
                  <a:srgbClr val="FF0000"/>
                </a:solidFill>
                <a:latin typeface="微软雅黑" panose="020B0503020204020204" pitchFamily="34" charset="-122"/>
                <a:ea typeface="微软雅黑" panose="020B0503020204020204" pitchFamily="34" charset="-122"/>
              </a:rPr>
              <a:t>组号</a:t>
            </a:r>
            <a:r>
              <a:rPr lang="en-US" altLang="zh-CN" sz="2000" dirty="0">
                <a:solidFill>
                  <a:srgbClr val="FF0000"/>
                </a:solidFill>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主存块号 </a:t>
            </a:r>
            <a:r>
              <a:rPr lang="en-US" altLang="zh-CN" sz="2000" dirty="0">
                <a:solidFill>
                  <a:srgbClr val="FF0000"/>
                </a:solidFill>
                <a:latin typeface="微软雅黑" panose="020B0503020204020204" pitchFamily="34" charset="-122"/>
                <a:ea typeface="微软雅黑" panose="020B0503020204020204" pitchFamily="34" charset="-122"/>
              </a:rPr>
              <a:t>mod Cache</a:t>
            </a:r>
            <a:r>
              <a:rPr lang="zh-CN" altLang="en-US" sz="2000" dirty="0">
                <a:solidFill>
                  <a:srgbClr val="FF0000"/>
                </a:solidFill>
                <a:latin typeface="微软雅黑" panose="020B0503020204020204" pitchFamily="34" charset="-122"/>
                <a:ea typeface="微软雅黑" panose="020B0503020204020204" pitchFamily="34" charset="-122"/>
              </a:rPr>
              <a:t>组数</a:t>
            </a:r>
          </a:p>
          <a:p>
            <a:pPr eaLnBrk="1" hangingPunct="1">
              <a:lnSpc>
                <a:spcPct val="110000"/>
              </a:lnSpc>
              <a:buFontTx/>
              <a:buNone/>
            </a:pPr>
            <a:r>
              <a:rPr lang="zh-CN" altLang="en-US" sz="2000" dirty="0">
                <a:solidFill>
                  <a:srgbClr val="FF0000"/>
                </a:solidFill>
                <a:latin typeface="微软雅黑" panose="020B0503020204020204" pitchFamily="34" charset="-122"/>
                <a:ea typeface="微软雅黑" panose="020B0503020204020204" pitchFamily="34" charset="-122"/>
              </a:rPr>
              <a:t> </a:t>
            </a:r>
            <a:r>
              <a:rPr lang="zh-CN" altLang="en-US" sz="2000" dirty="0">
                <a:solidFill>
                  <a:schemeClr val="accent2"/>
                </a:solidFill>
                <a:latin typeface="微软雅黑" panose="020B0503020204020204" pitchFamily="34" charset="-122"/>
                <a:ea typeface="微软雅黑" panose="020B0503020204020204" pitchFamily="34" charset="-122"/>
              </a:rPr>
              <a:t>例如：假定</a:t>
            </a:r>
            <a:r>
              <a:rPr lang="en-US" altLang="zh-CN" sz="2000" dirty="0">
                <a:solidFill>
                  <a:schemeClr val="accent2"/>
                </a:solidFill>
                <a:latin typeface="微软雅黑" panose="020B0503020204020204" pitchFamily="34" charset="-122"/>
                <a:ea typeface="微软雅黑" panose="020B0503020204020204" pitchFamily="34" charset="-122"/>
              </a:rPr>
              <a:t>Cache</a:t>
            </a:r>
            <a:r>
              <a:rPr lang="zh-CN" altLang="en-US" sz="2000" dirty="0">
                <a:solidFill>
                  <a:schemeClr val="accent2"/>
                </a:solidFill>
                <a:latin typeface="微软雅黑" panose="020B0503020204020204" pitchFamily="34" charset="-122"/>
                <a:ea typeface="微软雅黑" panose="020B0503020204020204" pitchFamily="34" charset="-122"/>
              </a:rPr>
              <a:t>划分为：8</a:t>
            </a:r>
            <a:r>
              <a:rPr lang="en-US" altLang="zh-CN" sz="2000" dirty="0">
                <a:solidFill>
                  <a:schemeClr val="accent2"/>
                </a:solidFill>
                <a:latin typeface="微软雅黑" panose="020B0503020204020204" pitchFamily="34" charset="-122"/>
                <a:ea typeface="微软雅黑" panose="020B0503020204020204" pitchFamily="34" charset="-122"/>
              </a:rPr>
              <a:t>K</a:t>
            </a:r>
            <a:r>
              <a:rPr lang="zh-CN" altLang="en-US" sz="2000" dirty="0">
                <a:solidFill>
                  <a:schemeClr val="accent2"/>
                </a:solidFill>
                <a:latin typeface="微软雅黑" panose="020B0503020204020204" pitchFamily="34" charset="-122"/>
                <a:ea typeface="微软雅黑" panose="020B0503020204020204" pitchFamily="34" charset="-122"/>
              </a:rPr>
              <a:t>字=8组</a:t>
            </a:r>
            <a:r>
              <a:rPr lang="en-US" altLang="zh-CN" sz="2000" dirty="0">
                <a:solidFill>
                  <a:schemeClr val="accent2"/>
                </a:solidFill>
                <a:latin typeface="微软雅黑" panose="020B0503020204020204" pitchFamily="34" charset="-122"/>
                <a:ea typeface="微软雅黑" panose="020B0503020204020204" pitchFamily="34" charset="-122"/>
              </a:rPr>
              <a:t>x2</a:t>
            </a:r>
            <a:r>
              <a:rPr lang="zh-CN" altLang="en-US" sz="2000" dirty="0">
                <a:solidFill>
                  <a:schemeClr val="accent2"/>
                </a:solidFill>
                <a:latin typeface="微软雅黑" panose="020B0503020204020204" pitchFamily="34" charset="-122"/>
                <a:ea typeface="微软雅黑" panose="020B0503020204020204" pitchFamily="34" charset="-122"/>
              </a:rPr>
              <a:t>行</a:t>
            </a:r>
            <a:r>
              <a:rPr lang="en-US" altLang="zh-CN" sz="2000" dirty="0">
                <a:solidFill>
                  <a:schemeClr val="accent2"/>
                </a:solidFill>
                <a:latin typeface="微软雅黑" panose="020B0503020204020204" pitchFamily="34" charset="-122"/>
                <a:ea typeface="微软雅黑" panose="020B0503020204020204" pitchFamily="34" charset="-122"/>
              </a:rPr>
              <a:t>/</a:t>
            </a:r>
            <a:r>
              <a:rPr lang="zh-CN" altLang="en-US" sz="2000" dirty="0">
                <a:solidFill>
                  <a:schemeClr val="accent2"/>
                </a:solidFill>
                <a:latin typeface="微软雅黑" panose="020B0503020204020204" pitchFamily="34" charset="-122"/>
                <a:ea typeface="微软雅黑" panose="020B0503020204020204" pitchFamily="34" charset="-122"/>
              </a:rPr>
              <a:t>组</a:t>
            </a:r>
            <a:r>
              <a:rPr lang="en-US" altLang="zh-CN" sz="2000" dirty="0">
                <a:solidFill>
                  <a:schemeClr val="accent2"/>
                </a:solidFill>
                <a:latin typeface="微软雅黑" panose="020B0503020204020204" pitchFamily="34" charset="-122"/>
                <a:ea typeface="微软雅黑" panose="020B0503020204020204" pitchFamily="34" charset="-122"/>
              </a:rPr>
              <a:t>x512</a:t>
            </a:r>
            <a:r>
              <a:rPr lang="zh-CN" altLang="en-US" sz="2000" dirty="0">
                <a:solidFill>
                  <a:schemeClr val="accent2"/>
                </a:solidFill>
                <a:latin typeface="微软雅黑" panose="020B0503020204020204" pitchFamily="34" charset="-122"/>
                <a:ea typeface="微软雅黑" panose="020B0503020204020204" pitchFamily="34" charset="-122"/>
              </a:rPr>
              <a:t>字/行</a:t>
            </a:r>
          </a:p>
          <a:p>
            <a:pPr eaLnBrk="1" hangingPunct="1">
              <a:lnSpc>
                <a:spcPct val="110000"/>
              </a:lnSpc>
              <a:buFontTx/>
              <a:buNone/>
            </a:pPr>
            <a:r>
              <a:rPr lang="en-US" altLang="zh-CN" sz="2000" dirty="0">
                <a:solidFill>
                  <a:srgbClr val="FF0000"/>
                </a:solidFill>
                <a:latin typeface="微软雅黑" panose="020B0503020204020204" pitchFamily="34" charset="-122"/>
                <a:ea typeface="微软雅黑" panose="020B0503020204020204" pitchFamily="34" charset="-122"/>
              </a:rPr>
              <a:t>                 4=100 mod 8</a:t>
            </a:r>
          </a:p>
          <a:p>
            <a:pPr eaLnBrk="1" hangingPunct="1">
              <a:lnSpc>
                <a:spcPct val="110000"/>
              </a:lnSpc>
              <a:buFontTx/>
              <a:buNone/>
            </a:pP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主存第100块应映射到</a:t>
            </a:r>
            <a:r>
              <a:rPr lang="en-US" altLang="zh-CN" sz="2000" dirty="0">
                <a:solidFill>
                  <a:srgbClr val="FF0000"/>
                </a:solidFill>
                <a:latin typeface="微软雅黑" panose="020B0503020204020204" pitchFamily="34" charset="-122"/>
                <a:ea typeface="微软雅黑" panose="020B0503020204020204" pitchFamily="34" charset="-122"/>
              </a:rPr>
              <a:t>Cache</a:t>
            </a:r>
            <a:r>
              <a:rPr lang="zh-CN" altLang="en-US" sz="2000" dirty="0">
                <a:solidFill>
                  <a:srgbClr val="FF0000"/>
                </a:solidFill>
                <a:latin typeface="微软雅黑" panose="020B0503020204020204" pitchFamily="34" charset="-122"/>
                <a:ea typeface="微软雅黑" panose="020B0503020204020204" pitchFamily="34" charset="-122"/>
              </a:rPr>
              <a:t>的第4组的任意行中。</a:t>
            </a:r>
          </a:p>
          <a:p>
            <a:pPr eaLnBrk="1" hangingPunct="1">
              <a:lnSpc>
                <a:spcPct val="110000"/>
              </a:lnSpc>
              <a:buFontTx/>
              <a:buNone/>
            </a:pPr>
            <a:r>
              <a:rPr lang="zh-CN" altLang="en-US" sz="2000" dirty="0">
                <a:solidFill>
                  <a:schemeClr val="accent2"/>
                </a:solidFill>
                <a:latin typeface="微软雅黑" panose="020B0503020204020204" pitchFamily="34" charset="-122"/>
                <a:ea typeface="微软雅黑" panose="020B0503020204020204" pitchFamily="34" charset="-122"/>
              </a:rPr>
              <a:t>每组的行数称为路， 该例的映射称为</a:t>
            </a:r>
            <a:r>
              <a:rPr lang="en-US" altLang="zh-CN" sz="2000" dirty="0">
                <a:solidFill>
                  <a:schemeClr val="accent1"/>
                </a:solidFill>
                <a:latin typeface="微软雅黑" panose="020B0503020204020204" pitchFamily="34" charset="-122"/>
                <a:ea typeface="微软雅黑" panose="020B0503020204020204" pitchFamily="34" charset="-122"/>
              </a:rPr>
              <a:t>2</a:t>
            </a:r>
            <a:r>
              <a:rPr lang="zh-CN" altLang="en-US" sz="2000" dirty="0">
                <a:solidFill>
                  <a:schemeClr val="accent1"/>
                </a:solidFill>
                <a:latin typeface="微软雅黑" panose="020B0503020204020204" pitchFamily="34" charset="-122"/>
                <a:ea typeface="微软雅黑" panose="020B0503020204020204" pitchFamily="34" charset="-122"/>
              </a:rPr>
              <a:t>路组相联映射</a:t>
            </a:r>
            <a:r>
              <a:rPr lang="zh-CN" altLang="en-US" sz="2000" dirty="0">
                <a:solidFill>
                  <a:schemeClr val="accent2"/>
                </a:solidFill>
                <a:latin typeface="微软雅黑" panose="020B0503020204020204" pitchFamily="34" charset="-122"/>
                <a:ea typeface="微软雅黑" panose="020B0503020204020204" pitchFamily="34" charset="-122"/>
              </a:rPr>
              <a:t>。  </a:t>
            </a:r>
          </a:p>
        </p:txBody>
      </p:sp>
      <p:sp>
        <p:nvSpPr>
          <p:cNvPr id="442372" name="Rectangle 4"/>
          <p:cNvSpPr>
            <a:spLocks noChangeArrowheads="1"/>
          </p:cNvSpPr>
          <p:nvPr/>
        </p:nvSpPr>
        <p:spPr bwMode="auto">
          <a:xfrm>
            <a:off x="123608" y="4359274"/>
            <a:ext cx="8415337" cy="2445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lnSpc>
                <a:spcPct val="90000"/>
              </a:lnSpc>
              <a:spcBef>
                <a:spcPct val="70000"/>
              </a:spcBef>
              <a:buClr>
                <a:schemeClr val="tx1"/>
              </a:buClr>
              <a:buSzPct val="80000"/>
              <a:buFont typeface="Wingdings" panose="05000000000000000000" pitchFamily="2" charset="2"/>
              <a:buChar char="u"/>
            </a:pPr>
            <a:r>
              <a:rPr kumimoji="1" lang="zh-CN" altLang="en-US" sz="2200" b="1" dirty="0">
                <a:latin typeface="微软雅黑" panose="020B0503020204020204" pitchFamily="34" charset="-122"/>
                <a:ea typeface="微软雅黑" panose="020B0503020204020204" pitchFamily="34" charset="-122"/>
              </a:rPr>
              <a:t>特点：</a:t>
            </a:r>
          </a:p>
          <a:p>
            <a:pPr lvl="1" eaLnBrk="1" hangingPunct="1">
              <a:lnSpc>
                <a:spcPct val="115000"/>
              </a:lnSpc>
              <a:spcBef>
                <a:spcPct val="30000"/>
              </a:spcBef>
              <a:buFontTx/>
              <a:buChar char="–"/>
            </a:pPr>
            <a:r>
              <a:rPr kumimoji="1" lang="zh-CN" altLang="en-US" sz="2200" b="1" dirty="0">
                <a:solidFill>
                  <a:srgbClr val="000099"/>
                </a:solidFill>
                <a:latin typeface="微软雅黑" panose="020B0503020204020204" pitchFamily="34" charset="-122"/>
                <a:ea typeface="微软雅黑" panose="020B0503020204020204" pitchFamily="34" charset="-122"/>
              </a:rPr>
              <a:t>结合直接映射和全相联映射的优点。当</a:t>
            </a:r>
            <a:r>
              <a:rPr kumimoji="1" lang="en-US" altLang="zh-CN" sz="2200" b="1" dirty="0">
                <a:solidFill>
                  <a:srgbClr val="000099"/>
                </a:solidFill>
                <a:latin typeface="微软雅黑" panose="020B0503020204020204" pitchFamily="34" charset="-122"/>
                <a:ea typeface="微软雅黑" panose="020B0503020204020204" pitchFamily="34" charset="-122"/>
              </a:rPr>
              <a:t>Cache</a:t>
            </a:r>
            <a:r>
              <a:rPr kumimoji="1" lang="zh-CN" altLang="en-US" sz="2200" b="1" dirty="0">
                <a:solidFill>
                  <a:srgbClr val="000099"/>
                </a:solidFill>
                <a:latin typeface="微软雅黑" panose="020B0503020204020204" pitchFamily="34" charset="-122"/>
                <a:ea typeface="微软雅黑" panose="020B0503020204020204" pitchFamily="34" charset="-122"/>
              </a:rPr>
              <a:t>组数为1时，就是全相联映射；当每组只有一行时，就是直接映射。</a:t>
            </a:r>
          </a:p>
          <a:p>
            <a:pPr lvl="1" eaLnBrk="1" hangingPunct="1">
              <a:lnSpc>
                <a:spcPct val="115000"/>
              </a:lnSpc>
              <a:spcBef>
                <a:spcPct val="30000"/>
              </a:spcBef>
              <a:buFontTx/>
              <a:buChar char="–"/>
            </a:pPr>
            <a:r>
              <a:rPr kumimoji="1" lang="zh-CN" altLang="en-US" sz="2200" b="1" dirty="0">
                <a:solidFill>
                  <a:srgbClr val="000099"/>
                </a:solidFill>
                <a:latin typeface="微软雅黑" panose="020B0503020204020204" pitchFamily="34" charset="-122"/>
                <a:ea typeface="微软雅黑" panose="020B0503020204020204" pitchFamily="34" charset="-122"/>
              </a:rPr>
              <a:t>每组</a:t>
            </a:r>
            <a:r>
              <a:rPr kumimoji="1" lang="en-US" altLang="zh-CN" sz="2200" b="1" dirty="0">
                <a:solidFill>
                  <a:srgbClr val="000099"/>
                </a:solidFill>
                <a:latin typeface="微软雅黑" panose="020B0503020204020204" pitchFamily="34" charset="-122"/>
                <a:ea typeface="微软雅黑" panose="020B0503020204020204" pitchFamily="34" charset="-122"/>
              </a:rPr>
              <a:t>2</a:t>
            </a:r>
            <a:r>
              <a:rPr kumimoji="1" lang="zh-CN" altLang="en-US" sz="2200" b="1" dirty="0">
                <a:solidFill>
                  <a:srgbClr val="000099"/>
                </a:solidFill>
                <a:latin typeface="微软雅黑" panose="020B0503020204020204" pitchFamily="34" charset="-122"/>
                <a:ea typeface="微软雅黑" panose="020B0503020204020204" pitchFamily="34" charset="-122"/>
              </a:rPr>
              <a:t>或</a:t>
            </a:r>
            <a:r>
              <a:rPr kumimoji="1" lang="en-US" altLang="zh-CN" sz="2200" b="1" dirty="0">
                <a:solidFill>
                  <a:srgbClr val="000099"/>
                </a:solidFill>
                <a:latin typeface="微软雅黑" panose="020B0503020204020204" pitchFamily="34" charset="-122"/>
                <a:ea typeface="微软雅黑" panose="020B0503020204020204" pitchFamily="34" charset="-122"/>
              </a:rPr>
              <a:t>4</a:t>
            </a:r>
            <a:r>
              <a:rPr kumimoji="1" lang="zh-CN" altLang="en-US" sz="2200" b="1" dirty="0">
                <a:solidFill>
                  <a:srgbClr val="000099"/>
                </a:solidFill>
                <a:latin typeface="微软雅黑" panose="020B0503020204020204" pitchFamily="34" charset="-122"/>
                <a:ea typeface="微软雅黑" panose="020B0503020204020204" pitchFamily="34" charset="-122"/>
              </a:rPr>
              <a:t>行（称为2路或</a:t>
            </a:r>
            <a:r>
              <a:rPr kumimoji="1" lang="en-US" altLang="zh-CN" sz="2200" b="1" dirty="0">
                <a:solidFill>
                  <a:srgbClr val="000099"/>
                </a:solidFill>
                <a:latin typeface="微软雅黑" panose="020B0503020204020204" pitchFamily="34" charset="-122"/>
                <a:ea typeface="微软雅黑" panose="020B0503020204020204" pitchFamily="34" charset="-122"/>
              </a:rPr>
              <a:t>4</a:t>
            </a:r>
            <a:r>
              <a:rPr kumimoji="1" lang="zh-CN" altLang="en-US" sz="2200" b="1" dirty="0">
                <a:solidFill>
                  <a:srgbClr val="000099"/>
                </a:solidFill>
                <a:latin typeface="微软雅黑" panose="020B0503020204020204" pitchFamily="34" charset="-122"/>
                <a:ea typeface="微软雅黑" panose="020B0503020204020204" pitchFamily="34" charset="-122"/>
              </a:rPr>
              <a:t>路组相联）较常用。通常每组4行以上很少用。在较大容量的</a:t>
            </a:r>
            <a:r>
              <a:rPr kumimoji="1" lang="en-US" altLang="zh-CN" sz="2200" b="1" dirty="0">
                <a:solidFill>
                  <a:srgbClr val="000099"/>
                </a:solidFill>
                <a:latin typeface="微软雅黑" panose="020B0503020204020204" pitchFamily="34" charset="-122"/>
                <a:ea typeface="微软雅黑" panose="020B0503020204020204" pitchFamily="34" charset="-122"/>
              </a:rPr>
              <a:t>L2 </a:t>
            </a:r>
            <a:r>
              <a:rPr kumimoji="1" lang="en-US" altLang="zh-CN" sz="2200" b="1" dirty="0" err="1">
                <a:solidFill>
                  <a:srgbClr val="000099"/>
                </a:solidFill>
                <a:latin typeface="微软雅黑" panose="020B0503020204020204" pitchFamily="34" charset="-122"/>
                <a:ea typeface="微软雅黑" panose="020B0503020204020204" pitchFamily="34" charset="-122"/>
              </a:rPr>
              <a:t>Cahce</a:t>
            </a:r>
            <a:r>
              <a:rPr kumimoji="1" lang="zh-CN" altLang="en-US" sz="2200" b="1" dirty="0">
                <a:solidFill>
                  <a:srgbClr val="000099"/>
                </a:solidFill>
                <a:latin typeface="微软雅黑" panose="020B0503020204020204" pitchFamily="34" charset="-122"/>
                <a:ea typeface="微软雅黑" panose="020B0503020204020204" pitchFamily="34" charset="-122"/>
              </a:rPr>
              <a:t>和</a:t>
            </a:r>
            <a:r>
              <a:rPr kumimoji="1" lang="en-US" altLang="zh-CN" sz="2200" b="1" dirty="0">
                <a:solidFill>
                  <a:srgbClr val="000099"/>
                </a:solidFill>
                <a:latin typeface="微软雅黑" panose="020B0503020204020204" pitchFamily="34" charset="-122"/>
                <a:ea typeface="微软雅黑" panose="020B0503020204020204" pitchFamily="34" charset="-122"/>
              </a:rPr>
              <a:t>L3 </a:t>
            </a:r>
            <a:r>
              <a:rPr kumimoji="1" lang="en-US" altLang="zh-CN" sz="2200" b="1" dirty="0" err="1">
                <a:solidFill>
                  <a:srgbClr val="000099"/>
                </a:solidFill>
                <a:latin typeface="微软雅黑" panose="020B0503020204020204" pitchFamily="34" charset="-122"/>
                <a:ea typeface="微软雅黑" panose="020B0503020204020204" pitchFamily="34" charset="-122"/>
              </a:rPr>
              <a:t>Cahce</a:t>
            </a:r>
            <a:r>
              <a:rPr kumimoji="1" lang="zh-CN" altLang="en-US" sz="2200" b="1" dirty="0">
                <a:solidFill>
                  <a:srgbClr val="000099"/>
                </a:solidFill>
                <a:latin typeface="微软雅黑" panose="020B0503020204020204" pitchFamily="34" charset="-122"/>
                <a:ea typeface="微软雅黑" panose="020B0503020204020204" pitchFamily="34" charset="-122"/>
              </a:rPr>
              <a:t>中使用</a:t>
            </a:r>
            <a:r>
              <a:rPr kumimoji="1" lang="en-US" altLang="zh-CN" sz="2200" b="1" dirty="0">
                <a:solidFill>
                  <a:srgbClr val="000099"/>
                </a:solidFill>
                <a:latin typeface="微软雅黑" panose="020B0503020204020204" pitchFamily="34" charset="-122"/>
                <a:ea typeface="微软雅黑" panose="020B0503020204020204" pitchFamily="34" charset="-122"/>
              </a:rPr>
              <a:t>4</a:t>
            </a:r>
            <a:r>
              <a:rPr kumimoji="1" lang="zh-CN" altLang="en-US" sz="2200" b="1" dirty="0">
                <a:solidFill>
                  <a:srgbClr val="000099"/>
                </a:solidFill>
                <a:latin typeface="微软雅黑" panose="020B0503020204020204" pitchFamily="34" charset="-122"/>
                <a:ea typeface="微软雅黑" panose="020B0503020204020204" pitchFamily="34" charset="-122"/>
              </a:rPr>
              <a:t>路以上映射。</a:t>
            </a:r>
          </a:p>
        </p:txBody>
      </p:sp>
      <p:sp>
        <p:nvSpPr>
          <p:cNvPr id="59397"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C3C9FBE3-893E-44E2-98D4-189A4E8282B1}" type="slidenum">
              <a:rPr lang="zh-CN" altLang="en-US" sz="1200" smtClean="0">
                <a:solidFill>
                  <a:srgbClr val="898989"/>
                </a:solidFill>
              </a:rPr>
              <a:pPr/>
              <a:t>53</a:t>
            </a:fld>
            <a:endParaRPr lang="zh-CN" altLang="en-US" sz="1200">
              <a:solidFill>
                <a:srgbClr val="898989"/>
              </a:solidFill>
            </a:endParaRPr>
          </a:p>
        </p:txBody>
      </p:sp>
      <p:sp>
        <p:nvSpPr>
          <p:cNvPr id="2" name="矩形 1"/>
          <p:cNvSpPr/>
          <p:nvPr/>
        </p:nvSpPr>
        <p:spPr>
          <a:xfrm>
            <a:off x="1446045" y="4012600"/>
            <a:ext cx="3005951" cy="407291"/>
          </a:xfrm>
          <a:prstGeom prst="rect">
            <a:avLst/>
          </a:prstGeom>
        </p:spPr>
        <p:txBody>
          <a:bodyPr wrap="none">
            <a:spAutoFit/>
          </a:bodyPr>
          <a:lstStyle/>
          <a:p>
            <a:pPr eaLnBrk="1" hangingPunct="1">
              <a:lnSpc>
                <a:spcPct val="110000"/>
              </a:lnSpc>
            </a:pPr>
            <a:r>
              <a:rPr lang="zh-CN" altLang="en-US" sz="2000" b="1" dirty="0">
                <a:latin typeface="微软雅黑" panose="020B0503020204020204" pitchFamily="34" charset="-122"/>
                <a:ea typeface="微软雅黑" panose="020B0503020204020204" pitchFamily="34" charset="-122"/>
                <a:hlinkClick r:id="" action="ppaction://hlinkshowjump?jump=nextslide"/>
              </a:rPr>
              <a:t>组相联映射</a:t>
            </a:r>
            <a:r>
              <a:rPr lang="zh-CN" altLang="en-US" sz="2000" b="1" dirty="0">
                <a:latin typeface="微软雅黑" panose="020B0503020204020204" pitchFamily="34" charset="-122"/>
                <a:ea typeface="微软雅黑" panose="020B0503020204020204" pitchFamily="34" charset="-122"/>
              </a:rPr>
              <a:t>结合过程示例</a:t>
            </a:r>
          </a:p>
        </p:txBody>
      </p:sp>
      <p:sp>
        <p:nvSpPr>
          <p:cNvPr id="7" name="TextBox 4"/>
          <p:cNvSpPr txBox="1">
            <a:spLocks noChangeArrowheads="1"/>
          </p:cNvSpPr>
          <p:nvPr/>
        </p:nvSpPr>
        <p:spPr bwMode="auto">
          <a:xfrm>
            <a:off x="3191521" y="6463334"/>
            <a:ext cx="12604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1800" b="1" i="1" dirty="0">
                <a:solidFill>
                  <a:srgbClr val="666699"/>
                </a:solidFill>
                <a:ea typeface="华文新魏" panose="02010800040101010101" pitchFamily="2" charset="-122"/>
                <a:hlinkClick r:id="rId2" action="ppaction://hlinksldjump"/>
              </a:rPr>
              <a:t>SKIP</a:t>
            </a:r>
            <a:endParaRPr kumimoji="1" lang="en-US" altLang="zh-CN" sz="1800" b="1" i="1" dirty="0">
              <a:solidFill>
                <a:srgbClr val="666699"/>
              </a:solidFill>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442371">
                                            <p:txEl>
                                              <p:pRg st="0" end="0"/>
                                            </p:txEl>
                                          </p:spTgt>
                                        </p:tgtEl>
                                        <p:attrNameLst>
                                          <p:attrName>style.visibility</p:attrName>
                                        </p:attrNameLst>
                                      </p:cBhvr>
                                      <p:to>
                                        <p:strVal val="visible"/>
                                      </p:to>
                                    </p:set>
                                    <p:animEffect transition="in" filter="wipe(down)">
                                      <p:cBhvr>
                                        <p:cTn id="7" dur="500"/>
                                        <p:tgtEl>
                                          <p:spTgt spid="4423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42371">
                                            <p:txEl>
                                              <p:pRg st="1" end="1"/>
                                            </p:txEl>
                                          </p:spTgt>
                                        </p:tgtEl>
                                        <p:attrNameLst>
                                          <p:attrName>style.visibility</p:attrName>
                                        </p:attrNameLst>
                                      </p:cBhvr>
                                      <p:to>
                                        <p:strVal val="visible"/>
                                      </p:to>
                                    </p:set>
                                    <p:animEffect transition="in" filter="blinds(horizontal)">
                                      <p:cBhvr>
                                        <p:cTn id="12" dur="500"/>
                                        <p:tgtEl>
                                          <p:spTgt spid="4423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42371">
                                            <p:txEl>
                                              <p:pRg st="2" end="2"/>
                                            </p:txEl>
                                          </p:spTgt>
                                        </p:tgtEl>
                                        <p:attrNameLst>
                                          <p:attrName>style.visibility</p:attrName>
                                        </p:attrNameLst>
                                      </p:cBhvr>
                                      <p:to>
                                        <p:strVal val="visible"/>
                                      </p:to>
                                    </p:set>
                                    <p:animEffect transition="in" filter="blinds(horizontal)">
                                      <p:cBhvr>
                                        <p:cTn id="17" dur="500"/>
                                        <p:tgtEl>
                                          <p:spTgt spid="4423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42371">
                                            <p:txEl>
                                              <p:pRg st="3" end="3"/>
                                            </p:txEl>
                                          </p:spTgt>
                                        </p:tgtEl>
                                        <p:attrNameLst>
                                          <p:attrName>style.visibility</p:attrName>
                                        </p:attrNameLst>
                                      </p:cBhvr>
                                      <p:to>
                                        <p:strVal val="visible"/>
                                      </p:to>
                                    </p:set>
                                    <p:animEffect transition="in" filter="blinds(horizontal)">
                                      <p:cBhvr>
                                        <p:cTn id="22" dur="500"/>
                                        <p:tgtEl>
                                          <p:spTgt spid="44237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42371">
                                            <p:txEl>
                                              <p:pRg st="4" end="4"/>
                                            </p:txEl>
                                          </p:spTgt>
                                        </p:tgtEl>
                                        <p:attrNameLst>
                                          <p:attrName>style.visibility</p:attrName>
                                        </p:attrNameLst>
                                      </p:cBhvr>
                                      <p:to>
                                        <p:strVal val="visible"/>
                                      </p:to>
                                    </p:set>
                                    <p:animEffect transition="in" filter="blinds(horizontal)">
                                      <p:cBhvr>
                                        <p:cTn id="27" dur="500"/>
                                        <p:tgtEl>
                                          <p:spTgt spid="44237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42371">
                                            <p:txEl>
                                              <p:pRg st="5" end="5"/>
                                            </p:txEl>
                                          </p:spTgt>
                                        </p:tgtEl>
                                        <p:attrNameLst>
                                          <p:attrName>style.visibility</p:attrName>
                                        </p:attrNameLst>
                                      </p:cBhvr>
                                      <p:to>
                                        <p:strVal val="visible"/>
                                      </p:to>
                                    </p:set>
                                    <p:animEffect transition="in" filter="blinds(horizontal)">
                                      <p:cBhvr>
                                        <p:cTn id="32" dur="500"/>
                                        <p:tgtEl>
                                          <p:spTgt spid="44237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442371">
                                            <p:txEl>
                                              <p:pRg st="6" end="6"/>
                                            </p:txEl>
                                          </p:spTgt>
                                        </p:tgtEl>
                                        <p:attrNameLst>
                                          <p:attrName>style.visibility</p:attrName>
                                        </p:attrNameLst>
                                      </p:cBhvr>
                                      <p:to>
                                        <p:strVal val="visible"/>
                                      </p:to>
                                    </p:set>
                                    <p:animEffect transition="in" filter="wipe(down)">
                                      <p:cBhvr>
                                        <p:cTn id="37" dur="500"/>
                                        <p:tgtEl>
                                          <p:spTgt spid="44237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wipe(down)">
                                      <p:cBhvr>
                                        <p:cTn id="42" dur="500"/>
                                        <p:tgtEl>
                                          <p:spTgt spid="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442372">
                                            <p:txEl>
                                              <p:pRg st="0" end="0"/>
                                            </p:txEl>
                                          </p:spTgt>
                                        </p:tgtEl>
                                        <p:attrNameLst>
                                          <p:attrName>style.visibility</p:attrName>
                                        </p:attrNameLst>
                                      </p:cBhvr>
                                      <p:to>
                                        <p:strVal val="visible"/>
                                      </p:to>
                                    </p:set>
                                    <p:animEffect transition="in" filter="wipe(down)">
                                      <p:cBhvr>
                                        <p:cTn id="47" dur="500"/>
                                        <p:tgtEl>
                                          <p:spTgt spid="442372">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442372">
                                            <p:txEl>
                                              <p:pRg st="1" end="1"/>
                                            </p:txEl>
                                          </p:spTgt>
                                        </p:tgtEl>
                                        <p:attrNameLst>
                                          <p:attrName>style.visibility</p:attrName>
                                        </p:attrNameLst>
                                      </p:cBhvr>
                                      <p:to>
                                        <p:strVal val="visible"/>
                                      </p:to>
                                    </p:set>
                                    <p:animEffect transition="in" filter="blinds(horizontal)">
                                      <p:cBhvr>
                                        <p:cTn id="52" dur="500"/>
                                        <p:tgtEl>
                                          <p:spTgt spid="442372">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442372">
                                            <p:txEl>
                                              <p:pRg st="2" end="2"/>
                                            </p:txEl>
                                          </p:spTgt>
                                        </p:tgtEl>
                                        <p:attrNameLst>
                                          <p:attrName>style.visibility</p:attrName>
                                        </p:attrNameLst>
                                      </p:cBhvr>
                                      <p:to>
                                        <p:strVal val="visible"/>
                                      </p:to>
                                    </p:set>
                                    <p:animEffect transition="in" filter="blinds(horizontal)">
                                      <p:cBhvr>
                                        <p:cTn id="57" dur="500"/>
                                        <p:tgtEl>
                                          <p:spTgt spid="442372">
                                            <p:txEl>
                                              <p:pRg st="2" end="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7"/>
                                        </p:tgtEl>
                                        <p:attrNameLst>
                                          <p:attrName>style.visibility</p:attrName>
                                        </p:attrNameLst>
                                      </p:cBhvr>
                                      <p:to>
                                        <p:strVal val="visible"/>
                                      </p:to>
                                    </p:set>
                                    <p:animEffect transition="in" filter="blinds(horizontal)">
                                      <p:cBhvr>
                                        <p:cTn id="6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3" descr="Cache组相联映象的组织示意图_修改"/>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2263" y="414338"/>
            <a:ext cx="6119812" cy="580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3397" name="Text Box 5"/>
          <p:cNvSpPr txBox="1">
            <a:spLocks noChangeArrowheads="1"/>
          </p:cNvSpPr>
          <p:nvPr/>
        </p:nvSpPr>
        <p:spPr bwMode="auto">
          <a:xfrm>
            <a:off x="206375" y="3249613"/>
            <a:ext cx="2116138"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solidFill>
                  <a:srgbClr val="0000FF"/>
                </a:solidFill>
                <a:ea typeface="黑体" panose="02010609060101010101" pitchFamily="49" charset="-122"/>
                <a:cs typeface="Arial" panose="020B0604020202020204" pitchFamily="34" charset="0"/>
              </a:rPr>
              <a:t>指出对应行取自哪个主存组群</a:t>
            </a:r>
          </a:p>
          <a:p>
            <a:pPr eaLnBrk="1" hangingPunct="1">
              <a:spcBef>
                <a:spcPct val="50000"/>
              </a:spcBef>
            </a:pPr>
            <a:r>
              <a:rPr kumimoji="1" lang="zh-CN" altLang="en-US" sz="2000" b="1">
                <a:solidFill>
                  <a:srgbClr val="0000FF"/>
                </a:solidFill>
                <a:ea typeface="黑体" panose="02010609060101010101" pitchFamily="49" charset="-122"/>
                <a:cs typeface="Arial" panose="020B0604020202020204" pitchFamily="34" charset="0"/>
              </a:rPr>
              <a:t>指出对应地址位于哪个主存组群中</a:t>
            </a:r>
          </a:p>
        </p:txBody>
      </p:sp>
      <p:sp>
        <p:nvSpPr>
          <p:cNvPr id="443398" name="Line 6"/>
          <p:cNvSpPr>
            <a:spLocks noChangeShapeType="1"/>
          </p:cNvSpPr>
          <p:nvPr/>
        </p:nvSpPr>
        <p:spPr bwMode="auto">
          <a:xfrm flipV="1">
            <a:off x="2232025" y="2473693"/>
            <a:ext cx="1434744" cy="820370"/>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wrap="square" lIns="0" tIns="0" rIns="0" bIns="0">
            <a:spAutoFit/>
          </a:bodyPr>
          <a:lstStyle/>
          <a:p>
            <a:endParaRPr lang="zh-CN" altLang="en-US"/>
          </a:p>
        </p:txBody>
      </p:sp>
      <p:sp>
        <p:nvSpPr>
          <p:cNvPr id="443399" name="Line 7"/>
          <p:cNvSpPr>
            <a:spLocks noChangeShapeType="1"/>
          </p:cNvSpPr>
          <p:nvPr/>
        </p:nvSpPr>
        <p:spPr bwMode="auto">
          <a:xfrm>
            <a:off x="2154238" y="4344988"/>
            <a:ext cx="1112837" cy="749300"/>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443401" name="Text Box 9"/>
          <p:cNvSpPr txBox="1">
            <a:spLocks noChangeArrowheads="1"/>
          </p:cNvSpPr>
          <p:nvPr/>
        </p:nvSpPr>
        <p:spPr bwMode="auto">
          <a:xfrm>
            <a:off x="3009900" y="6257330"/>
            <a:ext cx="56864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dirty="0">
                <a:solidFill>
                  <a:srgbClr val="FF0000"/>
                </a:solidFill>
                <a:ea typeface="黑体" panose="02010609060101010101" pitchFamily="49" charset="-122"/>
                <a:cs typeface="Arial" panose="020B0604020202020204" pitchFamily="34" charset="0"/>
              </a:rPr>
              <a:t>将主存地址的标记部分与</a:t>
            </a:r>
            <a:r>
              <a:rPr kumimoji="1" lang="en-US" altLang="zh-CN" sz="2000" b="1" dirty="0">
                <a:solidFill>
                  <a:srgbClr val="FF0000"/>
                </a:solidFill>
                <a:ea typeface="黑体" panose="02010609060101010101" pitchFamily="49" charset="-122"/>
                <a:cs typeface="Arial" panose="020B0604020202020204" pitchFamily="34" charset="0"/>
              </a:rPr>
              <a:t>Cache</a:t>
            </a:r>
            <a:r>
              <a:rPr kumimoji="1" lang="zh-CN" altLang="en-US" sz="2000" b="1" dirty="0">
                <a:solidFill>
                  <a:srgbClr val="FF0000"/>
                </a:solidFill>
                <a:ea typeface="黑体" panose="02010609060101010101" pitchFamily="49" charset="-122"/>
                <a:cs typeface="Arial" panose="020B0604020202020204" pitchFamily="34" charset="0"/>
              </a:rPr>
              <a:t>第</a:t>
            </a:r>
            <a:r>
              <a:rPr kumimoji="1" lang="en-US" altLang="zh-CN" sz="2000" b="1" dirty="0">
                <a:solidFill>
                  <a:srgbClr val="FF0000"/>
                </a:solidFill>
                <a:ea typeface="黑体" panose="02010609060101010101" pitchFamily="49" charset="-122"/>
                <a:cs typeface="Arial" panose="020B0604020202020204" pitchFamily="34" charset="0"/>
              </a:rPr>
              <a:t>001</a:t>
            </a:r>
            <a:r>
              <a:rPr kumimoji="1" lang="zh-CN" altLang="en-US" sz="2000" b="1" dirty="0">
                <a:solidFill>
                  <a:srgbClr val="FF0000"/>
                </a:solidFill>
                <a:ea typeface="黑体" panose="02010609060101010101" pitchFamily="49" charset="-122"/>
                <a:cs typeface="Arial" panose="020B0604020202020204" pitchFamily="34" charset="0"/>
              </a:rPr>
              <a:t>组中的每个</a:t>
            </a:r>
            <a:r>
              <a:rPr kumimoji="1" lang="en-US" altLang="zh-CN" sz="2000" b="1" dirty="0">
                <a:solidFill>
                  <a:srgbClr val="FF0000"/>
                </a:solidFill>
                <a:ea typeface="黑体" panose="02010609060101010101" pitchFamily="49" charset="-122"/>
                <a:cs typeface="Arial" panose="020B0604020202020204" pitchFamily="34" charset="0"/>
              </a:rPr>
              <a:t>Cache</a:t>
            </a:r>
            <a:r>
              <a:rPr kumimoji="1" lang="zh-CN" altLang="en-US" sz="2000" b="1" dirty="0">
                <a:solidFill>
                  <a:srgbClr val="FF0000"/>
                </a:solidFill>
                <a:ea typeface="黑体" panose="02010609060101010101" pitchFamily="49" charset="-122"/>
                <a:cs typeface="Arial" panose="020B0604020202020204" pitchFamily="34" charset="0"/>
              </a:rPr>
              <a:t>标记进行比较！</a:t>
            </a:r>
          </a:p>
        </p:txBody>
      </p:sp>
      <p:sp>
        <p:nvSpPr>
          <p:cNvPr id="443403" name="Text Box 11"/>
          <p:cNvSpPr txBox="1">
            <a:spLocks noChangeArrowheads="1"/>
          </p:cNvSpPr>
          <p:nvPr/>
        </p:nvSpPr>
        <p:spPr bwMode="auto">
          <a:xfrm>
            <a:off x="161925" y="4754563"/>
            <a:ext cx="270351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solidFill>
                  <a:srgbClr val="CC0000"/>
                </a:solidFill>
                <a:ea typeface="黑体" panose="02010609060101010101" pitchFamily="49" charset="-122"/>
                <a:cs typeface="Arial" panose="020B0604020202020204" pitchFamily="34" charset="0"/>
              </a:rPr>
              <a:t>例：如何对</a:t>
            </a:r>
            <a:r>
              <a:rPr kumimoji="1" lang="en-US" altLang="zh-CN" sz="2000" b="1">
                <a:solidFill>
                  <a:srgbClr val="CC0000"/>
                </a:solidFill>
                <a:ea typeface="黑体" panose="02010609060101010101" pitchFamily="49" charset="-122"/>
                <a:cs typeface="Arial" panose="020B0604020202020204" pitchFamily="34" charset="0"/>
              </a:rPr>
              <a:t>0120CH</a:t>
            </a:r>
            <a:r>
              <a:rPr kumimoji="1" lang="zh-CN" altLang="en-US" sz="2000" b="1">
                <a:solidFill>
                  <a:srgbClr val="CC0000"/>
                </a:solidFill>
                <a:ea typeface="黑体" panose="02010609060101010101" pitchFamily="49" charset="-122"/>
                <a:cs typeface="Arial" panose="020B0604020202020204" pitchFamily="34" charset="0"/>
              </a:rPr>
              <a:t>单元进行访问？</a:t>
            </a:r>
          </a:p>
        </p:txBody>
      </p:sp>
      <p:sp>
        <p:nvSpPr>
          <p:cNvPr id="443404" name="Text Box 12"/>
          <p:cNvSpPr txBox="1">
            <a:spLocks noChangeArrowheads="1"/>
          </p:cNvSpPr>
          <p:nvPr/>
        </p:nvSpPr>
        <p:spPr bwMode="auto">
          <a:xfrm>
            <a:off x="130727" y="5638800"/>
            <a:ext cx="336177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20000"/>
              </a:spcBef>
            </a:pPr>
            <a:r>
              <a:rPr kumimoji="1" lang="en-US" altLang="zh-CN" sz="2000" b="1" dirty="0">
                <a:solidFill>
                  <a:schemeClr val="accent2"/>
                </a:solidFill>
                <a:ea typeface="黑体" panose="02010609060101010101" pitchFamily="49" charset="-122"/>
              </a:rPr>
              <a:t>0000 0001 </a:t>
            </a:r>
            <a:r>
              <a:rPr kumimoji="1" lang="en-US" altLang="zh-CN" sz="2000" b="1" dirty="0">
                <a:solidFill>
                  <a:srgbClr val="CC0000"/>
                </a:solidFill>
                <a:ea typeface="黑体" panose="02010609060101010101" pitchFamily="49" charset="-122"/>
              </a:rPr>
              <a:t>001 </a:t>
            </a:r>
            <a:r>
              <a:rPr kumimoji="1" lang="en-US" altLang="zh-CN" sz="2000" b="1" dirty="0">
                <a:solidFill>
                  <a:srgbClr val="0000FF"/>
                </a:solidFill>
                <a:ea typeface="黑体" panose="02010609060101010101" pitchFamily="49" charset="-122"/>
              </a:rPr>
              <a:t>00000 1100B</a:t>
            </a:r>
            <a:r>
              <a:rPr kumimoji="1" lang="zh-CN" altLang="en-US" sz="2000" b="1" dirty="0">
                <a:solidFill>
                  <a:srgbClr val="0000FF"/>
                </a:solidFill>
                <a:ea typeface="黑体" panose="02010609060101010101" pitchFamily="49" charset="-122"/>
              </a:rPr>
              <a:t>是第</a:t>
            </a:r>
            <a:r>
              <a:rPr kumimoji="1" lang="en-US" altLang="zh-CN" sz="2000" b="1" dirty="0">
                <a:solidFill>
                  <a:srgbClr val="0000FF"/>
                </a:solidFill>
                <a:ea typeface="黑体" panose="02010609060101010101" pitchFamily="49" charset="-122"/>
              </a:rPr>
              <a:t>1</a:t>
            </a:r>
            <a:r>
              <a:rPr kumimoji="1" lang="zh-CN" altLang="en-US" sz="2000" b="1" dirty="0">
                <a:solidFill>
                  <a:srgbClr val="0000FF"/>
                </a:solidFill>
                <a:ea typeface="黑体" panose="02010609060101010101" pitchFamily="49" charset="-122"/>
              </a:rPr>
              <a:t>组群中的</a:t>
            </a:r>
            <a:r>
              <a:rPr kumimoji="1" lang="en-US" altLang="zh-CN" sz="2000" b="1" dirty="0">
                <a:solidFill>
                  <a:srgbClr val="0000FF"/>
                </a:solidFill>
                <a:ea typeface="黑体" panose="02010609060101010101" pitchFamily="49" charset="-122"/>
              </a:rPr>
              <a:t>001</a:t>
            </a:r>
            <a:r>
              <a:rPr kumimoji="1" lang="zh-CN" altLang="en-US" sz="2000" b="1" dirty="0">
                <a:solidFill>
                  <a:srgbClr val="0000FF"/>
                </a:solidFill>
                <a:ea typeface="黑体" panose="02010609060101010101" pitchFamily="49" charset="-122"/>
              </a:rPr>
              <a:t>块（即第</a:t>
            </a:r>
            <a:r>
              <a:rPr kumimoji="1" lang="en-US" altLang="zh-CN" sz="2000" b="1" dirty="0">
                <a:solidFill>
                  <a:srgbClr val="0000FF"/>
                </a:solidFill>
                <a:ea typeface="黑体" panose="02010609060101010101" pitchFamily="49" charset="-122"/>
              </a:rPr>
              <a:t>9</a:t>
            </a:r>
            <a:r>
              <a:rPr kumimoji="1" lang="zh-CN" altLang="en-US" sz="2000" b="1" dirty="0">
                <a:solidFill>
                  <a:srgbClr val="0000FF"/>
                </a:solidFill>
                <a:ea typeface="黑体" panose="02010609060101010101" pitchFamily="49" charset="-122"/>
              </a:rPr>
              <a:t>块）中第</a:t>
            </a:r>
            <a:r>
              <a:rPr kumimoji="1" lang="en-US" altLang="zh-CN" sz="2000" b="1" dirty="0">
                <a:solidFill>
                  <a:srgbClr val="0000FF"/>
                </a:solidFill>
                <a:ea typeface="黑体" panose="02010609060101010101" pitchFamily="49" charset="-122"/>
              </a:rPr>
              <a:t>12</a:t>
            </a:r>
            <a:r>
              <a:rPr kumimoji="1" lang="zh-CN" altLang="en-US" sz="2000" b="1" dirty="0">
                <a:solidFill>
                  <a:srgbClr val="0000FF"/>
                </a:solidFill>
                <a:ea typeface="黑体" panose="02010609060101010101" pitchFamily="49" charset="-122"/>
              </a:rPr>
              <a:t>个单元。</a:t>
            </a:r>
            <a:r>
              <a:rPr kumimoji="1" lang="en-US" altLang="zh-CN" sz="2000" b="1" dirty="0">
                <a:solidFill>
                  <a:srgbClr val="0000FF"/>
                </a:solidFill>
                <a:ea typeface="黑体" panose="02010609060101010101" pitchFamily="49" charset="-122"/>
              </a:rPr>
              <a:t> </a:t>
            </a:r>
          </a:p>
        </p:txBody>
      </p:sp>
      <p:sp>
        <p:nvSpPr>
          <p:cNvPr id="443405" name="Rectangle 13"/>
          <p:cNvSpPr>
            <a:spLocks noChangeArrowheads="1"/>
          </p:cNvSpPr>
          <p:nvPr/>
        </p:nvSpPr>
        <p:spPr bwMode="auto">
          <a:xfrm>
            <a:off x="7362825" y="2754313"/>
            <a:ext cx="765175" cy="404812"/>
          </a:xfrm>
          <a:prstGeom prst="rect">
            <a:avLst/>
          </a:prstGeom>
          <a:solidFill>
            <a:srgbClr val="008000">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43406" name="Line 14"/>
          <p:cNvSpPr>
            <a:spLocks noChangeShapeType="1"/>
          </p:cNvSpPr>
          <p:nvPr/>
        </p:nvSpPr>
        <p:spPr bwMode="auto">
          <a:xfrm flipH="1" flipV="1">
            <a:off x="4976813" y="2619375"/>
            <a:ext cx="2386012" cy="314325"/>
          </a:xfrm>
          <a:prstGeom prst="line">
            <a:avLst/>
          </a:prstGeom>
          <a:noFill/>
          <a:ln w="57150">
            <a:solidFill>
              <a:srgbClr val="CC00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443407" name="Rectangle 15"/>
          <p:cNvSpPr>
            <a:spLocks noChangeArrowheads="1"/>
          </p:cNvSpPr>
          <p:nvPr/>
        </p:nvSpPr>
        <p:spPr bwMode="auto">
          <a:xfrm>
            <a:off x="4114800" y="2259013"/>
            <a:ext cx="671513" cy="360362"/>
          </a:xfrm>
          <a:prstGeom prst="rect">
            <a:avLst/>
          </a:prstGeom>
          <a:solidFill>
            <a:srgbClr val="008000">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43408" name="Rectangle 16"/>
          <p:cNvSpPr>
            <a:spLocks noChangeArrowheads="1"/>
          </p:cNvSpPr>
          <p:nvPr/>
        </p:nvSpPr>
        <p:spPr bwMode="auto">
          <a:xfrm>
            <a:off x="4122738" y="2619375"/>
            <a:ext cx="671512" cy="404813"/>
          </a:xfrm>
          <a:prstGeom prst="rect">
            <a:avLst/>
          </a:prstGeom>
          <a:solidFill>
            <a:srgbClr val="008000">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0429" name="Rectangle 20"/>
          <p:cNvSpPr>
            <a:spLocks noChangeArrowheads="1"/>
          </p:cNvSpPr>
          <p:nvPr/>
        </p:nvSpPr>
        <p:spPr bwMode="auto">
          <a:xfrm>
            <a:off x="82549" y="237000"/>
            <a:ext cx="2927351" cy="264687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dirty="0">
                <a:solidFill>
                  <a:srgbClr val="0000FF"/>
                </a:solidFill>
                <a:ea typeface="黑体" panose="02010609060101010101" pitchFamily="49" charset="-122"/>
              </a:rPr>
              <a:t>假定</a:t>
            </a:r>
            <a:r>
              <a:rPr kumimoji="1" lang="zh-CN" altLang="en-US" sz="2000" b="1" dirty="0">
                <a:solidFill>
                  <a:srgbClr val="0000FF"/>
                </a:solidFill>
                <a:ea typeface="黑体" panose="02010609060101010101" pitchFamily="49" charset="-122"/>
                <a:cs typeface="Arial" panose="020B0604020202020204" pitchFamily="34" charset="0"/>
              </a:rPr>
              <a:t>数据在主存和</a:t>
            </a:r>
            <a:r>
              <a:rPr kumimoji="1" lang="en-US" altLang="zh-CN" sz="2000" b="1" dirty="0">
                <a:solidFill>
                  <a:srgbClr val="0000FF"/>
                </a:solidFill>
                <a:ea typeface="黑体" panose="02010609060101010101" pitchFamily="49" charset="-122"/>
                <a:cs typeface="Arial" panose="020B0604020202020204" pitchFamily="34" charset="0"/>
              </a:rPr>
              <a:t>Cache</a:t>
            </a:r>
            <a:r>
              <a:rPr kumimoji="1" lang="zh-CN" altLang="en-US" sz="2000" b="1" dirty="0">
                <a:solidFill>
                  <a:srgbClr val="0000FF"/>
                </a:solidFill>
                <a:ea typeface="黑体" panose="02010609060101010101" pitchFamily="49" charset="-122"/>
                <a:cs typeface="Arial" panose="020B0604020202020204" pitchFamily="34" charset="0"/>
              </a:rPr>
              <a:t>间的传送单位为512字。</a:t>
            </a:r>
          </a:p>
          <a:p>
            <a:pPr eaLnBrk="1" hangingPunct="1">
              <a:spcBef>
                <a:spcPct val="20000"/>
              </a:spcBef>
            </a:pPr>
            <a:r>
              <a:rPr kumimoji="1" lang="en-US" altLang="zh-CN" sz="2000" b="1" dirty="0">
                <a:solidFill>
                  <a:srgbClr val="0000FF"/>
                </a:solidFill>
                <a:ea typeface="黑体" panose="02010609060101010101" pitchFamily="49" charset="-122"/>
                <a:cs typeface="Arial" panose="020B0604020202020204" pitchFamily="34" charset="0"/>
              </a:rPr>
              <a:t>Cache</a:t>
            </a:r>
            <a:r>
              <a:rPr kumimoji="1" lang="zh-CN" altLang="en-US" sz="2000" b="1" dirty="0">
                <a:solidFill>
                  <a:srgbClr val="0000FF"/>
                </a:solidFill>
                <a:ea typeface="黑体" panose="02010609060101010101" pitchFamily="49" charset="-122"/>
                <a:cs typeface="Arial" panose="020B0604020202020204" pitchFamily="34" charset="0"/>
              </a:rPr>
              <a:t>数据大小：2</a:t>
            </a:r>
            <a:r>
              <a:rPr kumimoji="1" lang="zh-CN" altLang="en-US" sz="2000" b="1" baseline="30000" dirty="0">
                <a:solidFill>
                  <a:srgbClr val="0000FF"/>
                </a:solidFill>
                <a:ea typeface="黑体" panose="02010609060101010101" pitchFamily="49" charset="-122"/>
                <a:cs typeface="Arial" panose="020B0604020202020204" pitchFamily="34" charset="0"/>
              </a:rPr>
              <a:t>13</a:t>
            </a:r>
            <a:r>
              <a:rPr kumimoji="1" lang="zh-CN" altLang="en-US" sz="2000" b="1" dirty="0">
                <a:solidFill>
                  <a:srgbClr val="0000FF"/>
                </a:solidFill>
                <a:ea typeface="黑体" panose="02010609060101010101" pitchFamily="49" charset="-122"/>
                <a:cs typeface="Arial" panose="020B0604020202020204" pitchFamily="34" charset="0"/>
              </a:rPr>
              <a:t>字=8</a:t>
            </a:r>
            <a:r>
              <a:rPr kumimoji="1" lang="en-US" altLang="zh-CN" sz="2000" b="1" dirty="0">
                <a:solidFill>
                  <a:srgbClr val="0000FF"/>
                </a:solidFill>
                <a:ea typeface="黑体" panose="02010609060101010101" pitchFamily="49" charset="-122"/>
                <a:cs typeface="Arial" panose="020B0604020202020204" pitchFamily="34" charset="0"/>
              </a:rPr>
              <a:t>K</a:t>
            </a:r>
            <a:r>
              <a:rPr kumimoji="1" lang="zh-CN" altLang="en-US" sz="2000" b="1" dirty="0">
                <a:solidFill>
                  <a:srgbClr val="0000FF"/>
                </a:solidFill>
                <a:ea typeface="黑体" panose="02010609060101010101" pitchFamily="49" charset="-122"/>
                <a:cs typeface="Arial" panose="020B0604020202020204" pitchFamily="34" charset="0"/>
              </a:rPr>
              <a:t>字=16行 </a:t>
            </a:r>
            <a:r>
              <a:rPr kumimoji="1" lang="en-US" altLang="zh-CN" sz="2000" b="1" dirty="0">
                <a:solidFill>
                  <a:srgbClr val="0000FF"/>
                </a:solidFill>
                <a:ea typeface="黑体" panose="02010609060101010101" pitchFamily="49" charset="-122"/>
                <a:cs typeface="Arial" panose="020B0604020202020204" pitchFamily="34" charset="0"/>
              </a:rPr>
              <a:t>x 512</a:t>
            </a:r>
            <a:r>
              <a:rPr kumimoji="1" lang="zh-CN" altLang="en-US" sz="2000" b="1" dirty="0">
                <a:solidFill>
                  <a:srgbClr val="0000FF"/>
                </a:solidFill>
                <a:ea typeface="黑体" panose="02010609060101010101" pitchFamily="49" charset="-122"/>
                <a:cs typeface="Arial" panose="020B0604020202020204" pitchFamily="34" charset="0"/>
              </a:rPr>
              <a:t>字/ 行</a:t>
            </a:r>
          </a:p>
          <a:p>
            <a:pPr eaLnBrk="1" hangingPunct="1">
              <a:spcBef>
                <a:spcPct val="20000"/>
              </a:spcBef>
            </a:pPr>
            <a:r>
              <a:rPr kumimoji="1" lang="zh-CN" altLang="en-US" sz="2000" b="1" dirty="0">
                <a:solidFill>
                  <a:srgbClr val="0000FF"/>
                </a:solidFill>
                <a:ea typeface="黑体" panose="02010609060101010101" pitchFamily="49" charset="-122"/>
                <a:cs typeface="Arial" panose="020B0604020202020204" pitchFamily="34" charset="0"/>
              </a:rPr>
              <a:t> 主存大小：2</a:t>
            </a:r>
            <a:r>
              <a:rPr kumimoji="1" lang="zh-CN" altLang="en-US" sz="2000" b="1" baseline="30000" dirty="0">
                <a:solidFill>
                  <a:srgbClr val="0000FF"/>
                </a:solidFill>
                <a:ea typeface="黑体" panose="02010609060101010101" pitchFamily="49" charset="-122"/>
                <a:cs typeface="Arial" panose="020B0604020202020204" pitchFamily="34" charset="0"/>
              </a:rPr>
              <a:t>20</a:t>
            </a:r>
            <a:r>
              <a:rPr kumimoji="1" lang="zh-CN" altLang="en-US" sz="2000" b="1" dirty="0">
                <a:solidFill>
                  <a:srgbClr val="0000FF"/>
                </a:solidFill>
                <a:ea typeface="黑体" panose="02010609060101010101" pitchFamily="49" charset="-122"/>
                <a:cs typeface="Arial" panose="020B0604020202020204" pitchFamily="34" charset="0"/>
              </a:rPr>
              <a:t>字=1024</a:t>
            </a:r>
            <a:r>
              <a:rPr kumimoji="1" lang="en-US" altLang="zh-CN" sz="2000" b="1" dirty="0">
                <a:solidFill>
                  <a:srgbClr val="0000FF"/>
                </a:solidFill>
                <a:ea typeface="黑体" panose="02010609060101010101" pitchFamily="49" charset="-122"/>
                <a:cs typeface="Arial" panose="020B0604020202020204" pitchFamily="34" charset="0"/>
              </a:rPr>
              <a:t>K</a:t>
            </a:r>
            <a:r>
              <a:rPr kumimoji="1" lang="zh-CN" altLang="en-US" sz="2000" b="1" dirty="0">
                <a:solidFill>
                  <a:srgbClr val="0000FF"/>
                </a:solidFill>
                <a:ea typeface="黑体" panose="02010609060101010101" pitchFamily="49" charset="-122"/>
                <a:cs typeface="Arial" panose="020B0604020202020204" pitchFamily="34" charset="0"/>
              </a:rPr>
              <a:t>字=2048块 </a:t>
            </a:r>
            <a:r>
              <a:rPr kumimoji="1" lang="en-US" altLang="zh-CN" sz="2000" b="1" dirty="0">
                <a:solidFill>
                  <a:srgbClr val="0000FF"/>
                </a:solidFill>
                <a:ea typeface="黑体" panose="02010609060101010101" pitchFamily="49" charset="-122"/>
                <a:cs typeface="Arial" panose="020B0604020202020204" pitchFamily="34" charset="0"/>
              </a:rPr>
              <a:t>x 512</a:t>
            </a:r>
            <a:r>
              <a:rPr kumimoji="1" lang="zh-CN" altLang="en-US" sz="2000" b="1" dirty="0">
                <a:solidFill>
                  <a:srgbClr val="0000FF"/>
                </a:solidFill>
                <a:ea typeface="黑体" panose="02010609060101010101" pitchFamily="49" charset="-122"/>
                <a:cs typeface="Arial" panose="020B0604020202020204" pitchFamily="34" charset="0"/>
              </a:rPr>
              <a:t>字/ 块</a:t>
            </a:r>
            <a:endParaRPr kumimoji="1" lang="en-US" altLang="zh-CN" sz="2000" b="1" dirty="0">
              <a:solidFill>
                <a:srgbClr val="0000FF"/>
              </a:solidFill>
              <a:ea typeface="黑体" panose="02010609060101010101" pitchFamily="49" charset="-122"/>
              <a:cs typeface="Arial" panose="020B0604020202020204" pitchFamily="34" charset="0"/>
            </a:endParaRPr>
          </a:p>
          <a:p>
            <a:pPr eaLnBrk="1" hangingPunct="1">
              <a:spcBef>
                <a:spcPct val="20000"/>
              </a:spcBef>
            </a:pPr>
            <a:r>
              <a:rPr kumimoji="1" lang="zh-CN" altLang="en-US" sz="2000" b="1" dirty="0">
                <a:solidFill>
                  <a:srgbClr val="0000FF"/>
                </a:solidFill>
                <a:ea typeface="黑体" panose="02010609060101010101" pitchFamily="49" charset="-122"/>
                <a:cs typeface="Arial" panose="020B0604020202020204" pitchFamily="34" charset="0"/>
              </a:rPr>
              <a:t>采用</a:t>
            </a:r>
            <a:r>
              <a:rPr kumimoji="1" lang="en-US" altLang="zh-CN" sz="2000" b="1" dirty="0">
                <a:solidFill>
                  <a:srgbClr val="0000FF"/>
                </a:solidFill>
                <a:ea typeface="黑体" panose="02010609060101010101" pitchFamily="49" charset="-122"/>
                <a:cs typeface="Arial" panose="020B0604020202020204" pitchFamily="34" charset="0"/>
              </a:rPr>
              <a:t>2</a:t>
            </a:r>
            <a:r>
              <a:rPr kumimoji="1" lang="zh-CN" altLang="en-US" sz="2000" b="1" dirty="0">
                <a:solidFill>
                  <a:srgbClr val="0000FF"/>
                </a:solidFill>
                <a:ea typeface="黑体" panose="02010609060101010101" pitchFamily="49" charset="-122"/>
                <a:cs typeface="Arial" panose="020B0604020202020204" pitchFamily="34" charset="0"/>
              </a:rPr>
              <a:t>路组相联，故</a:t>
            </a:r>
            <a:r>
              <a:rPr kumimoji="1" lang="en-US" altLang="zh-CN" sz="2000" b="1" dirty="0">
                <a:solidFill>
                  <a:srgbClr val="0000FF"/>
                </a:solidFill>
                <a:ea typeface="黑体" panose="02010609060101010101" pitchFamily="49" charset="-122"/>
                <a:cs typeface="Arial" panose="020B0604020202020204" pitchFamily="34" charset="0"/>
              </a:rPr>
              <a:t>Cache</a:t>
            </a:r>
            <a:r>
              <a:rPr kumimoji="1" lang="zh-CN" altLang="en-US" sz="2000" b="1" dirty="0">
                <a:solidFill>
                  <a:srgbClr val="0000FF"/>
                </a:solidFill>
                <a:ea typeface="黑体" panose="02010609060101010101" pitchFamily="49" charset="-122"/>
                <a:cs typeface="Arial" panose="020B0604020202020204" pitchFamily="34" charset="0"/>
              </a:rPr>
              <a:t>分为</a:t>
            </a:r>
            <a:r>
              <a:rPr kumimoji="1" lang="en-US" altLang="zh-CN" sz="2000" b="1" dirty="0">
                <a:solidFill>
                  <a:srgbClr val="0000FF"/>
                </a:solidFill>
                <a:ea typeface="黑体" panose="02010609060101010101" pitchFamily="49" charset="-122"/>
                <a:cs typeface="Arial" panose="020B0604020202020204" pitchFamily="34" charset="0"/>
              </a:rPr>
              <a:t>8</a:t>
            </a:r>
            <a:r>
              <a:rPr kumimoji="1" lang="zh-CN" altLang="en-US" sz="2000" b="1" dirty="0">
                <a:solidFill>
                  <a:srgbClr val="0000FF"/>
                </a:solidFill>
                <a:ea typeface="黑体" panose="02010609060101010101" pitchFamily="49" charset="-122"/>
                <a:cs typeface="Arial" panose="020B0604020202020204" pitchFamily="34" charset="0"/>
              </a:rPr>
              <a:t>组。</a:t>
            </a:r>
          </a:p>
        </p:txBody>
      </p:sp>
      <p:sp>
        <p:nvSpPr>
          <p:cNvPr id="14" name="TextBox 13"/>
          <p:cNvSpPr txBox="1"/>
          <p:nvPr/>
        </p:nvSpPr>
        <p:spPr>
          <a:xfrm>
            <a:off x="4032250" y="5229225"/>
            <a:ext cx="989013" cy="230188"/>
          </a:xfrm>
          <a:prstGeom prst="rect">
            <a:avLst/>
          </a:prstGeom>
          <a:solidFill>
            <a:schemeClr val="bg1"/>
          </a:solidFill>
        </p:spPr>
        <p:txBody>
          <a:bodyPr lIns="0" tIns="0" rIns="0" bIns="0">
            <a:spAutoFit/>
          </a:bodyPr>
          <a:lstStyle/>
          <a:p>
            <a:pPr eaLnBrk="1" hangingPunct="1">
              <a:spcBef>
                <a:spcPct val="50000"/>
              </a:spcBef>
              <a:defRPr/>
            </a:pPr>
            <a:r>
              <a:rPr kumimoji="1" lang="en-US" altLang="zh-CN" sz="1500" b="1" dirty="0">
                <a:solidFill>
                  <a:srgbClr val="FF0000"/>
                </a:solidFill>
                <a:latin typeface="+mn-lt"/>
                <a:ea typeface="黑体" pitchFamily="49" charset="-122"/>
              </a:rPr>
              <a:t>Cache</a:t>
            </a:r>
            <a:r>
              <a:rPr kumimoji="1" lang="zh-CN" altLang="en-US" sz="1500" b="1" dirty="0">
                <a:solidFill>
                  <a:srgbClr val="FF0000"/>
                </a:solidFill>
                <a:latin typeface="+mn-lt"/>
                <a:ea typeface="黑体" pitchFamily="49" charset="-122"/>
              </a:rPr>
              <a:t>索引</a:t>
            </a:r>
          </a:p>
        </p:txBody>
      </p:sp>
      <p:sp>
        <p:nvSpPr>
          <p:cNvPr id="60431"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C43A43E2-12DE-4229-AFF9-9D06431A2962}" type="slidenum">
              <a:rPr lang="zh-CN" altLang="en-US" sz="1200" smtClean="0">
                <a:solidFill>
                  <a:srgbClr val="898989"/>
                </a:solidFill>
              </a:rPr>
              <a:pPr/>
              <a:t>54</a:t>
            </a:fld>
            <a:endParaRPr lang="zh-CN"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60429">
                                            <p:txEl>
                                              <p:pRg st="0" end="0"/>
                                            </p:txEl>
                                          </p:spTgt>
                                        </p:tgtEl>
                                        <p:attrNameLst>
                                          <p:attrName>style.visibility</p:attrName>
                                        </p:attrNameLst>
                                      </p:cBhvr>
                                      <p:to>
                                        <p:strVal val="visible"/>
                                      </p:to>
                                    </p:set>
                                    <p:animEffect transition="in" filter="wipe(down)">
                                      <p:cBhvr>
                                        <p:cTn id="7" dur="500"/>
                                        <p:tgtEl>
                                          <p:spTgt spid="604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0429">
                                            <p:txEl>
                                              <p:pRg st="1" end="1"/>
                                            </p:txEl>
                                          </p:spTgt>
                                        </p:tgtEl>
                                        <p:attrNameLst>
                                          <p:attrName>style.visibility</p:attrName>
                                        </p:attrNameLst>
                                      </p:cBhvr>
                                      <p:to>
                                        <p:strVal val="visible"/>
                                      </p:to>
                                    </p:set>
                                    <p:animEffect transition="in" filter="wipe(down)">
                                      <p:cBhvr>
                                        <p:cTn id="12" dur="500"/>
                                        <p:tgtEl>
                                          <p:spTgt spid="6042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0429">
                                            <p:txEl>
                                              <p:pRg st="2" end="2"/>
                                            </p:txEl>
                                          </p:spTgt>
                                        </p:tgtEl>
                                        <p:attrNameLst>
                                          <p:attrName>style.visibility</p:attrName>
                                        </p:attrNameLst>
                                      </p:cBhvr>
                                      <p:to>
                                        <p:strVal val="visible"/>
                                      </p:to>
                                    </p:set>
                                    <p:animEffect transition="in" filter="wipe(down)">
                                      <p:cBhvr>
                                        <p:cTn id="17" dur="500"/>
                                        <p:tgtEl>
                                          <p:spTgt spid="6042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60429">
                                            <p:txEl>
                                              <p:pRg st="3" end="3"/>
                                            </p:txEl>
                                          </p:spTgt>
                                        </p:tgtEl>
                                        <p:attrNameLst>
                                          <p:attrName>style.visibility</p:attrName>
                                        </p:attrNameLst>
                                      </p:cBhvr>
                                      <p:to>
                                        <p:strVal val="visible"/>
                                      </p:to>
                                    </p:set>
                                    <p:animEffect transition="in" filter="wipe(down)">
                                      <p:cBhvr>
                                        <p:cTn id="22" dur="500"/>
                                        <p:tgtEl>
                                          <p:spTgt spid="6042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43397">
                                            <p:txEl>
                                              <p:pRg st="0" end="0"/>
                                            </p:txEl>
                                          </p:spTgt>
                                        </p:tgtEl>
                                        <p:attrNameLst>
                                          <p:attrName>style.visibility</p:attrName>
                                        </p:attrNameLst>
                                      </p:cBhvr>
                                      <p:to>
                                        <p:strVal val="visible"/>
                                      </p:to>
                                    </p:set>
                                    <p:animEffect transition="in" filter="blinds(horizontal)">
                                      <p:cBhvr>
                                        <p:cTn id="27" dur="500"/>
                                        <p:tgtEl>
                                          <p:spTgt spid="443397">
                                            <p:txEl>
                                              <p:pRg st="0" end="0"/>
                                            </p:txEl>
                                          </p:spTgt>
                                        </p:tgtEl>
                                      </p:cBhvr>
                                    </p:animEffect>
                                  </p:childTnLst>
                                </p:cTn>
                              </p:par>
                            </p:childTnLst>
                          </p:cTn>
                        </p:par>
                        <p:par>
                          <p:cTn id="28" fill="hold">
                            <p:stCondLst>
                              <p:cond delay="500"/>
                            </p:stCondLst>
                            <p:childTnLst>
                              <p:par>
                                <p:cTn id="29" presetID="3" presetClass="entr" presetSubtype="10" fill="hold" grpId="0" nodeType="afterEffect">
                                  <p:stCondLst>
                                    <p:cond delay="0"/>
                                  </p:stCondLst>
                                  <p:childTnLst>
                                    <p:set>
                                      <p:cBhvr>
                                        <p:cTn id="30" dur="1" fill="hold">
                                          <p:stCondLst>
                                            <p:cond delay="0"/>
                                          </p:stCondLst>
                                        </p:cTn>
                                        <p:tgtEl>
                                          <p:spTgt spid="443398"/>
                                        </p:tgtEl>
                                        <p:attrNameLst>
                                          <p:attrName>style.visibility</p:attrName>
                                        </p:attrNameLst>
                                      </p:cBhvr>
                                      <p:to>
                                        <p:strVal val="visible"/>
                                      </p:to>
                                    </p:set>
                                    <p:animEffect transition="in" filter="blinds(horizontal)">
                                      <p:cBhvr>
                                        <p:cTn id="31" dur="500"/>
                                        <p:tgtEl>
                                          <p:spTgt spid="443398"/>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443397">
                                            <p:txEl>
                                              <p:pRg st="1" end="1"/>
                                            </p:txEl>
                                          </p:spTgt>
                                        </p:tgtEl>
                                        <p:attrNameLst>
                                          <p:attrName>style.visibility</p:attrName>
                                        </p:attrNameLst>
                                      </p:cBhvr>
                                      <p:to>
                                        <p:strVal val="visible"/>
                                      </p:to>
                                    </p:set>
                                    <p:animEffect transition="in" filter="blinds(horizontal)">
                                      <p:cBhvr>
                                        <p:cTn id="36" dur="500"/>
                                        <p:tgtEl>
                                          <p:spTgt spid="443397">
                                            <p:txEl>
                                              <p:pRg st="1" end="1"/>
                                            </p:txEl>
                                          </p:spTgt>
                                        </p:tgtEl>
                                      </p:cBhvr>
                                    </p:animEffect>
                                  </p:childTnLst>
                                </p:cTn>
                              </p:par>
                            </p:childTnLst>
                          </p:cTn>
                        </p:par>
                        <p:par>
                          <p:cTn id="37" fill="hold">
                            <p:stCondLst>
                              <p:cond delay="500"/>
                            </p:stCondLst>
                            <p:childTnLst>
                              <p:par>
                                <p:cTn id="38" presetID="3" presetClass="entr" presetSubtype="10" fill="hold" grpId="0" nodeType="afterEffect">
                                  <p:stCondLst>
                                    <p:cond delay="0"/>
                                  </p:stCondLst>
                                  <p:childTnLst>
                                    <p:set>
                                      <p:cBhvr>
                                        <p:cTn id="39" dur="1" fill="hold">
                                          <p:stCondLst>
                                            <p:cond delay="0"/>
                                          </p:stCondLst>
                                        </p:cTn>
                                        <p:tgtEl>
                                          <p:spTgt spid="443399"/>
                                        </p:tgtEl>
                                        <p:attrNameLst>
                                          <p:attrName>style.visibility</p:attrName>
                                        </p:attrNameLst>
                                      </p:cBhvr>
                                      <p:to>
                                        <p:strVal val="visible"/>
                                      </p:to>
                                    </p:set>
                                    <p:animEffect transition="in" filter="blinds(horizontal)">
                                      <p:cBhvr>
                                        <p:cTn id="40" dur="500"/>
                                        <p:tgtEl>
                                          <p:spTgt spid="443399"/>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443403"/>
                                        </p:tgtEl>
                                        <p:attrNameLst>
                                          <p:attrName>style.visibility</p:attrName>
                                        </p:attrNameLst>
                                      </p:cBhvr>
                                      <p:to>
                                        <p:strVal val="visible"/>
                                      </p:to>
                                    </p:set>
                                    <p:animEffect transition="in" filter="blinds(horizontal)">
                                      <p:cBhvr>
                                        <p:cTn id="45" dur="500"/>
                                        <p:tgtEl>
                                          <p:spTgt spid="443403"/>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443404"/>
                                        </p:tgtEl>
                                        <p:attrNameLst>
                                          <p:attrName>style.visibility</p:attrName>
                                        </p:attrNameLst>
                                      </p:cBhvr>
                                      <p:to>
                                        <p:strVal val="visible"/>
                                      </p:to>
                                    </p:set>
                                    <p:animEffect transition="in" filter="blinds(horizontal)">
                                      <p:cBhvr>
                                        <p:cTn id="50" dur="500"/>
                                        <p:tgtEl>
                                          <p:spTgt spid="443404"/>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443401"/>
                                        </p:tgtEl>
                                        <p:attrNameLst>
                                          <p:attrName>style.visibility</p:attrName>
                                        </p:attrNameLst>
                                      </p:cBhvr>
                                      <p:to>
                                        <p:strVal val="visible"/>
                                      </p:to>
                                    </p:set>
                                    <p:animEffect transition="in" filter="blinds(horizontal)">
                                      <p:cBhvr>
                                        <p:cTn id="55" dur="500"/>
                                        <p:tgtEl>
                                          <p:spTgt spid="443401"/>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443405"/>
                                        </p:tgtEl>
                                        <p:attrNameLst>
                                          <p:attrName>style.visibility</p:attrName>
                                        </p:attrNameLst>
                                      </p:cBhvr>
                                      <p:to>
                                        <p:strVal val="visible"/>
                                      </p:to>
                                    </p:set>
                                    <p:animEffect transition="in" filter="blinds(horizontal)">
                                      <p:cBhvr>
                                        <p:cTn id="60" dur="500"/>
                                        <p:tgtEl>
                                          <p:spTgt spid="443405"/>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443406"/>
                                        </p:tgtEl>
                                        <p:attrNameLst>
                                          <p:attrName>style.visibility</p:attrName>
                                        </p:attrNameLst>
                                      </p:cBhvr>
                                      <p:to>
                                        <p:strVal val="visible"/>
                                      </p:to>
                                    </p:set>
                                    <p:animEffect transition="in" filter="blinds(horizontal)">
                                      <p:cBhvr>
                                        <p:cTn id="65" dur="500"/>
                                        <p:tgtEl>
                                          <p:spTgt spid="443406"/>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443407"/>
                                        </p:tgtEl>
                                        <p:attrNameLst>
                                          <p:attrName>style.visibility</p:attrName>
                                        </p:attrNameLst>
                                      </p:cBhvr>
                                      <p:to>
                                        <p:strVal val="visible"/>
                                      </p:to>
                                    </p:set>
                                    <p:animEffect transition="in" filter="blinds(horizontal)">
                                      <p:cBhvr>
                                        <p:cTn id="70" dur="500"/>
                                        <p:tgtEl>
                                          <p:spTgt spid="443407"/>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443408"/>
                                        </p:tgtEl>
                                        <p:attrNameLst>
                                          <p:attrName>style.visibility</p:attrName>
                                        </p:attrNameLst>
                                      </p:cBhvr>
                                      <p:to>
                                        <p:strVal val="visible"/>
                                      </p:to>
                                    </p:set>
                                    <p:animEffect transition="in" filter="blinds(horizontal)">
                                      <p:cBhvr>
                                        <p:cTn id="75" dur="500"/>
                                        <p:tgtEl>
                                          <p:spTgt spid="443408"/>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grpId="0" nodeType="clickEffect">
                                  <p:stCondLst>
                                    <p:cond delay="0"/>
                                  </p:stCondLst>
                                  <p:childTnLst>
                                    <p:set>
                                      <p:cBhvr>
                                        <p:cTn id="79" dur="1" fill="hold">
                                          <p:stCondLst>
                                            <p:cond delay="0"/>
                                          </p:stCondLst>
                                        </p:cTn>
                                        <p:tgtEl>
                                          <p:spTgt spid="14"/>
                                        </p:tgtEl>
                                        <p:attrNameLst>
                                          <p:attrName>style.visibility</p:attrName>
                                        </p:attrNameLst>
                                      </p:cBhvr>
                                      <p:to>
                                        <p:strVal val="visible"/>
                                      </p:to>
                                    </p:set>
                                    <p:animEffect transition="in" filter="blinds(horizontal)">
                                      <p:cBhvr>
                                        <p:cTn id="8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398" grpId="0" animBg="1"/>
      <p:bldP spid="443399" grpId="0" animBg="1"/>
      <p:bldP spid="443401" grpId="0"/>
      <p:bldP spid="443403" grpId="0"/>
      <p:bldP spid="443404" grpId="0"/>
      <p:bldP spid="443405" grpId="0" animBg="1"/>
      <p:bldP spid="443406" grpId="0" animBg="1"/>
      <p:bldP spid="443407" grpId="0" animBg="1"/>
      <p:bldP spid="443408" grpId="0" animBg="1"/>
      <p:bldP spid="14"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idx="4294967295"/>
          </p:nvPr>
        </p:nvSpPr>
        <p:spPr>
          <a:xfrm>
            <a:off x="236538" y="105745"/>
            <a:ext cx="8807450" cy="574324"/>
          </a:xfrm>
        </p:spPr>
        <p:txBody>
          <a:bodyPr lIns="91440" tIns="45720" rIns="91440" bIns="45720" anchor="ctr"/>
          <a:lstStyle/>
          <a:p>
            <a:pPr eaLnBrk="1" hangingPunct="1"/>
            <a:r>
              <a:rPr lang="zh-CN" altLang="en-US" dirty="0"/>
              <a:t>例：一个</a:t>
            </a:r>
            <a:r>
              <a:rPr lang="en-US" altLang="zh-CN" dirty="0"/>
              <a:t>2</a:t>
            </a:r>
            <a:r>
              <a:rPr lang="zh-CN" altLang="en-US" dirty="0"/>
              <a:t>路组相联映射</a:t>
            </a:r>
            <a:r>
              <a:rPr lang="en-US" altLang="zh-CN" dirty="0"/>
              <a:t>Cache</a:t>
            </a:r>
            <a:endParaRPr lang="zh-CN" altLang="en-US" dirty="0"/>
          </a:p>
        </p:txBody>
      </p:sp>
      <p:sp>
        <p:nvSpPr>
          <p:cNvPr id="445443" name="Rectangle 3"/>
          <p:cNvSpPr>
            <a:spLocks noGrp="1" noChangeArrowheads="1"/>
          </p:cNvSpPr>
          <p:nvPr>
            <p:ph type="body" idx="4294967295"/>
          </p:nvPr>
        </p:nvSpPr>
        <p:spPr>
          <a:xfrm>
            <a:off x="284163" y="768350"/>
            <a:ext cx="8402637" cy="1744067"/>
          </a:xfrm>
          <a:noFill/>
        </p:spPr>
        <p:txBody>
          <a:bodyPr/>
          <a:lstStyle/>
          <a:p>
            <a:pPr eaLnBrk="1" hangingPunct="1">
              <a:lnSpc>
                <a:spcPct val="110000"/>
              </a:lnSpc>
              <a:spcBef>
                <a:spcPct val="0"/>
              </a:spcBef>
            </a:pPr>
            <a:r>
              <a:rPr lang="zh-CN" altLang="en-US" sz="2000" dirty="0">
                <a:latin typeface="微软雅黑" panose="020B0503020204020204" pitchFamily="34" charset="-122"/>
                <a:ea typeface="微软雅黑" panose="020B0503020204020204" pitchFamily="34" charset="-122"/>
              </a:rPr>
              <a:t>对于</a:t>
            </a:r>
            <a:r>
              <a:rPr lang="en-US" altLang="zh-CN" sz="2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路组相联映射：</a:t>
            </a:r>
            <a:r>
              <a:rPr lang="en-US" altLang="zh-CN" sz="2000" dirty="0">
                <a:solidFill>
                  <a:schemeClr val="accent2"/>
                </a:solidFill>
                <a:latin typeface="微软雅黑" panose="020B0503020204020204" pitchFamily="34" charset="-122"/>
                <a:ea typeface="微软雅黑" panose="020B0503020204020204" pitchFamily="34" charset="-122"/>
              </a:rPr>
              <a:t>N </a:t>
            </a:r>
            <a:r>
              <a:rPr lang="zh-CN" altLang="en-US" sz="2000" dirty="0">
                <a:solidFill>
                  <a:schemeClr val="accent2"/>
                </a:solidFill>
                <a:latin typeface="微软雅黑" panose="020B0503020204020204" pitchFamily="34" charset="-122"/>
                <a:ea typeface="微软雅黑" panose="020B0503020204020204" pitchFamily="34" charset="-122"/>
              </a:rPr>
              <a:t>个直接映射的行并行操作</a:t>
            </a:r>
          </a:p>
          <a:p>
            <a:pPr eaLnBrk="1" hangingPunct="1">
              <a:lnSpc>
                <a:spcPct val="110000"/>
              </a:lnSpc>
              <a:spcBef>
                <a:spcPct val="0"/>
              </a:spcBef>
            </a:pPr>
            <a:r>
              <a:rPr lang="zh-CN" altLang="en-US" sz="2000" dirty="0">
                <a:latin typeface="微软雅黑" panose="020B0503020204020204" pitchFamily="34" charset="-122"/>
                <a:ea typeface="微软雅黑" panose="020B0503020204020204" pitchFamily="34" charset="-122"/>
              </a:rPr>
              <a:t>例如</a:t>
            </a:r>
            <a:r>
              <a:rPr lang="en-US" altLang="zh-CN" sz="2000" dirty="0">
                <a:latin typeface="微软雅黑" panose="020B0503020204020204" pitchFamily="34" charset="-122"/>
                <a:ea typeface="微软雅黑" panose="020B0503020204020204" pitchFamily="34" charset="-122"/>
              </a:rPr>
              <a:t>: </a:t>
            </a:r>
            <a:r>
              <a:rPr lang="en-US" altLang="zh-CN" sz="2000" dirty="0">
                <a:solidFill>
                  <a:srgbClr val="FF0000"/>
                </a:solidFill>
                <a:latin typeface="微软雅黑" panose="020B0503020204020204" pitchFamily="34" charset="-122"/>
                <a:ea typeface="微软雅黑" panose="020B0503020204020204" pitchFamily="34" charset="-122"/>
              </a:rPr>
              <a:t>2</a:t>
            </a:r>
            <a:r>
              <a:rPr lang="zh-CN" altLang="en-US" sz="2000" dirty="0">
                <a:solidFill>
                  <a:srgbClr val="FF0000"/>
                </a:solidFill>
                <a:latin typeface="微软雅黑" panose="020B0503020204020204" pitchFamily="34" charset="-122"/>
                <a:ea typeface="微软雅黑" panose="020B0503020204020204" pitchFamily="34" charset="-122"/>
              </a:rPr>
              <a:t>路组相联映射</a:t>
            </a:r>
            <a:r>
              <a:rPr lang="en-US" altLang="zh-CN" sz="2000" dirty="0">
                <a:latin typeface="微软雅黑" panose="020B0503020204020204" pitchFamily="34" charset="-122"/>
                <a:ea typeface="微软雅黑" panose="020B0503020204020204" pitchFamily="34" charset="-122"/>
              </a:rPr>
              <a:t> cache</a:t>
            </a:r>
          </a:p>
          <a:p>
            <a:pPr lvl="1" eaLnBrk="1" hangingPunct="1">
              <a:lnSpc>
                <a:spcPct val="110000"/>
              </a:lnSpc>
              <a:spcBef>
                <a:spcPct val="0"/>
              </a:spcBef>
            </a:pPr>
            <a:r>
              <a:rPr lang="en-US" altLang="zh-CN" sz="2000" dirty="0">
                <a:solidFill>
                  <a:schemeClr val="accent1"/>
                </a:solidFill>
                <a:latin typeface="微软雅黑" panose="020B0503020204020204" pitchFamily="34" charset="-122"/>
                <a:ea typeface="微软雅黑" panose="020B0503020204020204" pitchFamily="34" charset="-122"/>
              </a:rPr>
              <a:t>Cache </a:t>
            </a:r>
            <a:r>
              <a:rPr lang="zh-CN" altLang="en-US" sz="2000" dirty="0">
                <a:solidFill>
                  <a:schemeClr val="accent1"/>
                </a:solidFill>
                <a:latin typeface="微软雅黑" panose="020B0503020204020204" pitchFamily="34" charset="-122"/>
                <a:ea typeface="微软雅黑" panose="020B0503020204020204" pitchFamily="34" charset="-122"/>
              </a:rPr>
              <a:t>索引</a:t>
            </a:r>
            <a:r>
              <a:rPr lang="en-US" altLang="zh-CN" sz="2000" dirty="0">
                <a:solidFill>
                  <a:schemeClr val="accent1"/>
                </a:solidFill>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选择其中的一个</a:t>
            </a:r>
            <a:r>
              <a:rPr lang="en-US" altLang="zh-CN" sz="2000" dirty="0">
                <a:latin typeface="微软雅黑" panose="020B0503020204020204" pitchFamily="34" charset="-122"/>
                <a:ea typeface="微软雅黑" panose="020B0503020204020204" pitchFamily="34" charset="-122"/>
              </a:rPr>
              <a:t>Cache</a:t>
            </a:r>
            <a:r>
              <a:rPr lang="zh-CN" altLang="en-US" sz="2000" dirty="0">
                <a:latin typeface="微软雅黑" panose="020B0503020204020204" pitchFamily="34" charset="-122"/>
                <a:ea typeface="微软雅黑" panose="020B0503020204020204" pitchFamily="34" charset="-122"/>
              </a:rPr>
              <a:t>组（共</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行）</a:t>
            </a:r>
          </a:p>
          <a:p>
            <a:pPr lvl="1" eaLnBrk="1" hangingPunct="1">
              <a:lnSpc>
                <a:spcPct val="110000"/>
              </a:lnSpc>
              <a:spcBef>
                <a:spcPct val="0"/>
              </a:spcBef>
            </a:pPr>
            <a:r>
              <a:rPr lang="zh-CN" altLang="en-US" sz="2000" dirty="0">
                <a:latin typeface="微软雅黑" panose="020B0503020204020204" pitchFamily="34" charset="-122"/>
                <a:ea typeface="微软雅黑" panose="020B0503020204020204" pitchFamily="34" charset="-122"/>
              </a:rPr>
              <a:t>对这个组中的两个</a:t>
            </a:r>
            <a:r>
              <a:rPr lang="en-US" altLang="zh-CN" sz="2000" dirty="0">
                <a:latin typeface="微软雅黑" panose="020B0503020204020204" pitchFamily="34" charset="-122"/>
                <a:ea typeface="微软雅黑" panose="020B0503020204020204" pitchFamily="34" charset="-122"/>
              </a:rPr>
              <a:t>Cache</a:t>
            </a:r>
            <a:r>
              <a:rPr lang="zh-CN" altLang="en-US" sz="2000" dirty="0">
                <a:latin typeface="微软雅黑" panose="020B0503020204020204" pitchFamily="34" charset="-122"/>
                <a:ea typeface="微软雅黑" panose="020B0503020204020204" pitchFamily="34" charset="-122"/>
              </a:rPr>
              <a:t>行的</a:t>
            </a:r>
            <a:r>
              <a:rPr lang="en-US" altLang="zh-CN" sz="2000" dirty="0">
                <a:latin typeface="微软雅黑" panose="020B0503020204020204" pitchFamily="34" charset="-122"/>
                <a:ea typeface="微软雅黑" panose="020B0503020204020204" pitchFamily="34" charset="-122"/>
              </a:rPr>
              <a:t>Tag</a:t>
            </a:r>
            <a:r>
              <a:rPr lang="zh-CN" altLang="en-US" sz="2000" dirty="0">
                <a:solidFill>
                  <a:srgbClr val="CC0000"/>
                </a:solidFill>
                <a:latin typeface="微软雅黑" panose="020B0503020204020204" pitchFamily="34" charset="-122"/>
                <a:ea typeface="微软雅黑" panose="020B0503020204020204" pitchFamily="34" charset="-122"/>
              </a:rPr>
              <a:t>并行</a:t>
            </a:r>
            <a:r>
              <a:rPr lang="zh-CN" altLang="en-US" sz="2000" dirty="0">
                <a:latin typeface="微软雅黑" panose="020B0503020204020204" pitchFamily="34" charset="-122"/>
                <a:ea typeface="微软雅黑" panose="020B0503020204020204" pitchFamily="34" charset="-122"/>
              </a:rPr>
              <a:t>进行比较</a:t>
            </a:r>
          </a:p>
          <a:p>
            <a:pPr lvl="1" eaLnBrk="1" hangingPunct="1">
              <a:lnSpc>
                <a:spcPct val="110000"/>
              </a:lnSpc>
              <a:spcBef>
                <a:spcPct val="0"/>
              </a:spcBef>
            </a:pPr>
            <a:r>
              <a:rPr lang="zh-CN" altLang="en-US" sz="2000" dirty="0">
                <a:latin typeface="微软雅黑" panose="020B0503020204020204" pitchFamily="34" charset="-122"/>
                <a:ea typeface="微软雅黑" panose="020B0503020204020204" pitchFamily="34" charset="-122"/>
              </a:rPr>
              <a:t>根据比较结果确定信息在哪个行，或不在</a:t>
            </a:r>
            <a:r>
              <a:rPr lang="en-US" altLang="zh-CN" sz="2000" dirty="0">
                <a:latin typeface="微软雅黑" panose="020B0503020204020204" pitchFamily="34" charset="-122"/>
                <a:ea typeface="微软雅黑" panose="020B0503020204020204" pitchFamily="34" charset="-122"/>
              </a:rPr>
              <a:t>Cache</a:t>
            </a:r>
            <a:r>
              <a:rPr lang="zh-CN" altLang="en-US" sz="2000" dirty="0">
                <a:latin typeface="微软雅黑" panose="020B0503020204020204" pitchFamily="34" charset="-122"/>
                <a:ea typeface="微软雅黑" panose="020B0503020204020204" pitchFamily="34" charset="-122"/>
              </a:rPr>
              <a:t>中</a:t>
            </a:r>
          </a:p>
        </p:txBody>
      </p:sp>
      <p:sp>
        <p:nvSpPr>
          <p:cNvPr id="62468" name="Rectangle 38"/>
          <p:cNvSpPr>
            <a:spLocks noChangeArrowheads="1"/>
          </p:cNvSpPr>
          <p:nvPr/>
        </p:nvSpPr>
        <p:spPr bwMode="auto">
          <a:xfrm>
            <a:off x="3627438" y="3079750"/>
            <a:ext cx="18446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2000" b="1">
                <a:solidFill>
                  <a:srgbClr val="CC0000"/>
                </a:solidFill>
                <a:ea typeface="黑体" panose="02010609060101010101" pitchFamily="49" charset="-122"/>
              </a:rPr>
              <a:t>Cache Index</a:t>
            </a:r>
          </a:p>
        </p:txBody>
      </p:sp>
      <p:sp>
        <p:nvSpPr>
          <p:cNvPr id="62469" name="Rectangle 4"/>
          <p:cNvSpPr>
            <a:spLocks noChangeArrowheads="1"/>
          </p:cNvSpPr>
          <p:nvPr/>
        </p:nvSpPr>
        <p:spPr bwMode="auto">
          <a:xfrm>
            <a:off x="2603500" y="3673475"/>
            <a:ext cx="1574800" cy="12350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2470" name="Line 5"/>
          <p:cNvSpPr>
            <a:spLocks noChangeShapeType="1"/>
          </p:cNvSpPr>
          <p:nvPr/>
        </p:nvSpPr>
        <p:spPr bwMode="auto">
          <a:xfrm>
            <a:off x="2603500" y="3975100"/>
            <a:ext cx="1574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71" name="Line 6"/>
          <p:cNvSpPr>
            <a:spLocks noChangeShapeType="1"/>
          </p:cNvSpPr>
          <p:nvPr/>
        </p:nvSpPr>
        <p:spPr bwMode="auto">
          <a:xfrm>
            <a:off x="2603500" y="4606925"/>
            <a:ext cx="1574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72" name="Rectangle 7"/>
          <p:cNvSpPr>
            <a:spLocks noChangeArrowheads="1"/>
          </p:cNvSpPr>
          <p:nvPr/>
        </p:nvSpPr>
        <p:spPr bwMode="auto">
          <a:xfrm>
            <a:off x="2798763" y="3338513"/>
            <a:ext cx="14128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0000FF"/>
                </a:solidFill>
                <a:ea typeface="宋体" panose="02010600030101010101" pitchFamily="2" charset="-122"/>
              </a:rPr>
              <a:t>Cache</a:t>
            </a:r>
            <a:r>
              <a:rPr lang="en-US" altLang="zh-CN" b="1">
                <a:solidFill>
                  <a:srgbClr val="0000FF"/>
                </a:solidFill>
                <a:latin typeface="Times New Roman" panose="02020603050405020304" pitchFamily="18" charset="0"/>
                <a:ea typeface="宋体" panose="02010600030101010101" pitchFamily="2" charset="-122"/>
              </a:rPr>
              <a:t> </a:t>
            </a:r>
            <a:r>
              <a:rPr kumimoji="1" lang="en-US" altLang="zh-CN" sz="1800" b="1">
                <a:solidFill>
                  <a:srgbClr val="0000FF"/>
                </a:solidFill>
                <a:ea typeface="宋体" panose="02010600030101010101" pitchFamily="2" charset="-122"/>
              </a:rPr>
              <a:t>Data</a:t>
            </a:r>
          </a:p>
        </p:txBody>
      </p:sp>
      <p:sp>
        <p:nvSpPr>
          <p:cNvPr id="62473" name="Rectangle 8"/>
          <p:cNvSpPr>
            <a:spLocks noChangeArrowheads="1"/>
          </p:cNvSpPr>
          <p:nvPr/>
        </p:nvSpPr>
        <p:spPr bwMode="auto">
          <a:xfrm>
            <a:off x="2722563" y="3654425"/>
            <a:ext cx="9937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0000FF"/>
                </a:solidFill>
                <a:ea typeface="宋体" panose="02010600030101010101" pitchFamily="2" charset="-122"/>
              </a:rPr>
              <a:t>Block 0</a:t>
            </a:r>
          </a:p>
        </p:txBody>
      </p:sp>
      <p:sp>
        <p:nvSpPr>
          <p:cNvPr id="62474" name="Rectangle 9"/>
          <p:cNvSpPr>
            <a:spLocks noChangeArrowheads="1"/>
          </p:cNvSpPr>
          <p:nvPr/>
        </p:nvSpPr>
        <p:spPr bwMode="auto">
          <a:xfrm>
            <a:off x="698500" y="3673475"/>
            <a:ext cx="1727200" cy="12350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2475" name="Line 10"/>
          <p:cNvSpPr>
            <a:spLocks noChangeShapeType="1"/>
          </p:cNvSpPr>
          <p:nvPr/>
        </p:nvSpPr>
        <p:spPr bwMode="auto">
          <a:xfrm flipH="1" flipV="1">
            <a:off x="696913" y="3975100"/>
            <a:ext cx="17303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76" name="Line 11"/>
          <p:cNvSpPr>
            <a:spLocks noChangeShapeType="1"/>
          </p:cNvSpPr>
          <p:nvPr/>
        </p:nvSpPr>
        <p:spPr bwMode="auto">
          <a:xfrm flipH="1">
            <a:off x="701675" y="4606925"/>
            <a:ext cx="172561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77" name="Rectangle 12"/>
          <p:cNvSpPr>
            <a:spLocks noChangeArrowheads="1"/>
          </p:cNvSpPr>
          <p:nvPr/>
        </p:nvSpPr>
        <p:spPr bwMode="auto">
          <a:xfrm>
            <a:off x="317500" y="3673475"/>
            <a:ext cx="203200" cy="12350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2478" name="Line 13"/>
          <p:cNvSpPr>
            <a:spLocks noChangeShapeType="1"/>
          </p:cNvSpPr>
          <p:nvPr/>
        </p:nvSpPr>
        <p:spPr bwMode="auto">
          <a:xfrm flipH="1" flipV="1">
            <a:off x="315913" y="3975100"/>
            <a:ext cx="1968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79" name="Line 14"/>
          <p:cNvSpPr>
            <a:spLocks noChangeShapeType="1"/>
          </p:cNvSpPr>
          <p:nvPr/>
        </p:nvSpPr>
        <p:spPr bwMode="auto">
          <a:xfrm flipH="1">
            <a:off x="325438" y="4606925"/>
            <a:ext cx="19208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80" name="Rectangle 15"/>
          <p:cNvSpPr>
            <a:spLocks noChangeArrowheads="1"/>
          </p:cNvSpPr>
          <p:nvPr/>
        </p:nvSpPr>
        <p:spPr bwMode="auto">
          <a:xfrm>
            <a:off x="969963" y="3338513"/>
            <a:ext cx="13366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0000FF"/>
                </a:solidFill>
                <a:ea typeface="宋体" panose="02010600030101010101" pitchFamily="2" charset="-122"/>
              </a:rPr>
              <a:t>Cache Tag</a:t>
            </a:r>
          </a:p>
        </p:txBody>
      </p:sp>
      <p:sp>
        <p:nvSpPr>
          <p:cNvPr id="62481" name="Rectangle 16"/>
          <p:cNvSpPr>
            <a:spLocks noChangeArrowheads="1"/>
          </p:cNvSpPr>
          <p:nvPr/>
        </p:nvSpPr>
        <p:spPr bwMode="auto">
          <a:xfrm>
            <a:off x="55563" y="3338513"/>
            <a:ext cx="7270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0000FF"/>
                </a:solidFill>
                <a:ea typeface="宋体" panose="02010600030101010101" pitchFamily="2" charset="-122"/>
              </a:rPr>
              <a:t>Valid</a:t>
            </a:r>
          </a:p>
        </p:txBody>
      </p:sp>
      <p:sp>
        <p:nvSpPr>
          <p:cNvPr id="62482" name="Rectangle 17"/>
          <p:cNvSpPr>
            <a:spLocks noChangeArrowheads="1"/>
          </p:cNvSpPr>
          <p:nvPr/>
        </p:nvSpPr>
        <p:spPr bwMode="auto">
          <a:xfrm>
            <a:off x="1427163" y="4033838"/>
            <a:ext cx="282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400" b="1">
                <a:latin typeface="Times New Roman" panose="02020603050405020304" pitchFamily="18" charset="0"/>
                <a:ea typeface="宋体" panose="02010600030101010101" pitchFamily="2" charset="-122"/>
              </a:rPr>
              <a:t>:</a:t>
            </a:r>
          </a:p>
        </p:txBody>
      </p:sp>
      <p:sp>
        <p:nvSpPr>
          <p:cNvPr id="62483" name="Rectangle 18"/>
          <p:cNvSpPr>
            <a:spLocks noChangeArrowheads="1"/>
          </p:cNvSpPr>
          <p:nvPr/>
        </p:nvSpPr>
        <p:spPr bwMode="auto">
          <a:xfrm>
            <a:off x="284163" y="4033838"/>
            <a:ext cx="282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400" b="1">
                <a:latin typeface="Times New Roman" panose="02020603050405020304" pitchFamily="18" charset="0"/>
                <a:ea typeface="宋体" panose="02010600030101010101" pitchFamily="2" charset="-122"/>
              </a:rPr>
              <a:t>:</a:t>
            </a:r>
          </a:p>
        </p:txBody>
      </p:sp>
      <p:sp>
        <p:nvSpPr>
          <p:cNvPr id="62484" name="Rectangle 19"/>
          <p:cNvSpPr>
            <a:spLocks noChangeArrowheads="1"/>
          </p:cNvSpPr>
          <p:nvPr/>
        </p:nvSpPr>
        <p:spPr bwMode="auto">
          <a:xfrm>
            <a:off x="3255963" y="4033838"/>
            <a:ext cx="282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400" b="1">
                <a:latin typeface="Times New Roman" panose="02020603050405020304" pitchFamily="18" charset="0"/>
                <a:ea typeface="宋体" panose="02010600030101010101" pitchFamily="2" charset="-122"/>
              </a:rPr>
              <a:t>:</a:t>
            </a:r>
          </a:p>
        </p:txBody>
      </p:sp>
      <p:sp>
        <p:nvSpPr>
          <p:cNvPr id="62485" name="Rectangle 20"/>
          <p:cNvSpPr>
            <a:spLocks noChangeArrowheads="1"/>
          </p:cNvSpPr>
          <p:nvPr/>
        </p:nvSpPr>
        <p:spPr bwMode="auto">
          <a:xfrm>
            <a:off x="4949825" y="3673475"/>
            <a:ext cx="1574800" cy="12350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2486" name="Line 21"/>
          <p:cNvSpPr>
            <a:spLocks noChangeShapeType="1"/>
          </p:cNvSpPr>
          <p:nvPr/>
        </p:nvSpPr>
        <p:spPr bwMode="auto">
          <a:xfrm flipH="1" flipV="1">
            <a:off x="4953000" y="3975100"/>
            <a:ext cx="157321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87" name="Line 22"/>
          <p:cNvSpPr>
            <a:spLocks noChangeShapeType="1"/>
          </p:cNvSpPr>
          <p:nvPr/>
        </p:nvSpPr>
        <p:spPr bwMode="auto">
          <a:xfrm flipH="1">
            <a:off x="4957763" y="4606925"/>
            <a:ext cx="15922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88" name="Rectangle 23"/>
          <p:cNvSpPr>
            <a:spLocks noChangeArrowheads="1"/>
          </p:cNvSpPr>
          <p:nvPr/>
        </p:nvSpPr>
        <p:spPr bwMode="auto">
          <a:xfrm flipH="1">
            <a:off x="5132388" y="3344863"/>
            <a:ext cx="14255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0000FF"/>
                </a:solidFill>
                <a:ea typeface="宋体" panose="02010600030101010101" pitchFamily="2" charset="-122"/>
              </a:rPr>
              <a:t>Cache Data</a:t>
            </a:r>
          </a:p>
        </p:txBody>
      </p:sp>
      <p:sp>
        <p:nvSpPr>
          <p:cNvPr id="62489" name="Rectangle 24"/>
          <p:cNvSpPr>
            <a:spLocks noChangeArrowheads="1"/>
          </p:cNvSpPr>
          <p:nvPr/>
        </p:nvSpPr>
        <p:spPr bwMode="auto">
          <a:xfrm flipH="1">
            <a:off x="4976813" y="3660775"/>
            <a:ext cx="10572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0000FF"/>
                </a:solidFill>
                <a:ea typeface="宋体" panose="02010600030101010101" pitchFamily="2" charset="-122"/>
              </a:rPr>
              <a:t> Block 0</a:t>
            </a:r>
          </a:p>
        </p:txBody>
      </p:sp>
      <p:sp>
        <p:nvSpPr>
          <p:cNvPr id="62490" name="Rectangle 25"/>
          <p:cNvSpPr>
            <a:spLocks noChangeArrowheads="1"/>
          </p:cNvSpPr>
          <p:nvPr/>
        </p:nvSpPr>
        <p:spPr bwMode="auto">
          <a:xfrm>
            <a:off x="6702425" y="3673475"/>
            <a:ext cx="1727200" cy="12350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2491" name="Line 26"/>
          <p:cNvSpPr>
            <a:spLocks noChangeShapeType="1"/>
          </p:cNvSpPr>
          <p:nvPr/>
        </p:nvSpPr>
        <p:spPr bwMode="auto">
          <a:xfrm>
            <a:off x="6702425" y="3975100"/>
            <a:ext cx="1727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92" name="Line 27"/>
          <p:cNvSpPr>
            <a:spLocks noChangeShapeType="1"/>
          </p:cNvSpPr>
          <p:nvPr/>
        </p:nvSpPr>
        <p:spPr bwMode="auto">
          <a:xfrm>
            <a:off x="6702425" y="4606925"/>
            <a:ext cx="1727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93" name="Rectangle 28"/>
          <p:cNvSpPr>
            <a:spLocks noChangeArrowheads="1"/>
          </p:cNvSpPr>
          <p:nvPr/>
        </p:nvSpPr>
        <p:spPr bwMode="auto">
          <a:xfrm>
            <a:off x="8607425" y="3673475"/>
            <a:ext cx="203200" cy="12350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2494" name="Line 29"/>
          <p:cNvSpPr>
            <a:spLocks noChangeShapeType="1"/>
          </p:cNvSpPr>
          <p:nvPr/>
        </p:nvSpPr>
        <p:spPr bwMode="auto">
          <a:xfrm>
            <a:off x="8607425" y="3975100"/>
            <a:ext cx="203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95" name="Line 30"/>
          <p:cNvSpPr>
            <a:spLocks noChangeShapeType="1"/>
          </p:cNvSpPr>
          <p:nvPr/>
        </p:nvSpPr>
        <p:spPr bwMode="auto">
          <a:xfrm>
            <a:off x="8607425" y="4606925"/>
            <a:ext cx="203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96" name="Rectangle 31"/>
          <p:cNvSpPr>
            <a:spLocks noChangeArrowheads="1"/>
          </p:cNvSpPr>
          <p:nvPr/>
        </p:nvSpPr>
        <p:spPr bwMode="auto">
          <a:xfrm flipH="1">
            <a:off x="7038975" y="3344863"/>
            <a:ext cx="13366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0000FF"/>
                </a:solidFill>
                <a:ea typeface="宋体" panose="02010600030101010101" pitchFamily="2" charset="-122"/>
              </a:rPr>
              <a:t>Cache Tag</a:t>
            </a:r>
          </a:p>
        </p:txBody>
      </p:sp>
      <p:sp>
        <p:nvSpPr>
          <p:cNvPr id="62497" name="Rectangle 32"/>
          <p:cNvSpPr>
            <a:spLocks noChangeArrowheads="1"/>
          </p:cNvSpPr>
          <p:nvPr/>
        </p:nvSpPr>
        <p:spPr bwMode="auto">
          <a:xfrm flipH="1">
            <a:off x="8413750" y="3344863"/>
            <a:ext cx="7270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0000FF"/>
                </a:solidFill>
                <a:ea typeface="宋体" panose="02010600030101010101" pitchFamily="2" charset="-122"/>
              </a:rPr>
              <a:t>Valid</a:t>
            </a:r>
          </a:p>
        </p:txBody>
      </p:sp>
      <p:sp>
        <p:nvSpPr>
          <p:cNvPr id="62498" name="Rectangle 33"/>
          <p:cNvSpPr>
            <a:spLocks noChangeArrowheads="1"/>
          </p:cNvSpPr>
          <p:nvPr/>
        </p:nvSpPr>
        <p:spPr bwMode="auto">
          <a:xfrm flipH="1">
            <a:off x="7412038" y="4040188"/>
            <a:ext cx="282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400" b="1">
                <a:latin typeface="Times New Roman" panose="02020603050405020304" pitchFamily="18" charset="0"/>
                <a:ea typeface="宋体" panose="02010600030101010101" pitchFamily="2" charset="-122"/>
              </a:rPr>
              <a:t>:</a:t>
            </a:r>
          </a:p>
        </p:txBody>
      </p:sp>
      <p:sp>
        <p:nvSpPr>
          <p:cNvPr id="62499" name="Rectangle 34"/>
          <p:cNvSpPr>
            <a:spLocks noChangeArrowheads="1"/>
          </p:cNvSpPr>
          <p:nvPr/>
        </p:nvSpPr>
        <p:spPr bwMode="auto">
          <a:xfrm flipH="1">
            <a:off x="8555038" y="4040188"/>
            <a:ext cx="282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400" b="1">
                <a:latin typeface="Times New Roman" panose="02020603050405020304" pitchFamily="18" charset="0"/>
                <a:ea typeface="宋体" panose="02010600030101010101" pitchFamily="2" charset="-122"/>
              </a:rPr>
              <a:t>:</a:t>
            </a:r>
          </a:p>
        </p:txBody>
      </p:sp>
      <p:sp>
        <p:nvSpPr>
          <p:cNvPr id="62500" name="Rectangle 35"/>
          <p:cNvSpPr>
            <a:spLocks noChangeArrowheads="1"/>
          </p:cNvSpPr>
          <p:nvPr/>
        </p:nvSpPr>
        <p:spPr bwMode="auto">
          <a:xfrm flipH="1">
            <a:off x="5583238" y="4040188"/>
            <a:ext cx="282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400" b="1">
                <a:latin typeface="Times New Roman" panose="02020603050405020304" pitchFamily="18" charset="0"/>
                <a:ea typeface="宋体" panose="02010600030101010101" pitchFamily="2" charset="-122"/>
              </a:rPr>
              <a:t>:</a:t>
            </a:r>
          </a:p>
        </p:txBody>
      </p:sp>
      <p:grpSp>
        <p:nvGrpSpPr>
          <p:cNvPr id="5" name="组合 4"/>
          <p:cNvGrpSpPr/>
          <p:nvPr/>
        </p:nvGrpSpPr>
        <p:grpSpPr>
          <a:xfrm>
            <a:off x="3357563" y="5629275"/>
            <a:ext cx="2370137" cy="995363"/>
            <a:chOff x="3357563" y="5629275"/>
            <a:chExt cx="2370137" cy="995363"/>
          </a:xfrm>
        </p:grpSpPr>
        <p:sp>
          <p:nvSpPr>
            <p:cNvPr id="62523" name="Oval 83"/>
            <p:cNvSpPr>
              <a:spLocks noChangeArrowheads="1"/>
            </p:cNvSpPr>
            <p:nvPr/>
          </p:nvSpPr>
          <p:spPr bwMode="auto">
            <a:xfrm>
              <a:off x="3594100" y="5802313"/>
              <a:ext cx="431800" cy="44608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grpSp>
          <p:nvGrpSpPr>
            <p:cNvPr id="62524" name="Group 109"/>
            <p:cNvGrpSpPr>
              <a:grpSpLocks/>
            </p:cNvGrpSpPr>
            <p:nvPr/>
          </p:nvGrpSpPr>
          <p:grpSpPr bwMode="auto">
            <a:xfrm>
              <a:off x="3357563" y="5629275"/>
              <a:ext cx="2370137" cy="995363"/>
              <a:chOff x="2115" y="3567"/>
              <a:chExt cx="1493" cy="606"/>
            </a:xfrm>
          </p:grpSpPr>
          <p:grpSp>
            <p:nvGrpSpPr>
              <p:cNvPr id="62565" name="Group 108"/>
              <p:cNvGrpSpPr>
                <a:grpSpLocks/>
              </p:cNvGrpSpPr>
              <p:nvPr/>
            </p:nvGrpSpPr>
            <p:grpSpPr bwMode="auto">
              <a:xfrm>
                <a:off x="2115" y="3567"/>
                <a:ext cx="1493" cy="344"/>
                <a:chOff x="2115" y="3567"/>
                <a:chExt cx="1493" cy="344"/>
              </a:xfrm>
            </p:grpSpPr>
            <p:sp>
              <p:nvSpPr>
                <p:cNvPr id="62569" name="Rectangle 84"/>
                <p:cNvSpPr>
                  <a:spLocks noChangeArrowheads="1"/>
                </p:cNvSpPr>
                <p:nvPr/>
              </p:nvSpPr>
              <p:spPr bwMode="auto">
                <a:xfrm>
                  <a:off x="2243" y="3708"/>
                  <a:ext cx="306"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b="1">
                      <a:latin typeface="Times New Roman" panose="02020603050405020304" pitchFamily="18" charset="0"/>
                      <a:ea typeface="宋体" panose="02010600030101010101" pitchFamily="2" charset="-122"/>
                    </a:rPr>
                    <a:t>OR</a:t>
                  </a:r>
                </a:p>
              </p:txBody>
            </p:sp>
            <p:sp>
              <p:nvSpPr>
                <p:cNvPr id="62570" name="Line 85"/>
                <p:cNvSpPr>
                  <a:spLocks noChangeShapeType="1"/>
                </p:cNvSpPr>
                <p:nvPr/>
              </p:nvSpPr>
              <p:spPr bwMode="auto">
                <a:xfrm>
                  <a:off x="2115" y="3567"/>
                  <a:ext cx="1" cy="24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71" name="Line 86"/>
                <p:cNvSpPr>
                  <a:spLocks noChangeShapeType="1"/>
                </p:cNvSpPr>
                <p:nvPr/>
              </p:nvSpPr>
              <p:spPr bwMode="auto">
                <a:xfrm>
                  <a:off x="2120" y="3802"/>
                  <a:ext cx="14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72" name="Line 87"/>
                <p:cNvSpPr>
                  <a:spLocks noChangeShapeType="1"/>
                </p:cNvSpPr>
                <p:nvPr/>
              </p:nvSpPr>
              <p:spPr bwMode="auto">
                <a:xfrm>
                  <a:off x="3600" y="3576"/>
                  <a:ext cx="0" cy="22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73" name="Line 88"/>
                <p:cNvSpPr>
                  <a:spLocks noChangeShapeType="1"/>
                </p:cNvSpPr>
                <p:nvPr/>
              </p:nvSpPr>
              <p:spPr bwMode="auto">
                <a:xfrm flipV="1">
                  <a:off x="2539" y="3804"/>
                  <a:ext cx="1069" cy="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2566" name="Line 89"/>
              <p:cNvSpPr>
                <a:spLocks noChangeShapeType="1"/>
              </p:cNvSpPr>
              <p:nvPr/>
            </p:nvSpPr>
            <p:spPr bwMode="auto">
              <a:xfrm>
                <a:off x="2420" y="3949"/>
                <a:ext cx="0" cy="22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67" name="Rectangle 90"/>
              <p:cNvSpPr>
                <a:spLocks noChangeArrowheads="1"/>
              </p:cNvSpPr>
              <p:nvPr/>
            </p:nvSpPr>
            <p:spPr bwMode="auto">
              <a:xfrm>
                <a:off x="2115" y="3934"/>
                <a:ext cx="306"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0000FF"/>
                    </a:solidFill>
                    <a:ea typeface="宋体" panose="02010600030101010101" pitchFamily="2" charset="-122"/>
                  </a:rPr>
                  <a:t>Hit</a:t>
                </a:r>
              </a:p>
            </p:txBody>
          </p:sp>
          <p:sp>
            <p:nvSpPr>
              <p:cNvPr id="62568" name="Rectangle 91"/>
              <p:cNvSpPr>
                <a:spLocks noChangeArrowheads="1"/>
              </p:cNvSpPr>
              <p:nvPr/>
            </p:nvSpPr>
            <p:spPr bwMode="auto">
              <a:xfrm>
                <a:off x="2508" y="3974"/>
                <a:ext cx="145"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800" b="1" dirty="0">
                    <a:ea typeface="宋体" panose="02010600030101010101" pitchFamily="2" charset="-122"/>
                  </a:rPr>
                  <a:t>④</a:t>
                </a:r>
              </a:p>
            </p:txBody>
          </p:sp>
        </p:grpSp>
      </p:grpSp>
      <p:grpSp>
        <p:nvGrpSpPr>
          <p:cNvPr id="62525" name="Group 95"/>
          <p:cNvGrpSpPr>
            <a:grpSpLocks/>
          </p:cNvGrpSpPr>
          <p:nvPr/>
        </p:nvGrpSpPr>
        <p:grpSpPr bwMode="auto">
          <a:xfrm>
            <a:off x="241300" y="3429000"/>
            <a:ext cx="8661400" cy="1558925"/>
            <a:chOff x="152" y="2227"/>
            <a:chExt cx="5456" cy="949"/>
          </a:xfrm>
        </p:grpSpPr>
        <p:sp>
          <p:nvSpPr>
            <p:cNvPr id="62561" name="Line 36"/>
            <p:cNvSpPr>
              <a:spLocks noChangeShapeType="1"/>
            </p:cNvSpPr>
            <p:nvPr/>
          </p:nvSpPr>
          <p:spPr bwMode="auto">
            <a:xfrm>
              <a:off x="2880" y="2227"/>
              <a:ext cx="0" cy="805"/>
            </a:xfrm>
            <a:prstGeom prst="line">
              <a:avLst/>
            </a:prstGeom>
            <a:noFill/>
            <a:ln w="25400">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62" name="Line 37"/>
            <p:cNvSpPr>
              <a:spLocks noChangeShapeType="1"/>
            </p:cNvSpPr>
            <p:nvPr/>
          </p:nvSpPr>
          <p:spPr bwMode="auto">
            <a:xfrm>
              <a:off x="2648" y="3040"/>
              <a:ext cx="464" cy="0"/>
            </a:xfrm>
            <a:prstGeom prst="line">
              <a:avLst/>
            </a:prstGeom>
            <a:noFill/>
            <a:ln w="25400">
              <a:solidFill>
                <a:srgbClr val="CC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63" name="Rectangle 39"/>
            <p:cNvSpPr>
              <a:spLocks noChangeArrowheads="1"/>
            </p:cNvSpPr>
            <p:nvPr/>
          </p:nvSpPr>
          <p:spPr bwMode="auto">
            <a:xfrm>
              <a:off x="152" y="2856"/>
              <a:ext cx="5456" cy="320"/>
            </a:xfrm>
            <a:prstGeom prst="rect">
              <a:avLst/>
            </a:prstGeom>
            <a:noFill/>
            <a:ln w="25400">
              <a:solidFill>
                <a:schemeClr val="accent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2564" name="Rectangle 92"/>
            <p:cNvSpPr>
              <a:spLocks noChangeArrowheads="1"/>
            </p:cNvSpPr>
            <p:nvPr/>
          </p:nvSpPr>
          <p:spPr bwMode="auto">
            <a:xfrm>
              <a:off x="2933" y="2544"/>
              <a:ext cx="145"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lang="en-US" altLang="zh-CN" sz="1800" b="1" dirty="0">
                  <a:solidFill>
                    <a:srgbClr val="CC0000"/>
                  </a:solidFill>
                  <a:ea typeface="宋体" panose="02010600030101010101" pitchFamily="2" charset="-122"/>
                </a:rPr>
                <a:t>①</a:t>
              </a:r>
              <a:endParaRPr lang="zh-CN" altLang="en-US" sz="1800" b="1" dirty="0">
                <a:solidFill>
                  <a:srgbClr val="CC0000"/>
                </a:solidFill>
                <a:ea typeface="宋体" panose="02010600030101010101" pitchFamily="2" charset="-122"/>
              </a:endParaRPr>
            </a:p>
          </p:txBody>
        </p:sp>
      </p:grpSp>
      <p:grpSp>
        <p:nvGrpSpPr>
          <p:cNvPr id="4" name="组合 3"/>
          <p:cNvGrpSpPr/>
          <p:nvPr/>
        </p:nvGrpSpPr>
        <p:grpSpPr>
          <a:xfrm>
            <a:off x="531813" y="4776788"/>
            <a:ext cx="7989887" cy="947737"/>
            <a:chOff x="531813" y="4776788"/>
            <a:chExt cx="7989887" cy="947737"/>
          </a:xfrm>
        </p:grpSpPr>
        <p:sp>
          <p:nvSpPr>
            <p:cNvPr id="62515" name="Rectangle 62"/>
            <p:cNvSpPr>
              <a:spLocks noChangeArrowheads="1"/>
            </p:cNvSpPr>
            <p:nvPr/>
          </p:nvSpPr>
          <p:spPr bwMode="auto">
            <a:xfrm>
              <a:off x="1350963" y="5308600"/>
              <a:ext cx="56832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b="1">
                  <a:latin typeface="Times New Roman" panose="02020603050405020304" pitchFamily="18" charset="0"/>
                  <a:ea typeface="宋体" panose="02010600030101010101" pitchFamily="2" charset="-122"/>
                </a:rPr>
                <a:t>     </a:t>
              </a:r>
              <a:r>
                <a:rPr kumimoji="1" lang="en-US" altLang="zh-CN" sz="1800" b="1">
                  <a:solidFill>
                    <a:srgbClr val="0000FF"/>
                  </a:solidFill>
                  <a:ea typeface="宋体" panose="02010600030101010101" pitchFamily="2" charset="-122"/>
                </a:rPr>
                <a:t>=</a:t>
              </a:r>
            </a:p>
          </p:txBody>
        </p:sp>
        <p:sp>
          <p:nvSpPr>
            <p:cNvPr id="62522" name="Rectangle 77"/>
            <p:cNvSpPr>
              <a:spLocks noChangeArrowheads="1"/>
            </p:cNvSpPr>
            <p:nvPr/>
          </p:nvSpPr>
          <p:spPr bwMode="auto">
            <a:xfrm flipH="1">
              <a:off x="6792913" y="5316538"/>
              <a:ext cx="69532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zh-CN" altLang="en-US" sz="1800" b="1">
                  <a:solidFill>
                    <a:srgbClr val="0000FF"/>
                  </a:solidFill>
                  <a:ea typeface="宋体" panose="02010600030101010101" pitchFamily="2" charset="-122"/>
                </a:rPr>
                <a:t>      </a:t>
              </a:r>
              <a:r>
                <a:rPr kumimoji="1" lang="en-US" altLang="zh-CN" sz="1800" b="1">
                  <a:solidFill>
                    <a:srgbClr val="0000FF"/>
                  </a:solidFill>
                  <a:ea typeface="宋体" panose="02010600030101010101" pitchFamily="2" charset="-122"/>
                </a:rPr>
                <a:t>=</a:t>
              </a:r>
            </a:p>
          </p:txBody>
        </p:sp>
        <p:grpSp>
          <p:nvGrpSpPr>
            <p:cNvPr id="62526" name="Group 103"/>
            <p:cNvGrpSpPr>
              <a:grpSpLocks/>
            </p:cNvGrpSpPr>
            <p:nvPr/>
          </p:nvGrpSpPr>
          <p:grpSpPr bwMode="auto">
            <a:xfrm>
              <a:off x="531813" y="4776788"/>
              <a:ext cx="7989887" cy="947737"/>
              <a:chOff x="335" y="3048"/>
              <a:chExt cx="5033" cy="577"/>
            </a:xfrm>
          </p:grpSpPr>
          <p:sp>
            <p:nvSpPr>
              <p:cNvPr id="62551" name="Oval 53"/>
              <p:cNvSpPr>
                <a:spLocks noChangeArrowheads="1"/>
              </p:cNvSpPr>
              <p:nvPr/>
            </p:nvSpPr>
            <p:spPr bwMode="auto">
              <a:xfrm>
                <a:off x="872" y="3336"/>
                <a:ext cx="560" cy="272"/>
              </a:xfrm>
              <a:prstGeom prst="ellipse">
                <a:avLst/>
              </a:pr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2552" name="Oval 69"/>
              <p:cNvSpPr>
                <a:spLocks noChangeArrowheads="1"/>
              </p:cNvSpPr>
              <p:nvPr/>
            </p:nvSpPr>
            <p:spPr bwMode="auto">
              <a:xfrm>
                <a:off x="4286" y="3332"/>
                <a:ext cx="618" cy="293"/>
              </a:xfrm>
              <a:prstGeom prst="ellipse">
                <a:avLst/>
              </a:pr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grpSp>
            <p:nvGrpSpPr>
              <p:cNvPr id="62553" name="Group 98"/>
              <p:cNvGrpSpPr>
                <a:grpSpLocks/>
              </p:cNvGrpSpPr>
              <p:nvPr/>
            </p:nvGrpSpPr>
            <p:grpSpPr bwMode="auto">
              <a:xfrm>
                <a:off x="335" y="3048"/>
                <a:ext cx="5033" cy="449"/>
                <a:chOff x="335" y="3048"/>
                <a:chExt cx="5033" cy="449"/>
              </a:xfrm>
            </p:grpSpPr>
            <p:sp>
              <p:nvSpPr>
                <p:cNvPr id="62554" name="Line 66"/>
                <p:cNvSpPr>
                  <a:spLocks noChangeShapeType="1"/>
                </p:cNvSpPr>
                <p:nvPr/>
              </p:nvSpPr>
              <p:spPr bwMode="auto">
                <a:xfrm>
                  <a:off x="1148" y="3048"/>
                  <a:ext cx="4" cy="284"/>
                </a:xfrm>
                <a:prstGeom prst="line">
                  <a:avLst/>
                </a:prstGeom>
                <a:noFill/>
                <a:ln w="254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55" name="Line 67"/>
                <p:cNvSpPr>
                  <a:spLocks noChangeShapeType="1"/>
                </p:cNvSpPr>
                <p:nvPr/>
              </p:nvSpPr>
              <p:spPr bwMode="auto">
                <a:xfrm flipH="1">
                  <a:off x="376" y="3472"/>
                  <a:ext cx="496" cy="0"/>
                </a:xfrm>
                <a:prstGeom prst="line">
                  <a:avLst/>
                </a:prstGeom>
                <a:noFill/>
                <a:ln w="25400">
                  <a:solidFill>
                    <a:srgbClr val="0000FF"/>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56" name="Rectangle 68"/>
                <p:cNvSpPr>
                  <a:spLocks noChangeArrowheads="1"/>
                </p:cNvSpPr>
                <p:nvPr/>
              </p:nvSpPr>
              <p:spPr bwMode="auto">
                <a:xfrm>
                  <a:off x="335" y="3276"/>
                  <a:ext cx="618"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0000FF"/>
                      </a:solidFill>
                      <a:ea typeface="宋体" panose="02010600030101010101" pitchFamily="2" charset="-122"/>
                    </a:rPr>
                    <a:t>AdrTag</a:t>
                  </a:r>
                </a:p>
              </p:txBody>
            </p:sp>
            <p:sp>
              <p:nvSpPr>
                <p:cNvPr id="62557" name="Line 81"/>
                <p:cNvSpPr>
                  <a:spLocks noChangeShapeType="1"/>
                </p:cNvSpPr>
                <p:nvPr/>
              </p:nvSpPr>
              <p:spPr bwMode="auto">
                <a:xfrm>
                  <a:off x="4604" y="3048"/>
                  <a:ext cx="0" cy="288"/>
                </a:xfrm>
                <a:prstGeom prst="line">
                  <a:avLst/>
                </a:prstGeom>
                <a:noFill/>
                <a:ln w="254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58" name="Line 82"/>
                <p:cNvSpPr>
                  <a:spLocks noChangeShapeType="1"/>
                </p:cNvSpPr>
                <p:nvPr/>
              </p:nvSpPr>
              <p:spPr bwMode="auto">
                <a:xfrm>
                  <a:off x="4904" y="3472"/>
                  <a:ext cx="464" cy="0"/>
                </a:xfrm>
                <a:prstGeom prst="line">
                  <a:avLst/>
                </a:prstGeom>
                <a:noFill/>
                <a:ln w="25400">
                  <a:solidFill>
                    <a:srgbClr val="0000FF"/>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59" name="Rectangle 93"/>
                <p:cNvSpPr>
                  <a:spLocks noChangeArrowheads="1"/>
                </p:cNvSpPr>
                <p:nvPr/>
              </p:nvSpPr>
              <p:spPr bwMode="auto">
                <a:xfrm>
                  <a:off x="1204" y="3136"/>
                  <a:ext cx="145"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1800" b="1" dirty="0">
                      <a:solidFill>
                        <a:srgbClr val="0000FF"/>
                      </a:solidFill>
                      <a:ea typeface="宋体" panose="02010600030101010101" pitchFamily="2" charset="-122"/>
                    </a:rPr>
                    <a:t>②</a:t>
                  </a:r>
                  <a:endParaRPr kumimoji="1" lang="zh-CN" altLang="en-US" sz="1800" b="1" dirty="0">
                    <a:solidFill>
                      <a:srgbClr val="0000FF"/>
                    </a:solidFill>
                    <a:ea typeface="宋体" panose="02010600030101010101" pitchFamily="2" charset="-122"/>
                  </a:endParaRPr>
                </a:p>
              </p:txBody>
            </p:sp>
            <p:sp>
              <p:nvSpPr>
                <p:cNvPr id="62560" name="Rectangle 97"/>
                <p:cNvSpPr>
                  <a:spLocks noChangeArrowheads="1"/>
                </p:cNvSpPr>
                <p:nvPr/>
              </p:nvSpPr>
              <p:spPr bwMode="auto">
                <a:xfrm>
                  <a:off x="4694" y="3133"/>
                  <a:ext cx="145"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1800" b="1">
                      <a:solidFill>
                        <a:srgbClr val="0000FF"/>
                      </a:solidFill>
                      <a:ea typeface="宋体" panose="02010600030101010101" pitchFamily="2" charset="-122"/>
                    </a:rPr>
                    <a:t>②</a:t>
                  </a:r>
                  <a:endParaRPr kumimoji="1" lang="zh-CN" altLang="en-US" sz="1800" b="1">
                    <a:solidFill>
                      <a:srgbClr val="0000FF"/>
                    </a:solidFill>
                    <a:ea typeface="宋体" panose="02010600030101010101" pitchFamily="2" charset="-122"/>
                  </a:endParaRPr>
                </a:p>
              </p:txBody>
            </p:sp>
          </p:grpSp>
        </p:grpSp>
      </p:grpSp>
      <p:grpSp>
        <p:nvGrpSpPr>
          <p:cNvPr id="3" name="组合 2"/>
          <p:cNvGrpSpPr/>
          <p:nvPr/>
        </p:nvGrpSpPr>
        <p:grpSpPr>
          <a:xfrm>
            <a:off x="421481" y="4815120"/>
            <a:ext cx="8231188" cy="1350963"/>
            <a:chOff x="431800" y="4778375"/>
            <a:chExt cx="8231188" cy="1350963"/>
          </a:xfrm>
        </p:grpSpPr>
        <p:sp>
          <p:nvSpPr>
            <p:cNvPr id="62518" name="Line 72"/>
            <p:cNvSpPr>
              <a:spLocks noChangeShapeType="1"/>
            </p:cNvSpPr>
            <p:nvPr/>
          </p:nvSpPr>
          <p:spPr bwMode="auto">
            <a:xfrm>
              <a:off x="6223000" y="5414963"/>
              <a:ext cx="1651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21" name="Line 75"/>
            <p:cNvSpPr>
              <a:spLocks noChangeShapeType="1"/>
            </p:cNvSpPr>
            <p:nvPr/>
          </p:nvSpPr>
          <p:spPr bwMode="auto">
            <a:xfrm flipH="1">
              <a:off x="5626100" y="5630863"/>
              <a:ext cx="279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 name="组合 1"/>
            <p:cNvGrpSpPr/>
            <p:nvPr/>
          </p:nvGrpSpPr>
          <p:grpSpPr>
            <a:xfrm>
              <a:off x="431800" y="4778375"/>
              <a:ext cx="8231188" cy="1350963"/>
              <a:chOff x="431800" y="4778375"/>
              <a:chExt cx="8231188" cy="1350963"/>
            </a:xfrm>
          </p:grpSpPr>
          <p:sp>
            <p:nvSpPr>
              <p:cNvPr id="62508" name="Arc 54"/>
              <p:cNvSpPr>
                <a:spLocks/>
              </p:cNvSpPr>
              <p:nvPr/>
            </p:nvSpPr>
            <p:spPr bwMode="auto">
              <a:xfrm>
                <a:off x="2946400" y="5408613"/>
                <a:ext cx="304800" cy="223837"/>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2509" name="Arc 55"/>
              <p:cNvSpPr>
                <a:spLocks/>
              </p:cNvSpPr>
              <p:nvPr/>
            </p:nvSpPr>
            <p:spPr bwMode="auto">
              <a:xfrm rot="10800000">
                <a:off x="2947988" y="5645150"/>
                <a:ext cx="304800" cy="223838"/>
              </a:xfrm>
              <a:custGeom>
                <a:avLst/>
                <a:gdLst>
                  <a:gd name="T0" fmla="*/ 0 w 21600"/>
                  <a:gd name="T1" fmla="*/ 2147483646 h 21600"/>
                  <a:gd name="T2" fmla="*/ 2147483646 w 21600"/>
                  <a:gd name="T3" fmla="*/ 0 h 21600"/>
                  <a:gd name="T4" fmla="*/ 2147483646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714"/>
                      <a:pt x="9602" y="61"/>
                      <a:pt x="21488" y="0"/>
                    </a:cubicBezTo>
                  </a:path>
                  <a:path w="21600" h="21600" stroke="0" extrusionOk="0">
                    <a:moveTo>
                      <a:pt x="0" y="21600"/>
                    </a:moveTo>
                    <a:cubicBezTo>
                      <a:pt x="0" y="9714"/>
                      <a:pt x="9602" y="61"/>
                      <a:pt x="21488" y="0"/>
                    </a:cubicBezTo>
                    <a:lnTo>
                      <a:pt x="21600" y="21600"/>
                    </a:lnTo>
                    <a:lnTo>
                      <a:pt x="0" y="2160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2510" name="Line 56"/>
              <p:cNvSpPr>
                <a:spLocks noChangeShapeType="1"/>
              </p:cNvSpPr>
              <p:nvPr/>
            </p:nvSpPr>
            <p:spPr bwMode="auto">
              <a:xfrm flipH="1">
                <a:off x="2730500" y="5414963"/>
                <a:ext cx="2159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11" name="Line 57"/>
              <p:cNvSpPr>
                <a:spLocks noChangeShapeType="1"/>
              </p:cNvSpPr>
              <p:nvPr/>
            </p:nvSpPr>
            <p:spPr bwMode="auto">
              <a:xfrm>
                <a:off x="2743200" y="5407025"/>
                <a:ext cx="0" cy="4476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12" name="Line 58"/>
              <p:cNvSpPr>
                <a:spLocks noChangeShapeType="1"/>
              </p:cNvSpPr>
              <p:nvPr/>
            </p:nvSpPr>
            <p:spPr bwMode="auto">
              <a:xfrm flipH="1">
                <a:off x="2730500" y="5867400"/>
                <a:ext cx="2159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13" name="Line 59"/>
              <p:cNvSpPr>
                <a:spLocks noChangeShapeType="1"/>
              </p:cNvSpPr>
              <p:nvPr/>
            </p:nvSpPr>
            <p:spPr bwMode="auto">
              <a:xfrm flipV="1">
                <a:off x="3259138" y="5624513"/>
                <a:ext cx="252412"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14" name="Line 61"/>
              <p:cNvSpPr>
                <a:spLocks noChangeShapeType="1"/>
              </p:cNvSpPr>
              <p:nvPr/>
            </p:nvSpPr>
            <p:spPr bwMode="auto">
              <a:xfrm flipH="1">
                <a:off x="2501900" y="5788025"/>
                <a:ext cx="254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16" name="Arc 70"/>
              <p:cNvSpPr>
                <a:spLocks/>
              </p:cNvSpPr>
              <p:nvPr/>
            </p:nvSpPr>
            <p:spPr bwMode="auto">
              <a:xfrm>
                <a:off x="5907088" y="5408613"/>
                <a:ext cx="304800" cy="223837"/>
              </a:xfrm>
              <a:custGeom>
                <a:avLst/>
                <a:gdLst>
                  <a:gd name="T0" fmla="*/ 0 w 21600"/>
                  <a:gd name="T1" fmla="*/ 2147483646 h 21600"/>
                  <a:gd name="T2" fmla="*/ 2147483646 w 21600"/>
                  <a:gd name="T3" fmla="*/ 0 h 21600"/>
                  <a:gd name="T4" fmla="*/ 2147483646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714"/>
                      <a:pt x="9602" y="61"/>
                      <a:pt x="21488" y="0"/>
                    </a:cubicBezTo>
                  </a:path>
                  <a:path w="21600" h="21600" stroke="0" extrusionOk="0">
                    <a:moveTo>
                      <a:pt x="0" y="21600"/>
                    </a:moveTo>
                    <a:cubicBezTo>
                      <a:pt x="0" y="9714"/>
                      <a:pt x="9602" y="61"/>
                      <a:pt x="21488" y="0"/>
                    </a:cubicBezTo>
                    <a:lnTo>
                      <a:pt x="21600" y="21600"/>
                    </a:lnTo>
                    <a:lnTo>
                      <a:pt x="0" y="2160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2517" name="Arc 71"/>
              <p:cNvSpPr>
                <a:spLocks/>
              </p:cNvSpPr>
              <p:nvPr/>
            </p:nvSpPr>
            <p:spPr bwMode="auto">
              <a:xfrm rot="10800000">
                <a:off x="5892800" y="5645150"/>
                <a:ext cx="304800" cy="223838"/>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2519" name="Line 73"/>
              <p:cNvSpPr>
                <a:spLocks noChangeShapeType="1"/>
              </p:cNvSpPr>
              <p:nvPr/>
            </p:nvSpPr>
            <p:spPr bwMode="auto">
              <a:xfrm>
                <a:off x="6400800" y="5407025"/>
                <a:ext cx="0" cy="4667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20" name="Line 74"/>
              <p:cNvSpPr>
                <a:spLocks noChangeShapeType="1"/>
              </p:cNvSpPr>
              <p:nvPr/>
            </p:nvSpPr>
            <p:spPr bwMode="auto">
              <a:xfrm>
                <a:off x="6197600" y="5867400"/>
                <a:ext cx="1905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62527" name="Group 102"/>
              <p:cNvGrpSpPr>
                <a:grpSpLocks/>
              </p:cNvGrpSpPr>
              <p:nvPr/>
            </p:nvGrpSpPr>
            <p:grpSpPr bwMode="auto">
              <a:xfrm>
                <a:off x="431800" y="4778375"/>
                <a:ext cx="8231188" cy="1350963"/>
                <a:chOff x="280" y="3048"/>
                <a:chExt cx="5185" cy="822"/>
              </a:xfrm>
            </p:grpSpPr>
            <p:grpSp>
              <p:nvGrpSpPr>
                <p:cNvPr id="62540" name="Group 99"/>
                <p:cNvGrpSpPr>
                  <a:grpSpLocks/>
                </p:cNvGrpSpPr>
                <p:nvPr/>
              </p:nvGrpSpPr>
              <p:grpSpPr bwMode="auto">
                <a:xfrm>
                  <a:off x="280" y="3048"/>
                  <a:ext cx="5185" cy="630"/>
                  <a:chOff x="280" y="3048"/>
                  <a:chExt cx="5185" cy="630"/>
                </a:xfrm>
              </p:grpSpPr>
              <p:sp>
                <p:nvSpPr>
                  <p:cNvPr id="62543" name="Line 60"/>
                  <p:cNvSpPr>
                    <a:spLocks noChangeShapeType="1"/>
                  </p:cNvSpPr>
                  <p:nvPr/>
                </p:nvSpPr>
                <p:spPr bwMode="auto">
                  <a:xfrm flipH="1">
                    <a:off x="1576" y="3472"/>
                    <a:ext cx="160" cy="0"/>
                  </a:xfrm>
                  <a:prstGeom prst="line">
                    <a:avLst/>
                  </a:prstGeom>
                  <a:noFill/>
                  <a:ln w="25400">
                    <a:solidFill>
                      <a:srgbClr val="8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44" name="Line 63"/>
                  <p:cNvSpPr>
                    <a:spLocks noChangeShapeType="1"/>
                  </p:cNvSpPr>
                  <p:nvPr/>
                </p:nvSpPr>
                <p:spPr bwMode="auto">
                  <a:xfrm>
                    <a:off x="1448" y="3472"/>
                    <a:ext cx="128" cy="0"/>
                  </a:xfrm>
                  <a:prstGeom prst="line">
                    <a:avLst/>
                  </a:prstGeom>
                  <a:noFill/>
                  <a:ln w="25400">
                    <a:solidFill>
                      <a:srgbClr val="8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45" name="Line 64"/>
                  <p:cNvSpPr>
                    <a:spLocks noChangeShapeType="1"/>
                  </p:cNvSpPr>
                  <p:nvPr/>
                </p:nvSpPr>
                <p:spPr bwMode="auto">
                  <a:xfrm flipH="1">
                    <a:off x="280" y="3664"/>
                    <a:ext cx="1312" cy="0"/>
                  </a:xfrm>
                  <a:prstGeom prst="line">
                    <a:avLst/>
                  </a:prstGeom>
                  <a:noFill/>
                  <a:ln w="25400">
                    <a:solidFill>
                      <a:srgbClr val="8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46" name="Line 65"/>
                  <p:cNvSpPr>
                    <a:spLocks noChangeShapeType="1"/>
                  </p:cNvSpPr>
                  <p:nvPr/>
                </p:nvSpPr>
                <p:spPr bwMode="auto">
                  <a:xfrm>
                    <a:off x="288" y="3048"/>
                    <a:ext cx="0" cy="608"/>
                  </a:xfrm>
                  <a:prstGeom prst="line">
                    <a:avLst/>
                  </a:prstGeom>
                  <a:noFill/>
                  <a:ln w="25400">
                    <a:solidFill>
                      <a:srgbClr val="8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47" name="Line 76"/>
                  <p:cNvSpPr>
                    <a:spLocks noChangeShapeType="1"/>
                  </p:cNvSpPr>
                  <p:nvPr/>
                </p:nvSpPr>
                <p:spPr bwMode="auto">
                  <a:xfrm>
                    <a:off x="4040" y="3472"/>
                    <a:ext cx="128" cy="0"/>
                  </a:xfrm>
                  <a:prstGeom prst="line">
                    <a:avLst/>
                  </a:prstGeom>
                  <a:noFill/>
                  <a:ln w="25400">
                    <a:solidFill>
                      <a:srgbClr val="8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48" name="Line 78"/>
                  <p:cNvSpPr>
                    <a:spLocks noChangeShapeType="1"/>
                  </p:cNvSpPr>
                  <p:nvPr/>
                </p:nvSpPr>
                <p:spPr bwMode="auto">
                  <a:xfrm flipH="1">
                    <a:off x="4168" y="3472"/>
                    <a:ext cx="160" cy="0"/>
                  </a:xfrm>
                  <a:prstGeom prst="line">
                    <a:avLst/>
                  </a:prstGeom>
                  <a:noFill/>
                  <a:ln w="25400">
                    <a:solidFill>
                      <a:srgbClr val="8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49" name="Line 79"/>
                  <p:cNvSpPr>
                    <a:spLocks noChangeShapeType="1"/>
                  </p:cNvSpPr>
                  <p:nvPr/>
                </p:nvSpPr>
                <p:spPr bwMode="auto">
                  <a:xfrm>
                    <a:off x="4032" y="3664"/>
                    <a:ext cx="1432" cy="0"/>
                  </a:xfrm>
                  <a:prstGeom prst="line">
                    <a:avLst/>
                  </a:prstGeom>
                  <a:noFill/>
                  <a:ln w="25400">
                    <a:solidFill>
                      <a:srgbClr val="8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50" name="Line 80"/>
                  <p:cNvSpPr>
                    <a:spLocks noChangeShapeType="1"/>
                  </p:cNvSpPr>
                  <p:nvPr/>
                </p:nvSpPr>
                <p:spPr bwMode="auto">
                  <a:xfrm>
                    <a:off x="5465" y="3070"/>
                    <a:ext cx="0" cy="608"/>
                  </a:xfrm>
                  <a:prstGeom prst="line">
                    <a:avLst/>
                  </a:prstGeom>
                  <a:noFill/>
                  <a:ln w="25400">
                    <a:solidFill>
                      <a:srgbClr val="8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2541" name="Rectangle 100"/>
                <p:cNvSpPr>
                  <a:spLocks noChangeArrowheads="1"/>
                </p:cNvSpPr>
                <p:nvPr/>
              </p:nvSpPr>
              <p:spPr bwMode="auto">
                <a:xfrm>
                  <a:off x="3831" y="3703"/>
                  <a:ext cx="145"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lang="en-US" altLang="zh-CN" sz="1800" b="1" dirty="0">
                      <a:solidFill>
                        <a:srgbClr val="800000"/>
                      </a:solidFill>
                      <a:ea typeface="宋体" panose="02010600030101010101" pitchFamily="2" charset="-122"/>
                    </a:rPr>
                    <a:t>③</a:t>
                  </a:r>
                  <a:endParaRPr lang="zh-CN" altLang="en-US" sz="1800" b="1" dirty="0">
                    <a:solidFill>
                      <a:srgbClr val="800000"/>
                    </a:solidFill>
                    <a:ea typeface="宋体" panose="02010600030101010101" pitchFamily="2" charset="-122"/>
                  </a:endParaRPr>
                </a:p>
              </p:txBody>
            </p:sp>
            <p:sp>
              <p:nvSpPr>
                <p:cNvPr id="62542" name="Rectangle 101"/>
                <p:cNvSpPr>
                  <a:spLocks noChangeArrowheads="1"/>
                </p:cNvSpPr>
                <p:nvPr/>
              </p:nvSpPr>
              <p:spPr bwMode="auto">
                <a:xfrm>
                  <a:off x="1784" y="3703"/>
                  <a:ext cx="145"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1800" b="1" dirty="0">
                      <a:solidFill>
                        <a:srgbClr val="0000FF"/>
                      </a:solidFill>
                      <a:ea typeface="宋体" panose="02010600030101010101" pitchFamily="2" charset="-122"/>
                    </a:rPr>
                    <a:t>③</a:t>
                  </a:r>
                  <a:endParaRPr kumimoji="1" lang="zh-CN" altLang="en-US" sz="1800" b="1" dirty="0">
                    <a:solidFill>
                      <a:srgbClr val="0000FF"/>
                    </a:solidFill>
                    <a:ea typeface="宋体" panose="02010600030101010101" pitchFamily="2" charset="-122"/>
                  </a:endParaRPr>
                </a:p>
              </p:txBody>
            </p:sp>
          </p:grpSp>
        </p:grpSp>
      </p:grpSp>
      <p:grpSp>
        <p:nvGrpSpPr>
          <p:cNvPr id="10" name="组合 9"/>
          <p:cNvGrpSpPr/>
          <p:nvPr/>
        </p:nvGrpSpPr>
        <p:grpSpPr>
          <a:xfrm>
            <a:off x="3365500" y="4776788"/>
            <a:ext cx="2746375" cy="1725612"/>
            <a:chOff x="3365500" y="4776788"/>
            <a:chExt cx="2746375" cy="1725612"/>
          </a:xfrm>
        </p:grpSpPr>
        <p:sp>
          <p:nvSpPr>
            <p:cNvPr id="62504" name="Line 43"/>
            <p:cNvSpPr>
              <a:spLocks noChangeShapeType="1"/>
            </p:cNvSpPr>
            <p:nvPr/>
          </p:nvSpPr>
          <p:spPr bwMode="auto">
            <a:xfrm flipH="1">
              <a:off x="5545138" y="5387975"/>
              <a:ext cx="265112" cy="3238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8" name="组合 7"/>
            <p:cNvGrpSpPr/>
            <p:nvPr/>
          </p:nvGrpSpPr>
          <p:grpSpPr>
            <a:xfrm>
              <a:off x="3365500" y="4776788"/>
              <a:ext cx="2746375" cy="1725612"/>
              <a:chOff x="3365500" y="4776788"/>
              <a:chExt cx="2746375" cy="1725612"/>
            </a:xfrm>
          </p:grpSpPr>
          <p:sp>
            <p:nvSpPr>
              <p:cNvPr id="62502" name="Line 41"/>
              <p:cNvSpPr>
                <a:spLocks noChangeShapeType="1"/>
              </p:cNvSpPr>
              <p:nvPr/>
            </p:nvSpPr>
            <p:spPr bwMode="auto">
              <a:xfrm>
                <a:off x="3365500" y="5407025"/>
                <a:ext cx="209550" cy="3032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7" name="组合 6"/>
              <p:cNvGrpSpPr/>
              <p:nvPr/>
            </p:nvGrpSpPr>
            <p:grpSpPr>
              <a:xfrm>
                <a:off x="3365500" y="4776788"/>
                <a:ext cx="2746375" cy="1725612"/>
                <a:chOff x="3365500" y="4776788"/>
                <a:chExt cx="2746375" cy="1725612"/>
              </a:xfrm>
            </p:grpSpPr>
            <p:sp>
              <p:nvSpPr>
                <p:cNvPr id="62505" name="Rectangle 44"/>
                <p:cNvSpPr>
                  <a:spLocks noChangeArrowheads="1"/>
                </p:cNvSpPr>
                <p:nvPr/>
              </p:nvSpPr>
              <p:spPr bwMode="auto">
                <a:xfrm>
                  <a:off x="4322763" y="5387975"/>
                  <a:ext cx="6381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0000FF"/>
                      </a:solidFill>
                      <a:ea typeface="宋体" panose="02010600030101010101" pitchFamily="2" charset="-122"/>
                    </a:rPr>
                    <a:t>Mux</a:t>
                  </a:r>
                </a:p>
              </p:txBody>
            </p:sp>
            <p:sp>
              <p:nvSpPr>
                <p:cNvPr id="62506" name="Rectangle 47"/>
                <p:cNvSpPr>
                  <a:spLocks noChangeArrowheads="1"/>
                </p:cNvSpPr>
                <p:nvPr/>
              </p:nvSpPr>
              <p:spPr bwMode="auto">
                <a:xfrm>
                  <a:off x="5008563" y="5334000"/>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1800" b="1">
                      <a:ea typeface="宋体" panose="02010600030101010101" pitchFamily="2" charset="-122"/>
                    </a:rPr>
                    <a:t>0</a:t>
                  </a:r>
                </a:p>
              </p:txBody>
            </p:sp>
            <p:sp>
              <p:nvSpPr>
                <p:cNvPr id="62507" name="Rectangle 48"/>
                <p:cNvSpPr>
                  <a:spLocks noChangeArrowheads="1"/>
                </p:cNvSpPr>
                <p:nvPr/>
              </p:nvSpPr>
              <p:spPr bwMode="auto">
                <a:xfrm>
                  <a:off x="3865563" y="5334000"/>
                  <a:ext cx="32226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000" b="1">
                      <a:ea typeface="宋体" panose="02010600030101010101" pitchFamily="2" charset="-122"/>
                    </a:rPr>
                    <a:t>1</a:t>
                  </a:r>
                </a:p>
              </p:txBody>
            </p:sp>
            <p:grpSp>
              <p:nvGrpSpPr>
                <p:cNvPr id="6" name="组合 5"/>
                <p:cNvGrpSpPr/>
                <p:nvPr/>
              </p:nvGrpSpPr>
              <p:grpSpPr>
                <a:xfrm>
                  <a:off x="3365500" y="4776788"/>
                  <a:ext cx="2746375" cy="1725612"/>
                  <a:chOff x="3365500" y="4776788"/>
                  <a:chExt cx="2746375" cy="1725612"/>
                </a:xfrm>
              </p:grpSpPr>
              <p:sp>
                <p:nvSpPr>
                  <p:cNvPr id="62501" name="Line 40"/>
                  <p:cNvSpPr>
                    <a:spLocks noChangeShapeType="1"/>
                  </p:cNvSpPr>
                  <p:nvPr/>
                </p:nvSpPr>
                <p:spPr bwMode="auto">
                  <a:xfrm>
                    <a:off x="3365500" y="5394325"/>
                    <a:ext cx="24447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03" name="Line 42"/>
                  <p:cNvSpPr>
                    <a:spLocks noChangeShapeType="1"/>
                  </p:cNvSpPr>
                  <p:nvPr/>
                </p:nvSpPr>
                <p:spPr bwMode="auto">
                  <a:xfrm>
                    <a:off x="3568700" y="5710238"/>
                    <a:ext cx="1981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62528" name="Group 112"/>
                  <p:cNvGrpSpPr>
                    <a:grpSpLocks/>
                  </p:cNvGrpSpPr>
                  <p:nvPr/>
                </p:nvGrpSpPr>
                <p:grpSpPr bwMode="auto">
                  <a:xfrm>
                    <a:off x="3962400" y="4776788"/>
                    <a:ext cx="2149475" cy="1725612"/>
                    <a:chOff x="2496" y="3048"/>
                    <a:chExt cx="1354" cy="1051"/>
                  </a:xfrm>
                </p:grpSpPr>
                <p:sp>
                  <p:nvSpPr>
                    <p:cNvPr id="62530" name="Rectangle 52"/>
                    <p:cNvSpPr>
                      <a:spLocks noChangeArrowheads="1"/>
                    </p:cNvSpPr>
                    <p:nvPr/>
                  </p:nvSpPr>
                  <p:spPr bwMode="auto">
                    <a:xfrm>
                      <a:off x="2880" y="3878"/>
                      <a:ext cx="97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0000FF"/>
                          </a:solidFill>
                          <a:ea typeface="宋体" panose="02010600030101010101" pitchFamily="2" charset="-122"/>
                        </a:rPr>
                        <a:t>Cache</a:t>
                      </a:r>
                      <a:r>
                        <a:rPr lang="en-US" altLang="zh-CN" b="1">
                          <a:solidFill>
                            <a:srgbClr val="CC0000"/>
                          </a:solidFill>
                          <a:latin typeface="Times New Roman" panose="02020603050405020304" pitchFamily="18" charset="0"/>
                          <a:ea typeface="宋体" panose="02010600030101010101" pitchFamily="2" charset="-122"/>
                        </a:rPr>
                        <a:t> </a:t>
                      </a:r>
                      <a:r>
                        <a:rPr kumimoji="1" lang="en-US" altLang="zh-CN" sz="1800" b="1">
                          <a:solidFill>
                            <a:srgbClr val="0000FF"/>
                          </a:solidFill>
                          <a:ea typeface="宋体" panose="02010600030101010101" pitchFamily="2" charset="-122"/>
                        </a:rPr>
                        <a:t>Block</a:t>
                      </a:r>
                    </a:p>
                  </p:txBody>
                </p:sp>
                <p:grpSp>
                  <p:nvGrpSpPr>
                    <p:cNvPr id="62531" name="Group 110"/>
                    <p:cNvGrpSpPr>
                      <a:grpSpLocks/>
                    </p:cNvGrpSpPr>
                    <p:nvPr/>
                  </p:nvGrpSpPr>
                  <p:grpSpPr bwMode="auto">
                    <a:xfrm>
                      <a:off x="2496" y="3048"/>
                      <a:ext cx="974" cy="1040"/>
                      <a:chOff x="2496" y="3048"/>
                      <a:chExt cx="974" cy="1040"/>
                    </a:xfrm>
                  </p:grpSpPr>
                  <p:sp>
                    <p:nvSpPr>
                      <p:cNvPr id="62533" name="Line 45"/>
                      <p:cNvSpPr>
                        <a:spLocks noChangeShapeType="1"/>
                      </p:cNvSpPr>
                      <p:nvPr/>
                    </p:nvSpPr>
                    <p:spPr bwMode="auto">
                      <a:xfrm>
                        <a:off x="2496" y="3048"/>
                        <a:ext cx="0" cy="36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34" name="Line 46"/>
                      <p:cNvSpPr>
                        <a:spLocks noChangeShapeType="1"/>
                      </p:cNvSpPr>
                      <p:nvPr/>
                    </p:nvSpPr>
                    <p:spPr bwMode="auto">
                      <a:xfrm>
                        <a:off x="3264" y="3048"/>
                        <a:ext cx="0" cy="36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62535" name="Group 107"/>
                      <p:cNvGrpSpPr>
                        <a:grpSpLocks/>
                      </p:cNvGrpSpPr>
                      <p:nvPr/>
                    </p:nvGrpSpPr>
                    <p:grpSpPr bwMode="auto">
                      <a:xfrm>
                        <a:off x="2592" y="3217"/>
                        <a:ext cx="878" cy="871"/>
                        <a:chOff x="2592" y="3217"/>
                        <a:chExt cx="878" cy="871"/>
                      </a:xfrm>
                    </p:grpSpPr>
                    <p:sp>
                      <p:nvSpPr>
                        <p:cNvPr id="62536" name="Line 51"/>
                        <p:cNvSpPr>
                          <a:spLocks noChangeShapeType="1"/>
                        </p:cNvSpPr>
                        <p:nvPr/>
                      </p:nvSpPr>
                      <p:spPr bwMode="auto">
                        <a:xfrm>
                          <a:off x="2880" y="3624"/>
                          <a:ext cx="0" cy="464"/>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round/>
                              <a:headEnd/>
                              <a:tailEnd type="triangle" w="med" len="med"/>
                            </a14:hiddenLine>
                          </a:ext>
                        </a:extLst>
                      </p:spPr>
                      <p:txBody>
                        <a:bodyPr wrap="none" anchor="ctr"/>
                        <a:lstStyle/>
                        <a:p>
                          <a:endParaRPr lang="zh-CN" altLang="en-US"/>
                        </a:p>
                      </p:txBody>
                    </p:sp>
                    <p:grpSp>
                      <p:nvGrpSpPr>
                        <p:cNvPr id="62537" name="Group 106"/>
                        <p:cNvGrpSpPr>
                          <a:grpSpLocks/>
                        </p:cNvGrpSpPr>
                        <p:nvPr/>
                      </p:nvGrpSpPr>
                      <p:grpSpPr bwMode="auto">
                        <a:xfrm>
                          <a:off x="2592" y="3217"/>
                          <a:ext cx="878" cy="188"/>
                          <a:chOff x="2592" y="3217"/>
                          <a:chExt cx="878" cy="188"/>
                        </a:xfrm>
                      </p:grpSpPr>
                      <p:sp>
                        <p:nvSpPr>
                          <p:cNvPr id="62538" name="Rectangle 104"/>
                          <p:cNvSpPr>
                            <a:spLocks noChangeArrowheads="1"/>
                          </p:cNvSpPr>
                          <p:nvPr/>
                        </p:nvSpPr>
                        <p:spPr bwMode="auto">
                          <a:xfrm>
                            <a:off x="2592" y="3238"/>
                            <a:ext cx="145"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dirty="0">
                                <a:solidFill>
                                  <a:srgbClr val="0000FF"/>
                                </a:solidFill>
                                <a:ea typeface="宋体" panose="02010600030101010101" pitchFamily="2" charset="-122"/>
                              </a:rPr>
                              <a:t>⑤</a:t>
                            </a:r>
                          </a:p>
                        </p:txBody>
                      </p:sp>
                      <p:sp>
                        <p:nvSpPr>
                          <p:cNvPr id="62539" name="Rectangle 105"/>
                          <p:cNvSpPr>
                            <a:spLocks noChangeArrowheads="1"/>
                          </p:cNvSpPr>
                          <p:nvPr/>
                        </p:nvSpPr>
                        <p:spPr bwMode="auto">
                          <a:xfrm>
                            <a:off x="3325" y="3217"/>
                            <a:ext cx="145"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800" b="1" dirty="0">
                                <a:solidFill>
                                  <a:srgbClr val="006600"/>
                                </a:solidFill>
                                <a:ea typeface="宋体" panose="02010600030101010101" pitchFamily="2" charset="-122"/>
                              </a:rPr>
                              <a:t>⑤</a:t>
                            </a:r>
                          </a:p>
                        </p:txBody>
                      </p:sp>
                    </p:grpSp>
                  </p:grpSp>
                </p:grpSp>
                <p:sp>
                  <p:nvSpPr>
                    <p:cNvPr id="62532" name="Line 111"/>
                    <p:cNvSpPr>
                      <a:spLocks noChangeShapeType="1"/>
                    </p:cNvSpPr>
                    <p:nvPr/>
                  </p:nvSpPr>
                  <p:spPr bwMode="auto">
                    <a:xfrm>
                      <a:off x="2904" y="3618"/>
                      <a:ext cx="0" cy="44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grpSp>
            </p:grpSp>
          </p:grpSp>
        </p:grpSp>
      </p:grpSp>
      <p:sp>
        <p:nvSpPr>
          <p:cNvPr id="62529"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704EE163-D4CD-47B9-ACFC-D87FBA18EA31}" type="slidenum">
              <a:rPr lang="zh-CN" altLang="en-US" sz="1200" smtClean="0">
                <a:solidFill>
                  <a:srgbClr val="898989"/>
                </a:solidFill>
              </a:rPr>
              <a:pPr/>
              <a:t>55</a:t>
            </a:fld>
            <a:endParaRPr lang="zh-CN" altLang="en-US" sz="1200">
              <a:solidFill>
                <a:srgbClr val="898989"/>
              </a:solidFill>
            </a:endParaRPr>
          </a:p>
        </p:txBody>
      </p:sp>
      <p:sp>
        <p:nvSpPr>
          <p:cNvPr id="110" name="Text Box 6"/>
          <p:cNvSpPr txBox="1">
            <a:spLocks noChangeArrowheads="1"/>
          </p:cNvSpPr>
          <p:nvPr/>
        </p:nvSpPr>
        <p:spPr bwMode="auto">
          <a:xfrm>
            <a:off x="7105650" y="6396038"/>
            <a:ext cx="1117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1800" b="1" i="1" dirty="0">
                <a:solidFill>
                  <a:srgbClr val="666699"/>
                </a:solidFill>
                <a:ea typeface="华文新魏" panose="02010800040101010101" pitchFamily="2" charset="-122"/>
                <a:hlinkClick r:id="rId2" action="ppaction://hlinksldjump"/>
              </a:rPr>
              <a:t>BACK</a:t>
            </a:r>
            <a:endParaRPr kumimoji="1" lang="en-US" altLang="zh-CN" sz="1800" b="1" i="1" dirty="0">
              <a:solidFill>
                <a:srgbClr val="666699"/>
              </a:solidFill>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45443">
                                            <p:txEl>
                                              <p:pRg st="1" end="1"/>
                                            </p:txEl>
                                          </p:spTgt>
                                        </p:tgtEl>
                                        <p:attrNameLst>
                                          <p:attrName>style.visibility</p:attrName>
                                        </p:attrNameLst>
                                      </p:cBhvr>
                                      <p:to>
                                        <p:strVal val="visible"/>
                                      </p:to>
                                    </p:set>
                                    <p:animEffect transition="in" filter="blinds(horizontal)">
                                      <p:cBhvr>
                                        <p:cTn id="7" dur="500"/>
                                        <p:tgtEl>
                                          <p:spTgt spid="44544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45443">
                                            <p:txEl>
                                              <p:pRg st="2" end="2"/>
                                            </p:txEl>
                                          </p:spTgt>
                                        </p:tgtEl>
                                        <p:attrNameLst>
                                          <p:attrName>style.visibility</p:attrName>
                                        </p:attrNameLst>
                                      </p:cBhvr>
                                      <p:to>
                                        <p:strVal val="visible"/>
                                      </p:to>
                                    </p:set>
                                    <p:animEffect transition="in" filter="blinds(horizontal)">
                                      <p:cBhvr>
                                        <p:cTn id="12" dur="500"/>
                                        <p:tgtEl>
                                          <p:spTgt spid="44544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45443">
                                            <p:txEl>
                                              <p:pRg st="3" end="3"/>
                                            </p:txEl>
                                          </p:spTgt>
                                        </p:tgtEl>
                                        <p:attrNameLst>
                                          <p:attrName>style.visibility</p:attrName>
                                        </p:attrNameLst>
                                      </p:cBhvr>
                                      <p:to>
                                        <p:strVal val="visible"/>
                                      </p:to>
                                    </p:set>
                                    <p:animEffect transition="in" filter="blinds(horizontal)">
                                      <p:cBhvr>
                                        <p:cTn id="17" dur="500"/>
                                        <p:tgtEl>
                                          <p:spTgt spid="44544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45443">
                                            <p:txEl>
                                              <p:pRg st="4" end="4"/>
                                            </p:txEl>
                                          </p:spTgt>
                                        </p:tgtEl>
                                        <p:attrNameLst>
                                          <p:attrName>style.visibility</p:attrName>
                                        </p:attrNameLst>
                                      </p:cBhvr>
                                      <p:to>
                                        <p:strVal val="visible"/>
                                      </p:to>
                                    </p:set>
                                    <p:animEffect transition="in" filter="blinds(horizontal)">
                                      <p:cBhvr>
                                        <p:cTn id="22" dur="500"/>
                                        <p:tgtEl>
                                          <p:spTgt spid="44544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62525"/>
                                        </p:tgtEl>
                                        <p:attrNameLst>
                                          <p:attrName>style.visibility</p:attrName>
                                        </p:attrNameLst>
                                      </p:cBhvr>
                                      <p:to>
                                        <p:strVal val="visible"/>
                                      </p:to>
                                    </p:set>
                                    <p:animEffect transition="in" filter="wipe(up)">
                                      <p:cBhvr>
                                        <p:cTn id="27" dur="500"/>
                                        <p:tgtEl>
                                          <p:spTgt spid="6252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down)">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ipe(down)">
                                      <p:cBhvr>
                                        <p:cTn id="37" dur="5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wipe(up)">
                                      <p:cBhvr>
                                        <p:cTn id="42" dur="500"/>
                                        <p:tgtEl>
                                          <p:spTgt spid="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wipe(up)">
                                      <p:cBhvr>
                                        <p:cTn id="47" dur="500"/>
                                        <p:tgtEl>
                                          <p:spTgt spid="10"/>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10"/>
                                        </p:tgtEl>
                                        <p:attrNameLst>
                                          <p:attrName>style.visibility</p:attrName>
                                        </p:attrNameLst>
                                      </p:cBhvr>
                                      <p:to>
                                        <p:strVal val="visible"/>
                                      </p:to>
                                    </p:set>
                                    <p:animEffect transition="in" filter="blinds(horizontal)">
                                      <p:cBhvr>
                                        <p:cTn id="52"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p:bld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53253" name="Rectangle 5"/>
          <p:cNvSpPr>
            <a:spLocks noChangeArrowheads="1"/>
          </p:cNvSpPr>
          <p:nvPr/>
        </p:nvSpPr>
        <p:spPr bwMode="auto">
          <a:xfrm>
            <a:off x="152400" y="76200"/>
            <a:ext cx="8763000" cy="2936875"/>
          </a:xfrm>
          <a:prstGeom prst="rect">
            <a:avLst/>
          </a:prstGeom>
          <a:noFill/>
          <a:ln w="9525">
            <a:noFill/>
            <a:miter lim="800000"/>
            <a:headEnd/>
            <a:tailEnd/>
          </a:ln>
        </p:spPr>
        <p:txBody>
          <a:bodyPr>
            <a:spAutoFit/>
          </a:bodyPr>
          <a:lstStyle/>
          <a:p>
            <a:pPr algn="just">
              <a:lnSpc>
                <a:spcPct val="120000"/>
              </a:lnSpc>
              <a:defRPr/>
            </a:pPr>
            <a:r>
              <a:rPr lang="en-US" altLang="zh-CN" sz="2800" b="1" dirty="0">
                <a:solidFill>
                  <a:schemeClr val="bg1"/>
                </a:solidFill>
                <a:latin typeface="黑体" pitchFamily="2" charset="-122"/>
                <a:ea typeface="黑体" pitchFamily="2" charset="-122"/>
              </a:rPr>
              <a:t>[</a:t>
            </a:r>
            <a:r>
              <a:rPr lang="zh-CN" altLang="en-US" sz="2800" b="1" dirty="0">
                <a:solidFill>
                  <a:schemeClr val="bg1"/>
                </a:solidFill>
                <a:latin typeface="黑体" pitchFamily="2" charset="-122"/>
                <a:ea typeface="黑体" pitchFamily="2" charset="-122"/>
              </a:rPr>
              <a:t>举例</a:t>
            </a:r>
            <a:r>
              <a:rPr lang="en-US" altLang="zh-CN" sz="2800" b="1" dirty="0">
                <a:solidFill>
                  <a:schemeClr val="bg1"/>
                </a:solidFill>
                <a:latin typeface="黑体" pitchFamily="2" charset="-122"/>
                <a:ea typeface="黑体" pitchFamily="2" charset="-122"/>
              </a:rPr>
              <a:t>]</a:t>
            </a:r>
            <a:r>
              <a:rPr lang="zh-CN" altLang="en-US" sz="2800" b="1" dirty="0">
                <a:solidFill>
                  <a:schemeClr val="bg1"/>
                </a:solidFill>
                <a:latin typeface="Calibri" pitchFamily="34" charset="0"/>
                <a:ea typeface="黑体" pitchFamily="2" charset="-122"/>
              </a:rPr>
              <a:t>某计算机的</a:t>
            </a:r>
            <a:r>
              <a:rPr lang="en-US" altLang="zh-CN" sz="2800" b="1" dirty="0">
                <a:solidFill>
                  <a:schemeClr val="bg1"/>
                </a:solidFill>
                <a:latin typeface="Calibri" pitchFamily="34" charset="0"/>
                <a:ea typeface="黑体" pitchFamily="2" charset="-122"/>
              </a:rPr>
              <a:t>Cache</a:t>
            </a:r>
            <a:r>
              <a:rPr lang="zh-CN" altLang="en-US" sz="2800" b="1" dirty="0">
                <a:solidFill>
                  <a:schemeClr val="bg1"/>
                </a:solidFill>
                <a:latin typeface="Calibri" pitchFamily="34" charset="0"/>
                <a:ea typeface="黑体" pitchFamily="2" charset="-122"/>
              </a:rPr>
              <a:t>共有</a:t>
            </a:r>
            <a:r>
              <a:rPr lang="en-US" altLang="zh-CN" sz="2800" b="1" dirty="0">
                <a:solidFill>
                  <a:schemeClr val="bg1"/>
                </a:solidFill>
                <a:latin typeface="Calibri" pitchFamily="34" charset="0"/>
                <a:ea typeface="黑体" pitchFamily="2" charset="-122"/>
              </a:rPr>
              <a:t>16</a:t>
            </a:r>
            <a:r>
              <a:rPr lang="zh-CN" altLang="en-US" sz="2800" b="1" dirty="0">
                <a:solidFill>
                  <a:schemeClr val="bg1"/>
                </a:solidFill>
                <a:latin typeface="Calibri" pitchFamily="34" charset="0"/>
                <a:ea typeface="黑体" pitchFamily="2" charset="-122"/>
              </a:rPr>
              <a:t>块，采用</a:t>
            </a:r>
            <a:r>
              <a:rPr lang="en-US" altLang="zh-CN" sz="2800" b="1" dirty="0">
                <a:solidFill>
                  <a:schemeClr val="bg1"/>
                </a:solidFill>
                <a:latin typeface="Calibri" pitchFamily="34" charset="0"/>
                <a:ea typeface="黑体" pitchFamily="2" charset="-122"/>
              </a:rPr>
              <a:t>2</a:t>
            </a:r>
            <a:r>
              <a:rPr lang="zh-CN" altLang="en-US" sz="2800" b="1" dirty="0">
                <a:solidFill>
                  <a:schemeClr val="bg1"/>
                </a:solidFill>
                <a:latin typeface="Calibri" pitchFamily="34" charset="0"/>
                <a:ea typeface="黑体" pitchFamily="2" charset="-122"/>
              </a:rPr>
              <a:t>路</a:t>
            </a:r>
            <a:r>
              <a:rPr lang="en-US" altLang="zh-CN" sz="2800" b="1" dirty="0">
                <a:solidFill>
                  <a:schemeClr val="bg1"/>
                </a:solidFill>
                <a:latin typeface="Calibri" pitchFamily="34" charset="0"/>
                <a:ea typeface="黑体" pitchFamily="2" charset="-122"/>
              </a:rPr>
              <a:t>-</a:t>
            </a:r>
            <a:r>
              <a:rPr lang="zh-CN" altLang="en-US" sz="2800" b="1" dirty="0">
                <a:solidFill>
                  <a:schemeClr val="bg1"/>
                </a:solidFill>
                <a:latin typeface="Calibri" pitchFamily="34" charset="0"/>
                <a:ea typeface="黑体" pitchFamily="2" charset="-122"/>
              </a:rPr>
              <a:t>组相联映射方式</a:t>
            </a:r>
            <a:r>
              <a:rPr lang="en-US" altLang="zh-CN" sz="2800" b="1" dirty="0">
                <a:solidFill>
                  <a:schemeClr val="bg1"/>
                </a:solidFill>
                <a:latin typeface="Calibri" pitchFamily="34" charset="0"/>
                <a:ea typeface="黑体" pitchFamily="2" charset="-122"/>
              </a:rPr>
              <a:t>(</a:t>
            </a:r>
            <a:r>
              <a:rPr lang="zh-CN" altLang="en-US" sz="2800" b="1" dirty="0">
                <a:solidFill>
                  <a:schemeClr val="bg1"/>
                </a:solidFill>
                <a:latin typeface="Calibri" pitchFamily="34" charset="0"/>
                <a:ea typeface="黑体" pitchFamily="2" charset="-122"/>
              </a:rPr>
              <a:t>即每组包括</a:t>
            </a:r>
            <a:r>
              <a:rPr lang="en-US" altLang="zh-CN" sz="2800" b="1" dirty="0">
                <a:solidFill>
                  <a:schemeClr val="bg1"/>
                </a:solidFill>
                <a:latin typeface="Calibri" pitchFamily="34" charset="0"/>
                <a:ea typeface="黑体" pitchFamily="2" charset="-122"/>
              </a:rPr>
              <a:t>2</a:t>
            </a:r>
            <a:r>
              <a:rPr lang="zh-CN" altLang="en-US" sz="2800" b="1" dirty="0">
                <a:solidFill>
                  <a:schemeClr val="bg1"/>
                </a:solidFill>
                <a:latin typeface="Calibri" pitchFamily="34" charset="0"/>
                <a:ea typeface="黑体" pitchFamily="2" charset="-122"/>
              </a:rPr>
              <a:t>块</a:t>
            </a:r>
            <a:r>
              <a:rPr lang="en-US" altLang="zh-CN" sz="2800" b="1" dirty="0">
                <a:solidFill>
                  <a:schemeClr val="bg1"/>
                </a:solidFill>
                <a:latin typeface="Calibri" pitchFamily="34" charset="0"/>
                <a:ea typeface="黑体" pitchFamily="2" charset="-122"/>
              </a:rPr>
              <a:t>)</a:t>
            </a:r>
            <a:r>
              <a:rPr lang="zh-CN" altLang="en-US" sz="2800" b="1" dirty="0">
                <a:solidFill>
                  <a:schemeClr val="bg1"/>
                </a:solidFill>
                <a:latin typeface="Calibri" pitchFamily="34" charset="0"/>
                <a:ea typeface="黑体" pitchFamily="2" charset="-122"/>
              </a:rPr>
              <a:t>。存储器按字节编址，每个主存块大小为</a:t>
            </a:r>
            <a:r>
              <a:rPr lang="en-US" altLang="zh-CN" sz="2800" b="1" dirty="0">
                <a:solidFill>
                  <a:schemeClr val="bg1"/>
                </a:solidFill>
                <a:latin typeface="Calibri" pitchFamily="34" charset="0"/>
                <a:ea typeface="黑体" pitchFamily="2" charset="-122"/>
              </a:rPr>
              <a:t>32</a:t>
            </a:r>
            <a:r>
              <a:rPr lang="zh-CN" altLang="en-US" sz="2800" b="1" dirty="0">
                <a:solidFill>
                  <a:schemeClr val="bg1"/>
                </a:solidFill>
                <a:latin typeface="Calibri" pitchFamily="34" charset="0"/>
                <a:ea typeface="黑体" pitchFamily="2" charset="-122"/>
              </a:rPr>
              <a:t>字节，那么</a:t>
            </a:r>
            <a:r>
              <a:rPr lang="en-US" altLang="zh-CN" sz="2800" b="1" dirty="0">
                <a:solidFill>
                  <a:schemeClr val="bg1"/>
                </a:solidFill>
                <a:latin typeface="Calibri" pitchFamily="34" charset="0"/>
                <a:ea typeface="黑体" pitchFamily="2" charset="-122"/>
              </a:rPr>
              <a:t>129</a:t>
            </a:r>
            <a:r>
              <a:rPr lang="zh-CN" altLang="en-US" sz="2800" b="1" dirty="0">
                <a:solidFill>
                  <a:schemeClr val="bg1"/>
                </a:solidFill>
                <a:latin typeface="Calibri" pitchFamily="34" charset="0"/>
                <a:ea typeface="黑体" pitchFamily="2" charset="-122"/>
              </a:rPr>
              <a:t>号主存单元所在的主存块应装入到的</a:t>
            </a:r>
            <a:r>
              <a:rPr lang="en-US" altLang="zh-CN" sz="2800" b="1" dirty="0">
                <a:solidFill>
                  <a:schemeClr val="bg1"/>
                </a:solidFill>
                <a:latin typeface="Calibri" pitchFamily="34" charset="0"/>
                <a:ea typeface="黑体" pitchFamily="2" charset="-122"/>
              </a:rPr>
              <a:t>Cache</a:t>
            </a:r>
            <a:r>
              <a:rPr lang="zh-CN" altLang="en-US" sz="2800" b="1" dirty="0">
                <a:solidFill>
                  <a:schemeClr val="bg1"/>
                </a:solidFill>
                <a:latin typeface="Calibri" pitchFamily="34" charset="0"/>
                <a:ea typeface="黑体" pitchFamily="2" charset="-122"/>
              </a:rPr>
              <a:t>组号是</a:t>
            </a:r>
            <a:r>
              <a:rPr lang="en-US" altLang="zh-CN" sz="2800" b="1" dirty="0">
                <a:solidFill>
                  <a:schemeClr val="bg1"/>
                </a:solidFill>
                <a:latin typeface="Calibri" pitchFamily="34" charset="0"/>
                <a:ea typeface="黑体" pitchFamily="2" charset="-122"/>
              </a:rPr>
              <a:t>(    )</a:t>
            </a:r>
            <a:r>
              <a:rPr lang="zh-CN" altLang="en-US" sz="2800" b="1" dirty="0">
                <a:solidFill>
                  <a:schemeClr val="bg1"/>
                </a:solidFill>
                <a:latin typeface="Calibri" pitchFamily="34" charset="0"/>
                <a:ea typeface="黑体" pitchFamily="2" charset="-122"/>
              </a:rPr>
              <a:t>：</a:t>
            </a:r>
          </a:p>
          <a:p>
            <a:pPr algn="just">
              <a:lnSpc>
                <a:spcPct val="120000"/>
              </a:lnSpc>
              <a:defRPr/>
            </a:pPr>
            <a:endParaRPr lang="zh-CN" altLang="en-US" sz="1000" b="1" dirty="0">
              <a:solidFill>
                <a:schemeClr val="bg1"/>
              </a:solidFill>
              <a:latin typeface="Calibri" pitchFamily="34" charset="0"/>
              <a:ea typeface="黑体" pitchFamily="2" charset="-122"/>
            </a:endParaRPr>
          </a:p>
          <a:p>
            <a:pPr algn="just">
              <a:lnSpc>
                <a:spcPct val="120000"/>
              </a:lnSpc>
              <a:defRPr/>
            </a:pPr>
            <a:r>
              <a:rPr lang="zh-CN" altLang="en-US" sz="3200" b="1" dirty="0">
                <a:solidFill>
                  <a:schemeClr val="bg1"/>
                </a:solidFill>
                <a:latin typeface="+mn-lt"/>
                <a:ea typeface="黑体" pitchFamily="2" charset="-122"/>
              </a:rPr>
              <a:t>      </a:t>
            </a:r>
            <a:r>
              <a:rPr lang="en-US" altLang="zh-CN" sz="3200" b="1" dirty="0">
                <a:solidFill>
                  <a:schemeClr val="bg1"/>
                </a:solidFill>
                <a:latin typeface="+mn-lt"/>
                <a:ea typeface="黑体" pitchFamily="2" charset="-122"/>
              </a:rPr>
              <a:t>A. 0    B. 2    C. 4     D.6</a:t>
            </a:r>
          </a:p>
        </p:txBody>
      </p:sp>
      <p:sp>
        <p:nvSpPr>
          <p:cNvPr id="53255" name="Rectangle 7"/>
          <p:cNvSpPr>
            <a:spLocks noChangeArrowheads="1"/>
          </p:cNvSpPr>
          <p:nvPr/>
        </p:nvSpPr>
        <p:spPr bwMode="auto">
          <a:xfrm>
            <a:off x="2832100" y="2293938"/>
            <a:ext cx="990600" cy="685800"/>
          </a:xfrm>
          <a:prstGeom prst="rect">
            <a:avLst/>
          </a:prstGeom>
          <a:noFill/>
          <a:ln w="19050">
            <a:solidFill>
              <a:schemeClr val="accent1"/>
            </a:solidFill>
            <a:miter lim="800000"/>
            <a:headEnd/>
            <a:tailEnd/>
          </a:ln>
        </p:spPr>
        <p:txBody>
          <a:bodyPr wrap="none" anchor="ctr"/>
          <a:lstStyle/>
          <a:p>
            <a:endParaRPr lang="zh-CN" altLang="en-US"/>
          </a:p>
        </p:txBody>
      </p:sp>
      <p:sp>
        <p:nvSpPr>
          <p:cNvPr id="5" name="TextBox 4"/>
          <p:cNvSpPr txBox="1">
            <a:spLocks noChangeArrowheads="1"/>
          </p:cNvSpPr>
          <p:nvPr/>
        </p:nvSpPr>
        <p:spPr bwMode="auto">
          <a:xfrm>
            <a:off x="180975" y="2971800"/>
            <a:ext cx="2246313" cy="584200"/>
          </a:xfrm>
          <a:prstGeom prst="rect">
            <a:avLst/>
          </a:prstGeom>
          <a:noFill/>
          <a:ln w="9525">
            <a:noFill/>
            <a:miter lim="800000"/>
            <a:headEnd/>
            <a:tailEnd/>
          </a:ln>
        </p:spPr>
        <p:txBody>
          <a:bodyPr wrap="none">
            <a:spAutoFit/>
          </a:bodyPr>
          <a:lstStyle/>
          <a:p>
            <a:r>
              <a:rPr lang="en-US" altLang="zh-CN" sz="3200" b="1">
                <a:solidFill>
                  <a:srgbClr val="FFFF00"/>
                </a:solidFill>
                <a:latin typeface="黑体" pitchFamily="2" charset="-122"/>
                <a:ea typeface="黑体" pitchFamily="2" charset="-122"/>
              </a:rPr>
              <a:t>[</a:t>
            </a:r>
            <a:r>
              <a:rPr lang="zh-CN" altLang="en-US" sz="3200" b="1">
                <a:solidFill>
                  <a:srgbClr val="FFFF00"/>
                </a:solidFill>
                <a:latin typeface="黑体" pitchFamily="2" charset="-122"/>
                <a:ea typeface="黑体" pitchFamily="2" charset="-122"/>
              </a:rPr>
              <a:t>解题分析</a:t>
            </a:r>
            <a:r>
              <a:rPr lang="en-US" altLang="zh-CN" sz="3200" b="1">
                <a:solidFill>
                  <a:srgbClr val="FFFF00"/>
                </a:solidFill>
                <a:latin typeface="黑体" pitchFamily="2" charset="-122"/>
                <a:ea typeface="黑体" pitchFamily="2" charset="-122"/>
              </a:rPr>
              <a:t>]</a:t>
            </a:r>
            <a:endParaRPr lang="zh-CN" altLang="en-US" sz="3200" b="1">
              <a:solidFill>
                <a:srgbClr val="FFFF00"/>
              </a:solidFill>
              <a:latin typeface="黑体" pitchFamily="2" charset="-122"/>
              <a:ea typeface="黑体" pitchFamily="2" charset="-122"/>
            </a:endParaRPr>
          </a:p>
        </p:txBody>
      </p:sp>
      <p:sp>
        <p:nvSpPr>
          <p:cNvPr id="6" name="TextBox 5"/>
          <p:cNvSpPr txBox="1">
            <a:spLocks noChangeArrowheads="1"/>
          </p:cNvSpPr>
          <p:nvPr/>
        </p:nvSpPr>
        <p:spPr bwMode="auto">
          <a:xfrm>
            <a:off x="236538" y="5616575"/>
            <a:ext cx="2929007" cy="584775"/>
          </a:xfrm>
          <a:prstGeom prst="rect">
            <a:avLst/>
          </a:prstGeom>
          <a:noFill/>
          <a:ln w="9525">
            <a:noFill/>
            <a:miter lim="800000"/>
            <a:headEnd/>
            <a:tailEnd/>
          </a:ln>
        </p:spPr>
        <p:txBody>
          <a:bodyPr wrap="none">
            <a:spAutoFit/>
          </a:bodyPr>
          <a:lstStyle/>
          <a:p>
            <a:pPr>
              <a:defRPr/>
            </a:pPr>
            <a:r>
              <a:rPr lang="en-US" altLang="zh-CN" sz="3200" b="1" dirty="0">
                <a:solidFill>
                  <a:srgbClr val="FFFF00"/>
                </a:solidFill>
                <a:latin typeface="+mn-lt"/>
                <a:ea typeface="黑体" pitchFamily="49" charset="-122"/>
              </a:rPr>
              <a:t>129</a:t>
            </a:r>
            <a:r>
              <a:rPr lang="en-US" altLang="zh-CN" sz="3200" b="1" dirty="0">
                <a:latin typeface="+mn-lt"/>
                <a:ea typeface="黑体" pitchFamily="49" charset="-122"/>
              </a:rPr>
              <a:t>=</a:t>
            </a:r>
            <a:r>
              <a:rPr lang="en-US" altLang="zh-CN" sz="3200" b="1" dirty="0">
                <a:solidFill>
                  <a:schemeClr val="bg1"/>
                </a:solidFill>
                <a:latin typeface="+mn-lt"/>
                <a:ea typeface="黑体" pitchFamily="49" charset="-122"/>
              </a:rPr>
              <a:t>10000001</a:t>
            </a:r>
            <a:endParaRPr lang="zh-CN" altLang="en-US" sz="3200" b="1" dirty="0">
              <a:solidFill>
                <a:schemeClr val="bg1"/>
              </a:solidFill>
              <a:latin typeface="+mn-lt"/>
              <a:ea typeface="黑体" pitchFamily="49" charset="-122"/>
            </a:endParaRPr>
          </a:p>
        </p:txBody>
      </p:sp>
      <p:cxnSp>
        <p:nvCxnSpPr>
          <p:cNvPr id="8" name="直接箭头连接符 7"/>
          <p:cNvCxnSpPr/>
          <p:nvPr/>
        </p:nvCxnSpPr>
        <p:spPr>
          <a:xfrm>
            <a:off x="2997775" y="5934075"/>
            <a:ext cx="457200"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a:spLocks noChangeArrowheads="1"/>
          </p:cNvSpPr>
          <p:nvPr/>
        </p:nvSpPr>
        <p:spPr bwMode="auto">
          <a:xfrm>
            <a:off x="3422650" y="5616575"/>
            <a:ext cx="2871299" cy="584775"/>
          </a:xfrm>
          <a:prstGeom prst="rect">
            <a:avLst/>
          </a:prstGeom>
          <a:noFill/>
          <a:ln w="9525">
            <a:noFill/>
            <a:miter lim="800000"/>
            <a:headEnd/>
            <a:tailEnd/>
          </a:ln>
        </p:spPr>
        <p:txBody>
          <a:bodyPr wrap="none">
            <a:spAutoFit/>
          </a:bodyPr>
          <a:lstStyle/>
          <a:p>
            <a:pPr>
              <a:defRPr/>
            </a:pPr>
            <a:r>
              <a:rPr lang="en-US" altLang="zh-CN" sz="3200" b="1" dirty="0">
                <a:solidFill>
                  <a:schemeClr val="bg1">
                    <a:lumMod val="85000"/>
                  </a:schemeClr>
                </a:solidFill>
                <a:latin typeface="+mn-lt"/>
              </a:rPr>
              <a:t>0…0</a:t>
            </a:r>
            <a:r>
              <a:rPr lang="en-US" altLang="zh-CN" sz="3200" b="1" dirty="0">
                <a:solidFill>
                  <a:srgbClr val="03EDE2"/>
                </a:solidFill>
                <a:latin typeface="+mn-lt"/>
              </a:rPr>
              <a:t>100</a:t>
            </a:r>
            <a:r>
              <a:rPr lang="en-US" altLang="zh-CN" sz="3200" b="1" dirty="0">
                <a:solidFill>
                  <a:srgbClr val="FFFF00"/>
                </a:solidFill>
                <a:latin typeface="+mn-lt"/>
              </a:rPr>
              <a:t>00001</a:t>
            </a:r>
            <a:endParaRPr lang="zh-CN" altLang="en-US" sz="3200" b="1" dirty="0">
              <a:solidFill>
                <a:srgbClr val="FFFF00"/>
              </a:solidFill>
              <a:latin typeface="+mn-lt"/>
            </a:endParaRPr>
          </a:p>
        </p:txBody>
      </p:sp>
      <p:sp>
        <p:nvSpPr>
          <p:cNvPr id="10" name="TextBox 9"/>
          <p:cNvSpPr txBox="1"/>
          <p:nvPr/>
        </p:nvSpPr>
        <p:spPr>
          <a:xfrm>
            <a:off x="236538" y="4065588"/>
            <a:ext cx="5572359" cy="523220"/>
          </a:xfrm>
          <a:prstGeom prst="rect">
            <a:avLst/>
          </a:prstGeom>
          <a:noFill/>
        </p:spPr>
        <p:txBody>
          <a:bodyPr wrap="none">
            <a:spAutoFit/>
          </a:bodyPr>
          <a:lstStyle/>
          <a:p>
            <a:pPr>
              <a:defRPr/>
            </a:pPr>
            <a:r>
              <a:rPr lang="en-US" altLang="zh-CN" sz="2800" b="1" dirty="0">
                <a:solidFill>
                  <a:schemeClr val="bg1"/>
                </a:solidFill>
                <a:latin typeface="+mn-lt"/>
                <a:ea typeface="黑体" pitchFamily="49" charset="-122"/>
              </a:rPr>
              <a:t>Cache</a:t>
            </a:r>
            <a:r>
              <a:rPr lang="zh-CN" altLang="en-US" sz="2800" b="1" dirty="0">
                <a:solidFill>
                  <a:schemeClr val="bg1"/>
                </a:solidFill>
                <a:latin typeface="+mn-lt"/>
                <a:ea typeface="黑体" pitchFamily="49" charset="-122"/>
              </a:rPr>
              <a:t>分</a:t>
            </a:r>
            <a:r>
              <a:rPr lang="en-US" altLang="zh-CN" sz="2800" b="1" dirty="0">
                <a:solidFill>
                  <a:srgbClr val="00FF00"/>
                </a:solidFill>
                <a:latin typeface="+mn-lt"/>
                <a:ea typeface="黑体" pitchFamily="49" charset="-122"/>
              </a:rPr>
              <a:t>8</a:t>
            </a:r>
            <a:r>
              <a:rPr lang="zh-CN" altLang="en-US" sz="2800" b="1" dirty="0">
                <a:solidFill>
                  <a:srgbClr val="00FF00"/>
                </a:solidFill>
                <a:latin typeface="+mn-lt"/>
                <a:ea typeface="黑体" pitchFamily="49" charset="-122"/>
              </a:rPr>
              <a:t>组</a:t>
            </a:r>
            <a:r>
              <a:rPr lang="zh-CN" altLang="en-US" sz="2800" b="1" dirty="0">
                <a:solidFill>
                  <a:schemeClr val="bg1"/>
                </a:solidFill>
                <a:latin typeface="+mn-lt"/>
                <a:ea typeface="黑体" pitchFamily="49" charset="-122"/>
              </a:rPr>
              <a:t>，每组</a:t>
            </a:r>
            <a:r>
              <a:rPr lang="en-US" altLang="zh-CN" sz="2800" b="1" dirty="0">
                <a:solidFill>
                  <a:srgbClr val="00FF00"/>
                </a:solidFill>
                <a:latin typeface="+mn-lt"/>
                <a:ea typeface="黑体" pitchFamily="49" charset="-122"/>
              </a:rPr>
              <a:t>2</a:t>
            </a:r>
            <a:r>
              <a:rPr lang="zh-CN" altLang="en-US" sz="2800" b="1" dirty="0">
                <a:solidFill>
                  <a:srgbClr val="00FF00"/>
                </a:solidFill>
                <a:latin typeface="+mn-lt"/>
                <a:ea typeface="黑体" pitchFamily="49" charset="-122"/>
              </a:rPr>
              <a:t>块</a:t>
            </a:r>
            <a:r>
              <a:rPr lang="zh-CN" altLang="en-US" sz="2800" b="1" dirty="0">
                <a:latin typeface="+mn-lt"/>
                <a:ea typeface="黑体" pitchFamily="49" charset="-122"/>
              </a:rPr>
              <a:t>，</a:t>
            </a:r>
            <a:r>
              <a:rPr lang="zh-CN" altLang="en-US" sz="2800" b="1" dirty="0">
                <a:solidFill>
                  <a:schemeClr val="bg1"/>
                </a:solidFill>
                <a:latin typeface="+mn-lt"/>
                <a:ea typeface="黑体" pitchFamily="49" charset="-122"/>
              </a:rPr>
              <a:t>每块</a:t>
            </a:r>
            <a:r>
              <a:rPr lang="en-US" altLang="zh-CN" sz="2800" b="1" dirty="0">
                <a:solidFill>
                  <a:srgbClr val="00FF00"/>
                </a:solidFill>
                <a:latin typeface="+mn-lt"/>
                <a:ea typeface="黑体" pitchFamily="49" charset="-122"/>
              </a:rPr>
              <a:t>32B</a:t>
            </a:r>
            <a:endParaRPr lang="zh-CN" altLang="en-US" sz="2800" b="1" dirty="0">
              <a:solidFill>
                <a:srgbClr val="00FF00"/>
              </a:solidFill>
              <a:latin typeface="+mn-lt"/>
              <a:ea typeface="黑体" pitchFamily="49" charset="-122"/>
            </a:endParaRPr>
          </a:p>
        </p:txBody>
      </p:sp>
      <p:sp>
        <p:nvSpPr>
          <p:cNvPr id="11" name="TextBox 10"/>
          <p:cNvSpPr txBox="1"/>
          <p:nvPr/>
        </p:nvSpPr>
        <p:spPr>
          <a:xfrm>
            <a:off x="236538" y="5106988"/>
            <a:ext cx="5053012" cy="523875"/>
          </a:xfrm>
          <a:prstGeom prst="rect">
            <a:avLst/>
          </a:prstGeom>
          <a:noFill/>
        </p:spPr>
        <p:txBody>
          <a:bodyPr wrap="none">
            <a:spAutoFit/>
          </a:bodyPr>
          <a:lstStyle/>
          <a:p>
            <a:pPr>
              <a:defRPr/>
            </a:pPr>
            <a:r>
              <a:rPr lang="zh-CN" altLang="en-US" sz="2800" b="1" dirty="0">
                <a:solidFill>
                  <a:schemeClr val="bg1"/>
                </a:solidFill>
                <a:latin typeface="+mn-lt"/>
                <a:ea typeface="黑体" pitchFamily="49" charset="-122"/>
              </a:rPr>
              <a:t>主存分若干组，每组又分成</a:t>
            </a:r>
            <a:r>
              <a:rPr lang="en-US" altLang="zh-CN" sz="2800" b="1" dirty="0">
                <a:solidFill>
                  <a:srgbClr val="00FF00"/>
                </a:solidFill>
                <a:latin typeface="+mn-lt"/>
                <a:ea typeface="黑体" pitchFamily="49" charset="-122"/>
              </a:rPr>
              <a:t>8</a:t>
            </a:r>
            <a:r>
              <a:rPr lang="zh-CN" altLang="en-US" sz="2800" b="1" dirty="0">
                <a:solidFill>
                  <a:srgbClr val="00FF00"/>
                </a:solidFill>
                <a:latin typeface="+mn-lt"/>
                <a:ea typeface="黑体" pitchFamily="49" charset="-122"/>
              </a:rPr>
              <a:t>块</a:t>
            </a:r>
          </a:p>
        </p:txBody>
      </p:sp>
      <p:sp>
        <p:nvSpPr>
          <p:cNvPr id="12" name="TextBox 11"/>
          <p:cNvSpPr txBox="1">
            <a:spLocks noChangeArrowheads="1"/>
          </p:cNvSpPr>
          <p:nvPr/>
        </p:nvSpPr>
        <p:spPr bwMode="auto">
          <a:xfrm>
            <a:off x="236538" y="3581400"/>
            <a:ext cx="4150495" cy="523220"/>
          </a:xfrm>
          <a:prstGeom prst="rect">
            <a:avLst/>
          </a:prstGeom>
          <a:noFill/>
          <a:ln w="9525">
            <a:noFill/>
            <a:miter lim="800000"/>
            <a:headEnd/>
            <a:tailEnd/>
          </a:ln>
        </p:spPr>
        <p:txBody>
          <a:bodyPr wrap="none">
            <a:spAutoFit/>
          </a:bodyPr>
          <a:lstStyle/>
          <a:p>
            <a:pPr>
              <a:defRPr/>
            </a:pPr>
            <a:r>
              <a:rPr lang="en-US" altLang="zh-CN" sz="2800" b="1" dirty="0">
                <a:solidFill>
                  <a:srgbClr val="03EDE2"/>
                </a:solidFill>
                <a:latin typeface="+mn-lt"/>
                <a:ea typeface="黑体" pitchFamily="49" charset="-122"/>
              </a:rPr>
              <a:t>Cache</a:t>
            </a:r>
            <a:r>
              <a:rPr lang="zh-CN" altLang="en-US" sz="2800" b="1" dirty="0">
                <a:solidFill>
                  <a:srgbClr val="03EDE2"/>
                </a:solidFill>
                <a:latin typeface="+mn-lt"/>
                <a:ea typeface="黑体" pitchFamily="49" charset="-122"/>
              </a:rPr>
              <a:t>如何分组、分块？</a:t>
            </a:r>
          </a:p>
        </p:txBody>
      </p:sp>
      <p:sp>
        <p:nvSpPr>
          <p:cNvPr id="13" name="TextBox 12"/>
          <p:cNvSpPr txBox="1">
            <a:spLocks noChangeArrowheads="1"/>
          </p:cNvSpPr>
          <p:nvPr/>
        </p:nvSpPr>
        <p:spPr bwMode="auto">
          <a:xfrm>
            <a:off x="236538" y="4587875"/>
            <a:ext cx="3790950" cy="523875"/>
          </a:xfrm>
          <a:prstGeom prst="rect">
            <a:avLst/>
          </a:prstGeom>
          <a:noFill/>
          <a:ln w="9525">
            <a:noFill/>
            <a:miter lim="800000"/>
            <a:headEnd/>
            <a:tailEnd/>
          </a:ln>
        </p:spPr>
        <p:txBody>
          <a:bodyPr wrap="none">
            <a:spAutoFit/>
          </a:bodyPr>
          <a:lstStyle/>
          <a:p>
            <a:pPr>
              <a:defRPr/>
            </a:pPr>
            <a:r>
              <a:rPr lang="zh-CN" altLang="en-US" sz="2800" b="1" dirty="0">
                <a:solidFill>
                  <a:srgbClr val="03EDE2"/>
                </a:solidFill>
                <a:latin typeface="+mn-lt"/>
                <a:ea typeface="黑体" pitchFamily="49" charset="-122"/>
              </a:rPr>
              <a:t>主存如何分组、分块？</a:t>
            </a:r>
          </a:p>
        </p:txBody>
      </p:sp>
      <p:sp>
        <p:nvSpPr>
          <p:cNvPr id="14" name="TextBox 13"/>
          <p:cNvSpPr txBox="1">
            <a:spLocks noChangeArrowheads="1"/>
          </p:cNvSpPr>
          <p:nvPr/>
        </p:nvSpPr>
        <p:spPr bwMode="auto">
          <a:xfrm>
            <a:off x="5917700" y="5659438"/>
            <a:ext cx="3310522" cy="523220"/>
          </a:xfrm>
          <a:prstGeom prst="rect">
            <a:avLst/>
          </a:prstGeom>
          <a:noFill/>
          <a:ln w="9525">
            <a:noFill/>
            <a:miter lim="800000"/>
            <a:headEnd/>
            <a:tailEnd/>
          </a:ln>
        </p:spPr>
        <p:txBody>
          <a:bodyPr wrap="none">
            <a:spAutoFit/>
          </a:bodyPr>
          <a:lstStyle/>
          <a:p>
            <a:pPr>
              <a:defRPr/>
            </a:pPr>
            <a:r>
              <a:rPr lang="zh-CN" altLang="en-US" sz="2800" b="1" dirty="0">
                <a:solidFill>
                  <a:srgbClr val="00FF00"/>
                </a:solidFill>
                <a:latin typeface="+mn-lt"/>
              </a:rPr>
              <a:t>（组内块序号</a:t>
            </a:r>
            <a:r>
              <a:rPr lang="en-US" altLang="zh-CN" sz="2800" b="1" dirty="0">
                <a:solidFill>
                  <a:srgbClr val="03EDE2"/>
                </a:solidFill>
                <a:latin typeface="+mn-lt"/>
              </a:rPr>
              <a:t>100</a:t>
            </a:r>
            <a:r>
              <a:rPr lang="zh-CN" altLang="en-US" sz="2800" b="1" dirty="0">
                <a:solidFill>
                  <a:srgbClr val="00FF00"/>
                </a:solidFill>
                <a:latin typeface="+mn-lt"/>
              </a:rPr>
              <a:t>）</a:t>
            </a:r>
          </a:p>
        </p:txBody>
      </p:sp>
      <p:sp>
        <p:nvSpPr>
          <p:cNvPr id="12301" name="灯片编号占位符 14"/>
          <p:cNvSpPr>
            <a:spLocks noGrp="1"/>
          </p:cNvSpPr>
          <p:nvPr>
            <p:ph type="sldNum" sz="quarter" idx="4294967295"/>
          </p:nvPr>
        </p:nvSpPr>
        <p:spPr>
          <a:xfrm>
            <a:off x="7239000" y="6400800"/>
            <a:ext cx="1905000" cy="457200"/>
          </a:xfrm>
          <a:prstGeom prst="rect">
            <a:avLst/>
          </a:prstGeom>
          <a:noFill/>
        </p:spPr>
        <p:txBody>
          <a:bodyPr/>
          <a:lstStyle/>
          <a:p>
            <a:fld id="{0A7A0669-2451-4FFD-A632-9E2F855C9454}" type="slidenum">
              <a:rPr lang="en-US" altLang="zh-CN"/>
              <a:pPr/>
              <a:t>56</a:t>
            </a:fld>
            <a:r>
              <a:rPr lang="en-US" altLang="zh-CN"/>
              <a:t>/30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3253"/>
                                        </p:tgtEl>
                                        <p:attrNameLst>
                                          <p:attrName>style.visibility</p:attrName>
                                        </p:attrNameLst>
                                      </p:cBhvr>
                                      <p:to>
                                        <p:strVal val="visible"/>
                                      </p:to>
                                    </p:set>
                                    <p:anim calcmode="lin" valueType="num">
                                      <p:cBhvr additive="base">
                                        <p:cTn id="7" dur="500" fill="hold"/>
                                        <p:tgtEl>
                                          <p:spTgt spid="53253"/>
                                        </p:tgtEl>
                                        <p:attrNameLst>
                                          <p:attrName>ppt_x</p:attrName>
                                        </p:attrNameLst>
                                      </p:cBhvr>
                                      <p:tavLst>
                                        <p:tav tm="0">
                                          <p:val>
                                            <p:strVal val="0-#ppt_w/2"/>
                                          </p:val>
                                        </p:tav>
                                        <p:tav tm="100000">
                                          <p:val>
                                            <p:strVal val="#ppt_x"/>
                                          </p:val>
                                        </p:tav>
                                      </p:tavLst>
                                    </p:anim>
                                    <p:anim calcmode="lin" valueType="num">
                                      <p:cBhvr additive="base">
                                        <p:cTn id="8" dur="500" fill="hold"/>
                                        <p:tgtEl>
                                          <p:spTgt spid="5325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left)">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left)">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wipe(left)">
                                      <p:cBhvr>
                                        <p:cTn id="38" dur="500"/>
                                        <p:tgtEl>
                                          <p:spTgt spid="6"/>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wipe(left)">
                                      <p:cBhvr>
                                        <p:cTn id="43" dur="500"/>
                                        <p:tgtEl>
                                          <p:spTgt spid="8"/>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wipe(left)">
                                      <p:cBhvr>
                                        <p:cTn id="48" dur="500"/>
                                        <p:tgtEl>
                                          <p:spTgt spid="9"/>
                                        </p:tgtEl>
                                      </p:cBhvr>
                                    </p:animEffect>
                                  </p:childTnLst>
                                </p:cTn>
                              </p:par>
                            </p:childTnLst>
                          </p:cTn>
                        </p:par>
                      </p:childTnLst>
                    </p:cTn>
                  </p:par>
                  <p:par>
                    <p:cTn id="49" fill="hold">
                      <p:stCondLst>
                        <p:cond delay="indefinite"/>
                      </p:stCondLst>
                      <p:childTnLst>
                        <p:par>
                          <p:cTn id="50" fill="hold">
                            <p:stCondLst>
                              <p:cond delay="0"/>
                            </p:stCondLst>
                            <p:childTnLst>
                              <p:par>
                                <p:cTn id="51" presetID="34" presetClass="entr" presetSubtype="0" fill="hold" grpId="0" nodeType="clickEffect">
                                  <p:stCondLst>
                                    <p:cond delay="0"/>
                                  </p:stCondLst>
                                  <p:childTnLst>
                                    <p:set>
                                      <p:cBhvr>
                                        <p:cTn id="52" dur="1" fill="hold">
                                          <p:stCondLst>
                                            <p:cond delay="0"/>
                                          </p:stCondLst>
                                        </p:cTn>
                                        <p:tgtEl>
                                          <p:spTgt spid="14"/>
                                        </p:tgtEl>
                                        <p:attrNameLst>
                                          <p:attrName>style.visibility</p:attrName>
                                        </p:attrNameLst>
                                      </p:cBhvr>
                                      <p:to>
                                        <p:strVal val="visible"/>
                                      </p:to>
                                    </p:set>
                                    <p:anim from="(-#ppt_w/2)" to="(#ppt_x)" calcmode="lin" valueType="num">
                                      <p:cBhvr>
                                        <p:cTn id="53" dur="600" fill="hold">
                                          <p:stCondLst>
                                            <p:cond delay="0"/>
                                          </p:stCondLst>
                                        </p:cTn>
                                        <p:tgtEl>
                                          <p:spTgt spid="14"/>
                                        </p:tgtEl>
                                        <p:attrNameLst>
                                          <p:attrName>ppt_x</p:attrName>
                                        </p:attrNameLst>
                                      </p:cBhvr>
                                    </p:anim>
                                    <p:anim from="0" to="-1.0" calcmode="lin" valueType="num">
                                      <p:cBhvr>
                                        <p:cTn id="54" dur="200" decel="50000" autoRev="1" fill="hold">
                                          <p:stCondLst>
                                            <p:cond delay="600"/>
                                          </p:stCondLst>
                                        </p:cTn>
                                        <p:tgtEl>
                                          <p:spTgt spid="14"/>
                                        </p:tgtEl>
                                        <p:attrNameLst>
                                          <p:attrName>xshear</p:attrName>
                                        </p:attrNameLst>
                                      </p:cBhvr>
                                    </p:anim>
                                    <p:animScale>
                                      <p:cBhvr>
                                        <p:cTn id="55" dur="200" decel="100000" autoRev="1" fill="hold">
                                          <p:stCondLst>
                                            <p:cond delay="600"/>
                                          </p:stCondLst>
                                        </p:cTn>
                                        <p:tgtEl>
                                          <p:spTgt spid="14"/>
                                        </p:tgtEl>
                                      </p:cBhvr>
                                      <p:from x="100000" y="100000"/>
                                      <p:to x="80000" y="100000"/>
                                    </p:animScale>
                                    <p:anim by="(#ppt_h/3+#ppt_w*0.1)" calcmode="lin" valueType="num">
                                      <p:cBhvr additive="sum">
                                        <p:cTn id="56" dur="200" decel="100000" autoRev="1" fill="hold">
                                          <p:stCondLst>
                                            <p:cond delay="600"/>
                                          </p:stCondLst>
                                        </p:cTn>
                                        <p:tgtEl>
                                          <p:spTgt spid="14"/>
                                        </p:tgtEl>
                                        <p:attrNameLst>
                                          <p:attrName>ppt_x</p:attrName>
                                        </p:attrNameLst>
                                      </p:cBhvr>
                                    </p:anim>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53255"/>
                                        </p:tgtEl>
                                        <p:attrNameLst>
                                          <p:attrName>style.visibility</p:attrName>
                                        </p:attrNameLst>
                                      </p:cBhvr>
                                      <p:to>
                                        <p:strVal val="visible"/>
                                      </p:to>
                                    </p:set>
                                    <p:animEffect transition="in" filter="dissolve">
                                      <p:cBhvr>
                                        <p:cTn id="61" dur="500"/>
                                        <p:tgtEl>
                                          <p:spTgt spid="532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3" grpId="0" autoUpdateAnimBg="0"/>
      <p:bldP spid="53255" grpId="0" animBg="1"/>
      <p:bldP spid="5" grpId="0"/>
      <p:bldP spid="6" grpId="0"/>
      <p:bldP spid="9" grpId="0"/>
      <p:bldP spid="10" grpId="0"/>
      <p:bldP spid="11" grpId="0"/>
      <p:bldP spid="12" grpId="0"/>
      <p:bldP spid="13" grpId="0"/>
      <p:bldP spid="1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idx="4294967295"/>
          </p:nvPr>
        </p:nvSpPr>
        <p:spPr>
          <a:xfrm>
            <a:off x="236538" y="128588"/>
            <a:ext cx="8807450" cy="414337"/>
          </a:xfrm>
        </p:spPr>
        <p:txBody>
          <a:bodyPr lIns="91440" tIns="45720" rIns="91440" bIns="45720" anchor="ctr"/>
          <a:lstStyle/>
          <a:p>
            <a:pPr eaLnBrk="1" hangingPunct="1"/>
            <a:r>
              <a:rPr lang="zh-CN" altLang="en-US" sz="4000"/>
              <a:t>替换(</a:t>
            </a:r>
            <a:r>
              <a:rPr lang="en-US" altLang="zh-CN" sz="4000"/>
              <a:t>Replacement</a:t>
            </a:r>
            <a:r>
              <a:rPr lang="zh-CN" altLang="en-US" sz="4000"/>
              <a:t>)算法</a:t>
            </a:r>
          </a:p>
        </p:txBody>
      </p:sp>
      <p:sp>
        <p:nvSpPr>
          <p:cNvPr id="63491" name="Rectangle 3"/>
          <p:cNvSpPr>
            <a:spLocks noGrp="1" noChangeArrowheads="1"/>
          </p:cNvSpPr>
          <p:nvPr>
            <p:ph type="body" idx="4294967295"/>
          </p:nvPr>
        </p:nvSpPr>
        <p:spPr>
          <a:xfrm>
            <a:off x="161925" y="863600"/>
            <a:ext cx="8620125" cy="4627563"/>
          </a:xfrm>
        </p:spPr>
        <p:txBody>
          <a:bodyPr lIns="91440" tIns="45720" rIns="91440" bIns="45720"/>
          <a:lstStyle/>
          <a:p>
            <a:pPr algn="just" eaLnBrk="1" hangingPunct="1">
              <a:lnSpc>
                <a:spcPct val="110000"/>
              </a:lnSpc>
            </a:pPr>
            <a:r>
              <a:rPr lang="zh-CN" altLang="en-US" sz="2000" dirty="0">
                <a:latin typeface="微软雅黑" panose="020B0503020204020204" pitchFamily="34" charset="-122"/>
                <a:ea typeface="微软雅黑" panose="020B0503020204020204" pitchFamily="34" charset="-122"/>
                <a:cs typeface="Arial" panose="020B0604020202020204" pitchFamily="34" charset="0"/>
                <a:hlinkClick r:id="rId2" action="ppaction://hlinksldjump"/>
              </a:rPr>
              <a:t>问题举例</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a:t>
            </a:r>
          </a:p>
          <a:p>
            <a:pPr lvl="1" algn="just" eaLnBrk="1" hangingPunct="1">
              <a:lnSpc>
                <a:spcPct val="110000"/>
              </a:lnSpc>
              <a:buFontTx/>
              <a:buNone/>
            </a:pPr>
            <a:r>
              <a:rPr lang="zh-CN" altLang="en-US" sz="2000" dirty="0">
                <a:latin typeface="微软雅黑" panose="020B0503020204020204" pitchFamily="34" charset="-122"/>
                <a:ea typeface="微软雅黑" panose="020B0503020204020204" pitchFamily="34" charset="-122"/>
                <a:cs typeface="Arial" panose="020B0604020202020204" pitchFamily="34" charset="0"/>
              </a:rPr>
              <a:t>   组相联映射时，假定第0组的两行分别被主存第0和8块占满，此时若需调入主存第16块，根据映射关系，它只能放到</a:t>
            </a:r>
            <a:r>
              <a:rPr lang="en-US" altLang="zh-CN" sz="2000" dirty="0">
                <a:latin typeface="微软雅黑" panose="020B0503020204020204" pitchFamily="34" charset="-122"/>
                <a:ea typeface="微软雅黑" panose="020B0503020204020204" pitchFamily="34" charset="-122"/>
                <a:cs typeface="Arial" panose="020B0604020202020204" pitchFamily="34" charset="0"/>
              </a:rPr>
              <a:t>Cache</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第</a:t>
            </a:r>
            <a:r>
              <a:rPr lang="en-US" altLang="zh-CN" sz="2000" dirty="0">
                <a:latin typeface="微软雅黑" panose="020B0503020204020204" pitchFamily="34" charset="-122"/>
                <a:ea typeface="微软雅黑" panose="020B0503020204020204" pitchFamily="34" charset="-122"/>
                <a:cs typeface="Arial" panose="020B0604020202020204" pitchFamily="34" charset="0"/>
              </a:rPr>
              <a:t>0</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组，因此，第</a:t>
            </a:r>
            <a:r>
              <a:rPr lang="en-US" altLang="zh-CN" sz="2000" dirty="0">
                <a:latin typeface="微软雅黑" panose="020B0503020204020204" pitchFamily="34" charset="-122"/>
                <a:ea typeface="微软雅黑" panose="020B0503020204020204" pitchFamily="34" charset="-122"/>
                <a:cs typeface="Arial" panose="020B0604020202020204" pitchFamily="34" charset="0"/>
              </a:rPr>
              <a:t>0</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组中必须调出一块，那么调出哪一块呢？</a:t>
            </a:r>
          </a:p>
          <a:p>
            <a:pPr lvl="1" algn="just" eaLnBrk="1" hangingPunct="1">
              <a:lnSpc>
                <a:spcPct val="110000"/>
              </a:lnSpc>
              <a:buFontTx/>
              <a:buNone/>
            </a:pPr>
            <a:r>
              <a:rPr lang="zh-CN" altLang="en-US" sz="2000" dirty="0">
                <a:latin typeface="微软雅黑" panose="020B0503020204020204" pitchFamily="34" charset="-122"/>
                <a:ea typeface="微软雅黑" panose="020B0503020204020204" pitchFamily="34" charset="-122"/>
                <a:cs typeface="Arial" panose="020B0604020202020204" pitchFamily="34" charset="0"/>
              </a:rPr>
              <a:t>    这就是淘汰策略问题，也称替换算法。</a:t>
            </a:r>
          </a:p>
          <a:p>
            <a:pPr algn="just" eaLnBrk="1" hangingPunct="1">
              <a:lnSpc>
                <a:spcPct val="110000"/>
              </a:lnSpc>
            </a:pPr>
            <a:r>
              <a:rPr lang="zh-CN" altLang="en-US" sz="2000" dirty="0">
                <a:latin typeface="微软雅黑" panose="020B0503020204020204" pitchFamily="34" charset="-122"/>
                <a:ea typeface="微软雅黑" panose="020B0503020204020204" pitchFamily="34" charset="-122"/>
                <a:cs typeface="Arial" panose="020B0604020202020204" pitchFamily="34" charset="0"/>
              </a:rPr>
              <a:t>常用替换算法有：</a:t>
            </a:r>
          </a:p>
          <a:p>
            <a:pPr lvl="1" algn="just" eaLnBrk="1" hangingPunct="1">
              <a:lnSpc>
                <a:spcPct val="110000"/>
              </a:lnSpc>
            </a:pPr>
            <a:r>
              <a:rPr lang="zh-CN" altLang="en-US" sz="2000" dirty="0">
                <a:latin typeface="微软雅黑" panose="020B0503020204020204" pitchFamily="34" charset="-122"/>
                <a:ea typeface="微软雅黑" panose="020B0503020204020204" pitchFamily="34" charset="-122"/>
                <a:cs typeface="Arial" panose="020B0604020202020204" pitchFamily="34" charset="0"/>
              </a:rPr>
              <a:t>先进先出</a:t>
            </a:r>
            <a:r>
              <a:rPr lang="en-US" altLang="zh-CN" sz="2000" dirty="0">
                <a:latin typeface="微软雅黑" panose="020B0503020204020204" pitchFamily="34" charset="-122"/>
                <a:ea typeface="微软雅黑" panose="020B0503020204020204" pitchFamily="34" charset="-122"/>
                <a:cs typeface="Arial" panose="020B0604020202020204" pitchFamily="34" charset="0"/>
              </a:rPr>
              <a:t>FIFO</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 （</a:t>
            </a:r>
            <a:r>
              <a:rPr lang="en-US" altLang="zh-CN" sz="2000" dirty="0">
                <a:latin typeface="微软雅黑" panose="020B0503020204020204" pitchFamily="34" charset="-122"/>
                <a:ea typeface="微软雅黑" panose="020B0503020204020204" pitchFamily="34" charset="-122"/>
                <a:cs typeface="Arial" panose="020B0604020202020204" pitchFamily="34" charset="0"/>
              </a:rPr>
              <a:t>first-in-first-out）</a:t>
            </a:r>
          </a:p>
          <a:p>
            <a:pPr lvl="1" algn="just" eaLnBrk="1" hangingPunct="1">
              <a:lnSpc>
                <a:spcPct val="110000"/>
              </a:lnSpc>
            </a:pPr>
            <a:r>
              <a:rPr lang="zh-CN" altLang="en-US" sz="2000" dirty="0">
                <a:latin typeface="微软雅黑" panose="020B0503020204020204" pitchFamily="34" charset="-122"/>
                <a:ea typeface="微软雅黑" panose="020B0503020204020204" pitchFamily="34" charset="-122"/>
                <a:cs typeface="Arial" panose="020B0604020202020204" pitchFamily="34" charset="0"/>
              </a:rPr>
              <a:t>最近最少用</a:t>
            </a:r>
            <a:r>
              <a:rPr lang="en-US" altLang="zh-CN" sz="2000" dirty="0">
                <a:latin typeface="微软雅黑" panose="020B0503020204020204" pitchFamily="34" charset="-122"/>
                <a:ea typeface="微软雅黑" panose="020B0503020204020204" pitchFamily="34" charset="-122"/>
                <a:cs typeface="Arial" panose="020B0604020202020204" pitchFamily="34" charset="0"/>
              </a:rPr>
              <a:t>LRU</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 （</a:t>
            </a:r>
            <a:r>
              <a:rPr lang="en-US" altLang="zh-CN" sz="2000" dirty="0">
                <a:latin typeface="微软雅黑" panose="020B0503020204020204" pitchFamily="34" charset="-122"/>
                <a:ea typeface="微软雅黑" panose="020B0503020204020204" pitchFamily="34" charset="-122"/>
                <a:cs typeface="Arial" panose="020B0604020202020204" pitchFamily="34" charset="0"/>
              </a:rPr>
              <a:t> least-recently used）</a:t>
            </a:r>
          </a:p>
          <a:p>
            <a:pPr lvl="1" algn="just" eaLnBrk="1" hangingPunct="1">
              <a:lnSpc>
                <a:spcPct val="110000"/>
              </a:lnSpc>
            </a:pPr>
            <a:r>
              <a:rPr lang="zh-CN" altLang="en-US" sz="2000" dirty="0">
                <a:latin typeface="微软雅黑" panose="020B0503020204020204" pitchFamily="34" charset="-122"/>
                <a:ea typeface="微软雅黑" panose="020B0503020204020204" pitchFamily="34" charset="-122"/>
                <a:cs typeface="Arial" panose="020B0604020202020204" pitchFamily="34" charset="0"/>
              </a:rPr>
              <a:t>最不经常用</a:t>
            </a:r>
            <a:r>
              <a:rPr lang="en-US" altLang="zh-CN" sz="2000" dirty="0">
                <a:latin typeface="微软雅黑" panose="020B0503020204020204" pitchFamily="34" charset="-122"/>
                <a:ea typeface="微软雅黑" panose="020B0503020204020204" pitchFamily="34" charset="-122"/>
                <a:cs typeface="Arial" panose="020B0604020202020204" pitchFamily="34" charset="0"/>
              </a:rPr>
              <a:t>LFU</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 （</a:t>
            </a:r>
            <a:r>
              <a:rPr lang="en-US" altLang="zh-CN" sz="2000" dirty="0">
                <a:latin typeface="微软雅黑" panose="020B0503020204020204" pitchFamily="34" charset="-122"/>
                <a:ea typeface="微软雅黑" panose="020B0503020204020204" pitchFamily="34" charset="-122"/>
                <a:cs typeface="Arial" panose="020B0604020202020204" pitchFamily="34" charset="0"/>
              </a:rPr>
              <a:t> least-frequently used）</a:t>
            </a:r>
          </a:p>
          <a:p>
            <a:pPr lvl="1" algn="just" eaLnBrk="1" hangingPunct="1">
              <a:lnSpc>
                <a:spcPct val="110000"/>
              </a:lnSpc>
            </a:pPr>
            <a:r>
              <a:rPr lang="zh-CN" altLang="en-US" sz="2000" dirty="0">
                <a:latin typeface="微软雅黑" panose="020B0503020204020204" pitchFamily="34" charset="-122"/>
                <a:ea typeface="微软雅黑" panose="020B0503020204020204" pitchFamily="34" charset="-122"/>
                <a:cs typeface="Arial" panose="020B0604020202020204" pitchFamily="34" charset="0"/>
              </a:rPr>
              <a:t>随机替换算法（</a:t>
            </a:r>
            <a:r>
              <a:rPr lang="en-US" altLang="zh-CN" sz="2000" dirty="0">
                <a:latin typeface="微软雅黑" panose="020B0503020204020204" pitchFamily="34" charset="-122"/>
                <a:ea typeface="微软雅黑" panose="020B0503020204020204" pitchFamily="34" charset="-122"/>
                <a:cs typeface="Arial" panose="020B0604020202020204" pitchFamily="34" charset="0"/>
              </a:rPr>
              <a:t>Random）</a:t>
            </a:r>
          </a:p>
          <a:p>
            <a:pPr lvl="1" algn="just" eaLnBrk="1" hangingPunct="1">
              <a:lnSpc>
                <a:spcPct val="110000"/>
              </a:lnSpc>
              <a:buFontTx/>
              <a:buNone/>
            </a:pPr>
            <a:r>
              <a:rPr lang="zh-CN" altLang="en-US" sz="2000" dirty="0">
                <a:latin typeface="微软雅黑" panose="020B0503020204020204" pitchFamily="34" charset="-122"/>
                <a:ea typeface="微软雅黑" panose="020B0503020204020204" pitchFamily="34" charset="-122"/>
              </a:rPr>
              <a:t>等等</a:t>
            </a:r>
          </a:p>
        </p:txBody>
      </p:sp>
      <p:sp>
        <p:nvSpPr>
          <p:cNvPr id="5" name="TextBox 4"/>
          <p:cNvSpPr txBox="1">
            <a:spLocks noChangeArrowheads="1"/>
          </p:cNvSpPr>
          <p:nvPr/>
        </p:nvSpPr>
        <p:spPr bwMode="auto">
          <a:xfrm>
            <a:off x="7181850" y="4824413"/>
            <a:ext cx="12604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1800" b="1" i="1" dirty="0">
                <a:solidFill>
                  <a:srgbClr val="666699"/>
                </a:solidFill>
                <a:ea typeface="华文新魏" panose="02010800040101010101" pitchFamily="2" charset="-122"/>
                <a:hlinkClick r:id="rId3" action="ppaction://hlinksldjump"/>
              </a:rPr>
              <a:t>SKIP</a:t>
            </a:r>
            <a:endParaRPr kumimoji="1" lang="en-US" altLang="zh-CN" sz="1800" b="1" i="1" dirty="0">
              <a:solidFill>
                <a:srgbClr val="666699"/>
              </a:solidFill>
              <a:ea typeface="华文新魏" panose="02010800040101010101" pitchFamily="2" charset="-122"/>
            </a:endParaRPr>
          </a:p>
        </p:txBody>
      </p:sp>
      <p:sp>
        <p:nvSpPr>
          <p:cNvPr id="63494"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469E0FAD-9B80-41B5-B219-B0A04F349749}" type="slidenum">
              <a:rPr lang="zh-CN" altLang="en-US" sz="1200" smtClean="0">
                <a:solidFill>
                  <a:srgbClr val="898989"/>
                </a:solidFill>
              </a:rPr>
              <a:pPr/>
              <a:t>57</a:t>
            </a:fld>
            <a:endParaRPr lang="zh-CN"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animEffect transition="in" filter="wipe(down)">
                                      <p:cBhvr>
                                        <p:cTn id="7" dur="500"/>
                                        <p:tgtEl>
                                          <p:spTgt spid="63491">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63491">
                                            <p:txEl>
                                              <p:pRg st="1" end="1"/>
                                            </p:txEl>
                                          </p:spTgt>
                                        </p:tgtEl>
                                        <p:attrNameLst>
                                          <p:attrName>style.visibility</p:attrName>
                                        </p:attrNameLst>
                                      </p:cBhvr>
                                      <p:to>
                                        <p:strVal val="visible"/>
                                      </p:to>
                                    </p:set>
                                    <p:animEffect transition="in" filter="wipe(down)">
                                      <p:cBhvr>
                                        <p:cTn id="10" dur="500"/>
                                        <p:tgtEl>
                                          <p:spTgt spid="6349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63491">
                                            <p:txEl>
                                              <p:pRg st="2" end="2"/>
                                            </p:txEl>
                                          </p:spTgt>
                                        </p:tgtEl>
                                        <p:attrNameLst>
                                          <p:attrName>style.visibility</p:attrName>
                                        </p:attrNameLst>
                                      </p:cBhvr>
                                      <p:to>
                                        <p:strVal val="visible"/>
                                      </p:to>
                                    </p:set>
                                    <p:animEffect transition="in" filter="wipe(down)">
                                      <p:cBhvr>
                                        <p:cTn id="15" dur="500"/>
                                        <p:tgtEl>
                                          <p:spTgt spid="63491">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63491">
                                            <p:txEl>
                                              <p:pRg st="3" end="3"/>
                                            </p:txEl>
                                          </p:spTgt>
                                        </p:tgtEl>
                                        <p:attrNameLst>
                                          <p:attrName>style.visibility</p:attrName>
                                        </p:attrNameLst>
                                      </p:cBhvr>
                                      <p:to>
                                        <p:strVal val="visible"/>
                                      </p:to>
                                    </p:set>
                                    <p:animEffect transition="in" filter="wipe(down)">
                                      <p:cBhvr>
                                        <p:cTn id="20" dur="500"/>
                                        <p:tgtEl>
                                          <p:spTgt spid="63491">
                                            <p:txEl>
                                              <p:pRg st="3" end="3"/>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63491">
                                            <p:txEl>
                                              <p:pRg st="4" end="4"/>
                                            </p:txEl>
                                          </p:spTgt>
                                        </p:tgtEl>
                                        <p:attrNameLst>
                                          <p:attrName>style.visibility</p:attrName>
                                        </p:attrNameLst>
                                      </p:cBhvr>
                                      <p:to>
                                        <p:strVal val="visible"/>
                                      </p:to>
                                    </p:set>
                                    <p:animEffect transition="in" filter="wipe(down)">
                                      <p:cBhvr>
                                        <p:cTn id="23" dur="500"/>
                                        <p:tgtEl>
                                          <p:spTgt spid="63491">
                                            <p:txEl>
                                              <p:pRg st="4" end="4"/>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63491">
                                            <p:txEl>
                                              <p:pRg st="5" end="5"/>
                                            </p:txEl>
                                          </p:spTgt>
                                        </p:tgtEl>
                                        <p:attrNameLst>
                                          <p:attrName>style.visibility</p:attrName>
                                        </p:attrNameLst>
                                      </p:cBhvr>
                                      <p:to>
                                        <p:strVal val="visible"/>
                                      </p:to>
                                    </p:set>
                                    <p:animEffect transition="in" filter="wipe(down)">
                                      <p:cBhvr>
                                        <p:cTn id="26" dur="500"/>
                                        <p:tgtEl>
                                          <p:spTgt spid="63491">
                                            <p:txEl>
                                              <p:pRg st="5" end="5"/>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63491">
                                            <p:txEl>
                                              <p:pRg st="6" end="6"/>
                                            </p:txEl>
                                          </p:spTgt>
                                        </p:tgtEl>
                                        <p:attrNameLst>
                                          <p:attrName>style.visibility</p:attrName>
                                        </p:attrNameLst>
                                      </p:cBhvr>
                                      <p:to>
                                        <p:strVal val="visible"/>
                                      </p:to>
                                    </p:set>
                                    <p:animEffect transition="in" filter="wipe(down)">
                                      <p:cBhvr>
                                        <p:cTn id="29" dur="500"/>
                                        <p:tgtEl>
                                          <p:spTgt spid="63491">
                                            <p:txEl>
                                              <p:pRg st="6" end="6"/>
                                            </p:txEl>
                                          </p:spTgt>
                                        </p:tgtEl>
                                      </p:cBhvr>
                                    </p:animEffect>
                                  </p:childTnLst>
                                </p:cTn>
                              </p:par>
                              <p:par>
                                <p:cTn id="30" presetID="22" presetClass="entr" presetSubtype="4" fill="hold" nodeType="withEffect">
                                  <p:stCondLst>
                                    <p:cond delay="0"/>
                                  </p:stCondLst>
                                  <p:childTnLst>
                                    <p:set>
                                      <p:cBhvr>
                                        <p:cTn id="31" dur="1" fill="hold">
                                          <p:stCondLst>
                                            <p:cond delay="0"/>
                                          </p:stCondLst>
                                        </p:cTn>
                                        <p:tgtEl>
                                          <p:spTgt spid="63491">
                                            <p:txEl>
                                              <p:pRg st="7" end="7"/>
                                            </p:txEl>
                                          </p:spTgt>
                                        </p:tgtEl>
                                        <p:attrNameLst>
                                          <p:attrName>style.visibility</p:attrName>
                                        </p:attrNameLst>
                                      </p:cBhvr>
                                      <p:to>
                                        <p:strVal val="visible"/>
                                      </p:to>
                                    </p:set>
                                    <p:animEffect transition="in" filter="wipe(down)">
                                      <p:cBhvr>
                                        <p:cTn id="32" dur="500"/>
                                        <p:tgtEl>
                                          <p:spTgt spid="63491">
                                            <p:txEl>
                                              <p:pRg st="7" end="7"/>
                                            </p:txEl>
                                          </p:spTgt>
                                        </p:tgtEl>
                                      </p:cBhvr>
                                    </p:animEffect>
                                  </p:childTnLst>
                                </p:cTn>
                              </p:par>
                              <p:par>
                                <p:cTn id="33" presetID="22" presetClass="entr" presetSubtype="4" fill="hold" nodeType="withEffect">
                                  <p:stCondLst>
                                    <p:cond delay="0"/>
                                  </p:stCondLst>
                                  <p:childTnLst>
                                    <p:set>
                                      <p:cBhvr>
                                        <p:cTn id="34" dur="1" fill="hold">
                                          <p:stCondLst>
                                            <p:cond delay="0"/>
                                          </p:stCondLst>
                                        </p:cTn>
                                        <p:tgtEl>
                                          <p:spTgt spid="63491">
                                            <p:txEl>
                                              <p:pRg st="8" end="8"/>
                                            </p:txEl>
                                          </p:spTgt>
                                        </p:tgtEl>
                                        <p:attrNameLst>
                                          <p:attrName>style.visibility</p:attrName>
                                        </p:attrNameLst>
                                      </p:cBhvr>
                                      <p:to>
                                        <p:strVal val="visible"/>
                                      </p:to>
                                    </p:set>
                                    <p:animEffect transition="in" filter="wipe(down)">
                                      <p:cBhvr>
                                        <p:cTn id="35" dur="500"/>
                                        <p:tgtEl>
                                          <p:spTgt spid="63491">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blinds(horizontal)">
                                      <p:cBhvr>
                                        <p:cTn id="4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3" descr="Cache组相联映象的组织示意图_修改"/>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6150" y="414338"/>
            <a:ext cx="6765925" cy="580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3404" name="Text Box 12"/>
          <p:cNvSpPr txBox="1">
            <a:spLocks noChangeArrowheads="1"/>
          </p:cNvSpPr>
          <p:nvPr/>
        </p:nvSpPr>
        <p:spPr bwMode="auto">
          <a:xfrm>
            <a:off x="296863" y="819150"/>
            <a:ext cx="1800225" cy="1828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kumimoji="1" lang="zh-CN" altLang="en-US" sz="2000" b="1">
                <a:solidFill>
                  <a:schemeClr val="accent2"/>
                </a:solidFill>
                <a:latin typeface="微软雅黑" panose="020B0503020204020204" pitchFamily="34" charset="-122"/>
                <a:ea typeface="微软雅黑" panose="020B0503020204020204" pitchFamily="34" charset="-122"/>
                <a:cs typeface="Arial" panose="020B0604020202020204" pitchFamily="34" charset="0"/>
              </a:rPr>
              <a:t>假定第0组的两行分别被主存第0和8块占满，此时若需调入主存第16块</a:t>
            </a:r>
            <a:endParaRPr kumimoji="1" lang="en-US" altLang="zh-CN" sz="2000" b="1">
              <a:solidFill>
                <a:schemeClr val="accent2"/>
              </a:solidFill>
              <a:latin typeface="微软雅黑" panose="020B0503020204020204" pitchFamily="34" charset="-122"/>
              <a:ea typeface="微软雅黑" panose="020B0503020204020204" pitchFamily="34" charset="-122"/>
              <a:cs typeface="Arial" panose="020B0604020202020204" pitchFamily="34" charset="0"/>
            </a:endParaRPr>
          </a:p>
          <a:p>
            <a:pPr eaLnBrk="1" hangingPunct="1"/>
            <a:r>
              <a:rPr kumimoji="1" lang="zh-CN" altLang="en-US" sz="2000" b="1">
                <a:solidFill>
                  <a:srgbClr val="A50021"/>
                </a:solidFill>
                <a:ea typeface="微软雅黑" panose="020B0503020204020204" pitchFamily="34" charset="-122"/>
                <a:cs typeface="Arial" panose="020B0604020202020204" pitchFamily="34" charset="0"/>
              </a:rPr>
              <a:t>该怎么办？</a:t>
            </a:r>
          </a:p>
        </p:txBody>
      </p:sp>
      <p:sp>
        <p:nvSpPr>
          <p:cNvPr id="64516" name="Rectangle 13"/>
          <p:cNvSpPr>
            <a:spLocks noChangeArrowheads="1"/>
          </p:cNvSpPr>
          <p:nvPr/>
        </p:nvSpPr>
        <p:spPr bwMode="auto">
          <a:xfrm>
            <a:off x="7248525" y="762000"/>
            <a:ext cx="765175" cy="404813"/>
          </a:xfrm>
          <a:prstGeom prst="rect">
            <a:avLst/>
          </a:prstGeom>
          <a:solidFill>
            <a:srgbClr val="008000">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4517" name="Line 14"/>
          <p:cNvSpPr>
            <a:spLocks noChangeShapeType="1"/>
          </p:cNvSpPr>
          <p:nvPr/>
        </p:nvSpPr>
        <p:spPr bwMode="auto">
          <a:xfrm flipH="1" flipV="1">
            <a:off x="4616450" y="1962150"/>
            <a:ext cx="2800350" cy="2133600"/>
          </a:xfrm>
          <a:prstGeom prst="line">
            <a:avLst/>
          </a:prstGeom>
          <a:noFill/>
          <a:ln w="57150">
            <a:solidFill>
              <a:srgbClr val="CC00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64518" name="Rectangle 15"/>
          <p:cNvSpPr>
            <a:spLocks noChangeArrowheads="1"/>
          </p:cNvSpPr>
          <p:nvPr/>
        </p:nvSpPr>
        <p:spPr bwMode="auto">
          <a:xfrm>
            <a:off x="3638550" y="1468438"/>
            <a:ext cx="671513" cy="360362"/>
          </a:xfrm>
          <a:prstGeom prst="rect">
            <a:avLst/>
          </a:prstGeom>
          <a:solidFill>
            <a:srgbClr val="008000">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4519" name="Rectangle 16"/>
          <p:cNvSpPr>
            <a:spLocks noChangeArrowheads="1"/>
          </p:cNvSpPr>
          <p:nvPr/>
        </p:nvSpPr>
        <p:spPr bwMode="auto">
          <a:xfrm>
            <a:off x="3638550" y="1828800"/>
            <a:ext cx="671513" cy="404813"/>
          </a:xfrm>
          <a:prstGeom prst="rect">
            <a:avLst/>
          </a:prstGeom>
          <a:solidFill>
            <a:srgbClr val="008000">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4520" name="Rectangle 13"/>
          <p:cNvSpPr>
            <a:spLocks noChangeArrowheads="1"/>
          </p:cNvSpPr>
          <p:nvPr/>
        </p:nvSpPr>
        <p:spPr bwMode="auto">
          <a:xfrm>
            <a:off x="7239000" y="2357438"/>
            <a:ext cx="765175" cy="404812"/>
          </a:xfrm>
          <a:prstGeom prst="rect">
            <a:avLst/>
          </a:prstGeom>
          <a:solidFill>
            <a:srgbClr val="008000">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14697" name="矩形 14"/>
          <p:cNvSpPr>
            <a:spLocks noChangeArrowheads="1"/>
          </p:cNvSpPr>
          <p:nvPr/>
        </p:nvSpPr>
        <p:spPr bwMode="auto">
          <a:xfrm>
            <a:off x="206375" y="2838450"/>
            <a:ext cx="20510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solidFill>
                  <a:srgbClr val="FF0000"/>
                </a:solidFill>
                <a:latin typeface="微软雅黑" panose="020B0503020204020204" pitchFamily="34" charset="-122"/>
                <a:ea typeface="微软雅黑" panose="020B0503020204020204" pitchFamily="34" charset="-122"/>
                <a:cs typeface="Arial" panose="020B0604020202020204" pitchFamily="34" charset="0"/>
              </a:rPr>
              <a:t>第</a:t>
            </a:r>
            <a:r>
              <a:rPr kumimoji="1" lang="en-US" altLang="zh-CN" sz="2000" b="1">
                <a:solidFill>
                  <a:srgbClr val="FF0000"/>
                </a:solidFill>
                <a:latin typeface="微软雅黑" panose="020B0503020204020204" pitchFamily="34" charset="-122"/>
                <a:ea typeface="微软雅黑" panose="020B0503020204020204" pitchFamily="34" charset="-122"/>
                <a:cs typeface="Arial" panose="020B0604020202020204" pitchFamily="34" charset="0"/>
              </a:rPr>
              <a:t>0</a:t>
            </a:r>
            <a:r>
              <a:rPr kumimoji="1" lang="zh-CN" altLang="en-US" sz="2000" b="1">
                <a:solidFill>
                  <a:srgbClr val="FF0000"/>
                </a:solidFill>
                <a:latin typeface="微软雅黑" panose="020B0503020204020204" pitchFamily="34" charset="-122"/>
                <a:ea typeface="微软雅黑" panose="020B0503020204020204" pitchFamily="34" charset="-122"/>
                <a:cs typeface="Arial" panose="020B0604020202020204" pitchFamily="34" charset="0"/>
              </a:rPr>
              <a:t>组中必须调出一块，那么，调出哪一块呢？</a:t>
            </a:r>
          </a:p>
        </p:txBody>
      </p:sp>
      <p:sp>
        <p:nvSpPr>
          <p:cNvPr id="10" name="TextBox 9"/>
          <p:cNvSpPr txBox="1">
            <a:spLocks noChangeArrowheads="1"/>
          </p:cNvSpPr>
          <p:nvPr/>
        </p:nvSpPr>
        <p:spPr bwMode="auto">
          <a:xfrm>
            <a:off x="5921375" y="6129338"/>
            <a:ext cx="12604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1800" b="1" i="1">
                <a:solidFill>
                  <a:srgbClr val="666699"/>
                </a:solidFill>
                <a:ea typeface="华文新魏" panose="02010800040101010101" pitchFamily="2" charset="-122"/>
                <a:hlinkClick r:id="" action="ppaction://hlinkshowjump?jump=previousslide"/>
              </a:rPr>
              <a:t>BACK</a:t>
            </a:r>
            <a:endParaRPr kumimoji="1" lang="en-US" altLang="zh-CN" sz="1800" b="1" i="1">
              <a:solidFill>
                <a:srgbClr val="666699"/>
              </a:solidFill>
              <a:ea typeface="华文新魏" panose="02010800040101010101" pitchFamily="2" charset="-122"/>
            </a:endParaRPr>
          </a:p>
        </p:txBody>
      </p:sp>
      <p:sp>
        <p:nvSpPr>
          <p:cNvPr id="64523"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6091A49C-7558-4494-86A1-BDBEF8B71145}" type="slidenum">
              <a:rPr lang="zh-CN" altLang="en-US" sz="1200" smtClean="0">
                <a:solidFill>
                  <a:srgbClr val="898989"/>
                </a:solidFill>
              </a:rPr>
              <a:pPr/>
              <a:t>58</a:t>
            </a:fld>
            <a:endParaRPr lang="zh-CN"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3404"/>
                                        </p:tgtEl>
                                        <p:attrNameLst>
                                          <p:attrName>style.visibility</p:attrName>
                                        </p:attrNameLst>
                                      </p:cBhvr>
                                      <p:to>
                                        <p:strVal val="visible"/>
                                      </p:to>
                                    </p:set>
                                    <p:animEffect transition="in" filter="blinds(horizontal)">
                                      <p:cBhvr>
                                        <p:cTn id="7" dur="500"/>
                                        <p:tgtEl>
                                          <p:spTgt spid="4434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4697"/>
                                        </p:tgtEl>
                                        <p:attrNameLst>
                                          <p:attrName>style.visibility</p:attrName>
                                        </p:attrNameLst>
                                      </p:cBhvr>
                                      <p:to>
                                        <p:strVal val="visible"/>
                                      </p:to>
                                    </p:set>
                                    <p:animEffect transition="in" filter="blinds(horizontal)">
                                      <p:cBhvr>
                                        <p:cTn id="12" dur="500"/>
                                        <p:tgtEl>
                                          <p:spTgt spid="11469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404" grpId="0" animBg="1"/>
      <p:bldP spid="114697" grpId="0"/>
      <p:bldP spid="10"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idx="4294967295"/>
          </p:nvPr>
        </p:nvSpPr>
        <p:spPr>
          <a:xfrm>
            <a:off x="236538" y="107950"/>
            <a:ext cx="8807450" cy="569913"/>
          </a:xfrm>
        </p:spPr>
        <p:txBody>
          <a:bodyPr lIns="91440" tIns="45720" rIns="91440" bIns="45720" anchor="ctr"/>
          <a:lstStyle/>
          <a:p>
            <a:pPr eaLnBrk="1" hangingPunct="1"/>
            <a:r>
              <a:rPr lang="zh-CN" altLang="en-US">
                <a:solidFill>
                  <a:srgbClr val="CC0000"/>
                </a:solidFill>
              </a:rPr>
              <a:t>替换算法-先进先出（</a:t>
            </a:r>
            <a:r>
              <a:rPr lang="en-US" altLang="zh-CN">
                <a:solidFill>
                  <a:srgbClr val="CC0000"/>
                </a:solidFill>
              </a:rPr>
              <a:t>FIFO</a:t>
            </a:r>
            <a:r>
              <a:rPr lang="zh-CN" altLang="en-US">
                <a:solidFill>
                  <a:srgbClr val="CC0000"/>
                </a:solidFill>
              </a:rPr>
              <a:t>）</a:t>
            </a:r>
            <a:endParaRPr lang="en-US" altLang="zh-CN">
              <a:solidFill>
                <a:srgbClr val="CC0000"/>
              </a:solidFill>
            </a:endParaRPr>
          </a:p>
        </p:txBody>
      </p:sp>
      <p:sp>
        <p:nvSpPr>
          <p:cNvPr id="66563" name="Rectangle 3"/>
          <p:cNvSpPr>
            <a:spLocks noGrp="1" noChangeArrowheads="1"/>
          </p:cNvSpPr>
          <p:nvPr>
            <p:ph type="body" idx="4294967295"/>
          </p:nvPr>
        </p:nvSpPr>
        <p:spPr>
          <a:xfrm>
            <a:off x="100013" y="923925"/>
            <a:ext cx="8640762" cy="1112838"/>
          </a:xfrm>
        </p:spPr>
        <p:txBody>
          <a:bodyPr lIns="91440" tIns="45720" rIns="91440" bIns="45720"/>
          <a:lstStyle/>
          <a:p>
            <a:pPr eaLnBrk="1" hangingPunct="1"/>
            <a:r>
              <a:rPr lang="zh-CN" altLang="en-US" sz="2000">
                <a:latin typeface="微软雅黑" panose="020B0503020204020204" pitchFamily="34" charset="-122"/>
                <a:ea typeface="微软雅黑" panose="020B0503020204020204" pitchFamily="34" charset="-122"/>
              </a:rPr>
              <a:t>总是把最先进入的那一块淘汰掉。</a:t>
            </a:r>
          </a:p>
          <a:p>
            <a:pPr lvl="1" eaLnBrk="1" hangingPunct="1">
              <a:buFontTx/>
              <a:buNone/>
            </a:pPr>
            <a:r>
              <a:rPr lang="zh-CN" altLang="en-US" sz="2000">
                <a:latin typeface="微软雅黑" panose="020B0503020204020204" pitchFamily="34" charset="-122"/>
                <a:ea typeface="微软雅黑" panose="020B0503020204020204" pitchFamily="34" charset="-122"/>
              </a:rPr>
              <a:t>例：假定主存中的5块{1,2,3,4,5}同时映射到</a:t>
            </a:r>
            <a:r>
              <a:rPr lang="en-US" altLang="zh-CN" sz="2000">
                <a:latin typeface="微软雅黑" panose="020B0503020204020204" pitchFamily="34" charset="-122"/>
                <a:ea typeface="微软雅黑" panose="020B0503020204020204" pitchFamily="34" charset="-122"/>
              </a:rPr>
              <a:t>Cache</a:t>
            </a:r>
            <a:r>
              <a:rPr lang="zh-CN" altLang="en-US" sz="2000">
                <a:latin typeface="微软雅黑" panose="020B0503020204020204" pitchFamily="34" charset="-122"/>
                <a:ea typeface="微软雅黑" panose="020B0503020204020204" pitchFamily="34" charset="-122"/>
              </a:rPr>
              <a:t>同一组中，对于同一地址流，考察3行/组、 4行/组的情况。</a:t>
            </a:r>
          </a:p>
        </p:txBody>
      </p:sp>
      <p:sp>
        <p:nvSpPr>
          <p:cNvPr id="66564" name="Text Box 4"/>
          <p:cNvSpPr txBox="1">
            <a:spLocks noChangeArrowheads="1"/>
          </p:cNvSpPr>
          <p:nvPr/>
        </p:nvSpPr>
        <p:spPr bwMode="auto">
          <a:xfrm>
            <a:off x="242888" y="6272213"/>
            <a:ext cx="8699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solidFill>
                  <a:srgbClr val="800000"/>
                </a:solidFill>
                <a:ea typeface="黑体" panose="02010609060101010101" pitchFamily="49" charset="-122"/>
              </a:rPr>
              <a:t>由此可见，</a:t>
            </a:r>
            <a:r>
              <a:rPr kumimoji="1" lang="en-US" altLang="zh-CN" sz="2000" b="1">
                <a:solidFill>
                  <a:srgbClr val="800000"/>
                </a:solidFill>
                <a:ea typeface="黑体" panose="02010609060101010101" pitchFamily="49" charset="-122"/>
              </a:rPr>
              <a:t>FIFO</a:t>
            </a:r>
            <a:r>
              <a:rPr kumimoji="1" lang="zh-CN" altLang="en-US" sz="2000" b="1">
                <a:solidFill>
                  <a:srgbClr val="800000"/>
                </a:solidFill>
                <a:ea typeface="黑体" panose="02010609060101010101" pitchFamily="49" charset="-122"/>
              </a:rPr>
              <a:t>不是一种栈算法，即命中率并不随组的增大而提高。</a:t>
            </a:r>
          </a:p>
        </p:txBody>
      </p:sp>
      <p:sp>
        <p:nvSpPr>
          <p:cNvPr id="66565" name="Rectangle 5"/>
          <p:cNvSpPr>
            <a:spLocks noChangeArrowheads="1"/>
          </p:cNvSpPr>
          <p:nvPr/>
        </p:nvSpPr>
        <p:spPr bwMode="auto">
          <a:xfrm>
            <a:off x="8113713" y="2957513"/>
            <a:ext cx="376237" cy="1130300"/>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6566" name="Line 6"/>
          <p:cNvSpPr>
            <a:spLocks noChangeShapeType="1"/>
          </p:cNvSpPr>
          <p:nvPr/>
        </p:nvSpPr>
        <p:spPr bwMode="auto">
          <a:xfrm>
            <a:off x="8113713" y="3376613"/>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67" name="Line 7"/>
          <p:cNvSpPr>
            <a:spLocks noChangeShapeType="1"/>
          </p:cNvSpPr>
          <p:nvPr/>
        </p:nvSpPr>
        <p:spPr bwMode="auto">
          <a:xfrm>
            <a:off x="8105775" y="3706813"/>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68" name="Rectangle 8"/>
          <p:cNvSpPr>
            <a:spLocks noChangeArrowheads="1"/>
          </p:cNvSpPr>
          <p:nvPr/>
        </p:nvSpPr>
        <p:spPr bwMode="auto">
          <a:xfrm>
            <a:off x="1790700" y="2986088"/>
            <a:ext cx="376238" cy="1130300"/>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6569" name="Rectangle 9"/>
          <p:cNvSpPr>
            <a:spLocks noChangeArrowheads="1"/>
          </p:cNvSpPr>
          <p:nvPr/>
        </p:nvSpPr>
        <p:spPr bwMode="auto">
          <a:xfrm>
            <a:off x="2387600" y="2974975"/>
            <a:ext cx="376238" cy="1130300"/>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6570" name="Line 10"/>
          <p:cNvSpPr>
            <a:spLocks noChangeShapeType="1"/>
          </p:cNvSpPr>
          <p:nvPr/>
        </p:nvSpPr>
        <p:spPr bwMode="auto">
          <a:xfrm>
            <a:off x="1792288" y="3367088"/>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71" name="Line 11"/>
          <p:cNvSpPr>
            <a:spLocks noChangeShapeType="1"/>
          </p:cNvSpPr>
          <p:nvPr/>
        </p:nvSpPr>
        <p:spPr bwMode="auto">
          <a:xfrm>
            <a:off x="1784350" y="3735388"/>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72" name="Text Box 12"/>
          <p:cNvSpPr txBox="1">
            <a:spLocks noChangeArrowheads="1"/>
          </p:cNvSpPr>
          <p:nvPr/>
        </p:nvSpPr>
        <p:spPr bwMode="auto">
          <a:xfrm>
            <a:off x="1804988" y="2989263"/>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dirty="0">
                <a:ea typeface="宋体" panose="02010600030101010101" pitchFamily="2" charset="-122"/>
              </a:rPr>
              <a:t>1*</a:t>
            </a:r>
          </a:p>
        </p:txBody>
      </p:sp>
      <p:sp>
        <p:nvSpPr>
          <p:cNvPr id="66573" name="Line 13"/>
          <p:cNvSpPr>
            <a:spLocks noChangeShapeType="1"/>
          </p:cNvSpPr>
          <p:nvPr/>
        </p:nvSpPr>
        <p:spPr bwMode="auto">
          <a:xfrm>
            <a:off x="2382838" y="3384550"/>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74" name="Line 14"/>
          <p:cNvSpPr>
            <a:spLocks noChangeShapeType="1"/>
          </p:cNvSpPr>
          <p:nvPr/>
        </p:nvSpPr>
        <p:spPr bwMode="auto">
          <a:xfrm>
            <a:off x="2387600" y="3740150"/>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75" name="Text Box 15"/>
          <p:cNvSpPr txBox="1">
            <a:spLocks noChangeArrowheads="1"/>
          </p:cNvSpPr>
          <p:nvPr/>
        </p:nvSpPr>
        <p:spPr bwMode="auto">
          <a:xfrm>
            <a:off x="2408238" y="2994025"/>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66576" name="Text Box 16"/>
          <p:cNvSpPr txBox="1">
            <a:spLocks noChangeArrowheads="1"/>
          </p:cNvSpPr>
          <p:nvPr/>
        </p:nvSpPr>
        <p:spPr bwMode="auto">
          <a:xfrm>
            <a:off x="4735513" y="5575300"/>
            <a:ext cx="25558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4</a:t>
            </a:r>
          </a:p>
        </p:txBody>
      </p:sp>
      <p:sp>
        <p:nvSpPr>
          <p:cNvPr id="66577" name="Text Box 17"/>
          <p:cNvSpPr txBox="1">
            <a:spLocks noChangeArrowheads="1"/>
          </p:cNvSpPr>
          <p:nvPr/>
        </p:nvSpPr>
        <p:spPr bwMode="auto">
          <a:xfrm>
            <a:off x="2446338" y="3382963"/>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66578" name="Text Box 18"/>
          <p:cNvSpPr txBox="1">
            <a:spLocks noChangeArrowheads="1"/>
          </p:cNvSpPr>
          <p:nvPr/>
        </p:nvSpPr>
        <p:spPr bwMode="auto">
          <a:xfrm>
            <a:off x="3060700" y="3722688"/>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3</a:t>
            </a:r>
          </a:p>
        </p:txBody>
      </p:sp>
      <p:sp>
        <p:nvSpPr>
          <p:cNvPr id="66579" name="Rectangle 19"/>
          <p:cNvSpPr>
            <a:spLocks noChangeArrowheads="1"/>
          </p:cNvSpPr>
          <p:nvPr/>
        </p:nvSpPr>
        <p:spPr bwMode="auto">
          <a:xfrm>
            <a:off x="2987675" y="2971800"/>
            <a:ext cx="376238" cy="1130300"/>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6580" name="Line 20"/>
          <p:cNvSpPr>
            <a:spLocks noChangeShapeType="1"/>
          </p:cNvSpPr>
          <p:nvPr/>
        </p:nvSpPr>
        <p:spPr bwMode="auto">
          <a:xfrm>
            <a:off x="2987675" y="3365500"/>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81" name="Line 21"/>
          <p:cNvSpPr>
            <a:spLocks noChangeShapeType="1"/>
          </p:cNvSpPr>
          <p:nvPr/>
        </p:nvSpPr>
        <p:spPr bwMode="auto">
          <a:xfrm>
            <a:off x="2992438" y="3721100"/>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82" name="Text Box 22"/>
          <p:cNvSpPr txBox="1">
            <a:spLocks noChangeArrowheads="1"/>
          </p:cNvSpPr>
          <p:nvPr/>
        </p:nvSpPr>
        <p:spPr bwMode="auto">
          <a:xfrm>
            <a:off x="2987675" y="3000375"/>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66583" name="Rectangle 23"/>
          <p:cNvSpPr>
            <a:spLocks noChangeArrowheads="1"/>
          </p:cNvSpPr>
          <p:nvPr/>
        </p:nvSpPr>
        <p:spPr bwMode="auto">
          <a:xfrm>
            <a:off x="3552825" y="2978150"/>
            <a:ext cx="376238" cy="1130300"/>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6584" name="Rectangle 24"/>
          <p:cNvSpPr>
            <a:spLocks noChangeArrowheads="1"/>
          </p:cNvSpPr>
          <p:nvPr/>
        </p:nvSpPr>
        <p:spPr bwMode="auto">
          <a:xfrm>
            <a:off x="4098925" y="2967038"/>
            <a:ext cx="376238" cy="1130300"/>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6585" name="Line 25"/>
          <p:cNvSpPr>
            <a:spLocks noChangeShapeType="1"/>
          </p:cNvSpPr>
          <p:nvPr/>
        </p:nvSpPr>
        <p:spPr bwMode="auto">
          <a:xfrm>
            <a:off x="3554413" y="3371850"/>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86" name="Line 26"/>
          <p:cNvSpPr>
            <a:spLocks noChangeShapeType="1"/>
          </p:cNvSpPr>
          <p:nvPr/>
        </p:nvSpPr>
        <p:spPr bwMode="auto">
          <a:xfrm>
            <a:off x="3546475" y="3727450"/>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87" name="Text Box 27"/>
          <p:cNvSpPr txBox="1">
            <a:spLocks noChangeArrowheads="1"/>
          </p:cNvSpPr>
          <p:nvPr/>
        </p:nvSpPr>
        <p:spPr bwMode="auto">
          <a:xfrm>
            <a:off x="3605213" y="2981325"/>
            <a:ext cx="2143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4</a:t>
            </a:r>
          </a:p>
        </p:txBody>
      </p:sp>
      <p:sp>
        <p:nvSpPr>
          <p:cNvPr id="66588" name="Line 28"/>
          <p:cNvSpPr>
            <a:spLocks noChangeShapeType="1"/>
          </p:cNvSpPr>
          <p:nvPr/>
        </p:nvSpPr>
        <p:spPr bwMode="auto">
          <a:xfrm>
            <a:off x="4106863" y="3363913"/>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89" name="Line 29"/>
          <p:cNvSpPr>
            <a:spLocks noChangeShapeType="1"/>
          </p:cNvSpPr>
          <p:nvPr/>
        </p:nvSpPr>
        <p:spPr bwMode="auto">
          <a:xfrm>
            <a:off x="4098925" y="3732213"/>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90" name="Text Box 30"/>
          <p:cNvSpPr txBox="1">
            <a:spLocks noChangeArrowheads="1"/>
          </p:cNvSpPr>
          <p:nvPr/>
        </p:nvSpPr>
        <p:spPr bwMode="auto">
          <a:xfrm>
            <a:off x="4170363" y="2986088"/>
            <a:ext cx="228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4</a:t>
            </a:r>
          </a:p>
        </p:txBody>
      </p:sp>
      <p:sp>
        <p:nvSpPr>
          <p:cNvPr id="66591" name="Text Box 31"/>
          <p:cNvSpPr txBox="1">
            <a:spLocks noChangeArrowheads="1"/>
          </p:cNvSpPr>
          <p:nvPr/>
        </p:nvSpPr>
        <p:spPr bwMode="auto">
          <a:xfrm>
            <a:off x="3609975" y="3389313"/>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66592" name="Text Box 32"/>
          <p:cNvSpPr txBox="1">
            <a:spLocks noChangeArrowheads="1"/>
          </p:cNvSpPr>
          <p:nvPr/>
        </p:nvSpPr>
        <p:spPr bwMode="auto">
          <a:xfrm>
            <a:off x="4195763" y="3392488"/>
            <a:ext cx="2143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66593" name="Text Box 33"/>
          <p:cNvSpPr txBox="1">
            <a:spLocks noChangeArrowheads="1"/>
          </p:cNvSpPr>
          <p:nvPr/>
        </p:nvSpPr>
        <p:spPr bwMode="auto">
          <a:xfrm>
            <a:off x="4157663" y="3740150"/>
            <a:ext cx="295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3*</a:t>
            </a:r>
          </a:p>
        </p:txBody>
      </p:sp>
      <p:sp>
        <p:nvSpPr>
          <p:cNvPr id="66594" name="Rectangle 34"/>
          <p:cNvSpPr>
            <a:spLocks noChangeArrowheads="1"/>
          </p:cNvSpPr>
          <p:nvPr/>
        </p:nvSpPr>
        <p:spPr bwMode="auto">
          <a:xfrm>
            <a:off x="4649788" y="2970213"/>
            <a:ext cx="376237" cy="1130300"/>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6595" name="Line 35"/>
          <p:cNvSpPr>
            <a:spLocks noChangeShapeType="1"/>
          </p:cNvSpPr>
          <p:nvPr/>
        </p:nvSpPr>
        <p:spPr bwMode="auto">
          <a:xfrm>
            <a:off x="4649788" y="3363913"/>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96" name="Line 36"/>
          <p:cNvSpPr>
            <a:spLocks noChangeShapeType="1"/>
          </p:cNvSpPr>
          <p:nvPr/>
        </p:nvSpPr>
        <p:spPr bwMode="auto">
          <a:xfrm>
            <a:off x="4654550" y="3719513"/>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97" name="Text Box 37"/>
          <p:cNvSpPr txBox="1">
            <a:spLocks noChangeArrowheads="1"/>
          </p:cNvSpPr>
          <p:nvPr/>
        </p:nvSpPr>
        <p:spPr bwMode="auto">
          <a:xfrm>
            <a:off x="4725988" y="2998788"/>
            <a:ext cx="3095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4*</a:t>
            </a:r>
          </a:p>
        </p:txBody>
      </p:sp>
      <p:sp>
        <p:nvSpPr>
          <p:cNvPr id="66598" name="Rectangle 38"/>
          <p:cNvSpPr>
            <a:spLocks noChangeArrowheads="1"/>
          </p:cNvSpPr>
          <p:nvPr/>
        </p:nvSpPr>
        <p:spPr bwMode="auto">
          <a:xfrm>
            <a:off x="5214938" y="2976563"/>
            <a:ext cx="376237" cy="1130300"/>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6599" name="Rectangle 39"/>
          <p:cNvSpPr>
            <a:spLocks noChangeArrowheads="1"/>
          </p:cNvSpPr>
          <p:nvPr/>
        </p:nvSpPr>
        <p:spPr bwMode="auto">
          <a:xfrm>
            <a:off x="5786438" y="2965450"/>
            <a:ext cx="376237" cy="1130300"/>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6600" name="Line 40"/>
          <p:cNvSpPr>
            <a:spLocks noChangeShapeType="1"/>
          </p:cNvSpPr>
          <p:nvPr/>
        </p:nvSpPr>
        <p:spPr bwMode="auto">
          <a:xfrm>
            <a:off x="5216525" y="3370263"/>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01" name="Line 41"/>
          <p:cNvSpPr>
            <a:spLocks noChangeShapeType="1"/>
          </p:cNvSpPr>
          <p:nvPr/>
        </p:nvSpPr>
        <p:spPr bwMode="auto">
          <a:xfrm>
            <a:off x="5221288" y="3725863"/>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02" name="Text Box 42"/>
          <p:cNvSpPr txBox="1">
            <a:spLocks noChangeArrowheads="1"/>
          </p:cNvSpPr>
          <p:nvPr/>
        </p:nvSpPr>
        <p:spPr bwMode="auto">
          <a:xfrm>
            <a:off x="5229225" y="2979738"/>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 5</a:t>
            </a:r>
          </a:p>
        </p:txBody>
      </p:sp>
      <p:sp>
        <p:nvSpPr>
          <p:cNvPr id="66603" name="Line 43"/>
          <p:cNvSpPr>
            <a:spLocks noChangeShapeType="1"/>
          </p:cNvSpPr>
          <p:nvPr/>
        </p:nvSpPr>
        <p:spPr bwMode="auto">
          <a:xfrm>
            <a:off x="5781675" y="3375025"/>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04" name="Line 44"/>
          <p:cNvSpPr>
            <a:spLocks noChangeShapeType="1"/>
          </p:cNvSpPr>
          <p:nvPr/>
        </p:nvSpPr>
        <p:spPr bwMode="auto">
          <a:xfrm>
            <a:off x="5786438" y="3730625"/>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05" name="Text Box 45"/>
          <p:cNvSpPr txBox="1">
            <a:spLocks noChangeArrowheads="1"/>
          </p:cNvSpPr>
          <p:nvPr/>
        </p:nvSpPr>
        <p:spPr bwMode="auto">
          <a:xfrm>
            <a:off x="5807075" y="3352800"/>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66606" name="Text Box 46"/>
          <p:cNvSpPr txBox="1">
            <a:spLocks noChangeArrowheads="1"/>
          </p:cNvSpPr>
          <p:nvPr/>
        </p:nvSpPr>
        <p:spPr bwMode="auto">
          <a:xfrm>
            <a:off x="5216525" y="3360738"/>
            <a:ext cx="295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66607" name="Text Box 47"/>
          <p:cNvSpPr txBox="1">
            <a:spLocks noChangeArrowheads="1"/>
          </p:cNvSpPr>
          <p:nvPr/>
        </p:nvSpPr>
        <p:spPr bwMode="auto">
          <a:xfrm>
            <a:off x="5845175" y="3741738"/>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66608" name="Text Box 48"/>
          <p:cNvSpPr txBox="1">
            <a:spLocks noChangeArrowheads="1"/>
          </p:cNvSpPr>
          <p:nvPr/>
        </p:nvSpPr>
        <p:spPr bwMode="auto">
          <a:xfrm>
            <a:off x="7013575" y="3340100"/>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3</a:t>
            </a:r>
          </a:p>
        </p:txBody>
      </p:sp>
      <p:sp>
        <p:nvSpPr>
          <p:cNvPr id="66609" name="Rectangle 49"/>
          <p:cNvSpPr>
            <a:spLocks noChangeArrowheads="1"/>
          </p:cNvSpPr>
          <p:nvPr/>
        </p:nvSpPr>
        <p:spPr bwMode="auto">
          <a:xfrm>
            <a:off x="6380163" y="2973388"/>
            <a:ext cx="376237" cy="1130300"/>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6610" name="Line 50"/>
          <p:cNvSpPr>
            <a:spLocks noChangeShapeType="1"/>
          </p:cNvSpPr>
          <p:nvPr/>
        </p:nvSpPr>
        <p:spPr bwMode="auto">
          <a:xfrm>
            <a:off x="6380163" y="3341688"/>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11" name="Line 51"/>
          <p:cNvSpPr>
            <a:spLocks noChangeShapeType="1"/>
          </p:cNvSpPr>
          <p:nvPr/>
        </p:nvSpPr>
        <p:spPr bwMode="auto">
          <a:xfrm>
            <a:off x="6372225" y="3697288"/>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12" name="Rectangle 52"/>
          <p:cNvSpPr>
            <a:spLocks noChangeArrowheads="1"/>
          </p:cNvSpPr>
          <p:nvPr/>
        </p:nvSpPr>
        <p:spPr bwMode="auto">
          <a:xfrm>
            <a:off x="6945313" y="2941638"/>
            <a:ext cx="376237" cy="1130300"/>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6613" name="Rectangle 53"/>
          <p:cNvSpPr>
            <a:spLocks noChangeArrowheads="1"/>
          </p:cNvSpPr>
          <p:nvPr/>
        </p:nvSpPr>
        <p:spPr bwMode="auto">
          <a:xfrm>
            <a:off x="7516813" y="2943225"/>
            <a:ext cx="376237" cy="1130300"/>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6614" name="Line 54"/>
          <p:cNvSpPr>
            <a:spLocks noChangeShapeType="1"/>
          </p:cNvSpPr>
          <p:nvPr/>
        </p:nvSpPr>
        <p:spPr bwMode="auto">
          <a:xfrm>
            <a:off x="6934200" y="3335338"/>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15" name="Line 55"/>
          <p:cNvSpPr>
            <a:spLocks noChangeShapeType="1"/>
          </p:cNvSpPr>
          <p:nvPr/>
        </p:nvSpPr>
        <p:spPr bwMode="auto">
          <a:xfrm>
            <a:off x="6938963" y="3690938"/>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16" name="Text Box 56"/>
          <p:cNvSpPr txBox="1">
            <a:spLocks noChangeArrowheads="1"/>
          </p:cNvSpPr>
          <p:nvPr/>
        </p:nvSpPr>
        <p:spPr bwMode="auto">
          <a:xfrm>
            <a:off x="7023100" y="2957513"/>
            <a:ext cx="2825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5</a:t>
            </a:r>
          </a:p>
        </p:txBody>
      </p:sp>
      <p:sp>
        <p:nvSpPr>
          <p:cNvPr id="66617" name="Line 57"/>
          <p:cNvSpPr>
            <a:spLocks noChangeShapeType="1"/>
          </p:cNvSpPr>
          <p:nvPr/>
        </p:nvSpPr>
        <p:spPr bwMode="auto">
          <a:xfrm>
            <a:off x="7512050" y="3352800"/>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18" name="Line 58"/>
          <p:cNvSpPr>
            <a:spLocks noChangeShapeType="1"/>
          </p:cNvSpPr>
          <p:nvPr/>
        </p:nvSpPr>
        <p:spPr bwMode="auto">
          <a:xfrm>
            <a:off x="7516813" y="3708400"/>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19" name="Text Box 59"/>
          <p:cNvSpPr txBox="1">
            <a:spLocks noChangeArrowheads="1"/>
          </p:cNvSpPr>
          <p:nvPr/>
        </p:nvSpPr>
        <p:spPr bwMode="auto">
          <a:xfrm>
            <a:off x="7562850" y="2962275"/>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5*</a:t>
            </a:r>
          </a:p>
        </p:txBody>
      </p:sp>
      <p:sp>
        <p:nvSpPr>
          <p:cNvPr id="66620" name="Text Box 60"/>
          <p:cNvSpPr txBox="1">
            <a:spLocks noChangeArrowheads="1"/>
          </p:cNvSpPr>
          <p:nvPr/>
        </p:nvSpPr>
        <p:spPr bwMode="auto">
          <a:xfrm>
            <a:off x="6994525" y="3702050"/>
            <a:ext cx="36353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66621" name="Text Box 61"/>
          <p:cNvSpPr txBox="1">
            <a:spLocks noChangeArrowheads="1"/>
          </p:cNvSpPr>
          <p:nvPr/>
        </p:nvSpPr>
        <p:spPr bwMode="auto">
          <a:xfrm>
            <a:off x="7600950" y="3351213"/>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3</a:t>
            </a:r>
          </a:p>
        </p:txBody>
      </p:sp>
      <p:sp>
        <p:nvSpPr>
          <p:cNvPr id="66622" name="Text Box 62"/>
          <p:cNvSpPr txBox="1">
            <a:spLocks noChangeArrowheads="1"/>
          </p:cNvSpPr>
          <p:nvPr/>
        </p:nvSpPr>
        <p:spPr bwMode="auto">
          <a:xfrm>
            <a:off x="7600950" y="3716338"/>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4</a:t>
            </a:r>
          </a:p>
        </p:txBody>
      </p:sp>
      <p:sp>
        <p:nvSpPr>
          <p:cNvPr id="66623" name="Text Box 63"/>
          <p:cNvSpPr txBox="1">
            <a:spLocks noChangeArrowheads="1"/>
          </p:cNvSpPr>
          <p:nvPr/>
        </p:nvSpPr>
        <p:spPr bwMode="auto">
          <a:xfrm>
            <a:off x="1628775" y="2478088"/>
            <a:ext cx="6911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dirty="0">
                <a:ea typeface="宋体" panose="02010600030101010101" pitchFamily="2" charset="-122"/>
              </a:rPr>
              <a:t> 1      2     3     4    1     2     5    1     2     3     4     5   </a:t>
            </a:r>
          </a:p>
        </p:txBody>
      </p:sp>
      <p:sp>
        <p:nvSpPr>
          <p:cNvPr id="66624" name="Text Box 64"/>
          <p:cNvSpPr txBox="1">
            <a:spLocks noChangeArrowheads="1"/>
          </p:cNvSpPr>
          <p:nvPr/>
        </p:nvSpPr>
        <p:spPr bwMode="auto">
          <a:xfrm>
            <a:off x="3068638" y="3375025"/>
            <a:ext cx="24288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66625" name="Text Box 65"/>
          <p:cNvSpPr txBox="1">
            <a:spLocks noChangeArrowheads="1"/>
          </p:cNvSpPr>
          <p:nvPr/>
        </p:nvSpPr>
        <p:spPr bwMode="auto">
          <a:xfrm>
            <a:off x="3627438" y="3738563"/>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3</a:t>
            </a:r>
          </a:p>
        </p:txBody>
      </p:sp>
      <p:sp>
        <p:nvSpPr>
          <p:cNvPr id="66626" name="Text Box 66"/>
          <p:cNvSpPr txBox="1">
            <a:spLocks noChangeArrowheads="1"/>
          </p:cNvSpPr>
          <p:nvPr/>
        </p:nvSpPr>
        <p:spPr bwMode="auto">
          <a:xfrm>
            <a:off x="4738688" y="3379788"/>
            <a:ext cx="2587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66627" name="Text Box 67"/>
          <p:cNvSpPr txBox="1">
            <a:spLocks noChangeArrowheads="1"/>
          </p:cNvSpPr>
          <p:nvPr/>
        </p:nvSpPr>
        <p:spPr bwMode="auto">
          <a:xfrm>
            <a:off x="4756150" y="3729038"/>
            <a:ext cx="2698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66628" name="Text Box 68"/>
          <p:cNvSpPr txBox="1">
            <a:spLocks noChangeArrowheads="1"/>
          </p:cNvSpPr>
          <p:nvPr/>
        </p:nvSpPr>
        <p:spPr bwMode="auto">
          <a:xfrm>
            <a:off x="5311775" y="3736975"/>
            <a:ext cx="2698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66629" name="Text Box 69"/>
          <p:cNvSpPr txBox="1">
            <a:spLocks noChangeArrowheads="1"/>
          </p:cNvSpPr>
          <p:nvPr/>
        </p:nvSpPr>
        <p:spPr bwMode="auto">
          <a:xfrm>
            <a:off x="5773738" y="2984500"/>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 5</a:t>
            </a:r>
          </a:p>
        </p:txBody>
      </p:sp>
      <p:sp>
        <p:nvSpPr>
          <p:cNvPr id="66630" name="Text Box 70"/>
          <p:cNvSpPr txBox="1">
            <a:spLocks noChangeArrowheads="1"/>
          </p:cNvSpPr>
          <p:nvPr/>
        </p:nvSpPr>
        <p:spPr bwMode="auto">
          <a:xfrm>
            <a:off x="6391275" y="3333750"/>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66631" name="Text Box 71"/>
          <p:cNvSpPr txBox="1">
            <a:spLocks noChangeArrowheads="1"/>
          </p:cNvSpPr>
          <p:nvPr/>
        </p:nvSpPr>
        <p:spPr bwMode="auto">
          <a:xfrm>
            <a:off x="6429375" y="3722688"/>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66632" name="Text Box 72"/>
          <p:cNvSpPr txBox="1">
            <a:spLocks noChangeArrowheads="1"/>
          </p:cNvSpPr>
          <p:nvPr/>
        </p:nvSpPr>
        <p:spPr bwMode="auto">
          <a:xfrm>
            <a:off x="6357938" y="2965450"/>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 5</a:t>
            </a:r>
          </a:p>
        </p:txBody>
      </p:sp>
      <p:sp>
        <p:nvSpPr>
          <p:cNvPr id="66633" name="Text Box 73"/>
          <p:cNvSpPr txBox="1">
            <a:spLocks noChangeArrowheads="1"/>
          </p:cNvSpPr>
          <p:nvPr/>
        </p:nvSpPr>
        <p:spPr bwMode="auto">
          <a:xfrm>
            <a:off x="8166100" y="2959100"/>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5*</a:t>
            </a:r>
          </a:p>
        </p:txBody>
      </p:sp>
      <p:sp>
        <p:nvSpPr>
          <p:cNvPr id="66634" name="Text Box 74"/>
          <p:cNvSpPr txBox="1">
            <a:spLocks noChangeArrowheads="1"/>
          </p:cNvSpPr>
          <p:nvPr/>
        </p:nvSpPr>
        <p:spPr bwMode="auto">
          <a:xfrm>
            <a:off x="8204200" y="3348038"/>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3</a:t>
            </a:r>
          </a:p>
        </p:txBody>
      </p:sp>
      <p:sp>
        <p:nvSpPr>
          <p:cNvPr id="66635" name="Text Box 75"/>
          <p:cNvSpPr txBox="1">
            <a:spLocks noChangeArrowheads="1"/>
          </p:cNvSpPr>
          <p:nvPr/>
        </p:nvSpPr>
        <p:spPr bwMode="auto">
          <a:xfrm>
            <a:off x="8204200" y="3713163"/>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4</a:t>
            </a:r>
          </a:p>
        </p:txBody>
      </p:sp>
      <p:sp>
        <p:nvSpPr>
          <p:cNvPr id="66636" name="Text Box 76"/>
          <p:cNvSpPr txBox="1">
            <a:spLocks noChangeArrowheads="1"/>
          </p:cNvSpPr>
          <p:nvPr/>
        </p:nvSpPr>
        <p:spPr bwMode="auto">
          <a:xfrm>
            <a:off x="1646238" y="4105275"/>
            <a:ext cx="69119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b="1" dirty="0">
                <a:ea typeface="宋体" panose="02010600030101010101" pitchFamily="2" charset="-122"/>
              </a:rPr>
              <a:t>                                                 </a:t>
            </a:r>
            <a:r>
              <a:rPr kumimoji="1" lang="zh-CN" altLang="en-US" sz="2400" b="1" dirty="0">
                <a:solidFill>
                  <a:srgbClr val="006600"/>
                </a:solidFill>
                <a:ea typeface="宋体" panose="02010600030101010101" pitchFamily="2" charset="-122"/>
              </a:rPr>
              <a:t>√      √                   √</a:t>
            </a:r>
            <a:r>
              <a:rPr kumimoji="1" lang="zh-CN" altLang="en-US" sz="2400" b="1" dirty="0">
                <a:ea typeface="宋体" panose="02010600030101010101" pitchFamily="2" charset="-122"/>
              </a:rPr>
              <a:t> </a:t>
            </a:r>
          </a:p>
        </p:txBody>
      </p:sp>
      <p:sp>
        <p:nvSpPr>
          <p:cNvPr id="66637" name="Text Box 77"/>
          <p:cNvSpPr txBox="1">
            <a:spLocks noChangeArrowheads="1"/>
          </p:cNvSpPr>
          <p:nvPr/>
        </p:nvSpPr>
        <p:spPr bwMode="auto">
          <a:xfrm>
            <a:off x="317500" y="3078163"/>
            <a:ext cx="12906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b="1">
                <a:ea typeface="黑体" panose="02010609060101010101" pitchFamily="49" charset="-122"/>
              </a:rPr>
              <a:t>3行</a:t>
            </a:r>
            <a:r>
              <a:rPr kumimoji="1" lang="en-US" altLang="zh-CN" sz="2400" b="1">
                <a:ea typeface="黑体" panose="02010609060101010101" pitchFamily="49" charset="-122"/>
              </a:rPr>
              <a:t>/</a:t>
            </a:r>
            <a:r>
              <a:rPr kumimoji="1" lang="zh-CN" altLang="en-US" sz="2400" b="1">
                <a:ea typeface="黑体" panose="02010609060101010101" pitchFamily="49" charset="-122"/>
              </a:rPr>
              <a:t>组</a:t>
            </a:r>
            <a:endParaRPr kumimoji="1" lang="en-US" altLang="zh-CN" sz="2400" b="1">
              <a:ea typeface="黑体" panose="02010609060101010101" pitchFamily="49" charset="-122"/>
            </a:endParaRPr>
          </a:p>
        </p:txBody>
      </p:sp>
      <p:sp>
        <p:nvSpPr>
          <p:cNvPr id="66638" name="Rectangle 78"/>
          <p:cNvSpPr>
            <a:spLocks noChangeArrowheads="1"/>
          </p:cNvSpPr>
          <p:nvPr/>
        </p:nvSpPr>
        <p:spPr bwMode="auto">
          <a:xfrm>
            <a:off x="8101013" y="4481513"/>
            <a:ext cx="376237" cy="1452562"/>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6639" name="Line 79"/>
          <p:cNvSpPr>
            <a:spLocks noChangeShapeType="1"/>
          </p:cNvSpPr>
          <p:nvPr/>
        </p:nvSpPr>
        <p:spPr bwMode="auto">
          <a:xfrm>
            <a:off x="8101013" y="4900613"/>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40" name="Line 80"/>
          <p:cNvSpPr>
            <a:spLocks noChangeShapeType="1"/>
          </p:cNvSpPr>
          <p:nvPr/>
        </p:nvSpPr>
        <p:spPr bwMode="auto">
          <a:xfrm>
            <a:off x="8093075" y="5230813"/>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41" name="Rectangle 81"/>
          <p:cNvSpPr>
            <a:spLocks noChangeArrowheads="1"/>
          </p:cNvSpPr>
          <p:nvPr/>
        </p:nvSpPr>
        <p:spPr bwMode="auto">
          <a:xfrm>
            <a:off x="1781175" y="4511675"/>
            <a:ext cx="376238" cy="1373188"/>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6642" name="Rectangle 82"/>
          <p:cNvSpPr>
            <a:spLocks noChangeArrowheads="1"/>
          </p:cNvSpPr>
          <p:nvPr/>
        </p:nvSpPr>
        <p:spPr bwMode="auto">
          <a:xfrm>
            <a:off x="2374900" y="4498975"/>
            <a:ext cx="376238" cy="1398588"/>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6643" name="Line 83"/>
          <p:cNvSpPr>
            <a:spLocks noChangeShapeType="1"/>
          </p:cNvSpPr>
          <p:nvPr/>
        </p:nvSpPr>
        <p:spPr bwMode="auto">
          <a:xfrm>
            <a:off x="1779588" y="4891088"/>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44" name="Line 84"/>
          <p:cNvSpPr>
            <a:spLocks noChangeShapeType="1"/>
          </p:cNvSpPr>
          <p:nvPr/>
        </p:nvSpPr>
        <p:spPr bwMode="auto">
          <a:xfrm>
            <a:off x="1771650" y="5259388"/>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45" name="Text Box 85"/>
          <p:cNvSpPr txBox="1">
            <a:spLocks noChangeArrowheads="1"/>
          </p:cNvSpPr>
          <p:nvPr/>
        </p:nvSpPr>
        <p:spPr bwMode="auto">
          <a:xfrm>
            <a:off x="1827213" y="4511675"/>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66646" name="Line 86"/>
          <p:cNvSpPr>
            <a:spLocks noChangeShapeType="1"/>
          </p:cNvSpPr>
          <p:nvPr/>
        </p:nvSpPr>
        <p:spPr bwMode="auto">
          <a:xfrm>
            <a:off x="2382838" y="4895850"/>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47" name="Line 87"/>
          <p:cNvSpPr>
            <a:spLocks noChangeShapeType="1"/>
          </p:cNvSpPr>
          <p:nvPr/>
        </p:nvSpPr>
        <p:spPr bwMode="auto">
          <a:xfrm>
            <a:off x="2374900" y="5251450"/>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48" name="Text Box 88"/>
          <p:cNvSpPr txBox="1">
            <a:spLocks noChangeArrowheads="1"/>
          </p:cNvSpPr>
          <p:nvPr/>
        </p:nvSpPr>
        <p:spPr bwMode="auto">
          <a:xfrm>
            <a:off x="2395538" y="4518025"/>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66649" name="Text Box 89"/>
          <p:cNvSpPr txBox="1">
            <a:spLocks noChangeArrowheads="1"/>
          </p:cNvSpPr>
          <p:nvPr/>
        </p:nvSpPr>
        <p:spPr bwMode="auto">
          <a:xfrm>
            <a:off x="4141788" y="5580063"/>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4</a:t>
            </a:r>
          </a:p>
        </p:txBody>
      </p:sp>
      <p:sp>
        <p:nvSpPr>
          <p:cNvPr id="66650" name="Text Box 90"/>
          <p:cNvSpPr txBox="1">
            <a:spLocks noChangeArrowheads="1"/>
          </p:cNvSpPr>
          <p:nvPr/>
        </p:nvSpPr>
        <p:spPr bwMode="auto">
          <a:xfrm>
            <a:off x="2433638" y="4906963"/>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66651" name="Text Box 91"/>
          <p:cNvSpPr txBox="1">
            <a:spLocks noChangeArrowheads="1"/>
          </p:cNvSpPr>
          <p:nvPr/>
        </p:nvSpPr>
        <p:spPr bwMode="auto">
          <a:xfrm>
            <a:off x="3048000" y="5246688"/>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3</a:t>
            </a:r>
          </a:p>
        </p:txBody>
      </p:sp>
      <p:sp>
        <p:nvSpPr>
          <p:cNvPr id="66652" name="Rectangle 92"/>
          <p:cNvSpPr>
            <a:spLocks noChangeArrowheads="1"/>
          </p:cNvSpPr>
          <p:nvPr/>
        </p:nvSpPr>
        <p:spPr bwMode="auto">
          <a:xfrm>
            <a:off x="2974975" y="4495800"/>
            <a:ext cx="376238" cy="1425575"/>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6653" name="Line 93"/>
          <p:cNvSpPr>
            <a:spLocks noChangeShapeType="1"/>
          </p:cNvSpPr>
          <p:nvPr/>
        </p:nvSpPr>
        <p:spPr bwMode="auto">
          <a:xfrm>
            <a:off x="2974975" y="4889500"/>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54" name="Line 94"/>
          <p:cNvSpPr>
            <a:spLocks noChangeShapeType="1"/>
          </p:cNvSpPr>
          <p:nvPr/>
        </p:nvSpPr>
        <p:spPr bwMode="auto">
          <a:xfrm>
            <a:off x="2967038" y="5245100"/>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55" name="Text Box 95"/>
          <p:cNvSpPr txBox="1">
            <a:spLocks noChangeArrowheads="1"/>
          </p:cNvSpPr>
          <p:nvPr/>
        </p:nvSpPr>
        <p:spPr bwMode="auto">
          <a:xfrm>
            <a:off x="2974975" y="4524375"/>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66656" name="Rectangle 96"/>
          <p:cNvSpPr>
            <a:spLocks noChangeArrowheads="1"/>
          </p:cNvSpPr>
          <p:nvPr/>
        </p:nvSpPr>
        <p:spPr bwMode="auto">
          <a:xfrm>
            <a:off x="3540125" y="4502150"/>
            <a:ext cx="376238" cy="1412875"/>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6657" name="Rectangle 97"/>
          <p:cNvSpPr>
            <a:spLocks noChangeArrowheads="1"/>
          </p:cNvSpPr>
          <p:nvPr/>
        </p:nvSpPr>
        <p:spPr bwMode="auto">
          <a:xfrm>
            <a:off x="4086225" y="4491038"/>
            <a:ext cx="376238" cy="1452562"/>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6658" name="Line 98"/>
          <p:cNvSpPr>
            <a:spLocks noChangeShapeType="1"/>
          </p:cNvSpPr>
          <p:nvPr/>
        </p:nvSpPr>
        <p:spPr bwMode="auto">
          <a:xfrm>
            <a:off x="3541713" y="4883150"/>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59" name="Line 99"/>
          <p:cNvSpPr>
            <a:spLocks noChangeShapeType="1"/>
          </p:cNvSpPr>
          <p:nvPr/>
        </p:nvSpPr>
        <p:spPr bwMode="auto">
          <a:xfrm>
            <a:off x="3533775" y="5251450"/>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60" name="Text Box 100"/>
          <p:cNvSpPr txBox="1">
            <a:spLocks noChangeArrowheads="1"/>
          </p:cNvSpPr>
          <p:nvPr/>
        </p:nvSpPr>
        <p:spPr bwMode="auto">
          <a:xfrm>
            <a:off x="3603625" y="5572125"/>
            <a:ext cx="21431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4</a:t>
            </a:r>
          </a:p>
        </p:txBody>
      </p:sp>
      <p:sp>
        <p:nvSpPr>
          <p:cNvPr id="66661" name="Line 101"/>
          <p:cNvSpPr>
            <a:spLocks noChangeShapeType="1"/>
          </p:cNvSpPr>
          <p:nvPr/>
        </p:nvSpPr>
        <p:spPr bwMode="auto">
          <a:xfrm>
            <a:off x="4094163" y="4887913"/>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62" name="Line 102"/>
          <p:cNvSpPr>
            <a:spLocks noChangeShapeType="1"/>
          </p:cNvSpPr>
          <p:nvPr/>
        </p:nvSpPr>
        <p:spPr bwMode="auto">
          <a:xfrm>
            <a:off x="4086225" y="5256213"/>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63" name="Text Box 103"/>
          <p:cNvSpPr txBox="1">
            <a:spLocks noChangeArrowheads="1"/>
          </p:cNvSpPr>
          <p:nvPr/>
        </p:nvSpPr>
        <p:spPr bwMode="auto">
          <a:xfrm>
            <a:off x="5284788" y="5622925"/>
            <a:ext cx="228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4</a:t>
            </a:r>
          </a:p>
        </p:txBody>
      </p:sp>
      <p:sp>
        <p:nvSpPr>
          <p:cNvPr id="66664" name="Text Box 104"/>
          <p:cNvSpPr txBox="1">
            <a:spLocks noChangeArrowheads="1"/>
          </p:cNvSpPr>
          <p:nvPr/>
        </p:nvSpPr>
        <p:spPr bwMode="auto">
          <a:xfrm>
            <a:off x="3635375" y="4900613"/>
            <a:ext cx="3222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66665" name="Text Box 105"/>
          <p:cNvSpPr txBox="1">
            <a:spLocks noChangeArrowheads="1"/>
          </p:cNvSpPr>
          <p:nvPr/>
        </p:nvSpPr>
        <p:spPr bwMode="auto">
          <a:xfrm>
            <a:off x="5857875" y="5619750"/>
            <a:ext cx="21431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4</a:t>
            </a:r>
          </a:p>
        </p:txBody>
      </p:sp>
      <p:sp>
        <p:nvSpPr>
          <p:cNvPr id="66666" name="Text Box 106"/>
          <p:cNvSpPr txBox="1">
            <a:spLocks noChangeArrowheads="1"/>
          </p:cNvSpPr>
          <p:nvPr/>
        </p:nvSpPr>
        <p:spPr bwMode="auto">
          <a:xfrm>
            <a:off x="4144963" y="5264150"/>
            <a:ext cx="2952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dirty="0">
                <a:ea typeface="宋体" panose="02010600030101010101" pitchFamily="2" charset="-122"/>
              </a:rPr>
              <a:t>3</a:t>
            </a:r>
          </a:p>
        </p:txBody>
      </p:sp>
      <p:sp>
        <p:nvSpPr>
          <p:cNvPr id="66667" name="Rectangle 107"/>
          <p:cNvSpPr>
            <a:spLocks noChangeArrowheads="1"/>
          </p:cNvSpPr>
          <p:nvPr/>
        </p:nvSpPr>
        <p:spPr bwMode="auto">
          <a:xfrm>
            <a:off x="4637088" y="4494213"/>
            <a:ext cx="376237" cy="1452562"/>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6668" name="Line 108"/>
          <p:cNvSpPr>
            <a:spLocks noChangeShapeType="1"/>
          </p:cNvSpPr>
          <p:nvPr/>
        </p:nvSpPr>
        <p:spPr bwMode="auto">
          <a:xfrm>
            <a:off x="4637088" y="4887913"/>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69" name="Line 109"/>
          <p:cNvSpPr>
            <a:spLocks noChangeShapeType="1"/>
          </p:cNvSpPr>
          <p:nvPr/>
        </p:nvSpPr>
        <p:spPr bwMode="auto">
          <a:xfrm>
            <a:off x="4641850" y="5243513"/>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70" name="Text Box 110"/>
          <p:cNvSpPr txBox="1">
            <a:spLocks noChangeArrowheads="1"/>
          </p:cNvSpPr>
          <p:nvPr/>
        </p:nvSpPr>
        <p:spPr bwMode="auto">
          <a:xfrm>
            <a:off x="4713288" y="4522788"/>
            <a:ext cx="3095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66671" name="Rectangle 111"/>
          <p:cNvSpPr>
            <a:spLocks noChangeArrowheads="1"/>
          </p:cNvSpPr>
          <p:nvPr/>
        </p:nvSpPr>
        <p:spPr bwMode="auto">
          <a:xfrm>
            <a:off x="5202238" y="4487863"/>
            <a:ext cx="376237" cy="1454150"/>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6672" name="Rectangle 112"/>
          <p:cNvSpPr>
            <a:spLocks noChangeArrowheads="1"/>
          </p:cNvSpPr>
          <p:nvPr/>
        </p:nvSpPr>
        <p:spPr bwMode="auto">
          <a:xfrm>
            <a:off x="5773738" y="4489450"/>
            <a:ext cx="376237" cy="1479550"/>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6673" name="Line 113"/>
          <p:cNvSpPr>
            <a:spLocks noChangeShapeType="1"/>
          </p:cNvSpPr>
          <p:nvPr/>
        </p:nvSpPr>
        <p:spPr bwMode="auto">
          <a:xfrm>
            <a:off x="5203825" y="4894263"/>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74" name="Line 114"/>
          <p:cNvSpPr>
            <a:spLocks noChangeShapeType="1"/>
          </p:cNvSpPr>
          <p:nvPr/>
        </p:nvSpPr>
        <p:spPr bwMode="auto">
          <a:xfrm>
            <a:off x="5208588" y="5249863"/>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75" name="Text Box 115"/>
          <p:cNvSpPr txBox="1">
            <a:spLocks noChangeArrowheads="1"/>
          </p:cNvSpPr>
          <p:nvPr/>
        </p:nvSpPr>
        <p:spPr bwMode="auto">
          <a:xfrm>
            <a:off x="5216525" y="4503738"/>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 5</a:t>
            </a:r>
          </a:p>
        </p:txBody>
      </p:sp>
      <p:sp>
        <p:nvSpPr>
          <p:cNvPr id="66676" name="Line 116"/>
          <p:cNvSpPr>
            <a:spLocks noChangeShapeType="1"/>
          </p:cNvSpPr>
          <p:nvPr/>
        </p:nvSpPr>
        <p:spPr bwMode="auto">
          <a:xfrm>
            <a:off x="5768975" y="4899025"/>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77" name="Line 117"/>
          <p:cNvSpPr>
            <a:spLocks noChangeShapeType="1"/>
          </p:cNvSpPr>
          <p:nvPr/>
        </p:nvSpPr>
        <p:spPr bwMode="auto">
          <a:xfrm>
            <a:off x="5773738" y="5254625"/>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78" name="Text Box 118"/>
          <p:cNvSpPr txBox="1">
            <a:spLocks noChangeArrowheads="1"/>
          </p:cNvSpPr>
          <p:nvPr/>
        </p:nvSpPr>
        <p:spPr bwMode="auto">
          <a:xfrm>
            <a:off x="5832475" y="4876800"/>
            <a:ext cx="228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66679" name="Text Box 119"/>
          <p:cNvSpPr txBox="1">
            <a:spLocks noChangeArrowheads="1"/>
          </p:cNvSpPr>
          <p:nvPr/>
        </p:nvSpPr>
        <p:spPr bwMode="auto">
          <a:xfrm>
            <a:off x="5203825" y="4884738"/>
            <a:ext cx="295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66680" name="Text Box 120"/>
          <p:cNvSpPr txBox="1">
            <a:spLocks noChangeArrowheads="1"/>
          </p:cNvSpPr>
          <p:nvPr/>
        </p:nvSpPr>
        <p:spPr bwMode="auto">
          <a:xfrm>
            <a:off x="5832475" y="5265738"/>
            <a:ext cx="3222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3*</a:t>
            </a:r>
          </a:p>
        </p:txBody>
      </p:sp>
      <p:sp>
        <p:nvSpPr>
          <p:cNvPr id="66681" name="Text Box 121"/>
          <p:cNvSpPr txBox="1">
            <a:spLocks noChangeArrowheads="1"/>
          </p:cNvSpPr>
          <p:nvPr/>
        </p:nvSpPr>
        <p:spPr bwMode="auto">
          <a:xfrm>
            <a:off x="7000875" y="4864100"/>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66682" name="Rectangle 122"/>
          <p:cNvSpPr>
            <a:spLocks noChangeArrowheads="1"/>
          </p:cNvSpPr>
          <p:nvPr/>
        </p:nvSpPr>
        <p:spPr bwMode="auto">
          <a:xfrm>
            <a:off x="6919913" y="4471988"/>
            <a:ext cx="376237" cy="1465262"/>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6683" name="Line 123"/>
          <p:cNvSpPr>
            <a:spLocks noChangeShapeType="1"/>
          </p:cNvSpPr>
          <p:nvPr/>
        </p:nvSpPr>
        <p:spPr bwMode="auto">
          <a:xfrm>
            <a:off x="6367463" y="4865688"/>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84" name="Line 124"/>
          <p:cNvSpPr>
            <a:spLocks noChangeShapeType="1"/>
          </p:cNvSpPr>
          <p:nvPr/>
        </p:nvSpPr>
        <p:spPr bwMode="auto">
          <a:xfrm>
            <a:off x="6359525" y="5221288"/>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85" name="Rectangle 125"/>
          <p:cNvSpPr>
            <a:spLocks noChangeArrowheads="1"/>
          </p:cNvSpPr>
          <p:nvPr/>
        </p:nvSpPr>
        <p:spPr bwMode="auto">
          <a:xfrm>
            <a:off x="6380163" y="4478338"/>
            <a:ext cx="376237" cy="1479550"/>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6686" name="Rectangle 126"/>
          <p:cNvSpPr>
            <a:spLocks noChangeArrowheads="1"/>
          </p:cNvSpPr>
          <p:nvPr/>
        </p:nvSpPr>
        <p:spPr bwMode="auto">
          <a:xfrm>
            <a:off x="7504113" y="4467225"/>
            <a:ext cx="376237" cy="1481138"/>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6687" name="Line 127"/>
          <p:cNvSpPr>
            <a:spLocks noChangeShapeType="1"/>
          </p:cNvSpPr>
          <p:nvPr/>
        </p:nvSpPr>
        <p:spPr bwMode="auto">
          <a:xfrm>
            <a:off x="6921500" y="4859338"/>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88" name="Line 128"/>
          <p:cNvSpPr>
            <a:spLocks noChangeShapeType="1"/>
          </p:cNvSpPr>
          <p:nvPr/>
        </p:nvSpPr>
        <p:spPr bwMode="auto">
          <a:xfrm>
            <a:off x="6926263" y="5214938"/>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89" name="Text Box 129"/>
          <p:cNvSpPr txBox="1">
            <a:spLocks noChangeArrowheads="1"/>
          </p:cNvSpPr>
          <p:nvPr/>
        </p:nvSpPr>
        <p:spPr bwMode="auto">
          <a:xfrm>
            <a:off x="6969125" y="4481513"/>
            <a:ext cx="3619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5*</a:t>
            </a:r>
          </a:p>
        </p:txBody>
      </p:sp>
      <p:sp>
        <p:nvSpPr>
          <p:cNvPr id="66690" name="Line 130"/>
          <p:cNvSpPr>
            <a:spLocks noChangeShapeType="1"/>
          </p:cNvSpPr>
          <p:nvPr/>
        </p:nvSpPr>
        <p:spPr bwMode="auto">
          <a:xfrm>
            <a:off x="7499350" y="4876800"/>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91" name="Line 131"/>
          <p:cNvSpPr>
            <a:spLocks noChangeShapeType="1"/>
          </p:cNvSpPr>
          <p:nvPr/>
        </p:nvSpPr>
        <p:spPr bwMode="auto">
          <a:xfrm>
            <a:off x="7504113" y="5232400"/>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92" name="Text Box 132"/>
          <p:cNvSpPr txBox="1">
            <a:spLocks noChangeArrowheads="1"/>
          </p:cNvSpPr>
          <p:nvPr/>
        </p:nvSpPr>
        <p:spPr bwMode="auto">
          <a:xfrm>
            <a:off x="7575550" y="4486275"/>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4</a:t>
            </a:r>
          </a:p>
        </p:txBody>
      </p:sp>
      <p:sp>
        <p:nvSpPr>
          <p:cNvPr id="66693" name="Text Box 133"/>
          <p:cNvSpPr txBox="1">
            <a:spLocks noChangeArrowheads="1"/>
          </p:cNvSpPr>
          <p:nvPr/>
        </p:nvSpPr>
        <p:spPr bwMode="auto">
          <a:xfrm>
            <a:off x="7032625" y="5226050"/>
            <a:ext cx="2825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66694" name="Text Box 134"/>
          <p:cNvSpPr txBox="1">
            <a:spLocks noChangeArrowheads="1"/>
          </p:cNvSpPr>
          <p:nvPr/>
        </p:nvSpPr>
        <p:spPr bwMode="auto">
          <a:xfrm>
            <a:off x="7562850" y="4875213"/>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66695" name="Text Box 135"/>
          <p:cNvSpPr txBox="1">
            <a:spLocks noChangeArrowheads="1"/>
          </p:cNvSpPr>
          <p:nvPr/>
        </p:nvSpPr>
        <p:spPr bwMode="auto">
          <a:xfrm>
            <a:off x="7588250" y="5240338"/>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66696" name="Text Box 136"/>
          <p:cNvSpPr txBox="1">
            <a:spLocks noChangeArrowheads="1"/>
          </p:cNvSpPr>
          <p:nvPr/>
        </p:nvSpPr>
        <p:spPr bwMode="auto">
          <a:xfrm>
            <a:off x="3055938" y="4899025"/>
            <a:ext cx="24288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66697" name="Text Box 137"/>
          <p:cNvSpPr txBox="1">
            <a:spLocks noChangeArrowheads="1"/>
          </p:cNvSpPr>
          <p:nvPr/>
        </p:nvSpPr>
        <p:spPr bwMode="auto">
          <a:xfrm>
            <a:off x="3614738" y="5237163"/>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3</a:t>
            </a:r>
          </a:p>
        </p:txBody>
      </p:sp>
      <p:sp>
        <p:nvSpPr>
          <p:cNvPr id="66698" name="Text Box 138"/>
          <p:cNvSpPr txBox="1">
            <a:spLocks noChangeArrowheads="1"/>
          </p:cNvSpPr>
          <p:nvPr/>
        </p:nvSpPr>
        <p:spPr bwMode="auto">
          <a:xfrm>
            <a:off x="4725988" y="4903788"/>
            <a:ext cx="2587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66699" name="Text Box 139"/>
          <p:cNvSpPr txBox="1">
            <a:spLocks noChangeArrowheads="1"/>
          </p:cNvSpPr>
          <p:nvPr/>
        </p:nvSpPr>
        <p:spPr bwMode="auto">
          <a:xfrm>
            <a:off x="4743450" y="5253038"/>
            <a:ext cx="2698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3</a:t>
            </a:r>
          </a:p>
        </p:txBody>
      </p:sp>
      <p:sp>
        <p:nvSpPr>
          <p:cNvPr id="66700" name="Text Box 140"/>
          <p:cNvSpPr txBox="1">
            <a:spLocks noChangeArrowheads="1"/>
          </p:cNvSpPr>
          <p:nvPr/>
        </p:nvSpPr>
        <p:spPr bwMode="auto">
          <a:xfrm>
            <a:off x="5299075" y="5260975"/>
            <a:ext cx="2698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3</a:t>
            </a:r>
          </a:p>
        </p:txBody>
      </p:sp>
      <p:sp>
        <p:nvSpPr>
          <p:cNvPr id="66701" name="Text Box 141"/>
          <p:cNvSpPr txBox="1">
            <a:spLocks noChangeArrowheads="1"/>
          </p:cNvSpPr>
          <p:nvPr/>
        </p:nvSpPr>
        <p:spPr bwMode="auto">
          <a:xfrm>
            <a:off x="5786438" y="4508500"/>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 5</a:t>
            </a:r>
          </a:p>
        </p:txBody>
      </p:sp>
      <p:sp>
        <p:nvSpPr>
          <p:cNvPr id="66702" name="Text Box 142"/>
          <p:cNvSpPr txBox="1">
            <a:spLocks noChangeArrowheads="1"/>
          </p:cNvSpPr>
          <p:nvPr/>
        </p:nvSpPr>
        <p:spPr bwMode="auto">
          <a:xfrm>
            <a:off x="6403975" y="4857750"/>
            <a:ext cx="2682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66703" name="Text Box 143"/>
          <p:cNvSpPr txBox="1">
            <a:spLocks noChangeArrowheads="1"/>
          </p:cNvSpPr>
          <p:nvPr/>
        </p:nvSpPr>
        <p:spPr bwMode="auto">
          <a:xfrm>
            <a:off x="6416675" y="5246688"/>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66704" name="Text Box 144"/>
          <p:cNvSpPr txBox="1">
            <a:spLocks noChangeArrowheads="1"/>
          </p:cNvSpPr>
          <p:nvPr/>
        </p:nvSpPr>
        <p:spPr bwMode="auto">
          <a:xfrm>
            <a:off x="6345238" y="4489450"/>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 5</a:t>
            </a:r>
          </a:p>
        </p:txBody>
      </p:sp>
      <p:sp>
        <p:nvSpPr>
          <p:cNvPr id="66705" name="Text Box 145"/>
          <p:cNvSpPr txBox="1">
            <a:spLocks noChangeArrowheads="1"/>
          </p:cNvSpPr>
          <p:nvPr/>
        </p:nvSpPr>
        <p:spPr bwMode="auto">
          <a:xfrm>
            <a:off x="8191500" y="4483100"/>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4</a:t>
            </a:r>
          </a:p>
        </p:txBody>
      </p:sp>
      <p:sp>
        <p:nvSpPr>
          <p:cNvPr id="66706" name="Text Box 146"/>
          <p:cNvSpPr txBox="1">
            <a:spLocks noChangeArrowheads="1"/>
          </p:cNvSpPr>
          <p:nvPr/>
        </p:nvSpPr>
        <p:spPr bwMode="auto">
          <a:xfrm>
            <a:off x="8191500" y="4872038"/>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5</a:t>
            </a:r>
          </a:p>
        </p:txBody>
      </p:sp>
      <p:sp>
        <p:nvSpPr>
          <p:cNvPr id="66707" name="Text Box 147"/>
          <p:cNvSpPr txBox="1">
            <a:spLocks noChangeArrowheads="1"/>
          </p:cNvSpPr>
          <p:nvPr/>
        </p:nvSpPr>
        <p:spPr bwMode="auto">
          <a:xfrm>
            <a:off x="8153400" y="5237163"/>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66708" name="Line 148"/>
          <p:cNvSpPr>
            <a:spLocks noChangeShapeType="1"/>
          </p:cNvSpPr>
          <p:nvPr/>
        </p:nvSpPr>
        <p:spPr bwMode="auto">
          <a:xfrm>
            <a:off x="1771650" y="5576888"/>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709" name="Line 149"/>
          <p:cNvSpPr>
            <a:spLocks noChangeShapeType="1"/>
          </p:cNvSpPr>
          <p:nvPr/>
        </p:nvSpPr>
        <p:spPr bwMode="auto">
          <a:xfrm>
            <a:off x="2381250" y="5564188"/>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710" name="Line 150"/>
          <p:cNvSpPr>
            <a:spLocks noChangeShapeType="1"/>
          </p:cNvSpPr>
          <p:nvPr/>
        </p:nvSpPr>
        <p:spPr bwMode="auto">
          <a:xfrm>
            <a:off x="2965450" y="5576888"/>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711" name="Line 151"/>
          <p:cNvSpPr>
            <a:spLocks noChangeShapeType="1"/>
          </p:cNvSpPr>
          <p:nvPr/>
        </p:nvSpPr>
        <p:spPr bwMode="auto">
          <a:xfrm>
            <a:off x="3536950" y="5583238"/>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712" name="Line 152"/>
          <p:cNvSpPr>
            <a:spLocks noChangeShapeType="1"/>
          </p:cNvSpPr>
          <p:nvPr/>
        </p:nvSpPr>
        <p:spPr bwMode="auto">
          <a:xfrm>
            <a:off x="4643438" y="5621338"/>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713" name="Line 153"/>
          <p:cNvSpPr>
            <a:spLocks noChangeShapeType="1"/>
          </p:cNvSpPr>
          <p:nvPr/>
        </p:nvSpPr>
        <p:spPr bwMode="auto">
          <a:xfrm>
            <a:off x="6378575" y="5629275"/>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714" name="Line 154"/>
          <p:cNvSpPr>
            <a:spLocks noChangeShapeType="1"/>
          </p:cNvSpPr>
          <p:nvPr/>
        </p:nvSpPr>
        <p:spPr bwMode="auto">
          <a:xfrm>
            <a:off x="6926263" y="5619750"/>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715" name="Line 155"/>
          <p:cNvSpPr>
            <a:spLocks noChangeShapeType="1"/>
          </p:cNvSpPr>
          <p:nvPr/>
        </p:nvSpPr>
        <p:spPr bwMode="auto">
          <a:xfrm>
            <a:off x="7508875" y="5599113"/>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716" name="Line 156"/>
          <p:cNvSpPr>
            <a:spLocks noChangeShapeType="1"/>
          </p:cNvSpPr>
          <p:nvPr/>
        </p:nvSpPr>
        <p:spPr bwMode="auto">
          <a:xfrm>
            <a:off x="8093075" y="5611813"/>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717" name="Line 157"/>
          <p:cNvSpPr>
            <a:spLocks noChangeShapeType="1"/>
          </p:cNvSpPr>
          <p:nvPr/>
        </p:nvSpPr>
        <p:spPr bwMode="auto">
          <a:xfrm>
            <a:off x="5765800" y="5646738"/>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718" name="Line 158"/>
          <p:cNvSpPr>
            <a:spLocks noChangeShapeType="1"/>
          </p:cNvSpPr>
          <p:nvPr/>
        </p:nvSpPr>
        <p:spPr bwMode="auto">
          <a:xfrm>
            <a:off x="5203825" y="5640388"/>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719" name="Line 159"/>
          <p:cNvSpPr>
            <a:spLocks noChangeShapeType="1"/>
          </p:cNvSpPr>
          <p:nvPr/>
        </p:nvSpPr>
        <p:spPr bwMode="auto">
          <a:xfrm>
            <a:off x="4084638" y="5600700"/>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720" name="Text Box 160"/>
          <p:cNvSpPr txBox="1">
            <a:spLocks noChangeArrowheads="1"/>
          </p:cNvSpPr>
          <p:nvPr/>
        </p:nvSpPr>
        <p:spPr bwMode="auto">
          <a:xfrm>
            <a:off x="1700213" y="5969000"/>
            <a:ext cx="6911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                            </a:t>
            </a:r>
            <a:r>
              <a:rPr kumimoji="1" lang="zh-CN" altLang="en-US" sz="2400" b="1">
                <a:solidFill>
                  <a:srgbClr val="006600"/>
                </a:solidFill>
                <a:ea typeface="宋体" panose="02010600030101010101" pitchFamily="2" charset="-122"/>
              </a:rPr>
              <a:t>√    √</a:t>
            </a:r>
            <a:r>
              <a:rPr kumimoji="1" lang="zh-CN" altLang="en-US" sz="2400">
                <a:solidFill>
                  <a:srgbClr val="006600"/>
                </a:solidFill>
                <a:ea typeface="宋体" panose="02010600030101010101" pitchFamily="2" charset="-122"/>
              </a:rPr>
              <a:t> </a:t>
            </a:r>
            <a:r>
              <a:rPr kumimoji="1" lang="zh-CN" altLang="en-US" sz="2400">
                <a:ea typeface="宋体" panose="02010600030101010101" pitchFamily="2" charset="-122"/>
              </a:rPr>
              <a:t>                 </a:t>
            </a:r>
          </a:p>
        </p:txBody>
      </p:sp>
      <p:sp>
        <p:nvSpPr>
          <p:cNvPr id="66721" name="Text Box 161"/>
          <p:cNvSpPr txBox="1">
            <a:spLocks noChangeArrowheads="1"/>
          </p:cNvSpPr>
          <p:nvPr/>
        </p:nvSpPr>
        <p:spPr bwMode="auto">
          <a:xfrm>
            <a:off x="3578225" y="4533900"/>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66722" name="Text Box 162"/>
          <p:cNvSpPr txBox="1">
            <a:spLocks noChangeArrowheads="1"/>
          </p:cNvSpPr>
          <p:nvPr/>
        </p:nvSpPr>
        <p:spPr bwMode="auto">
          <a:xfrm>
            <a:off x="4168775" y="4913313"/>
            <a:ext cx="3222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66723" name="Text Box 163"/>
          <p:cNvSpPr txBox="1">
            <a:spLocks noChangeArrowheads="1"/>
          </p:cNvSpPr>
          <p:nvPr/>
        </p:nvSpPr>
        <p:spPr bwMode="auto">
          <a:xfrm>
            <a:off x="4111625" y="4546600"/>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66724" name="Text Box 164"/>
          <p:cNvSpPr txBox="1">
            <a:spLocks noChangeArrowheads="1"/>
          </p:cNvSpPr>
          <p:nvPr/>
        </p:nvSpPr>
        <p:spPr bwMode="auto">
          <a:xfrm>
            <a:off x="6426200" y="5611813"/>
            <a:ext cx="307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4*</a:t>
            </a:r>
          </a:p>
        </p:txBody>
      </p:sp>
      <p:sp>
        <p:nvSpPr>
          <p:cNvPr id="66725" name="Text Box 165"/>
          <p:cNvSpPr txBox="1">
            <a:spLocks noChangeArrowheads="1"/>
          </p:cNvSpPr>
          <p:nvPr/>
        </p:nvSpPr>
        <p:spPr bwMode="auto">
          <a:xfrm>
            <a:off x="7021513" y="5603875"/>
            <a:ext cx="307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3</a:t>
            </a:r>
          </a:p>
        </p:txBody>
      </p:sp>
      <p:sp>
        <p:nvSpPr>
          <p:cNvPr id="66726" name="Text Box 166"/>
          <p:cNvSpPr txBox="1">
            <a:spLocks noChangeArrowheads="1"/>
          </p:cNvSpPr>
          <p:nvPr/>
        </p:nvSpPr>
        <p:spPr bwMode="auto">
          <a:xfrm>
            <a:off x="7605713" y="5591175"/>
            <a:ext cx="307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3</a:t>
            </a:r>
          </a:p>
        </p:txBody>
      </p:sp>
      <p:sp>
        <p:nvSpPr>
          <p:cNvPr id="66727" name="Text Box 167"/>
          <p:cNvSpPr txBox="1">
            <a:spLocks noChangeArrowheads="1"/>
          </p:cNvSpPr>
          <p:nvPr/>
        </p:nvSpPr>
        <p:spPr bwMode="auto">
          <a:xfrm>
            <a:off x="8189913" y="5591175"/>
            <a:ext cx="307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3</a:t>
            </a:r>
          </a:p>
        </p:txBody>
      </p:sp>
      <p:sp>
        <p:nvSpPr>
          <p:cNvPr id="66728" name="Text Box 168"/>
          <p:cNvSpPr txBox="1">
            <a:spLocks noChangeArrowheads="1"/>
          </p:cNvSpPr>
          <p:nvPr/>
        </p:nvSpPr>
        <p:spPr bwMode="auto">
          <a:xfrm>
            <a:off x="317500" y="4978400"/>
            <a:ext cx="12906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b="1">
                <a:ea typeface="黑体" panose="02010609060101010101" pitchFamily="49" charset="-122"/>
              </a:rPr>
              <a:t>4行/组</a:t>
            </a:r>
            <a:endParaRPr kumimoji="1" lang="en-US" altLang="zh-CN" sz="2400" b="1">
              <a:ea typeface="黑体" panose="02010609060101010101" pitchFamily="49" charset="-122"/>
            </a:endParaRPr>
          </a:p>
        </p:txBody>
      </p:sp>
      <p:sp>
        <p:nvSpPr>
          <p:cNvPr id="66729" name="Text Box 169"/>
          <p:cNvSpPr txBox="1">
            <a:spLocks noChangeArrowheads="1"/>
          </p:cNvSpPr>
          <p:nvPr/>
        </p:nvSpPr>
        <p:spPr bwMode="auto">
          <a:xfrm>
            <a:off x="296863" y="2138363"/>
            <a:ext cx="7335837"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solidFill>
                  <a:srgbClr val="006600"/>
                </a:solidFill>
                <a:latin typeface="微软雅黑" panose="020B0503020204020204" pitchFamily="34" charset="-122"/>
                <a:ea typeface="微软雅黑" panose="020B0503020204020204" pitchFamily="34" charset="-122"/>
              </a:rPr>
              <a:t>注：通常一组中含有</a:t>
            </a:r>
            <a:r>
              <a:rPr kumimoji="1" lang="en-US" altLang="zh-CN" sz="2000" b="1">
                <a:solidFill>
                  <a:srgbClr val="006600"/>
                </a:solidFill>
                <a:latin typeface="微软雅黑" panose="020B0503020204020204" pitchFamily="34" charset="-122"/>
                <a:ea typeface="微软雅黑" panose="020B0503020204020204" pitchFamily="34" charset="-122"/>
              </a:rPr>
              <a:t>2</a:t>
            </a:r>
            <a:r>
              <a:rPr kumimoji="1" lang="en-US" altLang="zh-CN" sz="2000" b="1" baseline="30000">
                <a:solidFill>
                  <a:srgbClr val="006600"/>
                </a:solidFill>
                <a:latin typeface="微软雅黑" panose="020B0503020204020204" pitchFamily="34" charset="-122"/>
                <a:ea typeface="微软雅黑" panose="020B0503020204020204" pitchFamily="34" charset="-122"/>
              </a:rPr>
              <a:t>k</a:t>
            </a:r>
            <a:r>
              <a:rPr kumimoji="1" lang="zh-CN" altLang="en-US" sz="2000" b="1">
                <a:solidFill>
                  <a:srgbClr val="006600"/>
                </a:solidFill>
                <a:latin typeface="微软雅黑" panose="020B0503020204020204" pitchFamily="34" charset="-122"/>
                <a:ea typeface="微软雅黑" panose="020B0503020204020204" pitchFamily="34" charset="-122"/>
              </a:rPr>
              <a:t>行，这里</a:t>
            </a:r>
            <a:r>
              <a:rPr kumimoji="1" lang="en-US" altLang="zh-CN" sz="2000" b="1">
                <a:solidFill>
                  <a:srgbClr val="006600"/>
                </a:solidFill>
                <a:latin typeface="微软雅黑" panose="020B0503020204020204" pitchFamily="34" charset="-122"/>
                <a:ea typeface="微软雅黑" panose="020B0503020204020204" pitchFamily="34" charset="-122"/>
              </a:rPr>
              <a:t>3</a:t>
            </a:r>
            <a:r>
              <a:rPr kumimoji="1" lang="zh-CN" altLang="en-US" sz="2000" b="1">
                <a:solidFill>
                  <a:srgbClr val="006600"/>
                </a:solidFill>
                <a:latin typeface="微软雅黑" panose="020B0503020204020204" pitchFamily="34" charset="-122"/>
                <a:ea typeface="微软雅黑" panose="020B0503020204020204" pitchFamily="34" charset="-122"/>
              </a:rPr>
              <a:t>行</a:t>
            </a:r>
            <a:r>
              <a:rPr kumimoji="1" lang="en-US" altLang="zh-CN" sz="2000" b="1">
                <a:solidFill>
                  <a:srgbClr val="006600"/>
                </a:solidFill>
                <a:latin typeface="微软雅黑" panose="020B0503020204020204" pitchFamily="34" charset="-122"/>
                <a:ea typeface="微软雅黑" panose="020B0503020204020204" pitchFamily="34" charset="-122"/>
              </a:rPr>
              <a:t>/</a:t>
            </a:r>
            <a:r>
              <a:rPr kumimoji="1" lang="zh-CN" altLang="en-US" sz="2000" b="1">
                <a:solidFill>
                  <a:srgbClr val="006600"/>
                </a:solidFill>
                <a:latin typeface="微软雅黑" panose="020B0503020204020204" pitchFamily="34" charset="-122"/>
                <a:ea typeface="微软雅黑" panose="020B0503020204020204" pitchFamily="34" charset="-122"/>
              </a:rPr>
              <a:t>组主要为了简化问题而假设</a:t>
            </a:r>
          </a:p>
        </p:txBody>
      </p:sp>
      <p:sp>
        <p:nvSpPr>
          <p:cNvPr id="615594" name="Text Box 170"/>
          <p:cNvSpPr txBox="1">
            <a:spLocks noChangeArrowheads="1"/>
          </p:cNvSpPr>
          <p:nvPr/>
        </p:nvSpPr>
        <p:spPr bwMode="auto">
          <a:xfrm>
            <a:off x="6283325" y="736600"/>
            <a:ext cx="2249488" cy="577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900" b="1">
                <a:solidFill>
                  <a:srgbClr val="FF0000"/>
                </a:solidFill>
                <a:latin typeface="微软雅黑" panose="020B0503020204020204" pitchFamily="34" charset="-122"/>
                <a:ea typeface="微软雅黑" panose="020B0503020204020204" pitchFamily="34" charset="-122"/>
              </a:rPr>
              <a:t>总是把最先从图书馆搬来的书还回去！</a:t>
            </a:r>
          </a:p>
        </p:txBody>
      </p:sp>
      <p:sp>
        <p:nvSpPr>
          <p:cNvPr id="66731"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4E58275C-B10A-4BA1-BA65-606BBE433C24}" type="slidenum">
              <a:rPr lang="zh-CN" altLang="en-US" sz="1200" smtClean="0">
                <a:solidFill>
                  <a:srgbClr val="898989"/>
                </a:solidFill>
              </a:rPr>
              <a:pPr/>
              <a:t>59</a:t>
            </a:fld>
            <a:endParaRPr lang="zh-CN"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5594"/>
                                        </p:tgtEl>
                                        <p:attrNameLst>
                                          <p:attrName>style.visibility</p:attrName>
                                        </p:attrNameLst>
                                      </p:cBhvr>
                                      <p:to>
                                        <p:strVal val="visible"/>
                                      </p:to>
                                    </p:set>
                                    <p:animEffect transition="in" filter="blinds(horizontal)">
                                      <p:cBhvr>
                                        <p:cTn id="7" dur="500"/>
                                        <p:tgtEl>
                                          <p:spTgt spid="6155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59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a:xfrm>
            <a:off x="238125" y="128588"/>
            <a:ext cx="8805863" cy="528637"/>
          </a:xfrm>
        </p:spPr>
        <p:txBody>
          <a:bodyPr lIns="91440" tIns="45720" rIns="91440" bIns="45720" anchor="ctr"/>
          <a:lstStyle/>
          <a:p>
            <a:pPr defTabSz="717550" eaLnBrk="1" hangingPunct="1"/>
            <a:r>
              <a:rPr lang="zh-CN" altLang="en-US"/>
              <a:t>内存与外存的关系及比较</a:t>
            </a:r>
          </a:p>
        </p:txBody>
      </p:sp>
      <p:sp>
        <p:nvSpPr>
          <p:cNvPr id="558083" name="Rectangle 3"/>
          <p:cNvSpPr>
            <a:spLocks noGrp="1" noChangeArrowheads="1"/>
          </p:cNvSpPr>
          <p:nvPr>
            <p:ph type="body" idx="4294967295"/>
          </p:nvPr>
        </p:nvSpPr>
        <p:spPr>
          <a:xfrm>
            <a:off x="4749800" y="3568700"/>
            <a:ext cx="4265613" cy="2959100"/>
          </a:xfrm>
          <a:noFill/>
          <a:ln w="12700">
            <a:solidFill>
              <a:srgbClr val="0033CC"/>
            </a:solidFill>
            <a:miter lim="800000"/>
            <a:headEnd/>
            <a:tailEnd/>
          </a:ln>
        </p:spPr>
        <p:txBody>
          <a:bodyPr lIns="91440" tIns="45720" rIns="91440" bIns="45720"/>
          <a:lstStyle/>
          <a:p>
            <a:pPr marL="268288" indent="-268288" defTabSz="717550" eaLnBrk="1" hangingPunct="1">
              <a:buFont typeface="Wingdings" panose="05000000000000000000" pitchFamily="2" charset="2"/>
              <a:buChar char="ü"/>
            </a:pPr>
            <a:r>
              <a:rPr lang="zh-CN" altLang="en-US" sz="2000">
                <a:solidFill>
                  <a:srgbClr val="0033CC"/>
                </a:solidFill>
                <a:latin typeface="微软雅黑" panose="020B0503020204020204" pitchFamily="34" charset="-122"/>
                <a:ea typeface="微软雅黑" panose="020B0503020204020204" pitchFamily="34" charset="-122"/>
              </a:rPr>
              <a:t>内存储器（简称内存或主存）</a:t>
            </a:r>
          </a:p>
          <a:p>
            <a:pPr marL="582613" lvl="1" indent="-223838" defTabSz="717550" eaLnBrk="1" hangingPunct="1">
              <a:lnSpc>
                <a:spcPct val="105000"/>
              </a:lnSpc>
              <a:spcBef>
                <a:spcPct val="25000"/>
              </a:spcBef>
            </a:pPr>
            <a:r>
              <a:rPr lang="zh-CN" altLang="en-US" sz="2000">
                <a:solidFill>
                  <a:srgbClr val="006600"/>
                </a:solidFill>
                <a:latin typeface="微软雅黑" panose="020B0503020204020204" pitchFamily="34" charset="-122"/>
                <a:ea typeface="微软雅黑" panose="020B0503020204020204" pitchFamily="34" charset="-122"/>
              </a:rPr>
              <a:t>存取速度快</a:t>
            </a:r>
          </a:p>
          <a:p>
            <a:pPr marL="582613" lvl="1" indent="-223838" defTabSz="717550" eaLnBrk="1" hangingPunct="1">
              <a:lnSpc>
                <a:spcPct val="105000"/>
              </a:lnSpc>
              <a:spcBef>
                <a:spcPct val="25000"/>
              </a:spcBef>
            </a:pPr>
            <a:r>
              <a:rPr lang="zh-CN" altLang="en-US" sz="2000">
                <a:solidFill>
                  <a:srgbClr val="006600"/>
                </a:solidFill>
                <a:latin typeface="微软雅黑" panose="020B0503020204020204" pitchFamily="34" charset="-122"/>
                <a:ea typeface="微软雅黑" panose="020B0503020204020204" pitchFamily="34" charset="-122"/>
              </a:rPr>
              <a:t>成本高、容量相对较小</a:t>
            </a:r>
          </a:p>
          <a:p>
            <a:pPr marL="582613" lvl="1" indent="-223838" defTabSz="717550" eaLnBrk="1" hangingPunct="1">
              <a:lnSpc>
                <a:spcPct val="105000"/>
              </a:lnSpc>
              <a:spcBef>
                <a:spcPct val="25000"/>
              </a:spcBef>
            </a:pPr>
            <a:r>
              <a:rPr lang="zh-CN" altLang="en-US" sz="2000">
                <a:solidFill>
                  <a:srgbClr val="006600"/>
                </a:solidFill>
                <a:latin typeface="微软雅黑" panose="020B0503020204020204" pitchFamily="34" charset="-122"/>
                <a:ea typeface="微软雅黑" panose="020B0503020204020204" pitchFamily="34" charset="-122"/>
              </a:rPr>
              <a:t>直接与</a:t>
            </a:r>
            <a:r>
              <a:rPr lang="en-US" altLang="zh-CN" sz="2000">
                <a:solidFill>
                  <a:srgbClr val="006600"/>
                </a:solidFill>
                <a:latin typeface="微软雅黑" panose="020B0503020204020204" pitchFamily="34" charset="-122"/>
                <a:ea typeface="微软雅黑" panose="020B0503020204020204" pitchFamily="34" charset="-122"/>
              </a:rPr>
              <a:t>CPU</a:t>
            </a:r>
            <a:r>
              <a:rPr lang="zh-CN" altLang="en-US" sz="2000">
                <a:solidFill>
                  <a:srgbClr val="006600"/>
                </a:solidFill>
                <a:latin typeface="微软雅黑" panose="020B0503020204020204" pitchFamily="34" charset="-122"/>
                <a:ea typeface="微软雅黑" panose="020B0503020204020204" pitchFamily="34" charset="-122"/>
              </a:rPr>
              <a:t>连接，</a:t>
            </a:r>
            <a:r>
              <a:rPr lang="en-US" altLang="zh-CN" sz="2000">
                <a:solidFill>
                  <a:srgbClr val="006600"/>
                </a:solidFill>
                <a:latin typeface="微软雅黑" panose="020B0503020204020204" pitchFamily="34" charset="-122"/>
                <a:ea typeface="微软雅黑" panose="020B0503020204020204" pitchFamily="34" charset="-122"/>
              </a:rPr>
              <a:t>CPU</a:t>
            </a:r>
            <a:r>
              <a:rPr lang="zh-CN" altLang="en-US" sz="2000">
                <a:solidFill>
                  <a:srgbClr val="006600"/>
                </a:solidFill>
                <a:latin typeface="微软雅黑" panose="020B0503020204020204" pitchFamily="34" charset="-122"/>
                <a:ea typeface="微软雅黑" panose="020B0503020204020204" pitchFamily="34" charset="-122"/>
              </a:rPr>
              <a:t>对内存中可直接进行读、写操作</a:t>
            </a:r>
            <a:endParaRPr lang="en-US" altLang="zh-CN" sz="2000">
              <a:solidFill>
                <a:srgbClr val="006600"/>
              </a:solidFill>
              <a:latin typeface="微软雅黑" panose="020B0503020204020204" pitchFamily="34" charset="-122"/>
              <a:ea typeface="微软雅黑" panose="020B0503020204020204" pitchFamily="34" charset="-122"/>
            </a:endParaRPr>
          </a:p>
          <a:p>
            <a:pPr marL="582613" lvl="1" indent="-223838" defTabSz="717550" eaLnBrk="1" hangingPunct="1">
              <a:lnSpc>
                <a:spcPct val="105000"/>
              </a:lnSpc>
              <a:spcBef>
                <a:spcPct val="25000"/>
              </a:spcBef>
            </a:pPr>
            <a:r>
              <a:rPr lang="zh-CN" altLang="en-US" sz="2000">
                <a:solidFill>
                  <a:srgbClr val="006600"/>
                </a:solidFill>
                <a:latin typeface="微软雅黑" panose="020B0503020204020204" pitchFamily="34" charset="-122"/>
                <a:ea typeface="微软雅黑" panose="020B0503020204020204" pitchFamily="34" charset="-122"/>
              </a:rPr>
              <a:t>属于</a:t>
            </a:r>
            <a:r>
              <a:rPr lang="zh-CN" altLang="en-US" sz="2000">
                <a:solidFill>
                  <a:schemeClr val="accent1"/>
                </a:solidFill>
                <a:latin typeface="微软雅黑" panose="020B0503020204020204" pitchFamily="34" charset="-122"/>
                <a:ea typeface="微软雅黑" panose="020B0503020204020204" pitchFamily="34" charset="-122"/>
              </a:rPr>
              <a:t>易失性</a:t>
            </a:r>
            <a:r>
              <a:rPr lang="zh-CN" altLang="en-US" sz="2000">
                <a:solidFill>
                  <a:srgbClr val="006600"/>
                </a:solidFill>
                <a:latin typeface="微软雅黑" panose="020B0503020204020204" pitchFamily="34" charset="-122"/>
                <a:ea typeface="微软雅黑" panose="020B0503020204020204" pitchFamily="34" charset="-122"/>
              </a:rPr>
              <a:t>存储器(</a:t>
            </a:r>
            <a:r>
              <a:rPr lang="en-US" altLang="zh-CN" sz="2000">
                <a:solidFill>
                  <a:srgbClr val="006600"/>
                </a:solidFill>
                <a:latin typeface="微软雅黑" panose="020B0503020204020204" pitchFamily="34" charset="-122"/>
                <a:ea typeface="微软雅黑" panose="020B0503020204020204" pitchFamily="34" charset="-122"/>
              </a:rPr>
              <a:t>volatile</a:t>
            </a:r>
            <a:r>
              <a:rPr lang="zh-CN" altLang="en-US" sz="2000">
                <a:solidFill>
                  <a:srgbClr val="006600"/>
                </a:solidFill>
                <a:latin typeface="微软雅黑" panose="020B0503020204020204" pitchFamily="34" charset="-122"/>
                <a:ea typeface="微软雅黑" panose="020B0503020204020204" pitchFamily="34" charset="-122"/>
              </a:rPr>
              <a:t>)，用于临时存放正在运行的程序和数据</a:t>
            </a:r>
          </a:p>
        </p:txBody>
      </p:sp>
      <p:grpSp>
        <p:nvGrpSpPr>
          <p:cNvPr id="10244" name="Group 4"/>
          <p:cNvGrpSpPr>
            <a:grpSpLocks/>
          </p:cNvGrpSpPr>
          <p:nvPr/>
        </p:nvGrpSpPr>
        <p:grpSpPr bwMode="auto">
          <a:xfrm>
            <a:off x="3544888" y="868363"/>
            <a:ext cx="1784350" cy="2509837"/>
            <a:chOff x="2419" y="1680"/>
            <a:chExt cx="1045" cy="1360"/>
          </a:xfrm>
        </p:grpSpPr>
        <p:sp>
          <p:nvSpPr>
            <p:cNvPr id="10279" name="Rectangle 5"/>
            <p:cNvSpPr>
              <a:spLocks noChangeArrowheads="1"/>
            </p:cNvSpPr>
            <p:nvPr/>
          </p:nvSpPr>
          <p:spPr bwMode="auto">
            <a:xfrm>
              <a:off x="2419" y="1680"/>
              <a:ext cx="1014" cy="1360"/>
            </a:xfrm>
            <a:prstGeom prst="rect">
              <a:avLst/>
            </a:prstGeom>
            <a:solidFill>
              <a:srgbClr val="FFFFFF"/>
            </a:solidFill>
            <a:ln w="28575">
              <a:solidFill>
                <a:srgbClr val="000000"/>
              </a:solidFill>
              <a:miter lim="800000"/>
              <a:headEnd/>
              <a:tailEnd/>
            </a:ln>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0280" name="Text Box 6"/>
            <p:cNvSpPr txBox="1">
              <a:spLocks noChangeArrowheads="1"/>
            </p:cNvSpPr>
            <p:nvPr/>
          </p:nvSpPr>
          <p:spPr bwMode="auto">
            <a:xfrm>
              <a:off x="3068" y="2015"/>
              <a:ext cx="396" cy="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88950" tIns="44480" rIns="88950" bIns="4448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r>
                <a:rPr lang="zh-CN" altLang="en-US" sz="2000" b="1">
                  <a:solidFill>
                    <a:srgbClr val="0000FF"/>
                  </a:solidFill>
                  <a:latin typeface="Times New Roman" panose="02020603050405020304" pitchFamily="18" charset="0"/>
                  <a:ea typeface="微软雅黑" panose="020B0503020204020204" pitchFamily="34" charset="-122"/>
                </a:rPr>
                <a:t>内存储器</a:t>
              </a:r>
            </a:p>
          </p:txBody>
        </p:sp>
      </p:grpSp>
      <p:grpSp>
        <p:nvGrpSpPr>
          <p:cNvPr id="10245" name="Group 7"/>
          <p:cNvGrpSpPr>
            <a:grpSpLocks/>
          </p:cNvGrpSpPr>
          <p:nvPr/>
        </p:nvGrpSpPr>
        <p:grpSpPr bwMode="auto">
          <a:xfrm>
            <a:off x="234950" y="1666875"/>
            <a:ext cx="1287463" cy="866775"/>
            <a:chOff x="480" y="2112"/>
            <a:chExt cx="754" cy="470"/>
          </a:xfrm>
        </p:grpSpPr>
        <p:sp>
          <p:nvSpPr>
            <p:cNvPr id="10277" name="AutoShape 8"/>
            <p:cNvSpPr>
              <a:spLocks noChangeArrowheads="1"/>
            </p:cNvSpPr>
            <p:nvPr/>
          </p:nvSpPr>
          <p:spPr bwMode="auto">
            <a:xfrm>
              <a:off x="512" y="2112"/>
              <a:ext cx="693" cy="470"/>
            </a:xfrm>
            <a:prstGeom prst="can">
              <a:avLst>
                <a:gd name="adj" fmla="val 25000"/>
              </a:avLst>
            </a:prstGeom>
            <a:solidFill>
              <a:srgbClr val="FFFFFF"/>
            </a:solidFill>
            <a:ln w="28575">
              <a:solidFill>
                <a:srgbClr val="000000"/>
              </a:solidFill>
              <a:round/>
              <a:headEnd/>
              <a:tailEnd/>
            </a:ln>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0278" name="Text Box 9"/>
            <p:cNvSpPr txBox="1">
              <a:spLocks noChangeArrowheads="1"/>
            </p:cNvSpPr>
            <p:nvPr/>
          </p:nvSpPr>
          <p:spPr bwMode="auto">
            <a:xfrm>
              <a:off x="480" y="2243"/>
              <a:ext cx="754"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1800" b="1">
                  <a:solidFill>
                    <a:srgbClr val="0000FF"/>
                  </a:solidFill>
                  <a:latin typeface="Times New Roman" panose="02020603050405020304" pitchFamily="18" charset="0"/>
                  <a:ea typeface="黑体" panose="02010609060101010101" pitchFamily="49" charset="-122"/>
                </a:rPr>
                <a:t>外存储器</a:t>
              </a:r>
            </a:p>
          </p:txBody>
        </p:sp>
      </p:grpSp>
      <p:sp>
        <p:nvSpPr>
          <p:cNvPr id="10246" name="Rectangle 10"/>
          <p:cNvSpPr>
            <a:spLocks noChangeArrowheads="1"/>
          </p:cNvSpPr>
          <p:nvPr/>
        </p:nvSpPr>
        <p:spPr bwMode="auto">
          <a:xfrm>
            <a:off x="7354888" y="868363"/>
            <a:ext cx="1352550" cy="2509837"/>
          </a:xfrm>
          <a:prstGeom prst="rect">
            <a:avLst/>
          </a:prstGeom>
          <a:solidFill>
            <a:srgbClr val="FFFFFF"/>
          </a:solidFill>
          <a:ln w="28575">
            <a:solidFill>
              <a:srgbClr val="000000"/>
            </a:solidFill>
            <a:miter lim="800000"/>
            <a:headEnd/>
            <a:tailEnd/>
          </a:ln>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0247" name="Text Box 11"/>
          <p:cNvSpPr txBox="1">
            <a:spLocks noChangeArrowheads="1"/>
          </p:cNvSpPr>
          <p:nvPr/>
        </p:nvSpPr>
        <p:spPr bwMode="auto">
          <a:xfrm>
            <a:off x="7356475" y="963613"/>
            <a:ext cx="1287463"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2000" b="1">
                <a:solidFill>
                  <a:srgbClr val="0033CC"/>
                </a:solidFill>
                <a:latin typeface="Times New Roman" panose="02020603050405020304" pitchFamily="18" charset="0"/>
                <a:ea typeface="宋体" panose="02010600030101010101" pitchFamily="2" charset="-122"/>
              </a:rPr>
              <a:t>CPU</a:t>
            </a:r>
          </a:p>
        </p:txBody>
      </p:sp>
      <p:grpSp>
        <p:nvGrpSpPr>
          <p:cNvPr id="4" name="Group 12"/>
          <p:cNvGrpSpPr>
            <a:grpSpLocks/>
          </p:cNvGrpSpPr>
          <p:nvPr/>
        </p:nvGrpSpPr>
        <p:grpSpPr bwMode="auto">
          <a:xfrm>
            <a:off x="1465263" y="982663"/>
            <a:ext cx="3340100" cy="2476500"/>
            <a:chOff x="1201" y="1742"/>
            <a:chExt cx="2016" cy="1341"/>
          </a:xfrm>
        </p:grpSpPr>
        <p:grpSp>
          <p:nvGrpSpPr>
            <p:cNvPr id="10260" name="Group 13"/>
            <p:cNvGrpSpPr>
              <a:grpSpLocks/>
            </p:cNvGrpSpPr>
            <p:nvPr/>
          </p:nvGrpSpPr>
          <p:grpSpPr bwMode="auto">
            <a:xfrm>
              <a:off x="2474" y="1742"/>
              <a:ext cx="743" cy="1341"/>
              <a:chOff x="2474" y="1742"/>
              <a:chExt cx="743" cy="1341"/>
            </a:xfrm>
          </p:grpSpPr>
          <p:sp>
            <p:nvSpPr>
              <p:cNvPr id="10263" name="Text Box 14"/>
              <p:cNvSpPr txBox="1">
                <a:spLocks noChangeArrowheads="1"/>
              </p:cNvSpPr>
              <p:nvPr/>
            </p:nvSpPr>
            <p:spPr bwMode="auto">
              <a:xfrm>
                <a:off x="2474" y="1782"/>
                <a:ext cx="550"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0" rIns="88950"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r>
                  <a:rPr lang="zh-CN" altLang="en-US" sz="1200" b="1">
                    <a:latin typeface="Times New Roman" panose="02020603050405020304" pitchFamily="18" charset="0"/>
                    <a:ea typeface="宋体" panose="02010600030101010101" pitchFamily="2" charset="-122"/>
                  </a:rPr>
                  <a:t>指令1</a:t>
                </a:r>
              </a:p>
            </p:txBody>
          </p:sp>
          <p:sp>
            <p:nvSpPr>
              <p:cNvPr id="10264" name="Text Box 15"/>
              <p:cNvSpPr txBox="1">
                <a:spLocks noChangeArrowheads="1"/>
              </p:cNvSpPr>
              <p:nvPr/>
            </p:nvSpPr>
            <p:spPr bwMode="auto">
              <a:xfrm>
                <a:off x="2474" y="1911"/>
                <a:ext cx="55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0" rIns="88950"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r>
                  <a:rPr lang="zh-CN" altLang="en-US" sz="1200" b="1">
                    <a:latin typeface="Times New Roman" panose="02020603050405020304" pitchFamily="18" charset="0"/>
                    <a:ea typeface="宋体" panose="02010600030101010101" pitchFamily="2" charset="-122"/>
                  </a:rPr>
                  <a:t>指令2</a:t>
                </a:r>
              </a:p>
            </p:txBody>
          </p:sp>
          <p:sp>
            <p:nvSpPr>
              <p:cNvPr id="10265" name="Text Box 16"/>
              <p:cNvSpPr txBox="1">
                <a:spLocks noChangeArrowheads="1"/>
              </p:cNvSpPr>
              <p:nvPr/>
            </p:nvSpPr>
            <p:spPr bwMode="auto">
              <a:xfrm>
                <a:off x="2474" y="2117"/>
                <a:ext cx="550"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0" rIns="88950"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r>
                  <a:rPr lang="zh-CN" altLang="en-US" sz="1200" b="1">
                    <a:latin typeface="Times New Roman" panose="02020603050405020304" pitchFamily="18" charset="0"/>
                    <a:ea typeface="宋体" panose="02010600030101010101" pitchFamily="2" charset="-122"/>
                  </a:rPr>
                  <a:t>指令</a:t>
                </a:r>
                <a:r>
                  <a:rPr lang="en-US" altLang="zh-CN" sz="1200" b="1">
                    <a:latin typeface="Times New Roman" panose="02020603050405020304" pitchFamily="18" charset="0"/>
                    <a:ea typeface="宋体" panose="02010600030101010101" pitchFamily="2" charset="-122"/>
                  </a:rPr>
                  <a:t>k</a:t>
                </a:r>
              </a:p>
              <a:p>
                <a:pPr algn="just"/>
                <a:endParaRPr lang="en-US" altLang="zh-CN" sz="1200" b="1">
                  <a:latin typeface="Times New Roman" panose="02020603050405020304" pitchFamily="18" charset="0"/>
                  <a:ea typeface="宋体" panose="02010600030101010101" pitchFamily="2" charset="-122"/>
                </a:endParaRPr>
              </a:p>
            </p:txBody>
          </p:sp>
          <p:sp>
            <p:nvSpPr>
              <p:cNvPr id="10266" name="Text Box 17"/>
              <p:cNvSpPr txBox="1">
                <a:spLocks noChangeArrowheads="1"/>
              </p:cNvSpPr>
              <p:nvPr/>
            </p:nvSpPr>
            <p:spPr bwMode="auto">
              <a:xfrm>
                <a:off x="2474" y="2298"/>
                <a:ext cx="550"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0" rIns="88950"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r>
                  <a:rPr lang="zh-CN" altLang="en-US" sz="1200" b="1">
                    <a:latin typeface="Times New Roman" panose="02020603050405020304" pitchFamily="18" charset="0"/>
                    <a:ea typeface="宋体" panose="02010600030101010101" pitchFamily="2" charset="-122"/>
                  </a:rPr>
                  <a:t>指令</a:t>
                </a:r>
                <a:r>
                  <a:rPr lang="en-US" altLang="zh-CN" sz="1200" b="1">
                    <a:latin typeface="Times New Roman" panose="02020603050405020304" pitchFamily="18" charset="0"/>
                    <a:ea typeface="宋体" panose="02010600030101010101" pitchFamily="2" charset="-122"/>
                  </a:rPr>
                  <a:t>n</a:t>
                </a:r>
              </a:p>
              <a:p>
                <a:pPr algn="just"/>
                <a:endParaRPr lang="en-US" altLang="zh-CN" sz="1200" b="1">
                  <a:latin typeface="Times New Roman" panose="02020603050405020304" pitchFamily="18" charset="0"/>
                  <a:ea typeface="宋体" panose="02010600030101010101" pitchFamily="2" charset="-122"/>
                </a:endParaRPr>
              </a:p>
            </p:txBody>
          </p:sp>
          <p:sp>
            <p:nvSpPr>
              <p:cNvPr id="10267" name="Line 18"/>
              <p:cNvSpPr>
                <a:spLocks noChangeShapeType="1"/>
              </p:cNvSpPr>
              <p:nvPr/>
            </p:nvSpPr>
            <p:spPr bwMode="auto">
              <a:xfrm>
                <a:off x="2660" y="2075"/>
                <a:ext cx="136" cy="0"/>
              </a:xfrm>
              <a:prstGeom prst="line">
                <a:avLst/>
              </a:prstGeom>
              <a:noFill/>
              <a:ln w="1270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8" name="Line 19"/>
              <p:cNvSpPr>
                <a:spLocks noChangeShapeType="1"/>
              </p:cNvSpPr>
              <p:nvPr/>
            </p:nvSpPr>
            <p:spPr bwMode="auto">
              <a:xfrm>
                <a:off x="2654" y="2266"/>
                <a:ext cx="135" cy="0"/>
              </a:xfrm>
              <a:prstGeom prst="line">
                <a:avLst/>
              </a:prstGeom>
              <a:noFill/>
              <a:ln w="1270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9" name="Rectangle 20"/>
              <p:cNvSpPr>
                <a:spLocks noChangeArrowheads="1"/>
              </p:cNvSpPr>
              <p:nvPr/>
            </p:nvSpPr>
            <p:spPr bwMode="auto">
              <a:xfrm>
                <a:off x="2524" y="1742"/>
                <a:ext cx="470" cy="693"/>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0270" name="Text Box 21"/>
              <p:cNvSpPr txBox="1">
                <a:spLocks noChangeArrowheads="1"/>
              </p:cNvSpPr>
              <p:nvPr/>
            </p:nvSpPr>
            <p:spPr bwMode="auto">
              <a:xfrm>
                <a:off x="2809" y="1742"/>
                <a:ext cx="408"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88950" tIns="44480" rIns="88950" bIns="4448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r>
                  <a:rPr lang="zh-CN" altLang="en-US" sz="2000" b="1">
                    <a:solidFill>
                      <a:srgbClr val="FF0000"/>
                    </a:solidFill>
                    <a:latin typeface="Times New Roman" panose="02020603050405020304" pitchFamily="18" charset="0"/>
                    <a:ea typeface="微软雅黑" panose="020B0503020204020204" pitchFamily="34" charset="-122"/>
                  </a:rPr>
                  <a:t>程序</a:t>
                </a:r>
              </a:p>
            </p:txBody>
          </p:sp>
          <p:sp>
            <p:nvSpPr>
              <p:cNvPr id="10271" name="Text Box 22"/>
              <p:cNvSpPr txBox="1">
                <a:spLocks noChangeArrowheads="1"/>
              </p:cNvSpPr>
              <p:nvPr/>
            </p:nvSpPr>
            <p:spPr bwMode="auto">
              <a:xfrm>
                <a:off x="2474" y="2504"/>
                <a:ext cx="52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r>
                  <a:rPr lang="zh-CN" altLang="en-US" sz="1200" b="1">
                    <a:latin typeface="Times New Roman" panose="02020603050405020304" pitchFamily="18" charset="0"/>
                    <a:ea typeface="宋体" panose="02010600030101010101" pitchFamily="2" charset="-122"/>
                  </a:rPr>
                  <a:t>数据1</a:t>
                </a:r>
              </a:p>
            </p:txBody>
          </p:sp>
          <p:sp>
            <p:nvSpPr>
              <p:cNvPr id="10272" name="Text Box 23"/>
              <p:cNvSpPr txBox="1">
                <a:spLocks noChangeArrowheads="1"/>
              </p:cNvSpPr>
              <p:nvPr/>
            </p:nvSpPr>
            <p:spPr bwMode="auto">
              <a:xfrm>
                <a:off x="2474" y="2648"/>
                <a:ext cx="52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r>
                  <a:rPr lang="zh-CN" altLang="en-US" sz="1200" b="1">
                    <a:latin typeface="Times New Roman" panose="02020603050405020304" pitchFamily="18" charset="0"/>
                    <a:ea typeface="宋体" panose="02010600030101010101" pitchFamily="2" charset="-122"/>
                  </a:rPr>
                  <a:t>数据2</a:t>
                </a:r>
              </a:p>
            </p:txBody>
          </p:sp>
          <p:sp>
            <p:nvSpPr>
              <p:cNvPr id="10273" name="Text Box 24"/>
              <p:cNvSpPr txBox="1">
                <a:spLocks noChangeArrowheads="1"/>
              </p:cNvSpPr>
              <p:nvPr/>
            </p:nvSpPr>
            <p:spPr bwMode="auto">
              <a:xfrm>
                <a:off x="2478" y="2792"/>
                <a:ext cx="60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r>
                  <a:rPr lang="zh-CN" altLang="en-US" sz="1200" b="1">
                    <a:latin typeface="Times New Roman" panose="02020603050405020304" pitchFamily="18" charset="0"/>
                    <a:ea typeface="宋体" panose="02010600030101010101" pitchFamily="2" charset="-122"/>
                  </a:rPr>
                  <a:t>数据</a:t>
                </a:r>
                <a:r>
                  <a:rPr lang="en-US" altLang="zh-CN" sz="1200" b="1">
                    <a:latin typeface="Times New Roman" panose="02020603050405020304" pitchFamily="18" charset="0"/>
                    <a:ea typeface="宋体" panose="02010600030101010101" pitchFamily="2" charset="-122"/>
                  </a:rPr>
                  <a:t>m</a:t>
                </a:r>
              </a:p>
            </p:txBody>
          </p:sp>
          <p:sp>
            <p:nvSpPr>
              <p:cNvPr id="10274" name="Line 25"/>
              <p:cNvSpPr>
                <a:spLocks noChangeShapeType="1"/>
              </p:cNvSpPr>
              <p:nvPr/>
            </p:nvSpPr>
            <p:spPr bwMode="auto">
              <a:xfrm>
                <a:off x="2636" y="2799"/>
                <a:ext cx="135" cy="0"/>
              </a:xfrm>
              <a:prstGeom prst="line">
                <a:avLst/>
              </a:prstGeom>
              <a:noFill/>
              <a:ln w="1270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75" name="Rectangle 26"/>
              <p:cNvSpPr>
                <a:spLocks noChangeArrowheads="1"/>
              </p:cNvSpPr>
              <p:nvPr/>
            </p:nvSpPr>
            <p:spPr bwMode="auto">
              <a:xfrm>
                <a:off x="2524" y="2514"/>
                <a:ext cx="470" cy="446"/>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0276" name="Text Box 27"/>
              <p:cNvSpPr txBox="1">
                <a:spLocks noChangeArrowheads="1"/>
              </p:cNvSpPr>
              <p:nvPr/>
            </p:nvSpPr>
            <p:spPr bwMode="auto">
              <a:xfrm>
                <a:off x="2809" y="2488"/>
                <a:ext cx="408"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88950" tIns="44480" rIns="88950" bIns="4448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r>
                  <a:rPr lang="zh-CN" altLang="en-US" sz="2000" b="1">
                    <a:solidFill>
                      <a:srgbClr val="FF0000"/>
                    </a:solidFill>
                    <a:latin typeface="Times New Roman" panose="02020603050405020304" pitchFamily="18" charset="0"/>
                    <a:ea typeface="黑体" panose="02010609060101010101" pitchFamily="49" charset="-122"/>
                  </a:rPr>
                  <a:t>数据</a:t>
                </a:r>
              </a:p>
            </p:txBody>
          </p:sp>
        </p:grpSp>
        <p:sp>
          <p:nvSpPr>
            <p:cNvPr id="10261" name="Line 28"/>
            <p:cNvSpPr>
              <a:spLocks noChangeShapeType="1"/>
            </p:cNvSpPr>
            <p:nvPr/>
          </p:nvSpPr>
          <p:spPr bwMode="auto">
            <a:xfrm>
              <a:off x="1205" y="2273"/>
              <a:ext cx="1199"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0262" name="Text Box 29"/>
            <p:cNvSpPr txBox="1">
              <a:spLocks noChangeArrowheads="1"/>
            </p:cNvSpPr>
            <p:nvPr/>
          </p:nvSpPr>
          <p:spPr bwMode="auto">
            <a:xfrm>
              <a:off x="1201" y="1823"/>
              <a:ext cx="1226"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0" rIns="88950"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lnSpc>
                  <a:spcPct val="110000"/>
                </a:lnSpc>
              </a:pPr>
              <a:r>
                <a:rPr lang="zh-CN" altLang="en-US" sz="1800" b="1">
                  <a:solidFill>
                    <a:srgbClr val="CC0000"/>
                  </a:solidFill>
                  <a:latin typeface="微软雅黑" panose="020B0503020204020204" pitchFamily="34" charset="-122"/>
                  <a:ea typeface="微软雅黑" panose="020B0503020204020204" pitchFamily="34" charset="-122"/>
                </a:rPr>
                <a:t>①程序和数据从外存成批传送到内存</a:t>
              </a:r>
            </a:p>
          </p:txBody>
        </p:sp>
      </p:grpSp>
      <p:sp>
        <p:nvSpPr>
          <p:cNvPr id="10249" name="Line 31"/>
          <p:cNvSpPr>
            <a:spLocks noChangeShapeType="1"/>
          </p:cNvSpPr>
          <p:nvPr/>
        </p:nvSpPr>
        <p:spPr bwMode="auto">
          <a:xfrm>
            <a:off x="5284788" y="1912938"/>
            <a:ext cx="2046287"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58112" name="Text Box 32"/>
          <p:cNvSpPr txBox="1">
            <a:spLocks noChangeArrowheads="1"/>
          </p:cNvSpPr>
          <p:nvPr/>
        </p:nvSpPr>
        <p:spPr bwMode="auto">
          <a:xfrm>
            <a:off x="5324475" y="942975"/>
            <a:ext cx="2076450" cy="99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lnSpc>
                <a:spcPct val="110000"/>
              </a:lnSpc>
            </a:pPr>
            <a:r>
              <a:rPr lang="zh-CN" altLang="en-US" sz="1800" b="1">
                <a:solidFill>
                  <a:srgbClr val="CC0000"/>
                </a:solidFill>
                <a:latin typeface="微软雅黑" panose="020B0503020204020204" pitchFamily="34" charset="-122"/>
                <a:ea typeface="微软雅黑" panose="020B0503020204020204" pitchFamily="34" charset="-122"/>
              </a:rPr>
              <a:t>②</a:t>
            </a:r>
            <a:r>
              <a:rPr lang="en-US" altLang="zh-CN" sz="1800" b="1">
                <a:solidFill>
                  <a:srgbClr val="CC0000"/>
                </a:solidFill>
                <a:latin typeface="微软雅黑" panose="020B0503020204020204" pitchFamily="34" charset="-122"/>
                <a:ea typeface="微软雅黑" panose="020B0503020204020204" pitchFamily="34" charset="-122"/>
              </a:rPr>
              <a:t>CPU</a:t>
            </a:r>
            <a:r>
              <a:rPr lang="zh-CN" altLang="en-US" sz="1800" b="1">
                <a:solidFill>
                  <a:srgbClr val="CC0000"/>
                </a:solidFill>
                <a:latin typeface="微软雅黑" panose="020B0503020204020204" pitchFamily="34" charset="-122"/>
                <a:ea typeface="微软雅黑" panose="020B0503020204020204" pitchFamily="34" charset="-122"/>
              </a:rPr>
              <a:t>从内存中逐条读取指令及相关数据</a:t>
            </a:r>
          </a:p>
        </p:txBody>
      </p:sp>
      <p:grpSp>
        <p:nvGrpSpPr>
          <p:cNvPr id="6" name="Group 33"/>
          <p:cNvGrpSpPr>
            <a:grpSpLocks/>
          </p:cNvGrpSpPr>
          <p:nvPr/>
        </p:nvGrpSpPr>
        <p:grpSpPr bwMode="auto">
          <a:xfrm>
            <a:off x="5284788" y="2244725"/>
            <a:ext cx="2065337" cy="1036638"/>
            <a:chOff x="3439" y="2425"/>
            <a:chExt cx="1211" cy="562"/>
          </a:xfrm>
        </p:grpSpPr>
        <p:sp>
          <p:nvSpPr>
            <p:cNvPr id="10258" name="Line 34"/>
            <p:cNvSpPr>
              <a:spLocks noChangeShapeType="1"/>
            </p:cNvSpPr>
            <p:nvPr/>
          </p:nvSpPr>
          <p:spPr bwMode="auto">
            <a:xfrm flipH="1">
              <a:off x="3439" y="2425"/>
              <a:ext cx="1199"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0259" name="Text Box 35"/>
            <p:cNvSpPr txBox="1">
              <a:spLocks noChangeArrowheads="1"/>
            </p:cNvSpPr>
            <p:nvPr/>
          </p:nvSpPr>
          <p:spPr bwMode="auto">
            <a:xfrm>
              <a:off x="3457" y="2448"/>
              <a:ext cx="1193" cy="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lnSpc>
                  <a:spcPct val="110000"/>
                </a:lnSpc>
              </a:pPr>
              <a:r>
                <a:rPr lang="zh-CN" altLang="en-US" sz="1800" b="1">
                  <a:solidFill>
                    <a:srgbClr val="CC0000"/>
                  </a:solidFill>
                  <a:latin typeface="微软雅黑" panose="020B0503020204020204" pitchFamily="34" charset="-122"/>
                  <a:ea typeface="微软雅黑" panose="020B0503020204020204" pitchFamily="34" charset="-122"/>
                </a:rPr>
                <a:t>④将指令处理结果送回内存保存</a:t>
              </a:r>
            </a:p>
          </p:txBody>
        </p:sp>
      </p:grpSp>
      <p:grpSp>
        <p:nvGrpSpPr>
          <p:cNvPr id="7" name="Group 36"/>
          <p:cNvGrpSpPr>
            <a:grpSpLocks/>
          </p:cNvGrpSpPr>
          <p:nvPr/>
        </p:nvGrpSpPr>
        <p:grpSpPr bwMode="auto">
          <a:xfrm>
            <a:off x="1465263" y="2286000"/>
            <a:ext cx="2103437" cy="981075"/>
            <a:chOff x="1201" y="2447"/>
            <a:chExt cx="1232" cy="533"/>
          </a:xfrm>
        </p:grpSpPr>
        <p:sp>
          <p:nvSpPr>
            <p:cNvPr id="10256" name="Line 37"/>
            <p:cNvSpPr>
              <a:spLocks noChangeShapeType="1"/>
            </p:cNvSpPr>
            <p:nvPr/>
          </p:nvSpPr>
          <p:spPr bwMode="auto">
            <a:xfrm flipH="1">
              <a:off x="1205" y="2451"/>
              <a:ext cx="1199"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0257" name="Text Box 38"/>
            <p:cNvSpPr txBox="1">
              <a:spLocks noChangeArrowheads="1"/>
            </p:cNvSpPr>
            <p:nvPr/>
          </p:nvSpPr>
          <p:spPr bwMode="auto">
            <a:xfrm>
              <a:off x="1201" y="2447"/>
              <a:ext cx="1232" cy="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lnSpc>
                  <a:spcPct val="110000"/>
                </a:lnSpc>
              </a:pPr>
              <a:r>
                <a:rPr lang="zh-CN" altLang="en-US" sz="1800" b="1">
                  <a:solidFill>
                    <a:srgbClr val="CC0000"/>
                  </a:solidFill>
                  <a:latin typeface="微软雅黑" panose="020B0503020204020204" pitchFamily="34" charset="-122"/>
                  <a:ea typeface="微软雅黑" panose="020B0503020204020204" pitchFamily="34" charset="-122"/>
                </a:rPr>
                <a:t>⑤将处理结果成批传送到外存以长久保存</a:t>
              </a:r>
            </a:p>
          </p:txBody>
        </p:sp>
      </p:grpSp>
      <p:sp>
        <p:nvSpPr>
          <p:cNvPr id="558119" name="Text Box 39"/>
          <p:cNvSpPr txBox="1">
            <a:spLocks noChangeArrowheads="1"/>
          </p:cNvSpPr>
          <p:nvPr/>
        </p:nvSpPr>
        <p:spPr bwMode="auto">
          <a:xfrm>
            <a:off x="7446963" y="1476375"/>
            <a:ext cx="1309687"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lnSpc>
                <a:spcPct val="110000"/>
              </a:lnSpc>
            </a:pPr>
            <a:r>
              <a:rPr lang="zh-CN" altLang="en-US" sz="1800" b="1">
                <a:solidFill>
                  <a:srgbClr val="CC0000"/>
                </a:solidFill>
                <a:latin typeface="微软雅黑" panose="020B0503020204020204" pitchFamily="34" charset="-122"/>
                <a:ea typeface="微软雅黑" panose="020B0503020204020204" pitchFamily="34" charset="-122"/>
              </a:rPr>
              <a:t>③逐条执行指令，按指令要求完成对数据的运算和处理</a:t>
            </a:r>
          </a:p>
        </p:txBody>
      </p:sp>
      <p:sp>
        <p:nvSpPr>
          <p:cNvPr id="558120" name="Rectangle 40"/>
          <p:cNvSpPr>
            <a:spLocks noChangeArrowheads="1"/>
          </p:cNvSpPr>
          <p:nvPr/>
        </p:nvSpPr>
        <p:spPr bwMode="auto">
          <a:xfrm>
            <a:off x="303213" y="3567113"/>
            <a:ext cx="4267200" cy="2955925"/>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88950" tIns="44480" rIns="88950" bIns="44480"/>
          <a:lstStyle>
            <a:lvl1pPr marL="90488" indent="-90488" defTabSz="717550">
              <a:defRPr sz="1600">
                <a:solidFill>
                  <a:schemeClr val="tx1"/>
                </a:solidFill>
                <a:latin typeface="Arial" panose="020B0604020202020204" pitchFamily="34" charset="0"/>
              </a:defRPr>
            </a:lvl1pPr>
            <a:lvl2pPr marL="355600" indent="-84138" defTabSz="717550">
              <a:defRPr sz="1600">
                <a:solidFill>
                  <a:schemeClr val="tx1"/>
                </a:solidFill>
                <a:latin typeface="Arial" panose="020B0604020202020204" pitchFamily="34" charset="0"/>
              </a:defRPr>
            </a:lvl2pPr>
            <a:lvl3pPr marL="1143000" indent="-228600" defTabSz="717550">
              <a:defRPr sz="1600">
                <a:solidFill>
                  <a:schemeClr val="tx1"/>
                </a:solidFill>
                <a:latin typeface="Arial" panose="020B0604020202020204" pitchFamily="34" charset="0"/>
              </a:defRPr>
            </a:lvl3pPr>
            <a:lvl4pPr marL="1600200" indent="-228600" defTabSz="717550">
              <a:defRPr sz="1600">
                <a:solidFill>
                  <a:schemeClr val="tx1"/>
                </a:solidFill>
                <a:latin typeface="Arial" panose="020B0604020202020204" pitchFamily="34" charset="0"/>
              </a:defRPr>
            </a:lvl4pPr>
            <a:lvl5pPr marL="2057400" indent="-228600" defTabSz="717550">
              <a:defRPr sz="1600">
                <a:solidFill>
                  <a:schemeClr val="tx1"/>
                </a:solidFill>
                <a:latin typeface="Arial" panose="020B0604020202020204" pitchFamily="34" charset="0"/>
              </a:defRPr>
            </a:lvl5pPr>
            <a:lvl6pPr marL="2514600" indent="-228600" defTabSz="717550"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717550"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717550"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71755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20000"/>
              </a:spcBef>
              <a:buClr>
                <a:schemeClr val="accent2"/>
              </a:buClr>
              <a:buFont typeface="Wingdings" panose="05000000000000000000" pitchFamily="2" charset="2"/>
              <a:buChar char="ü"/>
            </a:pPr>
            <a:r>
              <a:rPr kumimoji="1" lang="zh-CN" altLang="en-US" b="1">
                <a:solidFill>
                  <a:schemeClr val="hlink"/>
                </a:solidFill>
                <a:ea typeface="宋体" panose="02010600030101010101" pitchFamily="2" charset="-122"/>
              </a:rPr>
              <a:t> </a:t>
            </a:r>
            <a:r>
              <a:rPr lang="zh-CN" altLang="en-US" sz="2000" b="1">
                <a:solidFill>
                  <a:srgbClr val="0033CC"/>
                </a:solidFill>
                <a:latin typeface="微软雅黑" panose="020B0503020204020204" pitchFamily="34" charset="-122"/>
                <a:ea typeface="微软雅黑" panose="020B0503020204020204" pitchFamily="34" charset="-122"/>
              </a:rPr>
              <a:t>外存储器（简称</a:t>
            </a:r>
            <a:r>
              <a:rPr lang="zh-CN" altLang="pt-BR" sz="2000" b="1">
                <a:solidFill>
                  <a:srgbClr val="0033CC"/>
                </a:solidFill>
                <a:latin typeface="微软雅黑" panose="020B0503020204020204" pitchFamily="34" charset="-122"/>
                <a:ea typeface="微软雅黑" panose="020B0503020204020204" pitchFamily="34" charset="-122"/>
              </a:rPr>
              <a:t>外存</a:t>
            </a:r>
            <a:r>
              <a:rPr lang="zh-CN" altLang="en-US" sz="2000" b="1">
                <a:solidFill>
                  <a:srgbClr val="0033CC"/>
                </a:solidFill>
                <a:latin typeface="微软雅黑" panose="020B0503020204020204" pitchFamily="34" charset="-122"/>
                <a:ea typeface="微软雅黑" panose="020B0503020204020204" pitchFamily="34" charset="-122"/>
              </a:rPr>
              <a:t>或辅存）</a:t>
            </a:r>
          </a:p>
          <a:p>
            <a:pPr lvl="1" eaLnBrk="1" hangingPunct="1">
              <a:spcBef>
                <a:spcPct val="40000"/>
              </a:spcBef>
              <a:buFontTx/>
              <a:buChar char="–"/>
            </a:pPr>
            <a:r>
              <a:rPr kumimoji="1" lang="zh-CN" altLang="en-US" sz="2000" b="1">
                <a:solidFill>
                  <a:srgbClr val="006600"/>
                </a:solidFill>
                <a:latin typeface="微软雅黑" panose="020B0503020204020204" pitchFamily="34" charset="-122"/>
                <a:ea typeface="微软雅黑" panose="020B0503020204020204" pitchFamily="34" charset="-122"/>
              </a:rPr>
              <a:t> 存取速度慢</a:t>
            </a:r>
          </a:p>
          <a:p>
            <a:pPr lvl="1" eaLnBrk="1" hangingPunct="1">
              <a:spcBef>
                <a:spcPct val="40000"/>
              </a:spcBef>
              <a:buFontTx/>
              <a:buChar char="–"/>
            </a:pPr>
            <a:r>
              <a:rPr kumimoji="1" lang="zh-CN" altLang="en-US" sz="2000" b="1">
                <a:solidFill>
                  <a:srgbClr val="006600"/>
                </a:solidFill>
                <a:latin typeface="微软雅黑" panose="020B0503020204020204" pitchFamily="34" charset="-122"/>
                <a:ea typeface="微软雅黑" panose="020B0503020204020204" pitchFamily="34" charset="-122"/>
              </a:rPr>
              <a:t> 成本低、容量很大</a:t>
            </a:r>
          </a:p>
          <a:p>
            <a:pPr lvl="1" eaLnBrk="1" hangingPunct="1">
              <a:spcBef>
                <a:spcPct val="40000"/>
              </a:spcBef>
              <a:buFontTx/>
              <a:buChar char="–"/>
            </a:pPr>
            <a:r>
              <a:rPr kumimoji="1" lang="zh-CN" altLang="en-US" sz="2000" b="1">
                <a:solidFill>
                  <a:srgbClr val="006600"/>
                </a:solidFill>
                <a:latin typeface="微软雅黑" panose="020B0503020204020204" pitchFamily="34" charset="-122"/>
                <a:ea typeface="微软雅黑" panose="020B0503020204020204" pitchFamily="34" charset="-122"/>
              </a:rPr>
              <a:t> 不与</a:t>
            </a:r>
            <a:r>
              <a:rPr kumimoji="1" lang="en-US" altLang="zh-CN" sz="2000" b="1">
                <a:solidFill>
                  <a:srgbClr val="006600"/>
                </a:solidFill>
                <a:latin typeface="微软雅黑" panose="020B0503020204020204" pitchFamily="34" charset="-122"/>
                <a:ea typeface="微软雅黑" panose="020B0503020204020204" pitchFamily="34" charset="-122"/>
              </a:rPr>
              <a:t>CPU</a:t>
            </a:r>
            <a:r>
              <a:rPr kumimoji="1" lang="zh-CN" altLang="en-US" sz="2000" b="1">
                <a:solidFill>
                  <a:srgbClr val="006600"/>
                </a:solidFill>
                <a:latin typeface="微软雅黑" panose="020B0503020204020204" pitchFamily="34" charset="-122"/>
                <a:ea typeface="微软雅黑" panose="020B0503020204020204" pitchFamily="34" charset="-122"/>
              </a:rPr>
              <a:t>直接连接，先传送到内存，然后才能被</a:t>
            </a:r>
            <a:r>
              <a:rPr kumimoji="1" lang="en-US" altLang="zh-CN" sz="2000" b="1">
                <a:solidFill>
                  <a:srgbClr val="006600"/>
                </a:solidFill>
                <a:latin typeface="微软雅黑" panose="020B0503020204020204" pitchFamily="34" charset="-122"/>
                <a:ea typeface="微软雅黑" panose="020B0503020204020204" pitchFamily="34" charset="-122"/>
              </a:rPr>
              <a:t>CPU</a:t>
            </a:r>
            <a:r>
              <a:rPr kumimoji="1" lang="zh-CN" altLang="en-US" sz="2000" b="1">
                <a:solidFill>
                  <a:srgbClr val="006600"/>
                </a:solidFill>
                <a:latin typeface="微软雅黑" panose="020B0503020204020204" pitchFamily="34" charset="-122"/>
                <a:ea typeface="微软雅黑" panose="020B0503020204020204" pitchFamily="34" charset="-122"/>
              </a:rPr>
              <a:t>使用。</a:t>
            </a:r>
          </a:p>
          <a:p>
            <a:pPr lvl="1" eaLnBrk="1" hangingPunct="1">
              <a:spcBef>
                <a:spcPct val="40000"/>
              </a:spcBef>
              <a:buFontTx/>
              <a:buChar char="–"/>
            </a:pPr>
            <a:r>
              <a:rPr kumimoji="1" lang="zh-CN" altLang="en-US" sz="2000" b="1">
                <a:solidFill>
                  <a:srgbClr val="006600"/>
                </a:solidFill>
                <a:latin typeface="微软雅黑" panose="020B0503020204020204" pitchFamily="34" charset="-122"/>
                <a:ea typeface="微软雅黑" panose="020B0503020204020204" pitchFamily="34" charset="-122"/>
              </a:rPr>
              <a:t> 属于</a:t>
            </a:r>
            <a:r>
              <a:rPr kumimoji="1" lang="zh-CN" altLang="en-US" sz="2000" b="1">
                <a:solidFill>
                  <a:schemeClr val="accent1"/>
                </a:solidFill>
                <a:latin typeface="微软雅黑" panose="020B0503020204020204" pitchFamily="34" charset="-122"/>
                <a:ea typeface="微软雅黑" panose="020B0503020204020204" pitchFamily="34" charset="-122"/>
              </a:rPr>
              <a:t>非易失性</a:t>
            </a:r>
            <a:r>
              <a:rPr kumimoji="1" lang="zh-CN" altLang="en-US" sz="2000" b="1">
                <a:solidFill>
                  <a:srgbClr val="006600"/>
                </a:solidFill>
                <a:latin typeface="微软雅黑" panose="020B0503020204020204" pitchFamily="34" charset="-122"/>
                <a:ea typeface="微软雅黑" panose="020B0503020204020204" pitchFamily="34" charset="-122"/>
              </a:rPr>
              <a:t>存储器，用于长久存放系统中几乎所有的信息</a:t>
            </a:r>
          </a:p>
        </p:txBody>
      </p:sp>
      <p:sp>
        <p:nvSpPr>
          <p:cNvPr id="10255"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FCF19BDA-7893-4026-9D4F-E51467AFCB72}" type="slidenum">
              <a:rPr lang="zh-CN" altLang="en-US" sz="1200" smtClean="0">
                <a:solidFill>
                  <a:srgbClr val="898989"/>
                </a:solidFill>
              </a:rPr>
              <a:pPr/>
              <a:t>6</a:t>
            </a:fld>
            <a:endParaRPr lang="zh-CN" altLang="en-US" sz="1200">
              <a:solidFill>
                <a:srgbClr val="898989"/>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58112"/>
                                        </p:tgtEl>
                                        <p:attrNameLst>
                                          <p:attrName>style.visibility</p:attrName>
                                        </p:attrNameLst>
                                      </p:cBhvr>
                                      <p:to>
                                        <p:strVal val="visible"/>
                                      </p:to>
                                    </p:set>
                                    <p:animEffect transition="in" filter="blinds(horizontal)">
                                      <p:cBhvr>
                                        <p:cTn id="12" dur="500"/>
                                        <p:tgtEl>
                                          <p:spTgt spid="5581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58119"/>
                                        </p:tgtEl>
                                        <p:attrNameLst>
                                          <p:attrName>style.visibility</p:attrName>
                                        </p:attrNameLst>
                                      </p:cBhvr>
                                      <p:to>
                                        <p:strVal val="visible"/>
                                      </p:to>
                                    </p:set>
                                    <p:animEffect transition="in" filter="blinds(horizontal)">
                                      <p:cBhvr>
                                        <p:cTn id="17" dur="500"/>
                                        <p:tgtEl>
                                          <p:spTgt spid="55811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58120">
                                            <p:bg/>
                                          </p:spTgt>
                                        </p:tgtEl>
                                        <p:attrNameLst>
                                          <p:attrName>style.visibility</p:attrName>
                                        </p:attrNameLst>
                                      </p:cBhvr>
                                      <p:to>
                                        <p:strVal val="visible"/>
                                      </p:to>
                                    </p:set>
                                    <p:animEffect transition="in" filter="blinds(horizontal)">
                                      <p:cBhvr>
                                        <p:cTn id="32" dur="500"/>
                                        <p:tgtEl>
                                          <p:spTgt spid="558120">
                                            <p:bg/>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58120">
                                            <p:txEl>
                                              <p:pRg st="0" end="0"/>
                                            </p:txEl>
                                          </p:spTgt>
                                        </p:tgtEl>
                                        <p:attrNameLst>
                                          <p:attrName>style.visibility</p:attrName>
                                        </p:attrNameLst>
                                      </p:cBhvr>
                                      <p:to>
                                        <p:strVal val="visible"/>
                                      </p:to>
                                    </p:set>
                                    <p:animEffect transition="in" filter="blinds(horizontal)">
                                      <p:cBhvr>
                                        <p:cTn id="37" dur="500"/>
                                        <p:tgtEl>
                                          <p:spTgt spid="558120">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58120">
                                            <p:txEl>
                                              <p:pRg st="1" end="1"/>
                                            </p:txEl>
                                          </p:spTgt>
                                        </p:tgtEl>
                                        <p:attrNameLst>
                                          <p:attrName>style.visibility</p:attrName>
                                        </p:attrNameLst>
                                      </p:cBhvr>
                                      <p:to>
                                        <p:strVal val="visible"/>
                                      </p:to>
                                    </p:set>
                                    <p:animEffect transition="in" filter="blinds(horizontal)">
                                      <p:cBhvr>
                                        <p:cTn id="42" dur="500"/>
                                        <p:tgtEl>
                                          <p:spTgt spid="558120">
                                            <p:txEl>
                                              <p:pRg st="1" end="1"/>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58120">
                                            <p:txEl>
                                              <p:pRg st="2" end="2"/>
                                            </p:txEl>
                                          </p:spTgt>
                                        </p:tgtEl>
                                        <p:attrNameLst>
                                          <p:attrName>style.visibility</p:attrName>
                                        </p:attrNameLst>
                                      </p:cBhvr>
                                      <p:to>
                                        <p:strVal val="visible"/>
                                      </p:to>
                                    </p:set>
                                    <p:animEffect transition="in" filter="blinds(horizontal)">
                                      <p:cBhvr>
                                        <p:cTn id="47" dur="500"/>
                                        <p:tgtEl>
                                          <p:spTgt spid="558120">
                                            <p:txEl>
                                              <p:pRg st="2" end="2"/>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558120">
                                            <p:txEl>
                                              <p:pRg st="3" end="3"/>
                                            </p:txEl>
                                          </p:spTgt>
                                        </p:tgtEl>
                                        <p:attrNameLst>
                                          <p:attrName>style.visibility</p:attrName>
                                        </p:attrNameLst>
                                      </p:cBhvr>
                                      <p:to>
                                        <p:strVal val="visible"/>
                                      </p:to>
                                    </p:set>
                                    <p:animEffect transition="in" filter="blinds(horizontal)">
                                      <p:cBhvr>
                                        <p:cTn id="52" dur="500"/>
                                        <p:tgtEl>
                                          <p:spTgt spid="558120">
                                            <p:txEl>
                                              <p:pRg st="3" end="3"/>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558120">
                                            <p:txEl>
                                              <p:pRg st="4" end="4"/>
                                            </p:txEl>
                                          </p:spTgt>
                                        </p:tgtEl>
                                        <p:attrNameLst>
                                          <p:attrName>style.visibility</p:attrName>
                                        </p:attrNameLst>
                                      </p:cBhvr>
                                      <p:to>
                                        <p:strVal val="visible"/>
                                      </p:to>
                                    </p:set>
                                    <p:animEffect transition="in" filter="blinds(horizontal)">
                                      <p:cBhvr>
                                        <p:cTn id="57" dur="500"/>
                                        <p:tgtEl>
                                          <p:spTgt spid="558120">
                                            <p:txEl>
                                              <p:pRg st="4" end="4"/>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1" nodeType="clickEffect">
                                  <p:stCondLst>
                                    <p:cond delay="0"/>
                                  </p:stCondLst>
                                  <p:childTnLst>
                                    <p:set>
                                      <p:cBhvr>
                                        <p:cTn id="61" dur="1" fill="hold">
                                          <p:stCondLst>
                                            <p:cond delay="0"/>
                                          </p:stCondLst>
                                        </p:cTn>
                                        <p:tgtEl>
                                          <p:spTgt spid="558083">
                                            <p:bg/>
                                          </p:spTgt>
                                        </p:tgtEl>
                                        <p:attrNameLst>
                                          <p:attrName>style.visibility</p:attrName>
                                        </p:attrNameLst>
                                      </p:cBhvr>
                                      <p:to>
                                        <p:strVal val="visible"/>
                                      </p:to>
                                    </p:set>
                                    <p:animEffect transition="in" filter="blinds(horizontal)">
                                      <p:cBhvr>
                                        <p:cTn id="62" dur="500"/>
                                        <p:tgtEl>
                                          <p:spTgt spid="558083">
                                            <p:bg/>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558083">
                                            <p:txEl>
                                              <p:pRg st="0" end="0"/>
                                            </p:txEl>
                                          </p:spTgt>
                                        </p:tgtEl>
                                        <p:attrNameLst>
                                          <p:attrName>style.visibility</p:attrName>
                                        </p:attrNameLst>
                                      </p:cBhvr>
                                      <p:to>
                                        <p:strVal val="visible"/>
                                      </p:to>
                                    </p:set>
                                    <p:animEffect transition="in" filter="blinds(horizontal)">
                                      <p:cBhvr>
                                        <p:cTn id="67" dur="500"/>
                                        <p:tgtEl>
                                          <p:spTgt spid="558083">
                                            <p:txEl>
                                              <p:pRg st="0" end="0"/>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558083">
                                            <p:txEl>
                                              <p:pRg st="1" end="1"/>
                                            </p:txEl>
                                          </p:spTgt>
                                        </p:tgtEl>
                                        <p:attrNameLst>
                                          <p:attrName>style.visibility</p:attrName>
                                        </p:attrNameLst>
                                      </p:cBhvr>
                                      <p:to>
                                        <p:strVal val="visible"/>
                                      </p:to>
                                    </p:set>
                                    <p:animEffect transition="in" filter="blinds(horizontal)">
                                      <p:cBhvr>
                                        <p:cTn id="72" dur="500"/>
                                        <p:tgtEl>
                                          <p:spTgt spid="558083">
                                            <p:txEl>
                                              <p:pRg st="1" end="1"/>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558083">
                                            <p:txEl>
                                              <p:pRg st="2" end="2"/>
                                            </p:txEl>
                                          </p:spTgt>
                                        </p:tgtEl>
                                        <p:attrNameLst>
                                          <p:attrName>style.visibility</p:attrName>
                                        </p:attrNameLst>
                                      </p:cBhvr>
                                      <p:to>
                                        <p:strVal val="visible"/>
                                      </p:to>
                                    </p:set>
                                    <p:animEffect transition="in" filter="blinds(horizontal)">
                                      <p:cBhvr>
                                        <p:cTn id="77" dur="500"/>
                                        <p:tgtEl>
                                          <p:spTgt spid="558083">
                                            <p:txEl>
                                              <p:pRg st="2" end="2"/>
                                            </p:txEl>
                                          </p:spTgt>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558083">
                                            <p:txEl>
                                              <p:pRg st="3" end="3"/>
                                            </p:txEl>
                                          </p:spTgt>
                                        </p:tgtEl>
                                        <p:attrNameLst>
                                          <p:attrName>style.visibility</p:attrName>
                                        </p:attrNameLst>
                                      </p:cBhvr>
                                      <p:to>
                                        <p:strVal val="visible"/>
                                      </p:to>
                                    </p:set>
                                    <p:animEffect transition="in" filter="blinds(horizontal)">
                                      <p:cBhvr>
                                        <p:cTn id="82" dur="500"/>
                                        <p:tgtEl>
                                          <p:spTgt spid="558083">
                                            <p:txEl>
                                              <p:pRg st="3" end="3"/>
                                            </p:txEl>
                                          </p:spTgt>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558083">
                                            <p:txEl>
                                              <p:pRg st="4" end="4"/>
                                            </p:txEl>
                                          </p:spTgt>
                                        </p:tgtEl>
                                        <p:attrNameLst>
                                          <p:attrName>style.visibility</p:attrName>
                                        </p:attrNameLst>
                                      </p:cBhvr>
                                      <p:to>
                                        <p:strVal val="visible"/>
                                      </p:to>
                                    </p:set>
                                    <p:animEffect transition="in" filter="blinds(horizontal)">
                                      <p:cBhvr>
                                        <p:cTn id="87" dur="500"/>
                                        <p:tgtEl>
                                          <p:spTgt spid="5580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8083" grpId="0" build="p" bldLvl="2" autoUpdateAnimBg="0"/>
      <p:bldP spid="558083" grpId="1" build="p" animBg="1"/>
      <p:bldP spid="558112" grpId="0"/>
      <p:bldP spid="558119" grpId="0"/>
      <p:bldP spid="558120" grpId="0" build="p" bldLvl="2" animBg="1"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236538" y="107950"/>
            <a:ext cx="8807450" cy="569913"/>
          </a:xfrm>
        </p:spPr>
        <p:txBody>
          <a:bodyPr lIns="91440" tIns="45720" rIns="91440" bIns="45720" anchor="ctr"/>
          <a:lstStyle/>
          <a:p>
            <a:pPr eaLnBrk="1" hangingPunct="1"/>
            <a:r>
              <a:rPr lang="zh-CN" altLang="en-US">
                <a:solidFill>
                  <a:srgbClr val="CC0000"/>
                </a:solidFill>
              </a:rPr>
              <a:t>替换算法-最近最少用</a:t>
            </a:r>
            <a:r>
              <a:rPr lang="en-US" altLang="zh-CN">
                <a:solidFill>
                  <a:srgbClr val="CC0000"/>
                </a:solidFill>
              </a:rPr>
              <a:t>(LRU)</a:t>
            </a:r>
          </a:p>
        </p:txBody>
      </p:sp>
      <p:sp>
        <p:nvSpPr>
          <p:cNvPr id="67587" name="Rectangle 3"/>
          <p:cNvSpPr>
            <a:spLocks noGrp="1" noChangeArrowheads="1"/>
          </p:cNvSpPr>
          <p:nvPr>
            <p:ph type="body" idx="4294967295"/>
          </p:nvPr>
        </p:nvSpPr>
        <p:spPr>
          <a:xfrm>
            <a:off x="89693" y="990800"/>
            <a:ext cx="8640763" cy="1846659"/>
          </a:xfrm>
        </p:spPr>
        <p:txBody>
          <a:bodyPr lIns="91440" tIns="45720" rIns="91440" bIns="45720"/>
          <a:lstStyle/>
          <a:p>
            <a:pPr eaLnBrk="1" hangingPunct="1"/>
            <a:r>
              <a:rPr lang="zh-CN" altLang="en-US" sz="2000" dirty="0">
                <a:latin typeface="微软雅黑" panose="020B0503020204020204" pitchFamily="34" charset="-122"/>
                <a:ea typeface="微软雅黑" panose="020B0503020204020204" pitchFamily="34" charset="-122"/>
              </a:rPr>
              <a:t>总是把最近最少用的那一块淘汰掉。</a:t>
            </a:r>
          </a:p>
          <a:p>
            <a:pPr lvl="1" eaLnBrk="1" hangingPunct="1">
              <a:buFontTx/>
              <a:buNone/>
            </a:pPr>
            <a:r>
              <a:rPr lang="zh-CN" altLang="en-US" sz="2000" dirty="0">
                <a:latin typeface="微软雅黑" panose="020B0503020204020204" pitchFamily="34" charset="-122"/>
                <a:ea typeface="微软雅黑" panose="020B0503020204020204" pitchFamily="34" charset="-122"/>
              </a:rPr>
              <a:t>例：假定主存中的5块{1,2,3,4,5}同时映射到</a:t>
            </a:r>
            <a:r>
              <a:rPr lang="en-US" altLang="zh-CN" sz="2000" dirty="0">
                <a:latin typeface="微软雅黑" panose="020B0503020204020204" pitchFamily="34" charset="-122"/>
                <a:ea typeface="微软雅黑" panose="020B0503020204020204" pitchFamily="34" charset="-122"/>
              </a:rPr>
              <a:t>Cache</a:t>
            </a:r>
            <a:r>
              <a:rPr lang="zh-CN" altLang="en-US" sz="2000" dirty="0">
                <a:latin typeface="微软雅黑" panose="020B0503020204020204" pitchFamily="34" charset="-122"/>
                <a:ea typeface="微软雅黑" panose="020B0503020204020204" pitchFamily="34" charset="-122"/>
              </a:rPr>
              <a:t>同一组中，对于同一地址流</a:t>
            </a:r>
            <a:r>
              <a:rPr lang="en-US" altLang="zh-CN" sz="2000" dirty="0">
                <a:latin typeface="微软雅黑" panose="020B0503020204020204" pitchFamily="34" charset="-122"/>
                <a:ea typeface="微软雅黑" panose="020B0503020204020204" pitchFamily="34" charset="-122"/>
              </a:rPr>
              <a:t>{1,2,3,4,1,2,5,1,2,3,4,5}</a:t>
            </a:r>
            <a:r>
              <a:rPr lang="zh-CN" altLang="en-US" sz="2000" dirty="0">
                <a:latin typeface="微软雅黑" panose="020B0503020204020204" pitchFamily="34" charset="-122"/>
                <a:ea typeface="微软雅黑" panose="020B0503020204020204" pitchFamily="34" charset="-122"/>
              </a:rPr>
              <a:t>，考察3行/组、 4行/组、 5行/组的情况。</a:t>
            </a:r>
          </a:p>
          <a:p>
            <a:pPr eaLnBrk="1" hangingPunct="1"/>
            <a:endParaRPr lang="zh-CN" altLang="en-US" sz="2000" dirty="0">
              <a:latin typeface="微软雅黑" panose="020B0503020204020204" pitchFamily="34" charset="-122"/>
              <a:ea typeface="微软雅黑" panose="020B0503020204020204" pitchFamily="34" charset="-122"/>
            </a:endParaRPr>
          </a:p>
        </p:txBody>
      </p:sp>
      <p:sp>
        <p:nvSpPr>
          <p:cNvPr id="67588" name="Text Box 4"/>
          <p:cNvSpPr txBox="1">
            <a:spLocks noChangeArrowheads="1"/>
          </p:cNvSpPr>
          <p:nvPr/>
        </p:nvSpPr>
        <p:spPr bwMode="auto">
          <a:xfrm>
            <a:off x="4502150" y="4113213"/>
            <a:ext cx="2555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3</a:t>
            </a:r>
          </a:p>
        </p:txBody>
      </p:sp>
      <p:sp>
        <p:nvSpPr>
          <p:cNvPr id="67589" name="Rectangle 5"/>
          <p:cNvSpPr>
            <a:spLocks noChangeArrowheads="1"/>
          </p:cNvSpPr>
          <p:nvPr/>
        </p:nvSpPr>
        <p:spPr bwMode="auto">
          <a:xfrm>
            <a:off x="7867650" y="2981325"/>
            <a:ext cx="376238" cy="1870075"/>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7590" name="Line 6"/>
          <p:cNvSpPr>
            <a:spLocks noChangeShapeType="1"/>
          </p:cNvSpPr>
          <p:nvPr/>
        </p:nvSpPr>
        <p:spPr bwMode="auto">
          <a:xfrm>
            <a:off x="7867650" y="3400425"/>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591" name="Line 7"/>
          <p:cNvSpPr>
            <a:spLocks noChangeShapeType="1"/>
          </p:cNvSpPr>
          <p:nvPr/>
        </p:nvSpPr>
        <p:spPr bwMode="auto">
          <a:xfrm>
            <a:off x="7859713" y="3730625"/>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592" name="Rectangle 8"/>
          <p:cNvSpPr>
            <a:spLocks noChangeArrowheads="1"/>
          </p:cNvSpPr>
          <p:nvPr/>
        </p:nvSpPr>
        <p:spPr bwMode="auto">
          <a:xfrm>
            <a:off x="1544638" y="3009900"/>
            <a:ext cx="376237" cy="1843088"/>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7593" name="Rectangle 9"/>
          <p:cNvSpPr>
            <a:spLocks noChangeArrowheads="1"/>
          </p:cNvSpPr>
          <p:nvPr/>
        </p:nvSpPr>
        <p:spPr bwMode="auto">
          <a:xfrm>
            <a:off x="2141538" y="2998788"/>
            <a:ext cx="376237" cy="1855787"/>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7594" name="Line 10"/>
          <p:cNvSpPr>
            <a:spLocks noChangeShapeType="1"/>
          </p:cNvSpPr>
          <p:nvPr/>
        </p:nvSpPr>
        <p:spPr bwMode="auto">
          <a:xfrm>
            <a:off x="1546225" y="3390900"/>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595" name="Line 11"/>
          <p:cNvSpPr>
            <a:spLocks noChangeShapeType="1"/>
          </p:cNvSpPr>
          <p:nvPr/>
        </p:nvSpPr>
        <p:spPr bwMode="auto">
          <a:xfrm>
            <a:off x="1538288" y="3759200"/>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596" name="Text Box 12"/>
          <p:cNvSpPr txBox="1">
            <a:spLocks noChangeArrowheads="1"/>
          </p:cNvSpPr>
          <p:nvPr/>
        </p:nvSpPr>
        <p:spPr bwMode="auto">
          <a:xfrm>
            <a:off x="1558925" y="3013075"/>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 1</a:t>
            </a:r>
          </a:p>
        </p:txBody>
      </p:sp>
      <p:sp>
        <p:nvSpPr>
          <p:cNvPr id="67597" name="Line 13"/>
          <p:cNvSpPr>
            <a:spLocks noChangeShapeType="1"/>
          </p:cNvSpPr>
          <p:nvPr/>
        </p:nvSpPr>
        <p:spPr bwMode="auto">
          <a:xfrm>
            <a:off x="2149475" y="3395663"/>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598" name="Line 14"/>
          <p:cNvSpPr>
            <a:spLocks noChangeShapeType="1"/>
          </p:cNvSpPr>
          <p:nvPr/>
        </p:nvSpPr>
        <p:spPr bwMode="auto">
          <a:xfrm>
            <a:off x="2141538" y="3751263"/>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599" name="Text Box 15"/>
          <p:cNvSpPr txBox="1">
            <a:spLocks noChangeArrowheads="1"/>
          </p:cNvSpPr>
          <p:nvPr/>
        </p:nvSpPr>
        <p:spPr bwMode="auto">
          <a:xfrm>
            <a:off x="2162175" y="3017838"/>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 2</a:t>
            </a:r>
          </a:p>
        </p:txBody>
      </p:sp>
      <p:sp>
        <p:nvSpPr>
          <p:cNvPr id="67600" name="Text Box 16"/>
          <p:cNvSpPr txBox="1">
            <a:spLocks noChangeArrowheads="1"/>
          </p:cNvSpPr>
          <p:nvPr/>
        </p:nvSpPr>
        <p:spPr bwMode="auto">
          <a:xfrm>
            <a:off x="3933825" y="4092575"/>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67601" name="Text Box 17"/>
          <p:cNvSpPr txBox="1">
            <a:spLocks noChangeArrowheads="1"/>
          </p:cNvSpPr>
          <p:nvPr/>
        </p:nvSpPr>
        <p:spPr bwMode="auto">
          <a:xfrm>
            <a:off x="2225675" y="3406775"/>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67602" name="Text Box 18"/>
          <p:cNvSpPr txBox="1">
            <a:spLocks noChangeArrowheads="1"/>
          </p:cNvSpPr>
          <p:nvPr/>
        </p:nvSpPr>
        <p:spPr bwMode="auto">
          <a:xfrm>
            <a:off x="2814638" y="3746500"/>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67603" name="Rectangle 19"/>
          <p:cNvSpPr>
            <a:spLocks noChangeArrowheads="1"/>
          </p:cNvSpPr>
          <p:nvPr/>
        </p:nvSpPr>
        <p:spPr bwMode="auto">
          <a:xfrm>
            <a:off x="2741613" y="2995613"/>
            <a:ext cx="376237" cy="1855787"/>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7604" name="Line 20"/>
          <p:cNvSpPr>
            <a:spLocks noChangeShapeType="1"/>
          </p:cNvSpPr>
          <p:nvPr/>
        </p:nvSpPr>
        <p:spPr bwMode="auto">
          <a:xfrm>
            <a:off x="2741613" y="3389313"/>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05" name="Line 21"/>
          <p:cNvSpPr>
            <a:spLocks noChangeShapeType="1"/>
          </p:cNvSpPr>
          <p:nvPr/>
        </p:nvSpPr>
        <p:spPr bwMode="auto">
          <a:xfrm>
            <a:off x="2733675" y="3744913"/>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06" name="Text Box 22"/>
          <p:cNvSpPr txBox="1">
            <a:spLocks noChangeArrowheads="1"/>
          </p:cNvSpPr>
          <p:nvPr/>
        </p:nvSpPr>
        <p:spPr bwMode="auto">
          <a:xfrm>
            <a:off x="2741613" y="3024188"/>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 3</a:t>
            </a:r>
          </a:p>
        </p:txBody>
      </p:sp>
      <p:sp>
        <p:nvSpPr>
          <p:cNvPr id="67607" name="Rectangle 23"/>
          <p:cNvSpPr>
            <a:spLocks noChangeArrowheads="1"/>
          </p:cNvSpPr>
          <p:nvPr/>
        </p:nvSpPr>
        <p:spPr bwMode="auto">
          <a:xfrm>
            <a:off x="3306763" y="3001963"/>
            <a:ext cx="376237" cy="1857375"/>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7608" name="Rectangle 24"/>
          <p:cNvSpPr>
            <a:spLocks noChangeArrowheads="1"/>
          </p:cNvSpPr>
          <p:nvPr/>
        </p:nvSpPr>
        <p:spPr bwMode="auto">
          <a:xfrm>
            <a:off x="3852863" y="2990850"/>
            <a:ext cx="376237" cy="1854200"/>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7609" name="Line 25"/>
          <p:cNvSpPr>
            <a:spLocks noChangeShapeType="1"/>
          </p:cNvSpPr>
          <p:nvPr/>
        </p:nvSpPr>
        <p:spPr bwMode="auto">
          <a:xfrm>
            <a:off x="3308350" y="3382963"/>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10" name="Line 26"/>
          <p:cNvSpPr>
            <a:spLocks noChangeShapeType="1"/>
          </p:cNvSpPr>
          <p:nvPr/>
        </p:nvSpPr>
        <p:spPr bwMode="auto">
          <a:xfrm>
            <a:off x="3300413" y="3751263"/>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11" name="Text Box 27"/>
          <p:cNvSpPr txBox="1">
            <a:spLocks noChangeArrowheads="1"/>
          </p:cNvSpPr>
          <p:nvPr/>
        </p:nvSpPr>
        <p:spPr bwMode="auto">
          <a:xfrm>
            <a:off x="3382963" y="4084638"/>
            <a:ext cx="2143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67612" name="Line 28"/>
          <p:cNvSpPr>
            <a:spLocks noChangeShapeType="1"/>
          </p:cNvSpPr>
          <p:nvPr/>
        </p:nvSpPr>
        <p:spPr bwMode="auto">
          <a:xfrm>
            <a:off x="3860800" y="3387725"/>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13" name="Line 29"/>
          <p:cNvSpPr>
            <a:spLocks noChangeShapeType="1"/>
          </p:cNvSpPr>
          <p:nvPr/>
        </p:nvSpPr>
        <p:spPr bwMode="auto">
          <a:xfrm>
            <a:off x="3852863" y="3756025"/>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14" name="Text Box 30"/>
          <p:cNvSpPr txBox="1">
            <a:spLocks noChangeArrowheads="1"/>
          </p:cNvSpPr>
          <p:nvPr/>
        </p:nvSpPr>
        <p:spPr bwMode="auto">
          <a:xfrm>
            <a:off x="5051425" y="4122738"/>
            <a:ext cx="228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4</a:t>
            </a:r>
          </a:p>
        </p:txBody>
      </p:sp>
      <p:sp>
        <p:nvSpPr>
          <p:cNvPr id="67615" name="Text Box 31"/>
          <p:cNvSpPr txBox="1">
            <a:spLocks noChangeArrowheads="1"/>
          </p:cNvSpPr>
          <p:nvPr/>
        </p:nvSpPr>
        <p:spPr bwMode="auto">
          <a:xfrm>
            <a:off x="3389313" y="3400425"/>
            <a:ext cx="3222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3</a:t>
            </a:r>
          </a:p>
        </p:txBody>
      </p:sp>
      <p:sp>
        <p:nvSpPr>
          <p:cNvPr id="67616" name="Text Box 32"/>
          <p:cNvSpPr txBox="1">
            <a:spLocks noChangeArrowheads="1"/>
          </p:cNvSpPr>
          <p:nvPr/>
        </p:nvSpPr>
        <p:spPr bwMode="auto">
          <a:xfrm>
            <a:off x="5662613" y="4510088"/>
            <a:ext cx="2143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3</a:t>
            </a:r>
          </a:p>
        </p:txBody>
      </p:sp>
      <p:sp>
        <p:nvSpPr>
          <p:cNvPr id="67617" name="Text Box 33"/>
          <p:cNvSpPr txBox="1">
            <a:spLocks noChangeArrowheads="1"/>
          </p:cNvSpPr>
          <p:nvPr/>
        </p:nvSpPr>
        <p:spPr bwMode="auto">
          <a:xfrm>
            <a:off x="3937000" y="3763963"/>
            <a:ext cx="295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3</a:t>
            </a:r>
          </a:p>
        </p:txBody>
      </p:sp>
      <p:sp>
        <p:nvSpPr>
          <p:cNvPr id="67618" name="Rectangle 34"/>
          <p:cNvSpPr>
            <a:spLocks noChangeArrowheads="1"/>
          </p:cNvSpPr>
          <p:nvPr/>
        </p:nvSpPr>
        <p:spPr bwMode="auto">
          <a:xfrm>
            <a:off x="4403725" y="2994025"/>
            <a:ext cx="376238" cy="1844675"/>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7619" name="Line 35"/>
          <p:cNvSpPr>
            <a:spLocks noChangeShapeType="1"/>
          </p:cNvSpPr>
          <p:nvPr/>
        </p:nvSpPr>
        <p:spPr bwMode="auto">
          <a:xfrm>
            <a:off x="4403725" y="3387725"/>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20" name="Line 36"/>
          <p:cNvSpPr>
            <a:spLocks noChangeShapeType="1"/>
          </p:cNvSpPr>
          <p:nvPr/>
        </p:nvSpPr>
        <p:spPr bwMode="auto">
          <a:xfrm>
            <a:off x="4408488" y="3743325"/>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21" name="Text Box 37"/>
          <p:cNvSpPr txBox="1">
            <a:spLocks noChangeArrowheads="1"/>
          </p:cNvSpPr>
          <p:nvPr/>
        </p:nvSpPr>
        <p:spPr bwMode="auto">
          <a:xfrm>
            <a:off x="4479925" y="3022600"/>
            <a:ext cx="3095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67622" name="Rectangle 38"/>
          <p:cNvSpPr>
            <a:spLocks noChangeArrowheads="1"/>
          </p:cNvSpPr>
          <p:nvPr/>
        </p:nvSpPr>
        <p:spPr bwMode="auto">
          <a:xfrm>
            <a:off x="4968875" y="2987675"/>
            <a:ext cx="376238" cy="1870075"/>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7623" name="Rectangle 39"/>
          <p:cNvSpPr>
            <a:spLocks noChangeArrowheads="1"/>
          </p:cNvSpPr>
          <p:nvPr/>
        </p:nvSpPr>
        <p:spPr bwMode="auto">
          <a:xfrm>
            <a:off x="5540375" y="2989263"/>
            <a:ext cx="376238" cy="1870075"/>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7624" name="Line 40"/>
          <p:cNvSpPr>
            <a:spLocks noChangeShapeType="1"/>
          </p:cNvSpPr>
          <p:nvPr/>
        </p:nvSpPr>
        <p:spPr bwMode="auto">
          <a:xfrm>
            <a:off x="4970463" y="3394075"/>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25" name="Line 41"/>
          <p:cNvSpPr>
            <a:spLocks noChangeShapeType="1"/>
          </p:cNvSpPr>
          <p:nvPr/>
        </p:nvSpPr>
        <p:spPr bwMode="auto">
          <a:xfrm>
            <a:off x="4975225" y="3749675"/>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26" name="Text Box 42"/>
          <p:cNvSpPr txBox="1">
            <a:spLocks noChangeArrowheads="1"/>
          </p:cNvSpPr>
          <p:nvPr/>
        </p:nvSpPr>
        <p:spPr bwMode="auto">
          <a:xfrm>
            <a:off x="4983163" y="3003550"/>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 5</a:t>
            </a:r>
          </a:p>
        </p:txBody>
      </p:sp>
      <p:sp>
        <p:nvSpPr>
          <p:cNvPr id="67627" name="Line 43"/>
          <p:cNvSpPr>
            <a:spLocks noChangeShapeType="1"/>
          </p:cNvSpPr>
          <p:nvPr/>
        </p:nvSpPr>
        <p:spPr bwMode="auto">
          <a:xfrm>
            <a:off x="5535613" y="3398838"/>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28" name="Line 44"/>
          <p:cNvSpPr>
            <a:spLocks noChangeShapeType="1"/>
          </p:cNvSpPr>
          <p:nvPr/>
        </p:nvSpPr>
        <p:spPr bwMode="auto">
          <a:xfrm>
            <a:off x="5540375" y="3754438"/>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29" name="Text Box 45"/>
          <p:cNvSpPr txBox="1">
            <a:spLocks noChangeArrowheads="1"/>
          </p:cNvSpPr>
          <p:nvPr/>
        </p:nvSpPr>
        <p:spPr bwMode="auto">
          <a:xfrm>
            <a:off x="5637213" y="3760788"/>
            <a:ext cx="228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67630" name="Text Box 46"/>
          <p:cNvSpPr txBox="1">
            <a:spLocks noChangeArrowheads="1"/>
          </p:cNvSpPr>
          <p:nvPr/>
        </p:nvSpPr>
        <p:spPr bwMode="auto">
          <a:xfrm>
            <a:off x="5059363" y="3384550"/>
            <a:ext cx="295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67631" name="Text Box 47"/>
          <p:cNvSpPr txBox="1">
            <a:spLocks noChangeArrowheads="1"/>
          </p:cNvSpPr>
          <p:nvPr/>
        </p:nvSpPr>
        <p:spPr bwMode="auto">
          <a:xfrm>
            <a:off x="5637213" y="4149725"/>
            <a:ext cx="3222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4</a:t>
            </a:r>
          </a:p>
        </p:txBody>
      </p:sp>
      <p:sp>
        <p:nvSpPr>
          <p:cNvPr id="67632" name="Text Box 48"/>
          <p:cNvSpPr txBox="1">
            <a:spLocks noChangeArrowheads="1"/>
          </p:cNvSpPr>
          <p:nvPr/>
        </p:nvSpPr>
        <p:spPr bwMode="auto">
          <a:xfrm>
            <a:off x="6818313" y="3363913"/>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67633" name="Rectangle 49"/>
          <p:cNvSpPr>
            <a:spLocks noChangeArrowheads="1"/>
          </p:cNvSpPr>
          <p:nvPr/>
        </p:nvSpPr>
        <p:spPr bwMode="auto">
          <a:xfrm>
            <a:off x="6686550" y="2971800"/>
            <a:ext cx="376238" cy="1893888"/>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7634" name="Line 50"/>
          <p:cNvSpPr>
            <a:spLocks noChangeShapeType="1"/>
          </p:cNvSpPr>
          <p:nvPr/>
        </p:nvSpPr>
        <p:spPr bwMode="auto">
          <a:xfrm>
            <a:off x="6134100" y="3365500"/>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35" name="Line 51"/>
          <p:cNvSpPr>
            <a:spLocks noChangeShapeType="1"/>
          </p:cNvSpPr>
          <p:nvPr/>
        </p:nvSpPr>
        <p:spPr bwMode="auto">
          <a:xfrm>
            <a:off x="6126163" y="3721100"/>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36" name="Rectangle 52"/>
          <p:cNvSpPr>
            <a:spLocks noChangeArrowheads="1"/>
          </p:cNvSpPr>
          <p:nvPr/>
        </p:nvSpPr>
        <p:spPr bwMode="auto">
          <a:xfrm>
            <a:off x="6146800" y="2978150"/>
            <a:ext cx="376238" cy="1870075"/>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7637" name="Rectangle 53"/>
          <p:cNvSpPr>
            <a:spLocks noChangeArrowheads="1"/>
          </p:cNvSpPr>
          <p:nvPr/>
        </p:nvSpPr>
        <p:spPr bwMode="auto">
          <a:xfrm>
            <a:off x="7270750" y="2967038"/>
            <a:ext cx="376238" cy="1870075"/>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7638" name="Line 54"/>
          <p:cNvSpPr>
            <a:spLocks noChangeShapeType="1"/>
          </p:cNvSpPr>
          <p:nvPr/>
        </p:nvSpPr>
        <p:spPr bwMode="auto">
          <a:xfrm>
            <a:off x="6688138" y="3359150"/>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39" name="Line 55"/>
          <p:cNvSpPr>
            <a:spLocks noChangeShapeType="1"/>
          </p:cNvSpPr>
          <p:nvPr/>
        </p:nvSpPr>
        <p:spPr bwMode="auto">
          <a:xfrm>
            <a:off x="6692900" y="3714750"/>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40" name="Text Box 56"/>
          <p:cNvSpPr txBox="1">
            <a:spLocks noChangeArrowheads="1"/>
          </p:cNvSpPr>
          <p:nvPr/>
        </p:nvSpPr>
        <p:spPr bwMode="auto">
          <a:xfrm>
            <a:off x="6786563" y="2981325"/>
            <a:ext cx="3619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3</a:t>
            </a:r>
          </a:p>
        </p:txBody>
      </p:sp>
      <p:sp>
        <p:nvSpPr>
          <p:cNvPr id="67641" name="Line 57"/>
          <p:cNvSpPr>
            <a:spLocks noChangeShapeType="1"/>
          </p:cNvSpPr>
          <p:nvPr/>
        </p:nvSpPr>
        <p:spPr bwMode="auto">
          <a:xfrm>
            <a:off x="7265988" y="3376613"/>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42" name="Line 58"/>
          <p:cNvSpPr>
            <a:spLocks noChangeShapeType="1"/>
          </p:cNvSpPr>
          <p:nvPr/>
        </p:nvSpPr>
        <p:spPr bwMode="auto">
          <a:xfrm>
            <a:off x="7270750" y="3732213"/>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43" name="Text Box 59"/>
          <p:cNvSpPr txBox="1">
            <a:spLocks noChangeArrowheads="1"/>
          </p:cNvSpPr>
          <p:nvPr/>
        </p:nvSpPr>
        <p:spPr bwMode="auto">
          <a:xfrm>
            <a:off x="7342188" y="2986088"/>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4</a:t>
            </a:r>
          </a:p>
        </p:txBody>
      </p:sp>
      <p:sp>
        <p:nvSpPr>
          <p:cNvPr id="67644" name="Text Box 60"/>
          <p:cNvSpPr txBox="1">
            <a:spLocks noChangeArrowheads="1"/>
          </p:cNvSpPr>
          <p:nvPr/>
        </p:nvSpPr>
        <p:spPr bwMode="auto">
          <a:xfrm>
            <a:off x="6799263" y="3725863"/>
            <a:ext cx="2825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67645" name="Text Box 61"/>
          <p:cNvSpPr txBox="1">
            <a:spLocks noChangeArrowheads="1"/>
          </p:cNvSpPr>
          <p:nvPr/>
        </p:nvSpPr>
        <p:spPr bwMode="auto">
          <a:xfrm>
            <a:off x="7354888" y="3375025"/>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3</a:t>
            </a:r>
          </a:p>
        </p:txBody>
      </p:sp>
      <p:sp>
        <p:nvSpPr>
          <p:cNvPr id="67646" name="Text Box 62"/>
          <p:cNvSpPr txBox="1">
            <a:spLocks noChangeArrowheads="1"/>
          </p:cNvSpPr>
          <p:nvPr/>
        </p:nvSpPr>
        <p:spPr bwMode="auto">
          <a:xfrm>
            <a:off x="7354888" y="3740150"/>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67647" name="Text Box 63"/>
          <p:cNvSpPr txBox="1">
            <a:spLocks noChangeArrowheads="1"/>
          </p:cNvSpPr>
          <p:nvPr/>
        </p:nvSpPr>
        <p:spPr bwMode="auto">
          <a:xfrm>
            <a:off x="2822575" y="3398838"/>
            <a:ext cx="2428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67648" name="Text Box 64"/>
          <p:cNvSpPr txBox="1">
            <a:spLocks noChangeArrowheads="1"/>
          </p:cNvSpPr>
          <p:nvPr/>
        </p:nvSpPr>
        <p:spPr bwMode="auto">
          <a:xfrm>
            <a:off x="3381375" y="3736975"/>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67649" name="Text Box 65"/>
          <p:cNvSpPr txBox="1">
            <a:spLocks noChangeArrowheads="1"/>
          </p:cNvSpPr>
          <p:nvPr/>
        </p:nvSpPr>
        <p:spPr bwMode="auto">
          <a:xfrm>
            <a:off x="4492625" y="3403600"/>
            <a:ext cx="2587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67650" name="Text Box 66"/>
          <p:cNvSpPr txBox="1">
            <a:spLocks noChangeArrowheads="1"/>
          </p:cNvSpPr>
          <p:nvPr/>
        </p:nvSpPr>
        <p:spPr bwMode="auto">
          <a:xfrm>
            <a:off x="4510088" y="3752850"/>
            <a:ext cx="2698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4</a:t>
            </a:r>
          </a:p>
        </p:txBody>
      </p:sp>
      <p:sp>
        <p:nvSpPr>
          <p:cNvPr id="67651" name="Text Box 67"/>
          <p:cNvSpPr txBox="1">
            <a:spLocks noChangeArrowheads="1"/>
          </p:cNvSpPr>
          <p:nvPr/>
        </p:nvSpPr>
        <p:spPr bwMode="auto">
          <a:xfrm>
            <a:off x="5065713" y="3760788"/>
            <a:ext cx="2698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67652" name="Text Box 68"/>
          <p:cNvSpPr txBox="1">
            <a:spLocks noChangeArrowheads="1"/>
          </p:cNvSpPr>
          <p:nvPr/>
        </p:nvSpPr>
        <p:spPr bwMode="auto">
          <a:xfrm>
            <a:off x="5553075" y="3414713"/>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 5</a:t>
            </a:r>
          </a:p>
        </p:txBody>
      </p:sp>
      <p:sp>
        <p:nvSpPr>
          <p:cNvPr id="67653" name="Text Box 69"/>
          <p:cNvSpPr txBox="1">
            <a:spLocks noChangeArrowheads="1"/>
          </p:cNvSpPr>
          <p:nvPr/>
        </p:nvSpPr>
        <p:spPr bwMode="auto">
          <a:xfrm>
            <a:off x="6208713" y="3357563"/>
            <a:ext cx="26828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67654" name="Text Box 70"/>
          <p:cNvSpPr txBox="1">
            <a:spLocks noChangeArrowheads="1"/>
          </p:cNvSpPr>
          <p:nvPr/>
        </p:nvSpPr>
        <p:spPr bwMode="auto">
          <a:xfrm>
            <a:off x="6221413" y="3746500"/>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5</a:t>
            </a:r>
          </a:p>
        </p:txBody>
      </p:sp>
      <p:sp>
        <p:nvSpPr>
          <p:cNvPr id="67655" name="Text Box 71"/>
          <p:cNvSpPr txBox="1">
            <a:spLocks noChangeArrowheads="1"/>
          </p:cNvSpPr>
          <p:nvPr/>
        </p:nvSpPr>
        <p:spPr bwMode="auto">
          <a:xfrm>
            <a:off x="6149975" y="2989263"/>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 2</a:t>
            </a:r>
          </a:p>
        </p:txBody>
      </p:sp>
      <p:sp>
        <p:nvSpPr>
          <p:cNvPr id="67656" name="Text Box 72"/>
          <p:cNvSpPr txBox="1">
            <a:spLocks noChangeArrowheads="1"/>
          </p:cNvSpPr>
          <p:nvPr/>
        </p:nvSpPr>
        <p:spPr bwMode="auto">
          <a:xfrm>
            <a:off x="7958138" y="2982913"/>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5</a:t>
            </a:r>
          </a:p>
        </p:txBody>
      </p:sp>
      <p:sp>
        <p:nvSpPr>
          <p:cNvPr id="67657" name="Text Box 73"/>
          <p:cNvSpPr txBox="1">
            <a:spLocks noChangeArrowheads="1"/>
          </p:cNvSpPr>
          <p:nvPr/>
        </p:nvSpPr>
        <p:spPr bwMode="auto">
          <a:xfrm>
            <a:off x="7958138" y="3371850"/>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4</a:t>
            </a:r>
          </a:p>
        </p:txBody>
      </p:sp>
      <p:sp>
        <p:nvSpPr>
          <p:cNvPr id="67658" name="Text Box 74"/>
          <p:cNvSpPr txBox="1">
            <a:spLocks noChangeArrowheads="1"/>
          </p:cNvSpPr>
          <p:nvPr/>
        </p:nvSpPr>
        <p:spPr bwMode="auto">
          <a:xfrm>
            <a:off x="7970838" y="3736975"/>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3</a:t>
            </a:r>
          </a:p>
        </p:txBody>
      </p:sp>
      <p:sp>
        <p:nvSpPr>
          <p:cNvPr id="67659" name="Line 75"/>
          <p:cNvSpPr>
            <a:spLocks noChangeShapeType="1"/>
          </p:cNvSpPr>
          <p:nvPr/>
        </p:nvSpPr>
        <p:spPr bwMode="auto">
          <a:xfrm>
            <a:off x="1538288" y="4102100"/>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60" name="Line 76"/>
          <p:cNvSpPr>
            <a:spLocks noChangeShapeType="1"/>
          </p:cNvSpPr>
          <p:nvPr/>
        </p:nvSpPr>
        <p:spPr bwMode="auto">
          <a:xfrm>
            <a:off x="2147888" y="4089400"/>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61" name="Line 77"/>
          <p:cNvSpPr>
            <a:spLocks noChangeShapeType="1"/>
          </p:cNvSpPr>
          <p:nvPr/>
        </p:nvSpPr>
        <p:spPr bwMode="auto">
          <a:xfrm>
            <a:off x="2732088" y="4076700"/>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62" name="Line 78"/>
          <p:cNvSpPr>
            <a:spLocks noChangeShapeType="1"/>
          </p:cNvSpPr>
          <p:nvPr/>
        </p:nvSpPr>
        <p:spPr bwMode="auto">
          <a:xfrm>
            <a:off x="3303588" y="4083050"/>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63" name="Line 79"/>
          <p:cNvSpPr>
            <a:spLocks noChangeShapeType="1"/>
          </p:cNvSpPr>
          <p:nvPr/>
        </p:nvSpPr>
        <p:spPr bwMode="auto">
          <a:xfrm>
            <a:off x="4410075" y="4121150"/>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64" name="Line 80"/>
          <p:cNvSpPr>
            <a:spLocks noChangeShapeType="1"/>
          </p:cNvSpPr>
          <p:nvPr/>
        </p:nvSpPr>
        <p:spPr bwMode="auto">
          <a:xfrm>
            <a:off x="6145213" y="4129088"/>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65" name="Line 81"/>
          <p:cNvSpPr>
            <a:spLocks noChangeShapeType="1"/>
          </p:cNvSpPr>
          <p:nvPr/>
        </p:nvSpPr>
        <p:spPr bwMode="auto">
          <a:xfrm>
            <a:off x="6692900" y="4119563"/>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66" name="Line 82"/>
          <p:cNvSpPr>
            <a:spLocks noChangeShapeType="1"/>
          </p:cNvSpPr>
          <p:nvPr/>
        </p:nvSpPr>
        <p:spPr bwMode="auto">
          <a:xfrm>
            <a:off x="7275513" y="4098925"/>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67" name="Line 83"/>
          <p:cNvSpPr>
            <a:spLocks noChangeShapeType="1"/>
          </p:cNvSpPr>
          <p:nvPr/>
        </p:nvSpPr>
        <p:spPr bwMode="auto">
          <a:xfrm>
            <a:off x="7859713" y="4111625"/>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68" name="Line 84"/>
          <p:cNvSpPr>
            <a:spLocks noChangeShapeType="1"/>
          </p:cNvSpPr>
          <p:nvPr/>
        </p:nvSpPr>
        <p:spPr bwMode="auto">
          <a:xfrm>
            <a:off x="5532438" y="4146550"/>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69" name="Line 85"/>
          <p:cNvSpPr>
            <a:spLocks noChangeShapeType="1"/>
          </p:cNvSpPr>
          <p:nvPr/>
        </p:nvSpPr>
        <p:spPr bwMode="auto">
          <a:xfrm>
            <a:off x="4970463" y="4140200"/>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70" name="Line 86"/>
          <p:cNvSpPr>
            <a:spLocks noChangeShapeType="1"/>
          </p:cNvSpPr>
          <p:nvPr/>
        </p:nvSpPr>
        <p:spPr bwMode="auto">
          <a:xfrm>
            <a:off x="3851275" y="4100513"/>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71" name="Text Box 87"/>
          <p:cNvSpPr txBox="1">
            <a:spLocks noChangeArrowheads="1"/>
          </p:cNvSpPr>
          <p:nvPr/>
        </p:nvSpPr>
        <p:spPr bwMode="auto">
          <a:xfrm>
            <a:off x="1466850" y="4930775"/>
            <a:ext cx="6911975"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10000"/>
              </a:spcBef>
            </a:pPr>
            <a:r>
              <a:rPr kumimoji="1" lang="zh-CN" altLang="en-US" sz="2400" dirty="0">
                <a:ea typeface="宋体" panose="02010600030101010101" pitchFamily="2" charset="-122"/>
              </a:rPr>
              <a:t>                                                </a:t>
            </a:r>
            <a:r>
              <a:rPr kumimoji="1" lang="zh-CN" altLang="en-US" sz="2400" b="1" dirty="0">
                <a:solidFill>
                  <a:srgbClr val="006600"/>
                </a:solidFill>
                <a:ea typeface="宋体" panose="02010600030101010101" pitchFamily="2" charset="-122"/>
              </a:rPr>
              <a:t>√    √ </a:t>
            </a:r>
            <a:r>
              <a:rPr kumimoji="1" lang="zh-CN" altLang="en-US" sz="2400" b="1" dirty="0">
                <a:ea typeface="宋体" panose="02010600030101010101" pitchFamily="2" charset="-122"/>
              </a:rPr>
              <a:t>      </a:t>
            </a:r>
          </a:p>
          <a:p>
            <a:pPr eaLnBrk="1" hangingPunct="1">
              <a:spcBef>
                <a:spcPct val="10000"/>
              </a:spcBef>
            </a:pPr>
            <a:r>
              <a:rPr kumimoji="1" lang="zh-CN" altLang="en-US" sz="2400" b="1" dirty="0">
                <a:ea typeface="宋体" panose="02010600030101010101" pitchFamily="2" charset="-122"/>
              </a:rPr>
              <a:t>                             </a:t>
            </a:r>
            <a:r>
              <a:rPr kumimoji="1" lang="zh-CN" altLang="en-US" sz="2400" b="1" dirty="0">
                <a:solidFill>
                  <a:srgbClr val="006600"/>
                </a:solidFill>
                <a:ea typeface="宋体" panose="02010600030101010101" pitchFamily="2" charset="-122"/>
              </a:rPr>
              <a:t>√  √          √    √</a:t>
            </a:r>
          </a:p>
          <a:p>
            <a:pPr eaLnBrk="1" hangingPunct="1">
              <a:spcBef>
                <a:spcPct val="10000"/>
              </a:spcBef>
            </a:pPr>
            <a:r>
              <a:rPr kumimoji="1" lang="zh-CN" altLang="en-US" sz="2400" b="1" dirty="0">
                <a:solidFill>
                  <a:srgbClr val="006600"/>
                </a:solidFill>
                <a:ea typeface="宋体" panose="02010600030101010101" pitchFamily="2" charset="-122"/>
              </a:rPr>
              <a:t>                             √  √          √    √   √   √   √</a:t>
            </a:r>
          </a:p>
        </p:txBody>
      </p:sp>
      <p:sp>
        <p:nvSpPr>
          <p:cNvPr id="67672" name="Text Box 88"/>
          <p:cNvSpPr txBox="1">
            <a:spLocks noChangeArrowheads="1"/>
          </p:cNvSpPr>
          <p:nvPr/>
        </p:nvSpPr>
        <p:spPr bwMode="auto">
          <a:xfrm>
            <a:off x="3306763" y="3021013"/>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 4</a:t>
            </a:r>
          </a:p>
        </p:txBody>
      </p:sp>
      <p:sp>
        <p:nvSpPr>
          <p:cNvPr id="67673" name="Text Box 89"/>
          <p:cNvSpPr txBox="1">
            <a:spLocks noChangeArrowheads="1"/>
          </p:cNvSpPr>
          <p:nvPr/>
        </p:nvSpPr>
        <p:spPr bwMode="auto">
          <a:xfrm>
            <a:off x="3935413" y="3413125"/>
            <a:ext cx="3222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4</a:t>
            </a:r>
          </a:p>
        </p:txBody>
      </p:sp>
      <p:sp>
        <p:nvSpPr>
          <p:cNvPr id="67674" name="Text Box 90"/>
          <p:cNvSpPr txBox="1">
            <a:spLocks noChangeArrowheads="1"/>
          </p:cNvSpPr>
          <p:nvPr/>
        </p:nvSpPr>
        <p:spPr bwMode="auto">
          <a:xfrm>
            <a:off x="3903663" y="3033713"/>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67675" name="Text Box 91"/>
          <p:cNvSpPr txBox="1">
            <a:spLocks noChangeArrowheads="1"/>
          </p:cNvSpPr>
          <p:nvPr/>
        </p:nvSpPr>
        <p:spPr bwMode="auto">
          <a:xfrm>
            <a:off x="6218238" y="4111625"/>
            <a:ext cx="307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4</a:t>
            </a:r>
          </a:p>
        </p:txBody>
      </p:sp>
      <p:sp>
        <p:nvSpPr>
          <p:cNvPr id="67676" name="Text Box 92"/>
          <p:cNvSpPr txBox="1">
            <a:spLocks noChangeArrowheads="1"/>
          </p:cNvSpPr>
          <p:nvPr/>
        </p:nvSpPr>
        <p:spPr bwMode="auto">
          <a:xfrm>
            <a:off x="6813550" y="4103688"/>
            <a:ext cx="307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5</a:t>
            </a:r>
          </a:p>
        </p:txBody>
      </p:sp>
      <p:sp>
        <p:nvSpPr>
          <p:cNvPr id="67677" name="Text Box 93"/>
          <p:cNvSpPr txBox="1">
            <a:spLocks noChangeArrowheads="1"/>
          </p:cNvSpPr>
          <p:nvPr/>
        </p:nvSpPr>
        <p:spPr bwMode="auto">
          <a:xfrm>
            <a:off x="7372350" y="4090988"/>
            <a:ext cx="307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67678" name="Text Box 94"/>
          <p:cNvSpPr txBox="1">
            <a:spLocks noChangeArrowheads="1"/>
          </p:cNvSpPr>
          <p:nvPr/>
        </p:nvSpPr>
        <p:spPr bwMode="auto">
          <a:xfrm>
            <a:off x="7956550" y="4090988"/>
            <a:ext cx="307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67679" name="Text Box 95"/>
          <p:cNvSpPr txBox="1">
            <a:spLocks noChangeArrowheads="1"/>
          </p:cNvSpPr>
          <p:nvPr/>
        </p:nvSpPr>
        <p:spPr bwMode="auto">
          <a:xfrm>
            <a:off x="1420813" y="2540000"/>
            <a:ext cx="6911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 1      2     3     4    1    2     5    1     2     3     4     5   </a:t>
            </a:r>
          </a:p>
        </p:txBody>
      </p:sp>
      <p:sp>
        <p:nvSpPr>
          <p:cNvPr id="67680" name="Line 96"/>
          <p:cNvSpPr>
            <a:spLocks noChangeShapeType="1"/>
          </p:cNvSpPr>
          <p:nvPr/>
        </p:nvSpPr>
        <p:spPr bwMode="auto">
          <a:xfrm>
            <a:off x="1538288" y="4470400"/>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81" name="Line 97"/>
          <p:cNvSpPr>
            <a:spLocks noChangeShapeType="1"/>
          </p:cNvSpPr>
          <p:nvPr/>
        </p:nvSpPr>
        <p:spPr bwMode="auto">
          <a:xfrm>
            <a:off x="2147888" y="4464050"/>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82" name="Line 98"/>
          <p:cNvSpPr>
            <a:spLocks noChangeShapeType="1"/>
          </p:cNvSpPr>
          <p:nvPr/>
        </p:nvSpPr>
        <p:spPr bwMode="auto">
          <a:xfrm>
            <a:off x="4975225" y="4511675"/>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83" name="Line 99"/>
          <p:cNvSpPr>
            <a:spLocks noChangeShapeType="1"/>
          </p:cNvSpPr>
          <p:nvPr/>
        </p:nvSpPr>
        <p:spPr bwMode="auto">
          <a:xfrm>
            <a:off x="5530850" y="4514850"/>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84" name="Line 100"/>
          <p:cNvSpPr>
            <a:spLocks noChangeShapeType="1"/>
          </p:cNvSpPr>
          <p:nvPr/>
        </p:nvSpPr>
        <p:spPr bwMode="auto">
          <a:xfrm>
            <a:off x="6143625" y="4518025"/>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85" name="Line 101"/>
          <p:cNvSpPr>
            <a:spLocks noChangeShapeType="1"/>
          </p:cNvSpPr>
          <p:nvPr/>
        </p:nvSpPr>
        <p:spPr bwMode="auto">
          <a:xfrm>
            <a:off x="6692900" y="4498975"/>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86" name="Line 102"/>
          <p:cNvSpPr>
            <a:spLocks noChangeShapeType="1"/>
          </p:cNvSpPr>
          <p:nvPr/>
        </p:nvSpPr>
        <p:spPr bwMode="auto">
          <a:xfrm>
            <a:off x="7270750" y="4478338"/>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87" name="Line 103"/>
          <p:cNvSpPr>
            <a:spLocks noChangeShapeType="1"/>
          </p:cNvSpPr>
          <p:nvPr/>
        </p:nvSpPr>
        <p:spPr bwMode="auto">
          <a:xfrm>
            <a:off x="7861300" y="4510088"/>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88" name="Line 104"/>
          <p:cNvSpPr>
            <a:spLocks noChangeShapeType="1"/>
          </p:cNvSpPr>
          <p:nvPr/>
        </p:nvSpPr>
        <p:spPr bwMode="auto">
          <a:xfrm>
            <a:off x="2732088" y="4476750"/>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89" name="Line 105"/>
          <p:cNvSpPr>
            <a:spLocks noChangeShapeType="1"/>
          </p:cNvSpPr>
          <p:nvPr/>
        </p:nvSpPr>
        <p:spPr bwMode="auto">
          <a:xfrm>
            <a:off x="3303588" y="4489450"/>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90" name="Line 106"/>
          <p:cNvSpPr>
            <a:spLocks noChangeShapeType="1"/>
          </p:cNvSpPr>
          <p:nvPr/>
        </p:nvSpPr>
        <p:spPr bwMode="auto">
          <a:xfrm>
            <a:off x="3849688" y="4502150"/>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91" name="Line 107"/>
          <p:cNvSpPr>
            <a:spLocks noChangeShapeType="1"/>
          </p:cNvSpPr>
          <p:nvPr/>
        </p:nvSpPr>
        <p:spPr bwMode="auto">
          <a:xfrm>
            <a:off x="4408488" y="4514850"/>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92" name="Text Box 108"/>
          <p:cNvSpPr txBox="1">
            <a:spLocks noChangeArrowheads="1"/>
          </p:cNvSpPr>
          <p:nvPr/>
        </p:nvSpPr>
        <p:spPr bwMode="auto">
          <a:xfrm>
            <a:off x="5068888" y="4511675"/>
            <a:ext cx="307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3</a:t>
            </a:r>
          </a:p>
        </p:txBody>
      </p:sp>
      <p:sp>
        <p:nvSpPr>
          <p:cNvPr id="67693" name="Text Box 109"/>
          <p:cNvSpPr txBox="1">
            <a:spLocks noChangeArrowheads="1"/>
          </p:cNvSpPr>
          <p:nvPr/>
        </p:nvSpPr>
        <p:spPr bwMode="auto">
          <a:xfrm>
            <a:off x="5603875" y="3006725"/>
            <a:ext cx="228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67694" name="Text Box 110"/>
          <p:cNvSpPr txBox="1">
            <a:spLocks noChangeArrowheads="1"/>
          </p:cNvSpPr>
          <p:nvPr/>
        </p:nvSpPr>
        <p:spPr bwMode="auto">
          <a:xfrm>
            <a:off x="6208713" y="4513263"/>
            <a:ext cx="2143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3</a:t>
            </a:r>
          </a:p>
        </p:txBody>
      </p:sp>
      <p:sp>
        <p:nvSpPr>
          <p:cNvPr id="67695" name="Text Box 111"/>
          <p:cNvSpPr txBox="1">
            <a:spLocks noChangeArrowheads="1"/>
          </p:cNvSpPr>
          <p:nvPr/>
        </p:nvSpPr>
        <p:spPr bwMode="auto">
          <a:xfrm>
            <a:off x="6789738" y="4505325"/>
            <a:ext cx="307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4</a:t>
            </a:r>
          </a:p>
        </p:txBody>
      </p:sp>
      <p:sp>
        <p:nvSpPr>
          <p:cNvPr id="67696" name="Text Box 112"/>
          <p:cNvSpPr txBox="1">
            <a:spLocks noChangeArrowheads="1"/>
          </p:cNvSpPr>
          <p:nvPr/>
        </p:nvSpPr>
        <p:spPr bwMode="auto">
          <a:xfrm>
            <a:off x="7372350" y="4484688"/>
            <a:ext cx="307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5</a:t>
            </a:r>
          </a:p>
        </p:txBody>
      </p:sp>
      <p:sp>
        <p:nvSpPr>
          <p:cNvPr id="67697" name="Text Box 113"/>
          <p:cNvSpPr txBox="1">
            <a:spLocks noChangeArrowheads="1"/>
          </p:cNvSpPr>
          <p:nvPr/>
        </p:nvSpPr>
        <p:spPr bwMode="auto">
          <a:xfrm>
            <a:off x="7956550" y="4497388"/>
            <a:ext cx="307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67698" name="Text Box 114"/>
          <p:cNvSpPr txBox="1">
            <a:spLocks noChangeArrowheads="1"/>
          </p:cNvSpPr>
          <p:nvPr/>
        </p:nvSpPr>
        <p:spPr bwMode="auto">
          <a:xfrm>
            <a:off x="431800" y="4822825"/>
            <a:ext cx="1143000"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10000"/>
              </a:spcBef>
            </a:pPr>
            <a:r>
              <a:rPr kumimoji="1" lang="zh-CN" altLang="en-US" sz="2400">
                <a:ea typeface="黑体" panose="02010609060101010101" pitchFamily="49" charset="-122"/>
              </a:rPr>
              <a:t>3行/组</a:t>
            </a:r>
          </a:p>
          <a:p>
            <a:pPr eaLnBrk="1" hangingPunct="1">
              <a:spcBef>
                <a:spcPct val="10000"/>
              </a:spcBef>
            </a:pPr>
            <a:r>
              <a:rPr kumimoji="1" lang="en-US" altLang="zh-CN" sz="2400">
                <a:ea typeface="黑体" panose="02010609060101010101" pitchFamily="49" charset="-122"/>
              </a:rPr>
              <a:t>4</a:t>
            </a:r>
            <a:r>
              <a:rPr kumimoji="1" lang="zh-CN" altLang="en-US" sz="2400">
                <a:ea typeface="黑体" panose="02010609060101010101" pitchFamily="49" charset="-122"/>
              </a:rPr>
              <a:t>行/组</a:t>
            </a:r>
          </a:p>
          <a:p>
            <a:pPr eaLnBrk="1" hangingPunct="1">
              <a:spcBef>
                <a:spcPct val="10000"/>
              </a:spcBef>
            </a:pPr>
            <a:r>
              <a:rPr kumimoji="1" lang="zh-CN" altLang="en-US" sz="2400">
                <a:ea typeface="黑体" panose="02010609060101010101" pitchFamily="49" charset="-122"/>
              </a:rPr>
              <a:t>5行/组</a:t>
            </a:r>
          </a:p>
        </p:txBody>
      </p:sp>
      <p:sp>
        <p:nvSpPr>
          <p:cNvPr id="616563" name="Text Box 115"/>
          <p:cNvSpPr txBox="1">
            <a:spLocks noChangeArrowheads="1"/>
          </p:cNvSpPr>
          <p:nvPr/>
        </p:nvSpPr>
        <p:spPr bwMode="auto">
          <a:xfrm>
            <a:off x="6381750" y="777874"/>
            <a:ext cx="1981200" cy="577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900" b="1" dirty="0">
                <a:solidFill>
                  <a:srgbClr val="FF0000"/>
                </a:solidFill>
                <a:latin typeface="微软雅黑" panose="020B0503020204020204" pitchFamily="34" charset="-122"/>
                <a:ea typeface="微软雅黑" panose="020B0503020204020204" pitchFamily="34" charset="-122"/>
              </a:rPr>
              <a:t>总是把最长时间不看的书还回去！</a:t>
            </a:r>
          </a:p>
        </p:txBody>
      </p:sp>
      <p:sp>
        <p:nvSpPr>
          <p:cNvPr id="67700"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A84AEBC8-419B-4F12-999E-0A686DCF9DAE}" type="slidenum">
              <a:rPr lang="zh-CN" altLang="en-US" sz="1200" smtClean="0">
                <a:solidFill>
                  <a:srgbClr val="898989"/>
                </a:solidFill>
              </a:rPr>
              <a:pPr/>
              <a:t>60</a:t>
            </a:fld>
            <a:endParaRPr lang="zh-CN" altLang="en-US" sz="1200">
              <a:solidFill>
                <a:srgbClr val="898989"/>
              </a:solidFill>
            </a:endParaRPr>
          </a:p>
        </p:txBody>
      </p:sp>
      <p:sp>
        <p:nvSpPr>
          <p:cNvPr id="117" name="矩形 116"/>
          <p:cNvSpPr/>
          <p:nvPr/>
        </p:nvSpPr>
        <p:spPr bwMode="auto">
          <a:xfrm>
            <a:off x="1503680" y="4185920"/>
            <a:ext cx="6847840" cy="680720"/>
          </a:xfrm>
          <a:prstGeom prst="rect">
            <a:avLst/>
          </a:prstGeom>
          <a:solidFill>
            <a:schemeClr val="bg1"/>
          </a:solidFill>
          <a:ln w="50800" cap="flat" cmpd="sng" algn="ctr">
            <a:solidFill>
              <a:schemeClr val="bg1"/>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6563"/>
                                        </p:tgtEl>
                                        <p:attrNameLst>
                                          <p:attrName>style.visibility</p:attrName>
                                        </p:attrNameLst>
                                      </p:cBhvr>
                                      <p:to>
                                        <p:strVal val="visible"/>
                                      </p:to>
                                    </p:set>
                                    <p:animEffect transition="in" filter="blinds(horizontal)">
                                      <p:cBhvr>
                                        <p:cTn id="7" dur="500"/>
                                        <p:tgtEl>
                                          <p:spTgt spid="61656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0" nodeType="clickEffect">
                                  <p:stCondLst>
                                    <p:cond delay="0"/>
                                  </p:stCondLst>
                                  <p:childTnLst>
                                    <p:animMotion origin="layout" path="M 1.94444E-6 -3.33333E-6 L 1.94444E-6 0.06227 " pathEditMode="relative" rAng="0" ptsTypes="AA">
                                      <p:cBhvr>
                                        <p:cTn id="11" dur="2000" fill="hold"/>
                                        <p:tgtEl>
                                          <p:spTgt spid="117"/>
                                        </p:tgtEl>
                                        <p:attrNameLst>
                                          <p:attrName>ppt_x</p:attrName>
                                          <p:attrName>ppt_y</p:attrName>
                                        </p:attrNameLst>
                                      </p:cBhvr>
                                      <p:rCtr x="0" y="31"/>
                                    </p:animMotion>
                                  </p:childTnLst>
                                </p:cTn>
                              </p:par>
                            </p:childTnLst>
                          </p:cTn>
                        </p:par>
                      </p:childTnLst>
                    </p:cTn>
                  </p:par>
                  <p:par>
                    <p:cTn id="12" fill="hold">
                      <p:stCondLst>
                        <p:cond delay="indefinite"/>
                      </p:stCondLst>
                      <p:childTnLst>
                        <p:par>
                          <p:cTn id="13" fill="hold">
                            <p:stCondLst>
                              <p:cond delay="0"/>
                            </p:stCondLst>
                            <p:childTnLst>
                              <p:par>
                                <p:cTn id="14" presetID="42" presetClass="path" presetSubtype="0" accel="50000" decel="50000" fill="hold" grpId="1" nodeType="clickEffect">
                                  <p:stCondLst>
                                    <p:cond delay="0"/>
                                  </p:stCondLst>
                                  <p:childTnLst>
                                    <p:animMotion origin="layout" path="M 1.94444E-6 -3.33333E-6 L 1.94444E-6 0.1125 " pathEditMode="relative" rAng="0" ptsTypes="AA">
                                      <p:cBhvr>
                                        <p:cTn id="15" dur="2000" fill="hold"/>
                                        <p:tgtEl>
                                          <p:spTgt spid="117"/>
                                        </p:tgtEl>
                                        <p:attrNameLst>
                                          <p:attrName>ppt_x</p:attrName>
                                          <p:attrName>ppt_y</p:attrName>
                                        </p:attrNameLst>
                                      </p:cBhvr>
                                      <p:rCtr x="0" y="5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563" grpId="0"/>
      <p:bldP spid="117" grpId="0" animBg="1"/>
      <p:bldP spid="117" grpId="1"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idx="4294967295"/>
          </p:nvPr>
        </p:nvSpPr>
        <p:spPr>
          <a:xfrm>
            <a:off x="236538" y="107950"/>
            <a:ext cx="8807450" cy="569913"/>
          </a:xfrm>
        </p:spPr>
        <p:txBody>
          <a:bodyPr lIns="91440" tIns="45720" rIns="91440" bIns="45720" anchor="ctr"/>
          <a:lstStyle/>
          <a:p>
            <a:pPr eaLnBrk="1" hangingPunct="1"/>
            <a:r>
              <a:rPr lang="zh-CN" altLang="en-US">
                <a:solidFill>
                  <a:srgbClr val="CC0000"/>
                </a:solidFill>
              </a:rPr>
              <a:t>替换算法-最近最少用</a:t>
            </a:r>
          </a:p>
        </p:txBody>
      </p:sp>
      <p:sp>
        <p:nvSpPr>
          <p:cNvPr id="68611" name="Rectangle 3"/>
          <p:cNvSpPr>
            <a:spLocks noGrp="1" noChangeArrowheads="1"/>
          </p:cNvSpPr>
          <p:nvPr>
            <p:ph type="body" idx="4294967295"/>
          </p:nvPr>
        </p:nvSpPr>
        <p:spPr>
          <a:xfrm>
            <a:off x="520700" y="981075"/>
            <a:ext cx="8299450" cy="4454525"/>
          </a:xfrm>
        </p:spPr>
        <p:txBody>
          <a:bodyPr lIns="91440" tIns="45720" rIns="91440" bIns="45720"/>
          <a:lstStyle/>
          <a:p>
            <a:pPr eaLnBrk="1" hangingPunct="1">
              <a:lnSpc>
                <a:spcPct val="115000"/>
              </a:lnSpc>
              <a:spcBef>
                <a:spcPct val="50000"/>
              </a:spcBef>
            </a:pPr>
            <a:r>
              <a:rPr lang="en-US" altLang="zh-CN" sz="2200">
                <a:latin typeface="微软雅黑" panose="020B0503020204020204" pitchFamily="34" charset="-122"/>
                <a:ea typeface="微软雅黑" panose="020B0503020204020204" pitchFamily="34" charset="-122"/>
              </a:rPr>
              <a:t>LRU</a:t>
            </a:r>
            <a:r>
              <a:rPr lang="zh-CN" altLang="en-US" sz="2200">
                <a:latin typeface="微软雅黑" panose="020B0503020204020204" pitchFamily="34" charset="-122"/>
                <a:ea typeface="微软雅黑" panose="020B0503020204020204" pitchFamily="34" charset="-122"/>
              </a:rPr>
              <a:t>是一种栈算法，它的命中率随组的增大而提高。</a:t>
            </a:r>
          </a:p>
          <a:p>
            <a:pPr eaLnBrk="1" hangingPunct="1">
              <a:lnSpc>
                <a:spcPct val="115000"/>
              </a:lnSpc>
              <a:spcBef>
                <a:spcPct val="50000"/>
              </a:spcBef>
            </a:pPr>
            <a:r>
              <a:rPr lang="zh-CN" altLang="en-US" sz="2200">
                <a:latin typeface="微软雅黑" panose="020B0503020204020204" pitchFamily="34" charset="-122"/>
                <a:ea typeface="微软雅黑" panose="020B0503020204020204" pitchFamily="34" charset="-122"/>
              </a:rPr>
              <a:t>当分块局部化范围</a:t>
            </a:r>
            <a:r>
              <a:rPr lang="en-US" altLang="zh-CN" sz="2200">
                <a:latin typeface="微软雅黑" panose="020B0503020204020204" pitchFamily="34" charset="-122"/>
                <a:ea typeface="微软雅黑" panose="020B0503020204020204" pitchFamily="34" charset="-122"/>
              </a:rPr>
              <a:t>(</a:t>
            </a:r>
            <a:r>
              <a:rPr lang="zh-CN" altLang="en-US" sz="2200">
                <a:latin typeface="微软雅黑" panose="020B0503020204020204" pitchFamily="34" charset="-122"/>
                <a:ea typeface="微软雅黑" panose="020B0503020204020204" pitchFamily="34" charset="-122"/>
              </a:rPr>
              <a:t>即：某段时间集中访问的存储区</a:t>
            </a:r>
            <a:r>
              <a:rPr lang="en-US" altLang="zh-CN" sz="2200">
                <a:latin typeface="微软雅黑" panose="020B0503020204020204" pitchFamily="34" charset="-122"/>
                <a:ea typeface="微软雅黑" panose="020B0503020204020204" pitchFamily="34" charset="-122"/>
              </a:rPr>
              <a:t>)</a:t>
            </a:r>
            <a:r>
              <a:rPr lang="zh-CN" altLang="en-US" sz="2200">
                <a:latin typeface="微软雅黑" panose="020B0503020204020204" pitchFamily="34" charset="-122"/>
                <a:ea typeface="微软雅黑" panose="020B0503020204020204" pitchFamily="34" charset="-122"/>
              </a:rPr>
              <a:t>超过了</a:t>
            </a:r>
            <a:r>
              <a:rPr lang="en-US" altLang="zh-CN" sz="2200">
                <a:latin typeface="微软雅黑" panose="020B0503020204020204" pitchFamily="34" charset="-122"/>
                <a:ea typeface="微软雅黑" panose="020B0503020204020204" pitchFamily="34" charset="-122"/>
              </a:rPr>
              <a:t>Cache</a:t>
            </a:r>
            <a:r>
              <a:rPr lang="zh-CN" altLang="en-US" sz="2200">
                <a:latin typeface="微软雅黑" panose="020B0503020204020204" pitchFamily="34" charset="-122"/>
                <a:ea typeface="微软雅黑" panose="020B0503020204020204" pitchFamily="34" charset="-122"/>
              </a:rPr>
              <a:t>存储容量时，命中率变得很低。极端情况下，假设地址流是1,2,3,4,1 2,3,4,1,……，而</a:t>
            </a:r>
            <a:r>
              <a:rPr lang="en-US" altLang="zh-CN" sz="2200">
                <a:latin typeface="微软雅黑" panose="020B0503020204020204" pitchFamily="34" charset="-122"/>
                <a:ea typeface="微软雅黑" panose="020B0503020204020204" pitchFamily="34" charset="-122"/>
              </a:rPr>
              <a:t>Cache</a:t>
            </a:r>
            <a:r>
              <a:rPr lang="zh-CN" altLang="en-US" sz="2200">
                <a:latin typeface="微软雅黑" panose="020B0503020204020204" pitchFamily="34" charset="-122"/>
                <a:ea typeface="微软雅黑" panose="020B0503020204020204" pitchFamily="34" charset="-122"/>
              </a:rPr>
              <a:t>每组只有3行，那么，不管是</a:t>
            </a:r>
            <a:r>
              <a:rPr lang="en-US" altLang="zh-CN" sz="2200">
                <a:latin typeface="微软雅黑" panose="020B0503020204020204" pitchFamily="34" charset="-122"/>
                <a:ea typeface="微软雅黑" panose="020B0503020204020204" pitchFamily="34" charset="-122"/>
              </a:rPr>
              <a:t>FIFO，</a:t>
            </a:r>
            <a:r>
              <a:rPr lang="zh-CN" altLang="en-US" sz="2200">
                <a:latin typeface="微软雅黑" panose="020B0503020204020204" pitchFamily="34" charset="-122"/>
                <a:ea typeface="微软雅黑" panose="020B0503020204020204" pitchFamily="34" charset="-122"/>
              </a:rPr>
              <a:t>还是</a:t>
            </a:r>
            <a:r>
              <a:rPr lang="en-US" altLang="zh-CN" sz="2200">
                <a:latin typeface="微软雅黑" panose="020B0503020204020204" pitchFamily="34" charset="-122"/>
                <a:ea typeface="微软雅黑" panose="020B0503020204020204" pitchFamily="34" charset="-122"/>
              </a:rPr>
              <a:t>LRU</a:t>
            </a:r>
            <a:r>
              <a:rPr lang="zh-CN" altLang="en-US" sz="2200">
                <a:latin typeface="微软雅黑" panose="020B0503020204020204" pitchFamily="34" charset="-122"/>
                <a:ea typeface="微软雅黑" panose="020B0503020204020204" pitchFamily="34" charset="-122"/>
              </a:rPr>
              <a:t>算法，其命中率都为0。这种现象称为颠簸(</a:t>
            </a:r>
            <a:r>
              <a:rPr lang="en-US" altLang="zh-CN" sz="2200">
                <a:latin typeface="微软雅黑" panose="020B0503020204020204" pitchFamily="34" charset="-122"/>
                <a:ea typeface="微软雅黑" panose="020B0503020204020204" pitchFamily="34" charset="-122"/>
              </a:rPr>
              <a:t>Thrashing / PingPong)。</a:t>
            </a:r>
          </a:p>
          <a:p>
            <a:pPr eaLnBrk="1" hangingPunct="1">
              <a:lnSpc>
                <a:spcPct val="115000"/>
              </a:lnSpc>
              <a:spcBef>
                <a:spcPct val="50000"/>
              </a:spcBef>
            </a:pPr>
            <a:r>
              <a:rPr lang="en-US" altLang="zh-CN" sz="2200">
                <a:latin typeface="微软雅黑" panose="020B0503020204020204" pitchFamily="34" charset="-122"/>
                <a:ea typeface="微软雅黑" panose="020B0503020204020204" pitchFamily="34" charset="-122"/>
              </a:rPr>
              <a:t>LRU</a:t>
            </a:r>
            <a:r>
              <a:rPr lang="zh-CN" altLang="en-US" sz="2200">
                <a:latin typeface="微软雅黑" panose="020B0503020204020204" pitchFamily="34" charset="-122"/>
                <a:ea typeface="微软雅黑" panose="020B0503020204020204" pitchFamily="34" charset="-122"/>
              </a:rPr>
              <a:t>具体实现时，并不是通过移动块来实现的，而是通过给每个</a:t>
            </a:r>
            <a:r>
              <a:rPr lang="en-US" altLang="zh-CN" sz="2200">
                <a:latin typeface="微软雅黑" panose="020B0503020204020204" pitchFamily="34" charset="-122"/>
                <a:ea typeface="微软雅黑" panose="020B0503020204020204" pitchFamily="34" charset="-122"/>
              </a:rPr>
              <a:t>cache</a:t>
            </a:r>
            <a:r>
              <a:rPr lang="zh-CN" altLang="en-US" sz="2200">
                <a:latin typeface="微软雅黑" panose="020B0503020204020204" pitchFamily="34" charset="-122"/>
                <a:ea typeface="微软雅黑" panose="020B0503020204020204" pitchFamily="34" charset="-122"/>
              </a:rPr>
              <a:t>行设定一个计数器，根据计数值来记录这些主存块的使用情况。这个计数值称为</a:t>
            </a:r>
            <a:r>
              <a:rPr lang="en-US" altLang="zh-CN" sz="2200">
                <a:solidFill>
                  <a:srgbClr val="FF0000"/>
                </a:solidFill>
                <a:latin typeface="微软雅黑" panose="020B0503020204020204" pitchFamily="34" charset="-122"/>
                <a:ea typeface="微软雅黑" panose="020B0503020204020204" pitchFamily="34" charset="-122"/>
              </a:rPr>
              <a:t>LRU</a:t>
            </a:r>
            <a:r>
              <a:rPr lang="zh-CN" altLang="en-US" sz="2200">
                <a:solidFill>
                  <a:srgbClr val="FF0000"/>
                </a:solidFill>
                <a:latin typeface="微软雅黑" panose="020B0503020204020204" pitchFamily="34" charset="-122"/>
                <a:ea typeface="微软雅黑" panose="020B0503020204020204" pitchFamily="34" charset="-122"/>
              </a:rPr>
              <a:t>位</a:t>
            </a:r>
            <a:r>
              <a:rPr lang="zh-CN" altLang="en-US" sz="2200">
                <a:latin typeface="微软雅黑" panose="020B0503020204020204" pitchFamily="34" charset="-122"/>
                <a:ea typeface="微软雅黑" panose="020B0503020204020204" pitchFamily="34" charset="-122"/>
              </a:rPr>
              <a:t>。</a:t>
            </a:r>
          </a:p>
          <a:p>
            <a:pPr eaLnBrk="1" hangingPunct="1">
              <a:lnSpc>
                <a:spcPct val="115000"/>
              </a:lnSpc>
              <a:spcBef>
                <a:spcPct val="50000"/>
              </a:spcBef>
              <a:buFontTx/>
              <a:buNone/>
            </a:pPr>
            <a:r>
              <a:rPr lang="zh-CN" altLang="en-US" sz="2200">
                <a:latin typeface="微软雅黑" panose="020B0503020204020204" pitchFamily="34" charset="-122"/>
                <a:ea typeface="微软雅黑" panose="020B0503020204020204" pitchFamily="34" charset="-122"/>
              </a:rPr>
              <a:t>    </a:t>
            </a:r>
            <a:r>
              <a:rPr lang="zh-CN" altLang="en-US" sz="2200">
                <a:latin typeface="微软雅黑" panose="020B0503020204020204" pitchFamily="34" charset="-122"/>
                <a:ea typeface="微软雅黑" panose="020B0503020204020204" pitchFamily="34" charset="-122"/>
                <a:hlinkClick r:id="" action="ppaction://hlinkshowjump?jump=nextslide"/>
              </a:rPr>
              <a:t>具体实现</a:t>
            </a:r>
            <a:endParaRPr lang="zh-CN" altLang="en-US" sz="2200">
              <a:latin typeface="微软雅黑" panose="020B0503020204020204" pitchFamily="34" charset="-122"/>
              <a:ea typeface="微软雅黑" panose="020B0503020204020204" pitchFamily="34" charset="-122"/>
            </a:endParaRPr>
          </a:p>
        </p:txBody>
      </p:sp>
      <p:sp>
        <p:nvSpPr>
          <p:cNvPr id="68612"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C607F2C8-CF0A-477E-B464-AFB5FB6CADDE}" type="slidenum">
              <a:rPr lang="zh-CN" altLang="en-US" sz="1200" smtClean="0">
                <a:solidFill>
                  <a:srgbClr val="898989"/>
                </a:solidFill>
              </a:rPr>
              <a:pPr/>
              <a:t>61</a:t>
            </a:fld>
            <a:endParaRPr lang="zh-CN" altLang="en-US" sz="1200">
              <a:solidFill>
                <a:srgbClr val="898989"/>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idx="4294967295"/>
          </p:nvPr>
        </p:nvSpPr>
        <p:spPr>
          <a:xfrm>
            <a:off x="236538" y="107950"/>
            <a:ext cx="8807450" cy="569913"/>
          </a:xfrm>
        </p:spPr>
        <p:txBody>
          <a:bodyPr lIns="91440" tIns="45720" rIns="91440" bIns="45720" anchor="ctr"/>
          <a:lstStyle/>
          <a:p>
            <a:pPr eaLnBrk="1" hangingPunct="1"/>
            <a:r>
              <a:rPr lang="zh-CN" altLang="en-US">
                <a:solidFill>
                  <a:srgbClr val="CC0000"/>
                </a:solidFill>
              </a:rPr>
              <a:t>替换算法-最近最少用</a:t>
            </a:r>
          </a:p>
        </p:txBody>
      </p:sp>
      <p:sp>
        <p:nvSpPr>
          <p:cNvPr id="455683" name="Rectangle 3"/>
          <p:cNvSpPr>
            <a:spLocks noGrp="1" noChangeArrowheads="1"/>
          </p:cNvSpPr>
          <p:nvPr>
            <p:ph type="body" idx="4294967295"/>
          </p:nvPr>
        </p:nvSpPr>
        <p:spPr>
          <a:xfrm>
            <a:off x="0" y="1577975"/>
            <a:ext cx="8945563" cy="2757488"/>
          </a:xfrm>
        </p:spPr>
        <p:txBody>
          <a:bodyPr lIns="91440" tIns="45720" rIns="91440" bIns="45720"/>
          <a:lstStyle/>
          <a:p>
            <a:pPr eaLnBrk="1" hangingPunct="1"/>
            <a:r>
              <a:rPr lang="zh-CN" altLang="en-US" sz="2000">
                <a:latin typeface="微软雅黑" panose="020B0503020204020204" pitchFamily="34" charset="-122"/>
                <a:ea typeface="微软雅黑" panose="020B0503020204020204" pitchFamily="34" charset="-122"/>
              </a:rPr>
              <a:t>计数器变化规则：</a:t>
            </a:r>
          </a:p>
          <a:p>
            <a:pPr lvl="1" eaLnBrk="1" hangingPunct="1">
              <a:buFont typeface="Wingdings" panose="05000000000000000000" pitchFamily="2" charset="2"/>
              <a:buChar char="Ø"/>
            </a:pPr>
            <a:r>
              <a:rPr lang="zh-CN" altLang="en-US" sz="2000">
                <a:latin typeface="微软雅黑" panose="020B0503020204020204" pitchFamily="34" charset="-122"/>
                <a:ea typeface="微软雅黑" panose="020B0503020204020204" pitchFamily="34" charset="-122"/>
              </a:rPr>
              <a:t>每组4行时，计数器有2位。计数值越小则说明越被常用。</a:t>
            </a:r>
          </a:p>
          <a:p>
            <a:pPr lvl="1" eaLnBrk="1" hangingPunct="1">
              <a:buFont typeface="Wingdings" panose="05000000000000000000" pitchFamily="2" charset="2"/>
              <a:buChar char="Ø"/>
            </a:pPr>
            <a:r>
              <a:rPr lang="zh-CN" altLang="en-US" sz="2000">
                <a:latin typeface="微软雅黑" panose="020B0503020204020204" pitchFamily="34" charset="-122"/>
                <a:ea typeface="微软雅黑" panose="020B0503020204020204" pitchFamily="34" charset="-122"/>
              </a:rPr>
              <a:t>命中时，被访问行的计数器置0，比其低的计数器加1，其余不变。</a:t>
            </a:r>
          </a:p>
          <a:p>
            <a:pPr lvl="1" eaLnBrk="1" hangingPunct="1">
              <a:buFont typeface="Wingdings" panose="05000000000000000000" pitchFamily="2" charset="2"/>
              <a:buChar char="Ø"/>
            </a:pPr>
            <a:r>
              <a:rPr lang="zh-CN" altLang="en-US" sz="2000">
                <a:latin typeface="微软雅黑" panose="020B0503020204020204" pitchFamily="34" charset="-122"/>
                <a:ea typeface="微软雅黑" panose="020B0503020204020204" pitchFamily="34" charset="-122"/>
              </a:rPr>
              <a:t>未命中且该组未满时，新行计数器置为0，其余全加1。</a:t>
            </a:r>
          </a:p>
          <a:p>
            <a:pPr lvl="1" eaLnBrk="1" hangingPunct="1">
              <a:buFont typeface="Wingdings" panose="05000000000000000000" pitchFamily="2" charset="2"/>
              <a:buChar char="Ø"/>
            </a:pPr>
            <a:r>
              <a:rPr lang="zh-CN" altLang="en-US" sz="2000">
                <a:latin typeface="微软雅黑" panose="020B0503020204020204" pitchFamily="34" charset="-122"/>
                <a:ea typeface="微软雅黑" panose="020B0503020204020204" pitchFamily="34" charset="-122"/>
              </a:rPr>
              <a:t>未命中且该组已满时，计数值为3的那一行中的主存块被淘汰，新行计数器置为0，其余加1。</a:t>
            </a:r>
          </a:p>
          <a:p>
            <a:pPr lvl="1" eaLnBrk="1" hangingPunct="1"/>
            <a:endParaRPr lang="zh-CN" altLang="en-US" sz="2000">
              <a:latin typeface="微软雅黑" panose="020B0503020204020204" pitchFamily="34" charset="-122"/>
              <a:ea typeface="微软雅黑" panose="020B0503020204020204" pitchFamily="34" charset="-122"/>
            </a:endParaRPr>
          </a:p>
        </p:txBody>
      </p:sp>
      <p:sp>
        <p:nvSpPr>
          <p:cNvPr id="69636" name="Rectangle 4"/>
          <p:cNvSpPr>
            <a:spLocks noChangeArrowheads="1"/>
          </p:cNvSpPr>
          <p:nvPr/>
        </p:nvSpPr>
        <p:spPr bwMode="auto">
          <a:xfrm>
            <a:off x="525463" y="4541838"/>
            <a:ext cx="7851775" cy="1598612"/>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9637" name="Text Box 5"/>
          <p:cNvSpPr txBox="1">
            <a:spLocks noChangeArrowheads="1"/>
          </p:cNvSpPr>
          <p:nvPr/>
        </p:nvSpPr>
        <p:spPr bwMode="auto">
          <a:xfrm>
            <a:off x="431800" y="4056063"/>
            <a:ext cx="81613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  1      2      3      4      1      2     5      1      2      3      4      5   </a:t>
            </a:r>
          </a:p>
        </p:txBody>
      </p:sp>
      <p:sp>
        <p:nvSpPr>
          <p:cNvPr id="69638" name="Line 6"/>
          <p:cNvSpPr>
            <a:spLocks noChangeShapeType="1"/>
          </p:cNvSpPr>
          <p:nvPr/>
        </p:nvSpPr>
        <p:spPr bwMode="auto">
          <a:xfrm>
            <a:off x="525463" y="5024438"/>
            <a:ext cx="7850187"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39" name="Line 7"/>
          <p:cNvSpPr>
            <a:spLocks noChangeShapeType="1"/>
          </p:cNvSpPr>
          <p:nvPr/>
        </p:nvSpPr>
        <p:spPr bwMode="auto">
          <a:xfrm>
            <a:off x="512763" y="5367338"/>
            <a:ext cx="7891462"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40" name="Line 8"/>
          <p:cNvSpPr>
            <a:spLocks noChangeShapeType="1"/>
          </p:cNvSpPr>
          <p:nvPr/>
        </p:nvSpPr>
        <p:spPr bwMode="auto">
          <a:xfrm>
            <a:off x="525463" y="5748338"/>
            <a:ext cx="7837487"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41" name="Line 9"/>
          <p:cNvSpPr>
            <a:spLocks noChangeShapeType="1"/>
          </p:cNvSpPr>
          <p:nvPr/>
        </p:nvSpPr>
        <p:spPr bwMode="auto">
          <a:xfrm flipH="1">
            <a:off x="1123950" y="4540250"/>
            <a:ext cx="12700" cy="1614488"/>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42" name="Line 10"/>
          <p:cNvSpPr>
            <a:spLocks noChangeShapeType="1"/>
          </p:cNvSpPr>
          <p:nvPr/>
        </p:nvSpPr>
        <p:spPr bwMode="auto">
          <a:xfrm>
            <a:off x="806450" y="4540250"/>
            <a:ext cx="0" cy="1601788"/>
          </a:xfrm>
          <a:prstGeom prst="line">
            <a:avLst/>
          </a:prstGeom>
          <a:noFill/>
          <a:ln w="9525" cap="rnd">
            <a:solidFill>
              <a:srgbClr val="8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43" name="Text Box 11"/>
          <p:cNvSpPr txBox="1">
            <a:spLocks noChangeArrowheads="1"/>
          </p:cNvSpPr>
          <p:nvPr/>
        </p:nvSpPr>
        <p:spPr bwMode="auto">
          <a:xfrm>
            <a:off x="8131175" y="4635500"/>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5</a:t>
            </a:r>
          </a:p>
        </p:txBody>
      </p:sp>
      <p:sp>
        <p:nvSpPr>
          <p:cNvPr id="69644" name="Text Box 12"/>
          <p:cNvSpPr txBox="1">
            <a:spLocks noChangeArrowheads="1"/>
          </p:cNvSpPr>
          <p:nvPr/>
        </p:nvSpPr>
        <p:spPr bwMode="auto">
          <a:xfrm>
            <a:off x="8131175" y="5024438"/>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4</a:t>
            </a:r>
          </a:p>
        </p:txBody>
      </p:sp>
      <p:sp>
        <p:nvSpPr>
          <p:cNvPr id="69645" name="Text Box 13"/>
          <p:cNvSpPr txBox="1">
            <a:spLocks noChangeArrowheads="1"/>
          </p:cNvSpPr>
          <p:nvPr/>
        </p:nvSpPr>
        <p:spPr bwMode="auto">
          <a:xfrm>
            <a:off x="8143875" y="5389563"/>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3</a:t>
            </a:r>
          </a:p>
        </p:txBody>
      </p:sp>
      <p:sp>
        <p:nvSpPr>
          <p:cNvPr id="69646" name="Text Box 14"/>
          <p:cNvSpPr txBox="1">
            <a:spLocks noChangeArrowheads="1"/>
          </p:cNvSpPr>
          <p:nvPr/>
        </p:nvSpPr>
        <p:spPr bwMode="auto">
          <a:xfrm>
            <a:off x="8129588" y="5743575"/>
            <a:ext cx="307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69647" name="Line 15"/>
          <p:cNvSpPr>
            <a:spLocks noChangeShapeType="1"/>
          </p:cNvSpPr>
          <p:nvPr/>
        </p:nvSpPr>
        <p:spPr bwMode="auto">
          <a:xfrm flipH="1">
            <a:off x="1784350" y="4540250"/>
            <a:ext cx="0" cy="160020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48" name="Line 16"/>
          <p:cNvSpPr>
            <a:spLocks noChangeShapeType="1"/>
          </p:cNvSpPr>
          <p:nvPr/>
        </p:nvSpPr>
        <p:spPr bwMode="auto">
          <a:xfrm>
            <a:off x="1454150" y="4552950"/>
            <a:ext cx="0" cy="1601788"/>
          </a:xfrm>
          <a:prstGeom prst="line">
            <a:avLst/>
          </a:prstGeom>
          <a:noFill/>
          <a:ln w="9525" cap="rnd">
            <a:solidFill>
              <a:srgbClr val="8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49" name="Line 17"/>
          <p:cNvSpPr>
            <a:spLocks noChangeShapeType="1"/>
          </p:cNvSpPr>
          <p:nvPr/>
        </p:nvSpPr>
        <p:spPr bwMode="auto">
          <a:xfrm flipH="1">
            <a:off x="2468563" y="4559300"/>
            <a:ext cx="12700" cy="1614488"/>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50" name="Line 18"/>
          <p:cNvSpPr>
            <a:spLocks noChangeShapeType="1"/>
          </p:cNvSpPr>
          <p:nvPr/>
        </p:nvSpPr>
        <p:spPr bwMode="auto">
          <a:xfrm>
            <a:off x="2151063" y="4559300"/>
            <a:ext cx="0" cy="1601788"/>
          </a:xfrm>
          <a:prstGeom prst="line">
            <a:avLst/>
          </a:prstGeom>
          <a:noFill/>
          <a:ln w="9525" cap="rnd">
            <a:solidFill>
              <a:srgbClr val="8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51" name="Line 19"/>
          <p:cNvSpPr>
            <a:spLocks noChangeShapeType="1"/>
          </p:cNvSpPr>
          <p:nvPr/>
        </p:nvSpPr>
        <p:spPr bwMode="auto">
          <a:xfrm flipH="1">
            <a:off x="3128963" y="4559300"/>
            <a:ext cx="0" cy="160020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52" name="Line 20"/>
          <p:cNvSpPr>
            <a:spLocks noChangeShapeType="1"/>
          </p:cNvSpPr>
          <p:nvPr/>
        </p:nvSpPr>
        <p:spPr bwMode="auto">
          <a:xfrm>
            <a:off x="2798763" y="4572000"/>
            <a:ext cx="0" cy="1601788"/>
          </a:xfrm>
          <a:prstGeom prst="line">
            <a:avLst/>
          </a:prstGeom>
          <a:noFill/>
          <a:ln w="9525" cap="rnd">
            <a:solidFill>
              <a:srgbClr val="8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53" name="Line 21"/>
          <p:cNvSpPr>
            <a:spLocks noChangeShapeType="1"/>
          </p:cNvSpPr>
          <p:nvPr/>
        </p:nvSpPr>
        <p:spPr bwMode="auto">
          <a:xfrm flipH="1">
            <a:off x="3802063" y="4533900"/>
            <a:ext cx="0" cy="1614488"/>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54" name="Line 22"/>
          <p:cNvSpPr>
            <a:spLocks noChangeShapeType="1"/>
          </p:cNvSpPr>
          <p:nvPr/>
        </p:nvSpPr>
        <p:spPr bwMode="auto">
          <a:xfrm>
            <a:off x="3471863" y="4533900"/>
            <a:ext cx="0" cy="1601788"/>
          </a:xfrm>
          <a:prstGeom prst="line">
            <a:avLst/>
          </a:prstGeom>
          <a:noFill/>
          <a:ln w="9525" cap="rnd">
            <a:solidFill>
              <a:srgbClr val="8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55" name="Line 23"/>
          <p:cNvSpPr>
            <a:spLocks noChangeShapeType="1"/>
          </p:cNvSpPr>
          <p:nvPr/>
        </p:nvSpPr>
        <p:spPr bwMode="auto">
          <a:xfrm flipH="1">
            <a:off x="4449763" y="4533900"/>
            <a:ext cx="0" cy="160020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56" name="Line 24"/>
          <p:cNvSpPr>
            <a:spLocks noChangeShapeType="1"/>
          </p:cNvSpPr>
          <p:nvPr/>
        </p:nvSpPr>
        <p:spPr bwMode="auto">
          <a:xfrm>
            <a:off x="4119563" y="4546600"/>
            <a:ext cx="0" cy="1601788"/>
          </a:xfrm>
          <a:prstGeom prst="line">
            <a:avLst/>
          </a:prstGeom>
          <a:noFill/>
          <a:ln w="9525" cap="rnd">
            <a:solidFill>
              <a:srgbClr val="8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57" name="Line 25"/>
          <p:cNvSpPr>
            <a:spLocks noChangeShapeType="1"/>
          </p:cNvSpPr>
          <p:nvPr/>
        </p:nvSpPr>
        <p:spPr bwMode="auto">
          <a:xfrm flipH="1">
            <a:off x="5081588" y="4545013"/>
            <a:ext cx="0" cy="1628775"/>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58" name="Line 26"/>
          <p:cNvSpPr>
            <a:spLocks noChangeShapeType="1"/>
          </p:cNvSpPr>
          <p:nvPr/>
        </p:nvSpPr>
        <p:spPr bwMode="auto">
          <a:xfrm>
            <a:off x="4751388" y="4545013"/>
            <a:ext cx="0" cy="1601787"/>
          </a:xfrm>
          <a:prstGeom prst="line">
            <a:avLst/>
          </a:prstGeom>
          <a:noFill/>
          <a:ln w="9525" cap="rnd">
            <a:solidFill>
              <a:srgbClr val="8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59" name="Line 27"/>
          <p:cNvSpPr>
            <a:spLocks noChangeShapeType="1"/>
          </p:cNvSpPr>
          <p:nvPr/>
        </p:nvSpPr>
        <p:spPr bwMode="auto">
          <a:xfrm flipH="1">
            <a:off x="5729288" y="4545013"/>
            <a:ext cx="0" cy="160020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60" name="Line 28"/>
          <p:cNvSpPr>
            <a:spLocks noChangeShapeType="1"/>
          </p:cNvSpPr>
          <p:nvPr/>
        </p:nvSpPr>
        <p:spPr bwMode="auto">
          <a:xfrm>
            <a:off x="5399088" y="4557713"/>
            <a:ext cx="0" cy="1601787"/>
          </a:xfrm>
          <a:prstGeom prst="line">
            <a:avLst/>
          </a:prstGeom>
          <a:noFill/>
          <a:ln w="9525" cap="rnd">
            <a:solidFill>
              <a:srgbClr val="8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61" name="Line 29"/>
          <p:cNvSpPr>
            <a:spLocks noChangeShapeType="1"/>
          </p:cNvSpPr>
          <p:nvPr/>
        </p:nvSpPr>
        <p:spPr bwMode="auto">
          <a:xfrm>
            <a:off x="6426200" y="4538663"/>
            <a:ext cx="1588" cy="1614487"/>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62" name="Line 30"/>
          <p:cNvSpPr>
            <a:spLocks noChangeShapeType="1"/>
          </p:cNvSpPr>
          <p:nvPr/>
        </p:nvSpPr>
        <p:spPr bwMode="auto">
          <a:xfrm>
            <a:off x="6096000" y="4564063"/>
            <a:ext cx="0" cy="1601787"/>
          </a:xfrm>
          <a:prstGeom prst="line">
            <a:avLst/>
          </a:prstGeom>
          <a:noFill/>
          <a:ln w="9525" cap="rnd">
            <a:solidFill>
              <a:srgbClr val="8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63" name="Line 31"/>
          <p:cNvSpPr>
            <a:spLocks noChangeShapeType="1"/>
          </p:cNvSpPr>
          <p:nvPr/>
        </p:nvSpPr>
        <p:spPr bwMode="auto">
          <a:xfrm flipH="1">
            <a:off x="7073900" y="4538663"/>
            <a:ext cx="0" cy="160020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64" name="Line 32"/>
          <p:cNvSpPr>
            <a:spLocks noChangeShapeType="1"/>
          </p:cNvSpPr>
          <p:nvPr/>
        </p:nvSpPr>
        <p:spPr bwMode="auto">
          <a:xfrm>
            <a:off x="6743700" y="4551363"/>
            <a:ext cx="0" cy="1601787"/>
          </a:xfrm>
          <a:prstGeom prst="line">
            <a:avLst/>
          </a:prstGeom>
          <a:noFill/>
          <a:ln w="9525" cap="rnd">
            <a:solidFill>
              <a:srgbClr val="8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65" name="Line 33"/>
          <p:cNvSpPr>
            <a:spLocks noChangeShapeType="1"/>
          </p:cNvSpPr>
          <p:nvPr/>
        </p:nvSpPr>
        <p:spPr bwMode="auto">
          <a:xfrm flipH="1">
            <a:off x="7747000" y="4538663"/>
            <a:ext cx="0" cy="1614487"/>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66" name="Line 34"/>
          <p:cNvSpPr>
            <a:spLocks noChangeShapeType="1"/>
          </p:cNvSpPr>
          <p:nvPr/>
        </p:nvSpPr>
        <p:spPr bwMode="auto">
          <a:xfrm>
            <a:off x="7416800" y="4538663"/>
            <a:ext cx="0" cy="1601787"/>
          </a:xfrm>
          <a:prstGeom prst="line">
            <a:avLst/>
          </a:prstGeom>
          <a:noFill/>
          <a:ln w="9525" cap="rnd">
            <a:solidFill>
              <a:srgbClr val="8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67" name="Line 35"/>
          <p:cNvSpPr>
            <a:spLocks noChangeShapeType="1"/>
          </p:cNvSpPr>
          <p:nvPr/>
        </p:nvSpPr>
        <p:spPr bwMode="auto">
          <a:xfrm>
            <a:off x="8080375" y="4543425"/>
            <a:ext cx="0" cy="1601788"/>
          </a:xfrm>
          <a:prstGeom prst="line">
            <a:avLst/>
          </a:prstGeom>
          <a:noFill/>
          <a:ln w="9525" cap="rnd">
            <a:solidFill>
              <a:srgbClr val="8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68" name="Text Box 36"/>
          <p:cNvSpPr txBox="1">
            <a:spLocks noChangeArrowheads="1"/>
          </p:cNvSpPr>
          <p:nvPr/>
        </p:nvSpPr>
        <p:spPr bwMode="auto">
          <a:xfrm>
            <a:off x="7810500" y="4637088"/>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0</a:t>
            </a:r>
          </a:p>
        </p:txBody>
      </p:sp>
      <p:sp>
        <p:nvSpPr>
          <p:cNvPr id="69669" name="Text Box 37"/>
          <p:cNvSpPr txBox="1">
            <a:spLocks noChangeArrowheads="1"/>
          </p:cNvSpPr>
          <p:nvPr/>
        </p:nvSpPr>
        <p:spPr bwMode="auto">
          <a:xfrm>
            <a:off x="7810500" y="5026025"/>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3</a:t>
            </a:r>
          </a:p>
        </p:txBody>
      </p:sp>
      <p:sp>
        <p:nvSpPr>
          <p:cNvPr id="69670" name="Text Box 38"/>
          <p:cNvSpPr txBox="1">
            <a:spLocks noChangeArrowheads="1"/>
          </p:cNvSpPr>
          <p:nvPr/>
        </p:nvSpPr>
        <p:spPr bwMode="auto">
          <a:xfrm>
            <a:off x="7823200" y="5391150"/>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2</a:t>
            </a:r>
          </a:p>
        </p:txBody>
      </p:sp>
      <p:sp>
        <p:nvSpPr>
          <p:cNvPr id="69671" name="Text Box 39"/>
          <p:cNvSpPr txBox="1">
            <a:spLocks noChangeArrowheads="1"/>
          </p:cNvSpPr>
          <p:nvPr/>
        </p:nvSpPr>
        <p:spPr bwMode="auto">
          <a:xfrm>
            <a:off x="7808913" y="5745163"/>
            <a:ext cx="307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1</a:t>
            </a:r>
          </a:p>
        </p:txBody>
      </p:sp>
      <p:sp>
        <p:nvSpPr>
          <p:cNvPr id="69672" name="Text Box 40"/>
          <p:cNvSpPr txBox="1">
            <a:spLocks noChangeArrowheads="1"/>
          </p:cNvSpPr>
          <p:nvPr/>
        </p:nvSpPr>
        <p:spPr bwMode="auto">
          <a:xfrm>
            <a:off x="7494588" y="4635500"/>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69673" name="Text Box 41"/>
          <p:cNvSpPr txBox="1">
            <a:spLocks noChangeArrowheads="1"/>
          </p:cNvSpPr>
          <p:nvPr/>
        </p:nvSpPr>
        <p:spPr bwMode="auto">
          <a:xfrm>
            <a:off x="7494588" y="5024438"/>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69674" name="Text Box 42"/>
          <p:cNvSpPr txBox="1">
            <a:spLocks noChangeArrowheads="1"/>
          </p:cNvSpPr>
          <p:nvPr/>
        </p:nvSpPr>
        <p:spPr bwMode="auto">
          <a:xfrm>
            <a:off x="7507288" y="5389563"/>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4</a:t>
            </a:r>
          </a:p>
        </p:txBody>
      </p:sp>
      <p:sp>
        <p:nvSpPr>
          <p:cNvPr id="69675" name="Text Box 43"/>
          <p:cNvSpPr txBox="1">
            <a:spLocks noChangeArrowheads="1"/>
          </p:cNvSpPr>
          <p:nvPr/>
        </p:nvSpPr>
        <p:spPr bwMode="auto">
          <a:xfrm>
            <a:off x="7493000" y="5743575"/>
            <a:ext cx="307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3</a:t>
            </a:r>
          </a:p>
        </p:txBody>
      </p:sp>
      <p:sp>
        <p:nvSpPr>
          <p:cNvPr id="69676" name="Text Box 44"/>
          <p:cNvSpPr txBox="1">
            <a:spLocks noChangeArrowheads="1"/>
          </p:cNvSpPr>
          <p:nvPr/>
        </p:nvSpPr>
        <p:spPr bwMode="auto">
          <a:xfrm>
            <a:off x="7173913" y="4637088"/>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3</a:t>
            </a:r>
          </a:p>
        </p:txBody>
      </p:sp>
      <p:sp>
        <p:nvSpPr>
          <p:cNvPr id="69677" name="Text Box 45"/>
          <p:cNvSpPr txBox="1">
            <a:spLocks noChangeArrowheads="1"/>
          </p:cNvSpPr>
          <p:nvPr/>
        </p:nvSpPr>
        <p:spPr bwMode="auto">
          <a:xfrm>
            <a:off x="7173913" y="5026025"/>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2</a:t>
            </a:r>
          </a:p>
        </p:txBody>
      </p:sp>
      <p:sp>
        <p:nvSpPr>
          <p:cNvPr id="69678" name="Text Box 46"/>
          <p:cNvSpPr txBox="1">
            <a:spLocks noChangeArrowheads="1"/>
          </p:cNvSpPr>
          <p:nvPr/>
        </p:nvSpPr>
        <p:spPr bwMode="auto">
          <a:xfrm>
            <a:off x="7186613" y="5391150"/>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0</a:t>
            </a:r>
          </a:p>
        </p:txBody>
      </p:sp>
      <p:sp>
        <p:nvSpPr>
          <p:cNvPr id="69679" name="Text Box 47"/>
          <p:cNvSpPr txBox="1">
            <a:spLocks noChangeArrowheads="1"/>
          </p:cNvSpPr>
          <p:nvPr/>
        </p:nvSpPr>
        <p:spPr bwMode="auto">
          <a:xfrm>
            <a:off x="7172325" y="5745163"/>
            <a:ext cx="307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1</a:t>
            </a:r>
          </a:p>
        </p:txBody>
      </p:sp>
      <p:sp>
        <p:nvSpPr>
          <p:cNvPr id="69680" name="Text Box 48"/>
          <p:cNvSpPr txBox="1">
            <a:spLocks noChangeArrowheads="1"/>
          </p:cNvSpPr>
          <p:nvPr/>
        </p:nvSpPr>
        <p:spPr bwMode="auto">
          <a:xfrm>
            <a:off x="6821488" y="4635500"/>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69681" name="Text Box 49"/>
          <p:cNvSpPr txBox="1">
            <a:spLocks noChangeArrowheads="1"/>
          </p:cNvSpPr>
          <p:nvPr/>
        </p:nvSpPr>
        <p:spPr bwMode="auto">
          <a:xfrm>
            <a:off x="6821488" y="5024438"/>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69682" name="Text Box 50"/>
          <p:cNvSpPr txBox="1">
            <a:spLocks noChangeArrowheads="1"/>
          </p:cNvSpPr>
          <p:nvPr/>
        </p:nvSpPr>
        <p:spPr bwMode="auto">
          <a:xfrm>
            <a:off x="6834188" y="5389563"/>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5</a:t>
            </a:r>
          </a:p>
        </p:txBody>
      </p:sp>
      <p:sp>
        <p:nvSpPr>
          <p:cNvPr id="69683" name="Text Box 51"/>
          <p:cNvSpPr txBox="1">
            <a:spLocks noChangeArrowheads="1"/>
          </p:cNvSpPr>
          <p:nvPr/>
        </p:nvSpPr>
        <p:spPr bwMode="auto">
          <a:xfrm>
            <a:off x="6819900" y="5743575"/>
            <a:ext cx="307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3</a:t>
            </a:r>
          </a:p>
        </p:txBody>
      </p:sp>
      <p:sp>
        <p:nvSpPr>
          <p:cNvPr id="69684" name="Text Box 52"/>
          <p:cNvSpPr txBox="1">
            <a:spLocks noChangeArrowheads="1"/>
          </p:cNvSpPr>
          <p:nvPr/>
        </p:nvSpPr>
        <p:spPr bwMode="auto">
          <a:xfrm>
            <a:off x="6500813" y="4637088"/>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2</a:t>
            </a:r>
          </a:p>
        </p:txBody>
      </p:sp>
      <p:sp>
        <p:nvSpPr>
          <p:cNvPr id="69685" name="Text Box 53"/>
          <p:cNvSpPr txBox="1">
            <a:spLocks noChangeArrowheads="1"/>
          </p:cNvSpPr>
          <p:nvPr/>
        </p:nvSpPr>
        <p:spPr bwMode="auto">
          <a:xfrm>
            <a:off x="6500813" y="5026025"/>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1</a:t>
            </a:r>
          </a:p>
        </p:txBody>
      </p:sp>
      <p:sp>
        <p:nvSpPr>
          <p:cNvPr id="69686" name="Text Box 54"/>
          <p:cNvSpPr txBox="1">
            <a:spLocks noChangeArrowheads="1"/>
          </p:cNvSpPr>
          <p:nvPr/>
        </p:nvSpPr>
        <p:spPr bwMode="auto">
          <a:xfrm>
            <a:off x="6513513" y="5391150"/>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3</a:t>
            </a:r>
          </a:p>
        </p:txBody>
      </p:sp>
      <p:sp>
        <p:nvSpPr>
          <p:cNvPr id="69687" name="Text Box 55"/>
          <p:cNvSpPr txBox="1">
            <a:spLocks noChangeArrowheads="1"/>
          </p:cNvSpPr>
          <p:nvPr/>
        </p:nvSpPr>
        <p:spPr bwMode="auto">
          <a:xfrm>
            <a:off x="6499225" y="5745163"/>
            <a:ext cx="307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0</a:t>
            </a:r>
          </a:p>
        </p:txBody>
      </p:sp>
      <p:sp>
        <p:nvSpPr>
          <p:cNvPr id="69688" name="Text Box 56"/>
          <p:cNvSpPr txBox="1">
            <a:spLocks noChangeArrowheads="1"/>
          </p:cNvSpPr>
          <p:nvPr/>
        </p:nvSpPr>
        <p:spPr bwMode="auto">
          <a:xfrm>
            <a:off x="6173788" y="4648200"/>
            <a:ext cx="1873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69689" name="Text Box 57"/>
          <p:cNvSpPr txBox="1">
            <a:spLocks noChangeArrowheads="1"/>
          </p:cNvSpPr>
          <p:nvPr/>
        </p:nvSpPr>
        <p:spPr bwMode="auto">
          <a:xfrm>
            <a:off x="6173788" y="5037138"/>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69690" name="Text Box 58"/>
          <p:cNvSpPr txBox="1">
            <a:spLocks noChangeArrowheads="1"/>
          </p:cNvSpPr>
          <p:nvPr/>
        </p:nvSpPr>
        <p:spPr bwMode="auto">
          <a:xfrm>
            <a:off x="6186488" y="5402263"/>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5</a:t>
            </a:r>
          </a:p>
        </p:txBody>
      </p:sp>
      <p:sp>
        <p:nvSpPr>
          <p:cNvPr id="69691" name="Text Box 59"/>
          <p:cNvSpPr txBox="1">
            <a:spLocks noChangeArrowheads="1"/>
          </p:cNvSpPr>
          <p:nvPr/>
        </p:nvSpPr>
        <p:spPr bwMode="auto">
          <a:xfrm>
            <a:off x="6172200" y="5756275"/>
            <a:ext cx="307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4</a:t>
            </a:r>
          </a:p>
        </p:txBody>
      </p:sp>
      <p:sp>
        <p:nvSpPr>
          <p:cNvPr id="69692" name="Text Box 60"/>
          <p:cNvSpPr txBox="1">
            <a:spLocks noChangeArrowheads="1"/>
          </p:cNvSpPr>
          <p:nvPr/>
        </p:nvSpPr>
        <p:spPr bwMode="auto">
          <a:xfrm>
            <a:off x="5853113" y="4649788"/>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1</a:t>
            </a:r>
          </a:p>
        </p:txBody>
      </p:sp>
      <p:sp>
        <p:nvSpPr>
          <p:cNvPr id="69693" name="Text Box 61"/>
          <p:cNvSpPr txBox="1">
            <a:spLocks noChangeArrowheads="1"/>
          </p:cNvSpPr>
          <p:nvPr/>
        </p:nvSpPr>
        <p:spPr bwMode="auto">
          <a:xfrm>
            <a:off x="5853113" y="5038725"/>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0</a:t>
            </a:r>
          </a:p>
        </p:txBody>
      </p:sp>
      <p:sp>
        <p:nvSpPr>
          <p:cNvPr id="69694" name="Text Box 62"/>
          <p:cNvSpPr txBox="1">
            <a:spLocks noChangeArrowheads="1"/>
          </p:cNvSpPr>
          <p:nvPr/>
        </p:nvSpPr>
        <p:spPr bwMode="auto">
          <a:xfrm>
            <a:off x="5865813" y="5403850"/>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2</a:t>
            </a:r>
          </a:p>
        </p:txBody>
      </p:sp>
      <p:sp>
        <p:nvSpPr>
          <p:cNvPr id="69695" name="Text Box 63"/>
          <p:cNvSpPr txBox="1">
            <a:spLocks noChangeArrowheads="1"/>
          </p:cNvSpPr>
          <p:nvPr/>
        </p:nvSpPr>
        <p:spPr bwMode="auto">
          <a:xfrm>
            <a:off x="5851525" y="5757863"/>
            <a:ext cx="307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3</a:t>
            </a:r>
          </a:p>
        </p:txBody>
      </p:sp>
      <p:sp>
        <p:nvSpPr>
          <p:cNvPr id="69696" name="Text Box 64"/>
          <p:cNvSpPr txBox="1">
            <a:spLocks noChangeArrowheads="1"/>
          </p:cNvSpPr>
          <p:nvPr/>
        </p:nvSpPr>
        <p:spPr bwMode="auto">
          <a:xfrm>
            <a:off x="5487988" y="4637088"/>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69697" name="Text Box 65"/>
          <p:cNvSpPr txBox="1">
            <a:spLocks noChangeArrowheads="1"/>
          </p:cNvSpPr>
          <p:nvPr/>
        </p:nvSpPr>
        <p:spPr bwMode="auto">
          <a:xfrm>
            <a:off x="5487988" y="5026025"/>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69698" name="Text Box 66"/>
          <p:cNvSpPr txBox="1">
            <a:spLocks noChangeArrowheads="1"/>
          </p:cNvSpPr>
          <p:nvPr/>
        </p:nvSpPr>
        <p:spPr bwMode="auto">
          <a:xfrm>
            <a:off x="5500688" y="5391150"/>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5</a:t>
            </a:r>
          </a:p>
        </p:txBody>
      </p:sp>
      <p:sp>
        <p:nvSpPr>
          <p:cNvPr id="69699" name="Text Box 67"/>
          <p:cNvSpPr txBox="1">
            <a:spLocks noChangeArrowheads="1"/>
          </p:cNvSpPr>
          <p:nvPr/>
        </p:nvSpPr>
        <p:spPr bwMode="auto">
          <a:xfrm>
            <a:off x="5486400" y="5745163"/>
            <a:ext cx="307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4</a:t>
            </a:r>
          </a:p>
        </p:txBody>
      </p:sp>
      <p:sp>
        <p:nvSpPr>
          <p:cNvPr id="69700" name="Text Box 68"/>
          <p:cNvSpPr txBox="1">
            <a:spLocks noChangeArrowheads="1"/>
          </p:cNvSpPr>
          <p:nvPr/>
        </p:nvSpPr>
        <p:spPr bwMode="auto">
          <a:xfrm>
            <a:off x="5167313" y="4638675"/>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0</a:t>
            </a:r>
          </a:p>
        </p:txBody>
      </p:sp>
      <p:sp>
        <p:nvSpPr>
          <p:cNvPr id="69701" name="Text Box 69"/>
          <p:cNvSpPr txBox="1">
            <a:spLocks noChangeArrowheads="1"/>
          </p:cNvSpPr>
          <p:nvPr/>
        </p:nvSpPr>
        <p:spPr bwMode="auto">
          <a:xfrm>
            <a:off x="5167313" y="5027613"/>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2</a:t>
            </a:r>
          </a:p>
        </p:txBody>
      </p:sp>
      <p:sp>
        <p:nvSpPr>
          <p:cNvPr id="69702" name="Text Box 70"/>
          <p:cNvSpPr txBox="1">
            <a:spLocks noChangeArrowheads="1"/>
          </p:cNvSpPr>
          <p:nvPr/>
        </p:nvSpPr>
        <p:spPr bwMode="auto">
          <a:xfrm>
            <a:off x="5180013" y="5392738"/>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1</a:t>
            </a:r>
          </a:p>
        </p:txBody>
      </p:sp>
      <p:sp>
        <p:nvSpPr>
          <p:cNvPr id="69703" name="Text Box 71"/>
          <p:cNvSpPr txBox="1">
            <a:spLocks noChangeArrowheads="1"/>
          </p:cNvSpPr>
          <p:nvPr/>
        </p:nvSpPr>
        <p:spPr bwMode="auto">
          <a:xfrm>
            <a:off x="5165725" y="5746750"/>
            <a:ext cx="307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3</a:t>
            </a:r>
          </a:p>
        </p:txBody>
      </p:sp>
      <p:sp>
        <p:nvSpPr>
          <p:cNvPr id="69704" name="Text Box 72"/>
          <p:cNvSpPr txBox="1">
            <a:spLocks noChangeArrowheads="1"/>
          </p:cNvSpPr>
          <p:nvPr/>
        </p:nvSpPr>
        <p:spPr bwMode="auto">
          <a:xfrm>
            <a:off x="4829175" y="4652963"/>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69705" name="Text Box 73"/>
          <p:cNvSpPr txBox="1">
            <a:spLocks noChangeArrowheads="1"/>
          </p:cNvSpPr>
          <p:nvPr/>
        </p:nvSpPr>
        <p:spPr bwMode="auto">
          <a:xfrm>
            <a:off x="4829175" y="5041900"/>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69706" name="Text Box 74"/>
          <p:cNvSpPr txBox="1">
            <a:spLocks noChangeArrowheads="1"/>
          </p:cNvSpPr>
          <p:nvPr/>
        </p:nvSpPr>
        <p:spPr bwMode="auto">
          <a:xfrm>
            <a:off x="4841875" y="5407025"/>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5</a:t>
            </a:r>
          </a:p>
        </p:txBody>
      </p:sp>
      <p:sp>
        <p:nvSpPr>
          <p:cNvPr id="69707" name="Text Box 75"/>
          <p:cNvSpPr txBox="1">
            <a:spLocks noChangeArrowheads="1"/>
          </p:cNvSpPr>
          <p:nvPr/>
        </p:nvSpPr>
        <p:spPr bwMode="auto">
          <a:xfrm>
            <a:off x="4827588" y="5761038"/>
            <a:ext cx="307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4</a:t>
            </a:r>
          </a:p>
        </p:txBody>
      </p:sp>
      <p:sp>
        <p:nvSpPr>
          <p:cNvPr id="69708" name="Text Box 76"/>
          <p:cNvSpPr txBox="1">
            <a:spLocks noChangeArrowheads="1"/>
          </p:cNvSpPr>
          <p:nvPr/>
        </p:nvSpPr>
        <p:spPr bwMode="auto">
          <a:xfrm>
            <a:off x="4508500" y="4654550"/>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2</a:t>
            </a:r>
          </a:p>
        </p:txBody>
      </p:sp>
      <p:sp>
        <p:nvSpPr>
          <p:cNvPr id="69709" name="Text Box 77"/>
          <p:cNvSpPr txBox="1">
            <a:spLocks noChangeArrowheads="1"/>
          </p:cNvSpPr>
          <p:nvPr/>
        </p:nvSpPr>
        <p:spPr bwMode="auto">
          <a:xfrm>
            <a:off x="4508500" y="5043488"/>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1</a:t>
            </a:r>
          </a:p>
        </p:txBody>
      </p:sp>
      <p:sp>
        <p:nvSpPr>
          <p:cNvPr id="69710" name="Text Box 78"/>
          <p:cNvSpPr txBox="1">
            <a:spLocks noChangeArrowheads="1"/>
          </p:cNvSpPr>
          <p:nvPr/>
        </p:nvSpPr>
        <p:spPr bwMode="auto">
          <a:xfrm>
            <a:off x="4521200" y="5408613"/>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0</a:t>
            </a:r>
          </a:p>
        </p:txBody>
      </p:sp>
      <p:sp>
        <p:nvSpPr>
          <p:cNvPr id="69711" name="Text Box 79"/>
          <p:cNvSpPr txBox="1">
            <a:spLocks noChangeArrowheads="1"/>
          </p:cNvSpPr>
          <p:nvPr/>
        </p:nvSpPr>
        <p:spPr bwMode="auto">
          <a:xfrm>
            <a:off x="4506913" y="5762625"/>
            <a:ext cx="307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3</a:t>
            </a:r>
          </a:p>
        </p:txBody>
      </p:sp>
      <p:sp>
        <p:nvSpPr>
          <p:cNvPr id="69712" name="Text Box 80"/>
          <p:cNvSpPr txBox="1">
            <a:spLocks noChangeArrowheads="1"/>
          </p:cNvSpPr>
          <p:nvPr/>
        </p:nvSpPr>
        <p:spPr bwMode="auto">
          <a:xfrm>
            <a:off x="4208463" y="4656138"/>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69713" name="Text Box 81"/>
          <p:cNvSpPr txBox="1">
            <a:spLocks noChangeArrowheads="1"/>
          </p:cNvSpPr>
          <p:nvPr/>
        </p:nvSpPr>
        <p:spPr bwMode="auto">
          <a:xfrm>
            <a:off x="4208463" y="5045075"/>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69714" name="Text Box 82"/>
          <p:cNvSpPr txBox="1">
            <a:spLocks noChangeArrowheads="1"/>
          </p:cNvSpPr>
          <p:nvPr/>
        </p:nvSpPr>
        <p:spPr bwMode="auto">
          <a:xfrm>
            <a:off x="4221163" y="5410200"/>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3</a:t>
            </a:r>
          </a:p>
        </p:txBody>
      </p:sp>
      <p:sp>
        <p:nvSpPr>
          <p:cNvPr id="69715" name="Text Box 83"/>
          <p:cNvSpPr txBox="1">
            <a:spLocks noChangeArrowheads="1"/>
          </p:cNvSpPr>
          <p:nvPr/>
        </p:nvSpPr>
        <p:spPr bwMode="auto">
          <a:xfrm>
            <a:off x="4206875" y="5764213"/>
            <a:ext cx="307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4</a:t>
            </a:r>
          </a:p>
        </p:txBody>
      </p:sp>
      <p:sp>
        <p:nvSpPr>
          <p:cNvPr id="69716" name="Text Box 84"/>
          <p:cNvSpPr txBox="1">
            <a:spLocks noChangeArrowheads="1"/>
          </p:cNvSpPr>
          <p:nvPr/>
        </p:nvSpPr>
        <p:spPr bwMode="auto">
          <a:xfrm>
            <a:off x="3887788" y="4657725"/>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1</a:t>
            </a:r>
          </a:p>
        </p:txBody>
      </p:sp>
      <p:sp>
        <p:nvSpPr>
          <p:cNvPr id="69717" name="Text Box 85"/>
          <p:cNvSpPr txBox="1">
            <a:spLocks noChangeArrowheads="1"/>
          </p:cNvSpPr>
          <p:nvPr/>
        </p:nvSpPr>
        <p:spPr bwMode="auto">
          <a:xfrm>
            <a:off x="3887788" y="5046663"/>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0</a:t>
            </a:r>
          </a:p>
        </p:txBody>
      </p:sp>
      <p:sp>
        <p:nvSpPr>
          <p:cNvPr id="69718" name="Text Box 86"/>
          <p:cNvSpPr txBox="1">
            <a:spLocks noChangeArrowheads="1"/>
          </p:cNvSpPr>
          <p:nvPr/>
        </p:nvSpPr>
        <p:spPr bwMode="auto">
          <a:xfrm>
            <a:off x="3900488" y="5411788"/>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3</a:t>
            </a:r>
          </a:p>
        </p:txBody>
      </p:sp>
      <p:sp>
        <p:nvSpPr>
          <p:cNvPr id="69719" name="Text Box 87"/>
          <p:cNvSpPr txBox="1">
            <a:spLocks noChangeArrowheads="1"/>
          </p:cNvSpPr>
          <p:nvPr/>
        </p:nvSpPr>
        <p:spPr bwMode="auto">
          <a:xfrm>
            <a:off x="3886200" y="5765800"/>
            <a:ext cx="307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2</a:t>
            </a:r>
          </a:p>
        </p:txBody>
      </p:sp>
      <p:sp>
        <p:nvSpPr>
          <p:cNvPr id="69720" name="Text Box 88"/>
          <p:cNvSpPr txBox="1">
            <a:spLocks noChangeArrowheads="1"/>
          </p:cNvSpPr>
          <p:nvPr/>
        </p:nvSpPr>
        <p:spPr bwMode="auto">
          <a:xfrm>
            <a:off x="3575050" y="4659313"/>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69721" name="Text Box 89"/>
          <p:cNvSpPr txBox="1">
            <a:spLocks noChangeArrowheads="1"/>
          </p:cNvSpPr>
          <p:nvPr/>
        </p:nvSpPr>
        <p:spPr bwMode="auto">
          <a:xfrm>
            <a:off x="3575050" y="5048250"/>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69722" name="Text Box 90"/>
          <p:cNvSpPr txBox="1">
            <a:spLocks noChangeArrowheads="1"/>
          </p:cNvSpPr>
          <p:nvPr/>
        </p:nvSpPr>
        <p:spPr bwMode="auto">
          <a:xfrm>
            <a:off x="3587750" y="5413375"/>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3</a:t>
            </a:r>
          </a:p>
        </p:txBody>
      </p:sp>
      <p:sp>
        <p:nvSpPr>
          <p:cNvPr id="69723" name="Text Box 91"/>
          <p:cNvSpPr txBox="1">
            <a:spLocks noChangeArrowheads="1"/>
          </p:cNvSpPr>
          <p:nvPr/>
        </p:nvSpPr>
        <p:spPr bwMode="auto">
          <a:xfrm>
            <a:off x="3573463" y="5767388"/>
            <a:ext cx="307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4</a:t>
            </a:r>
          </a:p>
        </p:txBody>
      </p:sp>
      <p:sp>
        <p:nvSpPr>
          <p:cNvPr id="69724" name="Text Box 92"/>
          <p:cNvSpPr txBox="1">
            <a:spLocks noChangeArrowheads="1"/>
          </p:cNvSpPr>
          <p:nvPr/>
        </p:nvSpPr>
        <p:spPr bwMode="auto">
          <a:xfrm>
            <a:off x="3254375" y="4660900"/>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0</a:t>
            </a:r>
          </a:p>
        </p:txBody>
      </p:sp>
      <p:sp>
        <p:nvSpPr>
          <p:cNvPr id="69725" name="Text Box 93"/>
          <p:cNvSpPr txBox="1">
            <a:spLocks noChangeArrowheads="1"/>
          </p:cNvSpPr>
          <p:nvPr/>
        </p:nvSpPr>
        <p:spPr bwMode="auto">
          <a:xfrm>
            <a:off x="3254375" y="5049838"/>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3</a:t>
            </a:r>
          </a:p>
        </p:txBody>
      </p:sp>
      <p:sp>
        <p:nvSpPr>
          <p:cNvPr id="69726" name="Text Box 94"/>
          <p:cNvSpPr txBox="1">
            <a:spLocks noChangeArrowheads="1"/>
          </p:cNvSpPr>
          <p:nvPr/>
        </p:nvSpPr>
        <p:spPr bwMode="auto">
          <a:xfrm>
            <a:off x="3267075" y="5414963"/>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2</a:t>
            </a:r>
          </a:p>
        </p:txBody>
      </p:sp>
      <p:sp>
        <p:nvSpPr>
          <p:cNvPr id="69727" name="Text Box 95"/>
          <p:cNvSpPr txBox="1">
            <a:spLocks noChangeArrowheads="1"/>
          </p:cNvSpPr>
          <p:nvPr/>
        </p:nvSpPr>
        <p:spPr bwMode="auto">
          <a:xfrm>
            <a:off x="3252788" y="5768975"/>
            <a:ext cx="307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1</a:t>
            </a:r>
          </a:p>
        </p:txBody>
      </p:sp>
      <p:sp>
        <p:nvSpPr>
          <p:cNvPr id="69728" name="Text Box 96"/>
          <p:cNvSpPr txBox="1">
            <a:spLocks noChangeArrowheads="1"/>
          </p:cNvSpPr>
          <p:nvPr/>
        </p:nvSpPr>
        <p:spPr bwMode="auto">
          <a:xfrm>
            <a:off x="2925763" y="4648200"/>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69729" name="Text Box 97"/>
          <p:cNvSpPr txBox="1">
            <a:spLocks noChangeArrowheads="1"/>
          </p:cNvSpPr>
          <p:nvPr/>
        </p:nvSpPr>
        <p:spPr bwMode="auto">
          <a:xfrm>
            <a:off x="2925763" y="5037138"/>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69730" name="Text Box 98"/>
          <p:cNvSpPr txBox="1">
            <a:spLocks noChangeArrowheads="1"/>
          </p:cNvSpPr>
          <p:nvPr/>
        </p:nvSpPr>
        <p:spPr bwMode="auto">
          <a:xfrm>
            <a:off x="2924175" y="5402263"/>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3</a:t>
            </a:r>
          </a:p>
        </p:txBody>
      </p:sp>
      <p:sp>
        <p:nvSpPr>
          <p:cNvPr id="69731" name="Text Box 99"/>
          <p:cNvSpPr txBox="1">
            <a:spLocks noChangeArrowheads="1"/>
          </p:cNvSpPr>
          <p:nvPr/>
        </p:nvSpPr>
        <p:spPr bwMode="auto">
          <a:xfrm>
            <a:off x="2924175" y="5756275"/>
            <a:ext cx="307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4</a:t>
            </a:r>
          </a:p>
        </p:txBody>
      </p:sp>
      <p:sp>
        <p:nvSpPr>
          <p:cNvPr id="69732" name="Text Box 100"/>
          <p:cNvSpPr txBox="1">
            <a:spLocks noChangeArrowheads="1"/>
          </p:cNvSpPr>
          <p:nvPr/>
        </p:nvSpPr>
        <p:spPr bwMode="auto">
          <a:xfrm>
            <a:off x="2579688" y="4649788"/>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3</a:t>
            </a:r>
          </a:p>
        </p:txBody>
      </p:sp>
      <p:sp>
        <p:nvSpPr>
          <p:cNvPr id="69733" name="Text Box 101"/>
          <p:cNvSpPr txBox="1">
            <a:spLocks noChangeArrowheads="1"/>
          </p:cNvSpPr>
          <p:nvPr/>
        </p:nvSpPr>
        <p:spPr bwMode="auto">
          <a:xfrm>
            <a:off x="2579688" y="5038725"/>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2</a:t>
            </a:r>
          </a:p>
        </p:txBody>
      </p:sp>
      <p:sp>
        <p:nvSpPr>
          <p:cNvPr id="69734" name="Text Box 102"/>
          <p:cNvSpPr txBox="1">
            <a:spLocks noChangeArrowheads="1"/>
          </p:cNvSpPr>
          <p:nvPr/>
        </p:nvSpPr>
        <p:spPr bwMode="auto">
          <a:xfrm>
            <a:off x="2592388" y="5403850"/>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1</a:t>
            </a:r>
          </a:p>
        </p:txBody>
      </p:sp>
      <p:sp>
        <p:nvSpPr>
          <p:cNvPr id="69735" name="Text Box 103"/>
          <p:cNvSpPr txBox="1">
            <a:spLocks noChangeArrowheads="1"/>
          </p:cNvSpPr>
          <p:nvPr/>
        </p:nvSpPr>
        <p:spPr bwMode="auto">
          <a:xfrm>
            <a:off x="2578100" y="5757863"/>
            <a:ext cx="307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0</a:t>
            </a:r>
          </a:p>
        </p:txBody>
      </p:sp>
      <p:sp>
        <p:nvSpPr>
          <p:cNvPr id="69736" name="Text Box 104"/>
          <p:cNvSpPr txBox="1">
            <a:spLocks noChangeArrowheads="1"/>
          </p:cNvSpPr>
          <p:nvPr/>
        </p:nvSpPr>
        <p:spPr bwMode="auto">
          <a:xfrm>
            <a:off x="2273300" y="4648200"/>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69737" name="Text Box 105"/>
          <p:cNvSpPr txBox="1">
            <a:spLocks noChangeArrowheads="1"/>
          </p:cNvSpPr>
          <p:nvPr/>
        </p:nvSpPr>
        <p:spPr bwMode="auto">
          <a:xfrm>
            <a:off x="2259013" y="5037138"/>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69738" name="Text Box 106"/>
          <p:cNvSpPr txBox="1">
            <a:spLocks noChangeArrowheads="1"/>
          </p:cNvSpPr>
          <p:nvPr/>
        </p:nvSpPr>
        <p:spPr bwMode="auto">
          <a:xfrm>
            <a:off x="2271713" y="5402263"/>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3</a:t>
            </a:r>
          </a:p>
        </p:txBody>
      </p:sp>
      <p:sp>
        <p:nvSpPr>
          <p:cNvPr id="69739" name="Text Box 107"/>
          <p:cNvSpPr txBox="1">
            <a:spLocks noChangeArrowheads="1"/>
          </p:cNvSpPr>
          <p:nvPr/>
        </p:nvSpPr>
        <p:spPr bwMode="auto">
          <a:xfrm>
            <a:off x="1938338" y="4649788"/>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2</a:t>
            </a:r>
          </a:p>
        </p:txBody>
      </p:sp>
      <p:sp>
        <p:nvSpPr>
          <p:cNvPr id="69740" name="Text Box 108"/>
          <p:cNvSpPr txBox="1">
            <a:spLocks noChangeArrowheads="1"/>
          </p:cNvSpPr>
          <p:nvPr/>
        </p:nvSpPr>
        <p:spPr bwMode="auto">
          <a:xfrm>
            <a:off x="1938338" y="5038725"/>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1</a:t>
            </a:r>
          </a:p>
        </p:txBody>
      </p:sp>
      <p:sp>
        <p:nvSpPr>
          <p:cNvPr id="69741" name="Text Box 109"/>
          <p:cNvSpPr txBox="1">
            <a:spLocks noChangeArrowheads="1"/>
          </p:cNvSpPr>
          <p:nvPr/>
        </p:nvSpPr>
        <p:spPr bwMode="auto">
          <a:xfrm>
            <a:off x="1951038" y="5403850"/>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0</a:t>
            </a:r>
          </a:p>
        </p:txBody>
      </p:sp>
      <p:sp>
        <p:nvSpPr>
          <p:cNvPr id="69742" name="Text Box 110"/>
          <p:cNvSpPr txBox="1">
            <a:spLocks noChangeArrowheads="1"/>
          </p:cNvSpPr>
          <p:nvPr/>
        </p:nvSpPr>
        <p:spPr bwMode="auto">
          <a:xfrm>
            <a:off x="1573213" y="4648200"/>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69743" name="Text Box 111"/>
          <p:cNvSpPr txBox="1">
            <a:spLocks noChangeArrowheads="1"/>
          </p:cNvSpPr>
          <p:nvPr/>
        </p:nvSpPr>
        <p:spPr bwMode="auto">
          <a:xfrm>
            <a:off x="1573213" y="5037138"/>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69744" name="Text Box 112"/>
          <p:cNvSpPr txBox="1">
            <a:spLocks noChangeArrowheads="1"/>
          </p:cNvSpPr>
          <p:nvPr/>
        </p:nvSpPr>
        <p:spPr bwMode="auto">
          <a:xfrm>
            <a:off x="1252538" y="4649788"/>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1</a:t>
            </a:r>
          </a:p>
        </p:txBody>
      </p:sp>
      <p:sp>
        <p:nvSpPr>
          <p:cNvPr id="69745" name="Text Box 113"/>
          <p:cNvSpPr txBox="1">
            <a:spLocks noChangeArrowheads="1"/>
          </p:cNvSpPr>
          <p:nvPr/>
        </p:nvSpPr>
        <p:spPr bwMode="auto">
          <a:xfrm>
            <a:off x="1252538" y="5038725"/>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0</a:t>
            </a:r>
          </a:p>
        </p:txBody>
      </p:sp>
      <p:sp>
        <p:nvSpPr>
          <p:cNvPr id="69746" name="Text Box 114"/>
          <p:cNvSpPr txBox="1">
            <a:spLocks noChangeArrowheads="1"/>
          </p:cNvSpPr>
          <p:nvPr/>
        </p:nvSpPr>
        <p:spPr bwMode="auto">
          <a:xfrm>
            <a:off x="925513" y="4660900"/>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69747" name="Text Box 115"/>
          <p:cNvSpPr txBox="1">
            <a:spLocks noChangeArrowheads="1"/>
          </p:cNvSpPr>
          <p:nvPr/>
        </p:nvSpPr>
        <p:spPr bwMode="auto">
          <a:xfrm>
            <a:off x="604838" y="4662488"/>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0</a:t>
            </a:r>
          </a:p>
        </p:txBody>
      </p:sp>
      <p:sp>
        <p:nvSpPr>
          <p:cNvPr id="618612" name="Text Box 116"/>
          <p:cNvSpPr txBox="1">
            <a:spLocks noChangeArrowheads="1"/>
          </p:cNvSpPr>
          <p:nvPr/>
        </p:nvSpPr>
        <p:spPr bwMode="auto">
          <a:xfrm>
            <a:off x="5157788" y="773113"/>
            <a:ext cx="3644900" cy="866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900" b="1">
                <a:solidFill>
                  <a:srgbClr val="008000"/>
                </a:solidFill>
                <a:latin typeface="微软雅黑" panose="020B0503020204020204" pitchFamily="34" charset="-122"/>
                <a:ea typeface="微软雅黑" panose="020B0503020204020204" pitchFamily="34" charset="-122"/>
              </a:rPr>
              <a:t>即：计数值为</a:t>
            </a:r>
            <a:r>
              <a:rPr kumimoji="1" lang="en-US" altLang="zh-CN" sz="1900" b="1">
                <a:solidFill>
                  <a:srgbClr val="008000"/>
                </a:solidFill>
                <a:latin typeface="微软雅黑" panose="020B0503020204020204" pitchFamily="34" charset="-122"/>
                <a:ea typeface="微软雅黑" panose="020B0503020204020204" pitchFamily="34" charset="-122"/>
              </a:rPr>
              <a:t>0</a:t>
            </a:r>
            <a:r>
              <a:rPr kumimoji="1" lang="zh-CN" altLang="en-US" sz="1900" b="1">
                <a:solidFill>
                  <a:srgbClr val="008000"/>
                </a:solidFill>
                <a:latin typeface="微软雅黑" panose="020B0503020204020204" pitchFamily="34" charset="-122"/>
                <a:ea typeface="微软雅黑" panose="020B0503020204020204" pitchFamily="34" charset="-122"/>
              </a:rPr>
              <a:t>的行中的主存块最常被访问，计数值为</a:t>
            </a:r>
            <a:r>
              <a:rPr kumimoji="1" lang="en-US" altLang="zh-CN" sz="1900" b="1">
                <a:solidFill>
                  <a:srgbClr val="008000"/>
                </a:solidFill>
                <a:latin typeface="微软雅黑" panose="020B0503020204020204" pitchFamily="34" charset="-122"/>
                <a:ea typeface="微软雅黑" panose="020B0503020204020204" pitchFamily="34" charset="-122"/>
              </a:rPr>
              <a:t>3</a:t>
            </a:r>
            <a:r>
              <a:rPr kumimoji="1" lang="zh-CN" altLang="en-US" sz="1900" b="1">
                <a:solidFill>
                  <a:srgbClr val="008000"/>
                </a:solidFill>
                <a:latin typeface="微软雅黑" panose="020B0503020204020204" pitchFamily="34" charset="-122"/>
                <a:ea typeface="微软雅黑" panose="020B0503020204020204" pitchFamily="34" charset="-122"/>
              </a:rPr>
              <a:t>的行中的主存块最不经常被访问，先被淘汰！</a:t>
            </a:r>
          </a:p>
        </p:txBody>
      </p:sp>
      <p:sp>
        <p:nvSpPr>
          <p:cNvPr id="618613" name="Text Box 117"/>
          <p:cNvSpPr txBox="1">
            <a:spLocks noChangeArrowheads="1"/>
          </p:cNvSpPr>
          <p:nvPr/>
        </p:nvSpPr>
        <p:spPr bwMode="auto">
          <a:xfrm>
            <a:off x="566738" y="863600"/>
            <a:ext cx="2932112"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solidFill>
                  <a:srgbClr val="FF0000"/>
                </a:solidFill>
                <a:latin typeface="微软雅黑" panose="020B0503020204020204" pitchFamily="34" charset="-122"/>
                <a:ea typeface="微软雅黑" panose="020B0503020204020204" pitchFamily="34" charset="-122"/>
              </a:rPr>
              <a:t>通过计数值来确定</a:t>
            </a:r>
            <a:r>
              <a:rPr kumimoji="1" lang="en-US" altLang="zh-CN" sz="2000" b="1">
                <a:solidFill>
                  <a:srgbClr val="FF0000"/>
                </a:solidFill>
                <a:latin typeface="微软雅黑" panose="020B0503020204020204" pitchFamily="34" charset="-122"/>
                <a:ea typeface="微软雅黑" panose="020B0503020204020204" pitchFamily="34" charset="-122"/>
              </a:rPr>
              <a:t>cache</a:t>
            </a:r>
            <a:r>
              <a:rPr kumimoji="1" lang="zh-CN" altLang="en-US" sz="2000" b="1">
                <a:solidFill>
                  <a:srgbClr val="FF0000"/>
                </a:solidFill>
                <a:latin typeface="微软雅黑" panose="020B0503020204020204" pitchFamily="34" charset="-122"/>
                <a:ea typeface="微软雅黑" panose="020B0503020204020204" pitchFamily="34" charset="-122"/>
              </a:rPr>
              <a:t>行中主存块的使用情况</a:t>
            </a:r>
          </a:p>
        </p:txBody>
      </p:sp>
      <p:sp>
        <p:nvSpPr>
          <p:cNvPr id="69750"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941058F4-D7DB-44DD-9484-6102B5AA9116}" type="slidenum">
              <a:rPr lang="zh-CN" altLang="en-US" sz="1200" smtClean="0">
                <a:solidFill>
                  <a:srgbClr val="898989"/>
                </a:solidFill>
              </a:rPr>
              <a:pPr/>
              <a:t>62</a:t>
            </a:fld>
            <a:endParaRPr lang="zh-CN"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55683">
                                            <p:txEl>
                                              <p:pRg st="1" end="1"/>
                                            </p:txEl>
                                          </p:spTgt>
                                        </p:tgtEl>
                                        <p:attrNameLst>
                                          <p:attrName>style.visibility</p:attrName>
                                        </p:attrNameLst>
                                      </p:cBhvr>
                                      <p:to>
                                        <p:strVal val="visible"/>
                                      </p:to>
                                    </p:set>
                                    <p:animEffect transition="in" filter="blinds(horizontal)">
                                      <p:cBhvr>
                                        <p:cTn id="7" dur="500"/>
                                        <p:tgtEl>
                                          <p:spTgt spid="45568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18612"/>
                                        </p:tgtEl>
                                        <p:attrNameLst>
                                          <p:attrName>style.visibility</p:attrName>
                                        </p:attrNameLst>
                                      </p:cBhvr>
                                      <p:to>
                                        <p:strVal val="visible"/>
                                      </p:to>
                                    </p:set>
                                    <p:animEffect transition="in" filter="blinds(horizontal)">
                                      <p:cBhvr>
                                        <p:cTn id="12" dur="500"/>
                                        <p:tgtEl>
                                          <p:spTgt spid="6186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55683">
                                            <p:txEl>
                                              <p:pRg st="2" end="2"/>
                                            </p:txEl>
                                          </p:spTgt>
                                        </p:tgtEl>
                                        <p:attrNameLst>
                                          <p:attrName>style.visibility</p:attrName>
                                        </p:attrNameLst>
                                      </p:cBhvr>
                                      <p:to>
                                        <p:strVal val="visible"/>
                                      </p:to>
                                    </p:set>
                                    <p:animEffect transition="in" filter="blinds(horizontal)">
                                      <p:cBhvr>
                                        <p:cTn id="17" dur="500"/>
                                        <p:tgtEl>
                                          <p:spTgt spid="45568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55683">
                                            <p:txEl>
                                              <p:pRg st="3" end="3"/>
                                            </p:txEl>
                                          </p:spTgt>
                                        </p:tgtEl>
                                        <p:attrNameLst>
                                          <p:attrName>style.visibility</p:attrName>
                                        </p:attrNameLst>
                                      </p:cBhvr>
                                      <p:to>
                                        <p:strVal val="visible"/>
                                      </p:to>
                                    </p:set>
                                    <p:animEffect transition="in" filter="blinds(horizontal)">
                                      <p:cBhvr>
                                        <p:cTn id="22" dur="500"/>
                                        <p:tgtEl>
                                          <p:spTgt spid="45568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55683">
                                            <p:txEl>
                                              <p:pRg st="4" end="4"/>
                                            </p:txEl>
                                          </p:spTgt>
                                        </p:tgtEl>
                                        <p:attrNameLst>
                                          <p:attrName>style.visibility</p:attrName>
                                        </p:attrNameLst>
                                      </p:cBhvr>
                                      <p:to>
                                        <p:strVal val="visible"/>
                                      </p:to>
                                    </p:set>
                                    <p:animEffect transition="in" filter="blinds(horizontal)">
                                      <p:cBhvr>
                                        <p:cTn id="27" dur="500"/>
                                        <p:tgtEl>
                                          <p:spTgt spid="45568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18613"/>
                                        </p:tgtEl>
                                        <p:attrNameLst>
                                          <p:attrName>style.visibility</p:attrName>
                                        </p:attrNameLst>
                                      </p:cBhvr>
                                      <p:to>
                                        <p:strVal val="visible"/>
                                      </p:to>
                                    </p:set>
                                    <p:animEffect transition="in" filter="blinds(horizontal)">
                                      <p:cBhvr>
                                        <p:cTn id="32" dur="500"/>
                                        <p:tgtEl>
                                          <p:spTgt spid="6186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8612" grpId="0"/>
      <p:bldP spid="618613"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idx="4294967295"/>
          </p:nvPr>
        </p:nvSpPr>
        <p:spPr>
          <a:xfrm>
            <a:off x="236538" y="105745"/>
            <a:ext cx="8807450" cy="574324"/>
          </a:xfrm>
        </p:spPr>
        <p:txBody>
          <a:bodyPr lIns="91440" tIns="45720" rIns="91440" bIns="45720" anchor="ctr"/>
          <a:lstStyle/>
          <a:p>
            <a:pPr eaLnBrk="1" hangingPunct="1"/>
            <a:r>
              <a:rPr lang="zh-CN" altLang="en-US" dirty="0"/>
              <a:t>何时需要替换？</a:t>
            </a:r>
          </a:p>
        </p:txBody>
      </p:sp>
      <p:sp>
        <p:nvSpPr>
          <p:cNvPr id="450563" name="Rectangle 3"/>
          <p:cNvSpPr>
            <a:spLocks noGrp="1" noChangeArrowheads="1"/>
          </p:cNvSpPr>
          <p:nvPr>
            <p:ph type="body" idx="4294967295"/>
          </p:nvPr>
        </p:nvSpPr>
        <p:spPr>
          <a:xfrm>
            <a:off x="495300" y="914400"/>
            <a:ext cx="8191500" cy="5452775"/>
          </a:xfrm>
          <a:noFill/>
        </p:spPr>
        <p:txBody>
          <a:bodyPr/>
          <a:lstStyle/>
          <a:p>
            <a:pPr eaLnBrk="1" hangingPunct="1">
              <a:lnSpc>
                <a:spcPct val="120000"/>
              </a:lnSpc>
            </a:pPr>
            <a:r>
              <a:rPr lang="zh-CN" altLang="en-US" sz="2000" dirty="0">
                <a:latin typeface="微软雅黑" panose="020B0503020204020204" pitchFamily="34" charset="-122"/>
                <a:ea typeface="微软雅黑" panose="020B0503020204020204" pitchFamily="34" charset="-122"/>
              </a:rPr>
              <a:t>直接映射</a:t>
            </a:r>
            <a:r>
              <a:rPr lang="en-US" altLang="zh-CN" sz="2000" dirty="0">
                <a:latin typeface="微软雅黑" panose="020B0503020204020204" pitchFamily="34" charset="-122"/>
                <a:ea typeface="微软雅黑" panose="020B0503020204020204" pitchFamily="34" charset="-122"/>
              </a:rPr>
              <a:t>:</a:t>
            </a:r>
            <a:endParaRPr lang="en-US" altLang="zh-CN" sz="2000" dirty="0">
              <a:solidFill>
                <a:srgbClr val="CC3300"/>
              </a:solidFill>
              <a:latin typeface="微软雅黑" panose="020B0503020204020204" pitchFamily="34" charset="-122"/>
              <a:ea typeface="微软雅黑" panose="020B0503020204020204" pitchFamily="34" charset="-122"/>
            </a:endParaRPr>
          </a:p>
          <a:p>
            <a:pPr lvl="1" eaLnBrk="1" hangingPunct="1">
              <a:lnSpc>
                <a:spcPct val="120000"/>
              </a:lnSpc>
            </a:pPr>
            <a:r>
              <a:rPr lang="zh-CN" altLang="en-US" sz="2000" dirty="0">
                <a:latin typeface="微软雅黑" panose="020B0503020204020204" pitchFamily="34" charset="-122"/>
                <a:ea typeface="微软雅黑" panose="020B0503020204020204" pitchFamily="34" charset="-122"/>
              </a:rPr>
              <a:t>映射唯一，毫无选择，无需考虑替换</a:t>
            </a:r>
          </a:p>
          <a:p>
            <a:pPr eaLnBrk="1" hangingPunct="1">
              <a:lnSpc>
                <a:spcPct val="120000"/>
              </a:lnSpc>
            </a:pPr>
            <a:r>
              <a:rPr lang="zh-CN" altLang="en-US" sz="2000" dirty="0">
                <a:latin typeface="微软雅黑" panose="020B0503020204020204" pitchFamily="34" charset="-122"/>
                <a:ea typeface="微软雅黑" panose="020B0503020204020204" pitchFamily="34" charset="-122"/>
              </a:rPr>
              <a:t>组相联映射</a:t>
            </a:r>
            <a:r>
              <a:rPr lang="en-US" altLang="zh-CN" sz="2000" dirty="0">
                <a:latin typeface="微软雅黑" panose="020B0503020204020204" pitchFamily="34" charset="-122"/>
                <a:ea typeface="微软雅黑" panose="020B0503020204020204" pitchFamily="34" charset="-122"/>
              </a:rPr>
              <a:t>: </a:t>
            </a:r>
            <a:endParaRPr lang="en-US" altLang="zh-CN" sz="2000" dirty="0">
              <a:solidFill>
                <a:srgbClr val="CC3300"/>
              </a:solidFill>
              <a:latin typeface="微软雅黑" panose="020B0503020204020204" pitchFamily="34" charset="-122"/>
              <a:ea typeface="微软雅黑" panose="020B0503020204020204" pitchFamily="34" charset="-122"/>
            </a:endParaRPr>
          </a:p>
          <a:p>
            <a:pPr lvl="1" eaLnBrk="1" hangingPunct="1">
              <a:lnSpc>
                <a:spcPct val="120000"/>
              </a:lnSpc>
            </a:pPr>
            <a:r>
              <a:rPr lang="zh-CN" altLang="en-US" sz="2000" dirty="0">
                <a:latin typeface="微软雅黑" panose="020B0503020204020204" pitchFamily="34" charset="-122"/>
                <a:ea typeface="微软雅黑" panose="020B0503020204020204" pitchFamily="34" charset="-122"/>
              </a:rPr>
              <a:t>每个主存数据有</a:t>
            </a:r>
            <a:r>
              <a:rPr lang="en-US" altLang="zh-CN" sz="2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个</a:t>
            </a:r>
            <a:r>
              <a:rPr lang="en-US" altLang="zh-CN" sz="2000" dirty="0">
                <a:latin typeface="微软雅黑" panose="020B0503020204020204" pitchFamily="34" charset="-122"/>
                <a:ea typeface="微软雅黑" panose="020B0503020204020204" pitchFamily="34" charset="-122"/>
              </a:rPr>
              <a:t>Cache</a:t>
            </a:r>
            <a:r>
              <a:rPr lang="zh-CN" altLang="en-US" sz="2000" dirty="0">
                <a:latin typeface="微软雅黑" panose="020B0503020204020204" pitchFamily="34" charset="-122"/>
                <a:ea typeface="微软雅黑" panose="020B0503020204020204" pitchFamily="34" charset="-122"/>
              </a:rPr>
              <a:t>行可选择，需考虑替换</a:t>
            </a:r>
            <a:endParaRPr lang="en-US" altLang="zh-CN" sz="2000" dirty="0">
              <a:latin typeface="微软雅黑" panose="020B0503020204020204" pitchFamily="34" charset="-122"/>
              <a:ea typeface="微软雅黑" panose="020B0503020204020204" pitchFamily="34" charset="-122"/>
            </a:endParaRPr>
          </a:p>
          <a:p>
            <a:pPr eaLnBrk="1" hangingPunct="1">
              <a:lnSpc>
                <a:spcPct val="120000"/>
              </a:lnSpc>
            </a:pPr>
            <a:r>
              <a:rPr lang="zh-CN" altLang="en-US" sz="2000" dirty="0">
                <a:latin typeface="微软雅黑" panose="020B0503020204020204" pitchFamily="34" charset="-122"/>
                <a:ea typeface="微软雅黑" panose="020B0503020204020204" pitchFamily="34" charset="-122"/>
              </a:rPr>
              <a:t>全相联映射</a:t>
            </a:r>
            <a:r>
              <a:rPr lang="en-US" altLang="zh-CN" sz="2000" dirty="0">
                <a:latin typeface="微软雅黑" panose="020B0503020204020204" pitchFamily="34" charset="-122"/>
                <a:ea typeface="微软雅黑" panose="020B0503020204020204" pitchFamily="34" charset="-122"/>
              </a:rPr>
              <a:t>:</a:t>
            </a:r>
            <a:endParaRPr lang="en-US" altLang="zh-CN" sz="2000" dirty="0">
              <a:solidFill>
                <a:srgbClr val="CC3300"/>
              </a:solidFill>
              <a:latin typeface="微软雅黑" panose="020B0503020204020204" pitchFamily="34" charset="-122"/>
              <a:ea typeface="微软雅黑" panose="020B0503020204020204" pitchFamily="34" charset="-122"/>
            </a:endParaRPr>
          </a:p>
          <a:p>
            <a:pPr lvl="1" eaLnBrk="1" hangingPunct="1">
              <a:lnSpc>
                <a:spcPct val="120000"/>
              </a:lnSpc>
            </a:pPr>
            <a:r>
              <a:rPr lang="zh-CN" altLang="en-US" sz="2000" dirty="0">
                <a:latin typeface="微软雅黑" panose="020B0503020204020204" pitchFamily="34" charset="-122"/>
                <a:ea typeface="微软雅黑" panose="020B0503020204020204" pitchFamily="34" charset="-122"/>
              </a:rPr>
              <a:t>每个主存数据可存放到</a:t>
            </a:r>
            <a:r>
              <a:rPr lang="en-US" altLang="zh-CN" sz="2000" dirty="0">
                <a:latin typeface="微软雅黑" panose="020B0503020204020204" pitchFamily="34" charset="-122"/>
                <a:ea typeface="微软雅黑" panose="020B0503020204020204" pitchFamily="34" charset="-122"/>
              </a:rPr>
              <a:t>Cache</a:t>
            </a:r>
            <a:r>
              <a:rPr lang="zh-CN" altLang="en-US" sz="2000" dirty="0">
                <a:latin typeface="微软雅黑" panose="020B0503020204020204" pitchFamily="34" charset="-122"/>
                <a:ea typeface="微软雅黑" panose="020B0503020204020204" pitchFamily="34" charset="-122"/>
              </a:rPr>
              <a:t>任意行中，需考虑替换</a:t>
            </a:r>
            <a:endParaRPr lang="en-US" altLang="zh-CN" sz="2000" dirty="0">
              <a:latin typeface="微软雅黑" panose="020B0503020204020204" pitchFamily="34" charset="-122"/>
              <a:ea typeface="微软雅黑" panose="020B0503020204020204" pitchFamily="34" charset="-122"/>
            </a:endParaRPr>
          </a:p>
          <a:p>
            <a:pPr eaLnBrk="1" hangingPunct="1">
              <a:lnSpc>
                <a:spcPct val="120000"/>
              </a:lnSpc>
              <a:buFontTx/>
              <a:buNone/>
            </a:pPr>
            <a:r>
              <a:rPr lang="zh-CN" altLang="en-US" sz="2000" dirty="0">
                <a:solidFill>
                  <a:srgbClr val="CC0000"/>
                </a:solidFill>
                <a:latin typeface="微软雅黑" panose="020B0503020204020204" pitchFamily="34" charset="-122"/>
                <a:ea typeface="微软雅黑" panose="020B0503020204020204" pitchFamily="34" charset="-122"/>
              </a:rPr>
              <a:t>结论：在组相联和全相联映射中若</a:t>
            </a:r>
            <a:r>
              <a:rPr lang="en-US" altLang="zh-CN" sz="2000" dirty="0">
                <a:solidFill>
                  <a:srgbClr val="CC0000"/>
                </a:solidFill>
                <a:latin typeface="微软雅黑" panose="020B0503020204020204" pitchFamily="34" charset="-122"/>
                <a:ea typeface="微软雅黑" panose="020B0503020204020204" pitchFamily="34" charset="-122"/>
              </a:rPr>
              <a:t>Cache</a:t>
            </a:r>
            <a:r>
              <a:rPr lang="zh-CN" altLang="en-US" sz="2000" dirty="0">
                <a:solidFill>
                  <a:srgbClr val="CC0000"/>
                </a:solidFill>
                <a:latin typeface="微软雅黑" panose="020B0503020204020204" pitchFamily="34" charset="-122"/>
                <a:ea typeface="微软雅黑" panose="020B0503020204020204" pitchFamily="34" charset="-122"/>
              </a:rPr>
              <a:t>未命中，则可能需要替换。其过程为：</a:t>
            </a:r>
          </a:p>
          <a:p>
            <a:pPr lvl="1" eaLnBrk="1" hangingPunct="1">
              <a:lnSpc>
                <a:spcPct val="120000"/>
              </a:lnSpc>
            </a:pPr>
            <a:r>
              <a:rPr lang="zh-CN" altLang="en-US" sz="2000" dirty="0">
                <a:latin typeface="微软雅黑" panose="020B0503020204020204" pitchFamily="34" charset="-122"/>
                <a:ea typeface="微软雅黑" panose="020B0503020204020204" pitchFamily="34" charset="-122"/>
              </a:rPr>
              <a:t>从主存取出一个新块</a:t>
            </a:r>
          </a:p>
          <a:p>
            <a:pPr lvl="1" eaLnBrk="1" hangingPunct="1">
              <a:lnSpc>
                <a:spcPct val="120000"/>
              </a:lnSpc>
            </a:pPr>
            <a:r>
              <a:rPr lang="zh-CN" altLang="en-US" sz="2000" dirty="0">
                <a:latin typeface="微软雅黑" panose="020B0503020204020204" pitchFamily="34" charset="-122"/>
                <a:ea typeface="微软雅黑" panose="020B0503020204020204" pitchFamily="34" charset="-122"/>
              </a:rPr>
              <a:t>选择一个有映射关系的空</a:t>
            </a:r>
            <a:r>
              <a:rPr lang="en-US" altLang="zh-CN" sz="2000" dirty="0">
                <a:latin typeface="微软雅黑" panose="020B0503020204020204" pitchFamily="34" charset="-122"/>
                <a:ea typeface="微软雅黑" panose="020B0503020204020204" pitchFamily="34" charset="-122"/>
              </a:rPr>
              <a:t>Cache</a:t>
            </a:r>
            <a:r>
              <a:rPr lang="zh-CN" altLang="en-US" sz="2000" dirty="0">
                <a:latin typeface="微软雅黑" panose="020B0503020204020204" pitchFamily="34" charset="-122"/>
                <a:ea typeface="微软雅黑" panose="020B0503020204020204" pitchFamily="34" charset="-122"/>
              </a:rPr>
              <a:t>行</a:t>
            </a:r>
          </a:p>
          <a:p>
            <a:pPr lvl="1" eaLnBrk="1" hangingPunct="1">
              <a:lnSpc>
                <a:spcPct val="120000"/>
              </a:lnSpc>
            </a:pPr>
            <a:r>
              <a:rPr lang="zh-CN" altLang="en-US" sz="2000" dirty="0">
                <a:latin typeface="微软雅黑" panose="020B0503020204020204" pitchFamily="34" charset="-122"/>
                <a:ea typeface="微软雅黑" panose="020B0503020204020204" pitchFamily="34" charset="-122"/>
              </a:rPr>
              <a:t>若对应</a:t>
            </a:r>
            <a:r>
              <a:rPr lang="en-US" altLang="zh-CN" sz="2000" dirty="0">
                <a:latin typeface="微软雅黑" panose="020B0503020204020204" pitchFamily="34" charset="-122"/>
                <a:ea typeface="微软雅黑" panose="020B0503020204020204" pitchFamily="34" charset="-122"/>
              </a:rPr>
              <a:t>Cache</a:t>
            </a:r>
            <a:r>
              <a:rPr lang="zh-CN" altLang="en-US" sz="2000" dirty="0">
                <a:latin typeface="微软雅黑" panose="020B0503020204020204" pitchFamily="34" charset="-122"/>
                <a:ea typeface="微软雅黑" panose="020B0503020204020204" pitchFamily="34" charset="-122"/>
              </a:rPr>
              <a:t>行被占满时又需调入新主存块，则必须考虑从</a:t>
            </a:r>
            <a:r>
              <a:rPr lang="en-US" altLang="zh-CN" sz="2000" dirty="0">
                <a:latin typeface="微软雅黑" panose="020B0503020204020204" pitchFamily="34" charset="-122"/>
                <a:ea typeface="微软雅黑" panose="020B0503020204020204" pitchFamily="34" charset="-122"/>
              </a:rPr>
              <a:t>Cache</a:t>
            </a:r>
            <a:r>
              <a:rPr lang="zh-CN" altLang="en-US" sz="2000" dirty="0">
                <a:latin typeface="微软雅黑" panose="020B0503020204020204" pitchFamily="34" charset="-122"/>
                <a:ea typeface="微软雅黑" panose="020B0503020204020204" pitchFamily="34" charset="-122"/>
              </a:rPr>
              <a:t>行中替换出一个主存块</a:t>
            </a:r>
            <a:endParaRPr lang="en-US" altLang="zh-CN" sz="2000" dirty="0">
              <a:latin typeface="微软雅黑" panose="020B0503020204020204" pitchFamily="34" charset="-122"/>
              <a:ea typeface="微软雅黑" panose="020B0503020204020204" pitchFamily="34" charset="-122"/>
            </a:endParaRPr>
          </a:p>
        </p:txBody>
      </p:sp>
      <p:sp>
        <p:nvSpPr>
          <p:cNvPr id="70660"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2A4E485A-0606-4E2B-AA8D-AFF055FCEA46}" type="slidenum">
              <a:rPr lang="zh-CN" altLang="en-US" sz="1200" smtClean="0">
                <a:solidFill>
                  <a:srgbClr val="898989"/>
                </a:solidFill>
              </a:rPr>
              <a:pPr/>
              <a:t>63</a:t>
            </a:fld>
            <a:endParaRPr lang="zh-CN"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50563">
                                            <p:txEl>
                                              <p:pRg st="1" end="1"/>
                                            </p:txEl>
                                          </p:spTgt>
                                        </p:tgtEl>
                                        <p:attrNameLst>
                                          <p:attrName>style.visibility</p:attrName>
                                        </p:attrNameLst>
                                      </p:cBhvr>
                                      <p:to>
                                        <p:strVal val="visible"/>
                                      </p:to>
                                    </p:set>
                                    <p:animEffect transition="in" filter="blinds(horizontal)">
                                      <p:cBhvr>
                                        <p:cTn id="7" dur="500"/>
                                        <p:tgtEl>
                                          <p:spTgt spid="45056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50563">
                                            <p:txEl>
                                              <p:pRg st="3" end="3"/>
                                            </p:txEl>
                                          </p:spTgt>
                                        </p:tgtEl>
                                        <p:attrNameLst>
                                          <p:attrName>style.visibility</p:attrName>
                                        </p:attrNameLst>
                                      </p:cBhvr>
                                      <p:to>
                                        <p:strVal val="visible"/>
                                      </p:to>
                                    </p:set>
                                    <p:animEffect transition="in" filter="blinds(horizontal)">
                                      <p:cBhvr>
                                        <p:cTn id="12" dur="500"/>
                                        <p:tgtEl>
                                          <p:spTgt spid="450563">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50563">
                                            <p:txEl>
                                              <p:pRg st="5" end="5"/>
                                            </p:txEl>
                                          </p:spTgt>
                                        </p:tgtEl>
                                        <p:attrNameLst>
                                          <p:attrName>style.visibility</p:attrName>
                                        </p:attrNameLst>
                                      </p:cBhvr>
                                      <p:to>
                                        <p:strVal val="visible"/>
                                      </p:to>
                                    </p:set>
                                    <p:animEffect transition="in" filter="blinds(horizontal)">
                                      <p:cBhvr>
                                        <p:cTn id="17" dur="500"/>
                                        <p:tgtEl>
                                          <p:spTgt spid="450563">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50563">
                                            <p:txEl>
                                              <p:pRg st="6" end="6"/>
                                            </p:txEl>
                                          </p:spTgt>
                                        </p:tgtEl>
                                        <p:attrNameLst>
                                          <p:attrName>style.visibility</p:attrName>
                                        </p:attrNameLst>
                                      </p:cBhvr>
                                      <p:to>
                                        <p:strVal val="visible"/>
                                      </p:to>
                                    </p:set>
                                    <p:animEffect transition="in" filter="blinds(horizontal)">
                                      <p:cBhvr>
                                        <p:cTn id="22" dur="500"/>
                                        <p:tgtEl>
                                          <p:spTgt spid="450563">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50563">
                                            <p:txEl>
                                              <p:pRg st="7" end="7"/>
                                            </p:txEl>
                                          </p:spTgt>
                                        </p:tgtEl>
                                        <p:attrNameLst>
                                          <p:attrName>style.visibility</p:attrName>
                                        </p:attrNameLst>
                                      </p:cBhvr>
                                      <p:to>
                                        <p:strVal val="visible"/>
                                      </p:to>
                                    </p:set>
                                    <p:animEffect transition="in" filter="blinds(horizontal)">
                                      <p:cBhvr>
                                        <p:cTn id="27" dur="500"/>
                                        <p:tgtEl>
                                          <p:spTgt spid="450563">
                                            <p:txEl>
                                              <p:pRg st="7" end="7"/>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450563">
                                            <p:txEl>
                                              <p:pRg st="8" end="8"/>
                                            </p:txEl>
                                          </p:spTgt>
                                        </p:tgtEl>
                                        <p:attrNameLst>
                                          <p:attrName>style.visibility</p:attrName>
                                        </p:attrNameLst>
                                      </p:cBhvr>
                                      <p:to>
                                        <p:strVal val="visible"/>
                                      </p:to>
                                    </p:set>
                                    <p:animEffect transition="in" filter="blinds(horizontal)">
                                      <p:cBhvr>
                                        <p:cTn id="32" dur="500"/>
                                        <p:tgtEl>
                                          <p:spTgt spid="450563">
                                            <p:txEl>
                                              <p:pRg st="8" end="8"/>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450563">
                                            <p:txEl>
                                              <p:pRg st="9" end="9"/>
                                            </p:txEl>
                                          </p:spTgt>
                                        </p:tgtEl>
                                        <p:attrNameLst>
                                          <p:attrName>style.visibility</p:attrName>
                                        </p:attrNameLst>
                                      </p:cBhvr>
                                      <p:to>
                                        <p:strVal val="visible"/>
                                      </p:to>
                                    </p:set>
                                    <p:animEffect transition="in" filter="blinds(horizontal)">
                                      <p:cBhvr>
                                        <p:cTn id="37" dur="500"/>
                                        <p:tgtEl>
                                          <p:spTgt spid="45056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idx="4294967295"/>
          </p:nvPr>
        </p:nvSpPr>
        <p:spPr>
          <a:xfrm>
            <a:off x="296863" y="150813"/>
            <a:ext cx="8640762" cy="533400"/>
          </a:xfrm>
        </p:spPr>
        <p:txBody>
          <a:bodyPr lIns="91440" tIns="45720" rIns="91440" bIns="45720" anchor="ctr"/>
          <a:lstStyle/>
          <a:p>
            <a:pPr eaLnBrk="1" hangingPunct="1"/>
            <a:r>
              <a:rPr lang="zh-CN" altLang="en-US" sz="3200" dirty="0"/>
              <a:t>写策略（</a:t>
            </a:r>
            <a:r>
              <a:rPr lang="en-US" altLang="zh-CN" sz="3200" dirty="0"/>
              <a:t>Cache</a:t>
            </a:r>
            <a:r>
              <a:rPr lang="zh-CN" altLang="en-US" sz="3200" dirty="0"/>
              <a:t>与主存一致性问题）</a:t>
            </a:r>
          </a:p>
        </p:txBody>
      </p:sp>
      <p:sp>
        <p:nvSpPr>
          <p:cNvPr id="461827" name="Rectangle 3"/>
          <p:cNvSpPr>
            <a:spLocks noGrp="1" noChangeArrowheads="1"/>
          </p:cNvSpPr>
          <p:nvPr>
            <p:ph type="body" idx="4294967295"/>
          </p:nvPr>
        </p:nvSpPr>
        <p:spPr>
          <a:xfrm>
            <a:off x="304800" y="908050"/>
            <a:ext cx="8610600" cy="5801588"/>
          </a:xfrm>
        </p:spPr>
        <p:txBody>
          <a:bodyPr lIns="91440" tIns="45720" rIns="91440" bIns="45720"/>
          <a:lstStyle/>
          <a:p>
            <a:pPr eaLnBrk="1" hangingPunct="1">
              <a:lnSpc>
                <a:spcPct val="110000"/>
              </a:lnSpc>
            </a:pPr>
            <a:r>
              <a:rPr lang="zh-CN" altLang="en-US" sz="2000" dirty="0">
                <a:latin typeface="微软雅黑" panose="020B0503020204020204" pitchFamily="34" charset="-122"/>
                <a:ea typeface="微软雅黑" panose="020B0503020204020204" pitchFamily="34" charset="-122"/>
              </a:rPr>
              <a:t>为何要保持在</a:t>
            </a:r>
            <a:r>
              <a:rPr lang="en-US" altLang="zh-CN" sz="2000" dirty="0">
                <a:latin typeface="微软雅黑" panose="020B0503020204020204" pitchFamily="34" charset="-122"/>
                <a:ea typeface="微软雅黑" panose="020B0503020204020204" pitchFamily="34" charset="-122"/>
              </a:rPr>
              <a:t>Cache</a:t>
            </a:r>
            <a:r>
              <a:rPr lang="zh-CN" altLang="en-US" sz="2000" dirty="0">
                <a:latin typeface="微软雅黑" panose="020B0503020204020204" pitchFamily="34" charset="-122"/>
                <a:ea typeface="微软雅黑" panose="020B0503020204020204" pitchFamily="34" charset="-122"/>
              </a:rPr>
              <a:t>和主存中数据的一致？</a:t>
            </a:r>
          </a:p>
          <a:p>
            <a:pPr lvl="1" eaLnBrk="1" hangingPunct="1">
              <a:lnSpc>
                <a:spcPct val="110000"/>
              </a:lnSpc>
            </a:pPr>
            <a:r>
              <a:rPr lang="zh-CN" altLang="en-US" sz="2000" dirty="0">
                <a:latin typeface="微软雅黑" panose="020B0503020204020204" pitchFamily="34" charset="-122"/>
                <a:ea typeface="微软雅黑" panose="020B0503020204020204" pitchFamily="34" charset="-122"/>
              </a:rPr>
              <a:t>因为</a:t>
            </a:r>
            <a:r>
              <a:rPr lang="en-US" altLang="zh-CN" sz="2000" dirty="0">
                <a:latin typeface="微软雅黑" panose="020B0503020204020204" pitchFamily="34" charset="-122"/>
                <a:ea typeface="微软雅黑" panose="020B0503020204020204" pitchFamily="34" charset="-122"/>
              </a:rPr>
              <a:t>Cache</a:t>
            </a:r>
            <a:r>
              <a:rPr lang="zh-CN" altLang="en-US" sz="2000" dirty="0">
                <a:latin typeface="微软雅黑" panose="020B0503020204020204" pitchFamily="34" charset="-122"/>
                <a:ea typeface="微软雅黑" panose="020B0503020204020204" pitchFamily="34" charset="-122"/>
              </a:rPr>
              <a:t>中的内容是主存块的副本，当对</a:t>
            </a:r>
            <a:r>
              <a:rPr lang="en-US" altLang="zh-CN" sz="2000" dirty="0">
                <a:latin typeface="微软雅黑" panose="020B0503020204020204" pitchFamily="34" charset="-122"/>
                <a:ea typeface="微软雅黑" panose="020B0503020204020204" pitchFamily="34" charset="-122"/>
              </a:rPr>
              <a:t>Cache</a:t>
            </a:r>
            <a:r>
              <a:rPr lang="zh-CN" altLang="en-US" sz="2000" dirty="0">
                <a:latin typeface="微软雅黑" panose="020B0503020204020204" pitchFamily="34" charset="-122"/>
                <a:ea typeface="微软雅黑" panose="020B0503020204020204" pitchFamily="34" charset="-122"/>
              </a:rPr>
              <a:t>中的内容进行更新时，就存在</a:t>
            </a:r>
            <a:r>
              <a:rPr lang="en-US" altLang="zh-CN" sz="2000" dirty="0">
                <a:latin typeface="微软雅黑" panose="020B0503020204020204" pitchFamily="34" charset="-122"/>
                <a:ea typeface="微软雅黑" panose="020B0503020204020204" pitchFamily="34" charset="-122"/>
              </a:rPr>
              <a:t>Cache</a:t>
            </a:r>
            <a:r>
              <a:rPr lang="zh-CN" altLang="en-US" sz="2000" dirty="0">
                <a:latin typeface="微软雅黑" panose="020B0503020204020204" pitchFamily="34" charset="-122"/>
                <a:ea typeface="微软雅黑" panose="020B0503020204020204" pitchFamily="34" charset="-122"/>
              </a:rPr>
              <a:t>和主存如何保持一致的问题。</a:t>
            </a:r>
          </a:p>
          <a:p>
            <a:pPr lvl="1" eaLnBrk="1" hangingPunct="1">
              <a:lnSpc>
                <a:spcPct val="110000"/>
              </a:lnSpc>
            </a:pPr>
            <a:r>
              <a:rPr lang="zh-CN" altLang="en-US" sz="2000" dirty="0">
                <a:latin typeface="微软雅黑" panose="020B0503020204020204" pitchFamily="34" charset="-122"/>
                <a:ea typeface="微软雅黑" panose="020B0503020204020204" pitchFamily="34" charset="-122"/>
              </a:rPr>
              <a:t>以下情况也会出现“</a:t>
            </a:r>
            <a:r>
              <a:rPr lang="en-US" altLang="zh-CN" sz="2000" dirty="0">
                <a:latin typeface="微软雅黑" panose="020B0503020204020204" pitchFamily="34" charset="-122"/>
                <a:ea typeface="微软雅黑" panose="020B0503020204020204" pitchFamily="34" charset="-122"/>
              </a:rPr>
              <a:t>Cache</a:t>
            </a:r>
            <a:r>
              <a:rPr lang="zh-CN" altLang="en-US" sz="2000" dirty="0">
                <a:latin typeface="微软雅黑" panose="020B0503020204020204" pitchFamily="34" charset="-122"/>
                <a:ea typeface="微软雅黑" panose="020B0503020204020204" pitchFamily="34" charset="-122"/>
              </a:rPr>
              <a:t>一致性问题”</a:t>
            </a:r>
          </a:p>
          <a:p>
            <a:pPr lvl="2" eaLnBrk="1" hangingPunct="1">
              <a:lnSpc>
                <a:spcPct val="110000"/>
              </a:lnSpc>
            </a:pPr>
            <a:r>
              <a:rPr lang="zh-CN" altLang="en-US" sz="2000" dirty="0">
                <a:latin typeface="微软雅黑" panose="020B0503020204020204" pitchFamily="34" charset="-122"/>
                <a:ea typeface="微软雅黑" panose="020B0503020204020204" pitchFamily="34" charset="-122"/>
              </a:rPr>
              <a:t>当多个设备都允许访问主存时</a:t>
            </a:r>
          </a:p>
          <a:p>
            <a:pPr lvl="2" eaLnBrk="1" hangingPunct="1">
              <a:lnSpc>
                <a:spcPct val="110000"/>
              </a:lnSpc>
              <a:buFontTx/>
              <a:buNone/>
            </a:pPr>
            <a:r>
              <a:rPr lang="zh-CN" altLang="en-US" sz="2000" dirty="0">
                <a:latin typeface="微软雅黑" panose="020B0503020204020204" pitchFamily="34" charset="-122"/>
                <a:ea typeface="微软雅黑" panose="020B0503020204020204" pitchFamily="34" charset="-122"/>
              </a:rPr>
              <a:t>   </a:t>
            </a:r>
            <a:r>
              <a:rPr lang="zh-CN" altLang="en-US" sz="2000" dirty="0">
                <a:solidFill>
                  <a:srgbClr val="006600"/>
                </a:solidFill>
                <a:latin typeface="微软雅黑" panose="020B0503020204020204" pitchFamily="34" charset="-122"/>
                <a:ea typeface="微软雅黑" panose="020B0503020204020204" pitchFamily="34" charset="-122"/>
              </a:rPr>
              <a:t>例如：</a:t>
            </a:r>
            <a:r>
              <a:rPr lang="en-US" altLang="zh-CN" sz="2000" dirty="0">
                <a:solidFill>
                  <a:srgbClr val="006600"/>
                </a:solidFill>
                <a:latin typeface="微软雅黑" panose="020B0503020204020204" pitchFamily="34" charset="-122"/>
                <a:ea typeface="微软雅黑" panose="020B0503020204020204" pitchFamily="34" charset="-122"/>
              </a:rPr>
              <a:t>I/O</a:t>
            </a:r>
            <a:r>
              <a:rPr lang="zh-CN" altLang="en-US" sz="2000" dirty="0">
                <a:solidFill>
                  <a:srgbClr val="006600"/>
                </a:solidFill>
                <a:latin typeface="微软雅黑" panose="020B0503020204020204" pitchFamily="34" charset="-122"/>
                <a:ea typeface="微软雅黑" panose="020B0503020204020204" pitchFamily="34" charset="-122"/>
              </a:rPr>
              <a:t>设备可直接读写内存时，如果</a:t>
            </a:r>
            <a:r>
              <a:rPr lang="en-US" altLang="zh-CN" sz="2000" dirty="0">
                <a:solidFill>
                  <a:srgbClr val="006600"/>
                </a:solidFill>
                <a:latin typeface="微软雅黑" panose="020B0503020204020204" pitchFamily="34" charset="-122"/>
                <a:ea typeface="微软雅黑" panose="020B0503020204020204" pitchFamily="34" charset="-122"/>
              </a:rPr>
              <a:t>Cache</a:t>
            </a:r>
            <a:r>
              <a:rPr lang="zh-CN" altLang="en-US" sz="2000" dirty="0">
                <a:solidFill>
                  <a:srgbClr val="006600"/>
                </a:solidFill>
                <a:latin typeface="微软雅黑" panose="020B0503020204020204" pitchFamily="34" charset="-122"/>
                <a:ea typeface="微软雅黑" panose="020B0503020204020204" pitchFamily="34" charset="-122"/>
              </a:rPr>
              <a:t>中的内容被修改，则</a:t>
            </a:r>
            <a:r>
              <a:rPr lang="en-US" altLang="zh-CN" sz="2000" dirty="0">
                <a:solidFill>
                  <a:srgbClr val="006600"/>
                </a:solidFill>
                <a:latin typeface="微软雅黑" panose="020B0503020204020204" pitchFamily="34" charset="-122"/>
                <a:ea typeface="微软雅黑" panose="020B0503020204020204" pitchFamily="34" charset="-122"/>
              </a:rPr>
              <a:t>I/O</a:t>
            </a:r>
            <a:r>
              <a:rPr lang="zh-CN" altLang="en-US" sz="2000" dirty="0">
                <a:solidFill>
                  <a:srgbClr val="006600"/>
                </a:solidFill>
                <a:latin typeface="微软雅黑" panose="020B0503020204020204" pitchFamily="34" charset="-122"/>
                <a:ea typeface="微软雅黑" panose="020B0503020204020204" pitchFamily="34" charset="-122"/>
              </a:rPr>
              <a:t>设备读出的对应主存单元的内容无效；若</a:t>
            </a:r>
            <a:r>
              <a:rPr lang="en-US" altLang="zh-CN" sz="2000" dirty="0">
                <a:solidFill>
                  <a:srgbClr val="006600"/>
                </a:solidFill>
                <a:latin typeface="微软雅黑" panose="020B0503020204020204" pitchFamily="34" charset="-122"/>
                <a:ea typeface="微软雅黑" panose="020B0503020204020204" pitchFamily="34" charset="-122"/>
              </a:rPr>
              <a:t>I/O</a:t>
            </a:r>
            <a:r>
              <a:rPr lang="zh-CN" altLang="en-US" sz="2000" dirty="0">
                <a:solidFill>
                  <a:srgbClr val="006600"/>
                </a:solidFill>
                <a:latin typeface="微软雅黑" panose="020B0503020204020204" pitchFamily="34" charset="-122"/>
                <a:ea typeface="微软雅黑" panose="020B0503020204020204" pitchFamily="34" charset="-122"/>
              </a:rPr>
              <a:t>设备修改了主存单元的内容，则</a:t>
            </a:r>
            <a:r>
              <a:rPr lang="en-US" altLang="zh-CN" sz="2000" dirty="0">
                <a:solidFill>
                  <a:srgbClr val="006600"/>
                </a:solidFill>
                <a:latin typeface="微软雅黑" panose="020B0503020204020204" pitchFamily="34" charset="-122"/>
                <a:ea typeface="微软雅黑" panose="020B0503020204020204" pitchFamily="34" charset="-122"/>
              </a:rPr>
              <a:t>Cache</a:t>
            </a:r>
            <a:r>
              <a:rPr lang="zh-CN" altLang="en-US" sz="2000" dirty="0">
                <a:solidFill>
                  <a:srgbClr val="006600"/>
                </a:solidFill>
                <a:latin typeface="微软雅黑" panose="020B0503020204020204" pitchFamily="34" charset="-122"/>
                <a:ea typeface="微软雅黑" panose="020B0503020204020204" pitchFamily="34" charset="-122"/>
              </a:rPr>
              <a:t>中对应的内容无效。</a:t>
            </a:r>
          </a:p>
          <a:p>
            <a:pPr lvl="2" eaLnBrk="1" hangingPunct="1">
              <a:lnSpc>
                <a:spcPct val="110000"/>
              </a:lnSpc>
            </a:pPr>
            <a:r>
              <a:rPr lang="zh-CN" altLang="en-US" sz="2000" dirty="0">
                <a:latin typeface="微软雅黑" panose="020B0503020204020204" pitchFamily="34" charset="-122"/>
                <a:ea typeface="微软雅黑" panose="020B0503020204020204" pitchFamily="34" charset="-122"/>
              </a:rPr>
              <a:t>当多个</a:t>
            </a:r>
            <a:r>
              <a:rPr lang="en-US" altLang="zh-CN" sz="2000" dirty="0">
                <a:latin typeface="微软雅黑" panose="020B0503020204020204" pitchFamily="34" charset="-122"/>
                <a:ea typeface="微软雅黑" panose="020B0503020204020204" pitchFamily="34" charset="-122"/>
              </a:rPr>
              <a:t>CPU</a:t>
            </a:r>
            <a:r>
              <a:rPr lang="zh-CN" altLang="en-US" sz="2000" dirty="0">
                <a:latin typeface="微软雅黑" panose="020B0503020204020204" pitchFamily="34" charset="-122"/>
                <a:ea typeface="微软雅黑" panose="020B0503020204020204" pitchFamily="34" charset="-122"/>
              </a:rPr>
              <a:t>都带有各自的</a:t>
            </a:r>
            <a:r>
              <a:rPr lang="en-US" altLang="zh-CN" sz="2000" dirty="0">
                <a:latin typeface="微软雅黑" panose="020B0503020204020204" pitchFamily="34" charset="-122"/>
                <a:ea typeface="微软雅黑" panose="020B0503020204020204" pitchFamily="34" charset="-122"/>
              </a:rPr>
              <a:t>Cache</a:t>
            </a:r>
            <a:r>
              <a:rPr lang="zh-CN" altLang="en-US" sz="2000" dirty="0">
                <a:latin typeface="微软雅黑" panose="020B0503020204020204" pitchFamily="34" charset="-122"/>
                <a:ea typeface="微软雅黑" panose="020B0503020204020204" pitchFamily="34" charset="-122"/>
              </a:rPr>
              <a:t>而共享主存时</a:t>
            </a:r>
          </a:p>
          <a:p>
            <a:pPr lvl="2" eaLnBrk="1" hangingPunct="1">
              <a:lnSpc>
                <a:spcPct val="110000"/>
              </a:lnSpc>
              <a:buFontTx/>
              <a:buNone/>
            </a:pPr>
            <a:r>
              <a:rPr lang="zh-CN" altLang="en-US" sz="2000" dirty="0">
                <a:latin typeface="微软雅黑" panose="020B0503020204020204" pitchFamily="34" charset="-122"/>
                <a:ea typeface="微软雅黑" panose="020B0503020204020204" pitchFamily="34" charset="-122"/>
              </a:rPr>
              <a:t>   </a:t>
            </a:r>
            <a:r>
              <a:rPr lang="zh-CN" altLang="en-US" sz="2000" dirty="0">
                <a:solidFill>
                  <a:srgbClr val="006600"/>
                </a:solidFill>
                <a:latin typeface="微软雅黑" panose="020B0503020204020204" pitchFamily="34" charset="-122"/>
                <a:ea typeface="微软雅黑" panose="020B0503020204020204" pitchFamily="34" charset="-122"/>
              </a:rPr>
              <a:t>某个</a:t>
            </a:r>
            <a:r>
              <a:rPr lang="en-US" altLang="zh-CN" sz="2000" dirty="0">
                <a:solidFill>
                  <a:srgbClr val="006600"/>
                </a:solidFill>
                <a:latin typeface="微软雅黑" panose="020B0503020204020204" pitchFamily="34" charset="-122"/>
                <a:ea typeface="微软雅黑" panose="020B0503020204020204" pitchFamily="34" charset="-122"/>
              </a:rPr>
              <a:t>CPU</a:t>
            </a:r>
            <a:r>
              <a:rPr lang="zh-CN" altLang="en-US" sz="2000" dirty="0">
                <a:solidFill>
                  <a:srgbClr val="006600"/>
                </a:solidFill>
                <a:latin typeface="微软雅黑" panose="020B0503020204020204" pitchFamily="34" charset="-122"/>
                <a:ea typeface="微软雅黑" panose="020B0503020204020204" pitchFamily="34" charset="-122"/>
              </a:rPr>
              <a:t>修改了自身</a:t>
            </a:r>
            <a:r>
              <a:rPr lang="en-US" altLang="zh-CN" sz="2000" dirty="0">
                <a:solidFill>
                  <a:srgbClr val="006600"/>
                </a:solidFill>
                <a:latin typeface="微软雅黑" panose="020B0503020204020204" pitchFamily="34" charset="-122"/>
                <a:ea typeface="微软雅黑" panose="020B0503020204020204" pitchFamily="34" charset="-122"/>
              </a:rPr>
              <a:t>Cache</a:t>
            </a:r>
            <a:r>
              <a:rPr lang="zh-CN" altLang="en-US" sz="2000" dirty="0">
                <a:solidFill>
                  <a:srgbClr val="006600"/>
                </a:solidFill>
                <a:latin typeface="微软雅黑" panose="020B0503020204020204" pitchFamily="34" charset="-122"/>
                <a:ea typeface="微软雅黑" panose="020B0503020204020204" pitchFamily="34" charset="-122"/>
              </a:rPr>
              <a:t>中的内容，则对应的主存单元和其他</a:t>
            </a:r>
            <a:r>
              <a:rPr lang="en-US" altLang="zh-CN" sz="2000" dirty="0">
                <a:solidFill>
                  <a:srgbClr val="006600"/>
                </a:solidFill>
                <a:latin typeface="微软雅黑" panose="020B0503020204020204" pitchFamily="34" charset="-122"/>
                <a:ea typeface="微软雅黑" panose="020B0503020204020204" pitchFamily="34" charset="-122"/>
              </a:rPr>
              <a:t>CPU</a:t>
            </a:r>
            <a:r>
              <a:rPr lang="zh-CN" altLang="en-US" sz="2000" dirty="0">
                <a:solidFill>
                  <a:srgbClr val="006600"/>
                </a:solidFill>
                <a:latin typeface="微软雅黑" panose="020B0503020204020204" pitchFamily="34" charset="-122"/>
                <a:ea typeface="微软雅黑" panose="020B0503020204020204" pitchFamily="34" charset="-122"/>
              </a:rPr>
              <a:t>中对应的内容都变为无效。</a:t>
            </a:r>
          </a:p>
          <a:p>
            <a:pPr eaLnBrk="1" hangingPunct="1">
              <a:lnSpc>
                <a:spcPct val="110000"/>
              </a:lnSpc>
            </a:pPr>
            <a:r>
              <a:rPr lang="zh-CN" altLang="en-US" sz="2000" dirty="0">
                <a:latin typeface="微软雅黑" panose="020B0503020204020204" pitchFamily="34" charset="-122"/>
                <a:ea typeface="微软雅黑" panose="020B0503020204020204" pitchFamily="34" charset="-122"/>
              </a:rPr>
              <a:t>写操作有两种情况</a:t>
            </a:r>
          </a:p>
          <a:p>
            <a:pPr lvl="1" eaLnBrk="1" hangingPunct="1">
              <a:lnSpc>
                <a:spcPct val="110000"/>
              </a:lnSpc>
            </a:pPr>
            <a:r>
              <a:rPr lang="zh-CN" altLang="en-US" sz="2000" dirty="0">
                <a:latin typeface="微软雅黑" panose="020B0503020204020204" pitchFamily="34" charset="-122"/>
                <a:ea typeface="微软雅黑" panose="020B0503020204020204" pitchFamily="34" charset="-122"/>
              </a:rPr>
              <a:t>写命中（</a:t>
            </a:r>
            <a:r>
              <a:rPr lang="en-US" altLang="zh-CN" sz="2000" dirty="0">
                <a:latin typeface="微软雅黑" panose="020B0503020204020204" pitchFamily="34" charset="-122"/>
                <a:ea typeface="微软雅黑" panose="020B0503020204020204" pitchFamily="34" charset="-122"/>
              </a:rPr>
              <a:t>Write Hit</a:t>
            </a:r>
            <a:r>
              <a:rPr lang="zh-CN" altLang="en-US" sz="2000" dirty="0">
                <a:latin typeface="微软雅黑" panose="020B0503020204020204" pitchFamily="34" charset="-122"/>
                <a:ea typeface="微软雅黑" panose="020B0503020204020204" pitchFamily="34" charset="-122"/>
              </a:rPr>
              <a:t>）：要写的单元已经在</a:t>
            </a:r>
            <a:r>
              <a:rPr lang="en-US" altLang="zh-CN" sz="2000" dirty="0">
                <a:latin typeface="微软雅黑" panose="020B0503020204020204" pitchFamily="34" charset="-122"/>
                <a:ea typeface="微软雅黑" panose="020B0503020204020204" pitchFamily="34" charset="-122"/>
              </a:rPr>
              <a:t>Cache</a:t>
            </a:r>
            <a:r>
              <a:rPr lang="zh-CN" altLang="en-US" sz="2000" dirty="0">
                <a:latin typeface="微软雅黑" panose="020B0503020204020204" pitchFamily="34" charset="-122"/>
                <a:ea typeface="微软雅黑" panose="020B0503020204020204" pitchFamily="34" charset="-122"/>
              </a:rPr>
              <a:t>中</a:t>
            </a:r>
          </a:p>
          <a:p>
            <a:pPr lvl="1" eaLnBrk="1" hangingPunct="1">
              <a:lnSpc>
                <a:spcPct val="110000"/>
              </a:lnSpc>
            </a:pPr>
            <a:r>
              <a:rPr lang="zh-CN" altLang="en-US" sz="2000" dirty="0">
                <a:latin typeface="微软雅黑" panose="020B0503020204020204" pitchFamily="34" charset="-122"/>
                <a:ea typeface="微软雅黑" panose="020B0503020204020204" pitchFamily="34" charset="-122"/>
              </a:rPr>
              <a:t>写未命中（</a:t>
            </a:r>
            <a:r>
              <a:rPr lang="en-US" altLang="zh-CN" sz="2000" dirty="0">
                <a:latin typeface="微软雅黑" panose="020B0503020204020204" pitchFamily="34" charset="-122"/>
                <a:ea typeface="微软雅黑" panose="020B0503020204020204" pitchFamily="34" charset="-122"/>
              </a:rPr>
              <a:t>Write Miss</a:t>
            </a:r>
            <a:r>
              <a:rPr lang="zh-CN" altLang="en-US" sz="2000" dirty="0">
                <a:latin typeface="微软雅黑" panose="020B0503020204020204" pitchFamily="34" charset="-122"/>
                <a:ea typeface="微软雅黑" panose="020B0503020204020204" pitchFamily="34" charset="-122"/>
              </a:rPr>
              <a:t>）：要写的单元不在</a:t>
            </a:r>
            <a:r>
              <a:rPr lang="en-US" altLang="zh-CN" sz="2000" dirty="0">
                <a:latin typeface="微软雅黑" panose="020B0503020204020204" pitchFamily="34" charset="-122"/>
                <a:ea typeface="微软雅黑" panose="020B0503020204020204" pitchFamily="34" charset="-122"/>
              </a:rPr>
              <a:t>Cache</a:t>
            </a:r>
            <a:r>
              <a:rPr lang="zh-CN" altLang="en-US" sz="2000" dirty="0">
                <a:latin typeface="微软雅黑" panose="020B0503020204020204" pitchFamily="34" charset="-122"/>
                <a:ea typeface="微软雅黑" panose="020B0503020204020204" pitchFamily="34" charset="-122"/>
              </a:rPr>
              <a:t>中</a:t>
            </a:r>
            <a:endParaRPr lang="en-US" altLang="zh-CN" sz="2000" dirty="0">
              <a:latin typeface="微软雅黑" panose="020B0503020204020204" pitchFamily="34" charset="-122"/>
              <a:ea typeface="微软雅黑" panose="020B0503020204020204" pitchFamily="34" charset="-122"/>
            </a:endParaRPr>
          </a:p>
        </p:txBody>
      </p:sp>
      <p:sp>
        <p:nvSpPr>
          <p:cNvPr id="71684"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A1A25C4A-AFFB-4176-BFEC-FE41044E72C7}" type="slidenum">
              <a:rPr lang="zh-CN" altLang="en-US" sz="1200" smtClean="0">
                <a:solidFill>
                  <a:srgbClr val="898989"/>
                </a:solidFill>
              </a:rPr>
              <a:pPr/>
              <a:t>64</a:t>
            </a:fld>
            <a:endParaRPr lang="zh-CN"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61827">
                                            <p:txEl>
                                              <p:pRg st="1" end="1"/>
                                            </p:txEl>
                                          </p:spTgt>
                                        </p:tgtEl>
                                        <p:attrNameLst>
                                          <p:attrName>style.visibility</p:attrName>
                                        </p:attrNameLst>
                                      </p:cBhvr>
                                      <p:to>
                                        <p:strVal val="visible"/>
                                      </p:to>
                                    </p:set>
                                    <p:animEffect transition="in" filter="blinds(horizontal)">
                                      <p:cBhvr>
                                        <p:cTn id="7" dur="500"/>
                                        <p:tgtEl>
                                          <p:spTgt spid="46182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61827">
                                            <p:txEl>
                                              <p:pRg st="2" end="2"/>
                                            </p:txEl>
                                          </p:spTgt>
                                        </p:tgtEl>
                                        <p:attrNameLst>
                                          <p:attrName>style.visibility</p:attrName>
                                        </p:attrNameLst>
                                      </p:cBhvr>
                                      <p:to>
                                        <p:strVal val="visible"/>
                                      </p:to>
                                    </p:set>
                                    <p:animEffect transition="in" filter="blinds(horizontal)">
                                      <p:cBhvr>
                                        <p:cTn id="12" dur="500"/>
                                        <p:tgtEl>
                                          <p:spTgt spid="46182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61827">
                                            <p:txEl>
                                              <p:pRg st="3" end="3"/>
                                            </p:txEl>
                                          </p:spTgt>
                                        </p:tgtEl>
                                        <p:attrNameLst>
                                          <p:attrName>style.visibility</p:attrName>
                                        </p:attrNameLst>
                                      </p:cBhvr>
                                      <p:to>
                                        <p:strVal val="visible"/>
                                      </p:to>
                                    </p:set>
                                    <p:animEffect transition="in" filter="blinds(horizontal)">
                                      <p:cBhvr>
                                        <p:cTn id="17" dur="500"/>
                                        <p:tgtEl>
                                          <p:spTgt spid="46182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61827">
                                            <p:txEl>
                                              <p:pRg st="4" end="4"/>
                                            </p:txEl>
                                          </p:spTgt>
                                        </p:tgtEl>
                                        <p:attrNameLst>
                                          <p:attrName>style.visibility</p:attrName>
                                        </p:attrNameLst>
                                      </p:cBhvr>
                                      <p:to>
                                        <p:strVal val="visible"/>
                                      </p:to>
                                    </p:set>
                                    <p:animEffect transition="in" filter="blinds(horizontal)">
                                      <p:cBhvr>
                                        <p:cTn id="22" dur="500"/>
                                        <p:tgtEl>
                                          <p:spTgt spid="461827">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61827">
                                            <p:txEl>
                                              <p:pRg st="5" end="5"/>
                                            </p:txEl>
                                          </p:spTgt>
                                        </p:tgtEl>
                                        <p:attrNameLst>
                                          <p:attrName>style.visibility</p:attrName>
                                        </p:attrNameLst>
                                      </p:cBhvr>
                                      <p:to>
                                        <p:strVal val="visible"/>
                                      </p:to>
                                    </p:set>
                                    <p:animEffect transition="in" filter="blinds(horizontal)">
                                      <p:cBhvr>
                                        <p:cTn id="27" dur="500"/>
                                        <p:tgtEl>
                                          <p:spTgt spid="461827">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461827">
                                            <p:txEl>
                                              <p:pRg st="6" end="6"/>
                                            </p:txEl>
                                          </p:spTgt>
                                        </p:tgtEl>
                                        <p:attrNameLst>
                                          <p:attrName>style.visibility</p:attrName>
                                        </p:attrNameLst>
                                      </p:cBhvr>
                                      <p:to>
                                        <p:strVal val="visible"/>
                                      </p:to>
                                    </p:set>
                                    <p:animEffect transition="in" filter="blinds(horizontal)">
                                      <p:cBhvr>
                                        <p:cTn id="32" dur="500"/>
                                        <p:tgtEl>
                                          <p:spTgt spid="461827">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461827">
                                            <p:txEl>
                                              <p:pRg st="7" end="7"/>
                                            </p:txEl>
                                          </p:spTgt>
                                        </p:tgtEl>
                                        <p:attrNameLst>
                                          <p:attrName>style.visibility</p:attrName>
                                        </p:attrNameLst>
                                      </p:cBhvr>
                                      <p:to>
                                        <p:strVal val="visible"/>
                                      </p:to>
                                    </p:set>
                                    <p:animEffect transition="in" filter="wipe(down)">
                                      <p:cBhvr>
                                        <p:cTn id="37" dur="500"/>
                                        <p:tgtEl>
                                          <p:spTgt spid="461827">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61827">
                                            <p:txEl>
                                              <p:pRg st="8" end="8"/>
                                            </p:txEl>
                                          </p:spTgt>
                                        </p:tgtEl>
                                        <p:attrNameLst>
                                          <p:attrName>style.visibility</p:attrName>
                                        </p:attrNameLst>
                                      </p:cBhvr>
                                      <p:to>
                                        <p:strVal val="visible"/>
                                      </p:to>
                                    </p:set>
                                    <p:animEffect transition="in" filter="blinds(horizontal)">
                                      <p:cBhvr>
                                        <p:cTn id="42" dur="500"/>
                                        <p:tgtEl>
                                          <p:spTgt spid="461827">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61827">
                                            <p:txEl>
                                              <p:pRg st="9" end="9"/>
                                            </p:txEl>
                                          </p:spTgt>
                                        </p:tgtEl>
                                        <p:attrNameLst>
                                          <p:attrName>style.visibility</p:attrName>
                                        </p:attrNameLst>
                                      </p:cBhvr>
                                      <p:to>
                                        <p:strVal val="visible"/>
                                      </p:to>
                                    </p:set>
                                    <p:animEffect transition="in" filter="blinds(horizontal)">
                                      <p:cBhvr>
                                        <p:cTn id="47" dur="500"/>
                                        <p:tgtEl>
                                          <p:spTgt spid="46182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idx="4294967295"/>
          </p:nvPr>
        </p:nvSpPr>
        <p:spPr>
          <a:xfrm>
            <a:off x="236538" y="134938"/>
            <a:ext cx="8807450" cy="515937"/>
          </a:xfrm>
        </p:spPr>
        <p:txBody>
          <a:bodyPr lIns="91440" tIns="45720" rIns="91440" bIns="45720" anchor="ctr"/>
          <a:lstStyle/>
          <a:p>
            <a:pPr eaLnBrk="1" hangingPunct="1"/>
            <a:r>
              <a:rPr lang="zh-CN" altLang="en-US" sz="3200"/>
              <a:t>写策略（</a:t>
            </a:r>
            <a:r>
              <a:rPr lang="en-US" altLang="zh-CN" sz="3200"/>
              <a:t>Cache</a:t>
            </a:r>
            <a:r>
              <a:rPr lang="zh-CN" altLang="en-US" sz="3200"/>
              <a:t>一致性问题）</a:t>
            </a:r>
          </a:p>
        </p:txBody>
      </p:sp>
      <p:sp>
        <p:nvSpPr>
          <p:cNvPr id="462851" name="Rectangle 3"/>
          <p:cNvSpPr>
            <a:spLocks noGrp="1" noChangeArrowheads="1"/>
          </p:cNvSpPr>
          <p:nvPr>
            <p:ph type="body" idx="4294967295"/>
          </p:nvPr>
        </p:nvSpPr>
        <p:spPr>
          <a:xfrm>
            <a:off x="177800" y="877888"/>
            <a:ext cx="8758238" cy="5606663"/>
          </a:xfrm>
          <a:noFill/>
        </p:spPr>
        <p:txBody>
          <a:bodyPr/>
          <a:lstStyle/>
          <a:p>
            <a:pPr eaLnBrk="1" hangingPunct="1">
              <a:lnSpc>
                <a:spcPct val="110000"/>
              </a:lnSpc>
              <a:spcBef>
                <a:spcPct val="10000"/>
              </a:spcBef>
            </a:pPr>
            <a:r>
              <a:rPr lang="zh-CN" altLang="en-US" sz="1900" dirty="0">
                <a:latin typeface="微软雅黑" panose="020B0503020204020204" pitchFamily="34" charset="-122"/>
                <a:ea typeface="微软雅黑" panose="020B0503020204020204" pitchFamily="34" charset="-122"/>
              </a:rPr>
              <a:t>处理</a:t>
            </a:r>
            <a:r>
              <a:rPr lang="en-US" altLang="zh-CN" sz="1900" dirty="0">
                <a:latin typeface="微软雅黑" panose="020B0503020204020204" pitchFamily="34" charset="-122"/>
                <a:ea typeface="微软雅黑" panose="020B0503020204020204" pitchFamily="34" charset="-122"/>
              </a:rPr>
              <a:t>Cache</a:t>
            </a:r>
            <a:r>
              <a:rPr lang="zh-CN" altLang="en-US" sz="1900" dirty="0">
                <a:latin typeface="微软雅黑" panose="020B0503020204020204" pitchFamily="34" charset="-122"/>
                <a:ea typeface="微软雅黑" panose="020B0503020204020204" pitchFamily="34" charset="-122"/>
              </a:rPr>
              <a:t>读比</a:t>
            </a:r>
            <a:r>
              <a:rPr lang="en-US" altLang="zh-CN" sz="1900" dirty="0">
                <a:latin typeface="微软雅黑" panose="020B0503020204020204" pitchFamily="34" charset="-122"/>
                <a:ea typeface="微软雅黑" panose="020B0503020204020204" pitchFamily="34" charset="-122"/>
              </a:rPr>
              <a:t>Cache</a:t>
            </a:r>
            <a:r>
              <a:rPr lang="zh-CN" altLang="en-US" sz="1900" dirty="0">
                <a:latin typeface="微软雅黑" panose="020B0503020204020204" pitchFamily="34" charset="-122"/>
                <a:ea typeface="微软雅黑" panose="020B0503020204020204" pitchFamily="34" charset="-122"/>
              </a:rPr>
              <a:t>写容易，故</a:t>
            </a:r>
            <a:r>
              <a:rPr lang="zh-CN" altLang="en-US" sz="1900" dirty="0">
                <a:solidFill>
                  <a:srgbClr val="FF0000"/>
                </a:solidFill>
                <a:latin typeface="微软雅黑" panose="020B0503020204020204" pitchFamily="34" charset="-122"/>
                <a:ea typeface="微软雅黑" panose="020B0503020204020204" pitchFamily="34" charset="-122"/>
              </a:rPr>
              <a:t>指令</a:t>
            </a:r>
            <a:r>
              <a:rPr lang="en-US" altLang="zh-CN" sz="1900" dirty="0">
                <a:solidFill>
                  <a:srgbClr val="FF0000"/>
                </a:solidFill>
                <a:latin typeface="微软雅黑" panose="020B0503020204020204" pitchFamily="34" charset="-122"/>
                <a:ea typeface="微软雅黑" panose="020B0503020204020204" pitchFamily="34" charset="-122"/>
              </a:rPr>
              <a:t>Cache</a:t>
            </a:r>
            <a:r>
              <a:rPr lang="zh-CN" altLang="en-US" sz="1900" dirty="0">
                <a:solidFill>
                  <a:srgbClr val="FF0000"/>
                </a:solidFill>
                <a:latin typeface="微软雅黑" panose="020B0503020204020204" pitchFamily="34" charset="-122"/>
                <a:ea typeface="微软雅黑" panose="020B0503020204020204" pitchFamily="34" charset="-122"/>
              </a:rPr>
              <a:t>比数据</a:t>
            </a:r>
            <a:r>
              <a:rPr lang="en-US" altLang="zh-CN" sz="1900" dirty="0">
                <a:solidFill>
                  <a:srgbClr val="FF0000"/>
                </a:solidFill>
                <a:latin typeface="微软雅黑" panose="020B0503020204020204" pitchFamily="34" charset="-122"/>
                <a:ea typeface="微软雅黑" panose="020B0503020204020204" pitchFamily="34" charset="-122"/>
              </a:rPr>
              <a:t>Cache</a:t>
            </a:r>
            <a:r>
              <a:rPr lang="zh-CN" altLang="en-US" sz="1900" dirty="0">
                <a:solidFill>
                  <a:srgbClr val="FF0000"/>
                </a:solidFill>
                <a:latin typeface="微软雅黑" panose="020B0503020204020204" pitchFamily="34" charset="-122"/>
                <a:ea typeface="微软雅黑" panose="020B0503020204020204" pitchFamily="34" charset="-122"/>
              </a:rPr>
              <a:t>容易设计</a:t>
            </a:r>
            <a:endParaRPr lang="en-US" altLang="zh-CN" sz="1900" dirty="0">
              <a:solidFill>
                <a:srgbClr val="FF0000"/>
              </a:solidFill>
              <a:latin typeface="微软雅黑" panose="020B0503020204020204" pitchFamily="34" charset="-122"/>
              <a:ea typeface="微软雅黑" panose="020B0503020204020204" pitchFamily="34" charset="-122"/>
            </a:endParaRPr>
          </a:p>
          <a:p>
            <a:pPr eaLnBrk="1" hangingPunct="1">
              <a:lnSpc>
                <a:spcPct val="110000"/>
              </a:lnSpc>
              <a:spcBef>
                <a:spcPct val="10000"/>
              </a:spcBef>
            </a:pPr>
            <a:r>
              <a:rPr lang="zh-CN" altLang="en-US" sz="1900" dirty="0">
                <a:latin typeface="微软雅黑" panose="020B0503020204020204" pitchFamily="34" charset="-122"/>
                <a:ea typeface="微软雅黑" panose="020B0503020204020204" pitchFamily="34" charset="-122"/>
              </a:rPr>
              <a:t>对于写命中，有两种处理方式</a:t>
            </a:r>
            <a:endParaRPr lang="en-US" altLang="zh-CN" sz="1900" dirty="0">
              <a:latin typeface="微软雅黑" panose="020B0503020204020204" pitchFamily="34" charset="-122"/>
              <a:ea typeface="微软雅黑" panose="020B0503020204020204" pitchFamily="34" charset="-122"/>
            </a:endParaRPr>
          </a:p>
          <a:p>
            <a:pPr lvl="1" eaLnBrk="1" hangingPunct="1">
              <a:lnSpc>
                <a:spcPct val="110000"/>
              </a:lnSpc>
              <a:spcBef>
                <a:spcPct val="10000"/>
              </a:spcBef>
            </a:pPr>
            <a:r>
              <a:rPr lang="en-US" altLang="zh-CN" sz="1900" dirty="0">
                <a:latin typeface="微软雅黑" panose="020B0503020204020204" pitchFamily="34" charset="-122"/>
                <a:ea typeface="微软雅黑" panose="020B0503020204020204" pitchFamily="34" charset="-122"/>
              </a:rPr>
              <a:t>Write Through</a:t>
            </a:r>
            <a:r>
              <a:rPr lang="en-US" altLang="zh-CN" sz="1900" dirty="0">
                <a:solidFill>
                  <a:srgbClr val="CC3300"/>
                </a:solidFill>
                <a:latin typeface="微软雅黑" panose="020B0503020204020204" pitchFamily="34" charset="-122"/>
                <a:ea typeface="微软雅黑" panose="020B0503020204020204" pitchFamily="34" charset="-122"/>
              </a:rPr>
              <a:t>(</a:t>
            </a:r>
            <a:r>
              <a:rPr lang="zh-CN" altLang="en-US" sz="1900" dirty="0">
                <a:solidFill>
                  <a:srgbClr val="CC3300"/>
                </a:solidFill>
                <a:latin typeface="微软雅黑" panose="020B0503020204020204" pitchFamily="34" charset="-122"/>
                <a:ea typeface="微软雅黑" panose="020B0503020204020204" pitchFamily="34" charset="-122"/>
              </a:rPr>
              <a:t>通过式写、写直达、直写)</a:t>
            </a:r>
            <a:endParaRPr lang="en-US" altLang="zh-CN" sz="1900" dirty="0">
              <a:latin typeface="微软雅黑" panose="020B0503020204020204" pitchFamily="34" charset="-122"/>
              <a:ea typeface="微软雅黑" panose="020B0503020204020204" pitchFamily="34" charset="-122"/>
            </a:endParaRPr>
          </a:p>
          <a:p>
            <a:pPr lvl="2" eaLnBrk="1" hangingPunct="1">
              <a:lnSpc>
                <a:spcPct val="110000"/>
              </a:lnSpc>
              <a:spcBef>
                <a:spcPct val="10000"/>
              </a:spcBef>
            </a:pPr>
            <a:r>
              <a:rPr lang="zh-CN" altLang="en-US" sz="1900" dirty="0">
                <a:solidFill>
                  <a:srgbClr val="006600"/>
                </a:solidFill>
                <a:latin typeface="微软雅黑" panose="020B0503020204020204" pitchFamily="34" charset="-122"/>
                <a:ea typeface="微软雅黑" panose="020B0503020204020204" pitchFamily="34" charset="-122"/>
              </a:rPr>
              <a:t>同时写</a:t>
            </a:r>
            <a:r>
              <a:rPr lang="en-US" altLang="zh-CN" sz="1900" dirty="0">
                <a:solidFill>
                  <a:srgbClr val="006600"/>
                </a:solidFill>
                <a:latin typeface="微软雅黑" panose="020B0503020204020204" pitchFamily="34" charset="-122"/>
                <a:ea typeface="微软雅黑" panose="020B0503020204020204" pitchFamily="34" charset="-122"/>
              </a:rPr>
              <a:t>Cache</a:t>
            </a:r>
            <a:r>
              <a:rPr lang="zh-CN" altLang="en-US" sz="1900" dirty="0">
                <a:solidFill>
                  <a:srgbClr val="006600"/>
                </a:solidFill>
                <a:latin typeface="微软雅黑" panose="020B0503020204020204" pitchFamily="34" charset="-122"/>
                <a:ea typeface="微软雅黑" panose="020B0503020204020204" pitchFamily="34" charset="-122"/>
              </a:rPr>
              <a:t>和主存单元</a:t>
            </a:r>
            <a:endParaRPr lang="en-US" altLang="zh-CN" sz="1900" dirty="0">
              <a:solidFill>
                <a:srgbClr val="006600"/>
              </a:solidFill>
              <a:latin typeface="微软雅黑" panose="020B0503020204020204" pitchFamily="34" charset="-122"/>
              <a:ea typeface="微软雅黑" panose="020B0503020204020204" pitchFamily="34" charset="-122"/>
            </a:endParaRPr>
          </a:p>
          <a:p>
            <a:pPr lvl="2" eaLnBrk="1" hangingPunct="1">
              <a:lnSpc>
                <a:spcPct val="110000"/>
              </a:lnSpc>
              <a:spcBef>
                <a:spcPct val="10000"/>
              </a:spcBef>
            </a:pPr>
            <a:r>
              <a:rPr lang="zh-CN" altLang="en-US" sz="1900" dirty="0">
                <a:solidFill>
                  <a:srgbClr val="006600"/>
                </a:solidFill>
                <a:latin typeface="微软雅黑" panose="020B0503020204020204" pitchFamily="34" charset="-122"/>
                <a:ea typeface="微软雅黑" panose="020B0503020204020204" pitchFamily="34" charset="-122"/>
              </a:rPr>
              <a:t>这种方法会大大增加写操作的开销</a:t>
            </a:r>
            <a:endParaRPr lang="en-US" altLang="zh-CN" sz="1900" dirty="0">
              <a:solidFill>
                <a:srgbClr val="006600"/>
              </a:solidFill>
              <a:latin typeface="微软雅黑" panose="020B0503020204020204" pitchFamily="34" charset="-122"/>
              <a:ea typeface="微软雅黑" panose="020B0503020204020204" pitchFamily="34" charset="-122"/>
            </a:endParaRPr>
          </a:p>
          <a:p>
            <a:pPr lvl="2" eaLnBrk="1" hangingPunct="1">
              <a:lnSpc>
                <a:spcPct val="110000"/>
              </a:lnSpc>
              <a:spcBef>
                <a:spcPct val="10000"/>
              </a:spcBef>
            </a:pPr>
            <a:r>
              <a:rPr lang="en-US" altLang="zh-CN" sz="1900" b="1" dirty="0">
                <a:solidFill>
                  <a:srgbClr val="0000FF"/>
                </a:solidFill>
                <a:latin typeface="微软雅黑" panose="020B0503020204020204" pitchFamily="34" charset="-122"/>
                <a:ea typeface="微软雅黑" panose="020B0503020204020204" pitchFamily="34" charset="-122"/>
              </a:rPr>
              <a:t>10%</a:t>
            </a:r>
            <a:r>
              <a:rPr lang="zh-CN" altLang="en-US" sz="1900" b="1" dirty="0">
                <a:solidFill>
                  <a:srgbClr val="0000FF"/>
                </a:solidFill>
                <a:latin typeface="微软雅黑" panose="020B0503020204020204" pitchFamily="34" charset="-122"/>
                <a:ea typeface="微软雅黑" panose="020B0503020204020204" pitchFamily="34" charset="-122"/>
              </a:rPr>
              <a:t>的存储指令使</a:t>
            </a:r>
            <a:r>
              <a:rPr lang="en-US" altLang="zh-CN" sz="1900" b="1" dirty="0">
                <a:solidFill>
                  <a:srgbClr val="0000FF"/>
                </a:solidFill>
                <a:latin typeface="微软雅黑" panose="020B0503020204020204" pitchFamily="34" charset="-122"/>
                <a:ea typeface="微软雅黑" panose="020B0503020204020204" pitchFamily="34" charset="-122"/>
              </a:rPr>
              <a:t>CPI</a:t>
            </a:r>
            <a:r>
              <a:rPr lang="zh-CN" altLang="en-US" sz="1900" b="1" dirty="0">
                <a:solidFill>
                  <a:srgbClr val="0000FF"/>
                </a:solidFill>
                <a:latin typeface="微软雅黑" panose="020B0503020204020204" pitchFamily="34" charset="-122"/>
                <a:ea typeface="微软雅黑" panose="020B0503020204020204" pitchFamily="34" charset="-122"/>
              </a:rPr>
              <a:t>增加到：</a:t>
            </a:r>
            <a:r>
              <a:rPr lang="en-US" altLang="zh-CN" sz="1900" b="1" dirty="0">
                <a:solidFill>
                  <a:srgbClr val="0000FF"/>
                </a:solidFill>
                <a:latin typeface="微软雅黑" panose="020B0503020204020204" pitchFamily="34" charset="-122"/>
                <a:ea typeface="微软雅黑" panose="020B0503020204020204" pitchFamily="34" charset="-122"/>
              </a:rPr>
              <a:t>1.0+100x10%=11</a:t>
            </a:r>
          </a:p>
          <a:p>
            <a:pPr lvl="2" eaLnBrk="1" hangingPunct="1">
              <a:lnSpc>
                <a:spcPct val="110000"/>
              </a:lnSpc>
              <a:spcBef>
                <a:spcPct val="10000"/>
              </a:spcBef>
            </a:pPr>
            <a:r>
              <a:rPr lang="zh-CN" altLang="en-US" sz="1900" dirty="0">
                <a:solidFill>
                  <a:srgbClr val="006600"/>
                </a:solidFill>
                <a:latin typeface="微软雅黑" panose="020B0503020204020204" pitchFamily="34" charset="-122"/>
                <a:ea typeface="微软雅黑" panose="020B0503020204020204" pitchFamily="34" charset="-122"/>
              </a:rPr>
              <a:t>为此，采用写缓冲法（</a:t>
            </a:r>
            <a:r>
              <a:rPr lang="en-US" altLang="zh-CN" sz="1900" dirty="0">
                <a:latin typeface="微软雅黑" panose="020B0503020204020204" pitchFamily="34" charset="-122"/>
                <a:ea typeface="微软雅黑" panose="020B0503020204020204" pitchFamily="34" charset="-122"/>
              </a:rPr>
              <a:t> </a:t>
            </a:r>
            <a:r>
              <a:rPr lang="en-US" altLang="zh-CN" sz="1900" dirty="0">
                <a:solidFill>
                  <a:schemeClr val="accent2"/>
                </a:solidFill>
                <a:latin typeface="微软雅黑" panose="020B0503020204020204" pitchFamily="34" charset="-122"/>
                <a:ea typeface="微软雅黑" panose="020B0503020204020204" pitchFamily="34" charset="-122"/>
              </a:rPr>
              <a:t>Write Buffer </a:t>
            </a:r>
            <a:r>
              <a:rPr lang="zh-CN" altLang="en-US" sz="1900" dirty="0">
                <a:solidFill>
                  <a:srgbClr val="006600"/>
                </a:solidFill>
                <a:latin typeface="微软雅黑" panose="020B0503020204020204" pitchFamily="34" charset="-122"/>
                <a:ea typeface="微软雅黑" panose="020B0503020204020204" pitchFamily="34" charset="-122"/>
              </a:rPr>
              <a:t>），</a:t>
            </a:r>
            <a:r>
              <a:rPr lang="en-US" altLang="zh-CN" sz="1900" dirty="0">
                <a:solidFill>
                  <a:srgbClr val="006600"/>
                </a:solidFill>
                <a:latin typeface="微软雅黑" panose="020B0503020204020204" pitchFamily="34" charset="-122"/>
                <a:ea typeface="微软雅黑" panose="020B0503020204020204" pitchFamily="34" charset="-122"/>
              </a:rPr>
              <a:t>Cache</a:t>
            </a:r>
            <a:r>
              <a:rPr lang="zh-CN" altLang="en-US" sz="1900" dirty="0">
                <a:solidFill>
                  <a:srgbClr val="006600"/>
                </a:solidFill>
                <a:latin typeface="微软雅黑" panose="020B0503020204020204" pitchFamily="34" charset="-122"/>
                <a:ea typeface="微软雅黑" panose="020B0503020204020204" pitchFamily="34" charset="-122"/>
              </a:rPr>
              <a:t>与主存间加缓存</a:t>
            </a:r>
          </a:p>
          <a:p>
            <a:pPr lvl="1" eaLnBrk="1" hangingPunct="1">
              <a:lnSpc>
                <a:spcPct val="110000"/>
              </a:lnSpc>
              <a:spcBef>
                <a:spcPct val="10000"/>
              </a:spcBef>
            </a:pPr>
            <a:r>
              <a:rPr lang="en-US" altLang="zh-CN" sz="1900" dirty="0">
                <a:latin typeface="微软雅黑" panose="020B0503020204020204" pitchFamily="34" charset="-122"/>
                <a:ea typeface="微软雅黑" panose="020B0503020204020204" pitchFamily="34" charset="-122"/>
              </a:rPr>
              <a:t>Write Back</a:t>
            </a:r>
            <a:r>
              <a:rPr lang="en-US" altLang="zh-CN" sz="1900" dirty="0">
                <a:solidFill>
                  <a:srgbClr val="CC3300"/>
                </a:solidFill>
                <a:latin typeface="微软雅黑" panose="020B0503020204020204" pitchFamily="34" charset="-122"/>
                <a:ea typeface="微软雅黑" panose="020B0503020204020204" pitchFamily="34" charset="-122"/>
              </a:rPr>
              <a:t>(</a:t>
            </a:r>
            <a:r>
              <a:rPr lang="zh-CN" altLang="en-US" sz="1900" dirty="0">
                <a:solidFill>
                  <a:srgbClr val="CC3300"/>
                </a:solidFill>
                <a:latin typeface="微软雅黑" panose="020B0503020204020204" pitchFamily="34" charset="-122"/>
                <a:ea typeface="微软雅黑" panose="020B0503020204020204" pitchFamily="34" charset="-122"/>
              </a:rPr>
              <a:t>一次性写、写回、回写)</a:t>
            </a:r>
            <a:endParaRPr lang="en-US" altLang="zh-CN" sz="1900" dirty="0">
              <a:latin typeface="微软雅黑" panose="020B0503020204020204" pitchFamily="34" charset="-122"/>
              <a:ea typeface="微软雅黑" panose="020B0503020204020204" pitchFamily="34" charset="-122"/>
            </a:endParaRPr>
          </a:p>
          <a:p>
            <a:pPr lvl="2" eaLnBrk="1" hangingPunct="1">
              <a:lnSpc>
                <a:spcPct val="110000"/>
              </a:lnSpc>
              <a:spcBef>
                <a:spcPct val="10000"/>
              </a:spcBef>
            </a:pPr>
            <a:r>
              <a:rPr lang="zh-CN" altLang="en-US" sz="1900" dirty="0">
                <a:solidFill>
                  <a:srgbClr val="006600"/>
                </a:solidFill>
                <a:latin typeface="微软雅黑" panose="020B0503020204020204" pitchFamily="34" charset="-122"/>
                <a:ea typeface="微软雅黑" panose="020B0503020204020204" pitchFamily="34" charset="-122"/>
              </a:rPr>
              <a:t>只写</a:t>
            </a:r>
            <a:r>
              <a:rPr lang="en-US" altLang="zh-CN" sz="1900" dirty="0">
                <a:solidFill>
                  <a:srgbClr val="006600"/>
                </a:solidFill>
                <a:latin typeface="微软雅黑" panose="020B0503020204020204" pitchFamily="34" charset="-122"/>
                <a:ea typeface="微软雅黑" panose="020B0503020204020204" pitchFamily="34" charset="-122"/>
              </a:rPr>
              <a:t>cache</a:t>
            </a:r>
            <a:r>
              <a:rPr lang="zh-CN" altLang="en-US" sz="1900" dirty="0">
                <a:solidFill>
                  <a:srgbClr val="006600"/>
                </a:solidFill>
                <a:latin typeface="微软雅黑" panose="020B0503020204020204" pitchFamily="34" charset="-122"/>
                <a:ea typeface="微软雅黑" panose="020B0503020204020204" pitchFamily="34" charset="-122"/>
              </a:rPr>
              <a:t>不写主存，缺失时一次写回，每行有个修改位（“</a:t>
            </a:r>
            <a:r>
              <a:rPr lang="en-US" altLang="zh-CN" sz="1900" dirty="0">
                <a:solidFill>
                  <a:srgbClr val="006600"/>
                </a:solidFill>
                <a:latin typeface="微软雅黑" panose="020B0503020204020204" pitchFamily="34" charset="-122"/>
                <a:ea typeface="微软雅黑" panose="020B0503020204020204" pitchFamily="34" charset="-122"/>
              </a:rPr>
              <a:t>dirty bit-</a:t>
            </a:r>
            <a:r>
              <a:rPr lang="zh-CN" altLang="en-US" sz="1900" dirty="0">
                <a:solidFill>
                  <a:srgbClr val="006600"/>
                </a:solidFill>
                <a:latin typeface="微软雅黑" panose="020B0503020204020204" pitchFamily="34" charset="-122"/>
                <a:ea typeface="微软雅黑" panose="020B0503020204020204" pitchFamily="34" charset="-122"/>
              </a:rPr>
              <a:t>脏位”），大大降低主存带宽需求，控制可能很复杂</a:t>
            </a:r>
          </a:p>
          <a:p>
            <a:pPr eaLnBrk="1" hangingPunct="1">
              <a:lnSpc>
                <a:spcPct val="110000"/>
              </a:lnSpc>
              <a:spcBef>
                <a:spcPct val="10000"/>
              </a:spcBef>
            </a:pPr>
            <a:r>
              <a:rPr lang="zh-CN" altLang="en-US" sz="1900" dirty="0">
                <a:latin typeface="微软雅黑" panose="020B0503020204020204" pitchFamily="34" charset="-122"/>
                <a:ea typeface="微软雅黑" panose="020B0503020204020204" pitchFamily="34" charset="-122"/>
              </a:rPr>
              <a:t>对于写不命中，有两种处理方式</a:t>
            </a:r>
            <a:endParaRPr lang="en-US" altLang="zh-CN" sz="1900" dirty="0">
              <a:latin typeface="微软雅黑" panose="020B0503020204020204" pitchFamily="34" charset="-122"/>
              <a:ea typeface="微软雅黑" panose="020B0503020204020204" pitchFamily="34" charset="-122"/>
            </a:endParaRPr>
          </a:p>
          <a:p>
            <a:pPr lvl="1" eaLnBrk="1" hangingPunct="1">
              <a:lnSpc>
                <a:spcPct val="110000"/>
              </a:lnSpc>
              <a:spcBef>
                <a:spcPct val="10000"/>
              </a:spcBef>
            </a:pPr>
            <a:r>
              <a:rPr lang="en-US" altLang="zh-CN" sz="1900" dirty="0">
                <a:solidFill>
                  <a:srgbClr val="800000"/>
                </a:solidFill>
                <a:latin typeface="微软雅黑" panose="020B0503020204020204" pitchFamily="34" charset="-122"/>
                <a:ea typeface="微软雅黑" panose="020B0503020204020204" pitchFamily="34" charset="-122"/>
              </a:rPr>
              <a:t>Write Allocate </a:t>
            </a:r>
            <a:r>
              <a:rPr lang="en-US" altLang="zh-CN" sz="1900" dirty="0">
                <a:solidFill>
                  <a:srgbClr val="CC3300"/>
                </a:solidFill>
                <a:latin typeface="微软雅黑" panose="020B0503020204020204" pitchFamily="34" charset="-122"/>
                <a:ea typeface="微软雅黑" panose="020B0503020204020204" pitchFamily="34" charset="-122"/>
              </a:rPr>
              <a:t>(</a:t>
            </a:r>
            <a:r>
              <a:rPr lang="zh-CN" altLang="en-US" sz="1900" dirty="0">
                <a:solidFill>
                  <a:srgbClr val="CC3300"/>
                </a:solidFill>
                <a:latin typeface="微软雅黑" panose="020B0503020204020204" pitchFamily="34" charset="-122"/>
                <a:ea typeface="微软雅黑" panose="020B0503020204020204" pitchFamily="34" charset="-122"/>
              </a:rPr>
              <a:t>写分配)</a:t>
            </a:r>
            <a:r>
              <a:rPr lang="en-US" altLang="zh-CN" sz="1900" dirty="0">
                <a:latin typeface="微软雅黑" panose="020B0503020204020204" pitchFamily="34" charset="-122"/>
                <a:ea typeface="微软雅黑" panose="020B0503020204020204" pitchFamily="34" charset="-122"/>
              </a:rPr>
              <a:t> </a:t>
            </a:r>
          </a:p>
          <a:p>
            <a:pPr lvl="2" eaLnBrk="1" hangingPunct="1">
              <a:lnSpc>
                <a:spcPct val="110000"/>
              </a:lnSpc>
              <a:spcBef>
                <a:spcPct val="10000"/>
              </a:spcBef>
            </a:pPr>
            <a:r>
              <a:rPr lang="zh-CN" altLang="en-US" sz="1900" dirty="0">
                <a:solidFill>
                  <a:srgbClr val="006600"/>
                </a:solidFill>
                <a:latin typeface="微软雅黑" panose="020B0503020204020204" pitchFamily="34" charset="-122"/>
                <a:ea typeface="微软雅黑" panose="020B0503020204020204" pitchFamily="34" charset="-122"/>
              </a:rPr>
              <a:t>将主存块装入</a:t>
            </a:r>
            <a:r>
              <a:rPr lang="en-US" altLang="zh-CN" sz="1900" dirty="0">
                <a:solidFill>
                  <a:srgbClr val="006600"/>
                </a:solidFill>
                <a:latin typeface="微软雅黑" panose="020B0503020204020204" pitchFamily="34" charset="-122"/>
                <a:ea typeface="微软雅黑" panose="020B0503020204020204" pitchFamily="34" charset="-122"/>
              </a:rPr>
              <a:t>Cache</a:t>
            </a:r>
            <a:r>
              <a:rPr lang="zh-CN" altLang="en-US" sz="1900" dirty="0">
                <a:solidFill>
                  <a:srgbClr val="006600"/>
                </a:solidFill>
                <a:latin typeface="微软雅黑" panose="020B0503020204020204" pitchFamily="34" charset="-122"/>
                <a:ea typeface="微软雅黑" panose="020B0503020204020204" pitchFamily="34" charset="-122"/>
              </a:rPr>
              <a:t>，然后更新相应单元</a:t>
            </a:r>
          </a:p>
          <a:p>
            <a:pPr lvl="2" eaLnBrk="1" hangingPunct="1">
              <a:lnSpc>
                <a:spcPct val="110000"/>
              </a:lnSpc>
              <a:spcBef>
                <a:spcPct val="10000"/>
              </a:spcBef>
            </a:pPr>
            <a:r>
              <a:rPr lang="zh-CN" altLang="en-US" sz="1900" dirty="0">
                <a:solidFill>
                  <a:srgbClr val="006600"/>
                </a:solidFill>
                <a:latin typeface="微软雅黑" panose="020B0503020204020204" pitchFamily="34" charset="-122"/>
                <a:ea typeface="微软雅黑" panose="020B0503020204020204" pitchFamily="34" charset="-122"/>
              </a:rPr>
              <a:t>试图利用空间局部性，但每次都要从主存读一个块</a:t>
            </a:r>
          </a:p>
          <a:p>
            <a:pPr lvl="1" eaLnBrk="1" hangingPunct="1">
              <a:lnSpc>
                <a:spcPct val="110000"/>
              </a:lnSpc>
              <a:spcBef>
                <a:spcPct val="10000"/>
              </a:spcBef>
            </a:pPr>
            <a:r>
              <a:rPr lang="en-US" altLang="zh-CN" sz="1900" dirty="0">
                <a:solidFill>
                  <a:srgbClr val="800000"/>
                </a:solidFill>
                <a:latin typeface="微软雅黑" panose="020B0503020204020204" pitchFamily="34" charset="-122"/>
                <a:ea typeface="微软雅黑" panose="020B0503020204020204" pitchFamily="34" charset="-122"/>
              </a:rPr>
              <a:t>Not Write Allocate </a:t>
            </a:r>
            <a:r>
              <a:rPr lang="en-US" altLang="zh-CN" sz="1900" dirty="0">
                <a:solidFill>
                  <a:srgbClr val="CC3300"/>
                </a:solidFill>
                <a:latin typeface="微软雅黑" panose="020B0503020204020204" pitchFamily="34" charset="-122"/>
                <a:ea typeface="微软雅黑" panose="020B0503020204020204" pitchFamily="34" charset="-122"/>
              </a:rPr>
              <a:t>(</a:t>
            </a:r>
            <a:r>
              <a:rPr lang="zh-CN" altLang="en-US" sz="1900" dirty="0">
                <a:solidFill>
                  <a:srgbClr val="CC3300"/>
                </a:solidFill>
                <a:latin typeface="微软雅黑" panose="020B0503020204020204" pitchFamily="34" charset="-122"/>
                <a:ea typeface="微软雅黑" panose="020B0503020204020204" pitchFamily="34" charset="-122"/>
              </a:rPr>
              <a:t>非写分配)</a:t>
            </a:r>
            <a:r>
              <a:rPr lang="en-US" altLang="zh-CN" sz="1900" dirty="0">
                <a:latin typeface="微软雅黑" panose="020B0503020204020204" pitchFamily="34" charset="-122"/>
                <a:ea typeface="微软雅黑" panose="020B0503020204020204" pitchFamily="34" charset="-122"/>
              </a:rPr>
              <a:t> </a:t>
            </a:r>
          </a:p>
          <a:p>
            <a:pPr lvl="2" eaLnBrk="1" hangingPunct="1">
              <a:lnSpc>
                <a:spcPct val="110000"/>
              </a:lnSpc>
              <a:spcBef>
                <a:spcPct val="10000"/>
              </a:spcBef>
            </a:pPr>
            <a:r>
              <a:rPr lang="zh-CN" altLang="en-US" sz="1900" dirty="0">
                <a:solidFill>
                  <a:srgbClr val="006600"/>
                </a:solidFill>
                <a:latin typeface="微软雅黑" panose="020B0503020204020204" pitchFamily="34" charset="-122"/>
                <a:ea typeface="微软雅黑" panose="020B0503020204020204" pitchFamily="34" charset="-122"/>
              </a:rPr>
              <a:t>直接写主存单元，不把主存块装入到</a:t>
            </a:r>
            <a:r>
              <a:rPr lang="en-US" altLang="zh-CN" sz="1900" dirty="0">
                <a:solidFill>
                  <a:srgbClr val="006600"/>
                </a:solidFill>
                <a:latin typeface="微软雅黑" panose="020B0503020204020204" pitchFamily="34" charset="-122"/>
                <a:ea typeface="微软雅黑" panose="020B0503020204020204" pitchFamily="34" charset="-122"/>
              </a:rPr>
              <a:t>Cache</a:t>
            </a:r>
          </a:p>
        </p:txBody>
      </p:sp>
      <p:sp>
        <p:nvSpPr>
          <p:cNvPr id="72710"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E4F9A4A2-EAC4-40FA-827E-7EBADC631C43}" type="slidenum">
              <a:rPr lang="zh-CN" altLang="en-US" sz="1200" smtClean="0">
                <a:solidFill>
                  <a:srgbClr val="898989"/>
                </a:solidFill>
              </a:rPr>
              <a:pPr/>
              <a:t>65</a:t>
            </a:fld>
            <a:endParaRPr lang="zh-CN"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462851">
                                            <p:txEl>
                                              <p:pRg st="1" end="1"/>
                                            </p:txEl>
                                          </p:spTgt>
                                        </p:tgtEl>
                                        <p:attrNameLst>
                                          <p:attrName>style.visibility</p:attrName>
                                        </p:attrNameLst>
                                      </p:cBhvr>
                                      <p:to>
                                        <p:strVal val="visible"/>
                                      </p:to>
                                    </p:set>
                                    <p:animEffect transition="in" filter="wipe(down)">
                                      <p:cBhvr>
                                        <p:cTn id="7" dur="500"/>
                                        <p:tgtEl>
                                          <p:spTgt spid="46285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62851">
                                            <p:txEl>
                                              <p:pRg st="2" end="2"/>
                                            </p:txEl>
                                          </p:spTgt>
                                        </p:tgtEl>
                                        <p:attrNameLst>
                                          <p:attrName>style.visibility</p:attrName>
                                        </p:attrNameLst>
                                      </p:cBhvr>
                                      <p:to>
                                        <p:strVal val="visible"/>
                                      </p:to>
                                    </p:set>
                                    <p:animEffect transition="in" filter="wipe(down)">
                                      <p:cBhvr>
                                        <p:cTn id="12" dur="500"/>
                                        <p:tgtEl>
                                          <p:spTgt spid="46285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62851">
                                            <p:txEl>
                                              <p:pRg st="3" end="3"/>
                                            </p:txEl>
                                          </p:spTgt>
                                        </p:tgtEl>
                                        <p:attrNameLst>
                                          <p:attrName>style.visibility</p:attrName>
                                        </p:attrNameLst>
                                      </p:cBhvr>
                                      <p:to>
                                        <p:strVal val="visible"/>
                                      </p:to>
                                    </p:set>
                                    <p:animEffect transition="in" filter="blinds(horizontal)">
                                      <p:cBhvr>
                                        <p:cTn id="17" dur="500"/>
                                        <p:tgtEl>
                                          <p:spTgt spid="46285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62851">
                                            <p:txEl>
                                              <p:pRg st="4" end="4"/>
                                            </p:txEl>
                                          </p:spTgt>
                                        </p:tgtEl>
                                        <p:attrNameLst>
                                          <p:attrName>style.visibility</p:attrName>
                                        </p:attrNameLst>
                                      </p:cBhvr>
                                      <p:to>
                                        <p:strVal val="visible"/>
                                      </p:to>
                                    </p:set>
                                    <p:animEffect transition="in" filter="blinds(horizontal)">
                                      <p:cBhvr>
                                        <p:cTn id="22" dur="500"/>
                                        <p:tgtEl>
                                          <p:spTgt spid="46285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62851">
                                            <p:txEl>
                                              <p:pRg st="5" end="5"/>
                                            </p:txEl>
                                          </p:spTgt>
                                        </p:tgtEl>
                                        <p:attrNameLst>
                                          <p:attrName>style.visibility</p:attrName>
                                        </p:attrNameLst>
                                      </p:cBhvr>
                                      <p:to>
                                        <p:strVal val="visible"/>
                                      </p:to>
                                    </p:set>
                                    <p:animEffect transition="in" filter="blinds(horizontal)">
                                      <p:cBhvr>
                                        <p:cTn id="27" dur="500"/>
                                        <p:tgtEl>
                                          <p:spTgt spid="462851">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62851">
                                            <p:txEl>
                                              <p:pRg st="6" end="6"/>
                                            </p:txEl>
                                          </p:spTgt>
                                        </p:tgtEl>
                                        <p:attrNameLst>
                                          <p:attrName>style.visibility</p:attrName>
                                        </p:attrNameLst>
                                      </p:cBhvr>
                                      <p:to>
                                        <p:strVal val="visible"/>
                                      </p:to>
                                    </p:set>
                                    <p:animEffect transition="in" filter="blinds(horizontal)">
                                      <p:cBhvr>
                                        <p:cTn id="32" dur="500"/>
                                        <p:tgtEl>
                                          <p:spTgt spid="462851">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462851">
                                            <p:txEl>
                                              <p:pRg st="7" end="7"/>
                                            </p:txEl>
                                          </p:spTgt>
                                        </p:tgtEl>
                                        <p:attrNameLst>
                                          <p:attrName>style.visibility</p:attrName>
                                        </p:attrNameLst>
                                      </p:cBhvr>
                                      <p:to>
                                        <p:strVal val="visible"/>
                                      </p:to>
                                    </p:set>
                                    <p:animEffect transition="in" filter="wipe(down)">
                                      <p:cBhvr>
                                        <p:cTn id="37" dur="500"/>
                                        <p:tgtEl>
                                          <p:spTgt spid="462851">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62851">
                                            <p:txEl>
                                              <p:pRg st="8" end="8"/>
                                            </p:txEl>
                                          </p:spTgt>
                                        </p:tgtEl>
                                        <p:attrNameLst>
                                          <p:attrName>style.visibility</p:attrName>
                                        </p:attrNameLst>
                                      </p:cBhvr>
                                      <p:to>
                                        <p:strVal val="visible"/>
                                      </p:to>
                                    </p:set>
                                    <p:animEffect transition="in" filter="blinds(horizontal)">
                                      <p:cBhvr>
                                        <p:cTn id="42" dur="500"/>
                                        <p:tgtEl>
                                          <p:spTgt spid="462851">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462851">
                                            <p:txEl>
                                              <p:pRg st="9" end="9"/>
                                            </p:txEl>
                                          </p:spTgt>
                                        </p:tgtEl>
                                        <p:attrNameLst>
                                          <p:attrName>style.visibility</p:attrName>
                                        </p:attrNameLst>
                                      </p:cBhvr>
                                      <p:to>
                                        <p:strVal val="visible"/>
                                      </p:to>
                                    </p:set>
                                    <p:animEffect transition="in" filter="wipe(down)">
                                      <p:cBhvr>
                                        <p:cTn id="47" dur="500"/>
                                        <p:tgtEl>
                                          <p:spTgt spid="462851">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462851">
                                            <p:txEl>
                                              <p:pRg st="10" end="10"/>
                                            </p:txEl>
                                          </p:spTgt>
                                        </p:tgtEl>
                                        <p:attrNameLst>
                                          <p:attrName>style.visibility</p:attrName>
                                        </p:attrNameLst>
                                      </p:cBhvr>
                                      <p:to>
                                        <p:strVal val="visible"/>
                                      </p:to>
                                    </p:set>
                                    <p:animEffect transition="in" filter="wipe(down)">
                                      <p:cBhvr>
                                        <p:cTn id="52" dur="500"/>
                                        <p:tgtEl>
                                          <p:spTgt spid="462851">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462851">
                                            <p:txEl>
                                              <p:pRg st="11" end="11"/>
                                            </p:txEl>
                                          </p:spTgt>
                                        </p:tgtEl>
                                        <p:attrNameLst>
                                          <p:attrName>style.visibility</p:attrName>
                                        </p:attrNameLst>
                                      </p:cBhvr>
                                      <p:to>
                                        <p:strVal val="visible"/>
                                      </p:to>
                                    </p:set>
                                    <p:animEffect transition="in" filter="blinds(horizontal)">
                                      <p:cBhvr>
                                        <p:cTn id="57" dur="500"/>
                                        <p:tgtEl>
                                          <p:spTgt spid="462851">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462851">
                                            <p:txEl>
                                              <p:pRg st="12" end="12"/>
                                            </p:txEl>
                                          </p:spTgt>
                                        </p:tgtEl>
                                        <p:attrNameLst>
                                          <p:attrName>style.visibility</p:attrName>
                                        </p:attrNameLst>
                                      </p:cBhvr>
                                      <p:to>
                                        <p:strVal val="visible"/>
                                      </p:to>
                                    </p:set>
                                    <p:animEffect transition="in" filter="blinds(horizontal)">
                                      <p:cBhvr>
                                        <p:cTn id="62" dur="500"/>
                                        <p:tgtEl>
                                          <p:spTgt spid="462851">
                                            <p:txEl>
                                              <p:pRg st="12" end="1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462851">
                                            <p:txEl>
                                              <p:pRg st="13" end="13"/>
                                            </p:txEl>
                                          </p:spTgt>
                                        </p:tgtEl>
                                        <p:attrNameLst>
                                          <p:attrName>style.visibility</p:attrName>
                                        </p:attrNameLst>
                                      </p:cBhvr>
                                      <p:to>
                                        <p:strVal val="visible"/>
                                      </p:to>
                                    </p:set>
                                    <p:animEffect transition="in" filter="wipe(down)">
                                      <p:cBhvr>
                                        <p:cTn id="67" dur="500"/>
                                        <p:tgtEl>
                                          <p:spTgt spid="462851">
                                            <p:txEl>
                                              <p:pRg st="13" end="13"/>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462851">
                                            <p:txEl>
                                              <p:pRg st="14" end="14"/>
                                            </p:txEl>
                                          </p:spTgt>
                                        </p:tgtEl>
                                        <p:attrNameLst>
                                          <p:attrName>style.visibility</p:attrName>
                                        </p:attrNameLst>
                                      </p:cBhvr>
                                      <p:to>
                                        <p:strVal val="visible"/>
                                      </p:to>
                                    </p:set>
                                    <p:animEffect transition="in" filter="blinds(horizontal)">
                                      <p:cBhvr>
                                        <p:cTn id="72" dur="500"/>
                                        <p:tgtEl>
                                          <p:spTgt spid="462851">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E5695708-78D6-49FC-AD1D-A92B2AA36AF2}" type="slidenum">
              <a:rPr lang="zh-CN" altLang="en-US" smtClean="0"/>
              <a:pPr>
                <a:defRPr/>
              </a:pPr>
              <a:t>66</a:t>
            </a:fld>
            <a:endParaRPr lang="zh-CN" altLang="en-US"/>
          </a:p>
        </p:txBody>
      </p:sp>
      <p:sp>
        <p:nvSpPr>
          <p:cNvPr id="3" name="文本框 2"/>
          <p:cNvSpPr txBox="1"/>
          <p:nvPr/>
        </p:nvSpPr>
        <p:spPr>
          <a:xfrm>
            <a:off x="419100" y="180975"/>
            <a:ext cx="2952750" cy="461665"/>
          </a:xfrm>
          <a:prstGeom prst="rect">
            <a:avLst/>
          </a:prstGeom>
          <a:noFill/>
        </p:spPr>
        <p:txBody>
          <a:bodyPr wrap="square" rtlCol="0">
            <a:spAutoFit/>
          </a:bodyPr>
          <a:lstStyle/>
          <a:p>
            <a:r>
              <a:rPr lang="zh-CN" altLang="en-US" sz="2400" dirty="0">
                <a:latin typeface="+mj-ea"/>
                <a:ea typeface="+mj-ea"/>
              </a:rPr>
              <a:t>作业</a:t>
            </a:r>
          </a:p>
        </p:txBody>
      </p:sp>
      <p:sp>
        <p:nvSpPr>
          <p:cNvPr id="4" name="文本框 3"/>
          <p:cNvSpPr txBox="1"/>
          <p:nvPr/>
        </p:nvSpPr>
        <p:spPr>
          <a:xfrm>
            <a:off x="609599" y="1038225"/>
            <a:ext cx="5191126" cy="461665"/>
          </a:xfrm>
          <a:prstGeom prst="rect">
            <a:avLst/>
          </a:prstGeom>
          <a:noFill/>
        </p:spPr>
        <p:txBody>
          <a:bodyPr wrap="square" rtlCol="0">
            <a:spAutoFit/>
          </a:bodyPr>
          <a:lstStyle/>
          <a:p>
            <a:r>
              <a:rPr lang="en-US" altLang="zh-CN" sz="2400" dirty="0">
                <a:latin typeface="+mj-ea"/>
                <a:ea typeface="+mj-ea"/>
              </a:rPr>
              <a:t>3</a:t>
            </a:r>
            <a:r>
              <a:rPr lang="zh-CN" altLang="en-US" sz="2400" dirty="0">
                <a:latin typeface="+mj-ea"/>
                <a:ea typeface="+mj-ea"/>
              </a:rPr>
              <a:t>、</a:t>
            </a:r>
            <a:r>
              <a:rPr lang="en-US" altLang="zh-CN" sz="2400" dirty="0">
                <a:latin typeface="+mj-ea"/>
                <a:ea typeface="+mj-ea"/>
              </a:rPr>
              <a:t>4</a:t>
            </a:r>
            <a:r>
              <a:rPr lang="zh-CN" altLang="en-US" sz="2400" dirty="0">
                <a:latin typeface="+mj-ea"/>
                <a:ea typeface="+mj-ea"/>
              </a:rPr>
              <a:t>、</a:t>
            </a:r>
            <a:r>
              <a:rPr lang="en-US" altLang="zh-CN" sz="2400" dirty="0">
                <a:latin typeface="+mj-ea"/>
                <a:ea typeface="+mj-ea"/>
              </a:rPr>
              <a:t>5</a:t>
            </a:r>
            <a:r>
              <a:rPr lang="zh-CN" altLang="en-US" sz="2400" dirty="0">
                <a:latin typeface="+mj-ea"/>
                <a:ea typeface="+mj-ea"/>
              </a:rPr>
              <a:t>、</a:t>
            </a:r>
            <a:r>
              <a:rPr lang="en-US" altLang="zh-CN" sz="2400" dirty="0">
                <a:latin typeface="+mj-ea"/>
                <a:ea typeface="+mj-ea"/>
              </a:rPr>
              <a:t>6</a:t>
            </a:r>
            <a:r>
              <a:rPr lang="zh-CN" altLang="en-US" sz="2400" dirty="0">
                <a:latin typeface="+mj-ea"/>
                <a:ea typeface="+mj-ea"/>
              </a:rPr>
              <a:t>、</a:t>
            </a:r>
            <a:r>
              <a:rPr lang="en-US" altLang="zh-CN" sz="2400" dirty="0">
                <a:latin typeface="+mj-ea"/>
                <a:ea typeface="+mj-ea"/>
              </a:rPr>
              <a:t>10</a:t>
            </a:r>
            <a:r>
              <a:rPr lang="zh-CN" altLang="en-US" sz="2400" dirty="0">
                <a:latin typeface="+mj-ea"/>
                <a:ea typeface="+mj-ea"/>
              </a:rPr>
              <a:t>、</a:t>
            </a:r>
            <a:r>
              <a:rPr lang="en-US" altLang="zh-CN" sz="2400" dirty="0">
                <a:latin typeface="+mj-ea"/>
                <a:ea typeface="+mj-ea"/>
              </a:rPr>
              <a:t>17</a:t>
            </a:r>
            <a:r>
              <a:rPr lang="zh-CN" altLang="en-US" sz="2400" dirty="0">
                <a:latin typeface="+mj-ea"/>
                <a:ea typeface="+mj-ea"/>
              </a:rPr>
              <a:t>（</a:t>
            </a:r>
            <a:r>
              <a:rPr lang="en-US" altLang="zh-CN" sz="2400" dirty="0">
                <a:latin typeface="+mj-ea"/>
                <a:ea typeface="+mj-ea"/>
              </a:rPr>
              <a:t>1</a:t>
            </a:r>
            <a:r>
              <a:rPr lang="zh-CN" altLang="en-US" sz="2400" dirty="0">
                <a:latin typeface="+mj-ea"/>
                <a:ea typeface="+mj-ea"/>
              </a:rPr>
              <a:t>）（</a:t>
            </a:r>
            <a:r>
              <a:rPr lang="en-US" altLang="zh-CN" sz="2400" dirty="0">
                <a:latin typeface="+mj-ea"/>
                <a:ea typeface="+mj-ea"/>
              </a:rPr>
              <a:t>2</a:t>
            </a:r>
            <a:r>
              <a:rPr lang="zh-CN" altLang="en-US" sz="2400" dirty="0">
                <a:latin typeface="+mj-ea"/>
                <a:ea typeface="+mj-ea"/>
              </a:rPr>
              <a:t>）</a:t>
            </a:r>
          </a:p>
        </p:txBody>
      </p:sp>
    </p:spTree>
    <p:extLst>
      <p:ext uri="{BB962C8B-B14F-4D97-AF65-F5344CB8AC3E}">
        <p14:creationId xmlns:p14="http://schemas.microsoft.com/office/powerpoint/2010/main" val="3161050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96"/>
          <p:cNvSpPr>
            <a:spLocks noChangeArrowheads="1"/>
          </p:cNvSpPr>
          <p:nvPr/>
        </p:nvSpPr>
        <p:spPr bwMode="auto">
          <a:xfrm>
            <a:off x="2681288" y="2493963"/>
            <a:ext cx="6300787" cy="3409950"/>
          </a:xfrm>
          <a:prstGeom prst="rect">
            <a:avLst/>
          </a:prstGeom>
          <a:solidFill>
            <a:schemeClr val="accent1">
              <a:alpha val="20000"/>
            </a:schemeClr>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1267" name="Rectangle 97"/>
          <p:cNvSpPr>
            <a:spLocks noChangeArrowheads="1"/>
          </p:cNvSpPr>
          <p:nvPr/>
        </p:nvSpPr>
        <p:spPr bwMode="auto">
          <a:xfrm>
            <a:off x="160338" y="2438400"/>
            <a:ext cx="1755775" cy="3419475"/>
          </a:xfrm>
          <a:prstGeom prst="rect">
            <a:avLst/>
          </a:prstGeom>
          <a:solidFill>
            <a:srgbClr val="99CC00">
              <a:alpha val="20000"/>
            </a:srgbClr>
          </a:solidFill>
          <a:ln w="9525">
            <a:solidFill>
              <a:schemeClr val="tx1"/>
            </a:solidFill>
            <a:prstDash val="dash"/>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1268" name="Text Box 98"/>
          <p:cNvSpPr txBox="1">
            <a:spLocks noChangeArrowheads="1"/>
          </p:cNvSpPr>
          <p:nvPr/>
        </p:nvSpPr>
        <p:spPr bwMode="auto">
          <a:xfrm>
            <a:off x="2771775" y="3530600"/>
            <a:ext cx="371475" cy="1287463"/>
          </a:xfrm>
          <a:prstGeom prst="rect">
            <a:avLst/>
          </a:prstGeom>
          <a:noFill/>
          <a:ln w="12700" cap="sq">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vert="eaVert" lIns="0" tIns="0" rIns="0"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20000"/>
              </a:lnSpc>
            </a:pPr>
            <a:r>
              <a:rPr kumimoji="1" lang="zh-CN" altLang="en-US" sz="1800">
                <a:ea typeface="黑体" panose="02010609060101010101" pitchFamily="49" charset="-122"/>
              </a:rPr>
              <a:t>地址寄存器</a:t>
            </a:r>
          </a:p>
        </p:txBody>
      </p:sp>
      <p:sp>
        <p:nvSpPr>
          <p:cNvPr id="11269" name="Text Box 99"/>
          <p:cNvSpPr txBox="1">
            <a:spLocks noChangeArrowheads="1"/>
          </p:cNvSpPr>
          <p:nvPr/>
        </p:nvSpPr>
        <p:spPr bwMode="auto">
          <a:xfrm>
            <a:off x="3338513" y="3532188"/>
            <a:ext cx="360362" cy="1319212"/>
          </a:xfrm>
          <a:prstGeom prst="rect">
            <a:avLst/>
          </a:prstGeom>
          <a:noFill/>
          <a:ln w="12700" cap="sq">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vert="eaVert" lIns="0" tIns="0" rIns="0"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20000"/>
              </a:lnSpc>
            </a:pPr>
            <a:r>
              <a:rPr kumimoji="1" lang="zh-CN" altLang="en-US" sz="1800">
                <a:solidFill>
                  <a:srgbClr val="000000"/>
                </a:solidFill>
                <a:latin typeface="黑体" panose="02010609060101010101" pitchFamily="49" charset="-122"/>
                <a:ea typeface="黑体" panose="02010609060101010101" pitchFamily="49" charset="-122"/>
              </a:rPr>
              <a:t>地址译码器</a:t>
            </a:r>
            <a:endParaRPr kumimoji="1" lang="zh-CN" altLang="en-US" sz="1800">
              <a:latin typeface="黑体" panose="02010609060101010101" pitchFamily="49" charset="-122"/>
              <a:ea typeface="黑体" panose="02010609060101010101" pitchFamily="49" charset="-122"/>
            </a:endParaRPr>
          </a:p>
        </p:txBody>
      </p:sp>
      <p:sp>
        <p:nvSpPr>
          <p:cNvPr id="11270" name="Line 100"/>
          <p:cNvSpPr>
            <a:spLocks noChangeShapeType="1"/>
          </p:cNvSpPr>
          <p:nvPr/>
        </p:nvSpPr>
        <p:spPr bwMode="auto">
          <a:xfrm flipV="1">
            <a:off x="3705225" y="3394075"/>
            <a:ext cx="449263" cy="198438"/>
          </a:xfrm>
          <a:prstGeom prst="line">
            <a:avLst/>
          </a:prstGeom>
          <a:noFill/>
          <a:ln w="9525" cap="sq">
            <a:solidFill>
              <a:srgbClr val="000000"/>
            </a:solidFill>
            <a:round/>
            <a:headEnd type="none" w="sm" len="sm"/>
            <a:tailEnd type="triangle" w="sm" len="sm"/>
          </a:ln>
          <a:effectLst>
            <a:outerShdw dist="17961" dir="2700000" algn="ctr" rotWithShape="0">
              <a:srgbClr val="FFFFFF"/>
            </a:outerShdw>
          </a:effectLst>
          <a:extLst>
            <a:ext uri="{909E8E84-426E-40DD-AFC4-6F175D3DCCD1}">
              <a14:hiddenFill xmlns:a14="http://schemas.microsoft.com/office/drawing/2010/main">
                <a:noFill/>
              </a14:hiddenFill>
            </a:ext>
          </a:extLst>
        </p:spPr>
        <p:txBody>
          <a:bodyPr anchor="ctr"/>
          <a:lstStyle/>
          <a:p>
            <a:endParaRPr lang="zh-CN" altLang="en-US"/>
          </a:p>
        </p:txBody>
      </p:sp>
      <p:sp>
        <p:nvSpPr>
          <p:cNvPr id="11271" name="Line 101"/>
          <p:cNvSpPr>
            <a:spLocks noChangeShapeType="1"/>
          </p:cNvSpPr>
          <p:nvPr/>
        </p:nvSpPr>
        <p:spPr bwMode="auto">
          <a:xfrm flipV="1">
            <a:off x="3702050" y="3492500"/>
            <a:ext cx="449263" cy="196850"/>
          </a:xfrm>
          <a:prstGeom prst="line">
            <a:avLst/>
          </a:prstGeom>
          <a:noFill/>
          <a:ln w="9525" cap="sq">
            <a:solidFill>
              <a:srgbClr val="000000"/>
            </a:solidFill>
            <a:round/>
            <a:headEnd type="none" w="sm" len="sm"/>
            <a:tailEnd type="triangle" w="sm" len="sm"/>
          </a:ln>
          <a:effectLst>
            <a:outerShdw dist="17961" dir="2700000" algn="ctr" rotWithShape="0">
              <a:srgbClr val="FFFFFF"/>
            </a:outerShdw>
          </a:effectLst>
          <a:extLst>
            <a:ext uri="{909E8E84-426E-40DD-AFC4-6F175D3DCCD1}">
              <a14:hiddenFill xmlns:a14="http://schemas.microsoft.com/office/drawing/2010/main">
                <a:noFill/>
              </a14:hiddenFill>
            </a:ext>
          </a:extLst>
        </p:spPr>
        <p:txBody>
          <a:bodyPr anchor="ctr"/>
          <a:lstStyle/>
          <a:p>
            <a:endParaRPr lang="zh-CN" altLang="en-US"/>
          </a:p>
        </p:txBody>
      </p:sp>
      <p:sp>
        <p:nvSpPr>
          <p:cNvPr id="11272" name="Line 102"/>
          <p:cNvSpPr>
            <a:spLocks noChangeShapeType="1"/>
          </p:cNvSpPr>
          <p:nvPr/>
        </p:nvSpPr>
        <p:spPr bwMode="auto">
          <a:xfrm flipV="1">
            <a:off x="3705225" y="3592513"/>
            <a:ext cx="449263" cy="196850"/>
          </a:xfrm>
          <a:prstGeom prst="line">
            <a:avLst/>
          </a:prstGeom>
          <a:noFill/>
          <a:ln w="9525" cap="sq">
            <a:solidFill>
              <a:srgbClr val="000000"/>
            </a:solidFill>
            <a:round/>
            <a:headEnd type="none" w="sm" len="sm"/>
            <a:tailEnd type="triangle" w="sm" len="sm"/>
          </a:ln>
          <a:effectLst>
            <a:outerShdw dist="17961" dir="2700000" algn="ctr" rotWithShape="0">
              <a:srgbClr val="FFFFFF"/>
            </a:outerShdw>
          </a:effectLst>
          <a:extLst>
            <a:ext uri="{909E8E84-426E-40DD-AFC4-6F175D3DCCD1}">
              <a14:hiddenFill xmlns:a14="http://schemas.microsoft.com/office/drawing/2010/main">
                <a:noFill/>
              </a14:hiddenFill>
            </a:ext>
          </a:extLst>
        </p:spPr>
        <p:txBody>
          <a:bodyPr anchor="ctr"/>
          <a:lstStyle/>
          <a:p>
            <a:endParaRPr lang="zh-CN" altLang="en-US"/>
          </a:p>
        </p:txBody>
      </p:sp>
      <p:sp>
        <p:nvSpPr>
          <p:cNvPr id="11273" name="Line 103"/>
          <p:cNvSpPr>
            <a:spLocks noChangeShapeType="1"/>
          </p:cNvSpPr>
          <p:nvPr/>
        </p:nvSpPr>
        <p:spPr bwMode="auto">
          <a:xfrm flipV="1">
            <a:off x="3705225" y="3690938"/>
            <a:ext cx="449263" cy="198437"/>
          </a:xfrm>
          <a:prstGeom prst="line">
            <a:avLst/>
          </a:prstGeom>
          <a:noFill/>
          <a:ln w="9525" cap="sq">
            <a:solidFill>
              <a:srgbClr val="000000"/>
            </a:solidFill>
            <a:round/>
            <a:headEnd type="none" w="sm" len="sm"/>
            <a:tailEnd type="triangle" w="sm" len="sm"/>
          </a:ln>
          <a:effectLst>
            <a:outerShdw dist="17961" dir="2700000" algn="ctr" rotWithShape="0">
              <a:srgbClr val="FFFFFF"/>
            </a:outerShdw>
          </a:effectLst>
          <a:extLst>
            <a:ext uri="{909E8E84-426E-40DD-AFC4-6F175D3DCCD1}">
              <a14:hiddenFill xmlns:a14="http://schemas.microsoft.com/office/drawing/2010/main">
                <a:noFill/>
              </a14:hiddenFill>
            </a:ext>
          </a:extLst>
        </p:spPr>
        <p:txBody>
          <a:bodyPr anchor="ctr"/>
          <a:lstStyle/>
          <a:p>
            <a:endParaRPr lang="zh-CN" altLang="en-US"/>
          </a:p>
        </p:txBody>
      </p:sp>
      <p:sp>
        <p:nvSpPr>
          <p:cNvPr id="11274" name="Line 104"/>
          <p:cNvSpPr>
            <a:spLocks noChangeShapeType="1"/>
          </p:cNvSpPr>
          <p:nvPr/>
        </p:nvSpPr>
        <p:spPr bwMode="auto">
          <a:xfrm>
            <a:off x="3705225" y="4651375"/>
            <a:ext cx="449263" cy="96838"/>
          </a:xfrm>
          <a:prstGeom prst="line">
            <a:avLst/>
          </a:prstGeom>
          <a:noFill/>
          <a:ln w="9525" cap="sq">
            <a:solidFill>
              <a:srgbClr val="000000"/>
            </a:solidFill>
            <a:round/>
            <a:headEnd type="none" w="sm" len="sm"/>
            <a:tailEnd type="triangle" w="sm" len="sm"/>
          </a:ln>
          <a:effectLst>
            <a:outerShdw dist="17961" dir="2700000" algn="ctr" rotWithShape="0">
              <a:srgbClr val="FFFFFF"/>
            </a:outerShdw>
          </a:effectLst>
          <a:extLst>
            <a:ext uri="{909E8E84-426E-40DD-AFC4-6F175D3DCCD1}">
              <a14:hiddenFill xmlns:a14="http://schemas.microsoft.com/office/drawing/2010/main">
                <a:noFill/>
              </a14:hiddenFill>
            </a:ext>
          </a:extLst>
        </p:spPr>
        <p:txBody>
          <a:bodyPr anchor="ctr"/>
          <a:lstStyle/>
          <a:p>
            <a:endParaRPr lang="zh-CN" altLang="en-US"/>
          </a:p>
        </p:txBody>
      </p:sp>
      <p:sp>
        <p:nvSpPr>
          <p:cNvPr id="11275" name="Line 105"/>
          <p:cNvSpPr>
            <a:spLocks noChangeShapeType="1"/>
          </p:cNvSpPr>
          <p:nvPr/>
        </p:nvSpPr>
        <p:spPr bwMode="auto">
          <a:xfrm>
            <a:off x="3705225" y="4716463"/>
            <a:ext cx="449263" cy="100012"/>
          </a:xfrm>
          <a:prstGeom prst="line">
            <a:avLst/>
          </a:prstGeom>
          <a:noFill/>
          <a:ln w="9525" cap="sq">
            <a:solidFill>
              <a:srgbClr val="000000"/>
            </a:solidFill>
            <a:round/>
            <a:headEnd type="none" w="sm" len="sm"/>
            <a:tailEnd type="triangle" w="sm" len="sm"/>
          </a:ln>
          <a:effectLst>
            <a:outerShdw dist="17961" dir="2700000" algn="ctr" rotWithShape="0">
              <a:srgbClr val="FFFFFF"/>
            </a:outerShdw>
          </a:effectLst>
          <a:extLst>
            <a:ext uri="{909E8E84-426E-40DD-AFC4-6F175D3DCCD1}">
              <a14:hiddenFill xmlns:a14="http://schemas.microsoft.com/office/drawing/2010/main">
                <a:noFill/>
              </a14:hiddenFill>
            </a:ext>
          </a:extLst>
        </p:spPr>
        <p:txBody>
          <a:bodyPr anchor="ctr"/>
          <a:lstStyle/>
          <a:p>
            <a:endParaRPr lang="zh-CN" altLang="en-US"/>
          </a:p>
        </p:txBody>
      </p:sp>
      <p:grpSp>
        <p:nvGrpSpPr>
          <p:cNvPr id="2" name="Group 106"/>
          <p:cNvGrpSpPr>
            <a:grpSpLocks/>
          </p:cNvGrpSpPr>
          <p:nvPr/>
        </p:nvGrpSpPr>
        <p:grpSpPr bwMode="auto">
          <a:xfrm>
            <a:off x="3781425" y="4908550"/>
            <a:ext cx="1555750" cy="587375"/>
            <a:chOff x="2249" y="1828"/>
            <a:chExt cx="980" cy="370"/>
          </a:xfrm>
        </p:grpSpPr>
        <p:sp>
          <p:nvSpPr>
            <p:cNvPr id="11363" name="Text Box 107"/>
            <p:cNvSpPr txBox="1">
              <a:spLocks noChangeArrowheads="1"/>
            </p:cNvSpPr>
            <p:nvPr/>
          </p:nvSpPr>
          <p:spPr bwMode="auto">
            <a:xfrm>
              <a:off x="2249" y="1937"/>
              <a:ext cx="980" cy="261"/>
            </a:xfrm>
            <a:prstGeom prst="rect">
              <a:avLst/>
            </a:prstGeom>
            <a:noFill/>
            <a:ln w="12700" cap="sq">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0" tIns="0" rIns="0"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20000"/>
                </a:lnSpc>
              </a:pPr>
              <a:r>
                <a:rPr kumimoji="1" lang="zh-CN" altLang="en-US" sz="1800">
                  <a:ea typeface="黑体" panose="02010609060101010101" pitchFamily="49" charset="-122"/>
                </a:rPr>
                <a:t>读写控制电路</a:t>
              </a:r>
            </a:p>
          </p:txBody>
        </p:sp>
        <p:sp>
          <p:nvSpPr>
            <p:cNvPr id="11364" name="Line 108"/>
            <p:cNvSpPr>
              <a:spLocks noChangeShapeType="1"/>
            </p:cNvSpPr>
            <p:nvPr/>
          </p:nvSpPr>
          <p:spPr bwMode="auto">
            <a:xfrm flipV="1">
              <a:off x="2872" y="1828"/>
              <a:ext cx="0" cy="120"/>
            </a:xfrm>
            <a:prstGeom prst="line">
              <a:avLst/>
            </a:prstGeom>
            <a:noFill/>
            <a:ln w="12700" cap="sq">
              <a:solidFill>
                <a:srgbClr val="000000"/>
              </a:solidFill>
              <a:round/>
              <a:headEnd type="none" w="sm" len="sm"/>
              <a:tailEnd type="triangle" w="sm" len="sm"/>
            </a:ln>
            <a:effectLst>
              <a:outerShdw dist="17961" dir="2700000" algn="ctr" rotWithShape="0">
                <a:srgbClr val="FFFFFF"/>
              </a:outerShdw>
            </a:effectLst>
            <a:extLst>
              <a:ext uri="{909E8E84-426E-40DD-AFC4-6F175D3DCCD1}">
                <a14:hiddenFill xmlns:a14="http://schemas.microsoft.com/office/drawing/2010/main">
                  <a:noFill/>
                </a14:hiddenFill>
              </a:ext>
            </a:extLst>
          </p:spPr>
          <p:txBody>
            <a:bodyPr anchor="ctr"/>
            <a:lstStyle/>
            <a:p>
              <a:endParaRPr lang="zh-CN" altLang="en-US"/>
            </a:p>
          </p:txBody>
        </p:sp>
      </p:grpSp>
      <p:sp>
        <p:nvSpPr>
          <p:cNvPr id="11277" name="Line 109"/>
          <p:cNvSpPr>
            <a:spLocks noChangeShapeType="1"/>
          </p:cNvSpPr>
          <p:nvPr/>
        </p:nvSpPr>
        <p:spPr bwMode="auto">
          <a:xfrm flipV="1">
            <a:off x="1827213" y="5268913"/>
            <a:ext cx="1884362" cy="4762"/>
          </a:xfrm>
          <a:prstGeom prst="line">
            <a:avLst/>
          </a:prstGeom>
          <a:noFill/>
          <a:ln w="28575" cap="sq">
            <a:solidFill>
              <a:schemeClr val="tx1"/>
            </a:solidFill>
            <a:round/>
            <a:headEnd type="none" w="sm" len="sm"/>
            <a:tailEnd type="triangle" w="med" len="med"/>
          </a:ln>
          <a:effectLst>
            <a:outerShdw dist="35921" dir="2700000" algn="ctr" rotWithShape="0">
              <a:srgbClr val="FFFFFF"/>
            </a:outerShdw>
          </a:effectLst>
          <a:extLst>
            <a:ext uri="{909E8E84-426E-40DD-AFC4-6F175D3DCCD1}">
              <a14:hiddenFill xmlns:a14="http://schemas.microsoft.com/office/drawing/2010/main">
                <a:noFill/>
              </a14:hiddenFill>
            </a:ext>
          </a:extLst>
        </p:spPr>
        <p:txBody>
          <a:bodyPr anchor="ctr"/>
          <a:lstStyle/>
          <a:p>
            <a:endParaRPr lang="zh-CN" altLang="en-US"/>
          </a:p>
        </p:txBody>
      </p:sp>
      <p:sp>
        <p:nvSpPr>
          <p:cNvPr id="11278" name="Text Box 110"/>
          <p:cNvSpPr txBox="1">
            <a:spLocks noChangeArrowheads="1"/>
          </p:cNvSpPr>
          <p:nvPr/>
        </p:nvSpPr>
        <p:spPr bwMode="auto">
          <a:xfrm>
            <a:off x="1711325" y="4811713"/>
            <a:ext cx="1239838"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116623" tIns="58311" rIns="116623" bIns="58311"/>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20000"/>
              </a:lnSpc>
            </a:pPr>
            <a:r>
              <a:rPr kumimoji="1" lang="zh-CN" altLang="en-US" sz="1800">
                <a:latin typeface="黑体" panose="02010609060101010101" pitchFamily="49" charset="-122"/>
                <a:ea typeface="黑体" panose="02010609060101010101" pitchFamily="49" charset="-122"/>
              </a:rPr>
              <a:t>控制线</a:t>
            </a:r>
            <a:endParaRPr kumimoji="1" lang="zh-CN" altLang="en-US" sz="1800">
              <a:ea typeface="黑体" panose="02010609060101010101" pitchFamily="49" charset="-122"/>
            </a:endParaRPr>
          </a:p>
        </p:txBody>
      </p:sp>
      <p:sp>
        <p:nvSpPr>
          <p:cNvPr id="11279" name="Text Box 111"/>
          <p:cNvSpPr txBox="1">
            <a:spLocks noChangeArrowheads="1"/>
          </p:cNvSpPr>
          <p:nvPr/>
        </p:nvSpPr>
        <p:spPr bwMode="auto">
          <a:xfrm>
            <a:off x="206375" y="4930775"/>
            <a:ext cx="1846263"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lIns="116623" tIns="58311" rIns="116623" bIns="58311"/>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150000"/>
              </a:lnSpc>
            </a:pPr>
            <a:r>
              <a:rPr kumimoji="1" lang="zh-CN" altLang="en-US" sz="1800">
                <a:ea typeface="黑体" panose="02010609060101010101" pitchFamily="49" charset="-122"/>
              </a:rPr>
              <a:t>读</a:t>
            </a:r>
            <a:r>
              <a:rPr kumimoji="1" lang="en-US" altLang="zh-CN" sz="1800">
                <a:ea typeface="黑体" panose="02010609060101010101" pitchFamily="49" charset="-122"/>
              </a:rPr>
              <a:t>/</a:t>
            </a:r>
            <a:r>
              <a:rPr kumimoji="1" lang="zh-CN" altLang="en-US" sz="1800">
                <a:ea typeface="黑体" panose="02010609060101010101" pitchFamily="49" charset="-122"/>
              </a:rPr>
              <a:t>写控制信号</a:t>
            </a:r>
          </a:p>
        </p:txBody>
      </p:sp>
      <p:grpSp>
        <p:nvGrpSpPr>
          <p:cNvPr id="3" name="Group 112"/>
          <p:cNvGrpSpPr>
            <a:grpSpLocks/>
          </p:cNvGrpSpPr>
          <p:nvPr/>
        </p:nvGrpSpPr>
        <p:grpSpPr bwMode="auto">
          <a:xfrm>
            <a:off x="4110038" y="3340100"/>
            <a:ext cx="1609725" cy="1558925"/>
            <a:chOff x="2589" y="854"/>
            <a:chExt cx="1014" cy="982"/>
          </a:xfrm>
        </p:grpSpPr>
        <p:sp>
          <p:nvSpPr>
            <p:cNvPr id="11334" name="Text Box 113"/>
            <p:cNvSpPr txBox="1">
              <a:spLocks noChangeArrowheads="1"/>
            </p:cNvSpPr>
            <p:nvPr/>
          </p:nvSpPr>
          <p:spPr bwMode="auto">
            <a:xfrm>
              <a:off x="3177" y="992"/>
              <a:ext cx="426" cy="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vert="eaVert" lIns="116623" tIns="58311" rIns="116623" bIns="58311"/>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120000"/>
                </a:lnSpc>
              </a:pPr>
              <a:r>
                <a:rPr kumimoji="1" lang="zh-CN" altLang="en-US" sz="1800">
                  <a:ea typeface="黑体" panose="02010609060101010101" pitchFamily="49" charset="-122"/>
                </a:rPr>
                <a:t>记忆单元</a:t>
              </a:r>
            </a:p>
          </p:txBody>
        </p:sp>
        <p:sp>
          <p:nvSpPr>
            <p:cNvPr id="11335" name="Rectangle 114"/>
            <p:cNvSpPr>
              <a:spLocks noChangeArrowheads="1"/>
            </p:cNvSpPr>
            <p:nvPr/>
          </p:nvSpPr>
          <p:spPr bwMode="auto">
            <a:xfrm>
              <a:off x="2589" y="857"/>
              <a:ext cx="622" cy="979"/>
            </a:xfrm>
            <a:prstGeom prst="rect">
              <a:avLst/>
            </a:prstGeom>
            <a:noFill/>
            <a:ln w="12700" cap="sq">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1336" name="Line 115"/>
            <p:cNvSpPr>
              <a:spLocks noChangeShapeType="1"/>
            </p:cNvSpPr>
            <p:nvPr/>
          </p:nvSpPr>
          <p:spPr bwMode="auto">
            <a:xfrm>
              <a:off x="2589" y="1776"/>
              <a:ext cx="622"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11337" name="Line 116"/>
            <p:cNvSpPr>
              <a:spLocks noChangeShapeType="1"/>
            </p:cNvSpPr>
            <p:nvPr/>
          </p:nvSpPr>
          <p:spPr bwMode="auto">
            <a:xfrm>
              <a:off x="2589" y="1713"/>
              <a:ext cx="622"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561269" name="Text Box 117"/>
            <p:cNvSpPr txBox="1">
              <a:spLocks noChangeArrowheads="1"/>
            </p:cNvSpPr>
            <p:nvPr/>
          </p:nvSpPr>
          <p:spPr bwMode="auto">
            <a:xfrm>
              <a:off x="2613" y="1140"/>
              <a:ext cx="498" cy="692"/>
            </a:xfrm>
            <a:prstGeom prst="rect">
              <a:avLst/>
            </a:prstGeom>
            <a:noFill/>
            <a:ln w="9525" cap="sq">
              <a:noFill/>
              <a:miter lim="800000"/>
              <a:headEnd type="none" w="sm" len="sm"/>
              <a:tailEnd type="none" w="sm" len="sm"/>
            </a:ln>
            <a:effectLst/>
          </p:spPr>
          <p:txBody>
            <a:bodyPr vert="eaVert" lIns="116623" tIns="58311" rIns="116623" bIns="58311"/>
            <a:lstStyle/>
            <a:p>
              <a:pPr algn="ctr" eaLnBrk="1" hangingPunct="1">
                <a:lnSpc>
                  <a:spcPct val="120000"/>
                </a:lnSpc>
                <a:defRPr/>
              </a:pPr>
              <a:r>
                <a:rPr kumimoji="1" lang="zh-CN" altLang="en-US" sz="900">
                  <a:solidFill>
                    <a:srgbClr val="808080"/>
                  </a:solidFill>
                  <a:effectLst>
                    <a:outerShdw blurRad="38100" dist="38100" dir="2700000" algn="tl">
                      <a:srgbClr val="C0C0C0"/>
                    </a:outerShdw>
                  </a:effectLst>
                  <a:latin typeface="黑体" pitchFamily="49" charset="-122"/>
                  <a:ea typeface="黑体" pitchFamily="49" charset="-122"/>
                  <a:sym typeface="Marlett" pitchFamily="2" charset="2"/>
                </a:rPr>
                <a:t></a:t>
              </a:r>
              <a:endParaRPr kumimoji="1" lang="zh-CN" altLang="en-US" sz="2300">
                <a:ea typeface="宋体" pitchFamily="2" charset="-122"/>
              </a:endParaRPr>
            </a:p>
          </p:txBody>
        </p:sp>
        <p:grpSp>
          <p:nvGrpSpPr>
            <p:cNvPr id="11339" name="Group 118"/>
            <p:cNvGrpSpPr>
              <a:grpSpLocks/>
            </p:cNvGrpSpPr>
            <p:nvPr/>
          </p:nvGrpSpPr>
          <p:grpSpPr bwMode="auto">
            <a:xfrm>
              <a:off x="2589" y="854"/>
              <a:ext cx="622" cy="443"/>
              <a:chOff x="5628" y="10821"/>
              <a:chExt cx="936" cy="609"/>
            </a:xfrm>
          </p:grpSpPr>
          <p:sp>
            <p:nvSpPr>
              <p:cNvPr id="11349" name="Line 119"/>
              <p:cNvSpPr>
                <a:spLocks noChangeShapeType="1"/>
              </p:cNvSpPr>
              <p:nvPr/>
            </p:nvSpPr>
            <p:spPr bwMode="auto">
              <a:xfrm>
                <a:off x="5628" y="10914"/>
                <a:ext cx="936"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11350" name="Line 120"/>
              <p:cNvSpPr>
                <a:spLocks noChangeShapeType="1"/>
              </p:cNvSpPr>
              <p:nvPr/>
            </p:nvSpPr>
            <p:spPr bwMode="auto">
              <a:xfrm>
                <a:off x="5628" y="11001"/>
                <a:ext cx="936"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11351" name="Line 121"/>
              <p:cNvSpPr>
                <a:spLocks noChangeShapeType="1"/>
              </p:cNvSpPr>
              <p:nvPr/>
            </p:nvSpPr>
            <p:spPr bwMode="auto">
              <a:xfrm>
                <a:off x="5628" y="11086"/>
                <a:ext cx="936"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11352" name="Line 122"/>
              <p:cNvSpPr>
                <a:spLocks noChangeShapeType="1"/>
              </p:cNvSpPr>
              <p:nvPr/>
            </p:nvSpPr>
            <p:spPr bwMode="auto">
              <a:xfrm>
                <a:off x="5628" y="11258"/>
                <a:ext cx="936"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11353" name="Line 123"/>
              <p:cNvSpPr>
                <a:spLocks noChangeShapeType="1"/>
              </p:cNvSpPr>
              <p:nvPr/>
            </p:nvSpPr>
            <p:spPr bwMode="auto">
              <a:xfrm>
                <a:off x="5628" y="11172"/>
                <a:ext cx="936"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11354" name="Line 124"/>
              <p:cNvSpPr>
                <a:spLocks noChangeShapeType="1"/>
              </p:cNvSpPr>
              <p:nvPr/>
            </p:nvSpPr>
            <p:spPr bwMode="auto">
              <a:xfrm>
                <a:off x="5628" y="11430"/>
                <a:ext cx="936"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11355" name="Line 125"/>
              <p:cNvSpPr>
                <a:spLocks noChangeShapeType="1"/>
              </p:cNvSpPr>
              <p:nvPr/>
            </p:nvSpPr>
            <p:spPr bwMode="auto">
              <a:xfrm>
                <a:off x="5628" y="11344"/>
                <a:ext cx="936"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11356" name="Line 126"/>
              <p:cNvSpPr>
                <a:spLocks noChangeShapeType="1"/>
              </p:cNvSpPr>
              <p:nvPr/>
            </p:nvSpPr>
            <p:spPr bwMode="auto">
              <a:xfrm>
                <a:off x="6102" y="10827"/>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57" name="Line 127"/>
              <p:cNvSpPr>
                <a:spLocks noChangeShapeType="1"/>
              </p:cNvSpPr>
              <p:nvPr/>
            </p:nvSpPr>
            <p:spPr bwMode="auto">
              <a:xfrm>
                <a:off x="6210" y="10827"/>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58" name="Line 128"/>
              <p:cNvSpPr>
                <a:spLocks noChangeShapeType="1"/>
              </p:cNvSpPr>
              <p:nvPr/>
            </p:nvSpPr>
            <p:spPr bwMode="auto">
              <a:xfrm>
                <a:off x="6336" y="10836"/>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59" name="Line 129"/>
              <p:cNvSpPr>
                <a:spLocks noChangeShapeType="1"/>
              </p:cNvSpPr>
              <p:nvPr/>
            </p:nvSpPr>
            <p:spPr bwMode="auto">
              <a:xfrm>
                <a:off x="6444" y="10836"/>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60" name="Line 130"/>
              <p:cNvSpPr>
                <a:spLocks noChangeShapeType="1"/>
              </p:cNvSpPr>
              <p:nvPr/>
            </p:nvSpPr>
            <p:spPr bwMode="auto">
              <a:xfrm>
                <a:off x="5754" y="10836"/>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61" name="Line 131"/>
              <p:cNvSpPr>
                <a:spLocks noChangeShapeType="1"/>
              </p:cNvSpPr>
              <p:nvPr/>
            </p:nvSpPr>
            <p:spPr bwMode="auto">
              <a:xfrm>
                <a:off x="5882" y="10839"/>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62" name="Line 132"/>
              <p:cNvSpPr>
                <a:spLocks noChangeShapeType="1"/>
              </p:cNvSpPr>
              <p:nvPr/>
            </p:nvSpPr>
            <p:spPr bwMode="auto">
              <a:xfrm>
                <a:off x="5994" y="10821"/>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1340" name="Group 133"/>
            <p:cNvGrpSpPr>
              <a:grpSpLocks/>
            </p:cNvGrpSpPr>
            <p:nvPr/>
          </p:nvGrpSpPr>
          <p:grpSpPr bwMode="auto">
            <a:xfrm>
              <a:off x="2666" y="1720"/>
              <a:ext cx="458" cy="103"/>
              <a:chOff x="7470" y="11487"/>
              <a:chExt cx="690" cy="609"/>
            </a:xfrm>
          </p:grpSpPr>
          <p:sp>
            <p:nvSpPr>
              <p:cNvPr id="11342" name="Line 134"/>
              <p:cNvSpPr>
                <a:spLocks noChangeShapeType="1"/>
              </p:cNvSpPr>
              <p:nvPr/>
            </p:nvSpPr>
            <p:spPr bwMode="auto">
              <a:xfrm>
                <a:off x="7818" y="11493"/>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43" name="Line 135"/>
              <p:cNvSpPr>
                <a:spLocks noChangeShapeType="1"/>
              </p:cNvSpPr>
              <p:nvPr/>
            </p:nvSpPr>
            <p:spPr bwMode="auto">
              <a:xfrm>
                <a:off x="7926" y="11493"/>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44" name="Line 136"/>
              <p:cNvSpPr>
                <a:spLocks noChangeShapeType="1"/>
              </p:cNvSpPr>
              <p:nvPr/>
            </p:nvSpPr>
            <p:spPr bwMode="auto">
              <a:xfrm>
                <a:off x="8052" y="11502"/>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45" name="Line 137"/>
              <p:cNvSpPr>
                <a:spLocks noChangeShapeType="1"/>
              </p:cNvSpPr>
              <p:nvPr/>
            </p:nvSpPr>
            <p:spPr bwMode="auto">
              <a:xfrm>
                <a:off x="8160" y="11502"/>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46" name="Line 138"/>
              <p:cNvSpPr>
                <a:spLocks noChangeShapeType="1"/>
              </p:cNvSpPr>
              <p:nvPr/>
            </p:nvSpPr>
            <p:spPr bwMode="auto">
              <a:xfrm>
                <a:off x="7470" y="11502"/>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47" name="Line 139"/>
              <p:cNvSpPr>
                <a:spLocks noChangeShapeType="1"/>
              </p:cNvSpPr>
              <p:nvPr/>
            </p:nvSpPr>
            <p:spPr bwMode="auto">
              <a:xfrm>
                <a:off x="7598" y="11505"/>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48" name="Line 140"/>
              <p:cNvSpPr>
                <a:spLocks noChangeShapeType="1"/>
              </p:cNvSpPr>
              <p:nvPr/>
            </p:nvSpPr>
            <p:spPr bwMode="auto">
              <a:xfrm>
                <a:off x="7710" y="11487"/>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341" name="Line 141"/>
            <p:cNvSpPr>
              <a:spLocks noChangeShapeType="1"/>
            </p:cNvSpPr>
            <p:nvPr/>
          </p:nvSpPr>
          <p:spPr bwMode="auto">
            <a:xfrm>
              <a:off x="3171" y="948"/>
              <a:ext cx="147" cy="100"/>
            </a:xfrm>
            <a:prstGeom prst="line">
              <a:avLst/>
            </a:prstGeom>
            <a:noFill/>
            <a:ln w="12700" cap="sq">
              <a:solidFill>
                <a:srgbClr val="000000"/>
              </a:solidFill>
              <a:round/>
              <a:headEnd type="none" w="sm" len="sm"/>
              <a:tailEnd type="arrow" w="sm" len="sm"/>
            </a:ln>
            <a:effectLst>
              <a:outerShdw dist="17961" dir="2700000" algn="ctr" rotWithShape="0">
                <a:srgbClr val="FFFFFF"/>
              </a:outerShdw>
            </a:effectLst>
            <a:extLst>
              <a:ext uri="{909E8E84-426E-40DD-AFC4-6F175D3DCCD1}">
                <a14:hiddenFill xmlns:a14="http://schemas.microsoft.com/office/drawing/2010/main">
                  <a:noFill/>
                </a14:hiddenFill>
              </a:ext>
            </a:extLst>
          </p:spPr>
          <p:txBody>
            <a:bodyPr anchor="ctr"/>
            <a:lstStyle/>
            <a:p>
              <a:endParaRPr lang="zh-CN" altLang="en-US"/>
            </a:p>
          </p:txBody>
        </p:sp>
      </p:grpSp>
      <p:sp>
        <p:nvSpPr>
          <p:cNvPr id="11281" name="Text Box 142"/>
          <p:cNvSpPr txBox="1">
            <a:spLocks noChangeArrowheads="1"/>
          </p:cNvSpPr>
          <p:nvPr/>
        </p:nvSpPr>
        <p:spPr bwMode="auto">
          <a:xfrm>
            <a:off x="1689100" y="2643188"/>
            <a:ext cx="1217613"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116623" tIns="58311" rIns="116623" bIns="58311"/>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20000"/>
              </a:lnSpc>
            </a:pPr>
            <a:r>
              <a:rPr kumimoji="1" lang="zh-CN" altLang="en-US" sz="1800">
                <a:ea typeface="黑体" panose="02010609060101010101" pitchFamily="49" charset="-122"/>
              </a:rPr>
              <a:t>数据线</a:t>
            </a:r>
          </a:p>
        </p:txBody>
      </p:sp>
      <p:sp>
        <p:nvSpPr>
          <p:cNvPr id="11282" name="Freeform 143"/>
          <p:cNvSpPr>
            <a:spLocks/>
          </p:cNvSpPr>
          <p:nvPr/>
        </p:nvSpPr>
        <p:spPr bwMode="auto">
          <a:xfrm>
            <a:off x="1871663" y="3087688"/>
            <a:ext cx="2654300" cy="250825"/>
          </a:xfrm>
          <a:custGeom>
            <a:avLst/>
            <a:gdLst>
              <a:gd name="T0" fmla="*/ 2147483646 w 2688"/>
              <a:gd name="T1" fmla="*/ 2147483646 h 144"/>
              <a:gd name="T2" fmla="*/ 2147483646 w 2688"/>
              <a:gd name="T3" fmla="*/ 0 h 144"/>
              <a:gd name="T4" fmla="*/ 0 w 2688"/>
              <a:gd name="T5" fmla="*/ 0 h 144"/>
              <a:gd name="T6" fmla="*/ 0 60000 65536"/>
              <a:gd name="T7" fmla="*/ 0 60000 65536"/>
              <a:gd name="T8" fmla="*/ 0 60000 65536"/>
            </a:gdLst>
            <a:ahLst/>
            <a:cxnLst>
              <a:cxn ang="T6">
                <a:pos x="T0" y="T1"/>
              </a:cxn>
              <a:cxn ang="T7">
                <a:pos x="T2" y="T3"/>
              </a:cxn>
              <a:cxn ang="T8">
                <a:pos x="T4" y="T5"/>
              </a:cxn>
            </a:cxnLst>
            <a:rect l="0" t="0" r="r" b="b"/>
            <a:pathLst>
              <a:path w="2688" h="144">
                <a:moveTo>
                  <a:pt x="2688" y="144"/>
                </a:moveTo>
                <a:lnTo>
                  <a:pt x="2688" y="0"/>
                </a:lnTo>
                <a:lnTo>
                  <a:pt x="0" y="0"/>
                </a:lnTo>
              </a:path>
            </a:pathLst>
          </a:custGeom>
          <a:noFill/>
          <a:ln w="28575" cmpd="sng">
            <a:solidFill>
              <a:schemeClr val="tx1"/>
            </a:solidFill>
            <a:round/>
            <a:headEnd type="triangle" w="med" len="med"/>
            <a:tailEnd type="triangle" w="med" len="med"/>
          </a:ln>
          <a:effectLst>
            <a:outerShdw dist="35921" dir="2700000" algn="ctr" rotWithShape="0">
              <a:srgbClr val="FFFFFF"/>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83" name="Text Box 144"/>
          <p:cNvSpPr txBox="1">
            <a:spLocks noChangeArrowheads="1"/>
          </p:cNvSpPr>
          <p:nvPr/>
        </p:nvSpPr>
        <p:spPr bwMode="auto">
          <a:xfrm>
            <a:off x="393700" y="2484438"/>
            <a:ext cx="1520825"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lIns="116623" tIns="58311" rIns="116623" bIns="58311"/>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120000"/>
              </a:lnSpc>
            </a:pPr>
            <a:r>
              <a:rPr kumimoji="1" lang="zh-CN" altLang="en-US" sz="1800">
                <a:ea typeface="黑体" panose="02010609060101010101" pitchFamily="49" charset="-122"/>
              </a:rPr>
              <a:t>读</a:t>
            </a:r>
            <a:r>
              <a:rPr kumimoji="1" lang="en-US" altLang="zh-CN" sz="1800">
                <a:ea typeface="黑体" panose="02010609060101010101" pitchFamily="49" charset="-122"/>
              </a:rPr>
              <a:t>/</a:t>
            </a:r>
            <a:r>
              <a:rPr kumimoji="1" lang="zh-CN" altLang="en-US" sz="1800">
                <a:ea typeface="黑体" panose="02010609060101010101" pitchFamily="49" charset="-122"/>
              </a:rPr>
              <a:t>写的数据</a:t>
            </a:r>
          </a:p>
        </p:txBody>
      </p:sp>
      <p:sp>
        <p:nvSpPr>
          <p:cNvPr id="11284" name="Text Box 145"/>
          <p:cNvSpPr txBox="1">
            <a:spLocks noChangeArrowheads="1"/>
          </p:cNvSpPr>
          <p:nvPr/>
        </p:nvSpPr>
        <p:spPr bwMode="auto">
          <a:xfrm>
            <a:off x="1827213" y="3036888"/>
            <a:ext cx="963612"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623" tIns="58311" rIns="116623" bIns="58311">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1800" b="1">
                <a:ea typeface="宋体" panose="02010600030101010101" pitchFamily="2" charset="-122"/>
              </a:rPr>
              <a:t>(64</a:t>
            </a:r>
            <a:r>
              <a:rPr kumimoji="1" lang="zh-CN" altLang="en-US" sz="1800" b="1">
                <a:ea typeface="宋体" panose="02010600030101010101" pitchFamily="2" charset="-122"/>
              </a:rPr>
              <a:t>位</a:t>
            </a:r>
            <a:r>
              <a:rPr kumimoji="1" lang="en-US" altLang="zh-CN" sz="1800" b="1">
                <a:ea typeface="宋体" panose="02010600030101010101" pitchFamily="2" charset="-122"/>
              </a:rPr>
              <a:t>)</a:t>
            </a:r>
          </a:p>
        </p:txBody>
      </p:sp>
      <p:sp>
        <p:nvSpPr>
          <p:cNvPr id="11285" name="Text Box 146"/>
          <p:cNvSpPr txBox="1">
            <a:spLocks noChangeArrowheads="1"/>
          </p:cNvSpPr>
          <p:nvPr/>
        </p:nvSpPr>
        <p:spPr bwMode="auto">
          <a:xfrm>
            <a:off x="611188" y="3613150"/>
            <a:ext cx="1366837"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lIns="116623" tIns="58311" rIns="116623" bIns="58311"/>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lnSpc>
                <a:spcPct val="120000"/>
              </a:lnSpc>
            </a:pPr>
            <a:r>
              <a:rPr kumimoji="1" lang="zh-CN" altLang="en-US" sz="1800">
                <a:ea typeface="黑体" panose="02010609060101010101" pitchFamily="49" charset="-122"/>
              </a:rPr>
              <a:t>主存地址</a:t>
            </a:r>
          </a:p>
        </p:txBody>
      </p:sp>
      <p:sp>
        <p:nvSpPr>
          <p:cNvPr id="11286" name="Text Box 147"/>
          <p:cNvSpPr txBox="1">
            <a:spLocks noChangeArrowheads="1"/>
          </p:cNvSpPr>
          <p:nvPr/>
        </p:nvSpPr>
        <p:spPr bwMode="auto">
          <a:xfrm>
            <a:off x="1827213" y="3792538"/>
            <a:ext cx="9445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116623" tIns="58311" rIns="116623" bIns="58311"/>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120000"/>
              </a:lnSpc>
            </a:pPr>
            <a:r>
              <a:rPr kumimoji="1" lang="zh-CN" altLang="en-US" sz="1800">
                <a:ea typeface="黑体" panose="02010609060101010101" pitchFamily="49" charset="-122"/>
              </a:rPr>
              <a:t>地址线</a:t>
            </a:r>
          </a:p>
        </p:txBody>
      </p:sp>
      <p:sp>
        <p:nvSpPr>
          <p:cNvPr id="11287" name="Text Box 148"/>
          <p:cNvSpPr txBox="1">
            <a:spLocks noChangeArrowheads="1"/>
          </p:cNvSpPr>
          <p:nvPr/>
        </p:nvSpPr>
        <p:spPr bwMode="auto">
          <a:xfrm>
            <a:off x="1781175" y="4162425"/>
            <a:ext cx="963613"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623" tIns="58311" rIns="116623" bIns="58311">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1800" b="1">
                <a:ea typeface="宋体" panose="02010600030101010101" pitchFamily="2" charset="-122"/>
              </a:rPr>
              <a:t>(36</a:t>
            </a:r>
            <a:r>
              <a:rPr kumimoji="1" lang="zh-CN" altLang="en-US" sz="1800" b="1">
                <a:ea typeface="宋体" panose="02010600030101010101" pitchFamily="2" charset="-122"/>
              </a:rPr>
              <a:t>位</a:t>
            </a:r>
            <a:r>
              <a:rPr kumimoji="1" lang="en-US" altLang="zh-CN" sz="1800" b="1">
                <a:ea typeface="宋体" panose="02010600030101010101" pitchFamily="2" charset="-122"/>
              </a:rPr>
              <a:t>)</a:t>
            </a:r>
          </a:p>
        </p:txBody>
      </p:sp>
      <p:grpSp>
        <p:nvGrpSpPr>
          <p:cNvPr id="6" name="Group 149"/>
          <p:cNvGrpSpPr>
            <a:grpSpLocks/>
          </p:cNvGrpSpPr>
          <p:nvPr/>
        </p:nvGrpSpPr>
        <p:grpSpPr bwMode="auto">
          <a:xfrm>
            <a:off x="5630863" y="2908300"/>
            <a:ext cx="3216275" cy="2936875"/>
            <a:chOff x="3603" y="582"/>
            <a:chExt cx="2026" cy="1850"/>
          </a:xfrm>
        </p:grpSpPr>
        <p:grpSp>
          <p:nvGrpSpPr>
            <p:cNvPr id="11302" name="Group 150"/>
            <p:cNvGrpSpPr>
              <a:grpSpLocks/>
            </p:cNvGrpSpPr>
            <p:nvPr/>
          </p:nvGrpSpPr>
          <p:grpSpPr bwMode="auto">
            <a:xfrm>
              <a:off x="3603" y="731"/>
              <a:ext cx="1836" cy="1601"/>
              <a:chOff x="2666" y="1073"/>
              <a:chExt cx="1439" cy="1256"/>
            </a:xfrm>
          </p:grpSpPr>
          <p:grpSp>
            <p:nvGrpSpPr>
              <p:cNvPr id="11304" name="Group 151"/>
              <p:cNvGrpSpPr>
                <a:grpSpLocks/>
              </p:cNvGrpSpPr>
              <p:nvPr/>
            </p:nvGrpSpPr>
            <p:grpSpPr bwMode="auto">
              <a:xfrm>
                <a:off x="3273" y="1076"/>
                <a:ext cx="595" cy="1192"/>
                <a:chOff x="4598" y="40"/>
                <a:chExt cx="829" cy="1508"/>
              </a:xfrm>
            </p:grpSpPr>
            <p:sp>
              <p:nvSpPr>
                <p:cNvPr id="11321" name="Rectangle 152"/>
                <p:cNvSpPr>
                  <a:spLocks noChangeArrowheads="1"/>
                </p:cNvSpPr>
                <p:nvPr/>
              </p:nvSpPr>
              <p:spPr bwMode="auto">
                <a:xfrm>
                  <a:off x="4600" y="40"/>
                  <a:ext cx="827" cy="1508"/>
                </a:xfrm>
                <a:prstGeom prst="rect">
                  <a:avLst/>
                </a:prstGeom>
                <a:noFill/>
                <a:ln w="12700" algn="ctr">
                  <a:solidFill>
                    <a:srgbClr val="0033CC"/>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1322" name="Line 153"/>
                <p:cNvSpPr>
                  <a:spLocks noChangeShapeType="1"/>
                </p:cNvSpPr>
                <p:nvPr/>
              </p:nvSpPr>
              <p:spPr bwMode="auto">
                <a:xfrm>
                  <a:off x="4600" y="796"/>
                  <a:ext cx="819" cy="0"/>
                </a:xfrm>
                <a:prstGeom prst="line">
                  <a:avLst/>
                </a:prstGeom>
                <a:noFill/>
                <a:ln w="952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23" name="Line 154"/>
                <p:cNvSpPr>
                  <a:spLocks noChangeShapeType="1"/>
                </p:cNvSpPr>
                <p:nvPr/>
              </p:nvSpPr>
              <p:spPr bwMode="auto">
                <a:xfrm>
                  <a:off x="4608" y="409"/>
                  <a:ext cx="819" cy="0"/>
                </a:xfrm>
                <a:prstGeom prst="line">
                  <a:avLst/>
                </a:prstGeom>
                <a:noFill/>
                <a:ln w="952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24" name="Line 155"/>
                <p:cNvSpPr>
                  <a:spLocks noChangeShapeType="1"/>
                </p:cNvSpPr>
                <p:nvPr/>
              </p:nvSpPr>
              <p:spPr bwMode="auto">
                <a:xfrm>
                  <a:off x="4599" y="606"/>
                  <a:ext cx="819" cy="0"/>
                </a:xfrm>
                <a:prstGeom prst="line">
                  <a:avLst/>
                </a:prstGeom>
                <a:noFill/>
                <a:ln w="952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25" name="Line 156"/>
                <p:cNvSpPr>
                  <a:spLocks noChangeShapeType="1"/>
                </p:cNvSpPr>
                <p:nvPr/>
              </p:nvSpPr>
              <p:spPr bwMode="auto">
                <a:xfrm>
                  <a:off x="4599" y="227"/>
                  <a:ext cx="819" cy="0"/>
                </a:xfrm>
                <a:prstGeom prst="line">
                  <a:avLst/>
                </a:prstGeom>
                <a:noFill/>
                <a:ln w="952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26" name="Line 157"/>
                <p:cNvSpPr>
                  <a:spLocks noChangeShapeType="1"/>
                </p:cNvSpPr>
                <p:nvPr/>
              </p:nvSpPr>
              <p:spPr bwMode="auto">
                <a:xfrm>
                  <a:off x="4607" y="698"/>
                  <a:ext cx="819" cy="0"/>
                </a:xfrm>
                <a:prstGeom prst="line">
                  <a:avLst/>
                </a:prstGeom>
                <a:noFill/>
                <a:ln w="952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27" name="Line 158"/>
                <p:cNvSpPr>
                  <a:spLocks noChangeShapeType="1"/>
                </p:cNvSpPr>
                <p:nvPr/>
              </p:nvSpPr>
              <p:spPr bwMode="auto">
                <a:xfrm>
                  <a:off x="4599" y="311"/>
                  <a:ext cx="819" cy="0"/>
                </a:xfrm>
                <a:prstGeom prst="line">
                  <a:avLst/>
                </a:prstGeom>
                <a:noFill/>
                <a:ln w="952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28" name="Line 159"/>
                <p:cNvSpPr>
                  <a:spLocks noChangeShapeType="1"/>
                </p:cNvSpPr>
                <p:nvPr/>
              </p:nvSpPr>
              <p:spPr bwMode="auto">
                <a:xfrm>
                  <a:off x="4606" y="508"/>
                  <a:ext cx="819" cy="0"/>
                </a:xfrm>
                <a:prstGeom prst="line">
                  <a:avLst/>
                </a:prstGeom>
                <a:noFill/>
                <a:ln w="952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29" name="Line 160"/>
                <p:cNvSpPr>
                  <a:spLocks noChangeShapeType="1"/>
                </p:cNvSpPr>
                <p:nvPr/>
              </p:nvSpPr>
              <p:spPr bwMode="auto">
                <a:xfrm>
                  <a:off x="4606" y="129"/>
                  <a:ext cx="819" cy="0"/>
                </a:xfrm>
                <a:prstGeom prst="line">
                  <a:avLst/>
                </a:prstGeom>
                <a:noFill/>
                <a:ln w="952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30" name="Line 161"/>
                <p:cNvSpPr>
                  <a:spLocks noChangeShapeType="1"/>
                </p:cNvSpPr>
                <p:nvPr/>
              </p:nvSpPr>
              <p:spPr bwMode="auto">
                <a:xfrm>
                  <a:off x="4608" y="1433"/>
                  <a:ext cx="819" cy="0"/>
                </a:xfrm>
                <a:prstGeom prst="line">
                  <a:avLst/>
                </a:prstGeom>
                <a:noFill/>
                <a:ln w="952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31" name="Line 162"/>
                <p:cNvSpPr>
                  <a:spLocks noChangeShapeType="1"/>
                </p:cNvSpPr>
                <p:nvPr/>
              </p:nvSpPr>
              <p:spPr bwMode="auto">
                <a:xfrm>
                  <a:off x="4600" y="887"/>
                  <a:ext cx="819" cy="0"/>
                </a:xfrm>
                <a:prstGeom prst="line">
                  <a:avLst/>
                </a:prstGeom>
                <a:noFill/>
                <a:ln w="952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32" name="Line 163"/>
                <p:cNvSpPr>
                  <a:spLocks noChangeShapeType="1"/>
                </p:cNvSpPr>
                <p:nvPr/>
              </p:nvSpPr>
              <p:spPr bwMode="auto">
                <a:xfrm>
                  <a:off x="4607" y="1335"/>
                  <a:ext cx="819" cy="0"/>
                </a:xfrm>
                <a:prstGeom prst="line">
                  <a:avLst/>
                </a:prstGeom>
                <a:noFill/>
                <a:ln w="952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33" name="Line 164"/>
                <p:cNvSpPr>
                  <a:spLocks noChangeShapeType="1"/>
                </p:cNvSpPr>
                <p:nvPr/>
              </p:nvSpPr>
              <p:spPr bwMode="auto">
                <a:xfrm>
                  <a:off x="4598" y="986"/>
                  <a:ext cx="819" cy="0"/>
                </a:xfrm>
                <a:prstGeom prst="line">
                  <a:avLst/>
                </a:prstGeom>
                <a:noFill/>
                <a:ln w="952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305" name="Text Box 165"/>
              <p:cNvSpPr txBox="1">
                <a:spLocks noChangeArrowheads="1"/>
              </p:cNvSpPr>
              <p:nvPr/>
            </p:nvSpPr>
            <p:spPr bwMode="auto">
              <a:xfrm>
                <a:off x="3452" y="1902"/>
                <a:ext cx="197"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vert="eaVert" lIns="66475" tIns="33237" rIns="66475" bIns="33237"/>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80000"/>
                  </a:lnSpc>
                </a:pPr>
                <a:r>
                  <a:rPr kumimoji="1" lang="en-US" altLang="zh-CN" sz="1300" b="1">
                    <a:solidFill>
                      <a:srgbClr val="000000"/>
                    </a:solidFill>
                    <a:ea typeface="宋体" panose="02010600030101010101" pitchFamily="2" charset="-122"/>
                  </a:rPr>
                  <a:t>·····		</a:t>
                </a:r>
                <a:endParaRPr kumimoji="1" lang="en-US" altLang="zh-CN" sz="2600">
                  <a:ea typeface="宋体" panose="02010600030101010101" pitchFamily="2" charset="-122"/>
                </a:endParaRPr>
              </a:p>
            </p:txBody>
          </p:sp>
          <p:sp>
            <p:nvSpPr>
              <p:cNvPr id="11306" name="Text Box 166"/>
              <p:cNvSpPr txBox="1">
                <a:spLocks noChangeArrowheads="1"/>
              </p:cNvSpPr>
              <p:nvPr/>
            </p:nvSpPr>
            <p:spPr bwMode="auto">
              <a:xfrm>
                <a:off x="3198" y="1143"/>
                <a:ext cx="756"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66475" tIns="33237" rIns="66475" bIns="33237"/>
              <a:lstStyle>
                <a:lvl1pPr marL="342900" indent="-342900">
                  <a:defRPr sz="1600">
                    <a:solidFill>
                      <a:schemeClr val="tx1"/>
                    </a:solidFill>
                    <a:latin typeface="Arial" panose="020B0604020202020204" pitchFamily="34" charset="0"/>
                  </a:defRPr>
                </a:lvl1pPr>
                <a:lvl2pPr marL="22860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algn="just" eaLnBrk="1" hangingPunct="1">
                  <a:lnSpc>
                    <a:spcPct val="80000"/>
                  </a:lnSpc>
                </a:pPr>
                <a:r>
                  <a:rPr kumimoji="1" lang="en-US" altLang="zh-CN" sz="1300" b="1">
                    <a:solidFill>
                      <a:srgbClr val="000000"/>
                    </a:solidFill>
                    <a:ea typeface="宋体" panose="02010600030101010101" pitchFamily="2" charset="-122"/>
                  </a:rPr>
                  <a:t>01101001</a:t>
                </a:r>
                <a:endParaRPr kumimoji="1" lang="en-US" altLang="zh-CN" sz="2600">
                  <a:ea typeface="宋体" panose="02010600030101010101" pitchFamily="2" charset="-122"/>
                </a:endParaRPr>
              </a:p>
            </p:txBody>
          </p:sp>
          <p:sp>
            <p:nvSpPr>
              <p:cNvPr id="11307" name="Text Box 167"/>
              <p:cNvSpPr txBox="1">
                <a:spLocks noChangeArrowheads="1"/>
              </p:cNvSpPr>
              <p:nvPr/>
            </p:nvSpPr>
            <p:spPr bwMode="auto">
              <a:xfrm>
                <a:off x="3187" y="1361"/>
                <a:ext cx="756"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66475" tIns="33237" rIns="66475" bIns="33237"/>
              <a:lstStyle>
                <a:lvl1pPr marL="342900" indent="-342900">
                  <a:defRPr sz="1600">
                    <a:solidFill>
                      <a:schemeClr val="tx1"/>
                    </a:solidFill>
                    <a:latin typeface="Arial" panose="020B0604020202020204" pitchFamily="34" charset="0"/>
                  </a:defRPr>
                </a:lvl1pPr>
                <a:lvl2pPr marL="22860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algn="just" eaLnBrk="1" hangingPunct="1">
                  <a:lnSpc>
                    <a:spcPct val="80000"/>
                  </a:lnSpc>
                </a:pPr>
                <a:r>
                  <a:rPr kumimoji="1" lang="en-US" altLang="zh-CN" sz="1300" b="1">
                    <a:solidFill>
                      <a:srgbClr val="000000"/>
                    </a:solidFill>
                    <a:ea typeface="宋体" panose="02010600030101010101" pitchFamily="2" charset="-122"/>
                  </a:rPr>
                  <a:t>10101010</a:t>
                </a:r>
                <a:endParaRPr kumimoji="1" lang="en-US" altLang="zh-CN" sz="2600">
                  <a:ea typeface="宋体" panose="02010600030101010101" pitchFamily="2" charset="-122"/>
                </a:endParaRPr>
              </a:p>
            </p:txBody>
          </p:sp>
          <p:sp>
            <p:nvSpPr>
              <p:cNvPr id="11308" name="Text Box 168"/>
              <p:cNvSpPr txBox="1">
                <a:spLocks noChangeArrowheads="1"/>
              </p:cNvSpPr>
              <p:nvPr/>
            </p:nvSpPr>
            <p:spPr bwMode="auto">
              <a:xfrm>
                <a:off x="3898" y="1502"/>
                <a:ext cx="207" cy="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66475" tIns="33237" rIns="66475" bIns="33237"/>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80000"/>
                  </a:lnSpc>
                </a:pPr>
                <a:r>
                  <a:rPr kumimoji="1" lang="zh-CN" altLang="en-US" sz="1800">
                    <a:solidFill>
                      <a:srgbClr val="000000"/>
                    </a:solidFill>
                    <a:ea typeface="黑体" panose="02010609060101010101" pitchFamily="49" charset="-122"/>
                  </a:rPr>
                  <a:t>存储内容</a:t>
                </a:r>
                <a:endParaRPr kumimoji="1" lang="zh-CN" altLang="en-US" sz="1800">
                  <a:ea typeface="黑体" panose="02010609060101010101" pitchFamily="49" charset="-122"/>
                </a:endParaRPr>
              </a:p>
            </p:txBody>
          </p:sp>
          <p:sp>
            <p:nvSpPr>
              <p:cNvPr id="11309" name="Line 169"/>
              <p:cNvSpPr>
                <a:spLocks noChangeShapeType="1"/>
              </p:cNvSpPr>
              <p:nvPr/>
            </p:nvSpPr>
            <p:spPr bwMode="auto">
              <a:xfrm flipH="1" flipV="1">
                <a:off x="3784" y="1411"/>
                <a:ext cx="148" cy="142"/>
              </a:xfrm>
              <a:prstGeom prst="line">
                <a:avLst/>
              </a:prstGeom>
              <a:noFill/>
              <a:ln w="12700">
                <a:solidFill>
                  <a:srgbClr val="0033CC"/>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nvGrpSpPr>
              <p:cNvPr id="11310" name="Group 170"/>
              <p:cNvGrpSpPr>
                <a:grpSpLocks/>
              </p:cNvGrpSpPr>
              <p:nvPr/>
            </p:nvGrpSpPr>
            <p:grpSpPr bwMode="auto">
              <a:xfrm>
                <a:off x="2666" y="1073"/>
                <a:ext cx="839" cy="1256"/>
                <a:chOff x="2666" y="1073"/>
                <a:chExt cx="839" cy="1256"/>
              </a:xfrm>
            </p:grpSpPr>
            <p:sp>
              <p:nvSpPr>
                <p:cNvPr id="11311" name="Text Box 171"/>
                <p:cNvSpPr txBox="1">
                  <a:spLocks noChangeArrowheads="1"/>
                </p:cNvSpPr>
                <p:nvPr/>
              </p:nvSpPr>
              <p:spPr bwMode="auto">
                <a:xfrm>
                  <a:off x="2881" y="1143"/>
                  <a:ext cx="62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66475" tIns="33237" rIns="66475" bIns="33237"/>
                <a:lstStyle>
                  <a:lvl1pPr marL="342900" indent="-342900">
                    <a:defRPr sz="1600">
                      <a:solidFill>
                        <a:schemeClr val="tx1"/>
                      </a:solidFill>
                      <a:latin typeface="Arial" panose="020B0604020202020204" pitchFamily="34" charset="0"/>
                    </a:defRPr>
                  </a:lvl1pPr>
                  <a:lvl2pPr marL="228600" indent="1588">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algn="just" eaLnBrk="1" hangingPunct="1">
                    <a:lnSpc>
                      <a:spcPct val="80000"/>
                    </a:lnSpc>
                  </a:pPr>
                  <a:r>
                    <a:rPr kumimoji="1" lang="en-US" altLang="zh-CN" sz="1300" b="1">
                      <a:solidFill>
                        <a:srgbClr val="990033"/>
                      </a:solidFill>
                      <a:ea typeface="宋体" panose="02010600030101010101" pitchFamily="2" charset="-122"/>
                    </a:rPr>
                    <a:t>00001</a:t>
                  </a:r>
                  <a:endParaRPr kumimoji="1" lang="en-US" altLang="zh-CN" sz="2600">
                    <a:ea typeface="宋体" panose="02010600030101010101" pitchFamily="2" charset="-122"/>
                  </a:endParaRPr>
                </a:p>
              </p:txBody>
            </p:sp>
            <p:sp>
              <p:nvSpPr>
                <p:cNvPr id="11312" name="Text Box 172"/>
                <p:cNvSpPr txBox="1">
                  <a:spLocks noChangeArrowheads="1"/>
                </p:cNvSpPr>
                <p:nvPr/>
              </p:nvSpPr>
              <p:spPr bwMode="auto">
                <a:xfrm>
                  <a:off x="2881" y="1073"/>
                  <a:ext cx="62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66475" tIns="33237" rIns="66475" bIns="33237"/>
                <a:lstStyle>
                  <a:lvl1pPr marL="342900" indent="-342900">
                    <a:defRPr sz="1600">
                      <a:solidFill>
                        <a:schemeClr val="tx1"/>
                      </a:solidFill>
                      <a:latin typeface="Arial" panose="020B0604020202020204" pitchFamily="34" charset="0"/>
                    </a:defRPr>
                  </a:lvl1pPr>
                  <a:lvl2pPr marL="230188">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algn="just" eaLnBrk="1" hangingPunct="1">
                    <a:lnSpc>
                      <a:spcPct val="80000"/>
                    </a:lnSpc>
                  </a:pPr>
                  <a:r>
                    <a:rPr kumimoji="1" lang="en-US" altLang="zh-CN" sz="1300" b="1">
                      <a:solidFill>
                        <a:srgbClr val="990033"/>
                      </a:solidFill>
                      <a:ea typeface="宋体" panose="02010600030101010101" pitchFamily="2" charset="-122"/>
                    </a:rPr>
                    <a:t>00000</a:t>
                  </a:r>
                  <a:endParaRPr kumimoji="1" lang="en-US" altLang="zh-CN" sz="2600">
                    <a:ea typeface="宋体" panose="02010600030101010101" pitchFamily="2" charset="-122"/>
                  </a:endParaRPr>
                </a:p>
              </p:txBody>
            </p:sp>
            <p:sp>
              <p:nvSpPr>
                <p:cNvPr id="11313" name="Text Box 173"/>
                <p:cNvSpPr txBox="1">
                  <a:spLocks noChangeArrowheads="1"/>
                </p:cNvSpPr>
                <p:nvPr/>
              </p:nvSpPr>
              <p:spPr bwMode="auto">
                <a:xfrm>
                  <a:off x="2881" y="1221"/>
                  <a:ext cx="62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66475" tIns="33237" rIns="66475" bIns="33237"/>
                <a:lstStyle>
                  <a:lvl1pPr marL="342900" indent="-342900">
                    <a:defRPr sz="1600">
                      <a:solidFill>
                        <a:schemeClr val="tx1"/>
                      </a:solidFill>
                      <a:latin typeface="Arial" panose="020B0604020202020204" pitchFamily="34" charset="0"/>
                    </a:defRPr>
                  </a:lvl1pPr>
                  <a:lvl2pPr marL="230188">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algn="just" eaLnBrk="1" hangingPunct="1">
                    <a:lnSpc>
                      <a:spcPct val="80000"/>
                    </a:lnSpc>
                  </a:pPr>
                  <a:r>
                    <a:rPr kumimoji="1" lang="en-US" altLang="zh-CN" sz="1300" b="1">
                      <a:solidFill>
                        <a:srgbClr val="990033"/>
                      </a:solidFill>
                      <a:ea typeface="宋体" panose="02010600030101010101" pitchFamily="2" charset="-122"/>
                    </a:rPr>
                    <a:t>00010</a:t>
                  </a:r>
                  <a:endParaRPr kumimoji="1" lang="en-US" altLang="zh-CN" sz="2600">
                    <a:ea typeface="宋体" panose="02010600030101010101" pitchFamily="2" charset="-122"/>
                  </a:endParaRPr>
                </a:p>
              </p:txBody>
            </p:sp>
            <p:sp>
              <p:nvSpPr>
                <p:cNvPr id="11314" name="Text Box 174"/>
                <p:cNvSpPr txBox="1">
                  <a:spLocks noChangeArrowheads="1"/>
                </p:cNvSpPr>
                <p:nvPr/>
              </p:nvSpPr>
              <p:spPr bwMode="auto">
                <a:xfrm>
                  <a:off x="2881" y="1293"/>
                  <a:ext cx="62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66475" tIns="33237" rIns="66475" bIns="33237"/>
                <a:lstStyle>
                  <a:lvl1pPr marL="342900" indent="-342900">
                    <a:defRPr sz="1600">
                      <a:solidFill>
                        <a:schemeClr val="tx1"/>
                      </a:solidFill>
                      <a:latin typeface="Arial" panose="020B0604020202020204" pitchFamily="34" charset="0"/>
                    </a:defRPr>
                  </a:lvl1pPr>
                  <a:lvl2pPr marL="230188">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algn="just" eaLnBrk="1" hangingPunct="1">
                    <a:lnSpc>
                      <a:spcPct val="80000"/>
                    </a:lnSpc>
                  </a:pPr>
                  <a:r>
                    <a:rPr kumimoji="1" lang="en-US" altLang="zh-CN" sz="1300" b="1">
                      <a:solidFill>
                        <a:srgbClr val="990033"/>
                      </a:solidFill>
                      <a:ea typeface="宋体" panose="02010600030101010101" pitchFamily="2" charset="-122"/>
                    </a:rPr>
                    <a:t>00011</a:t>
                  </a:r>
                  <a:endParaRPr kumimoji="1" lang="en-US" altLang="zh-CN" sz="2600">
                    <a:ea typeface="宋体" panose="02010600030101010101" pitchFamily="2" charset="-122"/>
                  </a:endParaRPr>
                </a:p>
              </p:txBody>
            </p:sp>
            <p:sp>
              <p:nvSpPr>
                <p:cNvPr id="11315" name="Text Box 175"/>
                <p:cNvSpPr txBox="1">
                  <a:spLocks noChangeArrowheads="1"/>
                </p:cNvSpPr>
                <p:nvPr/>
              </p:nvSpPr>
              <p:spPr bwMode="auto">
                <a:xfrm>
                  <a:off x="2882" y="1365"/>
                  <a:ext cx="623"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66475" tIns="33237" rIns="66475" bIns="33237"/>
                <a:lstStyle>
                  <a:lvl1pPr marL="342900" indent="-342900">
                    <a:defRPr sz="1600">
                      <a:solidFill>
                        <a:schemeClr val="tx1"/>
                      </a:solidFill>
                      <a:latin typeface="Arial" panose="020B0604020202020204" pitchFamily="34" charset="0"/>
                    </a:defRPr>
                  </a:lvl1pPr>
                  <a:lvl2pPr marL="228600" indent="1588">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algn="just" eaLnBrk="1" hangingPunct="1">
                    <a:lnSpc>
                      <a:spcPct val="80000"/>
                    </a:lnSpc>
                  </a:pPr>
                  <a:r>
                    <a:rPr kumimoji="1" lang="en-US" altLang="zh-CN" sz="1300" b="1">
                      <a:solidFill>
                        <a:srgbClr val="990033"/>
                      </a:solidFill>
                      <a:ea typeface="宋体" panose="02010600030101010101" pitchFamily="2" charset="-122"/>
                    </a:rPr>
                    <a:t>00100</a:t>
                  </a:r>
                  <a:endParaRPr kumimoji="1" lang="en-US" altLang="zh-CN" sz="2600">
                    <a:ea typeface="宋体" panose="02010600030101010101" pitchFamily="2" charset="-122"/>
                  </a:endParaRPr>
                </a:p>
              </p:txBody>
            </p:sp>
            <p:sp>
              <p:nvSpPr>
                <p:cNvPr id="11316" name="Text Box 176"/>
                <p:cNvSpPr txBox="1">
                  <a:spLocks noChangeArrowheads="1"/>
                </p:cNvSpPr>
                <p:nvPr/>
              </p:nvSpPr>
              <p:spPr bwMode="auto">
                <a:xfrm>
                  <a:off x="2882" y="2097"/>
                  <a:ext cx="623"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66475" tIns="33237" rIns="66475" bIns="33237"/>
                <a:lstStyle>
                  <a:lvl1pPr marL="342900" indent="-342900">
                    <a:defRPr sz="1600">
                      <a:solidFill>
                        <a:schemeClr val="tx1"/>
                      </a:solidFill>
                      <a:latin typeface="Arial" panose="020B0604020202020204" pitchFamily="34" charset="0"/>
                    </a:defRPr>
                  </a:lvl1pPr>
                  <a:lvl2pPr marL="228600" indent="1588">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algn="just" eaLnBrk="1" hangingPunct="1">
                    <a:lnSpc>
                      <a:spcPct val="80000"/>
                    </a:lnSpc>
                  </a:pPr>
                  <a:r>
                    <a:rPr kumimoji="1" lang="en-US" altLang="zh-CN" sz="1300" b="1">
                      <a:solidFill>
                        <a:srgbClr val="990033"/>
                      </a:solidFill>
                      <a:ea typeface="宋体" panose="02010600030101010101" pitchFamily="2" charset="-122"/>
                    </a:rPr>
                    <a:t>11110</a:t>
                  </a:r>
                  <a:endParaRPr kumimoji="1" lang="en-US" altLang="zh-CN" sz="2600">
                    <a:ea typeface="宋体" panose="02010600030101010101" pitchFamily="2" charset="-122"/>
                  </a:endParaRPr>
                </a:p>
              </p:txBody>
            </p:sp>
            <p:sp>
              <p:nvSpPr>
                <p:cNvPr id="11317" name="Text Box 177"/>
                <p:cNvSpPr txBox="1">
                  <a:spLocks noChangeArrowheads="1"/>
                </p:cNvSpPr>
                <p:nvPr/>
              </p:nvSpPr>
              <p:spPr bwMode="auto">
                <a:xfrm>
                  <a:off x="2882" y="2184"/>
                  <a:ext cx="623"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66475" tIns="33237" rIns="66475" bIns="33237"/>
                <a:lstStyle>
                  <a:lvl1pPr marL="342900" indent="-342900">
                    <a:defRPr sz="1600">
                      <a:solidFill>
                        <a:schemeClr val="tx1"/>
                      </a:solidFill>
                      <a:latin typeface="Arial" panose="020B0604020202020204" pitchFamily="34" charset="0"/>
                    </a:defRPr>
                  </a:lvl1pPr>
                  <a:lvl2pPr marL="228600" indent="1588">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algn="just" eaLnBrk="1" hangingPunct="1">
                    <a:lnSpc>
                      <a:spcPct val="80000"/>
                    </a:lnSpc>
                  </a:pPr>
                  <a:r>
                    <a:rPr kumimoji="1" lang="en-US" altLang="zh-CN" sz="1300" b="1">
                      <a:solidFill>
                        <a:srgbClr val="990033"/>
                      </a:solidFill>
                      <a:ea typeface="宋体" panose="02010600030101010101" pitchFamily="2" charset="-122"/>
                    </a:rPr>
                    <a:t>11111</a:t>
                  </a:r>
                  <a:endParaRPr kumimoji="1" lang="en-US" altLang="zh-CN" sz="2600">
                    <a:ea typeface="宋体" panose="02010600030101010101" pitchFamily="2" charset="-122"/>
                  </a:endParaRPr>
                </a:p>
              </p:txBody>
            </p:sp>
            <p:sp>
              <p:nvSpPr>
                <p:cNvPr id="11318" name="Text Box 178"/>
                <p:cNvSpPr txBox="1">
                  <a:spLocks noChangeArrowheads="1"/>
                </p:cNvSpPr>
                <p:nvPr/>
              </p:nvSpPr>
              <p:spPr bwMode="auto">
                <a:xfrm>
                  <a:off x="3131" y="1520"/>
                  <a:ext cx="159" cy="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vert="eaVert" lIns="66475" tIns="33237" rIns="66475" bIns="33237"/>
                <a:lstStyle>
                  <a:lvl1pPr marL="342900" indent="-342900">
                    <a:defRPr sz="1600">
                      <a:solidFill>
                        <a:schemeClr val="tx1"/>
                      </a:solidFill>
                      <a:latin typeface="Arial" panose="020B0604020202020204" pitchFamily="34" charset="0"/>
                    </a:defRPr>
                  </a:lvl1pPr>
                  <a:lvl2pPr marL="228600" indent="1588">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algn="just" eaLnBrk="1" hangingPunct="1">
                    <a:lnSpc>
                      <a:spcPct val="80000"/>
                    </a:lnSpc>
                  </a:pPr>
                  <a:r>
                    <a:rPr kumimoji="1" lang="en-US" altLang="zh-CN" sz="1300" b="1">
                      <a:solidFill>
                        <a:srgbClr val="990033"/>
                      </a:solidFill>
                      <a:ea typeface="宋体" panose="02010600030101010101" pitchFamily="2" charset="-122"/>
                    </a:rPr>
                    <a:t>·······</a:t>
                  </a:r>
                  <a:endParaRPr kumimoji="1" lang="en-US" altLang="zh-CN" sz="2600">
                    <a:ea typeface="宋体" panose="02010600030101010101" pitchFamily="2" charset="-122"/>
                  </a:endParaRPr>
                </a:p>
              </p:txBody>
            </p:sp>
            <p:sp>
              <p:nvSpPr>
                <p:cNvPr id="11319" name="Text Box 179"/>
                <p:cNvSpPr txBox="1">
                  <a:spLocks noChangeArrowheads="1"/>
                </p:cNvSpPr>
                <p:nvPr/>
              </p:nvSpPr>
              <p:spPr bwMode="auto">
                <a:xfrm>
                  <a:off x="2666" y="1521"/>
                  <a:ext cx="318"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66475" tIns="33237" rIns="66475" bIns="33237"/>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80000"/>
                    </a:lnSpc>
                  </a:pPr>
                  <a:r>
                    <a:rPr kumimoji="1" lang="zh-CN" altLang="en-US" sz="1800">
                      <a:ea typeface="黑体" panose="02010609060101010101" pitchFamily="49" charset="-122"/>
                    </a:rPr>
                    <a:t>存储</a:t>
                  </a:r>
                </a:p>
                <a:p>
                  <a:pPr algn="just" eaLnBrk="1" hangingPunct="1">
                    <a:lnSpc>
                      <a:spcPct val="80000"/>
                    </a:lnSpc>
                  </a:pPr>
                  <a:r>
                    <a:rPr kumimoji="1" lang="zh-CN" altLang="en-US" sz="1800">
                      <a:ea typeface="黑体" panose="02010609060101010101" pitchFamily="49" charset="-122"/>
                    </a:rPr>
                    <a:t>单元</a:t>
                  </a:r>
                </a:p>
                <a:p>
                  <a:pPr algn="just" eaLnBrk="1" hangingPunct="1">
                    <a:lnSpc>
                      <a:spcPct val="80000"/>
                    </a:lnSpc>
                  </a:pPr>
                  <a:r>
                    <a:rPr kumimoji="1" lang="zh-CN" altLang="en-US" sz="1800">
                      <a:ea typeface="黑体" panose="02010609060101010101" pitchFamily="49" charset="-122"/>
                    </a:rPr>
                    <a:t>地址</a:t>
                  </a:r>
                </a:p>
              </p:txBody>
            </p:sp>
            <p:sp>
              <p:nvSpPr>
                <p:cNvPr id="11320" name="AutoShape 180"/>
                <p:cNvSpPr>
                  <a:spLocks/>
                </p:cNvSpPr>
                <p:nvPr/>
              </p:nvSpPr>
              <p:spPr bwMode="auto">
                <a:xfrm>
                  <a:off x="2958" y="1119"/>
                  <a:ext cx="56" cy="1113"/>
                </a:xfrm>
                <a:prstGeom prst="leftBrace">
                  <a:avLst>
                    <a:gd name="adj1" fmla="val 165625"/>
                    <a:gd name="adj2" fmla="val 50000"/>
                  </a:avLst>
                </a:prstGeom>
                <a:noFill/>
                <a:ln w="19050">
                  <a:solidFill>
                    <a:srgbClr val="990033"/>
                  </a:solidFill>
                  <a:round/>
                  <a:headEnd/>
                  <a:tailEnd/>
                </a:ln>
                <a:extLst>
                  <a:ext uri="{909E8E84-426E-40DD-AFC4-6F175D3DCCD1}">
                    <a14:hiddenFill xmlns:a14="http://schemas.microsoft.com/office/drawing/2010/main">
                      <a:solidFill>
                        <a:srgbClr val="FFFFFF"/>
                      </a:solidFill>
                    </a14:hiddenFill>
                  </a:ext>
                </a:extLst>
              </p:spPr>
              <p:txBody>
                <a:bodyPr lIns="116623" tIns="58311" rIns="116623" bIns="58311"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230000"/>
                    </a:lnSpc>
                  </a:pPr>
                  <a:endParaRPr kumimoji="1" lang="zh-CN" altLang="en-US" sz="2600">
                    <a:ea typeface="宋体" panose="02010600030101010101" pitchFamily="2" charset="-122"/>
                  </a:endParaRPr>
                </a:p>
              </p:txBody>
            </p:sp>
          </p:grpSp>
        </p:grpSp>
        <p:sp>
          <p:nvSpPr>
            <p:cNvPr id="11303" name="Oval 181"/>
            <p:cNvSpPr>
              <a:spLocks noChangeArrowheads="1"/>
            </p:cNvSpPr>
            <p:nvPr/>
          </p:nvSpPr>
          <p:spPr bwMode="auto">
            <a:xfrm>
              <a:off x="3603" y="582"/>
              <a:ext cx="2026" cy="1850"/>
            </a:xfrm>
            <a:prstGeom prst="ellipse">
              <a:avLst/>
            </a:prstGeom>
            <a:noFill/>
            <a:ln w="19050">
              <a:solidFill>
                <a:srgbClr val="0000CC"/>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grpSp>
      <p:sp>
        <p:nvSpPr>
          <p:cNvPr id="11289" name="Text Box 182"/>
          <p:cNvSpPr txBox="1">
            <a:spLocks noChangeArrowheads="1"/>
          </p:cNvSpPr>
          <p:nvPr/>
        </p:nvSpPr>
        <p:spPr bwMode="auto">
          <a:xfrm>
            <a:off x="611188" y="2892425"/>
            <a:ext cx="1223962" cy="38576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spcBef>
                <a:spcPct val="50000"/>
              </a:spcBef>
            </a:pPr>
            <a:r>
              <a:rPr lang="en-US" altLang="zh-CN" sz="1800">
                <a:ea typeface="宋体" panose="02010600030101010101" pitchFamily="2" charset="-122"/>
              </a:rPr>
              <a:t>MDR</a:t>
            </a:r>
          </a:p>
        </p:txBody>
      </p:sp>
      <p:sp>
        <p:nvSpPr>
          <p:cNvPr id="11290" name="Text Box 183"/>
          <p:cNvSpPr txBox="1">
            <a:spLocks noChangeArrowheads="1"/>
          </p:cNvSpPr>
          <p:nvPr/>
        </p:nvSpPr>
        <p:spPr bwMode="auto">
          <a:xfrm>
            <a:off x="603250" y="3992563"/>
            <a:ext cx="1223963" cy="3857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spcBef>
                <a:spcPct val="50000"/>
              </a:spcBef>
            </a:pPr>
            <a:r>
              <a:rPr lang="en-US" altLang="zh-CN" sz="1800">
                <a:ea typeface="宋体" panose="02010600030101010101" pitchFamily="2" charset="-122"/>
              </a:rPr>
              <a:t>MAR</a:t>
            </a:r>
          </a:p>
        </p:txBody>
      </p:sp>
      <p:sp>
        <p:nvSpPr>
          <p:cNvPr id="11291" name="Line 184"/>
          <p:cNvSpPr>
            <a:spLocks noChangeShapeType="1"/>
          </p:cNvSpPr>
          <p:nvPr/>
        </p:nvSpPr>
        <p:spPr bwMode="auto">
          <a:xfrm>
            <a:off x="3130550" y="4198938"/>
            <a:ext cx="225425"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92" name="Text Box 185"/>
          <p:cNvSpPr txBox="1">
            <a:spLocks noChangeArrowheads="1"/>
          </p:cNvSpPr>
          <p:nvPr/>
        </p:nvSpPr>
        <p:spPr bwMode="auto">
          <a:xfrm>
            <a:off x="250825" y="4648200"/>
            <a:ext cx="9445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lang="en-US" altLang="zh-CN" sz="1800" b="1">
                <a:ea typeface="宋体" panose="02010600030101010101" pitchFamily="2" charset="-122"/>
              </a:rPr>
              <a:t>CPU</a:t>
            </a:r>
          </a:p>
        </p:txBody>
      </p:sp>
      <p:sp>
        <p:nvSpPr>
          <p:cNvPr id="11293" name="Text Box 186"/>
          <p:cNvSpPr txBox="1">
            <a:spLocks noChangeArrowheads="1"/>
          </p:cNvSpPr>
          <p:nvPr/>
        </p:nvSpPr>
        <p:spPr bwMode="auto">
          <a:xfrm>
            <a:off x="5157788" y="2578100"/>
            <a:ext cx="8096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lang="en-US" altLang="zh-CN" sz="1800" b="1">
                <a:ea typeface="宋体" panose="02010600030101010101" pitchFamily="2" charset="-122"/>
              </a:rPr>
              <a:t>MM</a:t>
            </a:r>
          </a:p>
        </p:txBody>
      </p:sp>
      <p:sp>
        <p:nvSpPr>
          <p:cNvPr id="11294" name="Line 187"/>
          <p:cNvSpPr>
            <a:spLocks noChangeShapeType="1"/>
          </p:cNvSpPr>
          <p:nvPr/>
        </p:nvSpPr>
        <p:spPr bwMode="auto">
          <a:xfrm>
            <a:off x="1827213" y="4194175"/>
            <a:ext cx="944562" cy="476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95" name="Rectangle 192"/>
          <p:cNvSpPr>
            <a:spLocks noGrp="1" noChangeArrowheads="1"/>
          </p:cNvSpPr>
          <p:nvPr>
            <p:ph type="title" idx="4294967295"/>
          </p:nvPr>
        </p:nvSpPr>
        <p:spPr>
          <a:xfrm>
            <a:off x="504825" y="-17463"/>
            <a:ext cx="8639175" cy="569913"/>
          </a:xfrm>
          <a:noFill/>
        </p:spPr>
        <p:txBody>
          <a:bodyPr lIns="91440" tIns="45720" rIns="91440" bIns="45720" anchor="ctr"/>
          <a:lstStyle/>
          <a:p>
            <a:pPr defTabSz="717550" eaLnBrk="1" hangingPunct="1"/>
            <a:r>
              <a:rPr lang="zh-CN" altLang="en-US"/>
              <a:t>主存的结构</a:t>
            </a:r>
          </a:p>
        </p:txBody>
      </p:sp>
      <p:sp>
        <p:nvSpPr>
          <p:cNvPr id="561345" name="Text Box 193"/>
          <p:cNvSpPr txBox="1">
            <a:spLocks noChangeArrowheads="1"/>
          </p:cNvSpPr>
          <p:nvPr/>
        </p:nvSpPr>
        <p:spPr bwMode="auto">
          <a:xfrm>
            <a:off x="476250" y="728663"/>
            <a:ext cx="787558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100" b="1">
                <a:latin typeface="微软雅黑" panose="020B0503020204020204" pitchFamily="34" charset="-122"/>
                <a:ea typeface="微软雅黑" panose="020B0503020204020204" pitchFamily="34" charset="-122"/>
              </a:rPr>
              <a:t>问题：主存中存放的是什么信息？</a:t>
            </a:r>
            <a:r>
              <a:rPr kumimoji="1" lang="en-US" altLang="zh-CN" sz="2100" b="1">
                <a:latin typeface="微软雅黑" panose="020B0503020204020204" pitchFamily="34" charset="-122"/>
                <a:ea typeface="微软雅黑" panose="020B0503020204020204" pitchFamily="34" charset="-122"/>
              </a:rPr>
              <a:t>CPU</a:t>
            </a:r>
            <a:r>
              <a:rPr kumimoji="1" lang="zh-CN" altLang="en-US" sz="2100" b="1">
                <a:latin typeface="微软雅黑" panose="020B0503020204020204" pitchFamily="34" charset="-122"/>
                <a:ea typeface="微软雅黑" panose="020B0503020204020204" pitchFamily="34" charset="-122"/>
              </a:rPr>
              <a:t>何时会访问主存？</a:t>
            </a:r>
          </a:p>
        </p:txBody>
      </p:sp>
      <p:sp>
        <p:nvSpPr>
          <p:cNvPr id="561346" name="Text Box 194"/>
          <p:cNvSpPr txBox="1">
            <a:spLocks noChangeArrowheads="1"/>
          </p:cNvSpPr>
          <p:nvPr/>
        </p:nvSpPr>
        <p:spPr bwMode="auto">
          <a:xfrm>
            <a:off x="476250" y="1042988"/>
            <a:ext cx="809942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100" b="1">
                <a:solidFill>
                  <a:srgbClr val="0000FF"/>
                </a:solidFill>
                <a:latin typeface="微软雅黑" panose="020B0503020204020204" pitchFamily="34" charset="-122"/>
                <a:ea typeface="微软雅黑" panose="020B0503020204020204" pitchFamily="34" charset="-122"/>
              </a:rPr>
              <a:t>指令及其数据！</a:t>
            </a:r>
            <a:r>
              <a:rPr kumimoji="1" lang="en-US" altLang="zh-CN" sz="2100" b="1">
                <a:solidFill>
                  <a:srgbClr val="0000FF"/>
                </a:solidFill>
                <a:latin typeface="微软雅黑" panose="020B0503020204020204" pitchFamily="34" charset="-122"/>
                <a:ea typeface="微软雅黑" panose="020B0503020204020204" pitchFamily="34" charset="-122"/>
              </a:rPr>
              <a:t>CPU</a:t>
            </a:r>
            <a:r>
              <a:rPr kumimoji="1" lang="zh-CN" altLang="en-US" sz="2100" b="1">
                <a:solidFill>
                  <a:srgbClr val="0000FF"/>
                </a:solidFill>
                <a:latin typeface="微软雅黑" panose="020B0503020204020204" pitchFamily="34" charset="-122"/>
                <a:ea typeface="微软雅黑" panose="020B0503020204020204" pitchFamily="34" charset="-122"/>
              </a:rPr>
              <a:t>执行指令时需要取指令、取数据、存数据！</a:t>
            </a:r>
          </a:p>
        </p:txBody>
      </p:sp>
      <p:sp>
        <p:nvSpPr>
          <p:cNvPr id="4" name="Text Box 194"/>
          <p:cNvSpPr txBox="1">
            <a:spLocks noChangeArrowheads="1"/>
          </p:cNvSpPr>
          <p:nvPr/>
        </p:nvSpPr>
        <p:spPr bwMode="auto">
          <a:xfrm>
            <a:off x="476250" y="1393825"/>
            <a:ext cx="832643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100" b="1">
                <a:ea typeface="微软雅黑" panose="020B0503020204020204" pitchFamily="34" charset="-122"/>
              </a:rPr>
              <a:t>问题：地址译码器的输入是什么？输出是什么？可寻址范围多少？</a:t>
            </a:r>
            <a:endParaRPr kumimoji="1" lang="en-US" altLang="zh-CN" sz="2100" b="1">
              <a:ea typeface="微软雅黑" panose="020B0503020204020204" pitchFamily="34" charset="-122"/>
            </a:endParaRPr>
          </a:p>
        </p:txBody>
      </p:sp>
      <p:sp>
        <p:nvSpPr>
          <p:cNvPr id="5" name="Text Box 194"/>
          <p:cNvSpPr txBox="1">
            <a:spLocks noChangeArrowheads="1"/>
          </p:cNvSpPr>
          <p:nvPr/>
        </p:nvSpPr>
        <p:spPr bwMode="auto">
          <a:xfrm>
            <a:off x="431800" y="1708150"/>
            <a:ext cx="83264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100" b="1">
                <a:solidFill>
                  <a:srgbClr val="0000FF"/>
                </a:solidFill>
                <a:latin typeface="微软雅黑" panose="020B0503020204020204" pitchFamily="34" charset="-122"/>
                <a:ea typeface="微软雅黑" panose="020B0503020204020204" pitchFamily="34" charset="-122"/>
              </a:rPr>
              <a:t>输入是地址，输出是地址驱动信号（只有一根地址驱动线被选中）。</a:t>
            </a:r>
          </a:p>
          <a:p>
            <a:pPr eaLnBrk="1" hangingPunct="1"/>
            <a:r>
              <a:rPr kumimoji="1" lang="zh-CN" altLang="en-US" sz="2100" b="1">
                <a:solidFill>
                  <a:srgbClr val="0000FF"/>
                </a:solidFill>
                <a:latin typeface="微软雅黑" panose="020B0503020204020204" pitchFamily="34" charset="-122"/>
                <a:ea typeface="微软雅黑" panose="020B0503020204020204" pitchFamily="34" charset="-122"/>
              </a:rPr>
              <a:t>可寻址范围为</a:t>
            </a:r>
            <a:r>
              <a:rPr kumimoji="1" lang="en-US" altLang="zh-CN" sz="2100" b="1">
                <a:solidFill>
                  <a:srgbClr val="0000FF"/>
                </a:solidFill>
                <a:latin typeface="微软雅黑" panose="020B0503020204020204" pitchFamily="34" charset="-122"/>
                <a:ea typeface="微软雅黑" panose="020B0503020204020204" pitchFamily="34" charset="-122"/>
              </a:rPr>
              <a:t>0</a:t>
            </a:r>
            <a:r>
              <a:rPr kumimoji="1" lang="en-US" altLang="zh-CN" sz="2100" b="1">
                <a:solidFill>
                  <a:srgbClr val="0000FF"/>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2100" b="1">
                <a:solidFill>
                  <a:srgbClr val="0000FF"/>
                </a:solidFill>
                <a:latin typeface="微软雅黑" panose="020B0503020204020204" pitchFamily="34" charset="-122"/>
                <a:ea typeface="微软雅黑" panose="020B0503020204020204" pitchFamily="34" charset="-122"/>
              </a:rPr>
              <a:t>2</a:t>
            </a:r>
            <a:r>
              <a:rPr kumimoji="1" lang="en-US" altLang="zh-CN" sz="2100" b="1" baseline="30000">
                <a:solidFill>
                  <a:srgbClr val="0000FF"/>
                </a:solidFill>
                <a:latin typeface="微软雅黑" panose="020B0503020204020204" pitchFamily="34" charset="-122"/>
                <a:ea typeface="微软雅黑" panose="020B0503020204020204" pitchFamily="34" charset="-122"/>
              </a:rPr>
              <a:t>36</a:t>
            </a:r>
            <a:r>
              <a:rPr kumimoji="1" lang="en-US" altLang="zh-CN" sz="2100" b="1">
                <a:solidFill>
                  <a:srgbClr val="0000FF"/>
                </a:solidFill>
                <a:latin typeface="微软雅黑" panose="020B0503020204020204" pitchFamily="34" charset="-122"/>
                <a:ea typeface="微软雅黑" panose="020B0503020204020204" pitchFamily="34" charset="-122"/>
              </a:rPr>
              <a:t>-1</a:t>
            </a:r>
            <a:r>
              <a:rPr kumimoji="1" lang="zh-CN" altLang="en-US" sz="2100" b="1">
                <a:solidFill>
                  <a:srgbClr val="0000FF"/>
                </a:solidFill>
                <a:latin typeface="微软雅黑" panose="020B0503020204020204" pitchFamily="34" charset="-122"/>
                <a:ea typeface="微软雅黑" panose="020B0503020204020204" pitchFamily="34" charset="-122"/>
              </a:rPr>
              <a:t>，即主存地址空间为</a:t>
            </a:r>
            <a:r>
              <a:rPr kumimoji="1" lang="en-US" altLang="zh-CN" sz="2100" b="1">
                <a:solidFill>
                  <a:srgbClr val="0000FF"/>
                </a:solidFill>
                <a:latin typeface="微软雅黑" panose="020B0503020204020204" pitchFamily="34" charset="-122"/>
                <a:ea typeface="微软雅黑" panose="020B0503020204020204" pitchFamily="34" charset="-122"/>
              </a:rPr>
              <a:t>64GB</a:t>
            </a:r>
            <a:r>
              <a:rPr kumimoji="1" lang="zh-CN" altLang="en-US" sz="2100" b="1">
                <a:solidFill>
                  <a:srgbClr val="0000FF"/>
                </a:solidFill>
                <a:latin typeface="微软雅黑" panose="020B0503020204020204" pitchFamily="34" charset="-122"/>
                <a:ea typeface="微软雅黑" panose="020B0503020204020204" pitchFamily="34" charset="-122"/>
              </a:rPr>
              <a:t>（按字节编址时）。</a:t>
            </a:r>
          </a:p>
        </p:txBody>
      </p:sp>
      <p:sp>
        <p:nvSpPr>
          <p:cNvPr id="7" name="Text Box 194"/>
          <p:cNvSpPr txBox="1">
            <a:spLocks noChangeArrowheads="1"/>
          </p:cNvSpPr>
          <p:nvPr/>
        </p:nvSpPr>
        <p:spPr bwMode="auto">
          <a:xfrm>
            <a:off x="404813" y="5994400"/>
            <a:ext cx="8081962"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kumimoji="1" lang="zh-CN" altLang="en-US" sz="2100" b="1">
                <a:solidFill>
                  <a:srgbClr val="FF0000"/>
                </a:solidFill>
                <a:latin typeface="微软雅黑" panose="020B0503020204020204" pitchFamily="34" charset="-122"/>
                <a:ea typeface="微软雅黑" panose="020B0503020204020204" pitchFamily="34" charset="-122"/>
              </a:rPr>
              <a:t>主存地址空间大小不等于主存容量（实际安装的主存大小）！</a:t>
            </a:r>
          </a:p>
          <a:p>
            <a:pPr eaLnBrk="1" hangingPunct="1">
              <a:lnSpc>
                <a:spcPct val="115000"/>
              </a:lnSpc>
            </a:pPr>
            <a:r>
              <a:rPr kumimoji="1" lang="zh-CN" altLang="en-US" sz="2100" b="1">
                <a:solidFill>
                  <a:srgbClr val="FF0000"/>
                </a:solidFill>
                <a:latin typeface="微软雅黑" panose="020B0503020204020204" pitchFamily="34" charset="-122"/>
                <a:ea typeface="微软雅黑" panose="020B0503020204020204" pitchFamily="34" charset="-122"/>
              </a:rPr>
              <a:t>若是字节编址，则每次最多可读</a:t>
            </a:r>
            <a:r>
              <a:rPr kumimoji="1" lang="en-US" altLang="zh-CN" sz="2100" b="1">
                <a:solidFill>
                  <a:srgbClr val="FF0000"/>
                </a:solidFill>
                <a:latin typeface="微软雅黑" panose="020B0503020204020204" pitchFamily="34" charset="-122"/>
                <a:ea typeface="微软雅黑" panose="020B0503020204020204" pitchFamily="34" charset="-122"/>
              </a:rPr>
              <a:t>/</a:t>
            </a:r>
            <a:r>
              <a:rPr kumimoji="1" lang="zh-CN" altLang="en-US" sz="2100" b="1">
                <a:solidFill>
                  <a:srgbClr val="FF0000"/>
                </a:solidFill>
                <a:latin typeface="微软雅黑" panose="020B0503020204020204" pitchFamily="34" charset="-122"/>
                <a:ea typeface="微软雅黑" panose="020B0503020204020204" pitchFamily="34" charset="-122"/>
              </a:rPr>
              <a:t>写</a:t>
            </a:r>
            <a:r>
              <a:rPr kumimoji="1" lang="en-US" altLang="zh-CN" sz="2100" b="1">
                <a:solidFill>
                  <a:srgbClr val="FF0000"/>
                </a:solidFill>
                <a:latin typeface="微软雅黑" panose="020B0503020204020204" pitchFamily="34" charset="-122"/>
                <a:ea typeface="微软雅黑" panose="020B0503020204020204" pitchFamily="34" charset="-122"/>
              </a:rPr>
              <a:t>8</a:t>
            </a:r>
            <a:r>
              <a:rPr kumimoji="1" lang="zh-CN" altLang="en-US" sz="2100" b="1">
                <a:solidFill>
                  <a:srgbClr val="FF0000"/>
                </a:solidFill>
                <a:latin typeface="微软雅黑" panose="020B0503020204020204" pitchFamily="34" charset="-122"/>
                <a:ea typeface="微软雅黑" panose="020B0503020204020204" pitchFamily="34" charset="-122"/>
              </a:rPr>
              <a:t>个单元，给出的是首</a:t>
            </a:r>
            <a:r>
              <a:rPr kumimoji="1" lang="en-US" altLang="zh-CN" sz="2100" b="1">
                <a:solidFill>
                  <a:srgbClr val="FF0000"/>
                </a:solidFill>
                <a:latin typeface="微软雅黑" panose="020B0503020204020204" pitchFamily="34" charset="-122"/>
                <a:ea typeface="微软雅黑" panose="020B0503020204020204" pitchFamily="34" charset="-122"/>
              </a:rPr>
              <a:t>(</a:t>
            </a:r>
            <a:r>
              <a:rPr kumimoji="1" lang="zh-CN" altLang="en-US" sz="2100" b="1">
                <a:solidFill>
                  <a:srgbClr val="FF0000"/>
                </a:solidFill>
                <a:latin typeface="微软雅黑" panose="020B0503020204020204" pitchFamily="34" charset="-122"/>
                <a:ea typeface="微软雅黑" panose="020B0503020204020204" pitchFamily="34" charset="-122"/>
              </a:rPr>
              <a:t>最小</a:t>
            </a:r>
            <a:r>
              <a:rPr kumimoji="1" lang="en-US" altLang="zh-CN" sz="2100" b="1">
                <a:solidFill>
                  <a:srgbClr val="FF0000"/>
                </a:solidFill>
                <a:latin typeface="微软雅黑" panose="020B0503020204020204" pitchFamily="34" charset="-122"/>
                <a:ea typeface="微软雅黑" panose="020B0503020204020204" pitchFamily="34" charset="-122"/>
              </a:rPr>
              <a:t>)</a:t>
            </a:r>
            <a:r>
              <a:rPr kumimoji="1" lang="zh-CN" altLang="en-US" sz="2100" b="1">
                <a:solidFill>
                  <a:srgbClr val="FF0000"/>
                </a:solidFill>
                <a:latin typeface="微软雅黑" panose="020B0503020204020204" pitchFamily="34" charset="-122"/>
                <a:ea typeface="微软雅黑" panose="020B0503020204020204" pitchFamily="34" charset="-122"/>
              </a:rPr>
              <a:t>地址</a:t>
            </a:r>
            <a:r>
              <a:rPr kumimoji="1" lang="en-US" altLang="zh-CN" sz="2100" b="1">
                <a:solidFill>
                  <a:srgbClr val="FF0000"/>
                </a:solidFill>
                <a:latin typeface="微软雅黑" panose="020B0503020204020204" pitchFamily="34" charset="-122"/>
                <a:ea typeface="微软雅黑" panose="020B0503020204020204" pitchFamily="34" charset="-122"/>
              </a:rPr>
              <a:t>.</a:t>
            </a:r>
          </a:p>
        </p:txBody>
      </p:sp>
      <p:sp>
        <p:nvSpPr>
          <p:cNvPr id="11301" name="灯片编号占位符 7"/>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2615CE12-B1F4-48DE-85A5-DEF365086D6E}" type="slidenum">
              <a:rPr lang="zh-CN" altLang="en-US" sz="1200" smtClean="0">
                <a:solidFill>
                  <a:srgbClr val="898989"/>
                </a:solidFill>
              </a:rPr>
              <a:pPr/>
              <a:t>7</a:t>
            </a:fld>
            <a:endParaRPr lang="zh-CN" altLang="en-US" sz="1200">
              <a:solidFill>
                <a:srgbClr val="898989"/>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61345"/>
                                        </p:tgtEl>
                                        <p:attrNameLst>
                                          <p:attrName>style.visibility</p:attrName>
                                        </p:attrNameLst>
                                      </p:cBhvr>
                                      <p:to>
                                        <p:strVal val="visible"/>
                                      </p:to>
                                    </p:set>
                                    <p:animEffect transition="in" filter="blinds(horizontal)">
                                      <p:cBhvr>
                                        <p:cTn id="22" dur="500"/>
                                        <p:tgtEl>
                                          <p:spTgt spid="56134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61346"/>
                                        </p:tgtEl>
                                        <p:attrNameLst>
                                          <p:attrName>style.visibility</p:attrName>
                                        </p:attrNameLst>
                                      </p:cBhvr>
                                      <p:to>
                                        <p:strVal val="visible"/>
                                      </p:to>
                                    </p:set>
                                    <p:animEffect transition="in" filter="blinds(horizontal)">
                                      <p:cBhvr>
                                        <p:cTn id="27" dur="500"/>
                                        <p:tgtEl>
                                          <p:spTgt spid="56134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linds(horizontal)">
                                      <p:cBhvr>
                                        <p:cTn id="32" dur="500"/>
                                        <p:tgtEl>
                                          <p:spTgt spid="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blinds(horizontal)">
                                      <p:cBhvr>
                                        <p:cTn id="37" dur="500"/>
                                        <p:tgtEl>
                                          <p:spTgt spid="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7">
                                            <p:txEl>
                                              <p:pRg st="0" end="0"/>
                                            </p:txEl>
                                          </p:spTgt>
                                        </p:tgtEl>
                                        <p:attrNameLst>
                                          <p:attrName>style.visibility</p:attrName>
                                        </p:attrNameLst>
                                      </p:cBhvr>
                                      <p:to>
                                        <p:strVal val="visible"/>
                                      </p:to>
                                    </p:set>
                                    <p:animEffect transition="in" filter="blinds(horizontal)">
                                      <p:cBhvr>
                                        <p:cTn id="42" dur="500"/>
                                        <p:tgtEl>
                                          <p:spTgt spid="7">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7">
                                            <p:txEl>
                                              <p:pRg st="1" end="1"/>
                                            </p:txEl>
                                          </p:spTgt>
                                        </p:tgtEl>
                                        <p:attrNameLst>
                                          <p:attrName>style.visibility</p:attrName>
                                        </p:attrNameLst>
                                      </p:cBhvr>
                                      <p:to>
                                        <p:strVal val="visible"/>
                                      </p:to>
                                    </p:set>
                                    <p:animEffect transition="in" filter="blinds(horizontal)">
                                      <p:cBhvr>
                                        <p:cTn id="47"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1345" grpId="0"/>
      <p:bldP spid="561346" grpId="0"/>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46" name="Rectangle 2"/>
          <p:cNvSpPr>
            <a:spLocks noGrp="1" noChangeArrowheads="1"/>
          </p:cNvSpPr>
          <p:nvPr>
            <p:ph type="body" idx="4294967295"/>
          </p:nvPr>
        </p:nvSpPr>
        <p:spPr>
          <a:xfrm>
            <a:off x="250825" y="819150"/>
            <a:ext cx="8551863" cy="5356851"/>
          </a:xfrm>
        </p:spPr>
        <p:txBody>
          <a:bodyPr lIns="91440" tIns="45720" rIns="91440" bIns="45720"/>
          <a:lstStyle/>
          <a:p>
            <a:pPr marL="268288" indent="-268288" algn="just" defTabSz="717550" eaLnBrk="1" hangingPunct="1">
              <a:lnSpc>
                <a:spcPct val="125000"/>
              </a:lnSpc>
              <a:spcBef>
                <a:spcPct val="30000"/>
              </a:spcBef>
            </a:pPr>
            <a:r>
              <a:rPr lang="zh-CN" altLang="pt-BR" sz="2200" dirty="0">
                <a:latin typeface="微软雅黑" panose="020B0503020204020204" pitchFamily="34" charset="-122"/>
                <a:ea typeface="微软雅黑" panose="020B0503020204020204" pitchFamily="34" charset="-122"/>
              </a:rPr>
              <a:t>性能指标：</a:t>
            </a:r>
          </a:p>
          <a:p>
            <a:pPr marL="582613" lvl="1" indent="-223838" algn="just" defTabSz="717550" eaLnBrk="1" hangingPunct="1">
              <a:lnSpc>
                <a:spcPct val="125000"/>
              </a:lnSpc>
              <a:spcBef>
                <a:spcPct val="30000"/>
              </a:spcBef>
            </a:pPr>
            <a:r>
              <a:rPr lang="zh-CN" altLang="pt-BR" sz="2200" dirty="0">
                <a:latin typeface="微软雅黑" panose="020B0503020204020204" pitchFamily="34" charset="-122"/>
                <a:ea typeface="微软雅黑" panose="020B0503020204020204" pitchFamily="34" charset="-122"/>
                <a:cs typeface="Arial" panose="020B0604020202020204" pitchFamily="34" charset="0"/>
              </a:rPr>
              <a:t>按字节</a:t>
            </a:r>
            <a:r>
              <a:rPr lang="zh-CN" altLang="pt-BR" sz="2200" dirty="0">
                <a:solidFill>
                  <a:srgbClr val="D10F0F"/>
                </a:solidFill>
                <a:latin typeface="微软雅黑" panose="020B0503020204020204" pitchFamily="34" charset="-122"/>
                <a:ea typeface="微软雅黑" panose="020B0503020204020204" pitchFamily="34" charset="-122"/>
                <a:cs typeface="Arial" panose="020B0604020202020204" pitchFamily="34" charset="0"/>
              </a:rPr>
              <a:t>连续编址</a:t>
            </a:r>
            <a:r>
              <a:rPr lang="zh-CN" altLang="pt-BR" sz="2200" dirty="0">
                <a:latin typeface="微软雅黑" panose="020B0503020204020204" pitchFamily="34" charset="-122"/>
                <a:ea typeface="微软雅黑" panose="020B0503020204020204" pitchFamily="34" charset="-122"/>
                <a:cs typeface="Arial" panose="020B0604020202020204" pitchFamily="34" charset="0"/>
              </a:rPr>
              <a:t>，每个存储单元为</a:t>
            </a:r>
            <a:r>
              <a:rPr lang="pt-BR" altLang="zh-CN" sz="2200" dirty="0">
                <a:latin typeface="微软雅黑" panose="020B0503020204020204" pitchFamily="34" charset="-122"/>
                <a:ea typeface="微软雅黑" panose="020B0503020204020204" pitchFamily="34" charset="-122"/>
                <a:cs typeface="Arial" panose="020B0604020202020204" pitchFamily="34" charset="0"/>
              </a:rPr>
              <a:t>1</a:t>
            </a:r>
            <a:r>
              <a:rPr lang="zh-CN" altLang="pt-BR" sz="2200" dirty="0">
                <a:latin typeface="微软雅黑" panose="020B0503020204020204" pitchFamily="34" charset="-122"/>
                <a:ea typeface="微软雅黑" panose="020B0503020204020204" pitchFamily="34" charset="-122"/>
                <a:cs typeface="Arial" panose="020B0604020202020204" pitchFamily="34" charset="0"/>
              </a:rPr>
              <a:t>个字节（</a:t>
            </a:r>
            <a:r>
              <a:rPr lang="pt-BR" altLang="zh-CN" sz="2200" dirty="0">
                <a:latin typeface="微软雅黑" panose="020B0503020204020204" pitchFamily="34" charset="-122"/>
                <a:ea typeface="微软雅黑" panose="020B0503020204020204" pitchFamily="34" charset="-122"/>
                <a:cs typeface="Arial" panose="020B0604020202020204" pitchFamily="34" charset="0"/>
              </a:rPr>
              <a:t>8</a:t>
            </a:r>
            <a:r>
              <a:rPr lang="zh-CN" altLang="pt-BR" sz="2200" dirty="0">
                <a:latin typeface="微软雅黑" panose="020B0503020204020204" pitchFamily="34" charset="-122"/>
                <a:ea typeface="微软雅黑" panose="020B0503020204020204" pitchFamily="34" charset="-122"/>
                <a:cs typeface="Arial" panose="020B0604020202020204" pitchFamily="34" charset="0"/>
              </a:rPr>
              <a:t>个二进位）</a:t>
            </a:r>
            <a:endParaRPr lang="pt-BR" altLang="zh-CN" sz="2200" dirty="0">
              <a:latin typeface="微软雅黑" panose="020B0503020204020204" pitchFamily="34" charset="-122"/>
              <a:ea typeface="微软雅黑" panose="020B0503020204020204" pitchFamily="34" charset="-122"/>
              <a:cs typeface="Arial" panose="020B0604020202020204" pitchFamily="34" charset="0"/>
            </a:endParaRPr>
          </a:p>
          <a:p>
            <a:pPr marL="582613" lvl="1" indent="-223838" algn="just" defTabSz="717550" eaLnBrk="1" hangingPunct="1">
              <a:lnSpc>
                <a:spcPct val="125000"/>
              </a:lnSpc>
              <a:spcBef>
                <a:spcPct val="30000"/>
              </a:spcBef>
            </a:pPr>
            <a:r>
              <a:rPr lang="zh-CN" altLang="en-US" sz="2200" dirty="0">
                <a:solidFill>
                  <a:srgbClr val="D10F0F"/>
                </a:solidFill>
                <a:latin typeface="微软雅黑" panose="020B0503020204020204" pitchFamily="34" charset="-122"/>
                <a:ea typeface="微软雅黑" panose="020B0503020204020204" pitchFamily="34" charset="-122"/>
                <a:cs typeface="Arial" panose="020B0604020202020204" pitchFamily="34" charset="0"/>
              </a:rPr>
              <a:t>存储容量</a:t>
            </a:r>
            <a:r>
              <a:rPr lang="zh-CN" altLang="en-US" sz="2200" dirty="0">
                <a:latin typeface="微软雅黑" panose="020B0503020204020204" pitchFamily="34" charset="-122"/>
                <a:ea typeface="微软雅黑" panose="020B0503020204020204" pitchFamily="34" charset="-122"/>
                <a:cs typeface="Arial" panose="020B0604020202020204" pitchFamily="34" charset="0"/>
              </a:rPr>
              <a:t>：所包含的存储单元的总数（单位：</a:t>
            </a:r>
            <a:r>
              <a:rPr lang="en-US" altLang="zh-CN" sz="2200" dirty="0">
                <a:latin typeface="微软雅黑" panose="020B0503020204020204" pitchFamily="34" charset="-122"/>
                <a:ea typeface="微软雅黑" panose="020B0503020204020204" pitchFamily="34" charset="-122"/>
                <a:cs typeface="Arial" panose="020B0604020202020204" pitchFamily="34" charset="0"/>
              </a:rPr>
              <a:t>MB</a:t>
            </a:r>
            <a:r>
              <a:rPr lang="zh-CN" altLang="en-US" sz="2200" dirty="0">
                <a:latin typeface="微软雅黑" panose="020B0503020204020204" pitchFamily="34" charset="-122"/>
                <a:ea typeface="微软雅黑" panose="020B0503020204020204" pitchFamily="34" charset="-122"/>
                <a:cs typeface="Arial" panose="020B0604020202020204" pitchFamily="34" charset="0"/>
              </a:rPr>
              <a:t>或</a:t>
            </a:r>
            <a:r>
              <a:rPr lang="en-US" altLang="zh-CN" sz="2200" dirty="0">
                <a:latin typeface="微软雅黑" panose="020B0503020204020204" pitchFamily="34" charset="-122"/>
                <a:ea typeface="微软雅黑" panose="020B0503020204020204" pitchFamily="34" charset="-122"/>
                <a:cs typeface="Arial" panose="020B0604020202020204" pitchFamily="34" charset="0"/>
              </a:rPr>
              <a:t>GB</a:t>
            </a:r>
            <a:r>
              <a:rPr lang="zh-CN" altLang="en-US" sz="2200" dirty="0">
                <a:latin typeface="微软雅黑" panose="020B0503020204020204" pitchFamily="34" charset="-122"/>
                <a:ea typeface="微软雅黑" panose="020B0503020204020204" pitchFamily="34" charset="-122"/>
                <a:cs typeface="Arial" panose="020B0604020202020204" pitchFamily="34" charset="0"/>
              </a:rPr>
              <a:t>）</a:t>
            </a:r>
            <a:endParaRPr lang="zh-CN" altLang="en-US" sz="2200" dirty="0">
              <a:solidFill>
                <a:srgbClr val="0000FF"/>
              </a:solidFill>
              <a:latin typeface="微软雅黑" panose="020B0503020204020204" pitchFamily="34" charset="-122"/>
              <a:ea typeface="微软雅黑" panose="020B0503020204020204" pitchFamily="34" charset="-122"/>
              <a:cs typeface="Arial" panose="020B0604020202020204" pitchFamily="34" charset="0"/>
            </a:endParaRPr>
          </a:p>
          <a:p>
            <a:pPr marL="582613" lvl="1" indent="-223838" algn="just" defTabSz="717550" eaLnBrk="1" hangingPunct="1">
              <a:lnSpc>
                <a:spcPct val="125000"/>
              </a:lnSpc>
              <a:spcBef>
                <a:spcPct val="30000"/>
              </a:spcBef>
            </a:pPr>
            <a:r>
              <a:rPr lang="zh-CN" altLang="en-US" sz="2200" dirty="0">
                <a:solidFill>
                  <a:srgbClr val="D10F0F"/>
                </a:solidFill>
                <a:latin typeface="微软雅黑" panose="020B0503020204020204" pitchFamily="34" charset="-122"/>
                <a:ea typeface="微软雅黑" panose="020B0503020204020204" pitchFamily="34" charset="-122"/>
                <a:cs typeface="Arial" panose="020B0604020202020204" pitchFamily="34" charset="0"/>
              </a:rPr>
              <a:t>存取时间</a:t>
            </a:r>
            <a:r>
              <a:rPr lang="en-US" altLang="zh-CN" sz="2200" dirty="0">
                <a:solidFill>
                  <a:srgbClr val="D10F0F"/>
                </a:solidFill>
                <a:latin typeface="微软雅黑" panose="020B0503020204020204" pitchFamily="34" charset="-122"/>
                <a:ea typeface="微软雅黑" panose="020B0503020204020204" pitchFamily="34" charset="-122"/>
                <a:cs typeface="Arial" panose="020B0604020202020204" pitchFamily="34" charset="0"/>
              </a:rPr>
              <a:t>T</a:t>
            </a:r>
            <a:r>
              <a:rPr lang="en-US" altLang="zh-CN" sz="2200" baseline="-30000" dirty="0">
                <a:solidFill>
                  <a:srgbClr val="D10F0F"/>
                </a:solidFill>
                <a:latin typeface="微软雅黑" panose="020B0503020204020204" pitchFamily="34" charset="-122"/>
                <a:ea typeface="微软雅黑" panose="020B0503020204020204" pitchFamily="34" charset="-122"/>
                <a:cs typeface="Arial" panose="020B0604020202020204" pitchFamily="34" charset="0"/>
              </a:rPr>
              <a:t>A</a:t>
            </a:r>
            <a:r>
              <a:rPr lang="zh-CN" altLang="en-US" sz="2200" dirty="0">
                <a:latin typeface="微软雅黑" panose="020B0503020204020204" pitchFamily="34" charset="-122"/>
                <a:ea typeface="微软雅黑" panose="020B0503020204020204" pitchFamily="34" charset="-122"/>
                <a:cs typeface="Arial" panose="020B0604020202020204" pitchFamily="34" charset="0"/>
              </a:rPr>
              <a:t>：从</a:t>
            </a:r>
            <a:r>
              <a:rPr lang="en-US" altLang="zh-CN" sz="2200" dirty="0">
                <a:latin typeface="微软雅黑" panose="020B0503020204020204" pitchFamily="34" charset="-122"/>
                <a:ea typeface="微软雅黑" panose="020B0503020204020204" pitchFamily="34" charset="-122"/>
                <a:cs typeface="Arial" panose="020B0604020202020204" pitchFamily="34" charset="0"/>
              </a:rPr>
              <a:t>CPU</a:t>
            </a:r>
            <a:r>
              <a:rPr lang="zh-CN" altLang="en-US" sz="2200" dirty="0">
                <a:latin typeface="微软雅黑" panose="020B0503020204020204" pitchFamily="34" charset="-122"/>
                <a:ea typeface="微软雅黑" panose="020B0503020204020204" pitchFamily="34" charset="-122"/>
                <a:cs typeface="Arial" panose="020B0604020202020204" pitchFamily="34" charset="0"/>
              </a:rPr>
              <a:t>送出内存单元的地址码开始，到主存读出数据并送到</a:t>
            </a:r>
            <a:r>
              <a:rPr lang="en-US" altLang="zh-CN" sz="2200" dirty="0">
                <a:latin typeface="微软雅黑" panose="020B0503020204020204" pitchFamily="34" charset="-122"/>
                <a:ea typeface="微软雅黑" panose="020B0503020204020204" pitchFamily="34" charset="-122"/>
                <a:cs typeface="Arial" panose="020B0604020202020204" pitchFamily="34" charset="0"/>
              </a:rPr>
              <a:t>CPU</a:t>
            </a:r>
            <a:r>
              <a:rPr lang="zh-CN" altLang="en-US" sz="2200" dirty="0">
                <a:latin typeface="微软雅黑" panose="020B0503020204020204" pitchFamily="34" charset="-122"/>
                <a:ea typeface="微软雅黑" panose="020B0503020204020204" pitchFamily="34" charset="-122"/>
                <a:cs typeface="Arial" panose="020B0604020202020204" pitchFamily="34" charset="0"/>
              </a:rPr>
              <a:t>（或者是把</a:t>
            </a:r>
            <a:r>
              <a:rPr lang="en-US" altLang="zh-CN" sz="2200" dirty="0">
                <a:latin typeface="微软雅黑" panose="020B0503020204020204" pitchFamily="34" charset="-122"/>
                <a:ea typeface="微软雅黑" panose="020B0503020204020204" pitchFamily="34" charset="-122"/>
                <a:cs typeface="Arial" panose="020B0604020202020204" pitchFamily="34" charset="0"/>
              </a:rPr>
              <a:t>CPU</a:t>
            </a:r>
            <a:r>
              <a:rPr lang="zh-CN" altLang="en-US" sz="2200" dirty="0">
                <a:latin typeface="微软雅黑" panose="020B0503020204020204" pitchFamily="34" charset="-122"/>
                <a:ea typeface="微软雅黑" panose="020B0503020204020204" pitchFamily="34" charset="-122"/>
                <a:cs typeface="Arial" panose="020B0604020202020204" pitchFamily="34" charset="0"/>
              </a:rPr>
              <a:t>数据写入主存）所需要的时间（单位：</a:t>
            </a:r>
            <a:r>
              <a:rPr lang="en-US" altLang="zh-CN" sz="2200" dirty="0">
                <a:latin typeface="微软雅黑" panose="020B0503020204020204" pitchFamily="34" charset="-122"/>
                <a:ea typeface="微软雅黑" panose="020B0503020204020204" pitchFamily="34" charset="-122"/>
                <a:cs typeface="Arial" panose="020B0604020202020204" pitchFamily="34" charset="0"/>
              </a:rPr>
              <a:t>ns</a:t>
            </a:r>
            <a:r>
              <a:rPr lang="zh-CN" altLang="en-US" sz="2200" dirty="0">
                <a:latin typeface="微软雅黑" panose="020B0503020204020204" pitchFamily="34" charset="-122"/>
                <a:ea typeface="微软雅黑" panose="020B0503020204020204" pitchFamily="34" charset="-122"/>
                <a:cs typeface="Arial" panose="020B0604020202020204" pitchFamily="34" charset="0"/>
              </a:rPr>
              <a:t>，</a:t>
            </a:r>
            <a:r>
              <a:rPr lang="en-US" altLang="zh-CN" sz="2200" dirty="0">
                <a:latin typeface="微软雅黑" panose="020B0503020204020204" pitchFamily="34" charset="-122"/>
                <a:ea typeface="微软雅黑" panose="020B0503020204020204" pitchFamily="34" charset="-122"/>
                <a:cs typeface="Arial" panose="020B0604020202020204" pitchFamily="34" charset="0"/>
              </a:rPr>
              <a:t>1 ns = 10</a:t>
            </a:r>
            <a:r>
              <a:rPr lang="en-US" altLang="zh-CN" sz="2200" baseline="30000" dirty="0">
                <a:latin typeface="微软雅黑" panose="020B0503020204020204" pitchFamily="34" charset="-122"/>
                <a:ea typeface="微软雅黑" panose="020B0503020204020204" pitchFamily="34" charset="-122"/>
                <a:cs typeface="Arial" panose="020B0604020202020204" pitchFamily="34" charset="0"/>
              </a:rPr>
              <a:t>-9 </a:t>
            </a:r>
            <a:r>
              <a:rPr lang="en-US" altLang="zh-CN" sz="2200" dirty="0">
                <a:latin typeface="微软雅黑" panose="020B0503020204020204" pitchFamily="34" charset="-122"/>
                <a:ea typeface="微软雅黑" panose="020B0503020204020204" pitchFamily="34" charset="-122"/>
                <a:cs typeface="Arial" panose="020B0604020202020204" pitchFamily="34" charset="0"/>
              </a:rPr>
              <a:t>s</a:t>
            </a:r>
            <a:r>
              <a:rPr lang="zh-CN" altLang="en-US" sz="2200" dirty="0">
                <a:latin typeface="微软雅黑" panose="020B0503020204020204" pitchFamily="34" charset="-122"/>
                <a:ea typeface="微软雅黑" panose="020B0503020204020204" pitchFamily="34" charset="-122"/>
                <a:cs typeface="Arial" panose="020B0604020202020204" pitchFamily="34" charset="0"/>
              </a:rPr>
              <a:t>），分</a:t>
            </a:r>
            <a:r>
              <a:rPr lang="zh-CN" altLang="en-US" sz="2200" dirty="0">
                <a:solidFill>
                  <a:srgbClr val="FF3300"/>
                </a:solidFill>
                <a:latin typeface="微软雅黑" panose="020B0503020204020204" pitchFamily="34" charset="-122"/>
                <a:ea typeface="微软雅黑" panose="020B0503020204020204" pitchFamily="34" charset="-122"/>
                <a:cs typeface="Arial" panose="020B0604020202020204" pitchFamily="34" charset="0"/>
              </a:rPr>
              <a:t>读取时间</a:t>
            </a:r>
            <a:r>
              <a:rPr lang="zh-CN" altLang="en-US" sz="2200" dirty="0">
                <a:latin typeface="微软雅黑" panose="020B0503020204020204" pitchFamily="34" charset="-122"/>
                <a:ea typeface="微软雅黑" panose="020B0503020204020204" pitchFamily="34" charset="-122"/>
                <a:cs typeface="Arial" panose="020B0604020202020204" pitchFamily="34" charset="0"/>
              </a:rPr>
              <a:t>和</a:t>
            </a:r>
            <a:r>
              <a:rPr lang="zh-CN" altLang="en-US" sz="2200" dirty="0">
                <a:solidFill>
                  <a:srgbClr val="FF3300"/>
                </a:solidFill>
                <a:latin typeface="微软雅黑" panose="020B0503020204020204" pitchFamily="34" charset="-122"/>
                <a:ea typeface="微软雅黑" panose="020B0503020204020204" pitchFamily="34" charset="-122"/>
                <a:cs typeface="Arial" panose="020B0604020202020204" pitchFamily="34" charset="0"/>
              </a:rPr>
              <a:t>写入时间</a:t>
            </a:r>
          </a:p>
          <a:p>
            <a:pPr marL="582613" lvl="1" indent="-223838" algn="just" defTabSz="717550" eaLnBrk="1" hangingPunct="1">
              <a:lnSpc>
                <a:spcPct val="125000"/>
              </a:lnSpc>
              <a:spcBef>
                <a:spcPct val="30000"/>
              </a:spcBef>
            </a:pPr>
            <a:r>
              <a:rPr lang="zh-CN" altLang="en-US" sz="2200" dirty="0">
                <a:solidFill>
                  <a:srgbClr val="D10F0F"/>
                </a:solidFill>
                <a:latin typeface="微软雅黑" panose="020B0503020204020204" pitchFamily="34" charset="-122"/>
                <a:ea typeface="微软雅黑" panose="020B0503020204020204" pitchFamily="34" charset="-122"/>
                <a:cs typeface="Arial" panose="020B0604020202020204" pitchFamily="34" charset="0"/>
              </a:rPr>
              <a:t>存储周期</a:t>
            </a:r>
            <a:r>
              <a:rPr lang="en-US" altLang="zh-CN" sz="2200" dirty="0">
                <a:solidFill>
                  <a:srgbClr val="D10F0F"/>
                </a:solidFill>
                <a:latin typeface="微软雅黑" panose="020B0503020204020204" pitchFamily="34" charset="-122"/>
                <a:ea typeface="微软雅黑" panose="020B0503020204020204" pitchFamily="34" charset="-122"/>
                <a:cs typeface="Arial" panose="020B0604020202020204" pitchFamily="34" charset="0"/>
              </a:rPr>
              <a:t>T</a:t>
            </a:r>
            <a:r>
              <a:rPr lang="en-US" altLang="zh-CN" sz="2200" baseline="-30000" dirty="0">
                <a:solidFill>
                  <a:srgbClr val="D10F0F"/>
                </a:solidFill>
                <a:latin typeface="微软雅黑" panose="020B0503020204020204" pitchFamily="34" charset="-122"/>
                <a:ea typeface="微软雅黑" panose="020B0503020204020204" pitchFamily="34" charset="-122"/>
                <a:cs typeface="Arial" panose="020B0604020202020204" pitchFamily="34" charset="0"/>
              </a:rPr>
              <a:t>MC</a:t>
            </a:r>
            <a:r>
              <a:rPr lang="zh-CN" altLang="en-US" sz="2200" dirty="0">
                <a:latin typeface="微软雅黑" panose="020B0503020204020204" pitchFamily="34" charset="-122"/>
                <a:ea typeface="微软雅黑" panose="020B0503020204020204" pitchFamily="34" charset="-122"/>
                <a:cs typeface="Arial" panose="020B0604020202020204" pitchFamily="34" charset="0"/>
              </a:rPr>
              <a:t>：连读两次访问存储器所需的最小时间间隔，它等于存取时间加上下一次存取开始前所要求的附加时间。</a:t>
            </a:r>
            <a:endParaRPr lang="en-US" altLang="zh-CN" sz="2200" dirty="0">
              <a:latin typeface="微软雅黑" panose="020B0503020204020204" pitchFamily="34" charset="-122"/>
              <a:ea typeface="微软雅黑" panose="020B0503020204020204" pitchFamily="34" charset="-122"/>
              <a:cs typeface="Arial" panose="020B0604020202020204" pitchFamily="34" charset="0"/>
            </a:endParaRPr>
          </a:p>
          <a:p>
            <a:pPr marL="582613" lvl="1" indent="-223838" algn="just" defTabSz="717550" eaLnBrk="1" hangingPunct="1">
              <a:lnSpc>
                <a:spcPct val="125000"/>
              </a:lnSpc>
              <a:spcBef>
                <a:spcPct val="30000"/>
              </a:spcBef>
            </a:pPr>
            <a:r>
              <a:rPr lang="en-US" altLang="zh-CN" sz="2200" dirty="0">
                <a:latin typeface="微软雅黑" panose="020B0503020204020204" pitchFamily="34" charset="-122"/>
                <a:ea typeface="微软雅黑" panose="020B0503020204020204" pitchFamily="34" charset="-122"/>
                <a:cs typeface="Arial" panose="020B0604020202020204" pitchFamily="34" charset="0"/>
              </a:rPr>
              <a:t>T</a:t>
            </a:r>
            <a:r>
              <a:rPr lang="en-US" altLang="zh-CN" sz="2200" baseline="-30000" dirty="0">
                <a:latin typeface="微软雅黑" panose="020B0503020204020204" pitchFamily="34" charset="-122"/>
                <a:ea typeface="微软雅黑" panose="020B0503020204020204" pitchFamily="34" charset="-122"/>
                <a:cs typeface="Arial" panose="020B0604020202020204" pitchFamily="34" charset="0"/>
              </a:rPr>
              <a:t>MC</a:t>
            </a:r>
            <a:r>
              <a:rPr lang="zh-CN" altLang="en-US" sz="2200" dirty="0">
                <a:latin typeface="微软雅黑" panose="020B0503020204020204" pitchFamily="34" charset="-122"/>
                <a:ea typeface="微软雅黑" panose="020B0503020204020204" pitchFamily="34" charset="-122"/>
                <a:cs typeface="Arial" panose="020B0604020202020204" pitchFamily="34" charset="0"/>
              </a:rPr>
              <a:t>比</a:t>
            </a:r>
            <a:r>
              <a:rPr lang="en-US" altLang="zh-CN" sz="2200" dirty="0">
                <a:latin typeface="微软雅黑" panose="020B0503020204020204" pitchFamily="34" charset="-122"/>
                <a:ea typeface="微软雅黑" panose="020B0503020204020204" pitchFamily="34" charset="-122"/>
                <a:cs typeface="Arial" panose="020B0604020202020204" pitchFamily="34" charset="0"/>
              </a:rPr>
              <a:t>T</a:t>
            </a:r>
            <a:r>
              <a:rPr lang="en-US" altLang="zh-CN" sz="2200" baseline="-30000" dirty="0">
                <a:latin typeface="微软雅黑" panose="020B0503020204020204" pitchFamily="34" charset="-122"/>
                <a:ea typeface="微软雅黑" panose="020B0503020204020204" pitchFamily="34" charset="-122"/>
                <a:cs typeface="Arial" panose="020B0604020202020204" pitchFamily="34" charset="0"/>
              </a:rPr>
              <a:t>A</a:t>
            </a:r>
            <a:r>
              <a:rPr lang="zh-CN" altLang="en-US" sz="2200" dirty="0">
                <a:latin typeface="微软雅黑" panose="020B0503020204020204" pitchFamily="34" charset="-122"/>
                <a:ea typeface="微软雅黑" panose="020B0503020204020204" pitchFamily="34" charset="-122"/>
                <a:cs typeface="Arial" panose="020B0604020202020204" pitchFamily="34" charset="0"/>
              </a:rPr>
              <a:t>大</a:t>
            </a:r>
            <a:r>
              <a:rPr lang="zh-CN" altLang="en-US" sz="2200"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 因为存储器由于读出放大器、驱动电路等都有一段稳定恢复时间，所以读出后不能立即进行下一次访问。 ）</a:t>
            </a:r>
            <a:endParaRPr lang="en-US" altLang="zh-CN" sz="2200" dirty="0">
              <a:solidFill>
                <a:srgbClr val="006600"/>
              </a:solidFill>
              <a:latin typeface="微软雅黑" panose="020B0503020204020204" pitchFamily="34" charset="-122"/>
              <a:ea typeface="微软雅黑" panose="020B0503020204020204" pitchFamily="34" charset="-122"/>
              <a:cs typeface="Arial" panose="020B0604020202020204" pitchFamily="34" charset="0"/>
            </a:endParaRPr>
          </a:p>
          <a:p>
            <a:pPr marL="582613" lvl="1" indent="-223838" algn="just" defTabSz="717550" eaLnBrk="1" hangingPunct="1">
              <a:lnSpc>
                <a:spcPct val="125000"/>
              </a:lnSpc>
              <a:spcBef>
                <a:spcPct val="30000"/>
              </a:spcBef>
              <a:buFontTx/>
              <a:buNone/>
            </a:pPr>
            <a:r>
              <a:rPr lang="zh-CN" altLang="en-US" sz="22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（就像一趟火车运行时间和发车周期是两个不同概念一样。）</a:t>
            </a:r>
            <a:endParaRPr lang="zh-CN" altLang="pt-BR" sz="2200" dirty="0">
              <a:solidFill>
                <a:srgbClr val="FF000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2291" name="Rectangle 97"/>
          <p:cNvSpPr>
            <a:spLocks noGrp="1" noChangeArrowheads="1"/>
          </p:cNvSpPr>
          <p:nvPr>
            <p:ph type="title" idx="4294967295"/>
          </p:nvPr>
        </p:nvSpPr>
        <p:spPr>
          <a:xfrm>
            <a:off x="296863" y="68263"/>
            <a:ext cx="8639175" cy="569912"/>
          </a:xfrm>
          <a:noFill/>
        </p:spPr>
        <p:txBody>
          <a:bodyPr lIns="91440" tIns="45720" rIns="91440" bIns="45720" anchor="ctr"/>
          <a:lstStyle/>
          <a:p>
            <a:pPr defTabSz="717550" eaLnBrk="1" hangingPunct="1"/>
            <a:r>
              <a:rPr lang="zh-CN" altLang="en-US"/>
              <a:t>主存的主要性能指标</a:t>
            </a:r>
          </a:p>
        </p:txBody>
      </p:sp>
      <p:sp>
        <p:nvSpPr>
          <p:cNvPr id="12292"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3C2AA2D3-8CE4-48A5-84AC-745C354807B0}" type="slidenum">
              <a:rPr lang="zh-CN" altLang="en-US" sz="1200" smtClean="0">
                <a:solidFill>
                  <a:srgbClr val="898989"/>
                </a:solidFill>
              </a:rPr>
              <a:pPr/>
              <a:t>8</a:t>
            </a:fld>
            <a:endParaRPr lang="zh-CN" altLang="en-US" sz="1200">
              <a:solidFill>
                <a:srgbClr val="898989"/>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48546">
                                            <p:txEl>
                                              <p:pRg st="1" end="1"/>
                                            </p:txEl>
                                          </p:spTgt>
                                        </p:tgtEl>
                                        <p:attrNameLst>
                                          <p:attrName>style.visibility</p:attrName>
                                        </p:attrNameLst>
                                      </p:cBhvr>
                                      <p:to>
                                        <p:strVal val="visible"/>
                                      </p:to>
                                    </p:set>
                                    <p:animEffect transition="in" filter="blinds(horizontal)">
                                      <p:cBhvr>
                                        <p:cTn id="7" dur="500"/>
                                        <p:tgtEl>
                                          <p:spTgt spid="748546">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48546">
                                            <p:txEl>
                                              <p:pRg st="2" end="2"/>
                                            </p:txEl>
                                          </p:spTgt>
                                        </p:tgtEl>
                                        <p:attrNameLst>
                                          <p:attrName>style.visibility</p:attrName>
                                        </p:attrNameLst>
                                      </p:cBhvr>
                                      <p:to>
                                        <p:strVal val="visible"/>
                                      </p:to>
                                    </p:set>
                                    <p:animEffect transition="in" filter="blinds(horizontal)">
                                      <p:cBhvr>
                                        <p:cTn id="12" dur="500"/>
                                        <p:tgtEl>
                                          <p:spTgt spid="748546">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48546">
                                            <p:txEl>
                                              <p:pRg st="3" end="3"/>
                                            </p:txEl>
                                          </p:spTgt>
                                        </p:tgtEl>
                                        <p:attrNameLst>
                                          <p:attrName>style.visibility</p:attrName>
                                        </p:attrNameLst>
                                      </p:cBhvr>
                                      <p:to>
                                        <p:strVal val="visible"/>
                                      </p:to>
                                    </p:set>
                                    <p:animEffect transition="in" filter="blinds(horizontal)">
                                      <p:cBhvr>
                                        <p:cTn id="17" dur="500"/>
                                        <p:tgtEl>
                                          <p:spTgt spid="748546">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48546">
                                            <p:txEl>
                                              <p:pRg st="4" end="4"/>
                                            </p:txEl>
                                          </p:spTgt>
                                        </p:tgtEl>
                                        <p:attrNameLst>
                                          <p:attrName>style.visibility</p:attrName>
                                        </p:attrNameLst>
                                      </p:cBhvr>
                                      <p:to>
                                        <p:strVal val="visible"/>
                                      </p:to>
                                    </p:set>
                                    <p:animEffect transition="in" filter="blinds(horizontal)">
                                      <p:cBhvr>
                                        <p:cTn id="22" dur="500"/>
                                        <p:tgtEl>
                                          <p:spTgt spid="74854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48546">
                                            <p:txEl>
                                              <p:pRg st="5" end="5"/>
                                            </p:txEl>
                                          </p:spTgt>
                                        </p:tgtEl>
                                        <p:attrNameLst>
                                          <p:attrName>style.visibility</p:attrName>
                                        </p:attrNameLst>
                                      </p:cBhvr>
                                      <p:to>
                                        <p:strVal val="visible"/>
                                      </p:to>
                                    </p:set>
                                    <p:animEffect transition="in" filter="blinds(horizontal)">
                                      <p:cBhvr>
                                        <p:cTn id="27" dur="500"/>
                                        <p:tgtEl>
                                          <p:spTgt spid="748546">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748546">
                                            <p:txEl>
                                              <p:pRg st="6" end="6"/>
                                            </p:txEl>
                                          </p:spTgt>
                                        </p:tgtEl>
                                        <p:attrNameLst>
                                          <p:attrName>style.visibility</p:attrName>
                                        </p:attrNameLst>
                                      </p:cBhvr>
                                      <p:to>
                                        <p:strVal val="visible"/>
                                      </p:to>
                                    </p:set>
                                    <p:animEffect transition="in" filter="blinds(horizontal)">
                                      <p:cBhvr>
                                        <p:cTn id="32" dur="500"/>
                                        <p:tgtEl>
                                          <p:spTgt spid="74854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p:txBody>
          <a:bodyPr lIns="91440" tIns="45720" rIns="91440" bIns="45720" anchor="ctr"/>
          <a:lstStyle/>
          <a:p>
            <a:pPr eaLnBrk="1" hangingPunct="1"/>
            <a:r>
              <a:rPr lang="zh-CN" altLang="en-US"/>
              <a:t>时间、存储容量（或带宽）的单位</a:t>
            </a:r>
          </a:p>
        </p:txBody>
      </p:sp>
      <p:sp>
        <p:nvSpPr>
          <p:cNvPr id="13315" name="AutoShape 504"/>
          <p:cNvSpPr>
            <a:spLocks noChangeAspect="1" noChangeArrowheads="1" noTextEdit="1"/>
          </p:cNvSpPr>
          <p:nvPr/>
        </p:nvSpPr>
        <p:spPr bwMode="auto">
          <a:xfrm>
            <a:off x="862013" y="971550"/>
            <a:ext cx="7504112" cy="562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316" name="Rectangle 506"/>
          <p:cNvSpPr>
            <a:spLocks noChangeArrowheads="1"/>
          </p:cNvSpPr>
          <p:nvPr/>
        </p:nvSpPr>
        <p:spPr bwMode="auto">
          <a:xfrm>
            <a:off x="860425" y="969963"/>
            <a:ext cx="7504113" cy="56261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grpSp>
        <p:nvGrpSpPr>
          <p:cNvPr id="13317" name="Group 555"/>
          <p:cNvGrpSpPr>
            <a:grpSpLocks/>
          </p:cNvGrpSpPr>
          <p:nvPr/>
        </p:nvGrpSpPr>
        <p:grpSpPr bwMode="auto">
          <a:xfrm>
            <a:off x="854075" y="4651375"/>
            <a:ext cx="4724400" cy="1946275"/>
            <a:chOff x="538" y="2930"/>
            <a:chExt cx="2976" cy="1226"/>
          </a:xfrm>
        </p:grpSpPr>
        <p:sp>
          <p:nvSpPr>
            <p:cNvPr id="13727" name="Rectangle 507"/>
            <p:cNvSpPr>
              <a:spLocks noChangeArrowheads="1"/>
            </p:cNvSpPr>
            <p:nvPr/>
          </p:nvSpPr>
          <p:spPr bwMode="auto">
            <a:xfrm>
              <a:off x="538" y="2930"/>
              <a:ext cx="2976" cy="1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28" name="Rectangle 508"/>
            <p:cNvSpPr>
              <a:spLocks noChangeArrowheads="1"/>
            </p:cNvSpPr>
            <p:nvPr/>
          </p:nvSpPr>
          <p:spPr bwMode="auto">
            <a:xfrm>
              <a:off x="538" y="2947"/>
              <a:ext cx="2976" cy="1"/>
            </a:xfrm>
            <a:prstGeom prst="rect">
              <a:avLst/>
            </a:prstGeom>
            <a:solidFill>
              <a:srgbClr val="00000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29" name="Rectangle 509"/>
            <p:cNvSpPr>
              <a:spLocks noChangeArrowheads="1"/>
            </p:cNvSpPr>
            <p:nvPr/>
          </p:nvSpPr>
          <p:spPr bwMode="auto">
            <a:xfrm>
              <a:off x="538" y="2948"/>
              <a:ext cx="2976" cy="2"/>
            </a:xfrm>
            <a:prstGeom prst="rect">
              <a:avLst/>
            </a:prstGeom>
            <a:solidFill>
              <a:srgbClr val="00000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30" name="Rectangle 510"/>
            <p:cNvSpPr>
              <a:spLocks noChangeArrowheads="1"/>
            </p:cNvSpPr>
            <p:nvPr/>
          </p:nvSpPr>
          <p:spPr bwMode="auto">
            <a:xfrm>
              <a:off x="538" y="2950"/>
              <a:ext cx="2976" cy="31"/>
            </a:xfrm>
            <a:prstGeom prst="rect">
              <a:avLst/>
            </a:prstGeom>
            <a:solidFill>
              <a:srgbClr val="00000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31" name="Rectangle 511"/>
            <p:cNvSpPr>
              <a:spLocks noChangeArrowheads="1"/>
            </p:cNvSpPr>
            <p:nvPr/>
          </p:nvSpPr>
          <p:spPr bwMode="auto">
            <a:xfrm>
              <a:off x="538" y="2981"/>
              <a:ext cx="2976" cy="27"/>
            </a:xfrm>
            <a:prstGeom prst="rect">
              <a:avLst/>
            </a:prstGeom>
            <a:solidFill>
              <a:srgbClr val="00000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32" name="Rectangle 512"/>
            <p:cNvSpPr>
              <a:spLocks noChangeArrowheads="1"/>
            </p:cNvSpPr>
            <p:nvPr/>
          </p:nvSpPr>
          <p:spPr bwMode="auto">
            <a:xfrm>
              <a:off x="538" y="3008"/>
              <a:ext cx="2976" cy="3"/>
            </a:xfrm>
            <a:prstGeom prst="rect">
              <a:avLst/>
            </a:prstGeom>
            <a:solidFill>
              <a:srgbClr val="00001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33" name="Rectangle 513"/>
            <p:cNvSpPr>
              <a:spLocks noChangeArrowheads="1"/>
            </p:cNvSpPr>
            <p:nvPr/>
          </p:nvSpPr>
          <p:spPr bwMode="auto">
            <a:xfrm>
              <a:off x="538" y="3011"/>
              <a:ext cx="2976" cy="18"/>
            </a:xfrm>
            <a:prstGeom prst="rect">
              <a:avLst/>
            </a:prstGeom>
            <a:solidFill>
              <a:srgbClr val="00001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34" name="Rectangle 514"/>
            <p:cNvSpPr>
              <a:spLocks noChangeArrowheads="1"/>
            </p:cNvSpPr>
            <p:nvPr/>
          </p:nvSpPr>
          <p:spPr bwMode="auto">
            <a:xfrm>
              <a:off x="538" y="3029"/>
              <a:ext cx="2976" cy="24"/>
            </a:xfrm>
            <a:prstGeom prst="rect">
              <a:avLst/>
            </a:prstGeom>
            <a:solidFill>
              <a:srgbClr val="00001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35" name="Rectangle 515"/>
            <p:cNvSpPr>
              <a:spLocks noChangeArrowheads="1"/>
            </p:cNvSpPr>
            <p:nvPr/>
          </p:nvSpPr>
          <p:spPr bwMode="auto">
            <a:xfrm>
              <a:off x="538" y="3053"/>
              <a:ext cx="2976" cy="20"/>
            </a:xfrm>
            <a:prstGeom prst="rect">
              <a:avLst/>
            </a:prstGeom>
            <a:solidFill>
              <a:srgbClr val="00001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36" name="Rectangle 516"/>
            <p:cNvSpPr>
              <a:spLocks noChangeArrowheads="1"/>
            </p:cNvSpPr>
            <p:nvPr/>
          </p:nvSpPr>
          <p:spPr bwMode="auto">
            <a:xfrm>
              <a:off x="538" y="3073"/>
              <a:ext cx="2976" cy="30"/>
            </a:xfrm>
            <a:prstGeom prst="rect">
              <a:avLst/>
            </a:prstGeom>
            <a:solidFill>
              <a:srgbClr val="00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37" name="Rectangle 517"/>
            <p:cNvSpPr>
              <a:spLocks noChangeArrowheads="1"/>
            </p:cNvSpPr>
            <p:nvPr/>
          </p:nvSpPr>
          <p:spPr bwMode="auto">
            <a:xfrm>
              <a:off x="538" y="3103"/>
              <a:ext cx="2976" cy="15"/>
            </a:xfrm>
            <a:prstGeom prst="rect">
              <a:avLst/>
            </a:prstGeom>
            <a:solidFill>
              <a:srgbClr val="00001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38" name="Rectangle 518"/>
            <p:cNvSpPr>
              <a:spLocks noChangeArrowheads="1"/>
            </p:cNvSpPr>
            <p:nvPr/>
          </p:nvSpPr>
          <p:spPr bwMode="auto">
            <a:xfrm>
              <a:off x="538" y="3118"/>
              <a:ext cx="2976" cy="11"/>
            </a:xfrm>
            <a:prstGeom prst="rect">
              <a:avLst/>
            </a:prstGeom>
            <a:solidFill>
              <a:srgbClr val="00001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39" name="Rectangle 519"/>
            <p:cNvSpPr>
              <a:spLocks noChangeArrowheads="1"/>
            </p:cNvSpPr>
            <p:nvPr/>
          </p:nvSpPr>
          <p:spPr bwMode="auto">
            <a:xfrm>
              <a:off x="538" y="3129"/>
              <a:ext cx="2976" cy="27"/>
            </a:xfrm>
            <a:prstGeom prst="rect">
              <a:avLst/>
            </a:prstGeom>
            <a:solidFill>
              <a:srgbClr val="00001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40" name="Rectangle 520"/>
            <p:cNvSpPr>
              <a:spLocks noChangeArrowheads="1"/>
            </p:cNvSpPr>
            <p:nvPr/>
          </p:nvSpPr>
          <p:spPr bwMode="auto">
            <a:xfrm>
              <a:off x="538" y="3156"/>
              <a:ext cx="2976" cy="10"/>
            </a:xfrm>
            <a:prstGeom prst="rect">
              <a:avLst/>
            </a:prstGeom>
            <a:solidFill>
              <a:srgbClr val="00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41" name="Rectangle 521"/>
            <p:cNvSpPr>
              <a:spLocks noChangeArrowheads="1"/>
            </p:cNvSpPr>
            <p:nvPr/>
          </p:nvSpPr>
          <p:spPr bwMode="auto">
            <a:xfrm>
              <a:off x="538" y="3166"/>
              <a:ext cx="2976" cy="26"/>
            </a:xfrm>
            <a:prstGeom prst="rect">
              <a:avLst/>
            </a:prstGeom>
            <a:solidFill>
              <a:srgbClr val="00002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42" name="Rectangle 522"/>
            <p:cNvSpPr>
              <a:spLocks noChangeArrowheads="1"/>
            </p:cNvSpPr>
            <p:nvPr/>
          </p:nvSpPr>
          <p:spPr bwMode="auto">
            <a:xfrm>
              <a:off x="538" y="3192"/>
              <a:ext cx="2976" cy="11"/>
            </a:xfrm>
            <a:prstGeom prst="rect">
              <a:avLst/>
            </a:prstGeom>
            <a:solidFill>
              <a:srgbClr val="00002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43" name="Rectangle 523"/>
            <p:cNvSpPr>
              <a:spLocks noChangeArrowheads="1"/>
            </p:cNvSpPr>
            <p:nvPr/>
          </p:nvSpPr>
          <p:spPr bwMode="auto">
            <a:xfrm>
              <a:off x="538" y="3203"/>
              <a:ext cx="2976" cy="18"/>
            </a:xfrm>
            <a:prstGeom prst="rect">
              <a:avLst/>
            </a:prstGeom>
            <a:solidFill>
              <a:srgbClr val="00002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44" name="Rectangle 524"/>
            <p:cNvSpPr>
              <a:spLocks noChangeArrowheads="1"/>
            </p:cNvSpPr>
            <p:nvPr/>
          </p:nvSpPr>
          <p:spPr bwMode="auto">
            <a:xfrm>
              <a:off x="538" y="3221"/>
              <a:ext cx="2976" cy="18"/>
            </a:xfrm>
            <a:prstGeom prst="rect">
              <a:avLst/>
            </a:prstGeom>
            <a:solidFill>
              <a:srgbClr val="00002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45" name="Rectangle 525"/>
            <p:cNvSpPr>
              <a:spLocks noChangeArrowheads="1"/>
            </p:cNvSpPr>
            <p:nvPr/>
          </p:nvSpPr>
          <p:spPr bwMode="auto">
            <a:xfrm>
              <a:off x="538" y="3239"/>
              <a:ext cx="2976" cy="14"/>
            </a:xfrm>
            <a:prstGeom prst="rect">
              <a:avLst/>
            </a:prstGeom>
            <a:solidFill>
              <a:srgbClr val="00002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46" name="Rectangle 526"/>
            <p:cNvSpPr>
              <a:spLocks noChangeArrowheads="1"/>
            </p:cNvSpPr>
            <p:nvPr/>
          </p:nvSpPr>
          <p:spPr bwMode="auto">
            <a:xfrm>
              <a:off x="538" y="3253"/>
              <a:ext cx="2976" cy="23"/>
            </a:xfrm>
            <a:prstGeom prst="rect">
              <a:avLst/>
            </a:prstGeom>
            <a:solidFill>
              <a:srgbClr val="00002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47" name="Rectangle 527"/>
            <p:cNvSpPr>
              <a:spLocks noChangeArrowheads="1"/>
            </p:cNvSpPr>
            <p:nvPr/>
          </p:nvSpPr>
          <p:spPr bwMode="auto">
            <a:xfrm>
              <a:off x="538" y="3276"/>
              <a:ext cx="2976" cy="20"/>
            </a:xfrm>
            <a:prstGeom prst="rect">
              <a:avLst/>
            </a:prstGeom>
            <a:solidFill>
              <a:srgbClr val="00002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48" name="Rectangle 528"/>
            <p:cNvSpPr>
              <a:spLocks noChangeArrowheads="1"/>
            </p:cNvSpPr>
            <p:nvPr/>
          </p:nvSpPr>
          <p:spPr bwMode="auto">
            <a:xfrm>
              <a:off x="538" y="3296"/>
              <a:ext cx="2976" cy="20"/>
            </a:xfrm>
            <a:prstGeom prst="rect">
              <a:avLst/>
            </a:prstGeom>
            <a:solidFill>
              <a:srgbClr val="00003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49" name="Rectangle 529"/>
            <p:cNvSpPr>
              <a:spLocks noChangeArrowheads="1"/>
            </p:cNvSpPr>
            <p:nvPr/>
          </p:nvSpPr>
          <p:spPr bwMode="auto">
            <a:xfrm>
              <a:off x="538" y="3316"/>
              <a:ext cx="2976" cy="15"/>
            </a:xfrm>
            <a:prstGeom prst="rect">
              <a:avLst/>
            </a:prstGeom>
            <a:solidFill>
              <a:srgbClr val="00003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50" name="Rectangle 530"/>
            <p:cNvSpPr>
              <a:spLocks noChangeArrowheads="1"/>
            </p:cNvSpPr>
            <p:nvPr/>
          </p:nvSpPr>
          <p:spPr bwMode="auto">
            <a:xfrm>
              <a:off x="538" y="3331"/>
              <a:ext cx="2976" cy="18"/>
            </a:xfrm>
            <a:prstGeom prst="rect">
              <a:avLst/>
            </a:prstGeom>
            <a:solidFill>
              <a:srgbClr val="00003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51" name="Rectangle 531"/>
            <p:cNvSpPr>
              <a:spLocks noChangeArrowheads="1"/>
            </p:cNvSpPr>
            <p:nvPr/>
          </p:nvSpPr>
          <p:spPr bwMode="auto">
            <a:xfrm>
              <a:off x="538" y="3349"/>
              <a:ext cx="2976" cy="19"/>
            </a:xfrm>
            <a:prstGeom prst="rect">
              <a:avLst/>
            </a:prstGeom>
            <a:solidFill>
              <a:srgbClr val="0000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52" name="Rectangle 532"/>
            <p:cNvSpPr>
              <a:spLocks noChangeArrowheads="1"/>
            </p:cNvSpPr>
            <p:nvPr/>
          </p:nvSpPr>
          <p:spPr bwMode="auto">
            <a:xfrm>
              <a:off x="538" y="3368"/>
              <a:ext cx="2976" cy="18"/>
            </a:xfrm>
            <a:prstGeom prst="rect">
              <a:avLst/>
            </a:prstGeom>
            <a:solidFill>
              <a:srgbClr val="00003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53" name="Rectangle 533"/>
            <p:cNvSpPr>
              <a:spLocks noChangeArrowheads="1"/>
            </p:cNvSpPr>
            <p:nvPr/>
          </p:nvSpPr>
          <p:spPr bwMode="auto">
            <a:xfrm>
              <a:off x="538" y="3386"/>
              <a:ext cx="2976" cy="20"/>
            </a:xfrm>
            <a:prstGeom prst="rect">
              <a:avLst/>
            </a:prstGeom>
            <a:solidFill>
              <a:srgbClr val="00003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54" name="Rectangle 534"/>
            <p:cNvSpPr>
              <a:spLocks noChangeArrowheads="1"/>
            </p:cNvSpPr>
            <p:nvPr/>
          </p:nvSpPr>
          <p:spPr bwMode="auto">
            <a:xfrm>
              <a:off x="538" y="3406"/>
              <a:ext cx="2976" cy="20"/>
            </a:xfrm>
            <a:prstGeom prst="rect">
              <a:avLst/>
            </a:prstGeom>
            <a:solidFill>
              <a:srgbClr val="00003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55" name="Rectangle 535"/>
            <p:cNvSpPr>
              <a:spLocks noChangeArrowheads="1"/>
            </p:cNvSpPr>
            <p:nvPr/>
          </p:nvSpPr>
          <p:spPr bwMode="auto">
            <a:xfrm>
              <a:off x="538" y="3426"/>
              <a:ext cx="2976" cy="13"/>
            </a:xfrm>
            <a:prstGeom prst="rect">
              <a:avLst/>
            </a:prstGeom>
            <a:solidFill>
              <a:srgbClr val="00003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56" name="Rectangle 536"/>
            <p:cNvSpPr>
              <a:spLocks noChangeArrowheads="1"/>
            </p:cNvSpPr>
            <p:nvPr/>
          </p:nvSpPr>
          <p:spPr bwMode="auto">
            <a:xfrm>
              <a:off x="538" y="3439"/>
              <a:ext cx="2976" cy="25"/>
            </a:xfrm>
            <a:prstGeom prst="rect">
              <a:avLst/>
            </a:prstGeom>
            <a:solidFill>
              <a:srgbClr val="00004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57" name="Rectangle 537"/>
            <p:cNvSpPr>
              <a:spLocks noChangeArrowheads="1"/>
            </p:cNvSpPr>
            <p:nvPr/>
          </p:nvSpPr>
          <p:spPr bwMode="auto">
            <a:xfrm>
              <a:off x="538" y="3464"/>
              <a:ext cx="2976" cy="14"/>
            </a:xfrm>
            <a:prstGeom prst="rect">
              <a:avLst/>
            </a:prstGeom>
            <a:solidFill>
              <a:srgbClr val="00004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58" name="Rectangle 538"/>
            <p:cNvSpPr>
              <a:spLocks noChangeArrowheads="1"/>
            </p:cNvSpPr>
            <p:nvPr/>
          </p:nvSpPr>
          <p:spPr bwMode="auto">
            <a:xfrm>
              <a:off x="538" y="3478"/>
              <a:ext cx="2976" cy="24"/>
            </a:xfrm>
            <a:prstGeom prst="rect">
              <a:avLst/>
            </a:prstGeom>
            <a:solidFill>
              <a:srgbClr val="00004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59" name="Rectangle 539"/>
            <p:cNvSpPr>
              <a:spLocks noChangeArrowheads="1"/>
            </p:cNvSpPr>
            <p:nvPr/>
          </p:nvSpPr>
          <p:spPr bwMode="auto">
            <a:xfrm>
              <a:off x="538" y="3502"/>
              <a:ext cx="2976" cy="20"/>
            </a:xfrm>
            <a:prstGeom prst="rect">
              <a:avLst/>
            </a:prstGeom>
            <a:solidFill>
              <a:srgbClr val="00004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60" name="Rectangle 540"/>
            <p:cNvSpPr>
              <a:spLocks noChangeArrowheads="1"/>
            </p:cNvSpPr>
            <p:nvPr/>
          </p:nvSpPr>
          <p:spPr bwMode="auto">
            <a:xfrm>
              <a:off x="538" y="3522"/>
              <a:ext cx="2976" cy="23"/>
            </a:xfrm>
            <a:prstGeom prst="rect">
              <a:avLst/>
            </a:prstGeom>
            <a:solidFill>
              <a:srgbClr val="00004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61" name="Rectangle 541"/>
            <p:cNvSpPr>
              <a:spLocks noChangeArrowheads="1"/>
            </p:cNvSpPr>
            <p:nvPr/>
          </p:nvSpPr>
          <p:spPr bwMode="auto">
            <a:xfrm>
              <a:off x="538" y="3545"/>
              <a:ext cx="2976" cy="18"/>
            </a:xfrm>
            <a:prstGeom prst="rect">
              <a:avLst/>
            </a:prstGeom>
            <a:solidFill>
              <a:srgbClr val="00004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62" name="Rectangle 542"/>
            <p:cNvSpPr>
              <a:spLocks noChangeArrowheads="1"/>
            </p:cNvSpPr>
            <p:nvPr/>
          </p:nvSpPr>
          <p:spPr bwMode="auto">
            <a:xfrm>
              <a:off x="538" y="3563"/>
              <a:ext cx="2976" cy="25"/>
            </a:xfrm>
            <a:prstGeom prst="rect">
              <a:avLst/>
            </a:prstGeom>
            <a:solidFill>
              <a:srgbClr val="00004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63" name="Rectangle 543"/>
            <p:cNvSpPr>
              <a:spLocks noChangeArrowheads="1"/>
            </p:cNvSpPr>
            <p:nvPr/>
          </p:nvSpPr>
          <p:spPr bwMode="auto">
            <a:xfrm>
              <a:off x="538" y="3588"/>
              <a:ext cx="2976" cy="24"/>
            </a:xfrm>
            <a:prstGeom prst="rect">
              <a:avLst/>
            </a:prstGeom>
            <a:solidFill>
              <a:srgbClr val="00004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64" name="Rectangle 544"/>
            <p:cNvSpPr>
              <a:spLocks noChangeArrowheads="1"/>
            </p:cNvSpPr>
            <p:nvPr/>
          </p:nvSpPr>
          <p:spPr bwMode="auto">
            <a:xfrm>
              <a:off x="538" y="3612"/>
              <a:ext cx="2976" cy="23"/>
            </a:xfrm>
            <a:prstGeom prst="rect">
              <a:avLst/>
            </a:prstGeom>
            <a:solidFill>
              <a:srgbClr val="00005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65" name="Rectangle 545"/>
            <p:cNvSpPr>
              <a:spLocks noChangeArrowheads="1"/>
            </p:cNvSpPr>
            <p:nvPr/>
          </p:nvSpPr>
          <p:spPr bwMode="auto">
            <a:xfrm>
              <a:off x="538" y="3635"/>
              <a:ext cx="2976" cy="29"/>
            </a:xfrm>
            <a:prstGeom prst="rect">
              <a:avLst/>
            </a:prstGeom>
            <a:solidFill>
              <a:srgbClr val="00005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66" name="Rectangle 546"/>
            <p:cNvSpPr>
              <a:spLocks noChangeArrowheads="1"/>
            </p:cNvSpPr>
            <p:nvPr/>
          </p:nvSpPr>
          <p:spPr bwMode="auto">
            <a:xfrm>
              <a:off x="538" y="3664"/>
              <a:ext cx="2976" cy="23"/>
            </a:xfrm>
            <a:prstGeom prst="rect">
              <a:avLst/>
            </a:prstGeom>
            <a:solidFill>
              <a:srgbClr val="00005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67" name="Rectangle 547"/>
            <p:cNvSpPr>
              <a:spLocks noChangeArrowheads="1"/>
            </p:cNvSpPr>
            <p:nvPr/>
          </p:nvSpPr>
          <p:spPr bwMode="auto">
            <a:xfrm>
              <a:off x="538" y="3687"/>
              <a:ext cx="2976" cy="35"/>
            </a:xfrm>
            <a:prstGeom prst="rect">
              <a:avLst/>
            </a:prstGeom>
            <a:solidFill>
              <a:srgbClr val="00005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68" name="Rectangle 548"/>
            <p:cNvSpPr>
              <a:spLocks noChangeArrowheads="1"/>
            </p:cNvSpPr>
            <p:nvPr/>
          </p:nvSpPr>
          <p:spPr bwMode="auto">
            <a:xfrm>
              <a:off x="538" y="3722"/>
              <a:ext cx="2976" cy="32"/>
            </a:xfrm>
            <a:prstGeom prst="rect">
              <a:avLst/>
            </a:prstGeom>
            <a:solidFill>
              <a:srgbClr val="00005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69" name="Rectangle 549"/>
            <p:cNvSpPr>
              <a:spLocks noChangeArrowheads="1"/>
            </p:cNvSpPr>
            <p:nvPr/>
          </p:nvSpPr>
          <p:spPr bwMode="auto">
            <a:xfrm>
              <a:off x="538" y="3754"/>
              <a:ext cx="2976" cy="34"/>
            </a:xfrm>
            <a:prstGeom prst="rect">
              <a:avLst/>
            </a:prstGeom>
            <a:solidFill>
              <a:srgbClr val="00005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70" name="Rectangle 550"/>
            <p:cNvSpPr>
              <a:spLocks noChangeArrowheads="1"/>
            </p:cNvSpPr>
            <p:nvPr/>
          </p:nvSpPr>
          <p:spPr bwMode="auto">
            <a:xfrm>
              <a:off x="538" y="3788"/>
              <a:ext cx="2976" cy="47"/>
            </a:xfrm>
            <a:prstGeom prst="rect">
              <a:avLst/>
            </a:prstGeom>
            <a:solidFill>
              <a:srgbClr val="00005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71" name="Rectangle 551"/>
            <p:cNvSpPr>
              <a:spLocks noChangeArrowheads="1"/>
            </p:cNvSpPr>
            <p:nvPr/>
          </p:nvSpPr>
          <p:spPr bwMode="auto">
            <a:xfrm>
              <a:off x="538" y="3835"/>
              <a:ext cx="2976" cy="49"/>
            </a:xfrm>
            <a:prstGeom prst="rect">
              <a:avLst/>
            </a:prstGeom>
            <a:solidFill>
              <a:srgbClr val="0000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72" name="Rectangle 552"/>
            <p:cNvSpPr>
              <a:spLocks noChangeArrowheads="1"/>
            </p:cNvSpPr>
            <p:nvPr/>
          </p:nvSpPr>
          <p:spPr bwMode="auto">
            <a:xfrm>
              <a:off x="538" y="3884"/>
              <a:ext cx="2976" cy="67"/>
            </a:xfrm>
            <a:prstGeom prst="rect">
              <a:avLst/>
            </a:prstGeom>
            <a:solidFill>
              <a:srgbClr val="00006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73" name="Rectangle 553"/>
            <p:cNvSpPr>
              <a:spLocks noChangeArrowheads="1"/>
            </p:cNvSpPr>
            <p:nvPr/>
          </p:nvSpPr>
          <p:spPr bwMode="auto">
            <a:xfrm>
              <a:off x="538" y="3951"/>
              <a:ext cx="2976" cy="75"/>
            </a:xfrm>
            <a:prstGeom prst="rect">
              <a:avLst/>
            </a:prstGeom>
            <a:solidFill>
              <a:srgbClr val="00006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74" name="Rectangle 554"/>
            <p:cNvSpPr>
              <a:spLocks noChangeArrowheads="1"/>
            </p:cNvSpPr>
            <p:nvPr/>
          </p:nvSpPr>
          <p:spPr bwMode="auto">
            <a:xfrm>
              <a:off x="538" y="4026"/>
              <a:ext cx="2976" cy="130"/>
            </a:xfrm>
            <a:prstGeom prst="rect">
              <a:avLst/>
            </a:prstGeom>
            <a:solidFill>
              <a:srgbClr val="0000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grpSp>
      <p:grpSp>
        <p:nvGrpSpPr>
          <p:cNvPr id="13318" name="Group 574"/>
          <p:cNvGrpSpPr>
            <a:grpSpLocks/>
          </p:cNvGrpSpPr>
          <p:nvPr/>
        </p:nvGrpSpPr>
        <p:grpSpPr bwMode="auto">
          <a:xfrm>
            <a:off x="862013" y="2439988"/>
            <a:ext cx="7507287" cy="1265237"/>
            <a:chOff x="543" y="1537"/>
            <a:chExt cx="4729" cy="797"/>
          </a:xfrm>
        </p:grpSpPr>
        <p:sp>
          <p:nvSpPr>
            <p:cNvPr id="13709" name="Rectangle 556"/>
            <p:cNvSpPr>
              <a:spLocks noChangeArrowheads="1"/>
            </p:cNvSpPr>
            <p:nvPr/>
          </p:nvSpPr>
          <p:spPr bwMode="auto">
            <a:xfrm>
              <a:off x="543" y="1537"/>
              <a:ext cx="471" cy="797"/>
            </a:xfrm>
            <a:prstGeom prst="rect">
              <a:avLst/>
            </a:prstGeom>
            <a:solidFill>
              <a:srgbClr val="0000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10" name="Rectangle 557"/>
            <p:cNvSpPr>
              <a:spLocks noChangeArrowheads="1"/>
            </p:cNvSpPr>
            <p:nvPr/>
          </p:nvSpPr>
          <p:spPr bwMode="auto">
            <a:xfrm>
              <a:off x="1014" y="1537"/>
              <a:ext cx="387" cy="797"/>
            </a:xfrm>
            <a:prstGeom prst="rect">
              <a:avLst/>
            </a:prstGeom>
            <a:solidFill>
              <a:srgbClr val="00004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11" name="Rectangle 558"/>
            <p:cNvSpPr>
              <a:spLocks noChangeArrowheads="1"/>
            </p:cNvSpPr>
            <p:nvPr/>
          </p:nvSpPr>
          <p:spPr bwMode="auto">
            <a:xfrm>
              <a:off x="1401" y="1537"/>
              <a:ext cx="276" cy="797"/>
            </a:xfrm>
            <a:prstGeom prst="rect">
              <a:avLst/>
            </a:prstGeom>
            <a:solidFill>
              <a:srgbClr val="00004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12" name="Rectangle 559"/>
            <p:cNvSpPr>
              <a:spLocks noChangeArrowheads="1"/>
            </p:cNvSpPr>
            <p:nvPr/>
          </p:nvSpPr>
          <p:spPr bwMode="auto">
            <a:xfrm>
              <a:off x="1677" y="1537"/>
              <a:ext cx="222" cy="797"/>
            </a:xfrm>
            <a:prstGeom prst="rect">
              <a:avLst/>
            </a:prstGeom>
            <a:solidFill>
              <a:srgbClr val="00004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13" name="Rectangle 560"/>
            <p:cNvSpPr>
              <a:spLocks noChangeArrowheads="1"/>
            </p:cNvSpPr>
            <p:nvPr/>
          </p:nvSpPr>
          <p:spPr bwMode="auto">
            <a:xfrm>
              <a:off x="1899" y="1537"/>
              <a:ext cx="185" cy="797"/>
            </a:xfrm>
            <a:prstGeom prst="rect">
              <a:avLst/>
            </a:prstGeom>
            <a:solidFill>
              <a:srgbClr val="00004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14" name="Rectangle 561"/>
            <p:cNvSpPr>
              <a:spLocks noChangeArrowheads="1"/>
            </p:cNvSpPr>
            <p:nvPr/>
          </p:nvSpPr>
          <p:spPr bwMode="auto">
            <a:xfrm>
              <a:off x="2084" y="1537"/>
              <a:ext cx="166" cy="797"/>
            </a:xfrm>
            <a:prstGeom prst="rect">
              <a:avLst/>
            </a:prstGeom>
            <a:solidFill>
              <a:srgbClr val="00004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15" name="Rectangle 562"/>
            <p:cNvSpPr>
              <a:spLocks noChangeArrowheads="1"/>
            </p:cNvSpPr>
            <p:nvPr/>
          </p:nvSpPr>
          <p:spPr bwMode="auto">
            <a:xfrm>
              <a:off x="2250" y="1537"/>
              <a:ext cx="202" cy="797"/>
            </a:xfrm>
            <a:prstGeom prst="rect">
              <a:avLst/>
            </a:prstGeom>
            <a:solidFill>
              <a:srgbClr val="0000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16" name="Rectangle 563"/>
            <p:cNvSpPr>
              <a:spLocks noChangeArrowheads="1"/>
            </p:cNvSpPr>
            <p:nvPr/>
          </p:nvSpPr>
          <p:spPr bwMode="auto">
            <a:xfrm>
              <a:off x="2452" y="1537"/>
              <a:ext cx="148" cy="797"/>
            </a:xfrm>
            <a:prstGeom prst="rect">
              <a:avLst/>
            </a:prstGeom>
            <a:solidFill>
              <a:srgbClr val="00005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17" name="Rectangle 564"/>
            <p:cNvSpPr>
              <a:spLocks noChangeArrowheads="1"/>
            </p:cNvSpPr>
            <p:nvPr/>
          </p:nvSpPr>
          <p:spPr bwMode="auto">
            <a:xfrm>
              <a:off x="2600" y="1537"/>
              <a:ext cx="186" cy="797"/>
            </a:xfrm>
            <a:prstGeom prst="rect">
              <a:avLst/>
            </a:prstGeom>
            <a:solidFill>
              <a:srgbClr val="00005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18" name="Rectangle 565"/>
            <p:cNvSpPr>
              <a:spLocks noChangeArrowheads="1"/>
            </p:cNvSpPr>
            <p:nvPr/>
          </p:nvSpPr>
          <p:spPr bwMode="auto">
            <a:xfrm>
              <a:off x="2786" y="1537"/>
              <a:ext cx="166" cy="797"/>
            </a:xfrm>
            <a:prstGeom prst="rect">
              <a:avLst/>
            </a:prstGeom>
            <a:solidFill>
              <a:srgbClr val="00005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19" name="Rectangle 566"/>
            <p:cNvSpPr>
              <a:spLocks noChangeArrowheads="1"/>
            </p:cNvSpPr>
            <p:nvPr/>
          </p:nvSpPr>
          <p:spPr bwMode="auto">
            <a:xfrm>
              <a:off x="2952" y="1537"/>
              <a:ext cx="183" cy="797"/>
            </a:xfrm>
            <a:prstGeom prst="rect">
              <a:avLst/>
            </a:prstGeom>
            <a:solidFill>
              <a:srgbClr val="00005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20" name="Rectangle 567"/>
            <p:cNvSpPr>
              <a:spLocks noChangeArrowheads="1"/>
            </p:cNvSpPr>
            <p:nvPr/>
          </p:nvSpPr>
          <p:spPr bwMode="auto">
            <a:xfrm>
              <a:off x="3135" y="1537"/>
              <a:ext cx="186" cy="797"/>
            </a:xfrm>
            <a:prstGeom prst="rect">
              <a:avLst/>
            </a:prstGeom>
            <a:solidFill>
              <a:srgbClr val="0000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21" name="Rectangle 568"/>
            <p:cNvSpPr>
              <a:spLocks noChangeArrowheads="1"/>
            </p:cNvSpPr>
            <p:nvPr/>
          </p:nvSpPr>
          <p:spPr bwMode="auto">
            <a:xfrm>
              <a:off x="3321" y="1537"/>
              <a:ext cx="184" cy="797"/>
            </a:xfrm>
            <a:prstGeom prst="rect">
              <a:avLst/>
            </a:prstGeom>
            <a:solidFill>
              <a:srgbClr val="00005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22" name="Rectangle 569"/>
            <p:cNvSpPr>
              <a:spLocks noChangeArrowheads="1"/>
            </p:cNvSpPr>
            <p:nvPr/>
          </p:nvSpPr>
          <p:spPr bwMode="auto">
            <a:xfrm>
              <a:off x="3505" y="1537"/>
              <a:ext cx="222" cy="797"/>
            </a:xfrm>
            <a:prstGeom prst="rect">
              <a:avLst/>
            </a:prstGeom>
            <a:solidFill>
              <a:srgbClr val="00005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23" name="Rectangle 570"/>
            <p:cNvSpPr>
              <a:spLocks noChangeArrowheads="1"/>
            </p:cNvSpPr>
            <p:nvPr/>
          </p:nvSpPr>
          <p:spPr bwMode="auto">
            <a:xfrm>
              <a:off x="3727" y="1537"/>
              <a:ext cx="276" cy="797"/>
            </a:xfrm>
            <a:prstGeom prst="rect">
              <a:avLst/>
            </a:prstGeom>
            <a:solidFill>
              <a:srgbClr val="0000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24" name="Rectangle 571"/>
            <p:cNvSpPr>
              <a:spLocks noChangeArrowheads="1"/>
            </p:cNvSpPr>
            <p:nvPr/>
          </p:nvSpPr>
          <p:spPr bwMode="auto">
            <a:xfrm>
              <a:off x="4003" y="1537"/>
              <a:ext cx="389" cy="797"/>
            </a:xfrm>
            <a:prstGeom prst="rect">
              <a:avLst/>
            </a:prstGeom>
            <a:solidFill>
              <a:srgbClr val="00006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25" name="Rectangle 572"/>
            <p:cNvSpPr>
              <a:spLocks noChangeArrowheads="1"/>
            </p:cNvSpPr>
            <p:nvPr/>
          </p:nvSpPr>
          <p:spPr bwMode="auto">
            <a:xfrm>
              <a:off x="4392" y="1537"/>
              <a:ext cx="534" cy="797"/>
            </a:xfrm>
            <a:prstGeom prst="rect">
              <a:avLst/>
            </a:prstGeom>
            <a:solidFill>
              <a:srgbClr val="00006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26" name="Rectangle 573"/>
            <p:cNvSpPr>
              <a:spLocks noChangeArrowheads="1"/>
            </p:cNvSpPr>
            <p:nvPr/>
          </p:nvSpPr>
          <p:spPr bwMode="auto">
            <a:xfrm>
              <a:off x="4926" y="1537"/>
              <a:ext cx="346" cy="797"/>
            </a:xfrm>
            <a:prstGeom prst="rect">
              <a:avLst/>
            </a:prstGeom>
            <a:solidFill>
              <a:srgbClr val="0000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grpSp>
      <p:grpSp>
        <p:nvGrpSpPr>
          <p:cNvPr id="13319" name="Group 593"/>
          <p:cNvGrpSpPr>
            <a:grpSpLocks/>
          </p:cNvGrpSpPr>
          <p:nvPr/>
        </p:nvGrpSpPr>
        <p:grpSpPr bwMode="auto">
          <a:xfrm>
            <a:off x="862013" y="954088"/>
            <a:ext cx="3760787" cy="374650"/>
            <a:chOff x="543" y="601"/>
            <a:chExt cx="2369" cy="236"/>
          </a:xfrm>
        </p:grpSpPr>
        <p:sp>
          <p:nvSpPr>
            <p:cNvPr id="13691" name="Rectangle 575"/>
            <p:cNvSpPr>
              <a:spLocks noChangeArrowheads="1"/>
            </p:cNvSpPr>
            <p:nvPr/>
          </p:nvSpPr>
          <p:spPr bwMode="auto">
            <a:xfrm>
              <a:off x="543" y="601"/>
              <a:ext cx="234" cy="236"/>
            </a:xfrm>
            <a:prstGeom prst="rect">
              <a:avLst/>
            </a:prstGeom>
            <a:solidFill>
              <a:srgbClr val="0000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92" name="Rectangle 576"/>
            <p:cNvSpPr>
              <a:spLocks noChangeArrowheads="1"/>
            </p:cNvSpPr>
            <p:nvPr/>
          </p:nvSpPr>
          <p:spPr bwMode="auto">
            <a:xfrm>
              <a:off x="777" y="601"/>
              <a:ext cx="195" cy="236"/>
            </a:xfrm>
            <a:prstGeom prst="rect">
              <a:avLst/>
            </a:prstGeom>
            <a:solidFill>
              <a:srgbClr val="00004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93" name="Rectangle 577"/>
            <p:cNvSpPr>
              <a:spLocks noChangeArrowheads="1"/>
            </p:cNvSpPr>
            <p:nvPr/>
          </p:nvSpPr>
          <p:spPr bwMode="auto">
            <a:xfrm>
              <a:off x="972" y="601"/>
              <a:ext cx="139" cy="236"/>
            </a:xfrm>
            <a:prstGeom prst="rect">
              <a:avLst/>
            </a:prstGeom>
            <a:solidFill>
              <a:srgbClr val="00004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94" name="Rectangle 578"/>
            <p:cNvSpPr>
              <a:spLocks noChangeArrowheads="1"/>
            </p:cNvSpPr>
            <p:nvPr/>
          </p:nvSpPr>
          <p:spPr bwMode="auto">
            <a:xfrm>
              <a:off x="1111" y="601"/>
              <a:ext cx="110" cy="236"/>
            </a:xfrm>
            <a:prstGeom prst="rect">
              <a:avLst/>
            </a:prstGeom>
            <a:solidFill>
              <a:srgbClr val="00004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95" name="Rectangle 579"/>
            <p:cNvSpPr>
              <a:spLocks noChangeArrowheads="1"/>
            </p:cNvSpPr>
            <p:nvPr/>
          </p:nvSpPr>
          <p:spPr bwMode="auto">
            <a:xfrm>
              <a:off x="1221" y="601"/>
              <a:ext cx="94" cy="236"/>
            </a:xfrm>
            <a:prstGeom prst="rect">
              <a:avLst/>
            </a:prstGeom>
            <a:solidFill>
              <a:srgbClr val="00004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96" name="Rectangle 580"/>
            <p:cNvSpPr>
              <a:spLocks noChangeArrowheads="1"/>
            </p:cNvSpPr>
            <p:nvPr/>
          </p:nvSpPr>
          <p:spPr bwMode="auto">
            <a:xfrm>
              <a:off x="1315" y="601"/>
              <a:ext cx="83" cy="236"/>
            </a:xfrm>
            <a:prstGeom prst="rect">
              <a:avLst/>
            </a:prstGeom>
            <a:solidFill>
              <a:srgbClr val="00004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97" name="Rectangle 581"/>
            <p:cNvSpPr>
              <a:spLocks noChangeArrowheads="1"/>
            </p:cNvSpPr>
            <p:nvPr/>
          </p:nvSpPr>
          <p:spPr bwMode="auto">
            <a:xfrm>
              <a:off x="1398" y="601"/>
              <a:ext cx="100" cy="236"/>
            </a:xfrm>
            <a:prstGeom prst="rect">
              <a:avLst/>
            </a:prstGeom>
            <a:solidFill>
              <a:srgbClr val="0000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98" name="Rectangle 582"/>
            <p:cNvSpPr>
              <a:spLocks noChangeArrowheads="1"/>
            </p:cNvSpPr>
            <p:nvPr/>
          </p:nvSpPr>
          <p:spPr bwMode="auto">
            <a:xfrm>
              <a:off x="1498" y="601"/>
              <a:ext cx="74" cy="236"/>
            </a:xfrm>
            <a:prstGeom prst="rect">
              <a:avLst/>
            </a:prstGeom>
            <a:solidFill>
              <a:srgbClr val="00005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99" name="Rectangle 583"/>
            <p:cNvSpPr>
              <a:spLocks noChangeArrowheads="1"/>
            </p:cNvSpPr>
            <p:nvPr/>
          </p:nvSpPr>
          <p:spPr bwMode="auto">
            <a:xfrm>
              <a:off x="1572" y="601"/>
              <a:ext cx="92" cy="236"/>
            </a:xfrm>
            <a:prstGeom prst="rect">
              <a:avLst/>
            </a:prstGeom>
            <a:solidFill>
              <a:srgbClr val="00005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00" name="Rectangle 584"/>
            <p:cNvSpPr>
              <a:spLocks noChangeArrowheads="1"/>
            </p:cNvSpPr>
            <p:nvPr/>
          </p:nvSpPr>
          <p:spPr bwMode="auto">
            <a:xfrm>
              <a:off x="1664" y="601"/>
              <a:ext cx="83" cy="236"/>
            </a:xfrm>
            <a:prstGeom prst="rect">
              <a:avLst/>
            </a:prstGeom>
            <a:solidFill>
              <a:srgbClr val="00005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01" name="Rectangle 585"/>
            <p:cNvSpPr>
              <a:spLocks noChangeArrowheads="1"/>
            </p:cNvSpPr>
            <p:nvPr/>
          </p:nvSpPr>
          <p:spPr bwMode="auto">
            <a:xfrm>
              <a:off x="1747" y="601"/>
              <a:ext cx="94" cy="236"/>
            </a:xfrm>
            <a:prstGeom prst="rect">
              <a:avLst/>
            </a:prstGeom>
            <a:solidFill>
              <a:srgbClr val="00005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02" name="Rectangle 586"/>
            <p:cNvSpPr>
              <a:spLocks noChangeArrowheads="1"/>
            </p:cNvSpPr>
            <p:nvPr/>
          </p:nvSpPr>
          <p:spPr bwMode="auto">
            <a:xfrm>
              <a:off x="1841" y="601"/>
              <a:ext cx="92" cy="236"/>
            </a:xfrm>
            <a:prstGeom prst="rect">
              <a:avLst/>
            </a:prstGeom>
            <a:solidFill>
              <a:srgbClr val="0000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03" name="Rectangle 587"/>
            <p:cNvSpPr>
              <a:spLocks noChangeArrowheads="1"/>
            </p:cNvSpPr>
            <p:nvPr/>
          </p:nvSpPr>
          <p:spPr bwMode="auto">
            <a:xfrm>
              <a:off x="1933" y="601"/>
              <a:ext cx="92" cy="236"/>
            </a:xfrm>
            <a:prstGeom prst="rect">
              <a:avLst/>
            </a:prstGeom>
            <a:solidFill>
              <a:srgbClr val="00005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04" name="Rectangle 588"/>
            <p:cNvSpPr>
              <a:spLocks noChangeArrowheads="1"/>
            </p:cNvSpPr>
            <p:nvPr/>
          </p:nvSpPr>
          <p:spPr bwMode="auto">
            <a:xfrm>
              <a:off x="2025" y="601"/>
              <a:ext cx="112" cy="236"/>
            </a:xfrm>
            <a:prstGeom prst="rect">
              <a:avLst/>
            </a:prstGeom>
            <a:solidFill>
              <a:srgbClr val="00005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05" name="Rectangle 589"/>
            <p:cNvSpPr>
              <a:spLocks noChangeArrowheads="1"/>
            </p:cNvSpPr>
            <p:nvPr/>
          </p:nvSpPr>
          <p:spPr bwMode="auto">
            <a:xfrm>
              <a:off x="2137" y="601"/>
              <a:ext cx="139" cy="236"/>
            </a:xfrm>
            <a:prstGeom prst="rect">
              <a:avLst/>
            </a:prstGeom>
            <a:solidFill>
              <a:srgbClr val="0000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06" name="Rectangle 590"/>
            <p:cNvSpPr>
              <a:spLocks noChangeArrowheads="1"/>
            </p:cNvSpPr>
            <p:nvPr/>
          </p:nvSpPr>
          <p:spPr bwMode="auto">
            <a:xfrm>
              <a:off x="2276" y="601"/>
              <a:ext cx="192" cy="236"/>
            </a:xfrm>
            <a:prstGeom prst="rect">
              <a:avLst/>
            </a:prstGeom>
            <a:solidFill>
              <a:srgbClr val="00006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07" name="Rectangle 591"/>
            <p:cNvSpPr>
              <a:spLocks noChangeArrowheads="1"/>
            </p:cNvSpPr>
            <p:nvPr/>
          </p:nvSpPr>
          <p:spPr bwMode="auto">
            <a:xfrm>
              <a:off x="2468" y="601"/>
              <a:ext cx="269" cy="236"/>
            </a:xfrm>
            <a:prstGeom prst="rect">
              <a:avLst/>
            </a:prstGeom>
            <a:solidFill>
              <a:srgbClr val="00006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08" name="Rectangle 592"/>
            <p:cNvSpPr>
              <a:spLocks noChangeArrowheads="1"/>
            </p:cNvSpPr>
            <p:nvPr/>
          </p:nvSpPr>
          <p:spPr bwMode="auto">
            <a:xfrm>
              <a:off x="2737" y="601"/>
              <a:ext cx="175" cy="236"/>
            </a:xfrm>
            <a:prstGeom prst="rect">
              <a:avLst/>
            </a:prstGeom>
            <a:solidFill>
              <a:srgbClr val="0000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grpSp>
      <p:pic>
        <p:nvPicPr>
          <p:cNvPr id="13320" name="Picture 59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013" y="971550"/>
            <a:ext cx="377825" cy="562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1" name="Rectangle 596"/>
          <p:cNvSpPr>
            <a:spLocks noChangeArrowheads="1"/>
          </p:cNvSpPr>
          <p:nvPr/>
        </p:nvSpPr>
        <p:spPr bwMode="auto">
          <a:xfrm>
            <a:off x="860425" y="1282700"/>
            <a:ext cx="346075" cy="2687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grpSp>
        <p:nvGrpSpPr>
          <p:cNvPr id="13322" name="Group 600"/>
          <p:cNvGrpSpPr>
            <a:grpSpLocks/>
          </p:cNvGrpSpPr>
          <p:nvPr/>
        </p:nvGrpSpPr>
        <p:grpSpPr bwMode="auto">
          <a:xfrm>
            <a:off x="860425" y="1655763"/>
            <a:ext cx="190500" cy="4940300"/>
            <a:chOff x="542" y="1043"/>
            <a:chExt cx="120" cy="3112"/>
          </a:xfrm>
        </p:grpSpPr>
        <p:sp>
          <p:nvSpPr>
            <p:cNvPr id="13688" name="Rectangle 597"/>
            <p:cNvSpPr>
              <a:spLocks noChangeArrowheads="1"/>
            </p:cNvSpPr>
            <p:nvPr/>
          </p:nvSpPr>
          <p:spPr bwMode="auto">
            <a:xfrm>
              <a:off x="543" y="1043"/>
              <a:ext cx="119" cy="3111"/>
            </a:xfrm>
            <a:prstGeom prst="rect">
              <a:avLst/>
            </a:prstGeom>
            <a:solidFill>
              <a:srgbClr val="A4AA2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pic>
          <p:nvPicPr>
            <p:cNvPr id="13689" name="Picture 59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 y="1044"/>
              <a:ext cx="118" cy="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690" name="Rectangle 599"/>
            <p:cNvSpPr>
              <a:spLocks noChangeArrowheads="1"/>
            </p:cNvSpPr>
            <p:nvPr/>
          </p:nvSpPr>
          <p:spPr bwMode="auto">
            <a:xfrm>
              <a:off x="543" y="1043"/>
              <a:ext cx="119" cy="3111"/>
            </a:xfrm>
            <a:prstGeom prst="rect">
              <a:avLst/>
            </a:prstGeom>
            <a:solidFill>
              <a:srgbClr val="A4AA2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grpSp>
      <p:sp>
        <p:nvSpPr>
          <p:cNvPr id="13323" name="Rectangle 601"/>
          <p:cNvSpPr>
            <a:spLocks noChangeArrowheads="1"/>
          </p:cNvSpPr>
          <p:nvPr/>
        </p:nvSpPr>
        <p:spPr bwMode="auto">
          <a:xfrm>
            <a:off x="860425" y="5532438"/>
            <a:ext cx="312738" cy="1254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324" name="Rectangle 602"/>
          <p:cNvSpPr>
            <a:spLocks noChangeArrowheads="1"/>
          </p:cNvSpPr>
          <p:nvPr/>
        </p:nvSpPr>
        <p:spPr bwMode="auto">
          <a:xfrm>
            <a:off x="860425" y="5845175"/>
            <a:ext cx="312738" cy="1254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325" name="Rectangle 603"/>
          <p:cNvSpPr>
            <a:spLocks noChangeArrowheads="1"/>
          </p:cNvSpPr>
          <p:nvPr/>
        </p:nvSpPr>
        <p:spPr bwMode="auto">
          <a:xfrm>
            <a:off x="860425" y="6157913"/>
            <a:ext cx="312738" cy="1254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326" name="Oval 604"/>
          <p:cNvSpPr>
            <a:spLocks noChangeArrowheads="1"/>
          </p:cNvSpPr>
          <p:nvPr/>
        </p:nvSpPr>
        <p:spPr bwMode="auto">
          <a:xfrm>
            <a:off x="860425" y="4470400"/>
            <a:ext cx="374650" cy="750888"/>
          </a:xfrm>
          <a:prstGeom prst="ellipse">
            <a:avLst/>
          </a:prstGeom>
          <a:solidFill>
            <a:srgbClr val="FFFFFF"/>
          </a:solidFill>
          <a:ln w="0">
            <a:solidFill>
              <a:srgbClr val="000000"/>
            </a:solidFill>
            <a:round/>
            <a:headEnd/>
            <a:tailEnd/>
          </a:ln>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grpSp>
        <p:nvGrpSpPr>
          <p:cNvPr id="13327" name="Group 675"/>
          <p:cNvGrpSpPr>
            <a:grpSpLocks/>
          </p:cNvGrpSpPr>
          <p:nvPr/>
        </p:nvGrpSpPr>
        <p:grpSpPr bwMode="auto">
          <a:xfrm>
            <a:off x="1233488" y="971550"/>
            <a:ext cx="252412" cy="5626100"/>
            <a:chOff x="777" y="612"/>
            <a:chExt cx="159" cy="3544"/>
          </a:xfrm>
        </p:grpSpPr>
        <p:sp>
          <p:nvSpPr>
            <p:cNvPr id="13618" name="Rectangle 605"/>
            <p:cNvSpPr>
              <a:spLocks noChangeArrowheads="1"/>
            </p:cNvSpPr>
            <p:nvPr/>
          </p:nvSpPr>
          <p:spPr bwMode="auto">
            <a:xfrm>
              <a:off x="777" y="612"/>
              <a:ext cx="2" cy="3544"/>
            </a:xfrm>
            <a:prstGeom prst="rect">
              <a:avLst/>
            </a:prstGeom>
            <a:solidFill>
              <a:srgbClr val="00000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19" name="Rectangle 606"/>
            <p:cNvSpPr>
              <a:spLocks noChangeArrowheads="1"/>
            </p:cNvSpPr>
            <p:nvPr/>
          </p:nvSpPr>
          <p:spPr bwMode="auto">
            <a:xfrm>
              <a:off x="779" y="612"/>
              <a:ext cx="2" cy="3544"/>
            </a:xfrm>
            <a:prstGeom prst="rect">
              <a:avLst/>
            </a:prstGeom>
            <a:solidFill>
              <a:srgbClr val="00000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20" name="Rectangle 607"/>
            <p:cNvSpPr>
              <a:spLocks noChangeArrowheads="1"/>
            </p:cNvSpPr>
            <p:nvPr/>
          </p:nvSpPr>
          <p:spPr bwMode="auto">
            <a:xfrm>
              <a:off x="781" y="612"/>
              <a:ext cx="2" cy="3544"/>
            </a:xfrm>
            <a:prstGeom prst="rect">
              <a:avLst/>
            </a:prstGeom>
            <a:solidFill>
              <a:srgbClr val="00000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21" name="Rectangle 608"/>
            <p:cNvSpPr>
              <a:spLocks noChangeArrowheads="1"/>
            </p:cNvSpPr>
            <p:nvPr/>
          </p:nvSpPr>
          <p:spPr bwMode="auto">
            <a:xfrm>
              <a:off x="783" y="612"/>
              <a:ext cx="2" cy="3544"/>
            </a:xfrm>
            <a:prstGeom prst="rect">
              <a:avLst/>
            </a:prstGeom>
            <a:solidFill>
              <a:srgbClr val="00000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22" name="Rectangle 609"/>
            <p:cNvSpPr>
              <a:spLocks noChangeArrowheads="1"/>
            </p:cNvSpPr>
            <p:nvPr/>
          </p:nvSpPr>
          <p:spPr bwMode="auto">
            <a:xfrm>
              <a:off x="785" y="612"/>
              <a:ext cx="1" cy="3544"/>
            </a:xfrm>
            <a:prstGeom prst="rect">
              <a:avLst/>
            </a:prstGeom>
            <a:solidFill>
              <a:srgbClr val="00000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23" name="Rectangle 610"/>
            <p:cNvSpPr>
              <a:spLocks noChangeArrowheads="1"/>
            </p:cNvSpPr>
            <p:nvPr/>
          </p:nvSpPr>
          <p:spPr bwMode="auto">
            <a:xfrm>
              <a:off x="786" y="612"/>
              <a:ext cx="2" cy="3544"/>
            </a:xfrm>
            <a:prstGeom prst="rect">
              <a:avLst/>
            </a:prstGeom>
            <a:solidFill>
              <a:srgbClr val="00000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24" name="Rectangle 611"/>
            <p:cNvSpPr>
              <a:spLocks noChangeArrowheads="1"/>
            </p:cNvSpPr>
            <p:nvPr/>
          </p:nvSpPr>
          <p:spPr bwMode="auto">
            <a:xfrm>
              <a:off x="788" y="612"/>
              <a:ext cx="2" cy="3544"/>
            </a:xfrm>
            <a:prstGeom prst="rect">
              <a:avLst/>
            </a:prstGeom>
            <a:solidFill>
              <a:srgbClr val="00001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25" name="Rectangle 612"/>
            <p:cNvSpPr>
              <a:spLocks noChangeArrowheads="1"/>
            </p:cNvSpPr>
            <p:nvPr/>
          </p:nvSpPr>
          <p:spPr bwMode="auto">
            <a:xfrm>
              <a:off x="790" y="612"/>
              <a:ext cx="2" cy="3544"/>
            </a:xfrm>
            <a:prstGeom prst="rect">
              <a:avLst/>
            </a:prstGeom>
            <a:solidFill>
              <a:srgbClr val="00001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26" name="Rectangle 613"/>
            <p:cNvSpPr>
              <a:spLocks noChangeArrowheads="1"/>
            </p:cNvSpPr>
            <p:nvPr/>
          </p:nvSpPr>
          <p:spPr bwMode="auto">
            <a:xfrm>
              <a:off x="792" y="612"/>
              <a:ext cx="2" cy="3544"/>
            </a:xfrm>
            <a:prstGeom prst="rect">
              <a:avLst/>
            </a:prstGeom>
            <a:solidFill>
              <a:srgbClr val="00001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27" name="Rectangle 614"/>
            <p:cNvSpPr>
              <a:spLocks noChangeArrowheads="1"/>
            </p:cNvSpPr>
            <p:nvPr/>
          </p:nvSpPr>
          <p:spPr bwMode="auto">
            <a:xfrm>
              <a:off x="794" y="612"/>
              <a:ext cx="1" cy="3544"/>
            </a:xfrm>
            <a:prstGeom prst="rect">
              <a:avLst/>
            </a:prstGeom>
            <a:solidFill>
              <a:srgbClr val="00001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28" name="Rectangle 615"/>
            <p:cNvSpPr>
              <a:spLocks noChangeArrowheads="1"/>
            </p:cNvSpPr>
            <p:nvPr/>
          </p:nvSpPr>
          <p:spPr bwMode="auto">
            <a:xfrm>
              <a:off x="795" y="612"/>
              <a:ext cx="2" cy="3544"/>
            </a:xfrm>
            <a:prstGeom prst="rect">
              <a:avLst/>
            </a:prstGeom>
            <a:solidFill>
              <a:srgbClr val="00001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29" name="Rectangle 616"/>
            <p:cNvSpPr>
              <a:spLocks noChangeArrowheads="1"/>
            </p:cNvSpPr>
            <p:nvPr/>
          </p:nvSpPr>
          <p:spPr bwMode="auto">
            <a:xfrm>
              <a:off x="797" y="612"/>
              <a:ext cx="2" cy="3544"/>
            </a:xfrm>
            <a:prstGeom prst="rect">
              <a:avLst/>
            </a:prstGeom>
            <a:solidFill>
              <a:srgbClr val="00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30" name="Rectangle 617"/>
            <p:cNvSpPr>
              <a:spLocks noChangeArrowheads="1"/>
            </p:cNvSpPr>
            <p:nvPr/>
          </p:nvSpPr>
          <p:spPr bwMode="auto">
            <a:xfrm>
              <a:off x="799" y="612"/>
              <a:ext cx="2" cy="3544"/>
            </a:xfrm>
            <a:prstGeom prst="rect">
              <a:avLst/>
            </a:prstGeom>
            <a:solidFill>
              <a:srgbClr val="00001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31" name="Rectangle 618"/>
            <p:cNvSpPr>
              <a:spLocks noChangeArrowheads="1"/>
            </p:cNvSpPr>
            <p:nvPr/>
          </p:nvSpPr>
          <p:spPr bwMode="auto">
            <a:xfrm>
              <a:off x="801" y="612"/>
              <a:ext cx="2" cy="3544"/>
            </a:xfrm>
            <a:prstGeom prst="rect">
              <a:avLst/>
            </a:prstGeom>
            <a:solidFill>
              <a:srgbClr val="00001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32" name="Rectangle 619"/>
            <p:cNvSpPr>
              <a:spLocks noChangeArrowheads="1"/>
            </p:cNvSpPr>
            <p:nvPr/>
          </p:nvSpPr>
          <p:spPr bwMode="auto">
            <a:xfrm>
              <a:off x="803" y="612"/>
              <a:ext cx="1" cy="3544"/>
            </a:xfrm>
            <a:prstGeom prst="rect">
              <a:avLst/>
            </a:prstGeom>
            <a:solidFill>
              <a:srgbClr val="00001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33" name="Rectangle 620"/>
            <p:cNvSpPr>
              <a:spLocks noChangeArrowheads="1"/>
            </p:cNvSpPr>
            <p:nvPr/>
          </p:nvSpPr>
          <p:spPr bwMode="auto">
            <a:xfrm>
              <a:off x="804" y="612"/>
              <a:ext cx="2" cy="3544"/>
            </a:xfrm>
            <a:prstGeom prst="rect">
              <a:avLst/>
            </a:prstGeom>
            <a:solidFill>
              <a:srgbClr val="00001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34" name="Rectangle 621"/>
            <p:cNvSpPr>
              <a:spLocks noChangeArrowheads="1"/>
            </p:cNvSpPr>
            <p:nvPr/>
          </p:nvSpPr>
          <p:spPr bwMode="auto">
            <a:xfrm>
              <a:off x="806" y="612"/>
              <a:ext cx="2" cy="3544"/>
            </a:xfrm>
            <a:prstGeom prst="rect">
              <a:avLst/>
            </a:prstGeom>
            <a:solidFill>
              <a:srgbClr val="00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35" name="Rectangle 622"/>
            <p:cNvSpPr>
              <a:spLocks noChangeArrowheads="1"/>
            </p:cNvSpPr>
            <p:nvPr/>
          </p:nvSpPr>
          <p:spPr bwMode="auto">
            <a:xfrm>
              <a:off x="808" y="612"/>
              <a:ext cx="2" cy="3544"/>
            </a:xfrm>
            <a:prstGeom prst="rect">
              <a:avLst/>
            </a:prstGeom>
            <a:solidFill>
              <a:srgbClr val="00002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36" name="Rectangle 623"/>
            <p:cNvSpPr>
              <a:spLocks noChangeArrowheads="1"/>
            </p:cNvSpPr>
            <p:nvPr/>
          </p:nvSpPr>
          <p:spPr bwMode="auto">
            <a:xfrm>
              <a:off x="810" y="612"/>
              <a:ext cx="2" cy="3544"/>
            </a:xfrm>
            <a:prstGeom prst="rect">
              <a:avLst/>
            </a:prstGeom>
            <a:solidFill>
              <a:srgbClr val="00002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37" name="Rectangle 624"/>
            <p:cNvSpPr>
              <a:spLocks noChangeArrowheads="1"/>
            </p:cNvSpPr>
            <p:nvPr/>
          </p:nvSpPr>
          <p:spPr bwMode="auto">
            <a:xfrm>
              <a:off x="812" y="612"/>
              <a:ext cx="1" cy="3544"/>
            </a:xfrm>
            <a:prstGeom prst="rect">
              <a:avLst/>
            </a:prstGeom>
            <a:solidFill>
              <a:srgbClr val="00002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38" name="Rectangle 625"/>
            <p:cNvSpPr>
              <a:spLocks noChangeArrowheads="1"/>
            </p:cNvSpPr>
            <p:nvPr/>
          </p:nvSpPr>
          <p:spPr bwMode="auto">
            <a:xfrm>
              <a:off x="813" y="612"/>
              <a:ext cx="2" cy="3544"/>
            </a:xfrm>
            <a:prstGeom prst="rect">
              <a:avLst/>
            </a:prstGeom>
            <a:solidFill>
              <a:srgbClr val="00002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39" name="Rectangle 626"/>
            <p:cNvSpPr>
              <a:spLocks noChangeArrowheads="1"/>
            </p:cNvSpPr>
            <p:nvPr/>
          </p:nvSpPr>
          <p:spPr bwMode="auto">
            <a:xfrm>
              <a:off x="815" y="612"/>
              <a:ext cx="2" cy="3544"/>
            </a:xfrm>
            <a:prstGeom prst="rect">
              <a:avLst/>
            </a:prstGeom>
            <a:solidFill>
              <a:srgbClr val="00002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40" name="Rectangle 627"/>
            <p:cNvSpPr>
              <a:spLocks noChangeArrowheads="1"/>
            </p:cNvSpPr>
            <p:nvPr/>
          </p:nvSpPr>
          <p:spPr bwMode="auto">
            <a:xfrm>
              <a:off x="817" y="612"/>
              <a:ext cx="2" cy="3544"/>
            </a:xfrm>
            <a:prstGeom prst="rect">
              <a:avLst/>
            </a:prstGeom>
            <a:solidFill>
              <a:srgbClr val="00002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41" name="Rectangle 628"/>
            <p:cNvSpPr>
              <a:spLocks noChangeArrowheads="1"/>
            </p:cNvSpPr>
            <p:nvPr/>
          </p:nvSpPr>
          <p:spPr bwMode="auto">
            <a:xfrm>
              <a:off x="819" y="612"/>
              <a:ext cx="2" cy="3544"/>
            </a:xfrm>
            <a:prstGeom prst="rect">
              <a:avLst/>
            </a:prstGeom>
            <a:solidFill>
              <a:srgbClr val="00002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42" name="Rectangle 629"/>
            <p:cNvSpPr>
              <a:spLocks noChangeArrowheads="1"/>
            </p:cNvSpPr>
            <p:nvPr/>
          </p:nvSpPr>
          <p:spPr bwMode="auto">
            <a:xfrm>
              <a:off x="821" y="612"/>
              <a:ext cx="3" cy="3544"/>
            </a:xfrm>
            <a:prstGeom prst="rect">
              <a:avLst/>
            </a:prstGeom>
            <a:solidFill>
              <a:srgbClr val="00002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43" name="Rectangle 630"/>
            <p:cNvSpPr>
              <a:spLocks noChangeArrowheads="1"/>
            </p:cNvSpPr>
            <p:nvPr/>
          </p:nvSpPr>
          <p:spPr bwMode="auto">
            <a:xfrm>
              <a:off x="824" y="612"/>
              <a:ext cx="2" cy="3544"/>
            </a:xfrm>
            <a:prstGeom prst="rect">
              <a:avLst/>
            </a:prstGeom>
            <a:solidFill>
              <a:srgbClr val="00003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44" name="Rectangle 631"/>
            <p:cNvSpPr>
              <a:spLocks noChangeArrowheads="1"/>
            </p:cNvSpPr>
            <p:nvPr/>
          </p:nvSpPr>
          <p:spPr bwMode="auto">
            <a:xfrm>
              <a:off x="826" y="612"/>
              <a:ext cx="2" cy="3544"/>
            </a:xfrm>
            <a:prstGeom prst="rect">
              <a:avLst/>
            </a:prstGeom>
            <a:solidFill>
              <a:srgbClr val="00003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45" name="Rectangle 632"/>
            <p:cNvSpPr>
              <a:spLocks noChangeArrowheads="1"/>
            </p:cNvSpPr>
            <p:nvPr/>
          </p:nvSpPr>
          <p:spPr bwMode="auto">
            <a:xfrm>
              <a:off x="828" y="612"/>
              <a:ext cx="2" cy="3544"/>
            </a:xfrm>
            <a:prstGeom prst="rect">
              <a:avLst/>
            </a:prstGeom>
            <a:solidFill>
              <a:srgbClr val="00003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46" name="Rectangle 633"/>
            <p:cNvSpPr>
              <a:spLocks noChangeArrowheads="1"/>
            </p:cNvSpPr>
            <p:nvPr/>
          </p:nvSpPr>
          <p:spPr bwMode="auto">
            <a:xfrm>
              <a:off x="830" y="612"/>
              <a:ext cx="1" cy="3544"/>
            </a:xfrm>
            <a:prstGeom prst="rect">
              <a:avLst/>
            </a:prstGeom>
            <a:solidFill>
              <a:srgbClr val="00003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47" name="Rectangle 634"/>
            <p:cNvSpPr>
              <a:spLocks noChangeArrowheads="1"/>
            </p:cNvSpPr>
            <p:nvPr/>
          </p:nvSpPr>
          <p:spPr bwMode="auto">
            <a:xfrm>
              <a:off x="831" y="612"/>
              <a:ext cx="2" cy="3544"/>
            </a:xfrm>
            <a:prstGeom prst="rect">
              <a:avLst/>
            </a:prstGeom>
            <a:solidFill>
              <a:srgbClr val="0000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48" name="Rectangle 635"/>
            <p:cNvSpPr>
              <a:spLocks noChangeArrowheads="1"/>
            </p:cNvSpPr>
            <p:nvPr/>
          </p:nvSpPr>
          <p:spPr bwMode="auto">
            <a:xfrm>
              <a:off x="833" y="612"/>
              <a:ext cx="2" cy="3544"/>
            </a:xfrm>
            <a:prstGeom prst="rect">
              <a:avLst/>
            </a:prstGeom>
            <a:solidFill>
              <a:srgbClr val="00003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49" name="Rectangle 636"/>
            <p:cNvSpPr>
              <a:spLocks noChangeArrowheads="1"/>
            </p:cNvSpPr>
            <p:nvPr/>
          </p:nvSpPr>
          <p:spPr bwMode="auto">
            <a:xfrm>
              <a:off x="835" y="612"/>
              <a:ext cx="2" cy="3544"/>
            </a:xfrm>
            <a:prstGeom prst="rect">
              <a:avLst/>
            </a:prstGeom>
            <a:solidFill>
              <a:srgbClr val="00003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50" name="Rectangle 637"/>
            <p:cNvSpPr>
              <a:spLocks noChangeArrowheads="1"/>
            </p:cNvSpPr>
            <p:nvPr/>
          </p:nvSpPr>
          <p:spPr bwMode="auto">
            <a:xfrm>
              <a:off x="837" y="612"/>
              <a:ext cx="2" cy="3544"/>
            </a:xfrm>
            <a:prstGeom prst="rect">
              <a:avLst/>
            </a:prstGeom>
            <a:solidFill>
              <a:srgbClr val="00003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51" name="Rectangle 638"/>
            <p:cNvSpPr>
              <a:spLocks noChangeArrowheads="1"/>
            </p:cNvSpPr>
            <p:nvPr/>
          </p:nvSpPr>
          <p:spPr bwMode="auto">
            <a:xfrm>
              <a:off x="839" y="612"/>
              <a:ext cx="1" cy="3544"/>
            </a:xfrm>
            <a:prstGeom prst="rect">
              <a:avLst/>
            </a:prstGeom>
            <a:solidFill>
              <a:srgbClr val="00003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52" name="Rectangle 639"/>
            <p:cNvSpPr>
              <a:spLocks noChangeArrowheads="1"/>
            </p:cNvSpPr>
            <p:nvPr/>
          </p:nvSpPr>
          <p:spPr bwMode="auto">
            <a:xfrm>
              <a:off x="840" y="612"/>
              <a:ext cx="2" cy="3544"/>
            </a:xfrm>
            <a:prstGeom prst="rect">
              <a:avLst/>
            </a:prstGeom>
            <a:solidFill>
              <a:srgbClr val="00003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53" name="Rectangle 640"/>
            <p:cNvSpPr>
              <a:spLocks noChangeArrowheads="1"/>
            </p:cNvSpPr>
            <p:nvPr/>
          </p:nvSpPr>
          <p:spPr bwMode="auto">
            <a:xfrm>
              <a:off x="842" y="612"/>
              <a:ext cx="2" cy="3544"/>
            </a:xfrm>
            <a:prstGeom prst="rect">
              <a:avLst/>
            </a:prstGeom>
            <a:solidFill>
              <a:srgbClr val="00004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54" name="Rectangle 641"/>
            <p:cNvSpPr>
              <a:spLocks noChangeArrowheads="1"/>
            </p:cNvSpPr>
            <p:nvPr/>
          </p:nvSpPr>
          <p:spPr bwMode="auto">
            <a:xfrm>
              <a:off x="844" y="612"/>
              <a:ext cx="2" cy="3544"/>
            </a:xfrm>
            <a:prstGeom prst="rect">
              <a:avLst/>
            </a:prstGeom>
            <a:solidFill>
              <a:srgbClr val="00004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55" name="Rectangle 642"/>
            <p:cNvSpPr>
              <a:spLocks noChangeArrowheads="1"/>
            </p:cNvSpPr>
            <p:nvPr/>
          </p:nvSpPr>
          <p:spPr bwMode="auto">
            <a:xfrm>
              <a:off x="846" y="612"/>
              <a:ext cx="2" cy="3544"/>
            </a:xfrm>
            <a:prstGeom prst="rect">
              <a:avLst/>
            </a:prstGeom>
            <a:solidFill>
              <a:srgbClr val="00004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56" name="Rectangle 643"/>
            <p:cNvSpPr>
              <a:spLocks noChangeArrowheads="1"/>
            </p:cNvSpPr>
            <p:nvPr/>
          </p:nvSpPr>
          <p:spPr bwMode="auto">
            <a:xfrm>
              <a:off x="848" y="612"/>
              <a:ext cx="1" cy="3544"/>
            </a:xfrm>
            <a:prstGeom prst="rect">
              <a:avLst/>
            </a:prstGeom>
            <a:solidFill>
              <a:srgbClr val="0000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57" name="Rectangle 644"/>
            <p:cNvSpPr>
              <a:spLocks noChangeArrowheads="1"/>
            </p:cNvSpPr>
            <p:nvPr/>
          </p:nvSpPr>
          <p:spPr bwMode="auto">
            <a:xfrm>
              <a:off x="849" y="612"/>
              <a:ext cx="2" cy="3544"/>
            </a:xfrm>
            <a:prstGeom prst="rect">
              <a:avLst/>
            </a:prstGeom>
            <a:solidFill>
              <a:srgbClr val="00004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58" name="Rectangle 645"/>
            <p:cNvSpPr>
              <a:spLocks noChangeArrowheads="1"/>
            </p:cNvSpPr>
            <p:nvPr/>
          </p:nvSpPr>
          <p:spPr bwMode="auto">
            <a:xfrm>
              <a:off x="851" y="612"/>
              <a:ext cx="2" cy="3544"/>
            </a:xfrm>
            <a:prstGeom prst="rect">
              <a:avLst/>
            </a:prstGeom>
            <a:solidFill>
              <a:srgbClr val="00004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59" name="Rectangle 646"/>
            <p:cNvSpPr>
              <a:spLocks noChangeArrowheads="1"/>
            </p:cNvSpPr>
            <p:nvPr/>
          </p:nvSpPr>
          <p:spPr bwMode="auto">
            <a:xfrm>
              <a:off x="853" y="612"/>
              <a:ext cx="2" cy="3544"/>
            </a:xfrm>
            <a:prstGeom prst="rect">
              <a:avLst/>
            </a:prstGeom>
            <a:solidFill>
              <a:srgbClr val="00004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60" name="Rectangle 647"/>
            <p:cNvSpPr>
              <a:spLocks noChangeArrowheads="1"/>
            </p:cNvSpPr>
            <p:nvPr/>
          </p:nvSpPr>
          <p:spPr bwMode="auto">
            <a:xfrm>
              <a:off x="855" y="612"/>
              <a:ext cx="2" cy="3544"/>
            </a:xfrm>
            <a:prstGeom prst="rect">
              <a:avLst/>
            </a:prstGeom>
            <a:solidFill>
              <a:srgbClr val="00004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61" name="Rectangle 648"/>
            <p:cNvSpPr>
              <a:spLocks noChangeArrowheads="1"/>
            </p:cNvSpPr>
            <p:nvPr/>
          </p:nvSpPr>
          <p:spPr bwMode="auto">
            <a:xfrm>
              <a:off x="857" y="612"/>
              <a:ext cx="1" cy="3544"/>
            </a:xfrm>
            <a:prstGeom prst="rect">
              <a:avLst/>
            </a:prstGeom>
            <a:solidFill>
              <a:srgbClr val="00004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62" name="Rectangle 649"/>
            <p:cNvSpPr>
              <a:spLocks noChangeArrowheads="1"/>
            </p:cNvSpPr>
            <p:nvPr/>
          </p:nvSpPr>
          <p:spPr bwMode="auto">
            <a:xfrm>
              <a:off x="858" y="612"/>
              <a:ext cx="2" cy="3544"/>
            </a:xfrm>
            <a:prstGeom prst="rect">
              <a:avLst/>
            </a:prstGeom>
            <a:solidFill>
              <a:srgbClr val="00004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63" name="Rectangle 650"/>
            <p:cNvSpPr>
              <a:spLocks noChangeArrowheads="1"/>
            </p:cNvSpPr>
            <p:nvPr/>
          </p:nvSpPr>
          <p:spPr bwMode="auto">
            <a:xfrm>
              <a:off x="860" y="612"/>
              <a:ext cx="2" cy="3544"/>
            </a:xfrm>
            <a:prstGeom prst="rect">
              <a:avLst/>
            </a:prstGeom>
            <a:solidFill>
              <a:srgbClr val="00004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64" name="Rectangle 651"/>
            <p:cNvSpPr>
              <a:spLocks noChangeArrowheads="1"/>
            </p:cNvSpPr>
            <p:nvPr/>
          </p:nvSpPr>
          <p:spPr bwMode="auto">
            <a:xfrm>
              <a:off x="862" y="612"/>
              <a:ext cx="2" cy="3544"/>
            </a:xfrm>
            <a:prstGeom prst="rect">
              <a:avLst/>
            </a:prstGeom>
            <a:solidFill>
              <a:srgbClr val="00004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65" name="Rectangle 652"/>
            <p:cNvSpPr>
              <a:spLocks noChangeArrowheads="1"/>
            </p:cNvSpPr>
            <p:nvPr/>
          </p:nvSpPr>
          <p:spPr bwMode="auto">
            <a:xfrm>
              <a:off x="864" y="612"/>
              <a:ext cx="2" cy="3544"/>
            </a:xfrm>
            <a:prstGeom prst="rect">
              <a:avLst/>
            </a:prstGeom>
            <a:solidFill>
              <a:srgbClr val="0000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66" name="Rectangle 653"/>
            <p:cNvSpPr>
              <a:spLocks noChangeArrowheads="1"/>
            </p:cNvSpPr>
            <p:nvPr/>
          </p:nvSpPr>
          <p:spPr bwMode="auto">
            <a:xfrm>
              <a:off x="866" y="612"/>
              <a:ext cx="2" cy="3544"/>
            </a:xfrm>
            <a:prstGeom prst="rect">
              <a:avLst/>
            </a:prstGeom>
            <a:solidFill>
              <a:srgbClr val="00005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67" name="Rectangle 654"/>
            <p:cNvSpPr>
              <a:spLocks noChangeArrowheads="1"/>
            </p:cNvSpPr>
            <p:nvPr/>
          </p:nvSpPr>
          <p:spPr bwMode="auto">
            <a:xfrm>
              <a:off x="868" y="612"/>
              <a:ext cx="1" cy="3544"/>
            </a:xfrm>
            <a:prstGeom prst="rect">
              <a:avLst/>
            </a:prstGeom>
            <a:solidFill>
              <a:srgbClr val="00005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68" name="Rectangle 655"/>
            <p:cNvSpPr>
              <a:spLocks noChangeArrowheads="1"/>
            </p:cNvSpPr>
            <p:nvPr/>
          </p:nvSpPr>
          <p:spPr bwMode="auto">
            <a:xfrm>
              <a:off x="869" y="612"/>
              <a:ext cx="2" cy="3544"/>
            </a:xfrm>
            <a:prstGeom prst="rect">
              <a:avLst/>
            </a:prstGeom>
            <a:solidFill>
              <a:srgbClr val="00005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69" name="Rectangle 656"/>
            <p:cNvSpPr>
              <a:spLocks noChangeArrowheads="1"/>
            </p:cNvSpPr>
            <p:nvPr/>
          </p:nvSpPr>
          <p:spPr bwMode="auto">
            <a:xfrm>
              <a:off x="871" y="612"/>
              <a:ext cx="2" cy="3544"/>
            </a:xfrm>
            <a:prstGeom prst="rect">
              <a:avLst/>
            </a:prstGeom>
            <a:solidFill>
              <a:srgbClr val="00005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70" name="Rectangle 657"/>
            <p:cNvSpPr>
              <a:spLocks noChangeArrowheads="1"/>
            </p:cNvSpPr>
            <p:nvPr/>
          </p:nvSpPr>
          <p:spPr bwMode="auto">
            <a:xfrm>
              <a:off x="873" y="612"/>
              <a:ext cx="2" cy="3544"/>
            </a:xfrm>
            <a:prstGeom prst="rect">
              <a:avLst/>
            </a:prstGeom>
            <a:solidFill>
              <a:srgbClr val="00005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71" name="Rectangle 658"/>
            <p:cNvSpPr>
              <a:spLocks noChangeArrowheads="1"/>
            </p:cNvSpPr>
            <p:nvPr/>
          </p:nvSpPr>
          <p:spPr bwMode="auto">
            <a:xfrm>
              <a:off x="875" y="612"/>
              <a:ext cx="2" cy="3544"/>
            </a:xfrm>
            <a:prstGeom prst="rect">
              <a:avLst/>
            </a:prstGeom>
            <a:solidFill>
              <a:srgbClr val="00005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72" name="Rectangle 659"/>
            <p:cNvSpPr>
              <a:spLocks noChangeArrowheads="1"/>
            </p:cNvSpPr>
            <p:nvPr/>
          </p:nvSpPr>
          <p:spPr bwMode="auto">
            <a:xfrm>
              <a:off x="877" y="612"/>
              <a:ext cx="1" cy="3544"/>
            </a:xfrm>
            <a:prstGeom prst="rect">
              <a:avLst/>
            </a:prstGeom>
            <a:solidFill>
              <a:srgbClr val="00005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73" name="Rectangle 660"/>
            <p:cNvSpPr>
              <a:spLocks noChangeArrowheads="1"/>
            </p:cNvSpPr>
            <p:nvPr/>
          </p:nvSpPr>
          <p:spPr bwMode="auto">
            <a:xfrm>
              <a:off x="878" y="612"/>
              <a:ext cx="2" cy="3544"/>
            </a:xfrm>
            <a:prstGeom prst="rect">
              <a:avLst/>
            </a:prstGeom>
            <a:solidFill>
              <a:srgbClr val="00005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74" name="Rectangle 661"/>
            <p:cNvSpPr>
              <a:spLocks noChangeArrowheads="1"/>
            </p:cNvSpPr>
            <p:nvPr/>
          </p:nvSpPr>
          <p:spPr bwMode="auto">
            <a:xfrm>
              <a:off x="880" y="612"/>
              <a:ext cx="4" cy="3544"/>
            </a:xfrm>
            <a:prstGeom prst="rect">
              <a:avLst/>
            </a:prstGeom>
            <a:solidFill>
              <a:srgbClr val="00005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75" name="Rectangle 662"/>
            <p:cNvSpPr>
              <a:spLocks noChangeArrowheads="1"/>
            </p:cNvSpPr>
            <p:nvPr/>
          </p:nvSpPr>
          <p:spPr bwMode="auto">
            <a:xfrm>
              <a:off x="884" y="612"/>
              <a:ext cx="2" cy="3544"/>
            </a:xfrm>
            <a:prstGeom prst="rect">
              <a:avLst/>
            </a:prstGeom>
            <a:solidFill>
              <a:srgbClr val="0000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76" name="Rectangle 663"/>
            <p:cNvSpPr>
              <a:spLocks noChangeArrowheads="1"/>
            </p:cNvSpPr>
            <p:nvPr/>
          </p:nvSpPr>
          <p:spPr bwMode="auto">
            <a:xfrm>
              <a:off x="886" y="612"/>
              <a:ext cx="1" cy="3544"/>
            </a:xfrm>
            <a:prstGeom prst="rect">
              <a:avLst/>
            </a:prstGeom>
            <a:solidFill>
              <a:srgbClr val="00005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77" name="Rectangle 664"/>
            <p:cNvSpPr>
              <a:spLocks noChangeArrowheads="1"/>
            </p:cNvSpPr>
            <p:nvPr/>
          </p:nvSpPr>
          <p:spPr bwMode="auto">
            <a:xfrm>
              <a:off x="887" y="612"/>
              <a:ext cx="2" cy="3544"/>
            </a:xfrm>
            <a:prstGeom prst="rect">
              <a:avLst/>
            </a:prstGeom>
            <a:solidFill>
              <a:srgbClr val="00005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78" name="Rectangle 665"/>
            <p:cNvSpPr>
              <a:spLocks noChangeArrowheads="1"/>
            </p:cNvSpPr>
            <p:nvPr/>
          </p:nvSpPr>
          <p:spPr bwMode="auto">
            <a:xfrm>
              <a:off x="889" y="612"/>
              <a:ext cx="4" cy="3544"/>
            </a:xfrm>
            <a:prstGeom prst="rect">
              <a:avLst/>
            </a:prstGeom>
            <a:solidFill>
              <a:srgbClr val="00005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79" name="Rectangle 666"/>
            <p:cNvSpPr>
              <a:spLocks noChangeArrowheads="1"/>
            </p:cNvSpPr>
            <p:nvPr/>
          </p:nvSpPr>
          <p:spPr bwMode="auto">
            <a:xfrm>
              <a:off x="893" y="612"/>
              <a:ext cx="2" cy="3544"/>
            </a:xfrm>
            <a:prstGeom prst="rect">
              <a:avLst/>
            </a:prstGeom>
            <a:solidFill>
              <a:srgbClr val="00005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80" name="Rectangle 667"/>
            <p:cNvSpPr>
              <a:spLocks noChangeArrowheads="1"/>
            </p:cNvSpPr>
            <p:nvPr/>
          </p:nvSpPr>
          <p:spPr bwMode="auto">
            <a:xfrm>
              <a:off x="895" y="612"/>
              <a:ext cx="3" cy="3544"/>
            </a:xfrm>
            <a:prstGeom prst="rect">
              <a:avLst/>
            </a:prstGeom>
            <a:solidFill>
              <a:srgbClr val="0000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81" name="Rectangle 668"/>
            <p:cNvSpPr>
              <a:spLocks noChangeArrowheads="1"/>
            </p:cNvSpPr>
            <p:nvPr/>
          </p:nvSpPr>
          <p:spPr bwMode="auto">
            <a:xfrm>
              <a:off x="898" y="612"/>
              <a:ext cx="2" cy="3544"/>
            </a:xfrm>
            <a:prstGeom prst="rect">
              <a:avLst/>
            </a:prstGeom>
            <a:solidFill>
              <a:srgbClr val="0000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82" name="Rectangle 669"/>
            <p:cNvSpPr>
              <a:spLocks noChangeArrowheads="1"/>
            </p:cNvSpPr>
            <p:nvPr/>
          </p:nvSpPr>
          <p:spPr bwMode="auto">
            <a:xfrm>
              <a:off x="900" y="612"/>
              <a:ext cx="5" cy="3544"/>
            </a:xfrm>
            <a:prstGeom prst="rect">
              <a:avLst/>
            </a:prstGeom>
            <a:solidFill>
              <a:srgbClr val="00006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83" name="Rectangle 670"/>
            <p:cNvSpPr>
              <a:spLocks noChangeArrowheads="1"/>
            </p:cNvSpPr>
            <p:nvPr/>
          </p:nvSpPr>
          <p:spPr bwMode="auto">
            <a:xfrm>
              <a:off x="905" y="612"/>
              <a:ext cx="6" cy="3544"/>
            </a:xfrm>
            <a:prstGeom prst="rect">
              <a:avLst/>
            </a:prstGeom>
            <a:solidFill>
              <a:srgbClr val="00006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84" name="Rectangle 671"/>
            <p:cNvSpPr>
              <a:spLocks noChangeArrowheads="1"/>
            </p:cNvSpPr>
            <p:nvPr/>
          </p:nvSpPr>
          <p:spPr bwMode="auto">
            <a:xfrm>
              <a:off x="911" y="612"/>
              <a:ext cx="3" cy="3544"/>
            </a:xfrm>
            <a:prstGeom prst="rect">
              <a:avLst/>
            </a:prstGeom>
            <a:solidFill>
              <a:srgbClr val="00006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85" name="Rectangle 672"/>
            <p:cNvSpPr>
              <a:spLocks noChangeArrowheads="1"/>
            </p:cNvSpPr>
            <p:nvPr/>
          </p:nvSpPr>
          <p:spPr bwMode="auto">
            <a:xfrm>
              <a:off x="914" y="612"/>
              <a:ext cx="6" cy="3544"/>
            </a:xfrm>
            <a:prstGeom prst="rect">
              <a:avLst/>
            </a:prstGeom>
            <a:solidFill>
              <a:srgbClr val="00006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86" name="Rectangle 673"/>
            <p:cNvSpPr>
              <a:spLocks noChangeArrowheads="1"/>
            </p:cNvSpPr>
            <p:nvPr/>
          </p:nvSpPr>
          <p:spPr bwMode="auto">
            <a:xfrm>
              <a:off x="920" y="612"/>
              <a:ext cx="7" cy="3544"/>
            </a:xfrm>
            <a:prstGeom prst="rect">
              <a:avLst/>
            </a:prstGeom>
            <a:solidFill>
              <a:srgbClr val="00006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87" name="Rectangle 674"/>
            <p:cNvSpPr>
              <a:spLocks noChangeArrowheads="1"/>
            </p:cNvSpPr>
            <p:nvPr/>
          </p:nvSpPr>
          <p:spPr bwMode="auto">
            <a:xfrm>
              <a:off x="927" y="612"/>
              <a:ext cx="9" cy="3544"/>
            </a:xfrm>
            <a:prstGeom prst="rect">
              <a:avLst/>
            </a:prstGeom>
            <a:solidFill>
              <a:srgbClr val="0000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grpSp>
      <p:sp>
        <p:nvSpPr>
          <p:cNvPr id="13328" name="Rectangle 676"/>
          <p:cNvSpPr>
            <a:spLocks noChangeArrowheads="1"/>
          </p:cNvSpPr>
          <p:nvPr/>
        </p:nvSpPr>
        <p:spPr bwMode="auto">
          <a:xfrm>
            <a:off x="936625" y="1028700"/>
            <a:ext cx="184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a:solidFill>
                  <a:srgbClr val="FFFFFF"/>
                </a:solidFill>
                <a:latin typeface="Arial Black" panose="020B0A04020102020204" pitchFamily="34" charset="0"/>
                <a:ea typeface="华文新魏" panose="02010800040101010101" pitchFamily="2" charset="-122"/>
              </a:rPr>
              <a:t>H</a:t>
            </a:r>
            <a:endParaRPr kumimoji="1" lang="en-US" altLang="zh-CN" sz="1800" b="1" i="1">
              <a:solidFill>
                <a:srgbClr val="666699"/>
              </a:solidFill>
              <a:ea typeface="华文新魏" panose="02010800040101010101" pitchFamily="2" charset="-122"/>
            </a:endParaRPr>
          </a:p>
        </p:txBody>
      </p:sp>
      <p:sp>
        <p:nvSpPr>
          <p:cNvPr id="13329" name="Rectangle 677"/>
          <p:cNvSpPr>
            <a:spLocks noChangeArrowheads="1"/>
          </p:cNvSpPr>
          <p:nvPr/>
        </p:nvSpPr>
        <p:spPr bwMode="auto">
          <a:xfrm>
            <a:off x="936625" y="1325563"/>
            <a:ext cx="16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a:solidFill>
                  <a:srgbClr val="FFFFFF"/>
                </a:solidFill>
                <a:latin typeface="Arial Black" panose="020B0A04020102020204" pitchFamily="34" charset="0"/>
                <a:ea typeface="华文新魏" panose="02010800040101010101" pitchFamily="2" charset="-122"/>
              </a:rPr>
              <a:t>P</a:t>
            </a:r>
            <a:endParaRPr kumimoji="1" lang="en-US" altLang="zh-CN" sz="1800" b="1" i="1">
              <a:solidFill>
                <a:srgbClr val="666699"/>
              </a:solidFill>
              <a:ea typeface="华文新魏" panose="02010800040101010101" pitchFamily="2" charset="-122"/>
            </a:endParaRPr>
          </a:p>
        </p:txBody>
      </p:sp>
      <p:sp>
        <p:nvSpPr>
          <p:cNvPr id="13330" name="Rectangle 678"/>
          <p:cNvSpPr>
            <a:spLocks noChangeArrowheads="1"/>
          </p:cNvSpPr>
          <p:nvPr/>
        </p:nvSpPr>
        <p:spPr bwMode="auto">
          <a:xfrm>
            <a:off x="936625" y="1625600"/>
            <a:ext cx="184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a:solidFill>
                  <a:srgbClr val="FFFFFF"/>
                </a:solidFill>
                <a:latin typeface="Arial Black" panose="020B0A04020102020204" pitchFamily="34" charset="0"/>
                <a:ea typeface="华文新魏" panose="02010800040101010101" pitchFamily="2" charset="-122"/>
              </a:rPr>
              <a:t>C</a:t>
            </a:r>
            <a:endParaRPr kumimoji="1" lang="en-US" altLang="zh-CN" sz="1800" b="1" i="1">
              <a:solidFill>
                <a:srgbClr val="666699"/>
              </a:solidFill>
              <a:ea typeface="华文新魏" panose="02010800040101010101" pitchFamily="2" charset="-122"/>
            </a:endParaRPr>
          </a:p>
        </p:txBody>
      </p:sp>
      <p:sp>
        <p:nvSpPr>
          <p:cNvPr id="13331" name="Rectangle 679"/>
          <p:cNvSpPr>
            <a:spLocks noChangeArrowheads="1"/>
          </p:cNvSpPr>
          <p:nvPr/>
        </p:nvSpPr>
        <p:spPr bwMode="auto">
          <a:xfrm>
            <a:off x="936625" y="1927225"/>
            <a:ext cx="16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a:solidFill>
                  <a:srgbClr val="FFFFFF"/>
                </a:solidFill>
                <a:latin typeface="Arial Black" panose="020B0A04020102020204" pitchFamily="34" charset="0"/>
                <a:ea typeface="华文新魏" panose="02010800040101010101" pitchFamily="2" charset="-122"/>
              </a:rPr>
              <a:t>A</a:t>
            </a:r>
            <a:endParaRPr kumimoji="1" lang="en-US" altLang="zh-CN" sz="1800" b="1" i="1">
              <a:solidFill>
                <a:srgbClr val="666699"/>
              </a:solidFill>
              <a:ea typeface="华文新魏" panose="02010800040101010101" pitchFamily="2" charset="-122"/>
            </a:endParaRPr>
          </a:p>
        </p:txBody>
      </p:sp>
      <p:sp>
        <p:nvSpPr>
          <p:cNvPr id="13332" name="Rectangle 680"/>
          <p:cNvSpPr>
            <a:spLocks noChangeArrowheads="1"/>
          </p:cNvSpPr>
          <p:nvPr/>
        </p:nvSpPr>
        <p:spPr bwMode="auto">
          <a:xfrm>
            <a:off x="936625" y="2525713"/>
            <a:ext cx="1412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a:solidFill>
                  <a:srgbClr val="FFFFFF"/>
                </a:solidFill>
                <a:latin typeface="Arial Black" panose="020B0A04020102020204" pitchFamily="34" charset="0"/>
                <a:ea typeface="华文新魏" panose="02010800040101010101" pitchFamily="2" charset="-122"/>
              </a:rPr>
              <a:t>2</a:t>
            </a:r>
            <a:endParaRPr kumimoji="1" lang="en-US" altLang="zh-CN" sz="1800" b="1" i="1">
              <a:solidFill>
                <a:srgbClr val="666699"/>
              </a:solidFill>
              <a:ea typeface="华文新魏" panose="02010800040101010101" pitchFamily="2" charset="-122"/>
            </a:endParaRPr>
          </a:p>
        </p:txBody>
      </p:sp>
      <p:sp>
        <p:nvSpPr>
          <p:cNvPr id="13333" name="Rectangle 681"/>
          <p:cNvSpPr>
            <a:spLocks noChangeArrowheads="1"/>
          </p:cNvSpPr>
          <p:nvPr/>
        </p:nvSpPr>
        <p:spPr bwMode="auto">
          <a:xfrm>
            <a:off x="936625" y="2825750"/>
            <a:ext cx="1412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a:solidFill>
                  <a:srgbClr val="FFFFFF"/>
                </a:solidFill>
                <a:latin typeface="Arial Black" panose="020B0A04020102020204" pitchFamily="34" charset="0"/>
                <a:ea typeface="华文新魏" panose="02010800040101010101" pitchFamily="2" charset="-122"/>
              </a:rPr>
              <a:t>0</a:t>
            </a:r>
            <a:endParaRPr kumimoji="1" lang="en-US" altLang="zh-CN" sz="1800" b="1" i="1">
              <a:solidFill>
                <a:srgbClr val="666699"/>
              </a:solidFill>
              <a:ea typeface="华文新魏" panose="02010800040101010101" pitchFamily="2" charset="-122"/>
            </a:endParaRPr>
          </a:p>
        </p:txBody>
      </p:sp>
      <p:sp>
        <p:nvSpPr>
          <p:cNvPr id="13334" name="Rectangle 682"/>
          <p:cNvSpPr>
            <a:spLocks noChangeArrowheads="1"/>
          </p:cNvSpPr>
          <p:nvPr/>
        </p:nvSpPr>
        <p:spPr bwMode="auto">
          <a:xfrm>
            <a:off x="936625" y="3122613"/>
            <a:ext cx="1412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a:solidFill>
                  <a:srgbClr val="FFFFFF"/>
                </a:solidFill>
                <a:latin typeface="Arial Black" panose="020B0A04020102020204" pitchFamily="34" charset="0"/>
                <a:ea typeface="华文新魏" panose="02010800040101010101" pitchFamily="2" charset="-122"/>
              </a:rPr>
              <a:t>0</a:t>
            </a:r>
            <a:endParaRPr kumimoji="1" lang="en-US" altLang="zh-CN" sz="1800" b="1" i="1">
              <a:solidFill>
                <a:srgbClr val="666699"/>
              </a:solidFill>
              <a:ea typeface="华文新魏" panose="02010800040101010101" pitchFamily="2" charset="-122"/>
            </a:endParaRPr>
          </a:p>
        </p:txBody>
      </p:sp>
      <p:sp>
        <p:nvSpPr>
          <p:cNvPr id="13335" name="Rectangle 683"/>
          <p:cNvSpPr>
            <a:spLocks noChangeArrowheads="1"/>
          </p:cNvSpPr>
          <p:nvPr/>
        </p:nvSpPr>
        <p:spPr bwMode="auto">
          <a:xfrm>
            <a:off x="936625" y="3424238"/>
            <a:ext cx="1412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a:solidFill>
                  <a:srgbClr val="FFFFFF"/>
                </a:solidFill>
                <a:latin typeface="Arial Black" panose="020B0A04020102020204" pitchFamily="34" charset="0"/>
                <a:ea typeface="华文新魏" panose="02010800040101010101" pitchFamily="2" charset="-122"/>
              </a:rPr>
              <a:t>1</a:t>
            </a:r>
            <a:endParaRPr kumimoji="1" lang="en-US" altLang="zh-CN" sz="1800" b="1" i="1">
              <a:solidFill>
                <a:srgbClr val="666699"/>
              </a:solidFill>
              <a:ea typeface="华文新魏" panose="02010800040101010101" pitchFamily="2" charset="-122"/>
            </a:endParaRPr>
          </a:p>
        </p:txBody>
      </p:sp>
      <p:grpSp>
        <p:nvGrpSpPr>
          <p:cNvPr id="13336" name="Group 794"/>
          <p:cNvGrpSpPr>
            <a:grpSpLocks/>
          </p:cNvGrpSpPr>
          <p:nvPr/>
        </p:nvGrpSpPr>
        <p:grpSpPr bwMode="auto">
          <a:xfrm>
            <a:off x="1485900" y="2155825"/>
            <a:ext cx="6877050" cy="103188"/>
            <a:chOff x="936" y="1358"/>
            <a:chExt cx="4332" cy="65"/>
          </a:xfrm>
        </p:grpSpPr>
        <p:sp>
          <p:nvSpPr>
            <p:cNvPr id="13508" name="Rectangle 684"/>
            <p:cNvSpPr>
              <a:spLocks noChangeArrowheads="1"/>
            </p:cNvSpPr>
            <p:nvPr/>
          </p:nvSpPr>
          <p:spPr bwMode="auto">
            <a:xfrm>
              <a:off x="936" y="1358"/>
              <a:ext cx="4" cy="65"/>
            </a:xfrm>
            <a:prstGeom prst="rect">
              <a:avLst/>
            </a:prstGeom>
            <a:solidFill>
              <a:srgbClr val="0066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09" name="Rectangle 685"/>
            <p:cNvSpPr>
              <a:spLocks noChangeArrowheads="1"/>
            </p:cNvSpPr>
            <p:nvPr/>
          </p:nvSpPr>
          <p:spPr bwMode="auto">
            <a:xfrm>
              <a:off x="940" y="1358"/>
              <a:ext cx="1" cy="65"/>
            </a:xfrm>
            <a:prstGeom prst="rect">
              <a:avLst/>
            </a:prstGeom>
            <a:solidFill>
              <a:srgbClr val="0266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10" name="Rectangle 686"/>
            <p:cNvSpPr>
              <a:spLocks noChangeArrowheads="1"/>
            </p:cNvSpPr>
            <p:nvPr/>
          </p:nvSpPr>
          <p:spPr bwMode="auto">
            <a:xfrm>
              <a:off x="941" y="1358"/>
              <a:ext cx="4" cy="65"/>
            </a:xfrm>
            <a:prstGeom prst="rect">
              <a:avLst/>
            </a:prstGeom>
            <a:solidFill>
              <a:srgbClr val="0466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11" name="Rectangle 687"/>
            <p:cNvSpPr>
              <a:spLocks noChangeArrowheads="1"/>
            </p:cNvSpPr>
            <p:nvPr/>
          </p:nvSpPr>
          <p:spPr bwMode="auto">
            <a:xfrm>
              <a:off x="945" y="1358"/>
              <a:ext cx="4" cy="65"/>
            </a:xfrm>
            <a:prstGeom prst="rect">
              <a:avLst/>
            </a:prstGeom>
            <a:solidFill>
              <a:srgbClr val="0666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12" name="Rectangle 688"/>
            <p:cNvSpPr>
              <a:spLocks noChangeArrowheads="1"/>
            </p:cNvSpPr>
            <p:nvPr/>
          </p:nvSpPr>
          <p:spPr bwMode="auto">
            <a:xfrm>
              <a:off x="949" y="1358"/>
              <a:ext cx="3" cy="65"/>
            </a:xfrm>
            <a:prstGeom prst="rect">
              <a:avLst/>
            </a:prstGeom>
            <a:solidFill>
              <a:srgbClr val="0866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13" name="Rectangle 689"/>
            <p:cNvSpPr>
              <a:spLocks noChangeArrowheads="1"/>
            </p:cNvSpPr>
            <p:nvPr/>
          </p:nvSpPr>
          <p:spPr bwMode="auto">
            <a:xfrm>
              <a:off x="952" y="1358"/>
              <a:ext cx="25" cy="65"/>
            </a:xfrm>
            <a:prstGeom prst="rect">
              <a:avLst/>
            </a:prstGeom>
            <a:solidFill>
              <a:srgbClr val="0B66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14" name="Rectangle 690"/>
            <p:cNvSpPr>
              <a:spLocks noChangeArrowheads="1"/>
            </p:cNvSpPr>
            <p:nvPr/>
          </p:nvSpPr>
          <p:spPr bwMode="auto">
            <a:xfrm>
              <a:off x="977" y="1358"/>
              <a:ext cx="8" cy="65"/>
            </a:xfrm>
            <a:prstGeom prst="rect">
              <a:avLst/>
            </a:prstGeom>
            <a:solidFill>
              <a:srgbClr val="0D67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15" name="Rectangle 691"/>
            <p:cNvSpPr>
              <a:spLocks noChangeArrowheads="1"/>
            </p:cNvSpPr>
            <p:nvPr/>
          </p:nvSpPr>
          <p:spPr bwMode="auto">
            <a:xfrm>
              <a:off x="985" y="1358"/>
              <a:ext cx="29" cy="65"/>
            </a:xfrm>
            <a:prstGeom prst="rect">
              <a:avLst/>
            </a:prstGeom>
            <a:solidFill>
              <a:srgbClr val="0F67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16" name="Rectangle 692"/>
            <p:cNvSpPr>
              <a:spLocks noChangeArrowheads="1"/>
            </p:cNvSpPr>
            <p:nvPr/>
          </p:nvSpPr>
          <p:spPr bwMode="auto">
            <a:xfrm>
              <a:off x="1014" y="1358"/>
              <a:ext cx="10" cy="65"/>
            </a:xfrm>
            <a:prstGeom prst="rect">
              <a:avLst/>
            </a:prstGeom>
            <a:solidFill>
              <a:srgbClr val="1168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17" name="Rectangle 693"/>
            <p:cNvSpPr>
              <a:spLocks noChangeArrowheads="1"/>
            </p:cNvSpPr>
            <p:nvPr/>
          </p:nvSpPr>
          <p:spPr bwMode="auto">
            <a:xfrm>
              <a:off x="1024" y="1358"/>
              <a:ext cx="11" cy="65"/>
            </a:xfrm>
            <a:prstGeom prst="rect">
              <a:avLst/>
            </a:prstGeom>
            <a:solidFill>
              <a:srgbClr val="1368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18" name="Rectangle 694"/>
            <p:cNvSpPr>
              <a:spLocks noChangeArrowheads="1"/>
            </p:cNvSpPr>
            <p:nvPr/>
          </p:nvSpPr>
          <p:spPr bwMode="auto">
            <a:xfrm>
              <a:off x="1035" y="1358"/>
              <a:ext cx="33" cy="65"/>
            </a:xfrm>
            <a:prstGeom prst="rect">
              <a:avLst/>
            </a:prstGeom>
            <a:solidFill>
              <a:srgbClr val="1568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19" name="Rectangle 695"/>
            <p:cNvSpPr>
              <a:spLocks noChangeArrowheads="1"/>
            </p:cNvSpPr>
            <p:nvPr/>
          </p:nvSpPr>
          <p:spPr bwMode="auto">
            <a:xfrm>
              <a:off x="1068" y="1358"/>
              <a:ext cx="18" cy="65"/>
            </a:xfrm>
            <a:prstGeom prst="rect">
              <a:avLst/>
            </a:prstGeom>
            <a:solidFill>
              <a:srgbClr val="1768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20" name="Rectangle 696"/>
            <p:cNvSpPr>
              <a:spLocks noChangeArrowheads="1"/>
            </p:cNvSpPr>
            <p:nvPr/>
          </p:nvSpPr>
          <p:spPr bwMode="auto">
            <a:xfrm>
              <a:off x="1086" y="1358"/>
              <a:ext cx="41" cy="65"/>
            </a:xfrm>
            <a:prstGeom prst="rect">
              <a:avLst/>
            </a:prstGeom>
            <a:solidFill>
              <a:srgbClr val="1969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21" name="Rectangle 697"/>
            <p:cNvSpPr>
              <a:spLocks noChangeArrowheads="1"/>
            </p:cNvSpPr>
            <p:nvPr/>
          </p:nvSpPr>
          <p:spPr bwMode="auto">
            <a:xfrm>
              <a:off x="1127" y="1358"/>
              <a:ext cx="16" cy="65"/>
            </a:xfrm>
            <a:prstGeom prst="rect">
              <a:avLst/>
            </a:prstGeom>
            <a:solidFill>
              <a:srgbClr val="1B69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22" name="Rectangle 698"/>
            <p:cNvSpPr>
              <a:spLocks noChangeArrowheads="1"/>
            </p:cNvSpPr>
            <p:nvPr/>
          </p:nvSpPr>
          <p:spPr bwMode="auto">
            <a:xfrm>
              <a:off x="1143" y="1358"/>
              <a:ext cx="22" cy="65"/>
            </a:xfrm>
            <a:prstGeom prst="rect">
              <a:avLst/>
            </a:prstGeom>
            <a:solidFill>
              <a:srgbClr val="1D6A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23" name="Rectangle 699"/>
            <p:cNvSpPr>
              <a:spLocks noChangeArrowheads="1"/>
            </p:cNvSpPr>
            <p:nvPr/>
          </p:nvSpPr>
          <p:spPr bwMode="auto">
            <a:xfrm>
              <a:off x="1165" y="1358"/>
              <a:ext cx="47" cy="65"/>
            </a:xfrm>
            <a:prstGeom prst="rect">
              <a:avLst/>
            </a:prstGeom>
            <a:solidFill>
              <a:srgbClr val="1F6B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24" name="Rectangle 700"/>
            <p:cNvSpPr>
              <a:spLocks noChangeArrowheads="1"/>
            </p:cNvSpPr>
            <p:nvPr/>
          </p:nvSpPr>
          <p:spPr bwMode="auto">
            <a:xfrm>
              <a:off x="1212" y="1358"/>
              <a:ext cx="21" cy="65"/>
            </a:xfrm>
            <a:prstGeom prst="rect">
              <a:avLst/>
            </a:prstGeom>
            <a:solidFill>
              <a:srgbClr val="216B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25" name="Rectangle 701"/>
            <p:cNvSpPr>
              <a:spLocks noChangeArrowheads="1"/>
            </p:cNvSpPr>
            <p:nvPr/>
          </p:nvSpPr>
          <p:spPr bwMode="auto">
            <a:xfrm>
              <a:off x="1233" y="1358"/>
              <a:ext cx="33" cy="65"/>
            </a:xfrm>
            <a:prstGeom prst="rect">
              <a:avLst/>
            </a:prstGeom>
            <a:solidFill>
              <a:srgbClr val="236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26" name="Rectangle 702"/>
            <p:cNvSpPr>
              <a:spLocks noChangeArrowheads="1"/>
            </p:cNvSpPr>
            <p:nvPr/>
          </p:nvSpPr>
          <p:spPr bwMode="auto">
            <a:xfrm>
              <a:off x="1266" y="1358"/>
              <a:ext cx="22" cy="65"/>
            </a:xfrm>
            <a:prstGeom prst="rect">
              <a:avLst/>
            </a:prstGeom>
            <a:solidFill>
              <a:srgbClr val="256D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27" name="Rectangle 703"/>
            <p:cNvSpPr>
              <a:spLocks noChangeArrowheads="1"/>
            </p:cNvSpPr>
            <p:nvPr/>
          </p:nvSpPr>
          <p:spPr bwMode="auto">
            <a:xfrm>
              <a:off x="1288" y="1358"/>
              <a:ext cx="30" cy="65"/>
            </a:xfrm>
            <a:prstGeom prst="rect">
              <a:avLst/>
            </a:prstGeom>
            <a:solidFill>
              <a:srgbClr val="276D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28" name="Rectangle 704"/>
            <p:cNvSpPr>
              <a:spLocks noChangeArrowheads="1"/>
            </p:cNvSpPr>
            <p:nvPr/>
          </p:nvSpPr>
          <p:spPr bwMode="auto">
            <a:xfrm>
              <a:off x="1318" y="1358"/>
              <a:ext cx="33" cy="65"/>
            </a:xfrm>
            <a:prstGeom prst="rect">
              <a:avLst/>
            </a:prstGeom>
            <a:solidFill>
              <a:srgbClr val="296E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29" name="Rectangle 705"/>
            <p:cNvSpPr>
              <a:spLocks noChangeArrowheads="1"/>
            </p:cNvSpPr>
            <p:nvPr/>
          </p:nvSpPr>
          <p:spPr bwMode="auto">
            <a:xfrm>
              <a:off x="1351" y="1358"/>
              <a:ext cx="34" cy="65"/>
            </a:xfrm>
            <a:prstGeom prst="rect">
              <a:avLst/>
            </a:prstGeom>
            <a:solidFill>
              <a:srgbClr val="2B6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30" name="Rectangle 706"/>
            <p:cNvSpPr>
              <a:spLocks noChangeArrowheads="1"/>
            </p:cNvSpPr>
            <p:nvPr/>
          </p:nvSpPr>
          <p:spPr bwMode="auto">
            <a:xfrm>
              <a:off x="1385" y="1358"/>
              <a:ext cx="34" cy="65"/>
            </a:xfrm>
            <a:prstGeom prst="rect">
              <a:avLst/>
            </a:prstGeom>
            <a:solidFill>
              <a:srgbClr val="2D7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31" name="Rectangle 707"/>
            <p:cNvSpPr>
              <a:spLocks noChangeArrowheads="1"/>
            </p:cNvSpPr>
            <p:nvPr/>
          </p:nvSpPr>
          <p:spPr bwMode="auto">
            <a:xfrm>
              <a:off x="1419" y="1358"/>
              <a:ext cx="29" cy="65"/>
            </a:xfrm>
            <a:prstGeom prst="rect">
              <a:avLst/>
            </a:prstGeom>
            <a:solidFill>
              <a:srgbClr val="2F71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32" name="Rectangle 708"/>
            <p:cNvSpPr>
              <a:spLocks noChangeArrowheads="1"/>
            </p:cNvSpPr>
            <p:nvPr/>
          </p:nvSpPr>
          <p:spPr bwMode="auto">
            <a:xfrm>
              <a:off x="1448" y="1358"/>
              <a:ext cx="40" cy="65"/>
            </a:xfrm>
            <a:prstGeom prst="rect">
              <a:avLst/>
            </a:prstGeom>
            <a:solidFill>
              <a:srgbClr val="3172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33" name="Rectangle 709"/>
            <p:cNvSpPr>
              <a:spLocks noChangeArrowheads="1"/>
            </p:cNvSpPr>
            <p:nvPr/>
          </p:nvSpPr>
          <p:spPr bwMode="auto">
            <a:xfrm>
              <a:off x="1488" y="1358"/>
              <a:ext cx="20" cy="65"/>
            </a:xfrm>
            <a:prstGeom prst="rect">
              <a:avLst/>
            </a:prstGeom>
            <a:solidFill>
              <a:srgbClr val="3373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34" name="Rectangle 710"/>
            <p:cNvSpPr>
              <a:spLocks noChangeArrowheads="1"/>
            </p:cNvSpPr>
            <p:nvPr/>
          </p:nvSpPr>
          <p:spPr bwMode="auto">
            <a:xfrm>
              <a:off x="1508" y="1358"/>
              <a:ext cx="43" cy="65"/>
            </a:xfrm>
            <a:prstGeom prst="rect">
              <a:avLst/>
            </a:prstGeom>
            <a:solidFill>
              <a:srgbClr val="3574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35" name="Rectangle 711"/>
            <p:cNvSpPr>
              <a:spLocks noChangeArrowheads="1"/>
            </p:cNvSpPr>
            <p:nvPr/>
          </p:nvSpPr>
          <p:spPr bwMode="auto">
            <a:xfrm>
              <a:off x="1551" y="1358"/>
              <a:ext cx="32" cy="65"/>
            </a:xfrm>
            <a:prstGeom prst="rect">
              <a:avLst/>
            </a:prstGeom>
            <a:solidFill>
              <a:srgbClr val="3775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36" name="Rectangle 712"/>
            <p:cNvSpPr>
              <a:spLocks noChangeArrowheads="1"/>
            </p:cNvSpPr>
            <p:nvPr/>
          </p:nvSpPr>
          <p:spPr bwMode="auto">
            <a:xfrm>
              <a:off x="1583" y="1358"/>
              <a:ext cx="22" cy="65"/>
            </a:xfrm>
            <a:prstGeom prst="rect">
              <a:avLst/>
            </a:prstGeom>
            <a:solidFill>
              <a:srgbClr val="3976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37" name="Rectangle 713"/>
            <p:cNvSpPr>
              <a:spLocks noChangeArrowheads="1"/>
            </p:cNvSpPr>
            <p:nvPr/>
          </p:nvSpPr>
          <p:spPr bwMode="auto">
            <a:xfrm>
              <a:off x="1605" y="1358"/>
              <a:ext cx="34" cy="65"/>
            </a:xfrm>
            <a:prstGeom prst="rect">
              <a:avLst/>
            </a:prstGeom>
            <a:solidFill>
              <a:srgbClr val="3B78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38" name="Rectangle 714"/>
            <p:cNvSpPr>
              <a:spLocks noChangeArrowheads="1"/>
            </p:cNvSpPr>
            <p:nvPr/>
          </p:nvSpPr>
          <p:spPr bwMode="auto">
            <a:xfrm>
              <a:off x="1639" y="1358"/>
              <a:ext cx="34" cy="65"/>
            </a:xfrm>
            <a:prstGeom prst="rect">
              <a:avLst/>
            </a:prstGeom>
            <a:solidFill>
              <a:srgbClr val="3D79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39" name="Rectangle 715"/>
            <p:cNvSpPr>
              <a:spLocks noChangeArrowheads="1"/>
            </p:cNvSpPr>
            <p:nvPr/>
          </p:nvSpPr>
          <p:spPr bwMode="auto">
            <a:xfrm>
              <a:off x="1673" y="1358"/>
              <a:ext cx="35" cy="65"/>
            </a:xfrm>
            <a:prstGeom prst="rect">
              <a:avLst/>
            </a:prstGeom>
            <a:solidFill>
              <a:srgbClr val="3F7A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40" name="Rectangle 716"/>
            <p:cNvSpPr>
              <a:spLocks noChangeArrowheads="1"/>
            </p:cNvSpPr>
            <p:nvPr/>
          </p:nvSpPr>
          <p:spPr bwMode="auto">
            <a:xfrm>
              <a:off x="1708" y="1358"/>
              <a:ext cx="32" cy="65"/>
            </a:xfrm>
            <a:prstGeom prst="rect">
              <a:avLst/>
            </a:prstGeom>
            <a:solidFill>
              <a:srgbClr val="417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41" name="Rectangle 717"/>
            <p:cNvSpPr>
              <a:spLocks noChangeArrowheads="1"/>
            </p:cNvSpPr>
            <p:nvPr/>
          </p:nvSpPr>
          <p:spPr bwMode="auto">
            <a:xfrm>
              <a:off x="1740" y="1358"/>
              <a:ext cx="34" cy="65"/>
            </a:xfrm>
            <a:prstGeom prst="rect">
              <a:avLst/>
            </a:prstGeom>
            <a:solidFill>
              <a:srgbClr val="437D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42" name="Rectangle 718"/>
            <p:cNvSpPr>
              <a:spLocks noChangeArrowheads="1"/>
            </p:cNvSpPr>
            <p:nvPr/>
          </p:nvSpPr>
          <p:spPr bwMode="auto">
            <a:xfrm>
              <a:off x="1774" y="1358"/>
              <a:ext cx="35" cy="65"/>
            </a:xfrm>
            <a:prstGeom prst="rect">
              <a:avLst/>
            </a:prstGeom>
            <a:solidFill>
              <a:srgbClr val="457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43" name="Rectangle 719"/>
            <p:cNvSpPr>
              <a:spLocks noChangeArrowheads="1"/>
            </p:cNvSpPr>
            <p:nvPr/>
          </p:nvSpPr>
          <p:spPr bwMode="auto">
            <a:xfrm>
              <a:off x="1809" y="1358"/>
              <a:ext cx="34" cy="65"/>
            </a:xfrm>
            <a:prstGeom prst="rect">
              <a:avLst/>
            </a:prstGeom>
            <a:solidFill>
              <a:srgbClr val="478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44" name="Rectangle 720"/>
            <p:cNvSpPr>
              <a:spLocks noChangeArrowheads="1"/>
            </p:cNvSpPr>
            <p:nvPr/>
          </p:nvSpPr>
          <p:spPr bwMode="auto">
            <a:xfrm>
              <a:off x="1843" y="1358"/>
              <a:ext cx="29" cy="65"/>
            </a:xfrm>
            <a:prstGeom prst="rect">
              <a:avLst/>
            </a:prstGeom>
            <a:solidFill>
              <a:srgbClr val="4981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45" name="Rectangle 721"/>
            <p:cNvSpPr>
              <a:spLocks noChangeArrowheads="1"/>
            </p:cNvSpPr>
            <p:nvPr/>
          </p:nvSpPr>
          <p:spPr bwMode="auto">
            <a:xfrm>
              <a:off x="1872" y="1358"/>
              <a:ext cx="21" cy="65"/>
            </a:xfrm>
            <a:prstGeom prst="rect">
              <a:avLst/>
            </a:prstGeom>
            <a:solidFill>
              <a:srgbClr val="4B82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46" name="Rectangle 722"/>
            <p:cNvSpPr>
              <a:spLocks noChangeArrowheads="1"/>
            </p:cNvSpPr>
            <p:nvPr/>
          </p:nvSpPr>
          <p:spPr bwMode="auto">
            <a:xfrm>
              <a:off x="1893" y="1358"/>
              <a:ext cx="35" cy="65"/>
            </a:xfrm>
            <a:prstGeom prst="rect">
              <a:avLst/>
            </a:prstGeom>
            <a:solidFill>
              <a:srgbClr val="4D84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47" name="Rectangle 723"/>
            <p:cNvSpPr>
              <a:spLocks noChangeArrowheads="1"/>
            </p:cNvSpPr>
            <p:nvPr/>
          </p:nvSpPr>
          <p:spPr bwMode="auto">
            <a:xfrm>
              <a:off x="1928" y="1358"/>
              <a:ext cx="32" cy="65"/>
            </a:xfrm>
            <a:prstGeom prst="rect">
              <a:avLst/>
            </a:prstGeom>
            <a:solidFill>
              <a:srgbClr val="4F85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48" name="Rectangle 724"/>
            <p:cNvSpPr>
              <a:spLocks noChangeArrowheads="1"/>
            </p:cNvSpPr>
            <p:nvPr/>
          </p:nvSpPr>
          <p:spPr bwMode="auto">
            <a:xfrm>
              <a:off x="1960" y="1358"/>
              <a:ext cx="34" cy="65"/>
            </a:xfrm>
            <a:prstGeom prst="rect">
              <a:avLst/>
            </a:prstGeom>
            <a:solidFill>
              <a:srgbClr val="5187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49" name="Rectangle 725"/>
            <p:cNvSpPr>
              <a:spLocks noChangeArrowheads="1"/>
            </p:cNvSpPr>
            <p:nvPr/>
          </p:nvSpPr>
          <p:spPr bwMode="auto">
            <a:xfrm>
              <a:off x="1994" y="1358"/>
              <a:ext cx="35" cy="65"/>
            </a:xfrm>
            <a:prstGeom prst="rect">
              <a:avLst/>
            </a:prstGeom>
            <a:solidFill>
              <a:srgbClr val="5389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50" name="Rectangle 726"/>
            <p:cNvSpPr>
              <a:spLocks noChangeArrowheads="1"/>
            </p:cNvSpPr>
            <p:nvPr/>
          </p:nvSpPr>
          <p:spPr bwMode="auto">
            <a:xfrm>
              <a:off x="2029" y="1358"/>
              <a:ext cx="34" cy="65"/>
            </a:xfrm>
            <a:prstGeom prst="rect">
              <a:avLst/>
            </a:prstGeom>
            <a:solidFill>
              <a:srgbClr val="558A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51" name="Rectangle 727"/>
            <p:cNvSpPr>
              <a:spLocks noChangeArrowheads="1"/>
            </p:cNvSpPr>
            <p:nvPr/>
          </p:nvSpPr>
          <p:spPr bwMode="auto">
            <a:xfrm>
              <a:off x="2063" y="1358"/>
              <a:ext cx="32" cy="65"/>
            </a:xfrm>
            <a:prstGeom prst="rect">
              <a:avLst/>
            </a:prstGeom>
            <a:solidFill>
              <a:srgbClr val="578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52" name="Rectangle 728"/>
            <p:cNvSpPr>
              <a:spLocks noChangeArrowheads="1"/>
            </p:cNvSpPr>
            <p:nvPr/>
          </p:nvSpPr>
          <p:spPr bwMode="auto">
            <a:xfrm>
              <a:off x="2095" y="1358"/>
              <a:ext cx="22" cy="65"/>
            </a:xfrm>
            <a:prstGeom prst="rect">
              <a:avLst/>
            </a:prstGeom>
            <a:solidFill>
              <a:srgbClr val="598E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53" name="Rectangle 729"/>
            <p:cNvSpPr>
              <a:spLocks noChangeArrowheads="1"/>
            </p:cNvSpPr>
            <p:nvPr/>
          </p:nvSpPr>
          <p:spPr bwMode="auto">
            <a:xfrm>
              <a:off x="2117" y="1358"/>
              <a:ext cx="34" cy="65"/>
            </a:xfrm>
            <a:prstGeom prst="rect">
              <a:avLst/>
            </a:prstGeom>
            <a:solidFill>
              <a:srgbClr val="5B8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54" name="Rectangle 730"/>
            <p:cNvSpPr>
              <a:spLocks noChangeArrowheads="1"/>
            </p:cNvSpPr>
            <p:nvPr/>
          </p:nvSpPr>
          <p:spPr bwMode="auto">
            <a:xfrm>
              <a:off x="2151" y="1358"/>
              <a:ext cx="29" cy="65"/>
            </a:xfrm>
            <a:prstGeom prst="rect">
              <a:avLst/>
            </a:prstGeom>
            <a:solidFill>
              <a:srgbClr val="5D9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55" name="Rectangle 731"/>
            <p:cNvSpPr>
              <a:spLocks noChangeArrowheads="1"/>
            </p:cNvSpPr>
            <p:nvPr/>
          </p:nvSpPr>
          <p:spPr bwMode="auto">
            <a:xfrm>
              <a:off x="2180" y="1358"/>
              <a:ext cx="34" cy="65"/>
            </a:xfrm>
            <a:prstGeom prst="rect">
              <a:avLst/>
            </a:prstGeom>
            <a:solidFill>
              <a:srgbClr val="5F92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56" name="Rectangle 732"/>
            <p:cNvSpPr>
              <a:spLocks noChangeArrowheads="1"/>
            </p:cNvSpPr>
            <p:nvPr/>
          </p:nvSpPr>
          <p:spPr bwMode="auto">
            <a:xfrm>
              <a:off x="2214" y="1358"/>
              <a:ext cx="34" cy="65"/>
            </a:xfrm>
            <a:prstGeom prst="rect">
              <a:avLst/>
            </a:prstGeom>
            <a:solidFill>
              <a:srgbClr val="6194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57" name="Rectangle 733"/>
            <p:cNvSpPr>
              <a:spLocks noChangeArrowheads="1"/>
            </p:cNvSpPr>
            <p:nvPr/>
          </p:nvSpPr>
          <p:spPr bwMode="auto">
            <a:xfrm>
              <a:off x="2248" y="1358"/>
              <a:ext cx="35" cy="65"/>
            </a:xfrm>
            <a:prstGeom prst="rect">
              <a:avLst/>
            </a:prstGeom>
            <a:solidFill>
              <a:srgbClr val="6396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58" name="Rectangle 734"/>
            <p:cNvSpPr>
              <a:spLocks noChangeArrowheads="1"/>
            </p:cNvSpPr>
            <p:nvPr/>
          </p:nvSpPr>
          <p:spPr bwMode="auto">
            <a:xfrm>
              <a:off x="2283" y="1358"/>
              <a:ext cx="32" cy="65"/>
            </a:xfrm>
            <a:prstGeom prst="rect">
              <a:avLst/>
            </a:prstGeom>
            <a:solidFill>
              <a:srgbClr val="6598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59" name="Rectangle 735"/>
            <p:cNvSpPr>
              <a:spLocks noChangeArrowheads="1"/>
            </p:cNvSpPr>
            <p:nvPr/>
          </p:nvSpPr>
          <p:spPr bwMode="auto">
            <a:xfrm>
              <a:off x="2315" y="1358"/>
              <a:ext cx="34" cy="65"/>
            </a:xfrm>
            <a:prstGeom prst="rect">
              <a:avLst/>
            </a:prstGeom>
            <a:solidFill>
              <a:srgbClr val="6799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60" name="Rectangle 736"/>
            <p:cNvSpPr>
              <a:spLocks noChangeArrowheads="1"/>
            </p:cNvSpPr>
            <p:nvPr/>
          </p:nvSpPr>
          <p:spPr bwMode="auto">
            <a:xfrm>
              <a:off x="2349" y="1358"/>
              <a:ext cx="22" cy="65"/>
            </a:xfrm>
            <a:prstGeom prst="rect">
              <a:avLst/>
            </a:prstGeom>
            <a:solidFill>
              <a:srgbClr val="699B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61" name="Rectangle 737"/>
            <p:cNvSpPr>
              <a:spLocks noChangeArrowheads="1"/>
            </p:cNvSpPr>
            <p:nvPr/>
          </p:nvSpPr>
          <p:spPr bwMode="auto">
            <a:xfrm>
              <a:off x="2371" y="1358"/>
              <a:ext cx="29" cy="65"/>
            </a:xfrm>
            <a:prstGeom prst="rect">
              <a:avLst/>
            </a:prstGeom>
            <a:solidFill>
              <a:srgbClr val="6B9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62" name="Rectangle 738"/>
            <p:cNvSpPr>
              <a:spLocks noChangeArrowheads="1"/>
            </p:cNvSpPr>
            <p:nvPr/>
          </p:nvSpPr>
          <p:spPr bwMode="auto">
            <a:xfrm>
              <a:off x="2400" y="1358"/>
              <a:ext cx="22" cy="65"/>
            </a:xfrm>
            <a:prstGeom prst="rect">
              <a:avLst/>
            </a:prstGeom>
            <a:solidFill>
              <a:srgbClr val="6C9E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63" name="Rectangle 739"/>
            <p:cNvSpPr>
              <a:spLocks noChangeArrowheads="1"/>
            </p:cNvSpPr>
            <p:nvPr/>
          </p:nvSpPr>
          <p:spPr bwMode="auto">
            <a:xfrm>
              <a:off x="2422" y="1358"/>
              <a:ext cx="30" cy="65"/>
            </a:xfrm>
            <a:prstGeom prst="rect">
              <a:avLst/>
            </a:prstGeom>
            <a:solidFill>
              <a:srgbClr val="6E9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64" name="Rectangle 740"/>
            <p:cNvSpPr>
              <a:spLocks noChangeArrowheads="1"/>
            </p:cNvSpPr>
            <p:nvPr/>
          </p:nvSpPr>
          <p:spPr bwMode="auto">
            <a:xfrm>
              <a:off x="2452" y="1358"/>
              <a:ext cx="33" cy="65"/>
            </a:xfrm>
            <a:prstGeom prst="rect">
              <a:avLst/>
            </a:prstGeom>
            <a:solidFill>
              <a:srgbClr val="70A1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65" name="Rectangle 741"/>
            <p:cNvSpPr>
              <a:spLocks noChangeArrowheads="1"/>
            </p:cNvSpPr>
            <p:nvPr/>
          </p:nvSpPr>
          <p:spPr bwMode="auto">
            <a:xfrm>
              <a:off x="2485" y="1358"/>
              <a:ext cx="34" cy="65"/>
            </a:xfrm>
            <a:prstGeom prst="rect">
              <a:avLst/>
            </a:prstGeom>
            <a:solidFill>
              <a:srgbClr val="72A3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66" name="Rectangle 742"/>
            <p:cNvSpPr>
              <a:spLocks noChangeArrowheads="1"/>
            </p:cNvSpPr>
            <p:nvPr/>
          </p:nvSpPr>
          <p:spPr bwMode="auto">
            <a:xfrm>
              <a:off x="2519" y="1358"/>
              <a:ext cx="34" cy="65"/>
            </a:xfrm>
            <a:prstGeom prst="rect">
              <a:avLst/>
            </a:prstGeom>
            <a:solidFill>
              <a:srgbClr val="74A5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67" name="Rectangle 743"/>
            <p:cNvSpPr>
              <a:spLocks noChangeArrowheads="1"/>
            </p:cNvSpPr>
            <p:nvPr/>
          </p:nvSpPr>
          <p:spPr bwMode="auto">
            <a:xfrm>
              <a:off x="2553" y="1358"/>
              <a:ext cx="34" cy="65"/>
            </a:xfrm>
            <a:prstGeom prst="rect">
              <a:avLst/>
            </a:prstGeom>
            <a:solidFill>
              <a:srgbClr val="76A7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68" name="Rectangle 744"/>
            <p:cNvSpPr>
              <a:spLocks noChangeArrowheads="1"/>
            </p:cNvSpPr>
            <p:nvPr/>
          </p:nvSpPr>
          <p:spPr bwMode="auto">
            <a:xfrm>
              <a:off x="2587" y="1358"/>
              <a:ext cx="33" cy="65"/>
            </a:xfrm>
            <a:prstGeom prst="rect">
              <a:avLst/>
            </a:prstGeom>
            <a:solidFill>
              <a:srgbClr val="78A9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69" name="Rectangle 745"/>
            <p:cNvSpPr>
              <a:spLocks noChangeArrowheads="1"/>
            </p:cNvSpPr>
            <p:nvPr/>
          </p:nvSpPr>
          <p:spPr bwMode="auto">
            <a:xfrm>
              <a:off x="2620" y="1358"/>
              <a:ext cx="34" cy="65"/>
            </a:xfrm>
            <a:prstGeom prst="rect">
              <a:avLst/>
            </a:prstGeom>
            <a:solidFill>
              <a:srgbClr val="7AAB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70" name="Rectangle 746"/>
            <p:cNvSpPr>
              <a:spLocks noChangeArrowheads="1"/>
            </p:cNvSpPr>
            <p:nvPr/>
          </p:nvSpPr>
          <p:spPr bwMode="auto">
            <a:xfrm>
              <a:off x="2654" y="1358"/>
              <a:ext cx="34" cy="65"/>
            </a:xfrm>
            <a:prstGeom prst="rect">
              <a:avLst/>
            </a:prstGeom>
            <a:solidFill>
              <a:srgbClr val="7CAD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71" name="Rectangle 747"/>
            <p:cNvSpPr>
              <a:spLocks noChangeArrowheads="1"/>
            </p:cNvSpPr>
            <p:nvPr/>
          </p:nvSpPr>
          <p:spPr bwMode="auto">
            <a:xfrm>
              <a:off x="2688" y="1358"/>
              <a:ext cx="35" cy="65"/>
            </a:xfrm>
            <a:prstGeom prst="rect">
              <a:avLst/>
            </a:prstGeom>
            <a:solidFill>
              <a:srgbClr val="7EAE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72" name="Rectangle 748"/>
            <p:cNvSpPr>
              <a:spLocks noChangeArrowheads="1"/>
            </p:cNvSpPr>
            <p:nvPr/>
          </p:nvSpPr>
          <p:spPr bwMode="auto">
            <a:xfrm>
              <a:off x="2723" y="1358"/>
              <a:ext cx="32" cy="65"/>
            </a:xfrm>
            <a:prstGeom prst="rect">
              <a:avLst/>
            </a:prstGeom>
            <a:solidFill>
              <a:srgbClr val="80B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73" name="Rectangle 749"/>
            <p:cNvSpPr>
              <a:spLocks noChangeArrowheads="1"/>
            </p:cNvSpPr>
            <p:nvPr/>
          </p:nvSpPr>
          <p:spPr bwMode="auto">
            <a:xfrm>
              <a:off x="2755" y="1358"/>
              <a:ext cx="34" cy="65"/>
            </a:xfrm>
            <a:prstGeom prst="rect">
              <a:avLst/>
            </a:prstGeom>
            <a:solidFill>
              <a:srgbClr val="82B2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74" name="Rectangle 750"/>
            <p:cNvSpPr>
              <a:spLocks noChangeArrowheads="1"/>
            </p:cNvSpPr>
            <p:nvPr/>
          </p:nvSpPr>
          <p:spPr bwMode="auto">
            <a:xfrm>
              <a:off x="2789" y="1358"/>
              <a:ext cx="35" cy="65"/>
            </a:xfrm>
            <a:prstGeom prst="rect">
              <a:avLst/>
            </a:prstGeom>
            <a:solidFill>
              <a:srgbClr val="84B4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75" name="Rectangle 751"/>
            <p:cNvSpPr>
              <a:spLocks noChangeArrowheads="1"/>
            </p:cNvSpPr>
            <p:nvPr/>
          </p:nvSpPr>
          <p:spPr bwMode="auto">
            <a:xfrm>
              <a:off x="2824" y="1358"/>
              <a:ext cx="34" cy="65"/>
            </a:xfrm>
            <a:prstGeom prst="rect">
              <a:avLst/>
            </a:prstGeom>
            <a:solidFill>
              <a:srgbClr val="86B6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76" name="Rectangle 752"/>
            <p:cNvSpPr>
              <a:spLocks noChangeArrowheads="1"/>
            </p:cNvSpPr>
            <p:nvPr/>
          </p:nvSpPr>
          <p:spPr bwMode="auto">
            <a:xfrm>
              <a:off x="2858" y="1358"/>
              <a:ext cx="34" cy="65"/>
            </a:xfrm>
            <a:prstGeom prst="rect">
              <a:avLst/>
            </a:prstGeom>
            <a:solidFill>
              <a:srgbClr val="88B8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77" name="Rectangle 753"/>
            <p:cNvSpPr>
              <a:spLocks noChangeArrowheads="1"/>
            </p:cNvSpPr>
            <p:nvPr/>
          </p:nvSpPr>
          <p:spPr bwMode="auto">
            <a:xfrm>
              <a:off x="2892" y="1358"/>
              <a:ext cx="33" cy="65"/>
            </a:xfrm>
            <a:prstGeom prst="rect">
              <a:avLst/>
            </a:prstGeom>
            <a:solidFill>
              <a:srgbClr val="8ABA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78" name="Rectangle 754"/>
            <p:cNvSpPr>
              <a:spLocks noChangeArrowheads="1"/>
            </p:cNvSpPr>
            <p:nvPr/>
          </p:nvSpPr>
          <p:spPr bwMode="auto">
            <a:xfrm>
              <a:off x="2925" y="1358"/>
              <a:ext cx="34" cy="65"/>
            </a:xfrm>
            <a:prstGeom prst="rect">
              <a:avLst/>
            </a:prstGeom>
            <a:solidFill>
              <a:srgbClr val="8CB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79" name="Rectangle 755"/>
            <p:cNvSpPr>
              <a:spLocks noChangeArrowheads="1"/>
            </p:cNvSpPr>
            <p:nvPr/>
          </p:nvSpPr>
          <p:spPr bwMode="auto">
            <a:xfrm>
              <a:off x="2959" y="1358"/>
              <a:ext cx="34" cy="65"/>
            </a:xfrm>
            <a:prstGeom prst="rect">
              <a:avLst/>
            </a:prstGeom>
            <a:solidFill>
              <a:srgbClr val="8EBE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80" name="Rectangle 756"/>
            <p:cNvSpPr>
              <a:spLocks noChangeArrowheads="1"/>
            </p:cNvSpPr>
            <p:nvPr/>
          </p:nvSpPr>
          <p:spPr bwMode="auto">
            <a:xfrm>
              <a:off x="2993" y="1358"/>
              <a:ext cx="34" cy="65"/>
            </a:xfrm>
            <a:prstGeom prst="rect">
              <a:avLst/>
            </a:prstGeom>
            <a:solidFill>
              <a:srgbClr val="8FC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81" name="Rectangle 757"/>
            <p:cNvSpPr>
              <a:spLocks noChangeArrowheads="1"/>
            </p:cNvSpPr>
            <p:nvPr/>
          </p:nvSpPr>
          <p:spPr bwMode="auto">
            <a:xfrm>
              <a:off x="3027" y="1358"/>
              <a:ext cx="33" cy="65"/>
            </a:xfrm>
            <a:prstGeom prst="rect">
              <a:avLst/>
            </a:prstGeom>
            <a:solidFill>
              <a:srgbClr val="91C1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82" name="Rectangle 758"/>
            <p:cNvSpPr>
              <a:spLocks noChangeArrowheads="1"/>
            </p:cNvSpPr>
            <p:nvPr/>
          </p:nvSpPr>
          <p:spPr bwMode="auto">
            <a:xfrm>
              <a:off x="3060" y="1358"/>
              <a:ext cx="34" cy="65"/>
            </a:xfrm>
            <a:prstGeom prst="rect">
              <a:avLst/>
            </a:prstGeom>
            <a:solidFill>
              <a:srgbClr val="93C3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83" name="Rectangle 759"/>
            <p:cNvSpPr>
              <a:spLocks noChangeArrowheads="1"/>
            </p:cNvSpPr>
            <p:nvPr/>
          </p:nvSpPr>
          <p:spPr bwMode="auto">
            <a:xfrm>
              <a:off x="3094" y="1358"/>
              <a:ext cx="34" cy="65"/>
            </a:xfrm>
            <a:prstGeom prst="rect">
              <a:avLst/>
            </a:prstGeom>
            <a:solidFill>
              <a:srgbClr val="95C5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84" name="Rectangle 760"/>
            <p:cNvSpPr>
              <a:spLocks noChangeArrowheads="1"/>
            </p:cNvSpPr>
            <p:nvPr/>
          </p:nvSpPr>
          <p:spPr bwMode="auto">
            <a:xfrm>
              <a:off x="3128" y="1358"/>
              <a:ext cx="34" cy="65"/>
            </a:xfrm>
            <a:prstGeom prst="rect">
              <a:avLst/>
            </a:prstGeom>
            <a:solidFill>
              <a:srgbClr val="97C7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85" name="Rectangle 761"/>
            <p:cNvSpPr>
              <a:spLocks noChangeArrowheads="1"/>
            </p:cNvSpPr>
            <p:nvPr/>
          </p:nvSpPr>
          <p:spPr bwMode="auto">
            <a:xfrm>
              <a:off x="3162" y="1358"/>
              <a:ext cx="35" cy="65"/>
            </a:xfrm>
            <a:prstGeom prst="rect">
              <a:avLst/>
            </a:prstGeom>
            <a:solidFill>
              <a:srgbClr val="98C9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86" name="Rectangle 762"/>
            <p:cNvSpPr>
              <a:spLocks noChangeArrowheads="1"/>
            </p:cNvSpPr>
            <p:nvPr/>
          </p:nvSpPr>
          <p:spPr bwMode="auto">
            <a:xfrm>
              <a:off x="3197" y="1358"/>
              <a:ext cx="32" cy="65"/>
            </a:xfrm>
            <a:prstGeom prst="rect">
              <a:avLst/>
            </a:prstGeom>
            <a:solidFill>
              <a:srgbClr val="9ACA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87" name="Rectangle 763"/>
            <p:cNvSpPr>
              <a:spLocks noChangeArrowheads="1"/>
            </p:cNvSpPr>
            <p:nvPr/>
          </p:nvSpPr>
          <p:spPr bwMode="auto">
            <a:xfrm>
              <a:off x="3229" y="1358"/>
              <a:ext cx="34" cy="65"/>
            </a:xfrm>
            <a:prstGeom prst="rect">
              <a:avLst/>
            </a:prstGeom>
            <a:solidFill>
              <a:srgbClr val="9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88" name="Rectangle 764"/>
            <p:cNvSpPr>
              <a:spLocks noChangeArrowheads="1"/>
            </p:cNvSpPr>
            <p:nvPr/>
          </p:nvSpPr>
          <p:spPr bwMode="auto">
            <a:xfrm>
              <a:off x="3263" y="1358"/>
              <a:ext cx="35" cy="65"/>
            </a:xfrm>
            <a:prstGeom prst="rect">
              <a:avLst/>
            </a:prstGeom>
            <a:solidFill>
              <a:srgbClr val="9DCE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89" name="Rectangle 765"/>
            <p:cNvSpPr>
              <a:spLocks noChangeArrowheads="1"/>
            </p:cNvSpPr>
            <p:nvPr/>
          </p:nvSpPr>
          <p:spPr bwMode="auto">
            <a:xfrm>
              <a:off x="3298" y="1358"/>
              <a:ext cx="34" cy="65"/>
            </a:xfrm>
            <a:prstGeom prst="rect">
              <a:avLst/>
            </a:prstGeom>
            <a:solidFill>
              <a:srgbClr val="9FC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90" name="Rectangle 766"/>
            <p:cNvSpPr>
              <a:spLocks noChangeArrowheads="1"/>
            </p:cNvSpPr>
            <p:nvPr/>
          </p:nvSpPr>
          <p:spPr bwMode="auto">
            <a:xfrm>
              <a:off x="3332" y="1358"/>
              <a:ext cx="32" cy="65"/>
            </a:xfrm>
            <a:prstGeom prst="rect">
              <a:avLst/>
            </a:prstGeom>
            <a:solidFill>
              <a:srgbClr val="A1D1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91" name="Rectangle 767"/>
            <p:cNvSpPr>
              <a:spLocks noChangeArrowheads="1"/>
            </p:cNvSpPr>
            <p:nvPr/>
          </p:nvSpPr>
          <p:spPr bwMode="auto">
            <a:xfrm>
              <a:off x="3364" y="1358"/>
              <a:ext cx="35" cy="65"/>
            </a:xfrm>
            <a:prstGeom prst="rect">
              <a:avLst/>
            </a:prstGeom>
            <a:solidFill>
              <a:srgbClr val="A2D3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92" name="Rectangle 768"/>
            <p:cNvSpPr>
              <a:spLocks noChangeArrowheads="1"/>
            </p:cNvSpPr>
            <p:nvPr/>
          </p:nvSpPr>
          <p:spPr bwMode="auto">
            <a:xfrm>
              <a:off x="3399" y="1358"/>
              <a:ext cx="34" cy="65"/>
            </a:xfrm>
            <a:prstGeom prst="rect">
              <a:avLst/>
            </a:prstGeom>
            <a:solidFill>
              <a:srgbClr val="A4D4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93" name="Rectangle 769"/>
            <p:cNvSpPr>
              <a:spLocks noChangeArrowheads="1"/>
            </p:cNvSpPr>
            <p:nvPr/>
          </p:nvSpPr>
          <p:spPr bwMode="auto">
            <a:xfrm>
              <a:off x="3433" y="1358"/>
              <a:ext cx="34" cy="65"/>
            </a:xfrm>
            <a:prstGeom prst="rect">
              <a:avLst/>
            </a:prstGeom>
            <a:solidFill>
              <a:srgbClr val="A5D6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94" name="Rectangle 770"/>
            <p:cNvSpPr>
              <a:spLocks noChangeArrowheads="1"/>
            </p:cNvSpPr>
            <p:nvPr/>
          </p:nvSpPr>
          <p:spPr bwMode="auto">
            <a:xfrm>
              <a:off x="3467" y="1358"/>
              <a:ext cx="33" cy="65"/>
            </a:xfrm>
            <a:prstGeom prst="rect">
              <a:avLst/>
            </a:prstGeom>
            <a:solidFill>
              <a:srgbClr val="A7D7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95" name="Rectangle 771"/>
            <p:cNvSpPr>
              <a:spLocks noChangeArrowheads="1"/>
            </p:cNvSpPr>
            <p:nvPr/>
          </p:nvSpPr>
          <p:spPr bwMode="auto">
            <a:xfrm>
              <a:off x="3500" y="1358"/>
              <a:ext cx="34" cy="65"/>
            </a:xfrm>
            <a:prstGeom prst="rect">
              <a:avLst/>
            </a:prstGeom>
            <a:solidFill>
              <a:srgbClr val="A8D9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96" name="Rectangle 772"/>
            <p:cNvSpPr>
              <a:spLocks noChangeArrowheads="1"/>
            </p:cNvSpPr>
            <p:nvPr/>
          </p:nvSpPr>
          <p:spPr bwMode="auto">
            <a:xfrm>
              <a:off x="3534" y="1358"/>
              <a:ext cx="34" cy="65"/>
            </a:xfrm>
            <a:prstGeom prst="rect">
              <a:avLst/>
            </a:prstGeom>
            <a:solidFill>
              <a:srgbClr val="AADA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97" name="Rectangle 773"/>
            <p:cNvSpPr>
              <a:spLocks noChangeArrowheads="1"/>
            </p:cNvSpPr>
            <p:nvPr/>
          </p:nvSpPr>
          <p:spPr bwMode="auto">
            <a:xfrm>
              <a:off x="3568" y="1358"/>
              <a:ext cx="51" cy="65"/>
            </a:xfrm>
            <a:prstGeom prst="rect">
              <a:avLst/>
            </a:prstGeom>
            <a:solidFill>
              <a:srgbClr val="AB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98" name="Rectangle 774"/>
            <p:cNvSpPr>
              <a:spLocks noChangeArrowheads="1"/>
            </p:cNvSpPr>
            <p:nvPr/>
          </p:nvSpPr>
          <p:spPr bwMode="auto">
            <a:xfrm>
              <a:off x="3619" y="1358"/>
              <a:ext cx="50" cy="65"/>
            </a:xfrm>
            <a:prstGeom prst="rect">
              <a:avLst/>
            </a:prstGeom>
            <a:solidFill>
              <a:srgbClr val="ADDE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99" name="Rectangle 775"/>
            <p:cNvSpPr>
              <a:spLocks noChangeArrowheads="1"/>
            </p:cNvSpPr>
            <p:nvPr/>
          </p:nvSpPr>
          <p:spPr bwMode="auto">
            <a:xfrm>
              <a:off x="3669" y="1358"/>
              <a:ext cx="52" cy="65"/>
            </a:xfrm>
            <a:prstGeom prst="rect">
              <a:avLst/>
            </a:prstGeom>
            <a:solidFill>
              <a:srgbClr val="AFE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00" name="Rectangle 776"/>
            <p:cNvSpPr>
              <a:spLocks noChangeArrowheads="1"/>
            </p:cNvSpPr>
            <p:nvPr/>
          </p:nvSpPr>
          <p:spPr bwMode="auto">
            <a:xfrm>
              <a:off x="3721" y="1358"/>
              <a:ext cx="51" cy="65"/>
            </a:xfrm>
            <a:prstGeom prst="rect">
              <a:avLst/>
            </a:prstGeom>
            <a:solidFill>
              <a:srgbClr val="B1E2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01" name="Rectangle 777"/>
            <p:cNvSpPr>
              <a:spLocks noChangeArrowheads="1"/>
            </p:cNvSpPr>
            <p:nvPr/>
          </p:nvSpPr>
          <p:spPr bwMode="auto">
            <a:xfrm>
              <a:off x="3772" y="1358"/>
              <a:ext cx="67" cy="65"/>
            </a:xfrm>
            <a:prstGeom prst="rect">
              <a:avLst/>
            </a:prstGeom>
            <a:solidFill>
              <a:srgbClr val="B3E4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02" name="Rectangle 778"/>
            <p:cNvSpPr>
              <a:spLocks noChangeArrowheads="1"/>
            </p:cNvSpPr>
            <p:nvPr/>
          </p:nvSpPr>
          <p:spPr bwMode="auto">
            <a:xfrm>
              <a:off x="3839" y="1358"/>
              <a:ext cx="50" cy="65"/>
            </a:xfrm>
            <a:prstGeom prst="rect">
              <a:avLst/>
            </a:prstGeom>
            <a:solidFill>
              <a:srgbClr val="B5E6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03" name="Rectangle 779"/>
            <p:cNvSpPr>
              <a:spLocks noChangeArrowheads="1"/>
            </p:cNvSpPr>
            <p:nvPr/>
          </p:nvSpPr>
          <p:spPr bwMode="auto">
            <a:xfrm>
              <a:off x="3889" y="1358"/>
              <a:ext cx="52" cy="65"/>
            </a:xfrm>
            <a:prstGeom prst="rect">
              <a:avLst/>
            </a:prstGeom>
            <a:solidFill>
              <a:srgbClr val="B6E8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04" name="Rectangle 780"/>
            <p:cNvSpPr>
              <a:spLocks noChangeArrowheads="1"/>
            </p:cNvSpPr>
            <p:nvPr/>
          </p:nvSpPr>
          <p:spPr bwMode="auto">
            <a:xfrm>
              <a:off x="3941" y="1358"/>
              <a:ext cx="33" cy="65"/>
            </a:xfrm>
            <a:prstGeom prst="rect">
              <a:avLst/>
            </a:prstGeom>
            <a:solidFill>
              <a:srgbClr val="B8E9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05" name="Rectangle 781"/>
            <p:cNvSpPr>
              <a:spLocks noChangeArrowheads="1"/>
            </p:cNvSpPr>
            <p:nvPr/>
          </p:nvSpPr>
          <p:spPr bwMode="auto">
            <a:xfrm>
              <a:off x="3974" y="1358"/>
              <a:ext cx="68" cy="65"/>
            </a:xfrm>
            <a:prstGeom prst="rect">
              <a:avLst/>
            </a:prstGeom>
            <a:solidFill>
              <a:srgbClr val="B9EB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06" name="Rectangle 782"/>
            <p:cNvSpPr>
              <a:spLocks noChangeArrowheads="1"/>
            </p:cNvSpPr>
            <p:nvPr/>
          </p:nvSpPr>
          <p:spPr bwMode="auto">
            <a:xfrm>
              <a:off x="4042" y="1358"/>
              <a:ext cx="67" cy="65"/>
            </a:xfrm>
            <a:prstGeom prst="rect">
              <a:avLst/>
            </a:prstGeom>
            <a:solidFill>
              <a:srgbClr val="BBED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07" name="Rectangle 783"/>
            <p:cNvSpPr>
              <a:spLocks noChangeArrowheads="1"/>
            </p:cNvSpPr>
            <p:nvPr/>
          </p:nvSpPr>
          <p:spPr bwMode="auto">
            <a:xfrm>
              <a:off x="4109" y="1358"/>
              <a:ext cx="52" cy="65"/>
            </a:xfrm>
            <a:prstGeom prst="rect">
              <a:avLst/>
            </a:prstGeom>
            <a:solidFill>
              <a:srgbClr val="BDEE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08" name="Rectangle 784"/>
            <p:cNvSpPr>
              <a:spLocks noChangeArrowheads="1"/>
            </p:cNvSpPr>
            <p:nvPr/>
          </p:nvSpPr>
          <p:spPr bwMode="auto">
            <a:xfrm>
              <a:off x="4161" y="1358"/>
              <a:ext cx="83" cy="65"/>
            </a:xfrm>
            <a:prstGeom prst="rect">
              <a:avLst/>
            </a:prstGeom>
            <a:solidFill>
              <a:srgbClr val="BEF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09" name="Rectangle 785"/>
            <p:cNvSpPr>
              <a:spLocks noChangeArrowheads="1"/>
            </p:cNvSpPr>
            <p:nvPr/>
          </p:nvSpPr>
          <p:spPr bwMode="auto">
            <a:xfrm>
              <a:off x="4244" y="1358"/>
              <a:ext cx="85" cy="65"/>
            </a:xfrm>
            <a:prstGeom prst="rect">
              <a:avLst/>
            </a:prstGeom>
            <a:solidFill>
              <a:srgbClr val="C0F2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10" name="Rectangle 786"/>
            <p:cNvSpPr>
              <a:spLocks noChangeArrowheads="1"/>
            </p:cNvSpPr>
            <p:nvPr/>
          </p:nvSpPr>
          <p:spPr bwMode="auto">
            <a:xfrm>
              <a:off x="4329" y="1358"/>
              <a:ext cx="103" cy="65"/>
            </a:xfrm>
            <a:prstGeom prst="rect">
              <a:avLst/>
            </a:prstGeom>
            <a:solidFill>
              <a:srgbClr val="C2F4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11" name="Rectangle 787"/>
            <p:cNvSpPr>
              <a:spLocks noChangeArrowheads="1"/>
            </p:cNvSpPr>
            <p:nvPr/>
          </p:nvSpPr>
          <p:spPr bwMode="auto">
            <a:xfrm>
              <a:off x="4432" y="1358"/>
              <a:ext cx="66" cy="65"/>
            </a:xfrm>
            <a:prstGeom prst="rect">
              <a:avLst/>
            </a:prstGeom>
            <a:solidFill>
              <a:srgbClr val="C3F6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12" name="Rectangle 788"/>
            <p:cNvSpPr>
              <a:spLocks noChangeArrowheads="1"/>
            </p:cNvSpPr>
            <p:nvPr/>
          </p:nvSpPr>
          <p:spPr bwMode="auto">
            <a:xfrm>
              <a:off x="4498" y="1358"/>
              <a:ext cx="103" cy="65"/>
            </a:xfrm>
            <a:prstGeom prst="rect">
              <a:avLst/>
            </a:prstGeom>
            <a:solidFill>
              <a:srgbClr val="C5F7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13" name="Rectangle 789"/>
            <p:cNvSpPr>
              <a:spLocks noChangeArrowheads="1"/>
            </p:cNvSpPr>
            <p:nvPr/>
          </p:nvSpPr>
          <p:spPr bwMode="auto">
            <a:xfrm>
              <a:off x="4601" y="1358"/>
              <a:ext cx="117" cy="65"/>
            </a:xfrm>
            <a:prstGeom prst="rect">
              <a:avLst/>
            </a:prstGeom>
            <a:solidFill>
              <a:srgbClr val="C6F9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14" name="Rectangle 790"/>
            <p:cNvSpPr>
              <a:spLocks noChangeArrowheads="1"/>
            </p:cNvSpPr>
            <p:nvPr/>
          </p:nvSpPr>
          <p:spPr bwMode="auto">
            <a:xfrm>
              <a:off x="4718" y="1358"/>
              <a:ext cx="103" cy="65"/>
            </a:xfrm>
            <a:prstGeom prst="rect">
              <a:avLst/>
            </a:prstGeom>
            <a:solidFill>
              <a:srgbClr val="C8FA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15" name="Rectangle 791"/>
            <p:cNvSpPr>
              <a:spLocks noChangeArrowheads="1"/>
            </p:cNvSpPr>
            <p:nvPr/>
          </p:nvSpPr>
          <p:spPr bwMode="auto">
            <a:xfrm>
              <a:off x="4821" y="1358"/>
              <a:ext cx="202" cy="65"/>
            </a:xfrm>
            <a:prstGeom prst="rect">
              <a:avLst/>
            </a:prstGeom>
            <a:solidFill>
              <a:srgbClr val="C9F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16" name="Rectangle 792"/>
            <p:cNvSpPr>
              <a:spLocks noChangeArrowheads="1"/>
            </p:cNvSpPr>
            <p:nvPr/>
          </p:nvSpPr>
          <p:spPr bwMode="auto">
            <a:xfrm>
              <a:off x="5023" y="1358"/>
              <a:ext cx="153" cy="65"/>
            </a:xfrm>
            <a:prstGeom prst="rect">
              <a:avLst/>
            </a:prstGeom>
            <a:solidFill>
              <a:srgbClr val="CBFD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17" name="Rectangle 793"/>
            <p:cNvSpPr>
              <a:spLocks noChangeArrowheads="1"/>
            </p:cNvSpPr>
            <p:nvPr/>
          </p:nvSpPr>
          <p:spPr bwMode="auto">
            <a:xfrm>
              <a:off x="5176" y="1358"/>
              <a:ext cx="92" cy="6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grpSp>
      <p:grpSp>
        <p:nvGrpSpPr>
          <p:cNvPr id="13337" name="Group 888"/>
          <p:cNvGrpSpPr>
            <a:grpSpLocks/>
          </p:cNvGrpSpPr>
          <p:nvPr/>
        </p:nvGrpSpPr>
        <p:grpSpPr bwMode="auto">
          <a:xfrm>
            <a:off x="8088313" y="971550"/>
            <a:ext cx="274637" cy="5626100"/>
            <a:chOff x="5095" y="612"/>
            <a:chExt cx="173" cy="3544"/>
          </a:xfrm>
        </p:grpSpPr>
        <p:sp>
          <p:nvSpPr>
            <p:cNvPr id="13415" name="Rectangle 795"/>
            <p:cNvSpPr>
              <a:spLocks noChangeArrowheads="1"/>
            </p:cNvSpPr>
            <p:nvPr/>
          </p:nvSpPr>
          <p:spPr bwMode="auto">
            <a:xfrm>
              <a:off x="5095" y="612"/>
              <a:ext cx="2" cy="3544"/>
            </a:xfrm>
            <a:prstGeom prst="rect">
              <a:avLst/>
            </a:prstGeom>
            <a:solidFill>
              <a:srgbClr val="0001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16" name="Rectangle 796"/>
            <p:cNvSpPr>
              <a:spLocks noChangeArrowheads="1"/>
            </p:cNvSpPr>
            <p:nvPr/>
          </p:nvSpPr>
          <p:spPr bwMode="auto">
            <a:xfrm>
              <a:off x="5097" y="612"/>
              <a:ext cx="2" cy="3544"/>
            </a:xfrm>
            <a:prstGeom prst="rect">
              <a:avLst/>
            </a:prstGeom>
            <a:solidFill>
              <a:srgbClr val="00094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17" name="Rectangle 797"/>
            <p:cNvSpPr>
              <a:spLocks noChangeArrowheads="1"/>
            </p:cNvSpPr>
            <p:nvPr/>
          </p:nvSpPr>
          <p:spPr bwMode="auto">
            <a:xfrm>
              <a:off x="5099" y="612"/>
              <a:ext cx="2" cy="3544"/>
            </a:xfrm>
            <a:prstGeom prst="rect">
              <a:avLst/>
            </a:prstGeom>
            <a:solidFill>
              <a:srgbClr val="050D4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18" name="Rectangle 798"/>
            <p:cNvSpPr>
              <a:spLocks noChangeArrowheads="1"/>
            </p:cNvSpPr>
            <p:nvPr/>
          </p:nvSpPr>
          <p:spPr bwMode="auto">
            <a:xfrm>
              <a:off x="5101" y="612"/>
              <a:ext cx="1" cy="3544"/>
            </a:xfrm>
            <a:prstGeom prst="rect">
              <a:avLst/>
            </a:prstGeom>
            <a:solidFill>
              <a:srgbClr val="0B104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19" name="Rectangle 799"/>
            <p:cNvSpPr>
              <a:spLocks noChangeArrowheads="1"/>
            </p:cNvSpPr>
            <p:nvPr/>
          </p:nvSpPr>
          <p:spPr bwMode="auto">
            <a:xfrm>
              <a:off x="5102" y="612"/>
              <a:ext cx="2" cy="3544"/>
            </a:xfrm>
            <a:prstGeom prst="rect">
              <a:avLst/>
            </a:prstGeom>
            <a:solidFill>
              <a:srgbClr val="0B145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20" name="Rectangle 800"/>
            <p:cNvSpPr>
              <a:spLocks noChangeArrowheads="1"/>
            </p:cNvSpPr>
            <p:nvPr/>
          </p:nvSpPr>
          <p:spPr bwMode="auto">
            <a:xfrm>
              <a:off x="5104" y="612"/>
              <a:ext cx="2" cy="3544"/>
            </a:xfrm>
            <a:prstGeom prst="rect">
              <a:avLst/>
            </a:prstGeom>
            <a:solidFill>
              <a:srgbClr val="0B175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21" name="Rectangle 801"/>
            <p:cNvSpPr>
              <a:spLocks noChangeArrowheads="1"/>
            </p:cNvSpPr>
            <p:nvPr/>
          </p:nvSpPr>
          <p:spPr bwMode="auto">
            <a:xfrm>
              <a:off x="5106" y="612"/>
              <a:ext cx="2" cy="3544"/>
            </a:xfrm>
            <a:prstGeom prst="rect">
              <a:avLst/>
            </a:prstGeom>
            <a:solidFill>
              <a:srgbClr val="0B1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22" name="Rectangle 802"/>
            <p:cNvSpPr>
              <a:spLocks noChangeArrowheads="1"/>
            </p:cNvSpPr>
            <p:nvPr/>
          </p:nvSpPr>
          <p:spPr bwMode="auto">
            <a:xfrm>
              <a:off x="5108" y="612"/>
              <a:ext cx="2" cy="3544"/>
            </a:xfrm>
            <a:prstGeom prst="rect">
              <a:avLst/>
            </a:prstGeom>
            <a:solidFill>
              <a:srgbClr val="0E1D5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23" name="Rectangle 803"/>
            <p:cNvSpPr>
              <a:spLocks noChangeArrowheads="1"/>
            </p:cNvSpPr>
            <p:nvPr/>
          </p:nvSpPr>
          <p:spPr bwMode="auto">
            <a:xfrm>
              <a:off x="5110" y="612"/>
              <a:ext cx="1" cy="3544"/>
            </a:xfrm>
            <a:prstGeom prst="rect">
              <a:avLst/>
            </a:prstGeom>
            <a:solidFill>
              <a:srgbClr val="10206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24" name="Rectangle 804"/>
            <p:cNvSpPr>
              <a:spLocks noChangeArrowheads="1"/>
            </p:cNvSpPr>
            <p:nvPr/>
          </p:nvSpPr>
          <p:spPr bwMode="auto">
            <a:xfrm>
              <a:off x="5111" y="612"/>
              <a:ext cx="2" cy="3544"/>
            </a:xfrm>
            <a:prstGeom prst="rect">
              <a:avLst/>
            </a:prstGeom>
            <a:solidFill>
              <a:srgbClr val="12226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25" name="Rectangle 805"/>
            <p:cNvSpPr>
              <a:spLocks noChangeArrowheads="1"/>
            </p:cNvSpPr>
            <p:nvPr/>
          </p:nvSpPr>
          <p:spPr bwMode="auto">
            <a:xfrm>
              <a:off x="5113" y="612"/>
              <a:ext cx="2" cy="3544"/>
            </a:xfrm>
            <a:prstGeom prst="rect">
              <a:avLst/>
            </a:prstGeom>
            <a:solidFill>
              <a:srgbClr val="12246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26" name="Rectangle 806"/>
            <p:cNvSpPr>
              <a:spLocks noChangeArrowheads="1"/>
            </p:cNvSpPr>
            <p:nvPr/>
          </p:nvSpPr>
          <p:spPr bwMode="auto">
            <a:xfrm>
              <a:off x="5115" y="612"/>
              <a:ext cx="2" cy="3544"/>
            </a:xfrm>
            <a:prstGeom prst="rect">
              <a:avLst/>
            </a:prstGeom>
            <a:solidFill>
              <a:srgbClr val="1327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27" name="Rectangle 807"/>
            <p:cNvSpPr>
              <a:spLocks noChangeArrowheads="1"/>
            </p:cNvSpPr>
            <p:nvPr/>
          </p:nvSpPr>
          <p:spPr bwMode="auto">
            <a:xfrm>
              <a:off x="5117" y="612"/>
              <a:ext cx="2" cy="3544"/>
            </a:xfrm>
            <a:prstGeom prst="rect">
              <a:avLst/>
            </a:prstGeom>
            <a:solidFill>
              <a:srgbClr val="152A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28" name="Rectangle 808"/>
            <p:cNvSpPr>
              <a:spLocks noChangeArrowheads="1"/>
            </p:cNvSpPr>
            <p:nvPr/>
          </p:nvSpPr>
          <p:spPr bwMode="auto">
            <a:xfrm>
              <a:off x="5119" y="612"/>
              <a:ext cx="1" cy="3544"/>
            </a:xfrm>
            <a:prstGeom prst="rect">
              <a:avLst/>
            </a:prstGeom>
            <a:solidFill>
              <a:srgbClr val="172D7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29" name="Rectangle 809"/>
            <p:cNvSpPr>
              <a:spLocks noChangeArrowheads="1"/>
            </p:cNvSpPr>
            <p:nvPr/>
          </p:nvSpPr>
          <p:spPr bwMode="auto">
            <a:xfrm>
              <a:off x="5120" y="612"/>
              <a:ext cx="2" cy="3544"/>
            </a:xfrm>
            <a:prstGeom prst="rect">
              <a:avLst/>
            </a:prstGeom>
            <a:solidFill>
              <a:srgbClr val="18308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30" name="Rectangle 810"/>
            <p:cNvSpPr>
              <a:spLocks noChangeArrowheads="1"/>
            </p:cNvSpPr>
            <p:nvPr/>
          </p:nvSpPr>
          <p:spPr bwMode="auto">
            <a:xfrm>
              <a:off x="5122" y="612"/>
              <a:ext cx="2" cy="3544"/>
            </a:xfrm>
            <a:prstGeom prst="rect">
              <a:avLst/>
            </a:prstGeom>
            <a:solidFill>
              <a:srgbClr val="1933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31" name="Rectangle 811"/>
            <p:cNvSpPr>
              <a:spLocks noChangeArrowheads="1"/>
            </p:cNvSpPr>
            <p:nvPr/>
          </p:nvSpPr>
          <p:spPr bwMode="auto">
            <a:xfrm>
              <a:off x="5124" y="612"/>
              <a:ext cx="2" cy="3544"/>
            </a:xfrm>
            <a:prstGeom prst="rect">
              <a:avLst/>
            </a:prstGeom>
            <a:solidFill>
              <a:srgbClr val="1B369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32" name="Rectangle 812"/>
            <p:cNvSpPr>
              <a:spLocks noChangeArrowheads="1"/>
            </p:cNvSpPr>
            <p:nvPr/>
          </p:nvSpPr>
          <p:spPr bwMode="auto">
            <a:xfrm>
              <a:off x="5126" y="612"/>
              <a:ext cx="2" cy="3544"/>
            </a:xfrm>
            <a:prstGeom prst="rect">
              <a:avLst/>
            </a:prstGeom>
            <a:solidFill>
              <a:srgbClr val="1D399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33" name="Rectangle 813"/>
            <p:cNvSpPr>
              <a:spLocks noChangeArrowheads="1"/>
            </p:cNvSpPr>
            <p:nvPr/>
          </p:nvSpPr>
          <p:spPr bwMode="auto">
            <a:xfrm>
              <a:off x="5128" y="612"/>
              <a:ext cx="1" cy="3544"/>
            </a:xfrm>
            <a:prstGeom prst="rect">
              <a:avLst/>
            </a:prstGeom>
            <a:solidFill>
              <a:srgbClr val="1E3B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34" name="Rectangle 814"/>
            <p:cNvSpPr>
              <a:spLocks noChangeArrowheads="1"/>
            </p:cNvSpPr>
            <p:nvPr/>
          </p:nvSpPr>
          <p:spPr bwMode="auto">
            <a:xfrm>
              <a:off x="5129" y="612"/>
              <a:ext cx="2" cy="3544"/>
            </a:xfrm>
            <a:prstGeom prst="rect">
              <a:avLst/>
            </a:prstGeom>
            <a:solidFill>
              <a:srgbClr val="1F3EA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35" name="Rectangle 815"/>
            <p:cNvSpPr>
              <a:spLocks noChangeArrowheads="1"/>
            </p:cNvSpPr>
            <p:nvPr/>
          </p:nvSpPr>
          <p:spPr bwMode="auto">
            <a:xfrm>
              <a:off x="5131" y="612"/>
              <a:ext cx="2" cy="3544"/>
            </a:xfrm>
            <a:prstGeom prst="rect">
              <a:avLst/>
            </a:prstGeom>
            <a:solidFill>
              <a:srgbClr val="2041A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36" name="Rectangle 816"/>
            <p:cNvSpPr>
              <a:spLocks noChangeArrowheads="1"/>
            </p:cNvSpPr>
            <p:nvPr/>
          </p:nvSpPr>
          <p:spPr bwMode="auto">
            <a:xfrm>
              <a:off x="5133" y="612"/>
              <a:ext cx="2" cy="3544"/>
            </a:xfrm>
            <a:prstGeom prst="rect">
              <a:avLst/>
            </a:prstGeom>
            <a:solidFill>
              <a:srgbClr val="2243A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37" name="Rectangle 817"/>
            <p:cNvSpPr>
              <a:spLocks noChangeArrowheads="1"/>
            </p:cNvSpPr>
            <p:nvPr/>
          </p:nvSpPr>
          <p:spPr bwMode="auto">
            <a:xfrm>
              <a:off x="5135" y="612"/>
              <a:ext cx="2" cy="3544"/>
            </a:xfrm>
            <a:prstGeom prst="rect">
              <a:avLst/>
            </a:prstGeom>
            <a:solidFill>
              <a:srgbClr val="2346B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38" name="Rectangle 818"/>
            <p:cNvSpPr>
              <a:spLocks noChangeArrowheads="1"/>
            </p:cNvSpPr>
            <p:nvPr/>
          </p:nvSpPr>
          <p:spPr bwMode="auto">
            <a:xfrm>
              <a:off x="5137" y="612"/>
              <a:ext cx="1" cy="3544"/>
            </a:xfrm>
            <a:prstGeom prst="rect">
              <a:avLst/>
            </a:prstGeom>
            <a:solidFill>
              <a:srgbClr val="2448B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39" name="Rectangle 819"/>
            <p:cNvSpPr>
              <a:spLocks noChangeArrowheads="1"/>
            </p:cNvSpPr>
            <p:nvPr/>
          </p:nvSpPr>
          <p:spPr bwMode="auto">
            <a:xfrm>
              <a:off x="5138" y="612"/>
              <a:ext cx="2" cy="3544"/>
            </a:xfrm>
            <a:prstGeom prst="rect">
              <a:avLst/>
            </a:prstGeom>
            <a:solidFill>
              <a:srgbClr val="254A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40" name="Rectangle 820"/>
            <p:cNvSpPr>
              <a:spLocks noChangeArrowheads="1"/>
            </p:cNvSpPr>
            <p:nvPr/>
          </p:nvSpPr>
          <p:spPr bwMode="auto">
            <a:xfrm>
              <a:off x="5140" y="612"/>
              <a:ext cx="2" cy="3544"/>
            </a:xfrm>
            <a:prstGeom prst="rect">
              <a:avLst/>
            </a:prstGeom>
            <a:solidFill>
              <a:srgbClr val="274DC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41" name="Rectangle 821"/>
            <p:cNvSpPr>
              <a:spLocks noChangeArrowheads="1"/>
            </p:cNvSpPr>
            <p:nvPr/>
          </p:nvSpPr>
          <p:spPr bwMode="auto">
            <a:xfrm>
              <a:off x="5142" y="612"/>
              <a:ext cx="2" cy="3544"/>
            </a:xfrm>
            <a:prstGeom prst="rect">
              <a:avLst/>
            </a:prstGeom>
            <a:solidFill>
              <a:srgbClr val="284FC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42" name="Rectangle 822"/>
            <p:cNvSpPr>
              <a:spLocks noChangeArrowheads="1"/>
            </p:cNvSpPr>
            <p:nvPr/>
          </p:nvSpPr>
          <p:spPr bwMode="auto">
            <a:xfrm>
              <a:off x="5144" y="612"/>
              <a:ext cx="2" cy="3544"/>
            </a:xfrm>
            <a:prstGeom prst="rect">
              <a:avLst/>
            </a:prstGeom>
            <a:solidFill>
              <a:srgbClr val="2951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43" name="Rectangle 823"/>
            <p:cNvSpPr>
              <a:spLocks noChangeArrowheads="1"/>
            </p:cNvSpPr>
            <p:nvPr/>
          </p:nvSpPr>
          <p:spPr bwMode="auto">
            <a:xfrm>
              <a:off x="5146" y="612"/>
              <a:ext cx="1" cy="3544"/>
            </a:xfrm>
            <a:prstGeom prst="rect">
              <a:avLst/>
            </a:prstGeom>
            <a:solidFill>
              <a:srgbClr val="2A53D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44" name="Rectangle 824"/>
            <p:cNvSpPr>
              <a:spLocks noChangeArrowheads="1"/>
            </p:cNvSpPr>
            <p:nvPr/>
          </p:nvSpPr>
          <p:spPr bwMode="auto">
            <a:xfrm>
              <a:off x="5147" y="612"/>
              <a:ext cx="2" cy="3544"/>
            </a:xfrm>
            <a:prstGeom prst="rect">
              <a:avLst/>
            </a:prstGeom>
            <a:solidFill>
              <a:srgbClr val="2B55D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45" name="Rectangle 825"/>
            <p:cNvSpPr>
              <a:spLocks noChangeArrowheads="1"/>
            </p:cNvSpPr>
            <p:nvPr/>
          </p:nvSpPr>
          <p:spPr bwMode="auto">
            <a:xfrm>
              <a:off x="5149" y="612"/>
              <a:ext cx="2" cy="3544"/>
            </a:xfrm>
            <a:prstGeom prst="rect">
              <a:avLst/>
            </a:prstGeom>
            <a:solidFill>
              <a:srgbClr val="2C5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46" name="Rectangle 826"/>
            <p:cNvSpPr>
              <a:spLocks noChangeArrowheads="1"/>
            </p:cNvSpPr>
            <p:nvPr/>
          </p:nvSpPr>
          <p:spPr bwMode="auto">
            <a:xfrm>
              <a:off x="5151" y="612"/>
              <a:ext cx="2" cy="3544"/>
            </a:xfrm>
            <a:prstGeom prst="rect">
              <a:avLst/>
            </a:prstGeom>
            <a:solidFill>
              <a:srgbClr val="2D59E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47" name="Rectangle 827"/>
            <p:cNvSpPr>
              <a:spLocks noChangeArrowheads="1"/>
            </p:cNvSpPr>
            <p:nvPr/>
          </p:nvSpPr>
          <p:spPr bwMode="auto">
            <a:xfrm>
              <a:off x="5153" y="612"/>
              <a:ext cx="2" cy="3544"/>
            </a:xfrm>
            <a:prstGeom prst="rect">
              <a:avLst/>
            </a:prstGeom>
            <a:solidFill>
              <a:srgbClr val="2D5AE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48" name="Rectangle 828"/>
            <p:cNvSpPr>
              <a:spLocks noChangeArrowheads="1"/>
            </p:cNvSpPr>
            <p:nvPr/>
          </p:nvSpPr>
          <p:spPr bwMode="auto">
            <a:xfrm>
              <a:off x="5155" y="612"/>
              <a:ext cx="1" cy="3544"/>
            </a:xfrm>
            <a:prstGeom prst="rect">
              <a:avLst/>
            </a:prstGeom>
            <a:solidFill>
              <a:srgbClr val="2D5BE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49" name="Rectangle 829"/>
            <p:cNvSpPr>
              <a:spLocks noChangeArrowheads="1"/>
            </p:cNvSpPr>
            <p:nvPr/>
          </p:nvSpPr>
          <p:spPr bwMode="auto">
            <a:xfrm>
              <a:off x="5156" y="612"/>
              <a:ext cx="2" cy="3544"/>
            </a:xfrm>
            <a:prstGeom prst="rect">
              <a:avLst/>
            </a:prstGeom>
            <a:solidFill>
              <a:srgbClr val="2E5DE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50" name="Rectangle 830"/>
            <p:cNvSpPr>
              <a:spLocks noChangeArrowheads="1"/>
            </p:cNvSpPr>
            <p:nvPr/>
          </p:nvSpPr>
          <p:spPr bwMode="auto">
            <a:xfrm>
              <a:off x="5158" y="612"/>
              <a:ext cx="2" cy="3544"/>
            </a:xfrm>
            <a:prstGeom prst="rect">
              <a:avLst/>
            </a:prstGeom>
            <a:solidFill>
              <a:srgbClr val="2E5EE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51" name="Rectangle 831"/>
            <p:cNvSpPr>
              <a:spLocks noChangeArrowheads="1"/>
            </p:cNvSpPr>
            <p:nvPr/>
          </p:nvSpPr>
          <p:spPr bwMode="auto">
            <a:xfrm>
              <a:off x="5160" y="612"/>
              <a:ext cx="2" cy="3544"/>
            </a:xfrm>
            <a:prstGeom prst="rect">
              <a:avLst/>
            </a:prstGeom>
            <a:solidFill>
              <a:srgbClr val="2F5FE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52" name="Rectangle 832"/>
            <p:cNvSpPr>
              <a:spLocks noChangeArrowheads="1"/>
            </p:cNvSpPr>
            <p:nvPr/>
          </p:nvSpPr>
          <p:spPr bwMode="auto">
            <a:xfrm>
              <a:off x="5162" y="612"/>
              <a:ext cx="2" cy="3544"/>
            </a:xfrm>
            <a:prstGeom prst="rect">
              <a:avLst/>
            </a:prstGeom>
            <a:solidFill>
              <a:srgbClr val="3061F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53" name="Rectangle 833"/>
            <p:cNvSpPr>
              <a:spLocks noChangeArrowheads="1"/>
            </p:cNvSpPr>
            <p:nvPr/>
          </p:nvSpPr>
          <p:spPr bwMode="auto">
            <a:xfrm>
              <a:off x="5164" y="612"/>
              <a:ext cx="1" cy="3544"/>
            </a:xfrm>
            <a:prstGeom prst="rect">
              <a:avLst/>
            </a:prstGeom>
            <a:solidFill>
              <a:srgbClr val="3061F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54" name="Rectangle 834"/>
            <p:cNvSpPr>
              <a:spLocks noChangeArrowheads="1"/>
            </p:cNvSpPr>
            <p:nvPr/>
          </p:nvSpPr>
          <p:spPr bwMode="auto">
            <a:xfrm>
              <a:off x="5165" y="612"/>
              <a:ext cx="2" cy="3544"/>
            </a:xfrm>
            <a:prstGeom prst="rect">
              <a:avLst/>
            </a:prstGeom>
            <a:solidFill>
              <a:srgbClr val="3162F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55" name="Rectangle 835"/>
            <p:cNvSpPr>
              <a:spLocks noChangeArrowheads="1"/>
            </p:cNvSpPr>
            <p:nvPr/>
          </p:nvSpPr>
          <p:spPr bwMode="auto">
            <a:xfrm>
              <a:off x="5167" y="612"/>
              <a:ext cx="2" cy="3544"/>
            </a:xfrm>
            <a:prstGeom prst="rect">
              <a:avLst/>
            </a:prstGeom>
            <a:solidFill>
              <a:srgbClr val="3263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56" name="Rectangle 836"/>
            <p:cNvSpPr>
              <a:spLocks noChangeArrowheads="1"/>
            </p:cNvSpPr>
            <p:nvPr/>
          </p:nvSpPr>
          <p:spPr bwMode="auto">
            <a:xfrm>
              <a:off x="5169" y="612"/>
              <a:ext cx="2" cy="3544"/>
            </a:xfrm>
            <a:prstGeom prst="rect">
              <a:avLst/>
            </a:prstGeom>
            <a:solidFill>
              <a:srgbClr val="3263F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57" name="Rectangle 837"/>
            <p:cNvSpPr>
              <a:spLocks noChangeArrowheads="1"/>
            </p:cNvSpPr>
            <p:nvPr/>
          </p:nvSpPr>
          <p:spPr bwMode="auto">
            <a:xfrm>
              <a:off x="5171" y="612"/>
              <a:ext cx="2" cy="3544"/>
            </a:xfrm>
            <a:prstGeom prst="rect">
              <a:avLst/>
            </a:prstGeom>
            <a:solidFill>
              <a:srgbClr val="3264F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58" name="Rectangle 838"/>
            <p:cNvSpPr>
              <a:spLocks noChangeArrowheads="1"/>
            </p:cNvSpPr>
            <p:nvPr/>
          </p:nvSpPr>
          <p:spPr bwMode="auto">
            <a:xfrm>
              <a:off x="5173" y="612"/>
              <a:ext cx="3" cy="3544"/>
            </a:xfrm>
            <a:prstGeom prst="rect">
              <a:avLst/>
            </a:prstGeom>
            <a:solidFill>
              <a:srgbClr val="3265F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59" name="Rectangle 839"/>
            <p:cNvSpPr>
              <a:spLocks noChangeArrowheads="1"/>
            </p:cNvSpPr>
            <p:nvPr/>
          </p:nvSpPr>
          <p:spPr bwMode="auto">
            <a:xfrm>
              <a:off x="5176" y="612"/>
              <a:ext cx="2" cy="3544"/>
            </a:xfrm>
            <a:prstGeom prst="rect">
              <a:avLst/>
            </a:prstGeom>
            <a:solidFill>
              <a:srgbClr val="3265F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60" name="Rectangle 840"/>
            <p:cNvSpPr>
              <a:spLocks noChangeArrowheads="1"/>
            </p:cNvSpPr>
            <p:nvPr/>
          </p:nvSpPr>
          <p:spPr bwMode="auto">
            <a:xfrm>
              <a:off x="5178" y="612"/>
              <a:ext cx="4" cy="3544"/>
            </a:xfrm>
            <a:prstGeom prst="rect">
              <a:avLst/>
            </a:prstGeom>
            <a:solidFill>
              <a:srgbClr val="3266F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61" name="Rectangle 841"/>
            <p:cNvSpPr>
              <a:spLocks noChangeArrowheads="1"/>
            </p:cNvSpPr>
            <p:nvPr/>
          </p:nvSpPr>
          <p:spPr bwMode="auto">
            <a:xfrm>
              <a:off x="5182" y="612"/>
              <a:ext cx="1" cy="3544"/>
            </a:xfrm>
            <a:prstGeom prst="rect">
              <a:avLst/>
            </a:prstGeom>
            <a:solidFill>
              <a:srgbClr val="3366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62" name="Rectangle 842"/>
            <p:cNvSpPr>
              <a:spLocks noChangeArrowheads="1"/>
            </p:cNvSpPr>
            <p:nvPr/>
          </p:nvSpPr>
          <p:spPr bwMode="auto">
            <a:xfrm>
              <a:off x="5183" y="612"/>
              <a:ext cx="4" cy="3544"/>
            </a:xfrm>
            <a:prstGeom prst="rect">
              <a:avLst/>
            </a:prstGeom>
            <a:solidFill>
              <a:srgbClr val="3266F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63" name="Rectangle 843"/>
            <p:cNvSpPr>
              <a:spLocks noChangeArrowheads="1"/>
            </p:cNvSpPr>
            <p:nvPr/>
          </p:nvSpPr>
          <p:spPr bwMode="auto">
            <a:xfrm>
              <a:off x="5187" y="612"/>
              <a:ext cx="2" cy="3544"/>
            </a:xfrm>
            <a:prstGeom prst="rect">
              <a:avLst/>
            </a:prstGeom>
            <a:solidFill>
              <a:srgbClr val="3265F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64" name="Rectangle 844"/>
            <p:cNvSpPr>
              <a:spLocks noChangeArrowheads="1"/>
            </p:cNvSpPr>
            <p:nvPr/>
          </p:nvSpPr>
          <p:spPr bwMode="auto">
            <a:xfrm>
              <a:off x="5189" y="612"/>
              <a:ext cx="2" cy="3544"/>
            </a:xfrm>
            <a:prstGeom prst="rect">
              <a:avLst/>
            </a:prstGeom>
            <a:solidFill>
              <a:srgbClr val="3265F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65" name="Rectangle 845"/>
            <p:cNvSpPr>
              <a:spLocks noChangeArrowheads="1"/>
            </p:cNvSpPr>
            <p:nvPr/>
          </p:nvSpPr>
          <p:spPr bwMode="auto">
            <a:xfrm>
              <a:off x="5191" y="612"/>
              <a:ext cx="1" cy="3544"/>
            </a:xfrm>
            <a:prstGeom prst="rect">
              <a:avLst/>
            </a:prstGeom>
            <a:solidFill>
              <a:srgbClr val="3265F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66" name="Rectangle 846"/>
            <p:cNvSpPr>
              <a:spLocks noChangeArrowheads="1"/>
            </p:cNvSpPr>
            <p:nvPr/>
          </p:nvSpPr>
          <p:spPr bwMode="auto">
            <a:xfrm>
              <a:off x="5192" y="612"/>
              <a:ext cx="2" cy="3544"/>
            </a:xfrm>
            <a:prstGeom prst="rect">
              <a:avLst/>
            </a:prstGeom>
            <a:solidFill>
              <a:srgbClr val="3264F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67" name="Rectangle 847"/>
            <p:cNvSpPr>
              <a:spLocks noChangeArrowheads="1"/>
            </p:cNvSpPr>
            <p:nvPr/>
          </p:nvSpPr>
          <p:spPr bwMode="auto">
            <a:xfrm>
              <a:off x="5194" y="612"/>
              <a:ext cx="2" cy="3544"/>
            </a:xfrm>
            <a:prstGeom prst="rect">
              <a:avLst/>
            </a:prstGeom>
            <a:solidFill>
              <a:srgbClr val="3263F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68" name="Rectangle 848"/>
            <p:cNvSpPr>
              <a:spLocks noChangeArrowheads="1"/>
            </p:cNvSpPr>
            <p:nvPr/>
          </p:nvSpPr>
          <p:spPr bwMode="auto">
            <a:xfrm>
              <a:off x="5196" y="612"/>
              <a:ext cx="2" cy="3544"/>
            </a:xfrm>
            <a:prstGeom prst="rect">
              <a:avLst/>
            </a:prstGeom>
            <a:solidFill>
              <a:srgbClr val="3263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69" name="Rectangle 849"/>
            <p:cNvSpPr>
              <a:spLocks noChangeArrowheads="1"/>
            </p:cNvSpPr>
            <p:nvPr/>
          </p:nvSpPr>
          <p:spPr bwMode="auto">
            <a:xfrm>
              <a:off x="5198" y="612"/>
              <a:ext cx="2" cy="3544"/>
            </a:xfrm>
            <a:prstGeom prst="rect">
              <a:avLst/>
            </a:prstGeom>
            <a:solidFill>
              <a:srgbClr val="3162F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70" name="Rectangle 850"/>
            <p:cNvSpPr>
              <a:spLocks noChangeArrowheads="1"/>
            </p:cNvSpPr>
            <p:nvPr/>
          </p:nvSpPr>
          <p:spPr bwMode="auto">
            <a:xfrm>
              <a:off x="5200" y="612"/>
              <a:ext cx="1" cy="3544"/>
            </a:xfrm>
            <a:prstGeom prst="rect">
              <a:avLst/>
            </a:prstGeom>
            <a:solidFill>
              <a:srgbClr val="3061F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71" name="Rectangle 851"/>
            <p:cNvSpPr>
              <a:spLocks noChangeArrowheads="1"/>
            </p:cNvSpPr>
            <p:nvPr/>
          </p:nvSpPr>
          <p:spPr bwMode="auto">
            <a:xfrm>
              <a:off x="5201" y="612"/>
              <a:ext cx="2" cy="3544"/>
            </a:xfrm>
            <a:prstGeom prst="rect">
              <a:avLst/>
            </a:prstGeom>
            <a:solidFill>
              <a:srgbClr val="3060F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72" name="Rectangle 852"/>
            <p:cNvSpPr>
              <a:spLocks noChangeArrowheads="1"/>
            </p:cNvSpPr>
            <p:nvPr/>
          </p:nvSpPr>
          <p:spPr bwMode="auto">
            <a:xfrm>
              <a:off x="5203" y="612"/>
              <a:ext cx="2" cy="3544"/>
            </a:xfrm>
            <a:prstGeom prst="rect">
              <a:avLst/>
            </a:prstGeom>
            <a:solidFill>
              <a:srgbClr val="2F5FE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73" name="Rectangle 853"/>
            <p:cNvSpPr>
              <a:spLocks noChangeArrowheads="1"/>
            </p:cNvSpPr>
            <p:nvPr/>
          </p:nvSpPr>
          <p:spPr bwMode="auto">
            <a:xfrm>
              <a:off x="5205" y="612"/>
              <a:ext cx="2" cy="3544"/>
            </a:xfrm>
            <a:prstGeom prst="rect">
              <a:avLst/>
            </a:prstGeom>
            <a:solidFill>
              <a:srgbClr val="2E5DE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74" name="Rectangle 854"/>
            <p:cNvSpPr>
              <a:spLocks noChangeArrowheads="1"/>
            </p:cNvSpPr>
            <p:nvPr/>
          </p:nvSpPr>
          <p:spPr bwMode="auto">
            <a:xfrm>
              <a:off x="5207" y="612"/>
              <a:ext cx="2" cy="3544"/>
            </a:xfrm>
            <a:prstGeom prst="rect">
              <a:avLst/>
            </a:prstGeom>
            <a:solidFill>
              <a:srgbClr val="2E5CE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75" name="Rectangle 855"/>
            <p:cNvSpPr>
              <a:spLocks noChangeArrowheads="1"/>
            </p:cNvSpPr>
            <p:nvPr/>
          </p:nvSpPr>
          <p:spPr bwMode="auto">
            <a:xfrm>
              <a:off x="5209" y="612"/>
              <a:ext cx="1" cy="3544"/>
            </a:xfrm>
            <a:prstGeom prst="rect">
              <a:avLst/>
            </a:prstGeom>
            <a:solidFill>
              <a:srgbClr val="2D5B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76" name="Rectangle 856"/>
            <p:cNvSpPr>
              <a:spLocks noChangeArrowheads="1"/>
            </p:cNvSpPr>
            <p:nvPr/>
          </p:nvSpPr>
          <p:spPr bwMode="auto">
            <a:xfrm>
              <a:off x="5210" y="612"/>
              <a:ext cx="2" cy="3544"/>
            </a:xfrm>
            <a:prstGeom prst="rect">
              <a:avLst/>
            </a:prstGeom>
            <a:solidFill>
              <a:srgbClr val="2D59E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77" name="Rectangle 857"/>
            <p:cNvSpPr>
              <a:spLocks noChangeArrowheads="1"/>
            </p:cNvSpPr>
            <p:nvPr/>
          </p:nvSpPr>
          <p:spPr bwMode="auto">
            <a:xfrm>
              <a:off x="5212" y="612"/>
              <a:ext cx="2" cy="3544"/>
            </a:xfrm>
            <a:prstGeom prst="rect">
              <a:avLst/>
            </a:prstGeom>
            <a:solidFill>
              <a:srgbClr val="2D58D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78" name="Rectangle 858"/>
            <p:cNvSpPr>
              <a:spLocks noChangeArrowheads="1"/>
            </p:cNvSpPr>
            <p:nvPr/>
          </p:nvSpPr>
          <p:spPr bwMode="auto">
            <a:xfrm>
              <a:off x="5214" y="612"/>
              <a:ext cx="2" cy="3544"/>
            </a:xfrm>
            <a:prstGeom prst="rect">
              <a:avLst/>
            </a:prstGeom>
            <a:solidFill>
              <a:srgbClr val="2C57D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79" name="Rectangle 859"/>
            <p:cNvSpPr>
              <a:spLocks noChangeArrowheads="1"/>
            </p:cNvSpPr>
            <p:nvPr/>
          </p:nvSpPr>
          <p:spPr bwMode="auto">
            <a:xfrm>
              <a:off x="5216" y="612"/>
              <a:ext cx="2" cy="3544"/>
            </a:xfrm>
            <a:prstGeom prst="rect">
              <a:avLst/>
            </a:prstGeom>
            <a:solidFill>
              <a:srgbClr val="2A55D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80" name="Rectangle 860"/>
            <p:cNvSpPr>
              <a:spLocks noChangeArrowheads="1"/>
            </p:cNvSpPr>
            <p:nvPr/>
          </p:nvSpPr>
          <p:spPr bwMode="auto">
            <a:xfrm>
              <a:off x="5218" y="612"/>
              <a:ext cx="2" cy="3544"/>
            </a:xfrm>
            <a:prstGeom prst="rect">
              <a:avLst/>
            </a:prstGeom>
            <a:solidFill>
              <a:srgbClr val="2A53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81" name="Rectangle 861"/>
            <p:cNvSpPr>
              <a:spLocks noChangeArrowheads="1"/>
            </p:cNvSpPr>
            <p:nvPr/>
          </p:nvSpPr>
          <p:spPr bwMode="auto">
            <a:xfrm>
              <a:off x="5220" y="612"/>
              <a:ext cx="1" cy="3544"/>
            </a:xfrm>
            <a:prstGeom prst="rect">
              <a:avLst/>
            </a:prstGeom>
            <a:solidFill>
              <a:srgbClr val="2951C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82" name="Rectangle 862"/>
            <p:cNvSpPr>
              <a:spLocks noChangeArrowheads="1"/>
            </p:cNvSpPr>
            <p:nvPr/>
          </p:nvSpPr>
          <p:spPr bwMode="auto">
            <a:xfrm>
              <a:off x="5221" y="612"/>
              <a:ext cx="2" cy="3544"/>
            </a:xfrm>
            <a:prstGeom prst="rect">
              <a:avLst/>
            </a:prstGeom>
            <a:solidFill>
              <a:srgbClr val="274FC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83" name="Rectangle 863"/>
            <p:cNvSpPr>
              <a:spLocks noChangeArrowheads="1"/>
            </p:cNvSpPr>
            <p:nvPr/>
          </p:nvSpPr>
          <p:spPr bwMode="auto">
            <a:xfrm>
              <a:off x="5223" y="612"/>
              <a:ext cx="2" cy="3544"/>
            </a:xfrm>
            <a:prstGeom prst="rect">
              <a:avLst/>
            </a:prstGeom>
            <a:solidFill>
              <a:srgbClr val="264CC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84" name="Rectangle 864"/>
            <p:cNvSpPr>
              <a:spLocks noChangeArrowheads="1"/>
            </p:cNvSpPr>
            <p:nvPr/>
          </p:nvSpPr>
          <p:spPr bwMode="auto">
            <a:xfrm>
              <a:off x="5225" y="612"/>
              <a:ext cx="2" cy="3544"/>
            </a:xfrm>
            <a:prstGeom prst="rect">
              <a:avLst/>
            </a:prstGeom>
            <a:solidFill>
              <a:srgbClr val="254AB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85" name="Rectangle 865"/>
            <p:cNvSpPr>
              <a:spLocks noChangeArrowheads="1"/>
            </p:cNvSpPr>
            <p:nvPr/>
          </p:nvSpPr>
          <p:spPr bwMode="auto">
            <a:xfrm>
              <a:off x="5227" y="612"/>
              <a:ext cx="2" cy="3544"/>
            </a:xfrm>
            <a:prstGeom prst="rect">
              <a:avLst/>
            </a:prstGeom>
            <a:solidFill>
              <a:srgbClr val="2348B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86" name="Rectangle 866"/>
            <p:cNvSpPr>
              <a:spLocks noChangeArrowheads="1"/>
            </p:cNvSpPr>
            <p:nvPr/>
          </p:nvSpPr>
          <p:spPr bwMode="auto">
            <a:xfrm>
              <a:off x="5229" y="612"/>
              <a:ext cx="1" cy="3544"/>
            </a:xfrm>
            <a:prstGeom prst="rect">
              <a:avLst/>
            </a:prstGeom>
            <a:solidFill>
              <a:srgbClr val="2345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87" name="Rectangle 867"/>
            <p:cNvSpPr>
              <a:spLocks noChangeArrowheads="1"/>
            </p:cNvSpPr>
            <p:nvPr/>
          </p:nvSpPr>
          <p:spPr bwMode="auto">
            <a:xfrm>
              <a:off x="5230" y="612"/>
              <a:ext cx="2" cy="3544"/>
            </a:xfrm>
            <a:prstGeom prst="rect">
              <a:avLst/>
            </a:prstGeom>
            <a:solidFill>
              <a:srgbClr val="2243A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88" name="Rectangle 868"/>
            <p:cNvSpPr>
              <a:spLocks noChangeArrowheads="1"/>
            </p:cNvSpPr>
            <p:nvPr/>
          </p:nvSpPr>
          <p:spPr bwMode="auto">
            <a:xfrm>
              <a:off x="5232" y="612"/>
              <a:ext cx="2" cy="3544"/>
            </a:xfrm>
            <a:prstGeom prst="rect">
              <a:avLst/>
            </a:prstGeom>
            <a:solidFill>
              <a:srgbClr val="2040A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89" name="Rectangle 869"/>
            <p:cNvSpPr>
              <a:spLocks noChangeArrowheads="1"/>
            </p:cNvSpPr>
            <p:nvPr/>
          </p:nvSpPr>
          <p:spPr bwMode="auto">
            <a:xfrm>
              <a:off x="5234" y="612"/>
              <a:ext cx="2" cy="3544"/>
            </a:xfrm>
            <a:prstGeom prst="rect">
              <a:avLst/>
            </a:prstGeom>
            <a:solidFill>
              <a:srgbClr val="1F3D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90" name="Rectangle 870"/>
            <p:cNvSpPr>
              <a:spLocks noChangeArrowheads="1"/>
            </p:cNvSpPr>
            <p:nvPr/>
          </p:nvSpPr>
          <p:spPr bwMode="auto">
            <a:xfrm>
              <a:off x="5236" y="612"/>
              <a:ext cx="2" cy="3544"/>
            </a:xfrm>
            <a:prstGeom prst="rect">
              <a:avLst/>
            </a:prstGeom>
            <a:solidFill>
              <a:srgbClr val="1E3B9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91" name="Rectangle 871"/>
            <p:cNvSpPr>
              <a:spLocks noChangeArrowheads="1"/>
            </p:cNvSpPr>
            <p:nvPr/>
          </p:nvSpPr>
          <p:spPr bwMode="auto">
            <a:xfrm>
              <a:off x="5238" y="612"/>
              <a:ext cx="1" cy="3544"/>
            </a:xfrm>
            <a:prstGeom prst="rect">
              <a:avLst/>
            </a:prstGeom>
            <a:solidFill>
              <a:srgbClr val="1C389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92" name="Rectangle 872"/>
            <p:cNvSpPr>
              <a:spLocks noChangeArrowheads="1"/>
            </p:cNvSpPr>
            <p:nvPr/>
          </p:nvSpPr>
          <p:spPr bwMode="auto">
            <a:xfrm>
              <a:off x="5239" y="612"/>
              <a:ext cx="2" cy="3544"/>
            </a:xfrm>
            <a:prstGeom prst="rect">
              <a:avLst/>
            </a:prstGeom>
            <a:solidFill>
              <a:srgbClr val="1B358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93" name="Rectangle 873"/>
            <p:cNvSpPr>
              <a:spLocks noChangeArrowheads="1"/>
            </p:cNvSpPr>
            <p:nvPr/>
          </p:nvSpPr>
          <p:spPr bwMode="auto">
            <a:xfrm>
              <a:off x="5241" y="612"/>
              <a:ext cx="2" cy="3544"/>
            </a:xfrm>
            <a:prstGeom prst="rect">
              <a:avLst/>
            </a:prstGeom>
            <a:solidFill>
              <a:srgbClr val="19328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94" name="Rectangle 874"/>
            <p:cNvSpPr>
              <a:spLocks noChangeArrowheads="1"/>
            </p:cNvSpPr>
            <p:nvPr/>
          </p:nvSpPr>
          <p:spPr bwMode="auto">
            <a:xfrm>
              <a:off x="5243" y="612"/>
              <a:ext cx="2" cy="3544"/>
            </a:xfrm>
            <a:prstGeom prst="rect">
              <a:avLst/>
            </a:prstGeom>
            <a:solidFill>
              <a:srgbClr val="172F8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95" name="Rectangle 875"/>
            <p:cNvSpPr>
              <a:spLocks noChangeArrowheads="1"/>
            </p:cNvSpPr>
            <p:nvPr/>
          </p:nvSpPr>
          <p:spPr bwMode="auto">
            <a:xfrm>
              <a:off x="5245" y="612"/>
              <a:ext cx="2" cy="3544"/>
            </a:xfrm>
            <a:prstGeom prst="rect">
              <a:avLst/>
            </a:prstGeom>
            <a:solidFill>
              <a:srgbClr val="162C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96" name="Rectangle 876"/>
            <p:cNvSpPr>
              <a:spLocks noChangeArrowheads="1"/>
            </p:cNvSpPr>
            <p:nvPr/>
          </p:nvSpPr>
          <p:spPr bwMode="auto">
            <a:xfrm>
              <a:off x="5247" y="612"/>
              <a:ext cx="1" cy="3544"/>
            </a:xfrm>
            <a:prstGeom prst="rect">
              <a:avLst/>
            </a:prstGeom>
            <a:solidFill>
              <a:srgbClr val="152A7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97" name="Rectangle 877"/>
            <p:cNvSpPr>
              <a:spLocks noChangeArrowheads="1"/>
            </p:cNvSpPr>
            <p:nvPr/>
          </p:nvSpPr>
          <p:spPr bwMode="auto">
            <a:xfrm>
              <a:off x="5248" y="612"/>
              <a:ext cx="2" cy="3544"/>
            </a:xfrm>
            <a:prstGeom prst="rect">
              <a:avLst/>
            </a:prstGeom>
            <a:solidFill>
              <a:srgbClr val="13267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98" name="Rectangle 878"/>
            <p:cNvSpPr>
              <a:spLocks noChangeArrowheads="1"/>
            </p:cNvSpPr>
            <p:nvPr/>
          </p:nvSpPr>
          <p:spPr bwMode="auto">
            <a:xfrm>
              <a:off x="5250" y="612"/>
              <a:ext cx="2" cy="3544"/>
            </a:xfrm>
            <a:prstGeom prst="rect">
              <a:avLst/>
            </a:prstGeom>
            <a:solidFill>
              <a:srgbClr val="12246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99" name="Rectangle 879"/>
            <p:cNvSpPr>
              <a:spLocks noChangeArrowheads="1"/>
            </p:cNvSpPr>
            <p:nvPr/>
          </p:nvSpPr>
          <p:spPr bwMode="auto">
            <a:xfrm>
              <a:off x="5252" y="612"/>
              <a:ext cx="2" cy="3544"/>
            </a:xfrm>
            <a:prstGeom prst="rect">
              <a:avLst/>
            </a:prstGeom>
            <a:solidFill>
              <a:srgbClr val="1222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00" name="Rectangle 880"/>
            <p:cNvSpPr>
              <a:spLocks noChangeArrowheads="1"/>
            </p:cNvSpPr>
            <p:nvPr/>
          </p:nvSpPr>
          <p:spPr bwMode="auto">
            <a:xfrm>
              <a:off x="5254" y="612"/>
              <a:ext cx="2" cy="3544"/>
            </a:xfrm>
            <a:prstGeom prst="rect">
              <a:avLst/>
            </a:prstGeom>
            <a:solidFill>
              <a:srgbClr val="101F6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01" name="Rectangle 881"/>
            <p:cNvSpPr>
              <a:spLocks noChangeArrowheads="1"/>
            </p:cNvSpPr>
            <p:nvPr/>
          </p:nvSpPr>
          <p:spPr bwMode="auto">
            <a:xfrm>
              <a:off x="5256" y="612"/>
              <a:ext cx="1" cy="3544"/>
            </a:xfrm>
            <a:prstGeom prst="rect">
              <a:avLst/>
            </a:prstGeom>
            <a:solidFill>
              <a:srgbClr val="0D1C5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02" name="Rectangle 882"/>
            <p:cNvSpPr>
              <a:spLocks noChangeArrowheads="1"/>
            </p:cNvSpPr>
            <p:nvPr/>
          </p:nvSpPr>
          <p:spPr bwMode="auto">
            <a:xfrm>
              <a:off x="5257" y="612"/>
              <a:ext cx="2" cy="3544"/>
            </a:xfrm>
            <a:prstGeom prst="rect">
              <a:avLst/>
            </a:prstGeom>
            <a:solidFill>
              <a:srgbClr val="0B195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03" name="Rectangle 883"/>
            <p:cNvSpPr>
              <a:spLocks noChangeArrowheads="1"/>
            </p:cNvSpPr>
            <p:nvPr/>
          </p:nvSpPr>
          <p:spPr bwMode="auto">
            <a:xfrm>
              <a:off x="5259" y="612"/>
              <a:ext cx="2" cy="3544"/>
            </a:xfrm>
            <a:prstGeom prst="rect">
              <a:avLst/>
            </a:prstGeom>
            <a:solidFill>
              <a:srgbClr val="0B165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04" name="Rectangle 884"/>
            <p:cNvSpPr>
              <a:spLocks noChangeArrowheads="1"/>
            </p:cNvSpPr>
            <p:nvPr/>
          </p:nvSpPr>
          <p:spPr bwMode="auto">
            <a:xfrm>
              <a:off x="5261" y="612"/>
              <a:ext cx="2" cy="3544"/>
            </a:xfrm>
            <a:prstGeom prst="rect">
              <a:avLst/>
            </a:prstGeom>
            <a:solidFill>
              <a:srgbClr val="0B135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05" name="Rectangle 885"/>
            <p:cNvSpPr>
              <a:spLocks noChangeArrowheads="1"/>
            </p:cNvSpPr>
            <p:nvPr/>
          </p:nvSpPr>
          <p:spPr bwMode="auto">
            <a:xfrm>
              <a:off x="5263" y="612"/>
              <a:ext cx="2" cy="3544"/>
            </a:xfrm>
            <a:prstGeom prst="rect">
              <a:avLst/>
            </a:prstGeom>
            <a:solidFill>
              <a:srgbClr val="0A0F4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06" name="Rectangle 886"/>
            <p:cNvSpPr>
              <a:spLocks noChangeArrowheads="1"/>
            </p:cNvSpPr>
            <p:nvPr/>
          </p:nvSpPr>
          <p:spPr bwMode="auto">
            <a:xfrm>
              <a:off x="5265" y="612"/>
              <a:ext cx="1" cy="3544"/>
            </a:xfrm>
            <a:prstGeom prst="rect">
              <a:avLst/>
            </a:prstGeom>
            <a:solidFill>
              <a:srgbClr val="030C4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07" name="Rectangle 887"/>
            <p:cNvSpPr>
              <a:spLocks noChangeArrowheads="1"/>
            </p:cNvSpPr>
            <p:nvPr/>
          </p:nvSpPr>
          <p:spPr bwMode="auto">
            <a:xfrm>
              <a:off x="5266" y="612"/>
              <a:ext cx="2" cy="3544"/>
            </a:xfrm>
            <a:prstGeom prst="rect">
              <a:avLst/>
            </a:prstGeom>
            <a:solidFill>
              <a:srgbClr val="00064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grpSp>
      <p:sp>
        <p:nvSpPr>
          <p:cNvPr id="13338" name="Rectangle 889"/>
          <p:cNvSpPr>
            <a:spLocks noChangeArrowheads="1"/>
          </p:cNvSpPr>
          <p:nvPr/>
        </p:nvSpPr>
        <p:spPr bwMode="auto">
          <a:xfrm>
            <a:off x="1652588" y="1489075"/>
            <a:ext cx="63373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rgbClr val="FFFF00"/>
                </a:solidFill>
                <a:ea typeface="华文新魏" panose="02010800040101010101" pitchFamily="2" charset="-122"/>
              </a:rPr>
              <a:t>Appendix1: Notations and Conventions for Numbers</a:t>
            </a:r>
            <a:endParaRPr kumimoji="1" lang="en-US" altLang="zh-CN" sz="1800" b="1" i="1">
              <a:solidFill>
                <a:srgbClr val="666699"/>
              </a:solidFill>
              <a:ea typeface="华文新魏" panose="02010800040101010101" pitchFamily="2" charset="-122"/>
            </a:endParaRPr>
          </a:p>
        </p:txBody>
      </p:sp>
      <p:sp>
        <p:nvSpPr>
          <p:cNvPr id="13339" name="Rectangle 890"/>
          <p:cNvSpPr>
            <a:spLocks noChangeArrowheads="1"/>
          </p:cNvSpPr>
          <p:nvPr/>
        </p:nvSpPr>
        <p:spPr bwMode="auto">
          <a:xfrm>
            <a:off x="746125" y="863600"/>
            <a:ext cx="7572375" cy="5624513"/>
          </a:xfrm>
          <a:prstGeom prst="rect">
            <a:avLst/>
          </a:prstGeom>
          <a:solidFill>
            <a:srgbClr val="3366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grpSp>
        <p:nvGrpSpPr>
          <p:cNvPr id="13340" name="Group 950"/>
          <p:cNvGrpSpPr>
            <a:grpSpLocks/>
          </p:cNvGrpSpPr>
          <p:nvPr/>
        </p:nvGrpSpPr>
        <p:grpSpPr bwMode="auto">
          <a:xfrm>
            <a:off x="1331913" y="1449388"/>
            <a:ext cx="7316787" cy="5014912"/>
            <a:chOff x="660" y="926"/>
            <a:chExt cx="4609" cy="3159"/>
          </a:xfrm>
        </p:grpSpPr>
        <p:sp>
          <p:nvSpPr>
            <p:cNvPr id="13356" name="Rectangle 891"/>
            <p:cNvSpPr>
              <a:spLocks noChangeArrowheads="1"/>
            </p:cNvSpPr>
            <p:nvPr/>
          </p:nvSpPr>
          <p:spPr bwMode="auto">
            <a:xfrm>
              <a:off x="2575" y="3878"/>
              <a:ext cx="73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100">
                  <a:solidFill>
                    <a:srgbClr val="FFFFFF"/>
                  </a:solidFill>
                  <a:ea typeface="华文新魏" panose="02010800040101010101" pitchFamily="2" charset="-122"/>
                </a:rPr>
                <a:t>Quintillion</a:t>
              </a:r>
              <a:endParaRPr kumimoji="1" lang="en-US" altLang="zh-CN" sz="1800" b="1" i="1">
                <a:solidFill>
                  <a:srgbClr val="666699"/>
                </a:solidFill>
                <a:ea typeface="华文新魏" panose="02010800040101010101" pitchFamily="2" charset="-122"/>
              </a:endParaRPr>
            </a:p>
          </p:txBody>
        </p:sp>
        <p:sp>
          <p:nvSpPr>
            <p:cNvPr id="13357" name="Rectangle 892"/>
            <p:cNvSpPr>
              <a:spLocks noChangeArrowheads="1"/>
            </p:cNvSpPr>
            <p:nvPr/>
          </p:nvSpPr>
          <p:spPr bwMode="auto">
            <a:xfrm>
              <a:off x="1504" y="3873"/>
              <a:ext cx="1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rgbClr val="FFFFFF"/>
                  </a:solidFill>
                  <a:ea typeface="华文新魏" panose="02010800040101010101" pitchFamily="2" charset="-122"/>
                </a:rPr>
                <a:t>E</a:t>
              </a:r>
              <a:endParaRPr kumimoji="1" lang="en-US" altLang="zh-CN" sz="1800" b="1" i="1">
                <a:solidFill>
                  <a:srgbClr val="666699"/>
                </a:solidFill>
                <a:ea typeface="华文新魏" panose="02010800040101010101" pitchFamily="2" charset="-122"/>
              </a:endParaRPr>
            </a:p>
          </p:txBody>
        </p:sp>
        <p:sp>
          <p:nvSpPr>
            <p:cNvPr id="13358" name="Rectangle 893"/>
            <p:cNvSpPr>
              <a:spLocks noChangeArrowheads="1"/>
            </p:cNvSpPr>
            <p:nvPr/>
          </p:nvSpPr>
          <p:spPr bwMode="auto">
            <a:xfrm>
              <a:off x="709" y="3873"/>
              <a:ext cx="26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rgbClr val="FFFFFF"/>
                  </a:solidFill>
                  <a:ea typeface="华文新魏" panose="02010800040101010101" pitchFamily="2" charset="-122"/>
                </a:rPr>
                <a:t>exa</a:t>
              </a:r>
              <a:endParaRPr kumimoji="1" lang="en-US" altLang="zh-CN" sz="1800" b="1" i="1">
                <a:solidFill>
                  <a:srgbClr val="666699"/>
                </a:solidFill>
                <a:ea typeface="华文新魏" panose="02010800040101010101" pitchFamily="2" charset="-122"/>
              </a:endParaRPr>
            </a:p>
          </p:txBody>
        </p:sp>
        <p:sp>
          <p:nvSpPr>
            <p:cNvPr id="13359" name="Rectangle 894"/>
            <p:cNvSpPr>
              <a:spLocks noChangeArrowheads="1"/>
            </p:cNvSpPr>
            <p:nvPr/>
          </p:nvSpPr>
          <p:spPr bwMode="auto">
            <a:xfrm>
              <a:off x="2575" y="3635"/>
              <a:ext cx="800"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100">
                  <a:solidFill>
                    <a:srgbClr val="FFFFFF"/>
                  </a:solidFill>
                  <a:ea typeface="华文新魏" panose="02010800040101010101" pitchFamily="2" charset="-122"/>
                </a:rPr>
                <a:t>Quadrillion</a:t>
              </a:r>
              <a:endParaRPr kumimoji="1" lang="en-US" altLang="zh-CN" sz="1800" b="1" i="1">
                <a:solidFill>
                  <a:srgbClr val="666699"/>
                </a:solidFill>
                <a:ea typeface="华文新魏" panose="02010800040101010101" pitchFamily="2" charset="-122"/>
              </a:endParaRPr>
            </a:p>
          </p:txBody>
        </p:sp>
        <p:sp>
          <p:nvSpPr>
            <p:cNvPr id="13360" name="Rectangle 895"/>
            <p:cNvSpPr>
              <a:spLocks noChangeArrowheads="1"/>
            </p:cNvSpPr>
            <p:nvPr/>
          </p:nvSpPr>
          <p:spPr bwMode="auto">
            <a:xfrm>
              <a:off x="1504" y="3630"/>
              <a:ext cx="1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rgbClr val="FFFFFF"/>
                  </a:solidFill>
                  <a:ea typeface="华文新魏" panose="02010800040101010101" pitchFamily="2" charset="-122"/>
                </a:rPr>
                <a:t>P</a:t>
              </a:r>
              <a:endParaRPr kumimoji="1" lang="en-US" altLang="zh-CN" sz="1800" b="1" i="1">
                <a:solidFill>
                  <a:srgbClr val="666699"/>
                </a:solidFill>
                <a:ea typeface="华文新魏" panose="02010800040101010101" pitchFamily="2" charset="-122"/>
              </a:endParaRPr>
            </a:p>
          </p:txBody>
        </p:sp>
        <p:sp>
          <p:nvSpPr>
            <p:cNvPr id="13361" name="Rectangle 896"/>
            <p:cNvSpPr>
              <a:spLocks noChangeArrowheads="1"/>
            </p:cNvSpPr>
            <p:nvPr/>
          </p:nvSpPr>
          <p:spPr bwMode="auto">
            <a:xfrm>
              <a:off x="709" y="3630"/>
              <a:ext cx="32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rgbClr val="FFFFFF"/>
                  </a:solidFill>
                  <a:ea typeface="华文新魏" panose="02010800040101010101" pitchFamily="2" charset="-122"/>
                </a:rPr>
                <a:t>peta</a:t>
              </a:r>
              <a:endParaRPr kumimoji="1" lang="en-US" altLang="zh-CN" sz="1800" b="1" i="1">
                <a:solidFill>
                  <a:srgbClr val="666699"/>
                </a:solidFill>
                <a:ea typeface="华文新魏" panose="02010800040101010101" pitchFamily="2" charset="-122"/>
              </a:endParaRPr>
            </a:p>
          </p:txBody>
        </p:sp>
        <p:sp>
          <p:nvSpPr>
            <p:cNvPr id="13362" name="Rectangle 897"/>
            <p:cNvSpPr>
              <a:spLocks noChangeArrowheads="1"/>
            </p:cNvSpPr>
            <p:nvPr/>
          </p:nvSpPr>
          <p:spPr bwMode="auto">
            <a:xfrm>
              <a:off x="2575" y="3392"/>
              <a:ext cx="493"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100">
                  <a:solidFill>
                    <a:srgbClr val="FFFFFF"/>
                  </a:solidFill>
                  <a:ea typeface="华文新魏" panose="02010800040101010101" pitchFamily="2" charset="-122"/>
                </a:rPr>
                <a:t>Trillion</a:t>
              </a:r>
              <a:endParaRPr kumimoji="1" lang="en-US" altLang="zh-CN" sz="1800" b="1" i="1">
                <a:solidFill>
                  <a:srgbClr val="666699"/>
                </a:solidFill>
                <a:ea typeface="华文新魏" panose="02010800040101010101" pitchFamily="2" charset="-122"/>
              </a:endParaRPr>
            </a:p>
          </p:txBody>
        </p:sp>
        <p:sp>
          <p:nvSpPr>
            <p:cNvPr id="13363" name="Rectangle 898"/>
            <p:cNvSpPr>
              <a:spLocks noChangeArrowheads="1"/>
            </p:cNvSpPr>
            <p:nvPr/>
          </p:nvSpPr>
          <p:spPr bwMode="auto">
            <a:xfrm>
              <a:off x="1504" y="3385"/>
              <a:ext cx="9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rgbClr val="FFFFFF"/>
                  </a:solidFill>
                  <a:ea typeface="华文新魏" panose="02010800040101010101" pitchFamily="2" charset="-122"/>
                </a:rPr>
                <a:t>T</a:t>
              </a:r>
              <a:endParaRPr kumimoji="1" lang="en-US" altLang="zh-CN" sz="1800" b="1" i="1">
                <a:solidFill>
                  <a:srgbClr val="666699"/>
                </a:solidFill>
                <a:ea typeface="华文新魏" panose="02010800040101010101" pitchFamily="2" charset="-122"/>
              </a:endParaRPr>
            </a:p>
          </p:txBody>
        </p:sp>
        <p:sp>
          <p:nvSpPr>
            <p:cNvPr id="13364" name="Rectangle 899"/>
            <p:cNvSpPr>
              <a:spLocks noChangeArrowheads="1"/>
            </p:cNvSpPr>
            <p:nvPr/>
          </p:nvSpPr>
          <p:spPr bwMode="auto">
            <a:xfrm>
              <a:off x="709" y="3385"/>
              <a:ext cx="29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rgbClr val="FFFFFF"/>
                  </a:solidFill>
                  <a:ea typeface="华文新魏" panose="02010800040101010101" pitchFamily="2" charset="-122"/>
                </a:rPr>
                <a:t>tera</a:t>
              </a:r>
              <a:endParaRPr kumimoji="1" lang="en-US" altLang="zh-CN" sz="1800" b="1" i="1">
                <a:solidFill>
                  <a:srgbClr val="666699"/>
                </a:solidFill>
                <a:ea typeface="华文新魏" panose="02010800040101010101" pitchFamily="2" charset="-122"/>
              </a:endParaRPr>
            </a:p>
          </p:txBody>
        </p:sp>
        <p:sp>
          <p:nvSpPr>
            <p:cNvPr id="13365" name="Rectangle 900"/>
            <p:cNvSpPr>
              <a:spLocks noChangeArrowheads="1"/>
            </p:cNvSpPr>
            <p:nvPr/>
          </p:nvSpPr>
          <p:spPr bwMode="auto">
            <a:xfrm>
              <a:off x="2575" y="3148"/>
              <a:ext cx="44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100">
                  <a:solidFill>
                    <a:srgbClr val="FFFFFF"/>
                  </a:solidFill>
                  <a:ea typeface="华文新魏" panose="02010800040101010101" pitchFamily="2" charset="-122"/>
                </a:rPr>
                <a:t>Billion</a:t>
              </a:r>
              <a:endParaRPr kumimoji="1" lang="en-US" altLang="zh-CN" sz="1800" b="1" i="1">
                <a:solidFill>
                  <a:srgbClr val="666699"/>
                </a:solidFill>
                <a:ea typeface="华文新魏" panose="02010800040101010101" pitchFamily="2" charset="-122"/>
              </a:endParaRPr>
            </a:p>
          </p:txBody>
        </p:sp>
        <p:sp>
          <p:nvSpPr>
            <p:cNvPr id="13366" name="Rectangle 901"/>
            <p:cNvSpPr>
              <a:spLocks noChangeArrowheads="1"/>
            </p:cNvSpPr>
            <p:nvPr/>
          </p:nvSpPr>
          <p:spPr bwMode="auto">
            <a:xfrm>
              <a:off x="1504" y="3141"/>
              <a:ext cx="12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rgbClr val="FFFFFF"/>
                  </a:solidFill>
                  <a:ea typeface="华文新魏" panose="02010800040101010101" pitchFamily="2" charset="-122"/>
                </a:rPr>
                <a:t>G</a:t>
              </a:r>
              <a:endParaRPr kumimoji="1" lang="en-US" altLang="zh-CN" sz="1800" b="1" i="1">
                <a:solidFill>
                  <a:srgbClr val="666699"/>
                </a:solidFill>
                <a:ea typeface="华文新魏" panose="02010800040101010101" pitchFamily="2" charset="-122"/>
              </a:endParaRPr>
            </a:p>
          </p:txBody>
        </p:sp>
        <p:sp>
          <p:nvSpPr>
            <p:cNvPr id="13367" name="Rectangle 902"/>
            <p:cNvSpPr>
              <a:spLocks noChangeArrowheads="1"/>
            </p:cNvSpPr>
            <p:nvPr/>
          </p:nvSpPr>
          <p:spPr bwMode="auto">
            <a:xfrm>
              <a:off x="709" y="3141"/>
              <a:ext cx="32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rgbClr val="FFFFFF"/>
                  </a:solidFill>
                  <a:ea typeface="华文新魏" panose="02010800040101010101" pitchFamily="2" charset="-122"/>
                </a:rPr>
                <a:t>giga</a:t>
              </a:r>
              <a:endParaRPr kumimoji="1" lang="en-US" altLang="zh-CN" sz="1800" b="1" i="1">
                <a:solidFill>
                  <a:srgbClr val="666699"/>
                </a:solidFill>
                <a:ea typeface="华文新魏" panose="02010800040101010101" pitchFamily="2" charset="-122"/>
              </a:endParaRPr>
            </a:p>
          </p:txBody>
        </p:sp>
        <p:sp>
          <p:nvSpPr>
            <p:cNvPr id="13368" name="Rectangle 903"/>
            <p:cNvSpPr>
              <a:spLocks noChangeArrowheads="1"/>
            </p:cNvSpPr>
            <p:nvPr/>
          </p:nvSpPr>
          <p:spPr bwMode="auto">
            <a:xfrm>
              <a:off x="2575" y="2905"/>
              <a:ext cx="47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100">
                  <a:solidFill>
                    <a:srgbClr val="FFFFFF"/>
                  </a:solidFill>
                  <a:ea typeface="华文新魏" panose="02010800040101010101" pitchFamily="2" charset="-122"/>
                </a:rPr>
                <a:t>Million</a:t>
              </a:r>
              <a:endParaRPr kumimoji="1" lang="en-US" altLang="zh-CN" sz="1800" b="1" i="1">
                <a:solidFill>
                  <a:srgbClr val="666699"/>
                </a:solidFill>
                <a:ea typeface="华文新魏" panose="02010800040101010101" pitchFamily="2" charset="-122"/>
              </a:endParaRPr>
            </a:p>
          </p:txBody>
        </p:sp>
        <p:sp>
          <p:nvSpPr>
            <p:cNvPr id="13369" name="Rectangle 904"/>
            <p:cNvSpPr>
              <a:spLocks noChangeArrowheads="1"/>
            </p:cNvSpPr>
            <p:nvPr/>
          </p:nvSpPr>
          <p:spPr bwMode="auto">
            <a:xfrm>
              <a:off x="1504" y="2898"/>
              <a:ext cx="13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rgbClr val="FFFFFF"/>
                  </a:solidFill>
                  <a:ea typeface="华文新魏" panose="02010800040101010101" pitchFamily="2" charset="-122"/>
                </a:rPr>
                <a:t>M</a:t>
              </a:r>
              <a:endParaRPr kumimoji="1" lang="en-US" altLang="zh-CN" sz="1800" b="1" i="1">
                <a:solidFill>
                  <a:srgbClr val="666699"/>
                </a:solidFill>
                <a:ea typeface="华文新魏" panose="02010800040101010101" pitchFamily="2" charset="-122"/>
              </a:endParaRPr>
            </a:p>
          </p:txBody>
        </p:sp>
        <p:sp>
          <p:nvSpPr>
            <p:cNvPr id="13370" name="Rectangle 905"/>
            <p:cNvSpPr>
              <a:spLocks noChangeArrowheads="1"/>
            </p:cNvSpPr>
            <p:nvPr/>
          </p:nvSpPr>
          <p:spPr bwMode="auto">
            <a:xfrm>
              <a:off x="709" y="2898"/>
              <a:ext cx="41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rgbClr val="FFFFFF"/>
                  </a:solidFill>
                  <a:ea typeface="华文新魏" panose="02010800040101010101" pitchFamily="2" charset="-122"/>
                </a:rPr>
                <a:t>mega</a:t>
              </a:r>
              <a:endParaRPr kumimoji="1" lang="en-US" altLang="zh-CN" sz="1800" b="1" i="1">
                <a:solidFill>
                  <a:srgbClr val="666699"/>
                </a:solidFill>
                <a:ea typeface="华文新魏" panose="02010800040101010101" pitchFamily="2" charset="-122"/>
              </a:endParaRPr>
            </a:p>
          </p:txBody>
        </p:sp>
        <p:sp>
          <p:nvSpPr>
            <p:cNvPr id="13371" name="Rectangle 906"/>
            <p:cNvSpPr>
              <a:spLocks noChangeArrowheads="1"/>
            </p:cNvSpPr>
            <p:nvPr/>
          </p:nvSpPr>
          <p:spPr bwMode="auto">
            <a:xfrm>
              <a:off x="2575" y="2662"/>
              <a:ext cx="74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100">
                  <a:solidFill>
                    <a:srgbClr val="FFFFFF"/>
                  </a:solidFill>
                  <a:ea typeface="华文新魏" panose="02010800040101010101" pitchFamily="2" charset="-122"/>
                </a:rPr>
                <a:t>Thousand</a:t>
              </a:r>
              <a:endParaRPr kumimoji="1" lang="en-US" altLang="zh-CN" sz="1800" b="1" i="1">
                <a:solidFill>
                  <a:srgbClr val="666699"/>
                </a:solidFill>
                <a:ea typeface="华文新魏" panose="02010800040101010101" pitchFamily="2" charset="-122"/>
              </a:endParaRPr>
            </a:p>
          </p:txBody>
        </p:sp>
        <p:sp>
          <p:nvSpPr>
            <p:cNvPr id="13372" name="Rectangle 907"/>
            <p:cNvSpPr>
              <a:spLocks noChangeArrowheads="1"/>
            </p:cNvSpPr>
            <p:nvPr/>
          </p:nvSpPr>
          <p:spPr bwMode="auto">
            <a:xfrm>
              <a:off x="1504" y="2655"/>
              <a:ext cx="55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rgbClr val="FFFFFF"/>
                  </a:solidFill>
                  <a:ea typeface="华文新魏" panose="02010800040101010101" pitchFamily="2" charset="-122"/>
                </a:rPr>
                <a:t>K (or k)</a:t>
              </a:r>
              <a:endParaRPr kumimoji="1" lang="en-US" altLang="zh-CN" sz="1800" b="1" i="1">
                <a:solidFill>
                  <a:srgbClr val="666699"/>
                </a:solidFill>
                <a:ea typeface="华文新魏" panose="02010800040101010101" pitchFamily="2" charset="-122"/>
              </a:endParaRPr>
            </a:p>
          </p:txBody>
        </p:sp>
        <p:sp>
          <p:nvSpPr>
            <p:cNvPr id="13373" name="Rectangle 908"/>
            <p:cNvSpPr>
              <a:spLocks noChangeArrowheads="1"/>
            </p:cNvSpPr>
            <p:nvPr/>
          </p:nvSpPr>
          <p:spPr bwMode="auto">
            <a:xfrm>
              <a:off x="709" y="2655"/>
              <a:ext cx="27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rgbClr val="FFFFFF"/>
                  </a:solidFill>
                  <a:ea typeface="华文新魏" panose="02010800040101010101" pitchFamily="2" charset="-122"/>
                </a:rPr>
                <a:t>kilo</a:t>
              </a:r>
              <a:endParaRPr kumimoji="1" lang="en-US" altLang="zh-CN" sz="1800" b="1" i="1">
                <a:solidFill>
                  <a:srgbClr val="666699"/>
                </a:solidFill>
                <a:ea typeface="华文新魏" panose="02010800040101010101" pitchFamily="2" charset="-122"/>
              </a:endParaRPr>
            </a:p>
          </p:txBody>
        </p:sp>
        <p:sp>
          <p:nvSpPr>
            <p:cNvPr id="13374" name="Rectangle 909"/>
            <p:cNvSpPr>
              <a:spLocks noChangeArrowheads="1"/>
            </p:cNvSpPr>
            <p:nvPr/>
          </p:nvSpPr>
          <p:spPr bwMode="auto">
            <a:xfrm>
              <a:off x="2575" y="2416"/>
              <a:ext cx="1201"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100">
                  <a:solidFill>
                    <a:srgbClr val="FFFFFF"/>
                  </a:solidFill>
                  <a:ea typeface="华文新魏" panose="02010800040101010101" pitchFamily="2" charset="-122"/>
                </a:rPr>
                <a:t>One quintillionth</a:t>
              </a:r>
              <a:endParaRPr kumimoji="1" lang="en-US" altLang="zh-CN" sz="1800" b="1" i="1">
                <a:solidFill>
                  <a:srgbClr val="666699"/>
                </a:solidFill>
                <a:ea typeface="华文新魏" panose="02010800040101010101" pitchFamily="2" charset="-122"/>
              </a:endParaRPr>
            </a:p>
          </p:txBody>
        </p:sp>
        <p:sp>
          <p:nvSpPr>
            <p:cNvPr id="13375" name="Rectangle 910"/>
            <p:cNvSpPr>
              <a:spLocks noChangeArrowheads="1"/>
            </p:cNvSpPr>
            <p:nvPr/>
          </p:nvSpPr>
          <p:spPr bwMode="auto">
            <a:xfrm>
              <a:off x="1504" y="2411"/>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rgbClr val="FFFFFF"/>
                  </a:solidFill>
                  <a:ea typeface="华文新魏" panose="02010800040101010101" pitchFamily="2" charset="-122"/>
                </a:rPr>
                <a:t>a</a:t>
              </a:r>
              <a:endParaRPr kumimoji="1" lang="en-US" altLang="zh-CN" sz="1800" b="1" i="1">
                <a:solidFill>
                  <a:srgbClr val="666699"/>
                </a:solidFill>
                <a:ea typeface="华文新魏" panose="02010800040101010101" pitchFamily="2" charset="-122"/>
              </a:endParaRPr>
            </a:p>
          </p:txBody>
        </p:sp>
        <p:sp>
          <p:nvSpPr>
            <p:cNvPr id="13376" name="Rectangle 911"/>
            <p:cNvSpPr>
              <a:spLocks noChangeArrowheads="1"/>
            </p:cNvSpPr>
            <p:nvPr/>
          </p:nvSpPr>
          <p:spPr bwMode="auto">
            <a:xfrm>
              <a:off x="709" y="2411"/>
              <a:ext cx="28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rgbClr val="FFFFFF"/>
                  </a:solidFill>
                  <a:ea typeface="华文新魏" panose="02010800040101010101" pitchFamily="2" charset="-122"/>
                </a:rPr>
                <a:t>atta</a:t>
              </a:r>
              <a:endParaRPr kumimoji="1" lang="en-US" altLang="zh-CN" sz="1800" b="1" i="1">
                <a:solidFill>
                  <a:srgbClr val="666699"/>
                </a:solidFill>
                <a:ea typeface="华文新魏" panose="02010800040101010101" pitchFamily="2" charset="-122"/>
              </a:endParaRPr>
            </a:p>
          </p:txBody>
        </p:sp>
        <p:sp>
          <p:nvSpPr>
            <p:cNvPr id="13377" name="Rectangle 912"/>
            <p:cNvSpPr>
              <a:spLocks noChangeArrowheads="1"/>
            </p:cNvSpPr>
            <p:nvPr/>
          </p:nvSpPr>
          <p:spPr bwMode="auto">
            <a:xfrm>
              <a:off x="2575" y="2173"/>
              <a:ext cx="126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100">
                  <a:solidFill>
                    <a:srgbClr val="FFFFFF"/>
                  </a:solidFill>
                  <a:ea typeface="华文新魏" panose="02010800040101010101" pitchFamily="2" charset="-122"/>
                </a:rPr>
                <a:t>One quadrillionth</a:t>
              </a:r>
              <a:endParaRPr kumimoji="1" lang="en-US" altLang="zh-CN" sz="1800" b="1" i="1">
                <a:solidFill>
                  <a:srgbClr val="666699"/>
                </a:solidFill>
                <a:ea typeface="华文新魏" panose="02010800040101010101" pitchFamily="2" charset="-122"/>
              </a:endParaRPr>
            </a:p>
          </p:txBody>
        </p:sp>
        <p:sp>
          <p:nvSpPr>
            <p:cNvPr id="13378" name="Rectangle 913"/>
            <p:cNvSpPr>
              <a:spLocks noChangeArrowheads="1"/>
            </p:cNvSpPr>
            <p:nvPr/>
          </p:nvSpPr>
          <p:spPr bwMode="auto">
            <a:xfrm>
              <a:off x="1504" y="2168"/>
              <a:ext cx="5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rgbClr val="FFFFFF"/>
                  </a:solidFill>
                  <a:ea typeface="华文新魏" panose="02010800040101010101" pitchFamily="2" charset="-122"/>
                </a:rPr>
                <a:t>f</a:t>
              </a:r>
              <a:endParaRPr kumimoji="1" lang="en-US" altLang="zh-CN" sz="1800" b="1" i="1">
                <a:solidFill>
                  <a:srgbClr val="666699"/>
                </a:solidFill>
                <a:ea typeface="华文新魏" panose="02010800040101010101" pitchFamily="2" charset="-122"/>
              </a:endParaRPr>
            </a:p>
          </p:txBody>
        </p:sp>
        <p:sp>
          <p:nvSpPr>
            <p:cNvPr id="13379" name="Rectangle 914"/>
            <p:cNvSpPr>
              <a:spLocks noChangeArrowheads="1"/>
            </p:cNvSpPr>
            <p:nvPr/>
          </p:nvSpPr>
          <p:spPr bwMode="auto">
            <a:xfrm>
              <a:off x="709" y="2168"/>
              <a:ext cx="43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rgbClr val="FFFFFF"/>
                  </a:solidFill>
                  <a:ea typeface="华文新魏" panose="02010800040101010101" pitchFamily="2" charset="-122"/>
                </a:rPr>
                <a:t>femto</a:t>
              </a:r>
              <a:endParaRPr kumimoji="1" lang="en-US" altLang="zh-CN" sz="1800" b="1" i="1">
                <a:solidFill>
                  <a:srgbClr val="666699"/>
                </a:solidFill>
                <a:ea typeface="华文新魏" panose="02010800040101010101" pitchFamily="2" charset="-122"/>
              </a:endParaRPr>
            </a:p>
          </p:txBody>
        </p:sp>
        <p:sp>
          <p:nvSpPr>
            <p:cNvPr id="13380" name="Rectangle 915"/>
            <p:cNvSpPr>
              <a:spLocks noChangeArrowheads="1"/>
            </p:cNvSpPr>
            <p:nvPr/>
          </p:nvSpPr>
          <p:spPr bwMode="auto">
            <a:xfrm>
              <a:off x="2575" y="1930"/>
              <a:ext cx="941"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100">
                  <a:solidFill>
                    <a:srgbClr val="FFFFFF"/>
                  </a:solidFill>
                  <a:ea typeface="华文新魏" panose="02010800040101010101" pitchFamily="2" charset="-122"/>
                </a:rPr>
                <a:t>One trillionth</a:t>
              </a:r>
              <a:endParaRPr kumimoji="1" lang="en-US" altLang="zh-CN" sz="1800" b="1" i="1">
                <a:solidFill>
                  <a:srgbClr val="666699"/>
                </a:solidFill>
                <a:ea typeface="华文新魏" panose="02010800040101010101" pitchFamily="2" charset="-122"/>
              </a:endParaRPr>
            </a:p>
          </p:txBody>
        </p:sp>
        <p:sp>
          <p:nvSpPr>
            <p:cNvPr id="13381" name="Rectangle 916"/>
            <p:cNvSpPr>
              <a:spLocks noChangeArrowheads="1"/>
            </p:cNvSpPr>
            <p:nvPr/>
          </p:nvSpPr>
          <p:spPr bwMode="auto">
            <a:xfrm>
              <a:off x="1504" y="1924"/>
              <a:ext cx="9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rgbClr val="FFFFFF"/>
                  </a:solidFill>
                  <a:ea typeface="华文新魏" panose="02010800040101010101" pitchFamily="2" charset="-122"/>
                </a:rPr>
                <a:t>p</a:t>
              </a:r>
              <a:endParaRPr kumimoji="1" lang="en-US" altLang="zh-CN" sz="1800" b="1" i="1">
                <a:solidFill>
                  <a:srgbClr val="666699"/>
                </a:solidFill>
                <a:ea typeface="华文新魏" panose="02010800040101010101" pitchFamily="2" charset="-122"/>
              </a:endParaRPr>
            </a:p>
          </p:txBody>
        </p:sp>
        <p:sp>
          <p:nvSpPr>
            <p:cNvPr id="13382" name="Rectangle 917"/>
            <p:cNvSpPr>
              <a:spLocks noChangeArrowheads="1"/>
            </p:cNvSpPr>
            <p:nvPr/>
          </p:nvSpPr>
          <p:spPr bwMode="auto">
            <a:xfrm>
              <a:off x="709" y="1924"/>
              <a:ext cx="32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rgbClr val="FFFFFF"/>
                  </a:solidFill>
                  <a:ea typeface="华文新魏" panose="02010800040101010101" pitchFamily="2" charset="-122"/>
                </a:rPr>
                <a:t>pico</a:t>
              </a:r>
              <a:endParaRPr kumimoji="1" lang="en-US" altLang="zh-CN" sz="1800" b="1" i="1">
                <a:solidFill>
                  <a:srgbClr val="666699"/>
                </a:solidFill>
                <a:ea typeface="华文新魏" panose="02010800040101010101" pitchFamily="2" charset="-122"/>
              </a:endParaRPr>
            </a:p>
          </p:txBody>
        </p:sp>
        <p:sp>
          <p:nvSpPr>
            <p:cNvPr id="13383" name="Rectangle 918"/>
            <p:cNvSpPr>
              <a:spLocks noChangeArrowheads="1"/>
            </p:cNvSpPr>
            <p:nvPr/>
          </p:nvSpPr>
          <p:spPr bwMode="auto">
            <a:xfrm>
              <a:off x="2575" y="1686"/>
              <a:ext cx="931"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100">
                  <a:solidFill>
                    <a:srgbClr val="FFFFFF"/>
                  </a:solidFill>
                  <a:ea typeface="华文新魏" panose="02010800040101010101" pitchFamily="2" charset="-122"/>
                </a:rPr>
                <a:t>One billionth</a:t>
              </a:r>
              <a:endParaRPr kumimoji="1" lang="en-US" altLang="zh-CN" sz="1800" b="1" i="1">
                <a:solidFill>
                  <a:srgbClr val="666699"/>
                </a:solidFill>
                <a:ea typeface="华文新魏" panose="02010800040101010101" pitchFamily="2" charset="-122"/>
              </a:endParaRPr>
            </a:p>
          </p:txBody>
        </p:sp>
        <p:sp>
          <p:nvSpPr>
            <p:cNvPr id="13384" name="Rectangle 919"/>
            <p:cNvSpPr>
              <a:spLocks noChangeArrowheads="1"/>
            </p:cNvSpPr>
            <p:nvPr/>
          </p:nvSpPr>
          <p:spPr bwMode="auto">
            <a:xfrm>
              <a:off x="1504" y="1679"/>
              <a:ext cx="9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rgbClr val="FFFFFF"/>
                  </a:solidFill>
                  <a:ea typeface="华文新魏" panose="02010800040101010101" pitchFamily="2" charset="-122"/>
                </a:rPr>
                <a:t>n</a:t>
              </a:r>
              <a:endParaRPr kumimoji="1" lang="en-US" altLang="zh-CN" sz="1800" b="1" i="1">
                <a:solidFill>
                  <a:srgbClr val="666699"/>
                </a:solidFill>
                <a:ea typeface="华文新魏" panose="02010800040101010101" pitchFamily="2" charset="-122"/>
              </a:endParaRPr>
            </a:p>
          </p:txBody>
        </p:sp>
        <p:sp>
          <p:nvSpPr>
            <p:cNvPr id="13385" name="Rectangle 920"/>
            <p:cNvSpPr>
              <a:spLocks noChangeArrowheads="1"/>
            </p:cNvSpPr>
            <p:nvPr/>
          </p:nvSpPr>
          <p:spPr bwMode="auto">
            <a:xfrm>
              <a:off x="709" y="1679"/>
              <a:ext cx="3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rgbClr val="FFFFFF"/>
                  </a:solidFill>
                  <a:ea typeface="华文新魏" panose="02010800040101010101" pitchFamily="2" charset="-122"/>
                </a:rPr>
                <a:t>nano</a:t>
              </a:r>
              <a:endParaRPr kumimoji="1" lang="en-US" altLang="zh-CN" sz="1800" b="1" i="1">
                <a:solidFill>
                  <a:srgbClr val="666699"/>
                </a:solidFill>
                <a:ea typeface="华文新魏" panose="02010800040101010101" pitchFamily="2" charset="-122"/>
              </a:endParaRPr>
            </a:p>
          </p:txBody>
        </p:sp>
        <p:sp>
          <p:nvSpPr>
            <p:cNvPr id="13386" name="Rectangle 921"/>
            <p:cNvSpPr>
              <a:spLocks noChangeArrowheads="1"/>
            </p:cNvSpPr>
            <p:nvPr/>
          </p:nvSpPr>
          <p:spPr bwMode="auto">
            <a:xfrm>
              <a:off x="2575" y="1443"/>
              <a:ext cx="97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100" dirty="0">
                  <a:solidFill>
                    <a:srgbClr val="FFFFFF"/>
                  </a:solidFill>
                  <a:ea typeface="华文新魏" panose="02010800040101010101" pitchFamily="2" charset="-122"/>
                </a:rPr>
                <a:t>One millionth</a:t>
              </a:r>
              <a:endParaRPr kumimoji="1" lang="en-US" altLang="zh-CN" sz="1800" b="1" i="1" dirty="0">
                <a:solidFill>
                  <a:srgbClr val="666699"/>
                </a:solidFill>
                <a:ea typeface="华文新魏" panose="02010800040101010101" pitchFamily="2" charset="-122"/>
              </a:endParaRPr>
            </a:p>
          </p:txBody>
        </p:sp>
        <p:sp>
          <p:nvSpPr>
            <p:cNvPr id="13387" name="Rectangle 922"/>
            <p:cNvSpPr>
              <a:spLocks noChangeArrowheads="1"/>
            </p:cNvSpPr>
            <p:nvPr/>
          </p:nvSpPr>
          <p:spPr bwMode="auto">
            <a:xfrm>
              <a:off x="1504" y="1436"/>
              <a:ext cx="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rgbClr val="FFFFFF"/>
                  </a:solidFill>
                  <a:ea typeface="华文新魏" panose="02010800040101010101" pitchFamily="2" charset="-122"/>
                </a:rPr>
                <a:t>µ</a:t>
              </a:r>
              <a:endParaRPr kumimoji="1" lang="en-US" altLang="zh-CN" sz="1800" b="1" i="1">
                <a:solidFill>
                  <a:srgbClr val="666699"/>
                </a:solidFill>
                <a:ea typeface="华文新魏" panose="02010800040101010101" pitchFamily="2" charset="-122"/>
              </a:endParaRPr>
            </a:p>
          </p:txBody>
        </p:sp>
        <p:sp>
          <p:nvSpPr>
            <p:cNvPr id="13388" name="Rectangle 923"/>
            <p:cNvSpPr>
              <a:spLocks noChangeArrowheads="1"/>
            </p:cNvSpPr>
            <p:nvPr/>
          </p:nvSpPr>
          <p:spPr bwMode="auto">
            <a:xfrm>
              <a:off x="709" y="1436"/>
              <a:ext cx="43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rgbClr val="FFFFFF"/>
                  </a:solidFill>
                  <a:ea typeface="华文新魏" panose="02010800040101010101" pitchFamily="2" charset="-122"/>
                </a:rPr>
                <a:t>micro</a:t>
              </a:r>
              <a:endParaRPr kumimoji="1" lang="en-US" altLang="zh-CN" sz="1800" b="1" i="1">
                <a:solidFill>
                  <a:srgbClr val="666699"/>
                </a:solidFill>
                <a:ea typeface="华文新魏" panose="02010800040101010101" pitchFamily="2" charset="-122"/>
              </a:endParaRPr>
            </a:p>
          </p:txBody>
        </p:sp>
        <p:sp>
          <p:nvSpPr>
            <p:cNvPr id="13389" name="Rectangle 924"/>
            <p:cNvSpPr>
              <a:spLocks noChangeArrowheads="1"/>
            </p:cNvSpPr>
            <p:nvPr/>
          </p:nvSpPr>
          <p:spPr bwMode="auto">
            <a:xfrm>
              <a:off x="2575" y="1200"/>
              <a:ext cx="1193"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100" dirty="0">
                  <a:solidFill>
                    <a:srgbClr val="FFFFFF"/>
                  </a:solidFill>
                  <a:ea typeface="华文新魏" panose="02010800040101010101" pitchFamily="2" charset="-122"/>
                </a:rPr>
                <a:t>One thousandth</a:t>
              </a:r>
              <a:endParaRPr kumimoji="1" lang="en-US" altLang="zh-CN" sz="1800" b="1" i="1" dirty="0">
                <a:solidFill>
                  <a:srgbClr val="666699"/>
                </a:solidFill>
                <a:ea typeface="华文新魏" panose="02010800040101010101" pitchFamily="2" charset="-122"/>
              </a:endParaRPr>
            </a:p>
          </p:txBody>
        </p:sp>
        <p:sp>
          <p:nvSpPr>
            <p:cNvPr id="13390" name="Rectangle 925"/>
            <p:cNvSpPr>
              <a:spLocks noChangeArrowheads="1"/>
            </p:cNvSpPr>
            <p:nvPr/>
          </p:nvSpPr>
          <p:spPr bwMode="auto">
            <a:xfrm>
              <a:off x="1504" y="1193"/>
              <a:ext cx="14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rgbClr val="FFFFFF"/>
                  </a:solidFill>
                  <a:ea typeface="华文新魏" panose="02010800040101010101" pitchFamily="2" charset="-122"/>
                </a:rPr>
                <a:t>m</a:t>
              </a:r>
              <a:endParaRPr kumimoji="1" lang="en-US" altLang="zh-CN" sz="1800" b="1" i="1">
                <a:solidFill>
                  <a:srgbClr val="666699"/>
                </a:solidFill>
                <a:ea typeface="华文新魏" panose="02010800040101010101" pitchFamily="2" charset="-122"/>
              </a:endParaRPr>
            </a:p>
          </p:txBody>
        </p:sp>
        <p:sp>
          <p:nvSpPr>
            <p:cNvPr id="13391" name="Rectangle 926"/>
            <p:cNvSpPr>
              <a:spLocks noChangeArrowheads="1"/>
            </p:cNvSpPr>
            <p:nvPr/>
          </p:nvSpPr>
          <p:spPr bwMode="auto">
            <a:xfrm>
              <a:off x="709" y="1193"/>
              <a:ext cx="27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dirty="0">
                  <a:solidFill>
                    <a:srgbClr val="FFFFFF"/>
                  </a:solidFill>
                  <a:ea typeface="华文新魏" panose="02010800040101010101" pitchFamily="2" charset="-122"/>
                </a:rPr>
                <a:t>mill</a:t>
              </a:r>
              <a:endParaRPr kumimoji="1" lang="en-US" altLang="zh-CN" sz="1800" b="1" i="1" dirty="0">
                <a:solidFill>
                  <a:srgbClr val="666699"/>
                </a:solidFill>
                <a:ea typeface="华文新魏" panose="02010800040101010101" pitchFamily="2" charset="-122"/>
              </a:endParaRPr>
            </a:p>
          </p:txBody>
        </p:sp>
        <p:sp>
          <p:nvSpPr>
            <p:cNvPr id="13392" name="Rectangle 927"/>
            <p:cNvSpPr>
              <a:spLocks noChangeArrowheads="1"/>
            </p:cNvSpPr>
            <p:nvPr/>
          </p:nvSpPr>
          <p:spPr bwMode="auto">
            <a:xfrm>
              <a:off x="3927" y="958"/>
              <a:ext cx="111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rgbClr val="FFFFFF"/>
                  </a:solidFill>
                  <a:ea typeface="华文新魏" panose="02010800040101010101" pitchFamily="2" charset="-122"/>
                </a:rPr>
                <a:t>Numeric Value</a:t>
              </a:r>
              <a:endParaRPr kumimoji="1" lang="en-US" altLang="zh-CN" sz="1800" b="1" i="1">
                <a:solidFill>
                  <a:srgbClr val="666699"/>
                </a:solidFill>
                <a:ea typeface="华文新魏" panose="02010800040101010101" pitchFamily="2" charset="-122"/>
              </a:endParaRPr>
            </a:p>
          </p:txBody>
        </p:sp>
        <p:sp>
          <p:nvSpPr>
            <p:cNvPr id="13393" name="Rectangle 928"/>
            <p:cNvSpPr>
              <a:spLocks noChangeArrowheads="1"/>
            </p:cNvSpPr>
            <p:nvPr/>
          </p:nvSpPr>
          <p:spPr bwMode="auto">
            <a:xfrm>
              <a:off x="2575" y="958"/>
              <a:ext cx="64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rgbClr val="FFFFFF"/>
                  </a:solidFill>
                  <a:ea typeface="华文新魏" panose="02010800040101010101" pitchFamily="2" charset="-122"/>
                </a:rPr>
                <a:t>Meaning</a:t>
              </a:r>
              <a:endParaRPr kumimoji="1" lang="en-US" altLang="zh-CN" sz="1800" b="1" i="1">
                <a:solidFill>
                  <a:srgbClr val="666699"/>
                </a:solidFill>
                <a:ea typeface="华文新魏" panose="02010800040101010101" pitchFamily="2" charset="-122"/>
              </a:endParaRPr>
            </a:p>
          </p:txBody>
        </p:sp>
        <p:sp>
          <p:nvSpPr>
            <p:cNvPr id="13394" name="Rectangle 929"/>
            <p:cNvSpPr>
              <a:spLocks noChangeArrowheads="1"/>
            </p:cNvSpPr>
            <p:nvPr/>
          </p:nvSpPr>
          <p:spPr bwMode="auto">
            <a:xfrm>
              <a:off x="1504" y="958"/>
              <a:ext cx="97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dirty="0">
                  <a:solidFill>
                    <a:srgbClr val="FFFFFF"/>
                  </a:solidFill>
                  <a:ea typeface="华文新魏" panose="02010800040101010101" pitchFamily="2" charset="-122"/>
                </a:rPr>
                <a:t>Abbreviation</a:t>
              </a:r>
              <a:endParaRPr kumimoji="1" lang="en-US" altLang="zh-CN" sz="1800" b="1" i="1" dirty="0">
                <a:solidFill>
                  <a:srgbClr val="666699"/>
                </a:solidFill>
                <a:ea typeface="华文新魏" panose="02010800040101010101" pitchFamily="2" charset="-122"/>
              </a:endParaRPr>
            </a:p>
          </p:txBody>
        </p:sp>
        <p:sp>
          <p:nvSpPr>
            <p:cNvPr id="13395" name="Rectangle 930"/>
            <p:cNvSpPr>
              <a:spLocks noChangeArrowheads="1"/>
            </p:cNvSpPr>
            <p:nvPr/>
          </p:nvSpPr>
          <p:spPr bwMode="auto">
            <a:xfrm>
              <a:off x="709" y="958"/>
              <a:ext cx="4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dirty="0">
                  <a:solidFill>
                    <a:srgbClr val="FFFFFF"/>
                  </a:solidFill>
                  <a:ea typeface="华文新魏" panose="02010800040101010101" pitchFamily="2" charset="-122"/>
                </a:rPr>
                <a:t>Prefix</a:t>
              </a:r>
              <a:endParaRPr kumimoji="1" lang="en-US" altLang="zh-CN" sz="1800" b="1" i="1" dirty="0">
                <a:solidFill>
                  <a:srgbClr val="666699"/>
                </a:solidFill>
                <a:ea typeface="华文新魏" panose="02010800040101010101" pitchFamily="2" charset="-122"/>
              </a:endParaRPr>
            </a:p>
          </p:txBody>
        </p:sp>
        <p:sp>
          <p:nvSpPr>
            <p:cNvPr id="13396" name="Line 931"/>
            <p:cNvSpPr>
              <a:spLocks noChangeShapeType="1"/>
            </p:cNvSpPr>
            <p:nvPr/>
          </p:nvSpPr>
          <p:spPr bwMode="auto">
            <a:xfrm>
              <a:off x="660" y="926"/>
              <a:ext cx="4609" cy="0"/>
            </a:xfrm>
            <a:prstGeom prst="line">
              <a:avLst/>
            </a:prstGeom>
            <a:noFill/>
            <a:ln w="23813" cap="sq">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97" name="Line 932"/>
            <p:cNvSpPr>
              <a:spLocks noChangeShapeType="1"/>
            </p:cNvSpPr>
            <p:nvPr/>
          </p:nvSpPr>
          <p:spPr bwMode="auto">
            <a:xfrm>
              <a:off x="660" y="1162"/>
              <a:ext cx="4609" cy="0"/>
            </a:xfrm>
            <a:prstGeom prst="line">
              <a:avLst/>
            </a:prstGeom>
            <a:noFill/>
            <a:ln w="11113">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98" name="Line 933"/>
            <p:cNvSpPr>
              <a:spLocks noChangeShapeType="1"/>
            </p:cNvSpPr>
            <p:nvPr/>
          </p:nvSpPr>
          <p:spPr bwMode="auto">
            <a:xfrm>
              <a:off x="660" y="1405"/>
              <a:ext cx="4609" cy="0"/>
            </a:xfrm>
            <a:prstGeom prst="line">
              <a:avLst/>
            </a:prstGeom>
            <a:noFill/>
            <a:ln w="11113">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99" name="Line 934"/>
            <p:cNvSpPr>
              <a:spLocks noChangeShapeType="1"/>
            </p:cNvSpPr>
            <p:nvPr/>
          </p:nvSpPr>
          <p:spPr bwMode="auto">
            <a:xfrm>
              <a:off x="660" y="1649"/>
              <a:ext cx="4609" cy="0"/>
            </a:xfrm>
            <a:prstGeom prst="line">
              <a:avLst/>
            </a:prstGeom>
            <a:noFill/>
            <a:ln w="11113">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00" name="Line 935"/>
            <p:cNvSpPr>
              <a:spLocks noChangeShapeType="1"/>
            </p:cNvSpPr>
            <p:nvPr/>
          </p:nvSpPr>
          <p:spPr bwMode="auto">
            <a:xfrm>
              <a:off x="660" y="1892"/>
              <a:ext cx="4609" cy="0"/>
            </a:xfrm>
            <a:prstGeom prst="line">
              <a:avLst/>
            </a:prstGeom>
            <a:noFill/>
            <a:ln w="11113">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01" name="Line 936"/>
            <p:cNvSpPr>
              <a:spLocks noChangeShapeType="1"/>
            </p:cNvSpPr>
            <p:nvPr/>
          </p:nvSpPr>
          <p:spPr bwMode="auto">
            <a:xfrm>
              <a:off x="660" y="2136"/>
              <a:ext cx="4609" cy="0"/>
            </a:xfrm>
            <a:prstGeom prst="line">
              <a:avLst/>
            </a:prstGeom>
            <a:noFill/>
            <a:ln w="11113">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02" name="Line 937"/>
            <p:cNvSpPr>
              <a:spLocks noChangeShapeType="1"/>
            </p:cNvSpPr>
            <p:nvPr/>
          </p:nvSpPr>
          <p:spPr bwMode="auto">
            <a:xfrm>
              <a:off x="660" y="2380"/>
              <a:ext cx="4609" cy="0"/>
            </a:xfrm>
            <a:prstGeom prst="line">
              <a:avLst/>
            </a:prstGeom>
            <a:noFill/>
            <a:ln w="11113">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03" name="Line 938"/>
            <p:cNvSpPr>
              <a:spLocks noChangeShapeType="1"/>
            </p:cNvSpPr>
            <p:nvPr/>
          </p:nvSpPr>
          <p:spPr bwMode="auto">
            <a:xfrm>
              <a:off x="660" y="2623"/>
              <a:ext cx="4609" cy="0"/>
            </a:xfrm>
            <a:prstGeom prst="line">
              <a:avLst/>
            </a:prstGeom>
            <a:noFill/>
            <a:ln w="11113">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04" name="Line 939"/>
            <p:cNvSpPr>
              <a:spLocks noChangeShapeType="1"/>
            </p:cNvSpPr>
            <p:nvPr/>
          </p:nvSpPr>
          <p:spPr bwMode="auto">
            <a:xfrm>
              <a:off x="660" y="2867"/>
              <a:ext cx="4609" cy="0"/>
            </a:xfrm>
            <a:prstGeom prst="line">
              <a:avLst/>
            </a:prstGeom>
            <a:noFill/>
            <a:ln w="11113">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05" name="Line 940"/>
            <p:cNvSpPr>
              <a:spLocks noChangeShapeType="1"/>
            </p:cNvSpPr>
            <p:nvPr/>
          </p:nvSpPr>
          <p:spPr bwMode="auto">
            <a:xfrm>
              <a:off x="660" y="3111"/>
              <a:ext cx="4609" cy="0"/>
            </a:xfrm>
            <a:prstGeom prst="line">
              <a:avLst/>
            </a:prstGeom>
            <a:noFill/>
            <a:ln w="11113">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06" name="Line 941"/>
            <p:cNvSpPr>
              <a:spLocks noChangeShapeType="1"/>
            </p:cNvSpPr>
            <p:nvPr/>
          </p:nvSpPr>
          <p:spPr bwMode="auto">
            <a:xfrm>
              <a:off x="660" y="3354"/>
              <a:ext cx="4609" cy="0"/>
            </a:xfrm>
            <a:prstGeom prst="line">
              <a:avLst/>
            </a:prstGeom>
            <a:noFill/>
            <a:ln w="11113">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07" name="Line 942"/>
            <p:cNvSpPr>
              <a:spLocks noChangeShapeType="1"/>
            </p:cNvSpPr>
            <p:nvPr/>
          </p:nvSpPr>
          <p:spPr bwMode="auto">
            <a:xfrm>
              <a:off x="660" y="3598"/>
              <a:ext cx="4609" cy="0"/>
            </a:xfrm>
            <a:prstGeom prst="line">
              <a:avLst/>
            </a:prstGeom>
            <a:noFill/>
            <a:ln w="11113">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08" name="Line 943"/>
            <p:cNvSpPr>
              <a:spLocks noChangeShapeType="1"/>
            </p:cNvSpPr>
            <p:nvPr/>
          </p:nvSpPr>
          <p:spPr bwMode="auto">
            <a:xfrm>
              <a:off x="660" y="3841"/>
              <a:ext cx="4609" cy="0"/>
            </a:xfrm>
            <a:prstGeom prst="line">
              <a:avLst/>
            </a:prstGeom>
            <a:noFill/>
            <a:ln w="11113">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09" name="Line 944"/>
            <p:cNvSpPr>
              <a:spLocks noChangeShapeType="1"/>
            </p:cNvSpPr>
            <p:nvPr/>
          </p:nvSpPr>
          <p:spPr bwMode="auto">
            <a:xfrm>
              <a:off x="660" y="4085"/>
              <a:ext cx="4609" cy="0"/>
            </a:xfrm>
            <a:prstGeom prst="line">
              <a:avLst/>
            </a:prstGeom>
            <a:noFill/>
            <a:ln w="23813" cap="sq">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0" name="Line 945"/>
            <p:cNvSpPr>
              <a:spLocks noChangeShapeType="1"/>
            </p:cNvSpPr>
            <p:nvPr/>
          </p:nvSpPr>
          <p:spPr bwMode="auto">
            <a:xfrm>
              <a:off x="660" y="926"/>
              <a:ext cx="0" cy="3159"/>
            </a:xfrm>
            <a:prstGeom prst="line">
              <a:avLst/>
            </a:prstGeom>
            <a:noFill/>
            <a:ln w="23813" cap="sq">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1" name="Line 946"/>
            <p:cNvSpPr>
              <a:spLocks noChangeShapeType="1"/>
            </p:cNvSpPr>
            <p:nvPr/>
          </p:nvSpPr>
          <p:spPr bwMode="auto">
            <a:xfrm>
              <a:off x="1455" y="926"/>
              <a:ext cx="0" cy="3159"/>
            </a:xfrm>
            <a:prstGeom prst="line">
              <a:avLst/>
            </a:prstGeom>
            <a:noFill/>
            <a:ln w="11113">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2" name="Line 947"/>
            <p:cNvSpPr>
              <a:spLocks noChangeShapeType="1"/>
            </p:cNvSpPr>
            <p:nvPr/>
          </p:nvSpPr>
          <p:spPr bwMode="auto">
            <a:xfrm>
              <a:off x="2527" y="926"/>
              <a:ext cx="0" cy="3159"/>
            </a:xfrm>
            <a:prstGeom prst="line">
              <a:avLst/>
            </a:prstGeom>
            <a:noFill/>
            <a:ln w="11113">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3" name="Line 948"/>
            <p:cNvSpPr>
              <a:spLocks noChangeShapeType="1"/>
            </p:cNvSpPr>
            <p:nvPr/>
          </p:nvSpPr>
          <p:spPr bwMode="auto">
            <a:xfrm>
              <a:off x="3879" y="926"/>
              <a:ext cx="0" cy="3159"/>
            </a:xfrm>
            <a:prstGeom prst="line">
              <a:avLst/>
            </a:prstGeom>
            <a:noFill/>
            <a:ln w="11113">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4" name="Line 949"/>
            <p:cNvSpPr>
              <a:spLocks noChangeShapeType="1"/>
            </p:cNvSpPr>
            <p:nvPr/>
          </p:nvSpPr>
          <p:spPr bwMode="auto">
            <a:xfrm>
              <a:off x="5269" y="926"/>
              <a:ext cx="0" cy="3159"/>
            </a:xfrm>
            <a:prstGeom prst="line">
              <a:avLst/>
            </a:prstGeom>
            <a:noFill/>
            <a:ln w="23813" cap="sq">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3341" name="Rectangle 951"/>
          <p:cNvSpPr>
            <a:spLocks noChangeArrowheads="1"/>
          </p:cNvSpPr>
          <p:nvPr/>
        </p:nvSpPr>
        <p:spPr bwMode="auto">
          <a:xfrm>
            <a:off x="1436688" y="1038225"/>
            <a:ext cx="58816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600">
                <a:solidFill>
                  <a:srgbClr val="FFCC66"/>
                </a:solidFill>
                <a:ea typeface="华文新魏" panose="02010800040101010101" pitchFamily="2" charset="-122"/>
              </a:rPr>
              <a:t>Notations and Conventions for Numbers</a:t>
            </a:r>
            <a:endParaRPr kumimoji="1" lang="en-US" altLang="zh-CN" sz="1800" b="1" i="1">
              <a:solidFill>
                <a:srgbClr val="666699"/>
              </a:solidFill>
              <a:ea typeface="华文新魏" panose="02010800040101010101" pitchFamily="2" charset="-122"/>
            </a:endParaRPr>
          </a:p>
        </p:txBody>
      </p:sp>
      <p:sp>
        <p:nvSpPr>
          <p:cNvPr id="13342" name="Rectangle 1002"/>
          <p:cNvSpPr>
            <a:spLocks noChangeArrowheads="1"/>
          </p:cNvSpPr>
          <p:nvPr/>
        </p:nvSpPr>
        <p:spPr bwMode="auto">
          <a:xfrm>
            <a:off x="6480175" y="1912938"/>
            <a:ext cx="647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chemeClr val="bg1"/>
                </a:solidFill>
                <a:latin typeface="微软雅黑" panose="020B0503020204020204" pitchFamily="34" charset="-122"/>
                <a:ea typeface="微软雅黑" panose="020B0503020204020204" pitchFamily="34" charset="-122"/>
              </a:rPr>
              <a:t>10</a:t>
            </a:r>
            <a:r>
              <a:rPr kumimoji="1" lang="en-US" altLang="zh-CN" sz="2000" b="1" baseline="30000">
                <a:solidFill>
                  <a:schemeClr val="bg1"/>
                </a:solidFill>
                <a:latin typeface="微软雅黑" panose="020B0503020204020204" pitchFamily="34" charset="-122"/>
                <a:ea typeface="微软雅黑" panose="020B0503020204020204" pitchFamily="34" charset="-122"/>
              </a:rPr>
              <a:t>-3</a:t>
            </a:r>
          </a:p>
        </p:txBody>
      </p:sp>
      <p:sp>
        <p:nvSpPr>
          <p:cNvPr id="378886" name="Line 6"/>
          <p:cNvSpPr>
            <a:spLocks noChangeShapeType="1"/>
          </p:cNvSpPr>
          <p:nvPr/>
        </p:nvSpPr>
        <p:spPr bwMode="auto">
          <a:xfrm>
            <a:off x="468313" y="4149725"/>
            <a:ext cx="8382000"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3344" name="Rectangle 1002"/>
          <p:cNvSpPr>
            <a:spLocks noChangeArrowheads="1"/>
          </p:cNvSpPr>
          <p:nvPr/>
        </p:nvSpPr>
        <p:spPr bwMode="auto">
          <a:xfrm>
            <a:off x="6470650" y="2266950"/>
            <a:ext cx="647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chemeClr val="bg1"/>
                </a:solidFill>
                <a:latin typeface="微软雅黑" panose="020B0503020204020204" pitchFamily="34" charset="-122"/>
                <a:ea typeface="微软雅黑" panose="020B0503020204020204" pitchFamily="34" charset="-122"/>
              </a:rPr>
              <a:t>10</a:t>
            </a:r>
            <a:r>
              <a:rPr kumimoji="1" lang="en-US" altLang="zh-CN" sz="2000" b="1" baseline="30000">
                <a:solidFill>
                  <a:schemeClr val="bg1"/>
                </a:solidFill>
                <a:latin typeface="微软雅黑" panose="020B0503020204020204" pitchFamily="34" charset="-122"/>
                <a:ea typeface="微软雅黑" panose="020B0503020204020204" pitchFamily="34" charset="-122"/>
              </a:rPr>
              <a:t>-6</a:t>
            </a:r>
          </a:p>
        </p:txBody>
      </p:sp>
      <p:sp>
        <p:nvSpPr>
          <p:cNvPr id="13345" name="Rectangle 1002"/>
          <p:cNvSpPr>
            <a:spLocks noChangeArrowheads="1"/>
          </p:cNvSpPr>
          <p:nvPr/>
        </p:nvSpPr>
        <p:spPr bwMode="auto">
          <a:xfrm>
            <a:off x="6486525" y="2659063"/>
            <a:ext cx="647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chemeClr val="bg1"/>
                </a:solidFill>
                <a:latin typeface="微软雅黑" panose="020B0503020204020204" pitchFamily="34" charset="-122"/>
                <a:ea typeface="微软雅黑" panose="020B0503020204020204" pitchFamily="34" charset="-122"/>
              </a:rPr>
              <a:t>10</a:t>
            </a:r>
            <a:r>
              <a:rPr kumimoji="1" lang="en-US" altLang="zh-CN" sz="2000" b="1" baseline="30000">
                <a:solidFill>
                  <a:schemeClr val="bg1"/>
                </a:solidFill>
                <a:latin typeface="微软雅黑" panose="020B0503020204020204" pitchFamily="34" charset="-122"/>
                <a:ea typeface="微软雅黑" panose="020B0503020204020204" pitchFamily="34" charset="-122"/>
              </a:rPr>
              <a:t>-9</a:t>
            </a:r>
          </a:p>
        </p:txBody>
      </p:sp>
      <p:sp>
        <p:nvSpPr>
          <p:cNvPr id="13346" name="Rectangle 1002"/>
          <p:cNvSpPr>
            <a:spLocks noChangeArrowheads="1"/>
          </p:cNvSpPr>
          <p:nvPr/>
        </p:nvSpPr>
        <p:spPr bwMode="auto">
          <a:xfrm>
            <a:off x="6477000" y="3013075"/>
            <a:ext cx="647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chemeClr val="bg1"/>
                </a:solidFill>
                <a:latin typeface="微软雅黑" panose="020B0503020204020204" pitchFamily="34" charset="-122"/>
                <a:ea typeface="微软雅黑" panose="020B0503020204020204" pitchFamily="34" charset="-122"/>
              </a:rPr>
              <a:t>10</a:t>
            </a:r>
            <a:r>
              <a:rPr kumimoji="1" lang="en-US" altLang="zh-CN" sz="2000" b="1" baseline="30000">
                <a:solidFill>
                  <a:schemeClr val="bg1"/>
                </a:solidFill>
                <a:latin typeface="微软雅黑" panose="020B0503020204020204" pitchFamily="34" charset="-122"/>
                <a:ea typeface="微软雅黑" panose="020B0503020204020204" pitchFamily="34" charset="-122"/>
              </a:rPr>
              <a:t>-12</a:t>
            </a:r>
          </a:p>
        </p:txBody>
      </p:sp>
      <p:sp>
        <p:nvSpPr>
          <p:cNvPr id="13347" name="Rectangle 1002"/>
          <p:cNvSpPr>
            <a:spLocks noChangeArrowheads="1"/>
          </p:cNvSpPr>
          <p:nvPr/>
        </p:nvSpPr>
        <p:spPr bwMode="auto">
          <a:xfrm>
            <a:off x="6500813" y="3427413"/>
            <a:ext cx="647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chemeClr val="bg1"/>
                </a:solidFill>
                <a:latin typeface="微软雅黑" panose="020B0503020204020204" pitchFamily="34" charset="-122"/>
                <a:ea typeface="微软雅黑" panose="020B0503020204020204" pitchFamily="34" charset="-122"/>
              </a:rPr>
              <a:t>10</a:t>
            </a:r>
            <a:r>
              <a:rPr kumimoji="1" lang="en-US" altLang="zh-CN" sz="2000" b="1" baseline="30000">
                <a:solidFill>
                  <a:schemeClr val="bg1"/>
                </a:solidFill>
                <a:latin typeface="微软雅黑" panose="020B0503020204020204" pitchFamily="34" charset="-122"/>
                <a:ea typeface="微软雅黑" panose="020B0503020204020204" pitchFamily="34" charset="-122"/>
              </a:rPr>
              <a:t>-15</a:t>
            </a:r>
          </a:p>
        </p:txBody>
      </p:sp>
      <p:sp>
        <p:nvSpPr>
          <p:cNvPr id="13348" name="Rectangle 1002"/>
          <p:cNvSpPr>
            <a:spLocks noChangeArrowheads="1"/>
          </p:cNvSpPr>
          <p:nvPr/>
        </p:nvSpPr>
        <p:spPr bwMode="auto">
          <a:xfrm>
            <a:off x="6491288" y="3781425"/>
            <a:ext cx="647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chemeClr val="bg1"/>
                </a:solidFill>
                <a:latin typeface="微软雅黑" panose="020B0503020204020204" pitchFamily="34" charset="-122"/>
                <a:ea typeface="微软雅黑" panose="020B0503020204020204" pitchFamily="34" charset="-122"/>
              </a:rPr>
              <a:t>10</a:t>
            </a:r>
            <a:r>
              <a:rPr kumimoji="1" lang="en-US" altLang="zh-CN" sz="2000" b="1" baseline="30000">
                <a:solidFill>
                  <a:schemeClr val="bg1"/>
                </a:solidFill>
                <a:latin typeface="微软雅黑" panose="020B0503020204020204" pitchFamily="34" charset="-122"/>
                <a:ea typeface="微软雅黑" panose="020B0503020204020204" pitchFamily="34" charset="-122"/>
              </a:rPr>
              <a:t>-18</a:t>
            </a:r>
          </a:p>
        </p:txBody>
      </p:sp>
      <p:sp>
        <p:nvSpPr>
          <p:cNvPr id="13349" name="Rectangle 1002"/>
          <p:cNvSpPr>
            <a:spLocks noChangeArrowheads="1"/>
          </p:cNvSpPr>
          <p:nvPr/>
        </p:nvSpPr>
        <p:spPr bwMode="auto">
          <a:xfrm>
            <a:off x="6515100" y="4240213"/>
            <a:ext cx="1460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chemeClr val="bg1"/>
                </a:solidFill>
                <a:latin typeface="微软雅黑" panose="020B0503020204020204" pitchFamily="34" charset="-122"/>
                <a:ea typeface="微软雅黑" panose="020B0503020204020204" pitchFamily="34" charset="-122"/>
              </a:rPr>
              <a:t>10</a:t>
            </a:r>
            <a:r>
              <a:rPr kumimoji="1" lang="en-US" altLang="zh-CN" sz="2000" b="1" baseline="30000">
                <a:solidFill>
                  <a:schemeClr val="bg1"/>
                </a:solidFill>
                <a:latin typeface="微软雅黑" panose="020B0503020204020204" pitchFamily="34" charset="-122"/>
                <a:ea typeface="微软雅黑" panose="020B0503020204020204" pitchFamily="34" charset="-122"/>
              </a:rPr>
              <a:t>3  </a:t>
            </a:r>
            <a:r>
              <a:rPr kumimoji="1" lang="en-US" altLang="zh-CN" sz="2000" b="1">
                <a:solidFill>
                  <a:schemeClr val="bg1"/>
                </a:solidFill>
                <a:latin typeface="微软雅黑" panose="020B0503020204020204" pitchFamily="34" charset="-122"/>
                <a:ea typeface="微软雅黑" panose="020B0503020204020204" pitchFamily="34" charset="-122"/>
              </a:rPr>
              <a:t>or 2</a:t>
            </a:r>
            <a:r>
              <a:rPr kumimoji="1" lang="en-US" altLang="zh-CN" sz="2000" b="1" baseline="30000">
                <a:solidFill>
                  <a:schemeClr val="bg1"/>
                </a:solidFill>
                <a:latin typeface="微软雅黑" panose="020B0503020204020204" pitchFamily="34" charset="-122"/>
                <a:ea typeface="微软雅黑" panose="020B0503020204020204" pitchFamily="34" charset="-122"/>
              </a:rPr>
              <a:t>10</a:t>
            </a:r>
          </a:p>
        </p:txBody>
      </p:sp>
      <p:sp>
        <p:nvSpPr>
          <p:cNvPr id="13350" name="Rectangle 1002"/>
          <p:cNvSpPr>
            <a:spLocks noChangeArrowheads="1"/>
          </p:cNvSpPr>
          <p:nvPr/>
        </p:nvSpPr>
        <p:spPr bwMode="auto">
          <a:xfrm>
            <a:off x="6519863" y="4578350"/>
            <a:ext cx="1460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chemeClr val="bg1"/>
                </a:solidFill>
                <a:latin typeface="微软雅黑" panose="020B0503020204020204" pitchFamily="34" charset="-122"/>
                <a:ea typeface="微软雅黑" panose="020B0503020204020204" pitchFamily="34" charset="-122"/>
              </a:rPr>
              <a:t>10</a:t>
            </a:r>
            <a:r>
              <a:rPr kumimoji="1" lang="en-US" altLang="zh-CN" sz="2000" b="1" baseline="30000">
                <a:solidFill>
                  <a:schemeClr val="bg1"/>
                </a:solidFill>
                <a:latin typeface="微软雅黑" panose="020B0503020204020204" pitchFamily="34" charset="-122"/>
                <a:ea typeface="微软雅黑" panose="020B0503020204020204" pitchFamily="34" charset="-122"/>
              </a:rPr>
              <a:t>6  </a:t>
            </a:r>
            <a:r>
              <a:rPr kumimoji="1" lang="en-US" altLang="zh-CN" sz="2000" b="1">
                <a:solidFill>
                  <a:schemeClr val="bg1"/>
                </a:solidFill>
                <a:latin typeface="微软雅黑" panose="020B0503020204020204" pitchFamily="34" charset="-122"/>
                <a:ea typeface="微软雅黑" panose="020B0503020204020204" pitchFamily="34" charset="-122"/>
              </a:rPr>
              <a:t>or 2</a:t>
            </a:r>
            <a:r>
              <a:rPr kumimoji="1" lang="en-US" altLang="zh-CN" sz="2000" b="1" baseline="30000">
                <a:solidFill>
                  <a:schemeClr val="bg1"/>
                </a:solidFill>
                <a:latin typeface="微软雅黑" panose="020B0503020204020204" pitchFamily="34" charset="-122"/>
                <a:ea typeface="微软雅黑" panose="020B0503020204020204" pitchFamily="34" charset="-122"/>
              </a:rPr>
              <a:t>20</a:t>
            </a:r>
          </a:p>
        </p:txBody>
      </p:sp>
      <p:sp>
        <p:nvSpPr>
          <p:cNvPr id="13351" name="Rectangle 1002"/>
          <p:cNvSpPr>
            <a:spLocks noChangeArrowheads="1"/>
          </p:cNvSpPr>
          <p:nvPr/>
        </p:nvSpPr>
        <p:spPr bwMode="auto">
          <a:xfrm>
            <a:off x="6507163" y="4959350"/>
            <a:ext cx="1460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chemeClr val="bg1"/>
                </a:solidFill>
                <a:latin typeface="微软雅黑" panose="020B0503020204020204" pitchFamily="34" charset="-122"/>
                <a:ea typeface="微软雅黑" panose="020B0503020204020204" pitchFamily="34" charset="-122"/>
              </a:rPr>
              <a:t>10</a:t>
            </a:r>
            <a:r>
              <a:rPr kumimoji="1" lang="en-US" altLang="zh-CN" sz="2000" b="1" baseline="30000">
                <a:solidFill>
                  <a:schemeClr val="bg1"/>
                </a:solidFill>
                <a:latin typeface="微软雅黑" panose="020B0503020204020204" pitchFamily="34" charset="-122"/>
                <a:ea typeface="微软雅黑" panose="020B0503020204020204" pitchFamily="34" charset="-122"/>
              </a:rPr>
              <a:t>9  </a:t>
            </a:r>
            <a:r>
              <a:rPr kumimoji="1" lang="en-US" altLang="zh-CN" sz="2000" b="1">
                <a:solidFill>
                  <a:schemeClr val="bg1"/>
                </a:solidFill>
                <a:latin typeface="微软雅黑" panose="020B0503020204020204" pitchFamily="34" charset="-122"/>
                <a:ea typeface="微软雅黑" panose="020B0503020204020204" pitchFamily="34" charset="-122"/>
              </a:rPr>
              <a:t>or 2</a:t>
            </a:r>
            <a:r>
              <a:rPr kumimoji="1" lang="en-US" altLang="zh-CN" sz="2000" b="1" baseline="30000">
                <a:solidFill>
                  <a:schemeClr val="bg1"/>
                </a:solidFill>
                <a:latin typeface="微软雅黑" panose="020B0503020204020204" pitchFamily="34" charset="-122"/>
                <a:ea typeface="微软雅黑" panose="020B0503020204020204" pitchFamily="34" charset="-122"/>
              </a:rPr>
              <a:t>30</a:t>
            </a:r>
          </a:p>
        </p:txBody>
      </p:sp>
      <p:sp>
        <p:nvSpPr>
          <p:cNvPr id="13352" name="Rectangle 1002"/>
          <p:cNvSpPr>
            <a:spLocks noChangeArrowheads="1"/>
          </p:cNvSpPr>
          <p:nvPr/>
        </p:nvSpPr>
        <p:spPr bwMode="auto">
          <a:xfrm>
            <a:off x="6511925" y="5354638"/>
            <a:ext cx="1460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chemeClr val="bg1"/>
                </a:solidFill>
                <a:latin typeface="微软雅黑" panose="020B0503020204020204" pitchFamily="34" charset="-122"/>
                <a:ea typeface="微软雅黑" panose="020B0503020204020204" pitchFamily="34" charset="-122"/>
              </a:rPr>
              <a:t>10</a:t>
            </a:r>
            <a:r>
              <a:rPr kumimoji="1" lang="en-US" altLang="zh-CN" sz="2000" b="1" baseline="30000">
                <a:solidFill>
                  <a:schemeClr val="bg1"/>
                </a:solidFill>
                <a:latin typeface="微软雅黑" panose="020B0503020204020204" pitchFamily="34" charset="-122"/>
                <a:ea typeface="微软雅黑" panose="020B0503020204020204" pitchFamily="34" charset="-122"/>
              </a:rPr>
              <a:t>12  </a:t>
            </a:r>
            <a:r>
              <a:rPr kumimoji="1" lang="en-US" altLang="zh-CN" sz="2000" b="1">
                <a:solidFill>
                  <a:schemeClr val="bg1"/>
                </a:solidFill>
                <a:latin typeface="微软雅黑" panose="020B0503020204020204" pitchFamily="34" charset="-122"/>
                <a:ea typeface="微软雅黑" panose="020B0503020204020204" pitchFamily="34" charset="-122"/>
              </a:rPr>
              <a:t>or 2</a:t>
            </a:r>
            <a:r>
              <a:rPr kumimoji="1" lang="en-US" altLang="zh-CN" sz="2000" b="1" baseline="30000">
                <a:solidFill>
                  <a:schemeClr val="bg1"/>
                </a:solidFill>
                <a:latin typeface="微软雅黑" panose="020B0503020204020204" pitchFamily="34" charset="-122"/>
                <a:ea typeface="微软雅黑" panose="020B0503020204020204" pitchFamily="34" charset="-122"/>
              </a:rPr>
              <a:t>40</a:t>
            </a:r>
          </a:p>
        </p:txBody>
      </p:sp>
      <p:sp>
        <p:nvSpPr>
          <p:cNvPr id="13353" name="Rectangle 1002"/>
          <p:cNvSpPr>
            <a:spLocks noChangeArrowheads="1"/>
          </p:cNvSpPr>
          <p:nvPr/>
        </p:nvSpPr>
        <p:spPr bwMode="auto">
          <a:xfrm>
            <a:off x="6534150" y="5738813"/>
            <a:ext cx="1460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chemeClr val="bg1"/>
                </a:solidFill>
                <a:latin typeface="微软雅黑" panose="020B0503020204020204" pitchFamily="34" charset="-122"/>
                <a:ea typeface="微软雅黑" panose="020B0503020204020204" pitchFamily="34" charset="-122"/>
              </a:rPr>
              <a:t>10</a:t>
            </a:r>
            <a:r>
              <a:rPr kumimoji="1" lang="en-US" altLang="zh-CN" sz="2000" b="1" baseline="30000">
                <a:solidFill>
                  <a:schemeClr val="bg1"/>
                </a:solidFill>
                <a:latin typeface="微软雅黑" panose="020B0503020204020204" pitchFamily="34" charset="-122"/>
                <a:ea typeface="微软雅黑" panose="020B0503020204020204" pitchFamily="34" charset="-122"/>
              </a:rPr>
              <a:t>15  </a:t>
            </a:r>
            <a:r>
              <a:rPr kumimoji="1" lang="en-US" altLang="zh-CN" sz="2000" b="1">
                <a:solidFill>
                  <a:schemeClr val="bg1"/>
                </a:solidFill>
                <a:latin typeface="微软雅黑" panose="020B0503020204020204" pitchFamily="34" charset="-122"/>
                <a:ea typeface="微软雅黑" panose="020B0503020204020204" pitchFamily="34" charset="-122"/>
              </a:rPr>
              <a:t>or 2</a:t>
            </a:r>
            <a:r>
              <a:rPr kumimoji="1" lang="en-US" altLang="zh-CN" sz="2000" b="1" baseline="30000">
                <a:solidFill>
                  <a:schemeClr val="bg1"/>
                </a:solidFill>
                <a:latin typeface="微软雅黑" panose="020B0503020204020204" pitchFamily="34" charset="-122"/>
                <a:ea typeface="微软雅黑" panose="020B0503020204020204" pitchFamily="34" charset="-122"/>
              </a:rPr>
              <a:t>50</a:t>
            </a:r>
          </a:p>
        </p:txBody>
      </p:sp>
      <p:sp>
        <p:nvSpPr>
          <p:cNvPr id="13354" name="Rectangle 1002"/>
          <p:cNvSpPr>
            <a:spLocks noChangeArrowheads="1"/>
          </p:cNvSpPr>
          <p:nvPr/>
        </p:nvSpPr>
        <p:spPr bwMode="auto">
          <a:xfrm>
            <a:off x="6524625" y="6119813"/>
            <a:ext cx="1460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chemeClr val="bg1"/>
                </a:solidFill>
                <a:latin typeface="微软雅黑" panose="020B0503020204020204" pitchFamily="34" charset="-122"/>
                <a:ea typeface="微软雅黑" panose="020B0503020204020204" pitchFamily="34" charset="-122"/>
              </a:rPr>
              <a:t>10</a:t>
            </a:r>
            <a:r>
              <a:rPr kumimoji="1" lang="en-US" altLang="zh-CN" sz="2000" b="1" baseline="30000">
                <a:solidFill>
                  <a:schemeClr val="bg1"/>
                </a:solidFill>
                <a:latin typeface="微软雅黑" panose="020B0503020204020204" pitchFamily="34" charset="-122"/>
                <a:ea typeface="微软雅黑" panose="020B0503020204020204" pitchFamily="34" charset="-122"/>
              </a:rPr>
              <a:t>18  </a:t>
            </a:r>
            <a:r>
              <a:rPr kumimoji="1" lang="en-US" altLang="zh-CN" sz="2000" b="1">
                <a:solidFill>
                  <a:schemeClr val="bg1"/>
                </a:solidFill>
                <a:latin typeface="微软雅黑" panose="020B0503020204020204" pitchFamily="34" charset="-122"/>
                <a:ea typeface="微软雅黑" panose="020B0503020204020204" pitchFamily="34" charset="-122"/>
              </a:rPr>
              <a:t>or 2</a:t>
            </a:r>
            <a:r>
              <a:rPr kumimoji="1" lang="en-US" altLang="zh-CN" sz="2000" b="1" baseline="30000">
                <a:solidFill>
                  <a:schemeClr val="bg1"/>
                </a:solidFill>
                <a:latin typeface="微软雅黑" panose="020B0503020204020204" pitchFamily="34" charset="-122"/>
                <a:ea typeface="微软雅黑" panose="020B0503020204020204" pitchFamily="34" charset="-122"/>
              </a:rPr>
              <a:t>60</a:t>
            </a:r>
          </a:p>
        </p:txBody>
      </p:sp>
      <p:sp>
        <p:nvSpPr>
          <p:cNvPr id="13355"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48C23531-1C29-4182-B374-2E0BAF069812}" type="slidenum">
              <a:rPr lang="zh-CN" altLang="en-US" sz="1200" smtClean="0">
                <a:solidFill>
                  <a:srgbClr val="898989"/>
                </a:solidFill>
              </a:rPr>
              <a:pPr/>
              <a:t>9</a:t>
            </a:fld>
            <a:endParaRPr lang="zh-CN"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8886"/>
                                        </p:tgtEl>
                                        <p:attrNameLst>
                                          <p:attrName>style.visibility</p:attrName>
                                        </p:attrNameLst>
                                      </p:cBhvr>
                                      <p:to>
                                        <p:strVal val="visible"/>
                                      </p:to>
                                    </p:set>
                                    <p:animEffect transition="in" filter="blinds(horizontal)">
                                      <p:cBhvr>
                                        <p:cTn id="7" dur="500"/>
                                        <p:tgtEl>
                                          <p:spTgt spid="3788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86" grpId="0" animBg="1"/>
    </p:bldLst>
  </p:timing>
</p:sld>
</file>

<file path=ppt/theme/theme1.xml><?xml version="1.0" encoding="utf-8"?>
<a:theme xmlns:a="http://schemas.openxmlformats.org/drawingml/2006/main" name="lecture1">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lecture1">
      <a:majorFont>
        <a:latin typeface="Arial"/>
        <a:ea typeface="黑体"/>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50800" cap="flat" cmpd="sng" algn="ctr">
          <a:solidFill>
            <a:srgbClr val="FE9AAB"/>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CN" sz="16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noFill/>
        <a:ln w="50800" cap="flat" cmpd="sng" algn="ctr">
          <a:solidFill>
            <a:srgbClr val="FE9AAB"/>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CN" sz="1600" b="0" i="0" u="none" strike="noStrike" cap="none" normalizeH="0" baseline="0" smtClean="0">
            <a:ln>
              <a:noFill/>
            </a:ln>
            <a:solidFill>
              <a:schemeClr val="tx1"/>
            </a:solidFill>
            <a:effectLst/>
            <a:latin typeface="Arial" panose="020B0604020202020204" pitchFamily="34" charset="0"/>
          </a:defRPr>
        </a:defPPr>
      </a:lstStyle>
    </a:lnDef>
    <a:txDef>
      <a:spPr>
        <a:noFill/>
      </a:spPr>
      <a:bodyPr wrap="square" rtlCol="0">
        <a:spAutoFit/>
      </a:bodyPr>
      <a:lstStyle>
        <a:defPPr>
          <a:defRPr sz="2000" dirty="0" smtClean="0">
            <a:latin typeface="+mj-ea"/>
            <a:ea typeface="+mj-ea"/>
          </a:defRPr>
        </a:defPPr>
      </a:lstStyle>
    </a:txDef>
  </a:objectDefaults>
  <a:extraClrSchemeLst>
    <a:extraClrScheme>
      <a:clrScheme name="lecture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ecture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ecture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ecture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ecture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ecture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ecture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Macintosh HD:User Folder:C152 Spring95:lecture1</Template>
  <TotalTime>2184131754</TotalTime>
  <Pages>40</Pages>
  <Words>9483</Words>
  <Application>Microsoft Office PowerPoint</Application>
  <PresentationFormat>全屏显示(4:3)</PresentationFormat>
  <Paragraphs>1494</Paragraphs>
  <Slides>66</Slides>
  <Notes>15</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3</vt:i4>
      </vt:variant>
      <vt:variant>
        <vt:lpstr>幻灯片标题</vt:lpstr>
      </vt:variant>
      <vt:variant>
        <vt:i4>66</vt:i4>
      </vt:variant>
    </vt:vector>
  </HeadingPairs>
  <TitlesOfParts>
    <vt:vector size="85" baseType="lpstr">
      <vt:lpstr>MS Gothic</vt:lpstr>
      <vt:lpstr>方正舒体</vt:lpstr>
      <vt:lpstr>黑体</vt:lpstr>
      <vt:lpstr>华文新魏</vt:lpstr>
      <vt:lpstr>隶书</vt:lpstr>
      <vt:lpstr>宋体</vt:lpstr>
      <vt:lpstr>微软雅黑</vt:lpstr>
      <vt:lpstr>Arial</vt:lpstr>
      <vt:lpstr>Arial Black</vt:lpstr>
      <vt:lpstr>Calibri</vt:lpstr>
      <vt:lpstr>Comic Sans MS</vt:lpstr>
      <vt:lpstr>Courier New</vt:lpstr>
      <vt:lpstr>Helvetica</vt:lpstr>
      <vt:lpstr>Times New Roman</vt:lpstr>
      <vt:lpstr>Wingdings</vt:lpstr>
      <vt:lpstr>lecture1</vt:lpstr>
      <vt:lpstr>VISIO</vt:lpstr>
      <vt:lpstr>公式</vt:lpstr>
      <vt:lpstr>位图图像</vt:lpstr>
      <vt:lpstr>Ch7: Memory Hierarchy  存储器层次结构  </vt:lpstr>
      <vt:lpstr>一、存储器概述和存储器芯片</vt:lpstr>
      <vt:lpstr>存储器分类</vt:lpstr>
      <vt:lpstr>存储器分类</vt:lpstr>
      <vt:lpstr>存储器分类</vt:lpstr>
      <vt:lpstr>内存与外存的关系及比较</vt:lpstr>
      <vt:lpstr>主存的结构</vt:lpstr>
      <vt:lpstr>主存的主要性能指标</vt:lpstr>
      <vt:lpstr>时间、存储容量（或带宽）的单位</vt:lpstr>
      <vt:lpstr>内存储器的分类及应用</vt:lpstr>
      <vt:lpstr>六管静态MOS管电路</vt:lpstr>
      <vt:lpstr>       动态单管记忆单元电路</vt:lpstr>
      <vt:lpstr>半导体RAM的组织</vt:lpstr>
      <vt:lpstr>字片式存储体阵列组织（不作要求）</vt:lpstr>
      <vt:lpstr>位片式存储体阵列组织（不作要求）</vt:lpstr>
      <vt:lpstr>PowerPoint 演示文稿</vt:lpstr>
      <vt:lpstr>举例：典型的16M位DRAM（4Mx4）</vt:lpstr>
      <vt:lpstr>举例：典型的16M位DRAM（4Mx4）</vt:lpstr>
      <vt:lpstr>DRAM芯片的刷新</vt:lpstr>
      <vt:lpstr>PowerPoint 演示文稿</vt:lpstr>
      <vt:lpstr>CPU与存储器之间的通信方式</vt:lpstr>
      <vt:lpstr>SDRAM芯片技术</vt:lpstr>
      <vt:lpstr>只读存储器</vt:lpstr>
      <vt:lpstr>常见的只读存储器</vt:lpstr>
      <vt:lpstr>闪存（Flash Memory）</vt:lpstr>
      <vt:lpstr>PowerPoint 演示文稿</vt:lpstr>
      <vt:lpstr>二、存储器容量的扩展及其与CPU的连接</vt:lpstr>
      <vt:lpstr>PowerPoint 演示文稿</vt:lpstr>
      <vt:lpstr>PowerPoint 演示文稿</vt:lpstr>
      <vt:lpstr>PowerPoint 演示文稿</vt:lpstr>
      <vt:lpstr>PowerPoint 演示文稿</vt:lpstr>
      <vt:lpstr>PowerPoint 演示文稿</vt:lpstr>
      <vt:lpstr>主存与CPU的连接 </vt:lpstr>
      <vt:lpstr>PC机主存储器的物理结构</vt:lpstr>
      <vt:lpstr>举例：128MB的DRAM存储器</vt:lpstr>
      <vt:lpstr>复习：128MB的DRAM存储器</vt:lpstr>
      <vt:lpstr>复习：128MB的DRAM存储器</vt:lpstr>
      <vt:lpstr>DRAM内存条结构</vt:lpstr>
      <vt:lpstr>三、高速缓冲存储器(cache) </vt:lpstr>
      <vt:lpstr>存储器的层次结构</vt:lpstr>
      <vt:lpstr>加快访存速度措施：引入Cache</vt:lpstr>
      <vt:lpstr>Cache(高速缓存)是什么样的？</vt:lpstr>
      <vt:lpstr>Cache 的操作过程</vt:lpstr>
      <vt:lpstr>Cache（高速缓存）的实现</vt:lpstr>
      <vt:lpstr>Cache映射(Cache Mapping)</vt:lpstr>
      <vt:lpstr>最简单的Cache: 直接映射 Cache</vt:lpstr>
      <vt:lpstr>直接映射Cache组织示意图</vt:lpstr>
      <vt:lpstr>有效位（Valid Bit）</vt:lpstr>
      <vt:lpstr>直接映射Cache的访存过程</vt:lpstr>
      <vt:lpstr>如何计算Cache的容量？</vt:lpstr>
      <vt:lpstr>       全相联映射Cache组织示意图</vt:lpstr>
      <vt:lpstr>举例：Fully Associative</vt:lpstr>
      <vt:lpstr>组相联映射（Set Associative）</vt:lpstr>
      <vt:lpstr>PowerPoint 演示文稿</vt:lpstr>
      <vt:lpstr>例：一个2路组相联映射Cache</vt:lpstr>
      <vt:lpstr>PowerPoint 演示文稿</vt:lpstr>
      <vt:lpstr>替换(Replacement)算法</vt:lpstr>
      <vt:lpstr>PowerPoint 演示文稿</vt:lpstr>
      <vt:lpstr>替换算法-先进先出（FIFO）</vt:lpstr>
      <vt:lpstr>替换算法-最近最少用(LRU)</vt:lpstr>
      <vt:lpstr>替换算法-最近最少用</vt:lpstr>
      <vt:lpstr>替换算法-最近最少用</vt:lpstr>
      <vt:lpstr>何时需要替换？</vt:lpstr>
      <vt:lpstr>写策略（Cache与主存一致性问题）</vt:lpstr>
      <vt:lpstr>写策略（Cache一致性问题）</vt:lpstr>
      <vt:lpstr>PowerPoint 演示文稿</vt:lpstr>
    </vt:vector>
  </TitlesOfParts>
  <Company>Wayne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ECE4680: Computer Organization &amp; Architecture</dc:title>
  <dc:subject>Designing a Multiple Cycle Processor</dc:subject>
  <dc:creator>gchen</dc:creator>
  <cp:lastModifiedBy>13AB005</cp:lastModifiedBy>
  <cp:revision>1892</cp:revision>
  <cp:lastPrinted>1998-02-02T13:15:44Z</cp:lastPrinted>
  <dcterms:created xsi:type="dcterms:W3CDTF">1996-09-09T11:33:30Z</dcterms:created>
  <dcterms:modified xsi:type="dcterms:W3CDTF">2018-12-29T03:12:36Z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2</vt:i4>
  </property>
  <property fmtid="{D5CDD505-2E9C-101B-9397-08002B2CF9AE}" pid="3" name="GraphicType">
    <vt:i4>2</vt:i4>
  </property>
  <property fmtid="{D5CDD505-2E9C-101B-9397-08002B2CF9AE}" pid="4" name="Compression">
    <vt:i4>100</vt:i4>
  </property>
  <property fmtid="{D5CDD505-2E9C-101B-9397-08002B2CF9AE}" pid="5" name="ScreenSize">
    <vt:i4>2</vt:i4>
  </property>
  <property fmtid="{D5CDD505-2E9C-101B-9397-08002B2CF9AE}" pid="6" name="ScreenUsage">
    <vt:i4>2</vt:i4>
  </property>
  <property fmtid="{D5CDD505-2E9C-101B-9397-08002B2CF9AE}" pid="7" name="MailAddress">
    <vt:lpwstr>vipin@eng.wayne.edu</vt:lpwstr>
  </property>
  <property fmtid="{D5CDD505-2E9C-101B-9397-08002B2CF9AE}" pid="8" name="HomePage">
    <vt:lpwstr>http://www.pdcl.eng.wayne.edu/~vipin</vt:lpwstr>
  </property>
  <property fmtid="{D5CDD505-2E9C-101B-9397-08002B2CF9AE}" pid="9" name="Other">
    <vt:lpwstr>Vipin Chaudhary_x000d_
Dept. of Electrical &amp; Computer Engineering_x000d_
Wayne State University</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true</vt:bool>
  </property>
  <property fmtid="{D5CDD505-2E9C-101B-9397-08002B2CF9AE}" pid="20" name="NavBtnPos">
    <vt:i4>1</vt:i4>
  </property>
  <property fmtid="{D5CDD505-2E9C-101B-9397-08002B2CF9AE}" pid="21" name="OutputDir">
    <vt:lpwstr>C:\WINDOWS\Desktop\VIPIN\WSU\ACADEMIC\COURSES\ECE468\SLIDES\web</vt:lpwstr>
  </property>
</Properties>
</file>