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563" r:id="rId2"/>
    <p:sldId id="515" r:id="rId3"/>
    <p:sldId id="506" r:id="rId4"/>
    <p:sldId id="496" r:id="rId5"/>
    <p:sldId id="497" r:id="rId6"/>
    <p:sldId id="498" r:id="rId7"/>
    <p:sldId id="500" r:id="rId8"/>
    <p:sldId id="501" r:id="rId9"/>
    <p:sldId id="524" r:id="rId10"/>
    <p:sldId id="502" r:id="rId11"/>
    <p:sldId id="527" r:id="rId12"/>
    <p:sldId id="526" r:id="rId13"/>
    <p:sldId id="517" r:id="rId14"/>
    <p:sldId id="519" r:id="rId15"/>
    <p:sldId id="520" r:id="rId16"/>
    <p:sldId id="521" r:id="rId17"/>
    <p:sldId id="522" r:id="rId18"/>
    <p:sldId id="523" r:id="rId19"/>
    <p:sldId id="528" r:id="rId20"/>
    <p:sldId id="503" r:id="rId21"/>
    <p:sldId id="529" r:id="rId22"/>
    <p:sldId id="505" r:id="rId23"/>
    <p:sldId id="479" r:id="rId24"/>
    <p:sldId id="480" r:id="rId25"/>
    <p:sldId id="5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9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999" autoAdjust="0"/>
    <p:restoredTop sz="81880" autoAdjust="0"/>
  </p:normalViewPr>
  <p:slideViewPr>
    <p:cSldViewPr snapToGrid="0">
      <p:cViewPr varScale="1">
        <p:scale>
          <a:sx n="54" d="100"/>
          <a:sy n="54" d="100"/>
        </p:scale>
        <p:origin x="-1349" y="-7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165225" y="585788"/>
            <a:ext cx="4552950" cy="341630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165225" y="585788"/>
            <a:ext cx="4552950" cy="341630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D06593E-BCCB-4646-854A-41326545FD70}"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DAEA888-F7FF-F34E-939F-BA0CE0A06850}" type="slidenum">
              <a:rPr lang="en-AU"/>
              <a:pPr/>
              <a:t>13</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B262189-E41B-9A44-A533-1E5E3674DEF8}"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24E6D26-5EA0-7741-906B-1FC11DACF36C}" type="slidenum">
              <a:rPr lang="en-AU"/>
              <a:pPr/>
              <a:t>14</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8528D3-1972-9F48-9205-AD9595A63350}"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27F4517-7046-3A47-8D8D-8AB1DA46E733}" type="slidenum">
              <a:rPr lang="en-AU"/>
              <a:pPr/>
              <a:t>15</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D588F47-322F-7F46-AD87-BA3A22321586}"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C034D3B-D222-D84D-AEC4-A678211F4849}" type="slidenum">
              <a:rPr lang="en-AU"/>
              <a:pPr/>
              <a:t>16</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BFCCB6-FC6D-8543-AD0A-4EFDA7E0599A}"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C08710D-DA97-604E-861F-7D43CB500C38}" type="slidenum">
              <a:rPr lang="en-AU"/>
              <a:pPr/>
              <a:t>17</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CDE5B5-D08C-B64B-9104-5A88FE68DFF6}"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3D987A-5D95-DF42-BB13-B26DC5CCBCEA}" type="slidenum">
              <a:rPr lang="en-AU"/>
              <a:pPr/>
              <a:t>18</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74EB696-812A-3C48-8AD0-C345050F15DC}"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19</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729987"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3</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dirty="0" smtClean="0"/>
              <a:t>1.25 GHz</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165225" y="585788"/>
            <a:ext cx="4552950" cy="341630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2"/>
          <p:cNvSpPr>
            <a:spLocks noGrp="1" noChangeArrowheads="1"/>
          </p:cNvSpPr>
          <p:nvPr>
            <p:ph type="body" idx="1"/>
          </p:nvPr>
        </p:nvSpPr>
        <p:spPr bwMode="auto">
          <a:xfrm>
            <a:off x="516212" y="4342776"/>
            <a:ext cx="5909289" cy="4115112"/>
          </a:xfrm>
          <a:prstGeom prst="rect">
            <a:avLst/>
          </a:prstGeom>
          <a:noFill/>
          <a:ln w="12700">
            <a:miter lim="800000"/>
            <a:headEnd/>
            <a:tailEnd/>
          </a:ln>
        </p:spPr>
        <p:txBody>
          <a:bodyPr lIns="92333" tIns="45356" rIns="92333" bIns="45356">
            <a:prstTxWarp prst="textNoShape">
              <a:avLst/>
            </a:prstTxWarp>
          </a:bodyPr>
          <a:lstStyle/>
          <a:p>
            <a:endParaRPr lang="en-US"/>
          </a:p>
        </p:txBody>
      </p:sp>
      <p:sp>
        <p:nvSpPr>
          <p:cNvPr id="2734083" name="Rectangle 3"/>
          <p:cNvSpPr>
            <a:spLocks noGrp="1" noRot="1" noChangeAspect="1" noChangeArrowheads="1"/>
          </p:cNvSpPr>
          <p:nvPr>
            <p:ph type="sldImg"/>
          </p:nvPr>
        </p:nvSpPr>
        <p:spPr bwMode="auto">
          <a:xfrm>
            <a:off x="1162050" y="588963"/>
            <a:ext cx="4548188" cy="3413125"/>
          </a:xfrm>
          <a:prstGeom prst="rect">
            <a:avLst/>
          </a:prstGeom>
          <a:noFill/>
          <a:ln w="12700">
            <a:miter lim="800000"/>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23</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8BB5563-274F-C94D-BD1D-0B0C357AE3A0}" type="datetime3">
              <a:rPr lang="en-AU"/>
              <a:pPr/>
              <a:t>8 November, 2017</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0DC005-0863-424E-AD4E-E9456B986DF7}" type="slidenum">
              <a:rPr lang="en-AU"/>
              <a:pPr/>
              <a:t>24</a:t>
            </a:fld>
            <a:endParaRPr lang="en-AU"/>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5650"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715651"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717699"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719747"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42" name="Rectangle 2"/>
          <p:cNvSpPr>
            <a:spLocks noGrp="1" noChangeArrowheads="1"/>
          </p:cNvSpPr>
          <p:nvPr>
            <p:ph type="body" idx="1"/>
          </p:nvPr>
        </p:nvSpPr>
        <p:spPr bwMode="auto">
          <a:xfrm>
            <a:off x="516212" y="4342776"/>
            <a:ext cx="5909289" cy="4115112"/>
          </a:xfrm>
          <a:prstGeom prst="rect">
            <a:avLst/>
          </a:prstGeom>
          <a:noFill/>
          <a:ln w="12700">
            <a:miter lim="800000"/>
            <a:headEnd/>
            <a:tailEnd/>
          </a:ln>
        </p:spPr>
        <p:txBody>
          <a:bodyPr lIns="92333" tIns="45356" rIns="92333" bIns="45356">
            <a:prstTxWarp prst="textNoShape">
              <a:avLst/>
            </a:prstTxWarp>
          </a:bodyPr>
          <a:lstStyle/>
          <a:p>
            <a:endParaRPr lang="en-US"/>
          </a:p>
        </p:txBody>
      </p:sp>
      <p:sp>
        <p:nvSpPr>
          <p:cNvPr id="2723843" name="Rectangle 3"/>
          <p:cNvSpPr>
            <a:spLocks noGrp="1" noRot="1" noChangeAspect="1" noChangeArrowheads="1"/>
          </p:cNvSpPr>
          <p:nvPr>
            <p:ph type="sldImg"/>
          </p:nvPr>
        </p:nvSpPr>
        <p:spPr bwMode="auto">
          <a:xfrm>
            <a:off x="1162050" y="588963"/>
            <a:ext cx="4548188" cy="3413125"/>
          </a:xfrm>
          <a:prstGeom prst="rect">
            <a:avLst/>
          </a:prstGeom>
          <a:noFill/>
          <a:ln w="12700">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body" idx="1"/>
          </p:nvPr>
        </p:nvSpPr>
        <p:spPr bwMode="auto">
          <a:xfrm>
            <a:off x="516212" y="4342776"/>
            <a:ext cx="5909289" cy="4115112"/>
          </a:xfrm>
          <a:prstGeom prst="rect">
            <a:avLst/>
          </a:prstGeom>
          <a:noFill/>
          <a:ln w="12700">
            <a:miter lim="800000"/>
            <a:headEnd/>
            <a:tailEnd/>
          </a:ln>
        </p:spPr>
        <p:txBody>
          <a:bodyPr lIns="92333" tIns="45356" rIns="92333" bIns="45356">
            <a:prstTxWarp prst="textNoShape">
              <a:avLst/>
            </a:prstTxWarp>
          </a:bodyPr>
          <a:lstStyle/>
          <a:p>
            <a:endParaRPr lang="en-US" dirty="0"/>
          </a:p>
        </p:txBody>
      </p:sp>
      <p:sp>
        <p:nvSpPr>
          <p:cNvPr id="2725891" name="Rectangle 3"/>
          <p:cNvSpPr>
            <a:spLocks noGrp="1" noRot="1" noChangeAspect="1" noChangeArrowheads="1"/>
          </p:cNvSpPr>
          <p:nvPr>
            <p:ph type="sldImg"/>
          </p:nvPr>
        </p:nvSpPr>
        <p:spPr bwMode="auto">
          <a:xfrm>
            <a:off x="1162050" y="588963"/>
            <a:ext cx="4548188" cy="3413125"/>
          </a:xfrm>
          <a:prstGeom prst="rect">
            <a:avLst/>
          </a:prstGeom>
          <a:noFill/>
          <a:ln w="12700">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xfrm>
            <a:off x="515940" y="4343400"/>
            <a:ext cx="5910262" cy="4114800"/>
          </a:xfrm>
          <a:noFill/>
        </p:spPr>
        <p:txBody>
          <a:bodyPr wrap="square" lIns="90461" tIns="44436" rIns="90461" bIns="44436" numCol="1" anchor="t" anchorCtr="0" compatLnSpc="1">
            <a:prstTxWarp prst="textNoShape">
              <a:avLst/>
            </a:prstTxWarp>
          </a:bodyPr>
          <a:lstStyle/>
          <a:p>
            <a:r>
              <a:rPr lang="en-US"/>
              <a:t>The store instruction performs the inverse function of the load.  Instead of loading data from memory, the store instruction sends the contents of register specified by Rt to data memory.</a:t>
            </a:r>
          </a:p>
          <a:p>
            <a:r>
              <a:rPr lang="en-US"/>
              <a:t>Similar to the load instruction, the store instruction needs to read the contents of register Rs (points to Ra port) and add it to the sign extended verion of the immediate filed (Imm16, ExtOp = 1, ALUSrc = 1) to form the data memory address (ALUctr = add).</a:t>
            </a:r>
          </a:p>
          <a:p>
            <a:r>
              <a:rPr lang="en-US"/>
              <a:t>However unlike the Load instructoion where busB is not used, the store instruction will use busB to send the data to the Data memory.</a:t>
            </a:r>
          </a:p>
          <a:p>
            <a:r>
              <a:rPr lang="en-US"/>
              <a:t>Consequently, the Rt field of the instruction has to be fed to the Rb port of the register file.</a:t>
            </a:r>
          </a:p>
          <a:p>
            <a:r>
              <a:rPr lang="en-US"/>
              <a:t>In order to write the Data Memory properly, the MemWr signal has to be set to 1.</a:t>
            </a:r>
          </a:p>
          <a:p>
            <a:r>
              <a:rPr lang="en-US"/>
              <a:t>Notice that the store instruction does not update the register file.  Therefore, RegWr must be set to zero and consequently control signals RegDst and MemtoReg are don’t cares.</a:t>
            </a:r>
          </a:p>
          <a:p>
            <a:r>
              <a:rPr lang="en-US"/>
              <a:t>And once again we need to set the control signals Branch and Jump to zero to ensure proper Program Counter updataing.</a:t>
            </a:r>
          </a:p>
          <a:p>
            <a:r>
              <a:rPr lang="en-US"/>
              <a:t>Well, by now, you are probably tied of these boring stuff where Branch and Jump are zero so let’s look at something different--the bracnh instruction.</a:t>
            </a:r>
          </a:p>
          <a:p>
            <a:endParaRPr lang="en-US"/>
          </a:p>
          <a:p>
            <a:r>
              <a:rPr lang="en-US"/>
              <a:t>+3 = 31 min. (Y:11)</a:t>
            </a:r>
          </a:p>
        </p:txBody>
      </p:sp>
      <p:sp>
        <p:nvSpPr>
          <p:cNvPr id="25603" name="Rectangle 3"/>
          <p:cNvSpPr>
            <a:spLocks noGrp="1" noRot="1" noChangeAspect="1" noChangeArrowheads="1"/>
          </p:cNvSpPr>
          <p:nvPr>
            <p:ph type="sldImg"/>
          </p:nvPr>
        </p:nvSpPr>
        <p:spPr bwMode="auto">
          <a:xfrm>
            <a:off x="1143000" y="573088"/>
            <a:ext cx="4586288" cy="3441700"/>
          </a:xfrm>
          <a:noFill/>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938"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727939"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C4810A9-73F5-2B4B-A6E9-F4A87E272F3E}"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smtClean="0"/>
              <a:t>Spring 2011 -- Lecture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DD04-69C9-7640-B9F5-7F56198473A3}"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smtClean="0"/>
              <a:t>Spring 2011 -- Lecture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8CA84-FF21-4340-A485-BEC988797009}"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smtClean="0"/>
              <a:t>Spring 2011 -- Lecture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AC7B-3106-B446-BBA4-C6229A66651B}"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smtClean="0"/>
              <a:t>Spring 2011 -- Lecture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7A88D-09B7-B049-B849-6F2B2575D246}"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smtClean="0"/>
              <a:t>Spring 2011 -- Lecture #20</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A2DE64-F001-BF48-BCB6-40100FCEAE53}" type="datetime1">
              <a:rPr lang="en-US" smtClean="0"/>
              <a:pPr/>
              <a:t>11/8/2017</a:t>
            </a:fld>
            <a:endParaRPr lang="en-US" dirty="0"/>
          </a:p>
        </p:txBody>
      </p:sp>
      <p:sp>
        <p:nvSpPr>
          <p:cNvPr id="6" name="Footer Placeholder 5"/>
          <p:cNvSpPr>
            <a:spLocks noGrp="1"/>
          </p:cNvSpPr>
          <p:nvPr>
            <p:ph type="ftr" sz="quarter" idx="11"/>
          </p:nvPr>
        </p:nvSpPr>
        <p:spPr/>
        <p:txBody>
          <a:bodyPr/>
          <a:lstStyle/>
          <a:p>
            <a:r>
              <a:rPr lang="en-US" smtClean="0"/>
              <a:t>Spring 2011 -- Lecture #20</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3C84B-1A1E-C946-BA5A-C3AFFD913C2F}" type="datetime1">
              <a:rPr lang="en-US" smtClean="0"/>
              <a:pPr/>
              <a:t>11/8/2017</a:t>
            </a:fld>
            <a:endParaRPr lang="en-US" dirty="0"/>
          </a:p>
        </p:txBody>
      </p:sp>
      <p:sp>
        <p:nvSpPr>
          <p:cNvPr id="8" name="Footer Placeholder 7"/>
          <p:cNvSpPr>
            <a:spLocks noGrp="1"/>
          </p:cNvSpPr>
          <p:nvPr>
            <p:ph type="ftr" sz="quarter" idx="11"/>
          </p:nvPr>
        </p:nvSpPr>
        <p:spPr/>
        <p:txBody>
          <a:bodyPr/>
          <a:lstStyle/>
          <a:p>
            <a:r>
              <a:rPr lang="en-US" smtClean="0"/>
              <a:t>Spring 2011 -- Lecture #20</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BE5DB6-BC84-1B4E-B8BF-19FDA23F71ED}" type="datetime1">
              <a:rPr lang="en-US" smtClean="0"/>
              <a:pPr/>
              <a:t>11/8/2017</a:t>
            </a:fld>
            <a:endParaRPr lang="en-US" dirty="0"/>
          </a:p>
        </p:txBody>
      </p:sp>
      <p:sp>
        <p:nvSpPr>
          <p:cNvPr id="4" name="Footer Placeholder 3"/>
          <p:cNvSpPr>
            <a:spLocks noGrp="1"/>
          </p:cNvSpPr>
          <p:nvPr>
            <p:ph type="ftr" sz="quarter" idx="11"/>
          </p:nvPr>
        </p:nvSpPr>
        <p:spPr/>
        <p:txBody>
          <a:bodyPr/>
          <a:lstStyle/>
          <a:p>
            <a:r>
              <a:rPr lang="en-US" smtClean="0"/>
              <a:t>Spring 2011 -- Lecture #20</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FF409-3F21-1348-8A0B-F0DAB690B70E}" type="datetime1">
              <a:rPr lang="en-US" smtClean="0"/>
              <a:pPr/>
              <a:t>11/8/2017</a:t>
            </a:fld>
            <a:endParaRPr lang="en-US" dirty="0"/>
          </a:p>
        </p:txBody>
      </p:sp>
      <p:sp>
        <p:nvSpPr>
          <p:cNvPr id="3" name="Footer Placeholder 2"/>
          <p:cNvSpPr>
            <a:spLocks noGrp="1"/>
          </p:cNvSpPr>
          <p:nvPr>
            <p:ph type="ftr" sz="quarter" idx="11"/>
          </p:nvPr>
        </p:nvSpPr>
        <p:spPr/>
        <p:txBody>
          <a:bodyPr/>
          <a:lstStyle/>
          <a:p>
            <a:r>
              <a:rPr lang="en-US" smtClean="0"/>
              <a:t>Spring 2011 -- Lecture #20</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13D2C-2EC1-6F42-879A-7390707CF0C8}" type="datetime1">
              <a:rPr lang="en-US" smtClean="0"/>
              <a:pPr/>
              <a:t>11/8/2017</a:t>
            </a:fld>
            <a:endParaRPr lang="en-US" dirty="0"/>
          </a:p>
        </p:txBody>
      </p:sp>
      <p:sp>
        <p:nvSpPr>
          <p:cNvPr id="6" name="Footer Placeholder 5"/>
          <p:cNvSpPr>
            <a:spLocks noGrp="1"/>
          </p:cNvSpPr>
          <p:nvPr>
            <p:ph type="ftr" sz="quarter" idx="11"/>
          </p:nvPr>
        </p:nvSpPr>
        <p:spPr/>
        <p:txBody>
          <a:bodyPr/>
          <a:lstStyle/>
          <a:p>
            <a:r>
              <a:rPr lang="en-US" smtClean="0"/>
              <a:t>Spring 2011 -- Lecture #20</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8D58C-F80A-0A4D-963E-CCB1365075EF}" type="datetime1">
              <a:rPr lang="en-US" smtClean="0"/>
              <a:pPr/>
              <a:t>11/8/2017</a:t>
            </a:fld>
            <a:endParaRPr lang="en-US" dirty="0"/>
          </a:p>
        </p:txBody>
      </p:sp>
      <p:sp>
        <p:nvSpPr>
          <p:cNvPr id="6" name="Footer Placeholder 5"/>
          <p:cNvSpPr>
            <a:spLocks noGrp="1"/>
          </p:cNvSpPr>
          <p:nvPr>
            <p:ph type="ftr" sz="quarter" idx="11"/>
          </p:nvPr>
        </p:nvSpPr>
        <p:spPr/>
        <p:txBody>
          <a:bodyPr/>
          <a:lstStyle/>
          <a:p>
            <a:r>
              <a:rPr lang="en-US" smtClean="0"/>
              <a:t>Spring 2011 -- Lecture #20</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A1284-4588-1142-B114-CD43E895ECBA}" type="datetime1">
              <a:rPr lang="en-US" smtClean="0"/>
              <a:pPr/>
              <a:t>11/8/2017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#20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st.eecs.berkeley.edu/~cs61c/sp11/picker/?g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inst.eecs.berkeley.edu/~cs61c/sp11/picker/?g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6</a:t>
            </a:r>
            <a:r>
              <a:rPr lang="zh-CN" altLang="en-US" dirty="0" smtClean="0"/>
              <a:t>章指令流水线</a:t>
            </a:r>
            <a:endParaRPr lang="zh-CN" altLang="en-US" dirty="0"/>
          </a:p>
        </p:txBody>
      </p:sp>
      <p:sp>
        <p:nvSpPr>
          <p:cNvPr id="4" name="日期占位符 3"/>
          <p:cNvSpPr>
            <a:spLocks noGrp="1"/>
          </p:cNvSpPr>
          <p:nvPr>
            <p:ph type="dt" sz="half" idx="10"/>
          </p:nvPr>
        </p:nvSpPr>
        <p:spPr/>
        <p:txBody>
          <a:bodyPr/>
          <a:lstStyle/>
          <a:p>
            <a:fld id="{E3BAAC7B-3106-B446-BBA4-C6229A66651B}" type="datetime1">
              <a:rPr lang="en-US" smtClean="0"/>
              <a:pPr/>
              <a:t>11/8/2017</a:t>
            </a:fld>
            <a:endParaRPr lang="en-US" dirty="0"/>
          </a:p>
        </p:txBody>
      </p:sp>
      <p:sp>
        <p:nvSpPr>
          <p:cNvPr id="5" name="页脚占位符 4"/>
          <p:cNvSpPr>
            <a:spLocks noGrp="1"/>
          </p:cNvSpPr>
          <p:nvPr>
            <p:ph type="ftr" sz="quarter" idx="11"/>
          </p:nvPr>
        </p:nvSpPr>
        <p:spPr/>
        <p:txBody>
          <a:bodyPr/>
          <a:lstStyle/>
          <a:p>
            <a:r>
              <a:rPr lang="en-US" smtClean="0"/>
              <a:t>Spring 2011 -- Lecture #20</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a:t>
            </a:fld>
            <a:endParaRPr lang="en-US" dirty="0"/>
          </a:p>
        </p:txBody>
      </p:sp>
      <p:sp>
        <p:nvSpPr>
          <p:cNvPr id="7" name="内容占位符 6"/>
          <p:cNvSpPr>
            <a:spLocks noGrp="1"/>
          </p:cNvSpPr>
          <p:nvPr>
            <p:ph idx="1"/>
          </p:nvPr>
        </p:nvSpPr>
        <p:spPr/>
        <p:txBody>
          <a:bodyPr/>
          <a:lstStyle/>
          <a:p>
            <a:r>
              <a:rPr lang="zh-CN" altLang="en-US" dirty="0" smtClean="0"/>
              <a:t>流水线的概念</a:t>
            </a:r>
            <a:endParaRPr lang="en-US" altLang="zh-CN" dirty="0" smtClean="0"/>
          </a:p>
          <a:p>
            <a:r>
              <a:rPr lang="zh-CN" altLang="en-US" dirty="0" smtClean="0"/>
              <a:t>处理器设计技术</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5" name="Rectangle 3"/>
          <p:cNvSpPr>
            <a:spLocks noGrp="1" noChangeArrowheads="1"/>
          </p:cNvSpPr>
          <p:nvPr>
            <p:ph type="body" idx="1"/>
          </p:nvPr>
        </p:nvSpPr>
        <p:spPr>
          <a:xfrm>
            <a:off x="457200" y="1143000"/>
            <a:ext cx="8229600" cy="4606925"/>
          </a:xfrm>
        </p:spPr>
        <p:txBody>
          <a:bodyPr>
            <a:normAutofit lnSpcReduction="10000"/>
          </a:bodyPr>
          <a:lstStyle/>
          <a:p>
            <a:pPr>
              <a:buFont typeface="Times" pitchFamily="-65" charset="0"/>
              <a:buNone/>
              <a:tabLst>
                <a:tab pos="2349500" algn="l"/>
              </a:tabLst>
            </a:pPr>
            <a:r>
              <a:rPr lang="en-US" dirty="0"/>
              <a:t>1) </a:t>
            </a:r>
            <a:r>
              <a:rPr lang="en-US" u="sng" dirty="0" smtClean="0">
                <a:solidFill>
                  <a:srgbClr val="FF0000"/>
                </a:solidFill>
              </a:rPr>
              <a:t>IF</a:t>
            </a:r>
            <a:r>
              <a:rPr lang="en-US" dirty="0" smtClean="0"/>
              <a:t>: </a:t>
            </a:r>
            <a:r>
              <a:rPr lang="en-US" u="sng" dirty="0"/>
              <a:t>I</a:t>
            </a:r>
            <a:r>
              <a:rPr lang="en-US" dirty="0"/>
              <a:t>nstruction </a:t>
            </a:r>
            <a:r>
              <a:rPr lang="en-US" u="sng" dirty="0"/>
              <a:t>F</a:t>
            </a:r>
            <a:r>
              <a:rPr lang="en-US" dirty="0"/>
              <a:t>etch, Increment PC</a:t>
            </a:r>
          </a:p>
          <a:p>
            <a:pPr>
              <a:buFont typeface="Times" pitchFamily="-65" charset="0"/>
              <a:buNone/>
              <a:tabLst>
                <a:tab pos="2349500" algn="l"/>
              </a:tabLst>
            </a:pPr>
            <a:r>
              <a:rPr lang="en-US" dirty="0"/>
              <a:t>2)</a:t>
            </a:r>
            <a:r>
              <a:rPr lang="en-US" u="sng" dirty="0" smtClean="0">
                <a:solidFill>
                  <a:srgbClr val="FF0000"/>
                </a:solidFill>
              </a:rPr>
              <a:t>ID</a:t>
            </a:r>
            <a:r>
              <a:rPr lang="en-US" dirty="0" smtClean="0"/>
              <a:t>: </a:t>
            </a:r>
            <a:r>
              <a:rPr lang="en-US" sz="3100" u="sng" dirty="0"/>
              <a:t>I</a:t>
            </a:r>
            <a:r>
              <a:rPr lang="en-US" sz="3100" dirty="0"/>
              <a:t>nstruction </a:t>
            </a:r>
            <a:r>
              <a:rPr lang="en-US" sz="3100" u="sng" dirty="0"/>
              <a:t>D</a:t>
            </a:r>
            <a:r>
              <a:rPr lang="en-US" sz="3100" dirty="0"/>
              <a:t>ecode, Read Registers</a:t>
            </a:r>
            <a:endParaRPr lang="en-US" dirty="0"/>
          </a:p>
          <a:p>
            <a:pPr>
              <a:buFont typeface="Times" pitchFamily="-65" charset="0"/>
              <a:buNone/>
              <a:tabLst>
                <a:tab pos="2349500" algn="l"/>
              </a:tabLst>
            </a:pPr>
            <a:r>
              <a:rPr lang="en-US" dirty="0"/>
              <a:t>3) </a:t>
            </a:r>
            <a:r>
              <a:rPr lang="en-US" u="sng" dirty="0" smtClean="0">
                <a:solidFill>
                  <a:srgbClr val="FF0000"/>
                </a:solidFill>
              </a:rPr>
              <a:t>EX</a:t>
            </a:r>
            <a:r>
              <a:rPr lang="en-US" dirty="0" smtClean="0"/>
              <a:t>:</a:t>
            </a:r>
            <a:r>
              <a:rPr lang="en-US" dirty="0"/>
              <a:t/>
            </a:r>
            <a:br>
              <a:rPr lang="en-US" dirty="0"/>
            </a:br>
            <a:r>
              <a:rPr lang="en-US" dirty="0" err="1"/>
              <a:t>Mem</a:t>
            </a:r>
            <a:r>
              <a:rPr lang="en-US" dirty="0"/>
              <a:t>-</a:t>
            </a:r>
            <a:r>
              <a:rPr lang="en-US" dirty="0" smtClean="0"/>
              <a:t>ref: Calculate </a:t>
            </a:r>
            <a:r>
              <a:rPr lang="en-US" dirty="0"/>
              <a:t>Address</a:t>
            </a:r>
            <a:br>
              <a:rPr lang="en-US" dirty="0"/>
            </a:br>
            <a:r>
              <a:rPr lang="en-US" dirty="0" err="1"/>
              <a:t>Arith</a:t>
            </a:r>
            <a:r>
              <a:rPr lang="en-US" dirty="0"/>
              <a:t>-</a:t>
            </a:r>
            <a:r>
              <a:rPr lang="en-US" dirty="0" smtClean="0"/>
              <a:t>log:Perform </a:t>
            </a:r>
            <a:r>
              <a:rPr lang="en-US" dirty="0"/>
              <a:t>Operation</a:t>
            </a:r>
          </a:p>
          <a:p>
            <a:pPr>
              <a:buFont typeface="Times" pitchFamily="-65" charset="0"/>
              <a:buNone/>
              <a:tabLst>
                <a:tab pos="2349500" algn="l"/>
              </a:tabLst>
            </a:pPr>
            <a:r>
              <a:rPr lang="en-US" dirty="0"/>
              <a:t>4) </a:t>
            </a:r>
            <a:r>
              <a:rPr lang="en-US" u="sng" dirty="0" err="1">
                <a:solidFill>
                  <a:srgbClr val="FF0000"/>
                </a:solidFill>
              </a:rPr>
              <a:t>Mem</a:t>
            </a:r>
            <a:r>
              <a:rPr lang="en-US" dirty="0"/>
              <a:t>: </a:t>
            </a:r>
            <a:br>
              <a:rPr lang="en-US" dirty="0"/>
            </a:br>
            <a:r>
              <a:rPr lang="en-US" dirty="0" smtClean="0"/>
              <a:t>Load: Read </a:t>
            </a:r>
            <a:r>
              <a:rPr lang="en-US" dirty="0"/>
              <a:t>Data from Memory</a:t>
            </a:r>
            <a:br>
              <a:rPr lang="en-US" dirty="0"/>
            </a:br>
            <a:r>
              <a:rPr lang="en-US" dirty="0" smtClean="0"/>
              <a:t>Store: Write </a:t>
            </a:r>
            <a:r>
              <a:rPr lang="en-US" dirty="0"/>
              <a:t>Data to Memory</a:t>
            </a:r>
          </a:p>
          <a:p>
            <a:pPr>
              <a:buFont typeface="Times" pitchFamily="-65" charset="0"/>
              <a:buNone/>
              <a:tabLst>
                <a:tab pos="2349500" algn="l"/>
              </a:tabLst>
            </a:pPr>
            <a:r>
              <a:rPr lang="en-US" dirty="0"/>
              <a:t>5) </a:t>
            </a:r>
            <a:r>
              <a:rPr lang="en-US" u="sng" dirty="0">
                <a:solidFill>
                  <a:srgbClr val="FF0000"/>
                </a:solidFill>
              </a:rPr>
              <a:t>WB</a:t>
            </a:r>
            <a:r>
              <a:rPr lang="en-US" dirty="0"/>
              <a:t>: </a:t>
            </a:r>
            <a:r>
              <a:rPr lang="en-US" u="sng" dirty="0"/>
              <a:t>W</a:t>
            </a:r>
            <a:r>
              <a:rPr lang="en-US" dirty="0"/>
              <a:t>rite Data </a:t>
            </a:r>
            <a:r>
              <a:rPr lang="en-US" u="sng" dirty="0"/>
              <a:t>B</a:t>
            </a:r>
            <a:r>
              <a:rPr lang="en-US" dirty="0"/>
              <a:t>ack to Register</a:t>
            </a:r>
          </a:p>
        </p:txBody>
      </p:sp>
      <p:sp>
        <p:nvSpPr>
          <p:cNvPr id="4" name="Title 3"/>
          <p:cNvSpPr>
            <a:spLocks noGrp="1"/>
          </p:cNvSpPr>
          <p:nvPr>
            <p:ph type="title"/>
          </p:nvPr>
        </p:nvSpPr>
        <p:spPr/>
        <p:txBody>
          <a:bodyPr/>
          <a:lstStyle/>
          <a:p>
            <a:r>
              <a:rPr lang="en-US" dirty="0" smtClean="0"/>
              <a:t>Steps in Executing MIPS</a:t>
            </a:r>
            <a:endParaRPr lang="en-US" dirty="0"/>
          </a:p>
        </p:txBody>
      </p:sp>
      <p:sp>
        <p:nvSpPr>
          <p:cNvPr id="5" name="Date Placeholder 4"/>
          <p:cNvSpPr>
            <a:spLocks noGrp="1"/>
          </p:cNvSpPr>
          <p:nvPr>
            <p:ph type="dt" sz="half" idx="10"/>
          </p:nvPr>
        </p:nvSpPr>
        <p:spPr/>
        <p:txBody>
          <a:bodyPr/>
          <a:lstStyle/>
          <a:p>
            <a:fld id="{BA1B3020-110A-F440-AD2F-E87B38FB6FD2}" type="datetime1">
              <a:rPr lang="en-US" smtClean="0"/>
              <a:pPr/>
              <a:t>11/8/2017</a:t>
            </a:fld>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898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330121" y="3760858"/>
            <a:ext cx="1565628"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1. Instruction</a:t>
            </a:r>
          </a:p>
          <a:p>
            <a:pPr algn="ctr"/>
            <a:r>
              <a:rPr lang="en-US" sz="2000">
                <a:solidFill>
                  <a:srgbClr val="FF0000"/>
                </a:solidFill>
              </a:rPr>
              <a:t>Fetch</a:t>
            </a:r>
          </a:p>
        </p:txBody>
      </p:sp>
      <p:sp>
        <p:nvSpPr>
          <p:cNvPr id="2731097" name="Line 89"/>
          <p:cNvSpPr>
            <a:spLocks noChangeShapeType="1"/>
          </p:cNvSpPr>
          <p:nvPr/>
        </p:nvSpPr>
        <p:spPr bwMode="auto">
          <a:xfrm>
            <a:off x="1236133" y="3753115"/>
            <a:ext cx="202776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098" name="Text Box 90"/>
          <p:cNvSpPr txBox="1">
            <a:spLocks noChangeArrowheads="1"/>
          </p:cNvSpPr>
          <p:nvPr/>
        </p:nvSpPr>
        <p:spPr bwMode="auto">
          <a:xfrm>
            <a:off x="2954866" y="3489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rgbClr val="FF0000"/>
              </a:solidFill>
            </a:endParaRPr>
          </a:p>
          <a:p>
            <a:pPr algn="ctr"/>
            <a:r>
              <a:rPr lang="en-US" sz="2000" dirty="0">
                <a:solidFill>
                  <a:srgbClr val="FF0000"/>
                </a:solidFill>
              </a:rPr>
              <a:t>2. Decode/</a:t>
            </a:r>
          </a:p>
          <a:p>
            <a:pPr algn="ctr"/>
            <a:r>
              <a:rPr lang="en-US" sz="2000" dirty="0">
                <a:solidFill>
                  <a:srgbClr val="FF0000"/>
                </a:solidFill>
              </a:rPr>
              <a:t>    Register Read</a:t>
            </a:r>
          </a:p>
        </p:txBody>
      </p:sp>
      <p:sp>
        <p:nvSpPr>
          <p:cNvPr id="2731099" name="Line 91"/>
          <p:cNvSpPr>
            <a:spLocks noChangeShapeType="1"/>
          </p:cNvSpPr>
          <p:nvPr/>
        </p:nvSpPr>
        <p:spPr bwMode="auto">
          <a:xfrm>
            <a:off x="3505200" y="3750734"/>
            <a:ext cx="1381125" cy="4763"/>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1" name="Text Box 93"/>
          <p:cNvSpPr txBox="1">
            <a:spLocks noChangeArrowheads="1"/>
          </p:cNvSpPr>
          <p:nvPr/>
        </p:nvSpPr>
        <p:spPr bwMode="auto">
          <a:xfrm>
            <a:off x="4957808" y="3902046"/>
            <a:ext cx="1248534"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3. Execute</a:t>
            </a:r>
          </a:p>
        </p:txBody>
      </p:sp>
      <p:sp>
        <p:nvSpPr>
          <p:cNvPr id="2731102" name="Line 94"/>
          <p:cNvSpPr>
            <a:spLocks noChangeShapeType="1"/>
          </p:cNvSpPr>
          <p:nvPr/>
        </p:nvSpPr>
        <p:spPr bwMode="auto">
          <a:xfrm>
            <a:off x="5079832" y="3753115"/>
            <a:ext cx="108390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4" name="Text Box 96"/>
          <p:cNvSpPr txBox="1">
            <a:spLocks noChangeArrowheads="1"/>
          </p:cNvSpPr>
          <p:nvPr/>
        </p:nvSpPr>
        <p:spPr bwMode="auto">
          <a:xfrm>
            <a:off x="6263843" y="3902046"/>
            <a:ext cx="1331189"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4. Memory</a:t>
            </a:r>
          </a:p>
        </p:txBody>
      </p:sp>
      <p:sp>
        <p:nvSpPr>
          <p:cNvPr id="2731105" name="Line 97"/>
          <p:cNvSpPr>
            <a:spLocks noChangeShapeType="1"/>
          </p:cNvSpPr>
          <p:nvPr/>
        </p:nvSpPr>
        <p:spPr bwMode="auto">
          <a:xfrm flipV="1">
            <a:off x="6383867" y="3748617"/>
            <a:ext cx="1236133"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7" name="Text Box 99"/>
          <p:cNvSpPr txBox="1">
            <a:spLocks noChangeArrowheads="1"/>
          </p:cNvSpPr>
          <p:nvPr/>
        </p:nvSpPr>
        <p:spPr bwMode="auto">
          <a:xfrm>
            <a:off x="7693248" y="3748158"/>
            <a:ext cx="1017100"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rgbClr val="FF0000"/>
                </a:solidFill>
              </a:rPr>
              <a:t>5. Write</a:t>
            </a:r>
            <a:br>
              <a:rPr lang="en-US" sz="2000" dirty="0">
                <a:solidFill>
                  <a:srgbClr val="FF0000"/>
                </a:solidFill>
              </a:rPr>
            </a:br>
            <a:r>
              <a:rPr lang="en-US" sz="2000" dirty="0">
                <a:solidFill>
                  <a:srgbClr val="FF0000"/>
                </a:solidFill>
              </a:rPr>
              <a:t>Back</a:t>
            </a:r>
          </a:p>
        </p:txBody>
      </p:sp>
      <p:sp>
        <p:nvSpPr>
          <p:cNvPr id="2731108" name="Line 100"/>
          <p:cNvSpPr>
            <a:spLocks noChangeShapeType="1"/>
          </p:cNvSpPr>
          <p:nvPr/>
        </p:nvSpPr>
        <p:spPr bwMode="auto">
          <a:xfrm>
            <a:off x="7874000" y="3748617"/>
            <a:ext cx="844550"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101" name="Title 100"/>
          <p:cNvSpPr>
            <a:spLocks noGrp="1"/>
          </p:cNvSpPr>
          <p:nvPr>
            <p:ph type="title"/>
          </p:nvPr>
        </p:nvSpPr>
        <p:spPr>
          <a:xfrm>
            <a:off x="474133" y="0"/>
            <a:ext cx="8229600" cy="1049867"/>
          </a:xfrm>
        </p:spPr>
        <p:txBody>
          <a:bodyPr/>
          <a:lstStyle/>
          <a:p>
            <a:r>
              <a:rPr lang="en-US" dirty="0" smtClean="0"/>
              <a:t>Redrawn Single-Cycle </a:t>
            </a:r>
            <a:r>
              <a:rPr lang="en-US" dirty="0" err="1" smtClean="0"/>
              <a:t>Datapath</a:t>
            </a:r>
            <a:endParaRPr lang="en-US" dirty="0"/>
          </a:p>
        </p:txBody>
      </p:sp>
      <p:sp>
        <p:nvSpPr>
          <p:cNvPr id="102" name="Content Placeholder 101"/>
          <p:cNvSpPr>
            <a:spLocks noGrp="1"/>
          </p:cNvSpPr>
          <p:nvPr>
            <p:ph idx="1"/>
          </p:nvPr>
        </p:nvSpPr>
        <p:spPr>
          <a:xfrm>
            <a:off x="491067" y="4588933"/>
            <a:ext cx="8229600" cy="2269067"/>
          </a:xfrm>
        </p:spPr>
        <p:txBody>
          <a:bodyPr/>
          <a:lstStyle/>
          <a:p>
            <a:endParaRPr lang="en-US"/>
          </a:p>
        </p:txBody>
      </p:sp>
      <p:sp>
        <p:nvSpPr>
          <p:cNvPr id="52" name="Date Placeholder 51"/>
          <p:cNvSpPr>
            <a:spLocks noGrp="1"/>
          </p:cNvSpPr>
          <p:nvPr>
            <p:ph type="dt" sz="half" idx="10"/>
          </p:nvPr>
        </p:nvSpPr>
        <p:spPr/>
        <p:txBody>
          <a:bodyPr/>
          <a:lstStyle/>
          <a:p>
            <a:fld id="{72CCD09D-2CA1-9D41-8E59-EEE83CF80C98}" type="datetime1">
              <a:rPr lang="en-US" smtClean="0"/>
              <a:pPr/>
              <a:t>11/8/2017</a:t>
            </a:fld>
            <a:endParaRPr lang="en-US" dirty="0"/>
          </a:p>
        </p:txBody>
      </p:sp>
      <p:sp>
        <p:nvSpPr>
          <p:cNvPr id="53" name="Slide Number Placeholder 52"/>
          <p:cNvSpPr>
            <a:spLocks noGrp="1"/>
          </p:cNvSpPr>
          <p:nvPr>
            <p:ph type="sldNum" sz="quarter" idx="12"/>
          </p:nvPr>
        </p:nvSpPr>
        <p:spPr/>
        <p:txBody>
          <a:bodyPr/>
          <a:lstStyle/>
          <a:p>
            <a:fld id="{3CC63E4C-4642-794D-A2FD-70F6B81535F5}" type="slidenum">
              <a:rPr lang="en-US" smtClean="0"/>
              <a:pPr/>
              <a:t>11</a:t>
            </a:fld>
            <a:endParaRPr lang="en-US" dirty="0"/>
          </a:p>
        </p:txBody>
      </p:sp>
      <p:sp>
        <p:nvSpPr>
          <p:cNvPr id="54" name="Footer Placeholder 53"/>
          <p:cNvSpPr>
            <a:spLocks noGrp="1"/>
          </p:cNvSpPr>
          <p:nvPr>
            <p:ph type="ftr" sz="quarter" idx="11"/>
          </p:nvPr>
        </p:nvSpPr>
        <p:spPr/>
        <p:txBody>
          <a:bodyPr/>
          <a:lstStyle/>
          <a:p>
            <a:r>
              <a:rPr lang="en-US" smtClean="0"/>
              <a:t>Spring 2011 -- Lecture #20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898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330121" y="3760858"/>
            <a:ext cx="1565628"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1. Instruction</a:t>
            </a:r>
          </a:p>
          <a:p>
            <a:pPr algn="ctr"/>
            <a:r>
              <a:rPr lang="en-US" sz="2000">
                <a:solidFill>
                  <a:srgbClr val="FF0000"/>
                </a:solidFill>
              </a:rPr>
              <a:t>Fetch</a:t>
            </a:r>
          </a:p>
        </p:txBody>
      </p:sp>
      <p:sp>
        <p:nvSpPr>
          <p:cNvPr id="2731097" name="Line 89"/>
          <p:cNvSpPr>
            <a:spLocks noChangeShapeType="1"/>
          </p:cNvSpPr>
          <p:nvPr/>
        </p:nvSpPr>
        <p:spPr bwMode="auto">
          <a:xfrm>
            <a:off x="1236133" y="3763963"/>
            <a:ext cx="202776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098" name="Text Box 90"/>
          <p:cNvSpPr txBox="1">
            <a:spLocks noChangeArrowheads="1"/>
          </p:cNvSpPr>
          <p:nvPr/>
        </p:nvSpPr>
        <p:spPr bwMode="auto">
          <a:xfrm>
            <a:off x="2954866" y="3489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rgbClr val="FF0000"/>
              </a:solidFill>
            </a:endParaRPr>
          </a:p>
          <a:p>
            <a:pPr algn="ctr"/>
            <a:r>
              <a:rPr lang="en-US" sz="2000" dirty="0">
                <a:solidFill>
                  <a:srgbClr val="FF0000"/>
                </a:solidFill>
              </a:rPr>
              <a:t>2. Decode/</a:t>
            </a:r>
          </a:p>
          <a:p>
            <a:pPr algn="ctr"/>
            <a:r>
              <a:rPr lang="en-US" sz="2000" dirty="0">
                <a:solidFill>
                  <a:srgbClr val="FF0000"/>
                </a:solidFill>
              </a:rPr>
              <a:t>    Register Read</a:t>
            </a:r>
          </a:p>
        </p:txBody>
      </p:sp>
      <p:sp>
        <p:nvSpPr>
          <p:cNvPr id="2731099" name="Line 91"/>
          <p:cNvSpPr>
            <a:spLocks noChangeShapeType="1"/>
          </p:cNvSpPr>
          <p:nvPr/>
        </p:nvSpPr>
        <p:spPr bwMode="auto">
          <a:xfrm>
            <a:off x="3505200" y="3759200"/>
            <a:ext cx="1381125" cy="4763"/>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1" name="Text Box 93"/>
          <p:cNvSpPr txBox="1">
            <a:spLocks noChangeArrowheads="1"/>
          </p:cNvSpPr>
          <p:nvPr/>
        </p:nvSpPr>
        <p:spPr bwMode="auto">
          <a:xfrm>
            <a:off x="4957808" y="3902046"/>
            <a:ext cx="1248534"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3. Execute</a:t>
            </a:r>
          </a:p>
        </p:txBody>
      </p:sp>
      <p:sp>
        <p:nvSpPr>
          <p:cNvPr id="2731102" name="Line 94"/>
          <p:cNvSpPr>
            <a:spLocks noChangeShapeType="1"/>
          </p:cNvSpPr>
          <p:nvPr/>
        </p:nvSpPr>
        <p:spPr bwMode="auto">
          <a:xfrm>
            <a:off x="5079832" y="3751263"/>
            <a:ext cx="108390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4" name="Text Box 96"/>
          <p:cNvSpPr txBox="1">
            <a:spLocks noChangeArrowheads="1"/>
          </p:cNvSpPr>
          <p:nvPr/>
        </p:nvSpPr>
        <p:spPr bwMode="auto">
          <a:xfrm>
            <a:off x="6263843" y="3902046"/>
            <a:ext cx="1331189"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4. Memory</a:t>
            </a:r>
          </a:p>
        </p:txBody>
      </p:sp>
      <p:sp>
        <p:nvSpPr>
          <p:cNvPr id="2731105" name="Line 97"/>
          <p:cNvSpPr>
            <a:spLocks noChangeShapeType="1"/>
          </p:cNvSpPr>
          <p:nvPr/>
        </p:nvSpPr>
        <p:spPr bwMode="auto">
          <a:xfrm flipV="1">
            <a:off x="6383867" y="3742267"/>
            <a:ext cx="1236133"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7" name="Text Box 99"/>
          <p:cNvSpPr txBox="1">
            <a:spLocks noChangeArrowheads="1"/>
          </p:cNvSpPr>
          <p:nvPr/>
        </p:nvSpPr>
        <p:spPr bwMode="auto">
          <a:xfrm>
            <a:off x="7693248" y="3748158"/>
            <a:ext cx="1017100"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rgbClr val="FF0000"/>
                </a:solidFill>
              </a:rPr>
              <a:t>5. Write</a:t>
            </a:r>
            <a:br>
              <a:rPr lang="en-US" sz="2000" dirty="0">
                <a:solidFill>
                  <a:srgbClr val="FF0000"/>
                </a:solidFill>
              </a:rPr>
            </a:br>
            <a:r>
              <a:rPr lang="en-US" sz="2000" dirty="0">
                <a:solidFill>
                  <a:srgbClr val="FF0000"/>
                </a:solidFill>
              </a:rPr>
              <a:t>Back</a:t>
            </a:r>
          </a:p>
        </p:txBody>
      </p:sp>
      <p:sp>
        <p:nvSpPr>
          <p:cNvPr id="2731108" name="Line 100"/>
          <p:cNvSpPr>
            <a:spLocks noChangeShapeType="1"/>
          </p:cNvSpPr>
          <p:nvPr/>
        </p:nvSpPr>
        <p:spPr bwMode="auto">
          <a:xfrm>
            <a:off x="7874000" y="3742267"/>
            <a:ext cx="844550"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101" name="Title 100"/>
          <p:cNvSpPr>
            <a:spLocks noGrp="1"/>
          </p:cNvSpPr>
          <p:nvPr>
            <p:ph type="title"/>
          </p:nvPr>
        </p:nvSpPr>
        <p:spPr>
          <a:xfrm>
            <a:off x="474133" y="0"/>
            <a:ext cx="8229600" cy="1049867"/>
          </a:xfrm>
        </p:spPr>
        <p:txBody>
          <a:bodyPr/>
          <a:lstStyle/>
          <a:p>
            <a:r>
              <a:rPr lang="en-US" dirty="0" smtClean="0"/>
              <a:t>Pipelined </a:t>
            </a:r>
            <a:r>
              <a:rPr lang="en-US" dirty="0" err="1" smtClean="0"/>
              <a:t>Datapath</a:t>
            </a:r>
            <a:endParaRPr lang="en-US" dirty="0"/>
          </a:p>
        </p:txBody>
      </p:sp>
      <p:sp>
        <p:nvSpPr>
          <p:cNvPr id="102" name="Content Placeholder 101"/>
          <p:cNvSpPr>
            <a:spLocks noGrp="1"/>
          </p:cNvSpPr>
          <p:nvPr>
            <p:ph idx="1"/>
          </p:nvPr>
        </p:nvSpPr>
        <p:spPr>
          <a:xfrm>
            <a:off x="491067" y="4588933"/>
            <a:ext cx="8229600" cy="2269067"/>
          </a:xfrm>
        </p:spPr>
        <p:txBody>
          <a:bodyPr/>
          <a:lstStyle/>
          <a:p>
            <a:r>
              <a:rPr lang="en-US" dirty="0" smtClean="0"/>
              <a:t>Add registers between stages</a:t>
            </a:r>
          </a:p>
          <a:p>
            <a:pPr lvl="1"/>
            <a:r>
              <a:rPr lang="en-US" dirty="0" smtClean="0"/>
              <a:t>Hold information produced in previous cycle</a:t>
            </a:r>
            <a:endParaRPr lang="en-AU" dirty="0" smtClean="0"/>
          </a:p>
        </p:txBody>
      </p:sp>
      <p:sp>
        <p:nvSpPr>
          <p:cNvPr id="57" name="Rectangle 56"/>
          <p:cNvSpPr/>
          <p:nvPr/>
        </p:nvSpPr>
        <p:spPr>
          <a:xfrm>
            <a:off x="3335867"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4876801"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197602" y="9652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653869" y="965199"/>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Date Placeholder 55"/>
          <p:cNvSpPr>
            <a:spLocks noGrp="1"/>
          </p:cNvSpPr>
          <p:nvPr>
            <p:ph type="dt" sz="half" idx="10"/>
          </p:nvPr>
        </p:nvSpPr>
        <p:spPr/>
        <p:txBody>
          <a:bodyPr/>
          <a:lstStyle/>
          <a:p>
            <a:fld id="{3EE27869-443A-8044-9CEA-3B07A29417FE}" type="datetime1">
              <a:rPr lang="en-US" smtClean="0"/>
              <a:pPr/>
              <a:t>11/8/2017</a:t>
            </a:fld>
            <a:endParaRPr lang="en-US" dirty="0"/>
          </a:p>
        </p:txBody>
      </p:sp>
      <p:sp>
        <p:nvSpPr>
          <p:cNvPr id="61" name="Slide Number Placeholder 60"/>
          <p:cNvSpPr>
            <a:spLocks noGrp="1"/>
          </p:cNvSpPr>
          <p:nvPr>
            <p:ph type="sldNum" sz="quarter" idx="12"/>
          </p:nvPr>
        </p:nvSpPr>
        <p:spPr/>
        <p:txBody>
          <a:bodyPr/>
          <a:lstStyle/>
          <a:p>
            <a:fld id="{3CC63E4C-4642-794D-A2FD-70F6B81535F5}" type="slidenum">
              <a:rPr lang="en-US" smtClean="0"/>
              <a:pPr/>
              <a:t>12</a:t>
            </a:fld>
            <a:endParaRPr lang="en-US" dirty="0"/>
          </a:p>
        </p:txBody>
      </p:sp>
      <p:sp>
        <p:nvSpPr>
          <p:cNvPr id="62" name="Footer Placeholder 61"/>
          <p:cNvSpPr>
            <a:spLocks noGrp="1"/>
          </p:cNvSpPr>
          <p:nvPr>
            <p:ph type="ftr" sz="quarter" idx="11"/>
          </p:nvPr>
        </p:nvSpPr>
        <p:spPr/>
        <p:txBody>
          <a:bodyPr/>
          <a:lstStyle/>
          <a:p>
            <a:r>
              <a:rPr lang="en-US" smtClean="0"/>
              <a:t>Spring 2011 -- Lecture #20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564A050-FCDB-284A-964A-B1C5CA176F07}" type="datetime1">
              <a:rPr lang="en-US" smtClean="0"/>
              <a:pPr/>
              <a:t>11/8/2017</a:t>
            </a:fld>
            <a:endParaRPr lang="en-US" dirty="0"/>
          </a:p>
        </p:txBody>
      </p:sp>
      <p:sp>
        <p:nvSpPr>
          <p:cNvPr id="5" name="Footer Placeholder 3"/>
          <p:cNvSpPr>
            <a:spLocks noGrp="1"/>
          </p:cNvSpPr>
          <p:nvPr>
            <p:ph type="ftr" sz="quarter" idx="10"/>
          </p:nvPr>
        </p:nvSpPr>
        <p:spPr>
          <a:xfrm>
            <a:off x="3658064" y="6356350"/>
            <a:ext cx="2133600" cy="365125"/>
          </a:xfrm>
        </p:spPr>
        <p:txBody>
          <a:bodyPr/>
          <a:lstStyle/>
          <a:p>
            <a:r>
              <a:rPr lang="en-US" smtClean="0"/>
              <a:t>Spring 2011 -- Lecture #20</a:t>
            </a:r>
            <a:endParaRPr lang="en-AU" dirty="0"/>
          </a:p>
        </p:txBody>
      </p:sp>
      <p:pic>
        <p:nvPicPr>
          <p:cNvPr id="362503" name="Picture 7" descr="f04-35-P374493"/>
          <p:cNvPicPr>
            <a:picLocks noChangeAspect="1" noChangeArrowheads="1"/>
          </p:cNvPicPr>
          <p:nvPr/>
        </p:nvPicPr>
        <p:blipFill>
          <a:blip r:embed="rId3"/>
          <a:srcRect/>
          <a:stretch>
            <a:fillRect/>
          </a:stretch>
        </p:blipFill>
        <p:spPr bwMode="auto">
          <a:xfrm>
            <a:off x="93604" y="1948246"/>
            <a:ext cx="8985633" cy="4138567"/>
          </a:xfrm>
          <a:prstGeom prst="rect">
            <a:avLst/>
          </a:prstGeom>
          <a:noFill/>
        </p:spPr>
      </p:pic>
      <p:sp>
        <p:nvSpPr>
          <p:cNvPr id="362498" name="Rectangle 2"/>
          <p:cNvSpPr>
            <a:spLocks noGrp="1" noChangeArrowheads="1"/>
          </p:cNvSpPr>
          <p:nvPr>
            <p:ph type="title"/>
          </p:nvPr>
        </p:nvSpPr>
        <p:spPr/>
        <p:txBody>
          <a:bodyPr/>
          <a:lstStyle/>
          <a:p>
            <a:r>
              <a:rPr lang="en-US" dirty="0" smtClean="0"/>
              <a:t>More Detailed Pipeline</a:t>
            </a:r>
            <a:endParaRPr lang="en-AU"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A5EA46-6646-C64D-AC47-4B317DC2A462}" type="datetime1">
              <a:rPr lang="en-US" smtClean="0"/>
              <a:pPr/>
              <a:t>11/8/2017</a:t>
            </a:fld>
            <a:endParaRPr lang="en-US" dirty="0"/>
          </a:p>
        </p:txBody>
      </p:sp>
      <p:sp>
        <p:nvSpPr>
          <p:cNvPr id="4" name="Footer Placeholder 2"/>
          <p:cNvSpPr>
            <a:spLocks noGrp="1"/>
          </p:cNvSpPr>
          <p:nvPr>
            <p:ph type="ftr" sz="quarter" idx="10"/>
          </p:nvPr>
        </p:nvSpPr>
        <p:spPr>
          <a:xfrm>
            <a:off x="3640668" y="6356350"/>
            <a:ext cx="2133600" cy="365125"/>
          </a:xfrm>
        </p:spPr>
        <p:txBody>
          <a:bodyPr/>
          <a:lstStyle/>
          <a:p>
            <a:r>
              <a:rPr lang="en-US" smtClean="0"/>
              <a:t>Spring 2011 -- Lecture #20</a:t>
            </a:r>
            <a:endParaRPr lang="en-AU" dirty="0"/>
          </a:p>
        </p:txBody>
      </p:sp>
      <p:pic>
        <p:nvPicPr>
          <p:cNvPr id="366599" name="Picture 7" descr="f04-36-P374493-IF"/>
          <p:cNvPicPr>
            <a:picLocks noChangeAspect="1" noChangeArrowheads="1"/>
          </p:cNvPicPr>
          <p:nvPr/>
        </p:nvPicPr>
        <p:blipFill>
          <a:blip r:embed="rId3"/>
          <a:srcRect/>
          <a:stretch>
            <a:fillRect/>
          </a:stretch>
        </p:blipFill>
        <p:spPr bwMode="auto">
          <a:xfrm>
            <a:off x="34792" y="1229006"/>
            <a:ext cx="9062307" cy="4865915"/>
          </a:xfrm>
          <a:prstGeom prst="rect">
            <a:avLst/>
          </a:prstGeom>
          <a:noFill/>
        </p:spPr>
      </p:pic>
      <p:sp>
        <p:nvSpPr>
          <p:cNvPr id="366594" name="Rectangle 2"/>
          <p:cNvSpPr>
            <a:spLocks noGrp="1" noChangeArrowheads="1"/>
          </p:cNvSpPr>
          <p:nvPr>
            <p:ph type="title"/>
          </p:nvPr>
        </p:nvSpPr>
        <p:spPr/>
        <p:txBody>
          <a:bodyPr/>
          <a:lstStyle/>
          <a:p>
            <a:r>
              <a:rPr lang="en-US"/>
              <a:t>IF for Load, Store, …</a:t>
            </a:r>
            <a:endParaRPr lang="en-AU"/>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889CFB-82A9-064C-A785-670C202F66C5}" type="datetime1">
              <a:rPr lang="en-US" smtClean="0"/>
              <a:pPr/>
              <a:t>11/8/2017</a:t>
            </a:fld>
            <a:endParaRPr lang="en-US" dirty="0"/>
          </a:p>
        </p:txBody>
      </p:sp>
      <p:sp>
        <p:nvSpPr>
          <p:cNvPr id="4" name="Footer Placeholder 2"/>
          <p:cNvSpPr>
            <a:spLocks noGrp="1"/>
          </p:cNvSpPr>
          <p:nvPr>
            <p:ph type="ftr" sz="quarter" idx="10"/>
          </p:nvPr>
        </p:nvSpPr>
        <p:spPr>
          <a:xfrm>
            <a:off x="3640668" y="6356350"/>
            <a:ext cx="2133600" cy="365125"/>
          </a:xfrm>
        </p:spPr>
        <p:txBody>
          <a:bodyPr/>
          <a:lstStyle/>
          <a:p>
            <a:r>
              <a:rPr lang="en-US" smtClean="0"/>
              <a:t>Spring 2011 -- Lecture #20</a:t>
            </a:r>
            <a:endParaRPr lang="en-AU" dirty="0"/>
          </a:p>
        </p:txBody>
      </p:sp>
      <p:pic>
        <p:nvPicPr>
          <p:cNvPr id="368647" name="Picture 7" descr="f04-36-P374493-ID"/>
          <p:cNvPicPr>
            <a:picLocks noChangeAspect="1" noChangeArrowheads="1"/>
          </p:cNvPicPr>
          <p:nvPr/>
        </p:nvPicPr>
        <p:blipFill>
          <a:blip r:embed="rId3"/>
          <a:srcRect/>
          <a:stretch>
            <a:fillRect/>
          </a:stretch>
        </p:blipFill>
        <p:spPr bwMode="auto">
          <a:xfrm>
            <a:off x="34792" y="1225904"/>
            <a:ext cx="9093923" cy="4870672"/>
          </a:xfrm>
          <a:prstGeom prst="rect">
            <a:avLst/>
          </a:prstGeom>
          <a:noFill/>
        </p:spPr>
      </p:pic>
      <p:sp>
        <p:nvSpPr>
          <p:cNvPr id="368642" name="Rectangle 2"/>
          <p:cNvSpPr>
            <a:spLocks noGrp="1" noChangeArrowheads="1"/>
          </p:cNvSpPr>
          <p:nvPr>
            <p:ph type="title"/>
          </p:nvPr>
        </p:nvSpPr>
        <p:spPr/>
        <p:txBody>
          <a:bodyPr/>
          <a:lstStyle/>
          <a:p>
            <a:r>
              <a:rPr lang="en-US"/>
              <a:t>ID for Load, Store, …</a:t>
            </a:r>
            <a:endParaRPr lang="en-AU"/>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0FEB61F-C793-2F4F-96C0-75B3C50B5736}" type="datetime1">
              <a:rPr lang="en-US" smtClean="0"/>
              <a:pPr/>
              <a:t>11/8/2017</a:t>
            </a:fld>
            <a:endParaRPr lang="en-US" dirty="0"/>
          </a:p>
        </p:txBody>
      </p:sp>
      <p:sp>
        <p:nvSpPr>
          <p:cNvPr id="4" name="Footer Placeholder 2"/>
          <p:cNvSpPr>
            <a:spLocks noGrp="1"/>
          </p:cNvSpPr>
          <p:nvPr>
            <p:ph type="ftr" sz="quarter" idx="10"/>
          </p:nvPr>
        </p:nvSpPr>
        <p:spPr>
          <a:xfrm>
            <a:off x="3640668" y="6356350"/>
            <a:ext cx="2133600" cy="365125"/>
          </a:xfrm>
        </p:spPr>
        <p:txBody>
          <a:bodyPr/>
          <a:lstStyle/>
          <a:p>
            <a:r>
              <a:rPr lang="en-US" smtClean="0"/>
              <a:t>Spring 2011 -- Lecture #20</a:t>
            </a:r>
            <a:endParaRPr lang="en-AU"/>
          </a:p>
        </p:txBody>
      </p:sp>
      <p:pic>
        <p:nvPicPr>
          <p:cNvPr id="370694" name="Picture 6" descr="f04-37-P374493"/>
          <p:cNvPicPr>
            <a:picLocks noChangeAspect="1" noChangeArrowheads="1"/>
          </p:cNvPicPr>
          <p:nvPr/>
        </p:nvPicPr>
        <p:blipFill>
          <a:blip r:embed="rId3"/>
          <a:srcRect/>
          <a:stretch>
            <a:fillRect/>
          </a:stretch>
        </p:blipFill>
        <p:spPr bwMode="auto">
          <a:xfrm>
            <a:off x="17396" y="1108294"/>
            <a:ext cx="9101927" cy="4991321"/>
          </a:xfrm>
          <a:prstGeom prst="rect">
            <a:avLst/>
          </a:prstGeom>
          <a:noFill/>
        </p:spPr>
      </p:pic>
      <p:sp>
        <p:nvSpPr>
          <p:cNvPr id="370690" name="Rectangle 2"/>
          <p:cNvSpPr>
            <a:spLocks noGrp="1" noChangeArrowheads="1"/>
          </p:cNvSpPr>
          <p:nvPr>
            <p:ph type="title"/>
          </p:nvPr>
        </p:nvSpPr>
        <p:spPr/>
        <p:txBody>
          <a:bodyPr/>
          <a:lstStyle/>
          <a:p>
            <a:r>
              <a:rPr lang="en-US"/>
              <a:t>EX for Load</a:t>
            </a:r>
            <a:endParaRPr lang="en-AU"/>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549BC0-D584-0F43-BCF3-9AABBE165C23}" type="datetime1">
              <a:rPr lang="en-US" smtClean="0"/>
              <a:pPr/>
              <a:t>11/8/2017</a:t>
            </a:fld>
            <a:endParaRPr lang="en-US" dirty="0"/>
          </a:p>
        </p:txBody>
      </p:sp>
      <p:sp>
        <p:nvSpPr>
          <p:cNvPr id="4" name="Footer Placeholder 2"/>
          <p:cNvSpPr>
            <a:spLocks noGrp="1"/>
          </p:cNvSpPr>
          <p:nvPr>
            <p:ph type="ftr" sz="quarter" idx="10"/>
          </p:nvPr>
        </p:nvSpPr>
        <p:spPr>
          <a:xfrm>
            <a:off x="3658064" y="6356350"/>
            <a:ext cx="2133600" cy="365125"/>
          </a:xfrm>
        </p:spPr>
        <p:txBody>
          <a:bodyPr/>
          <a:lstStyle/>
          <a:p>
            <a:r>
              <a:rPr lang="en-US" smtClean="0"/>
              <a:t>Spring 2011 -- Lecture #20</a:t>
            </a:r>
            <a:endParaRPr lang="en-AU" dirty="0"/>
          </a:p>
        </p:txBody>
      </p:sp>
      <p:pic>
        <p:nvPicPr>
          <p:cNvPr id="372743" name="Picture 7" descr="f04-38-P374493-MEM"/>
          <p:cNvPicPr>
            <a:picLocks noChangeAspect="1" noChangeArrowheads="1"/>
          </p:cNvPicPr>
          <p:nvPr/>
        </p:nvPicPr>
        <p:blipFill>
          <a:blip r:embed="rId3"/>
          <a:srcRect/>
          <a:stretch>
            <a:fillRect/>
          </a:stretch>
        </p:blipFill>
        <p:spPr bwMode="auto">
          <a:xfrm>
            <a:off x="17396" y="1170580"/>
            <a:ext cx="9111452" cy="4927785"/>
          </a:xfrm>
          <a:prstGeom prst="rect">
            <a:avLst/>
          </a:prstGeom>
          <a:noFill/>
        </p:spPr>
      </p:pic>
      <p:sp>
        <p:nvSpPr>
          <p:cNvPr id="372738" name="Rectangle 2"/>
          <p:cNvSpPr>
            <a:spLocks noGrp="1" noChangeArrowheads="1"/>
          </p:cNvSpPr>
          <p:nvPr>
            <p:ph type="title"/>
          </p:nvPr>
        </p:nvSpPr>
        <p:spPr/>
        <p:txBody>
          <a:bodyPr/>
          <a:lstStyle/>
          <a:p>
            <a:r>
              <a:rPr lang="en-US"/>
              <a:t>MEM for Load</a:t>
            </a:r>
            <a:endParaRPr lang="en-AU"/>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CC16CEB-C654-9245-AB84-4DF17AC03823}" type="datetime1">
              <a:rPr lang="en-US" smtClean="0"/>
              <a:pPr/>
              <a:t>11/8/2017</a:t>
            </a:fld>
            <a:endParaRPr lang="en-US" dirty="0"/>
          </a:p>
        </p:txBody>
      </p:sp>
      <p:sp>
        <p:nvSpPr>
          <p:cNvPr id="6" name="Footer Placeholder 2"/>
          <p:cNvSpPr>
            <a:spLocks noGrp="1"/>
          </p:cNvSpPr>
          <p:nvPr>
            <p:ph type="ftr" sz="quarter" idx="10"/>
          </p:nvPr>
        </p:nvSpPr>
        <p:spPr>
          <a:xfrm>
            <a:off x="3623272" y="6356350"/>
            <a:ext cx="2133600" cy="365125"/>
          </a:xfrm>
        </p:spPr>
        <p:txBody>
          <a:bodyPr/>
          <a:lstStyle/>
          <a:p>
            <a:r>
              <a:rPr lang="en-US" smtClean="0"/>
              <a:t>Spring 2011 -- Lecture #20</a:t>
            </a:r>
            <a:endParaRPr lang="en-AU" dirty="0"/>
          </a:p>
        </p:txBody>
      </p:sp>
      <p:pic>
        <p:nvPicPr>
          <p:cNvPr id="374794" name="Picture 10" descr="f04-38-P374493-WB"/>
          <p:cNvPicPr>
            <a:picLocks noChangeAspect="1" noChangeArrowheads="1"/>
          </p:cNvPicPr>
          <p:nvPr/>
        </p:nvPicPr>
        <p:blipFill>
          <a:blip r:embed="rId3"/>
          <a:srcRect/>
          <a:stretch>
            <a:fillRect/>
          </a:stretch>
        </p:blipFill>
        <p:spPr bwMode="auto">
          <a:xfrm>
            <a:off x="0" y="1296571"/>
            <a:ext cx="9117935" cy="4806353"/>
          </a:xfrm>
          <a:prstGeom prst="rect">
            <a:avLst/>
          </a:prstGeom>
          <a:noFill/>
        </p:spPr>
      </p:pic>
      <p:sp>
        <p:nvSpPr>
          <p:cNvPr id="374786" name="Rectangle 2"/>
          <p:cNvSpPr>
            <a:spLocks noGrp="1" noChangeArrowheads="1"/>
          </p:cNvSpPr>
          <p:nvPr>
            <p:ph type="title"/>
          </p:nvPr>
        </p:nvSpPr>
        <p:spPr/>
        <p:txBody>
          <a:bodyPr/>
          <a:lstStyle/>
          <a:p>
            <a:r>
              <a:rPr lang="en-US"/>
              <a:t>WB for Load</a:t>
            </a:r>
            <a:endParaRPr lang="en-AU"/>
          </a:p>
        </p:txBody>
      </p:sp>
      <p:sp>
        <p:nvSpPr>
          <p:cNvPr id="374788" name="Oval 4"/>
          <p:cNvSpPr>
            <a:spLocks noChangeArrowheads="1"/>
          </p:cNvSpPr>
          <p:nvPr/>
        </p:nvSpPr>
        <p:spPr bwMode="auto">
          <a:xfrm>
            <a:off x="2991774" y="4261424"/>
            <a:ext cx="809760" cy="327509"/>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74789" name="AutoShape 5"/>
          <p:cNvSpPr>
            <a:spLocks/>
          </p:cNvSpPr>
          <p:nvPr/>
        </p:nvSpPr>
        <p:spPr bwMode="auto">
          <a:xfrm>
            <a:off x="1005810" y="5396487"/>
            <a:ext cx="1063625" cy="865187"/>
          </a:xfrm>
          <a:prstGeom prst="borderCallout1">
            <a:avLst>
              <a:gd name="adj1" fmla="val 13213"/>
              <a:gd name="adj2" fmla="val 107162"/>
              <a:gd name="adj3" fmla="val -84586"/>
              <a:gd name="adj4" fmla="val 197763"/>
            </a:avLst>
          </a:prstGeom>
          <a:solidFill>
            <a:schemeClr val="accent1"/>
          </a:solidFill>
          <a:ln w="12700">
            <a:solidFill>
              <a:schemeClr val="tx1"/>
            </a:solidFill>
            <a:miter lim="800000"/>
            <a:headEnd/>
            <a:tailEnd type="triangle" w="med" len="med"/>
          </a:ln>
          <a:effectLst/>
        </p:spPr>
        <p:txBody>
          <a:bodyPr>
            <a:prstTxWarp prst="textNoShape">
              <a:avLst/>
            </a:prstTxWarp>
          </a:bodyPr>
          <a:lstStyle/>
          <a:p>
            <a:pPr algn="ctr"/>
            <a:r>
              <a:rPr lang="en-US" dirty="0"/>
              <a:t>Wrong</a:t>
            </a:r>
            <a:br>
              <a:rPr lang="en-US" dirty="0"/>
            </a:br>
            <a:r>
              <a:rPr lang="en-US" dirty="0"/>
              <a:t>register</a:t>
            </a:r>
            <a:br>
              <a:rPr lang="en-US" dirty="0"/>
            </a:br>
            <a:r>
              <a:rPr lang="en-US" dirty="0"/>
              <a:t>number</a:t>
            </a:r>
            <a:endParaRPr lang="en-AU"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DF6D590-3870-C14F-BBB5-87D8C6CB51CE}" type="datetime1">
              <a:rPr lang="en-US" smtClean="0"/>
              <a:pPr/>
              <a:t>11/8/2017</a:t>
            </a:fld>
            <a:endParaRPr lang="en-US" dirty="0"/>
          </a:p>
        </p:txBody>
      </p:sp>
      <p:sp>
        <p:nvSpPr>
          <p:cNvPr id="4" name="Footer Placeholder 2"/>
          <p:cNvSpPr>
            <a:spLocks noGrp="1"/>
          </p:cNvSpPr>
          <p:nvPr>
            <p:ph type="ftr" sz="quarter" idx="10"/>
          </p:nvPr>
        </p:nvSpPr>
        <p:spPr>
          <a:xfrm>
            <a:off x="3623272" y="6356350"/>
            <a:ext cx="2133600" cy="365125"/>
          </a:xfrm>
        </p:spPr>
        <p:txBody>
          <a:bodyPr/>
          <a:lstStyle/>
          <a:p>
            <a:r>
              <a:rPr lang="en-US" smtClean="0"/>
              <a:t>Spring 2011 -- Lecture #20</a:t>
            </a:r>
            <a:endParaRPr lang="en-AU"/>
          </a:p>
        </p:txBody>
      </p:sp>
      <p:pic>
        <p:nvPicPr>
          <p:cNvPr id="376838" name="Picture 6" descr="f04-41-P374493"/>
          <p:cNvPicPr>
            <a:picLocks noChangeAspect="1" noChangeArrowheads="1"/>
          </p:cNvPicPr>
          <p:nvPr/>
        </p:nvPicPr>
        <p:blipFill>
          <a:blip r:embed="rId3"/>
          <a:srcRect/>
          <a:stretch>
            <a:fillRect/>
          </a:stretch>
        </p:blipFill>
        <p:spPr bwMode="auto">
          <a:xfrm>
            <a:off x="44570" y="1654965"/>
            <a:ext cx="9056690" cy="4174335"/>
          </a:xfrm>
          <a:prstGeom prst="rect">
            <a:avLst/>
          </a:prstGeom>
          <a:noFill/>
        </p:spPr>
      </p:pic>
      <p:sp>
        <p:nvSpPr>
          <p:cNvPr id="376834" name="Rectangle 2"/>
          <p:cNvSpPr>
            <a:spLocks noGrp="1" noChangeArrowheads="1"/>
          </p:cNvSpPr>
          <p:nvPr>
            <p:ph type="title"/>
          </p:nvPr>
        </p:nvSpPr>
        <p:spPr/>
        <p:txBody>
          <a:bodyPr/>
          <a:lstStyle/>
          <a:p>
            <a:r>
              <a:rPr lang="en-US"/>
              <a:t>Corrected Datapath for Load</a:t>
            </a:r>
            <a:endParaRPr lang="en-AU"/>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r>
              <a:rPr lang="en-US" dirty="0" smtClean="0"/>
              <a:t>Review: Single-Cycle Processor</a:t>
            </a:r>
          </a:p>
        </p:txBody>
      </p:sp>
      <p:sp>
        <p:nvSpPr>
          <p:cNvPr id="70659" name="Content Placeholder 22"/>
          <p:cNvSpPr>
            <a:spLocks noGrp="1"/>
          </p:cNvSpPr>
          <p:nvPr>
            <p:ph idx="1"/>
          </p:nvPr>
        </p:nvSpPr>
        <p:spPr>
          <a:xfrm>
            <a:off x="457200" y="1600200"/>
            <a:ext cx="8229600" cy="4868863"/>
          </a:xfrm>
        </p:spPr>
        <p:txBody>
          <a:bodyPr>
            <a:normAutofit fontScale="85000" lnSpcReduction="10000"/>
          </a:bodyPr>
          <a:lstStyle/>
          <a:p>
            <a:pPr>
              <a:defRPr/>
            </a:pPr>
            <a:r>
              <a:rPr lang="en-US" dirty="0" smtClean="0"/>
              <a:t>Five steps to design a processor:</a:t>
            </a:r>
          </a:p>
          <a:p>
            <a:pPr lvl="1">
              <a:buFont typeface="Arial" charset="0"/>
              <a:buNone/>
              <a:defRPr/>
            </a:pPr>
            <a:r>
              <a:rPr lang="en-US" dirty="0" smtClean="0"/>
              <a:t>1. Analyze instruction set </a:t>
            </a:r>
            <a:r>
              <a:rPr lang="en-US" dirty="0" err="1" smtClean="0">
                <a:sym typeface="Wingdings" charset="2"/>
              </a:rPr>
              <a:t></a:t>
            </a:r>
            <a:r>
              <a:rPr lang="en-US" dirty="0" smtClean="0"/>
              <a:t/>
            </a:r>
            <a:br>
              <a:rPr lang="en-US" dirty="0" smtClean="0"/>
            </a:br>
            <a:r>
              <a:rPr lang="en-US" dirty="0" err="1" smtClean="0"/>
              <a:t>datapath</a:t>
            </a:r>
            <a:r>
              <a:rPr lang="en-US" dirty="0" smtClean="0"/>
              <a:t> requirements</a:t>
            </a:r>
          </a:p>
          <a:p>
            <a:pPr lvl="1">
              <a:buFont typeface="Arial" charset="0"/>
              <a:buNone/>
              <a:defRPr/>
            </a:pPr>
            <a:r>
              <a:rPr lang="en-US" dirty="0" smtClean="0"/>
              <a:t>2. Select set of </a:t>
            </a:r>
            <a:r>
              <a:rPr lang="en-US" dirty="0" err="1" smtClean="0"/>
              <a:t>datapath</a:t>
            </a:r>
            <a:r>
              <a:rPr lang="en-US" dirty="0" smtClean="0"/>
              <a:t/>
            </a:r>
            <a:br>
              <a:rPr lang="en-US" dirty="0" smtClean="0"/>
            </a:br>
            <a:r>
              <a:rPr lang="en-US" dirty="0" smtClean="0"/>
              <a:t>components &amp; establish </a:t>
            </a:r>
            <a:br>
              <a:rPr lang="en-US" dirty="0" smtClean="0"/>
            </a:br>
            <a:r>
              <a:rPr lang="en-US" dirty="0" smtClean="0"/>
              <a:t>clock methodology</a:t>
            </a:r>
          </a:p>
          <a:p>
            <a:pPr lvl="1">
              <a:buFont typeface="Arial" charset="0"/>
              <a:buNone/>
              <a:defRPr/>
            </a:pPr>
            <a:r>
              <a:rPr lang="en-US" dirty="0" smtClean="0"/>
              <a:t>3. </a:t>
            </a:r>
            <a:r>
              <a:rPr lang="en-US" dirty="0" smtClean="0">
                <a:solidFill>
                  <a:srgbClr val="FF0000"/>
                </a:solidFill>
              </a:rPr>
              <a:t>Assemble </a:t>
            </a:r>
            <a:r>
              <a:rPr lang="en-US" dirty="0" err="1" smtClean="0">
                <a:solidFill>
                  <a:srgbClr val="FF0000"/>
                </a:solidFill>
              </a:rPr>
              <a:t>datapath</a:t>
            </a:r>
            <a:r>
              <a:rPr lang="en-US" dirty="0" smtClean="0">
                <a:solidFill>
                  <a:srgbClr val="FF0000"/>
                </a:solidFill>
              </a:rPr>
              <a:t> meeting </a:t>
            </a:r>
            <a:br>
              <a:rPr lang="en-US" dirty="0" smtClean="0">
                <a:solidFill>
                  <a:srgbClr val="FF0000"/>
                </a:solidFill>
              </a:rPr>
            </a:br>
            <a:r>
              <a:rPr lang="en-US" dirty="0" smtClean="0">
                <a:solidFill>
                  <a:srgbClr val="FF0000"/>
                </a:solidFill>
              </a:rPr>
              <a:t>the requirements</a:t>
            </a:r>
            <a:r>
              <a:rPr lang="en-US" dirty="0" smtClean="0"/>
              <a:t>: re-examine for pipelining</a:t>
            </a:r>
            <a:endParaRPr lang="en-US" dirty="0" smtClean="0">
              <a:solidFill>
                <a:srgbClr val="FF0000"/>
              </a:solidFill>
            </a:endParaRPr>
          </a:p>
          <a:p>
            <a:pPr lvl="1">
              <a:buFont typeface="Arial" charset="0"/>
              <a:buNone/>
              <a:defRPr/>
            </a:pPr>
            <a:r>
              <a:rPr lang="en-US" dirty="0" smtClean="0"/>
              <a:t>4. Analyze implementation of each instruction to determine setting of control points that effects the register transfer.</a:t>
            </a:r>
          </a:p>
          <a:p>
            <a:pPr lvl="1">
              <a:buFont typeface="Arial" charset="0"/>
              <a:buNone/>
              <a:defRPr/>
            </a:pPr>
            <a:r>
              <a:rPr lang="en-US" dirty="0" smtClean="0"/>
              <a:t>5. Assemble the control logic</a:t>
            </a:r>
          </a:p>
          <a:p>
            <a:pPr lvl="2">
              <a:defRPr/>
            </a:pPr>
            <a:r>
              <a:rPr lang="en-US" dirty="0" smtClean="0"/>
              <a:t>Formulate Logic Equations</a:t>
            </a:r>
          </a:p>
          <a:p>
            <a:pPr lvl="2">
              <a:defRPr/>
            </a:pPr>
            <a:r>
              <a:rPr lang="en-US" dirty="0" smtClean="0"/>
              <a:t>Design Circuits</a:t>
            </a:r>
          </a:p>
          <a:p>
            <a:pPr>
              <a:defRPr/>
            </a:pPr>
            <a:endParaRPr lang="en-US" dirty="0" smtClean="0"/>
          </a:p>
          <a:p>
            <a:pPr>
              <a:defRPr/>
            </a:pPr>
            <a:endParaRPr lang="en-US" dirty="0" smtClean="0"/>
          </a:p>
        </p:txBody>
      </p:sp>
      <p:sp>
        <p:nvSpPr>
          <p:cNvPr id="16" name="Date Placeholder 15"/>
          <p:cNvSpPr>
            <a:spLocks noGrp="1"/>
          </p:cNvSpPr>
          <p:nvPr>
            <p:ph type="dt" sz="quarter" idx="10"/>
          </p:nvPr>
        </p:nvSpPr>
        <p:spPr/>
        <p:txBody>
          <a:bodyPr/>
          <a:lstStyle/>
          <a:p>
            <a:pPr>
              <a:defRPr/>
            </a:pPr>
            <a:fld id="{C402EB49-9B87-D942-8491-AF6855669EBE}" type="datetime1">
              <a:rPr lang="en-US" smtClean="0"/>
              <a:pPr>
                <a:defRPr/>
              </a:pPr>
              <a:t>11/8/2017</a:t>
            </a:fld>
            <a:endParaRPr lang="en-US"/>
          </a:p>
        </p:txBody>
      </p:sp>
      <p:sp>
        <p:nvSpPr>
          <p:cNvPr id="18" name="Footer Placeholder 17"/>
          <p:cNvSpPr>
            <a:spLocks noGrp="1"/>
          </p:cNvSpPr>
          <p:nvPr>
            <p:ph type="ftr" sz="quarter" idx="11"/>
          </p:nvPr>
        </p:nvSpPr>
        <p:spPr/>
        <p:txBody>
          <a:bodyPr/>
          <a:lstStyle/>
          <a:p>
            <a:pPr>
              <a:defRPr/>
            </a:pPr>
            <a:r>
              <a:rPr lang="en-US" smtClean="0"/>
              <a:t>Spring 2011 -- Lecture #20</a:t>
            </a:r>
            <a:endParaRPr lang="en-US" dirty="0"/>
          </a:p>
        </p:txBody>
      </p:sp>
      <p:sp>
        <p:nvSpPr>
          <p:cNvPr id="17" name="Slide Number Placeholder 16"/>
          <p:cNvSpPr>
            <a:spLocks noGrp="1"/>
          </p:cNvSpPr>
          <p:nvPr>
            <p:ph type="sldNum" sz="quarter" idx="12"/>
          </p:nvPr>
        </p:nvSpPr>
        <p:spPr/>
        <p:txBody>
          <a:bodyPr/>
          <a:lstStyle/>
          <a:p>
            <a:pPr>
              <a:defRPr/>
            </a:pPr>
            <a:fld id="{378FBE9D-D084-2649-A7C8-62A92913B788}" type="slidenum">
              <a:rPr lang="en-US" smtClean="0"/>
              <a:pPr>
                <a:defRPr/>
              </a:pPr>
              <a:t>2</a:t>
            </a:fld>
            <a:endParaRPr lang="en-US"/>
          </a:p>
        </p:txBody>
      </p:sp>
      <p:grpSp>
        <p:nvGrpSpPr>
          <p:cNvPr id="2" name="Group 28"/>
          <p:cNvGrpSpPr>
            <a:grpSpLocks/>
          </p:cNvGrpSpPr>
          <p:nvPr/>
        </p:nvGrpSpPr>
        <p:grpSpPr bwMode="auto">
          <a:xfrm>
            <a:off x="5359400" y="2062163"/>
            <a:ext cx="3556000" cy="1951037"/>
            <a:chOff x="5444062" y="4398949"/>
            <a:chExt cx="3556000" cy="1951037"/>
          </a:xfrm>
        </p:grpSpPr>
        <p:sp>
          <p:nvSpPr>
            <p:cNvPr id="70664" name="Rectangle 4" descr="10%"/>
            <p:cNvSpPr>
              <a:spLocks noChangeArrowheads="1"/>
            </p:cNvSpPr>
            <p:nvPr/>
          </p:nvSpPr>
          <p:spPr bwMode="auto">
            <a:xfrm>
              <a:off x="5579000" y="4754549"/>
              <a:ext cx="1123950" cy="649287"/>
            </a:xfrm>
            <a:prstGeom prst="rect">
              <a:avLst/>
            </a:prstGeom>
            <a:pattFill prst="pct10">
              <a:fgClr>
                <a:schemeClr val="accent1"/>
              </a:fgClr>
              <a:bgClr>
                <a:srgbClr val="FFFFFF"/>
              </a:bgClr>
            </a:pattFill>
            <a:ln w="25400">
              <a:solidFill>
                <a:schemeClr val="accent1"/>
              </a:solidFill>
              <a:miter lim="800000"/>
              <a:headEnd/>
              <a:tailEnd/>
            </a:ln>
          </p:spPr>
          <p:txBody>
            <a:bodyPr wrap="none" anchor="ctr">
              <a:prstTxWarp prst="textNoShape">
                <a:avLst/>
              </a:prstTxWarp>
            </a:bodyPr>
            <a:lstStyle/>
            <a:p>
              <a:pPr algn="ctr">
                <a:defRPr/>
              </a:pPr>
              <a:endParaRPr lang="en-US" sz="2000">
                <a:latin typeface="+mn-lt"/>
              </a:endParaRPr>
            </a:p>
          </p:txBody>
        </p:sp>
        <p:sp>
          <p:nvSpPr>
            <p:cNvPr id="70665" name="Rectangle 5"/>
            <p:cNvSpPr>
              <a:spLocks noChangeArrowheads="1"/>
            </p:cNvSpPr>
            <p:nvPr/>
          </p:nvSpPr>
          <p:spPr bwMode="auto">
            <a:xfrm>
              <a:off x="5659962" y="4860911"/>
              <a:ext cx="812800"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Control</a:t>
              </a:r>
            </a:p>
          </p:txBody>
        </p:sp>
        <p:sp>
          <p:nvSpPr>
            <p:cNvPr id="70666" name="Rectangle 6" descr="10%"/>
            <p:cNvSpPr>
              <a:spLocks noChangeArrowheads="1"/>
            </p:cNvSpPr>
            <p:nvPr/>
          </p:nvSpPr>
          <p:spPr bwMode="auto">
            <a:xfrm>
              <a:off x="5579000" y="5564174"/>
              <a:ext cx="1123950" cy="650875"/>
            </a:xfrm>
            <a:prstGeom prst="rect">
              <a:avLst/>
            </a:prstGeom>
            <a:pattFill prst="pct10">
              <a:fgClr>
                <a:schemeClr val="accent2"/>
              </a:fgClr>
              <a:bgClr>
                <a:srgbClr val="FFFFFF"/>
              </a:bgClr>
            </a:pattFill>
            <a:ln w="25400">
              <a:solidFill>
                <a:schemeClr val="accent2"/>
              </a:solidFill>
              <a:miter lim="800000"/>
              <a:headEnd/>
              <a:tailEnd/>
            </a:ln>
          </p:spPr>
          <p:txBody>
            <a:bodyPr wrap="none" anchor="ctr">
              <a:prstTxWarp prst="textNoShape">
                <a:avLst/>
              </a:prstTxWarp>
            </a:bodyPr>
            <a:lstStyle/>
            <a:p>
              <a:pPr algn="ctr">
                <a:defRPr/>
              </a:pPr>
              <a:endParaRPr lang="en-US" sz="2000">
                <a:solidFill>
                  <a:schemeClr val="accent2"/>
                </a:solidFill>
                <a:latin typeface="+mn-lt"/>
              </a:endParaRPr>
            </a:p>
          </p:txBody>
        </p:sp>
        <p:sp>
          <p:nvSpPr>
            <p:cNvPr id="70667" name="Rectangle 7"/>
            <p:cNvSpPr>
              <a:spLocks noChangeArrowheads="1"/>
            </p:cNvSpPr>
            <p:nvPr/>
          </p:nvSpPr>
          <p:spPr bwMode="auto">
            <a:xfrm>
              <a:off x="5679012" y="5729274"/>
              <a:ext cx="993775"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solidFill>
                    <a:schemeClr val="accent2"/>
                  </a:solidFill>
                  <a:latin typeface="+mn-lt"/>
                </a:rPr>
                <a:t>Datapath</a:t>
              </a:r>
              <a:endParaRPr lang="en-US" sz="1600" b="1">
                <a:latin typeface="+mn-lt"/>
              </a:endParaRPr>
            </a:p>
          </p:txBody>
        </p:sp>
        <p:sp>
          <p:nvSpPr>
            <p:cNvPr id="70668" name="Rectangle 8"/>
            <p:cNvSpPr>
              <a:spLocks noChangeArrowheads="1"/>
            </p:cNvSpPr>
            <p:nvPr/>
          </p:nvSpPr>
          <p:spPr bwMode="auto">
            <a:xfrm>
              <a:off x="6998225" y="4416411"/>
              <a:ext cx="920750"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69" name="Rectangle 9"/>
            <p:cNvSpPr>
              <a:spLocks noChangeArrowheads="1"/>
            </p:cNvSpPr>
            <p:nvPr/>
          </p:nvSpPr>
          <p:spPr bwMode="auto">
            <a:xfrm>
              <a:off x="7050612" y="5165711"/>
              <a:ext cx="9255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Memory</a:t>
              </a:r>
            </a:p>
          </p:txBody>
        </p:sp>
        <p:sp>
          <p:nvSpPr>
            <p:cNvPr id="70670" name="Rectangle 10"/>
            <p:cNvSpPr>
              <a:spLocks noChangeArrowheads="1"/>
            </p:cNvSpPr>
            <p:nvPr/>
          </p:nvSpPr>
          <p:spPr bwMode="auto">
            <a:xfrm>
              <a:off x="5444062" y="4416411"/>
              <a:ext cx="1393825"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1" name="Rectangle 11"/>
            <p:cNvSpPr>
              <a:spLocks noChangeArrowheads="1"/>
            </p:cNvSpPr>
            <p:nvPr/>
          </p:nvSpPr>
          <p:spPr bwMode="auto">
            <a:xfrm>
              <a:off x="5679012" y="4398949"/>
              <a:ext cx="10271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Processor</a:t>
              </a:r>
            </a:p>
          </p:txBody>
        </p:sp>
        <p:sp>
          <p:nvSpPr>
            <p:cNvPr id="70672" name="Rectangle 12"/>
            <p:cNvSpPr>
              <a:spLocks noChangeArrowheads="1"/>
            </p:cNvSpPr>
            <p:nvPr/>
          </p:nvSpPr>
          <p:spPr bwMode="auto">
            <a:xfrm>
              <a:off x="8079312" y="4416411"/>
              <a:ext cx="920750" cy="785813"/>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3" name="Rectangle 13"/>
            <p:cNvSpPr>
              <a:spLocks noChangeArrowheads="1"/>
            </p:cNvSpPr>
            <p:nvPr/>
          </p:nvSpPr>
          <p:spPr bwMode="auto">
            <a:xfrm>
              <a:off x="8214250" y="4668824"/>
              <a:ext cx="638175"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Input</a:t>
              </a:r>
            </a:p>
          </p:txBody>
        </p:sp>
        <p:sp>
          <p:nvSpPr>
            <p:cNvPr id="70674" name="Rectangle 14"/>
            <p:cNvSpPr>
              <a:spLocks noChangeArrowheads="1"/>
            </p:cNvSpPr>
            <p:nvPr/>
          </p:nvSpPr>
          <p:spPr bwMode="auto">
            <a:xfrm>
              <a:off x="8079312" y="5564174"/>
              <a:ext cx="920750" cy="785812"/>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5" name="Rectangle 15"/>
            <p:cNvSpPr>
              <a:spLocks noChangeArrowheads="1"/>
            </p:cNvSpPr>
            <p:nvPr/>
          </p:nvSpPr>
          <p:spPr bwMode="auto">
            <a:xfrm>
              <a:off x="8126937" y="5816586"/>
              <a:ext cx="812800" cy="333375"/>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Output</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8963" name="Rectangle 3"/>
          <p:cNvSpPr>
            <a:spLocks noGrp="1" noChangeArrowheads="1"/>
          </p:cNvSpPr>
          <p:nvPr>
            <p:ph type="body" idx="1"/>
          </p:nvPr>
        </p:nvSpPr>
        <p:spPr>
          <a:xfrm>
            <a:off x="381000" y="5029200"/>
            <a:ext cx="8610600" cy="1146175"/>
          </a:xfrm>
          <a:noFill/>
          <a:ln/>
        </p:spPr>
        <p:txBody>
          <a:bodyPr>
            <a:normAutofit fontScale="85000" lnSpcReduction="10000"/>
          </a:bodyPr>
          <a:lstStyle/>
          <a:p>
            <a:r>
              <a:rPr lang="en-US" dirty="0"/>
              <a:t>Every instruction must take same number of steps, also called pipeline</a:t>
            </a:r>
            <a:r>
              <a:rPr lang="en-US" dirty="0" smtClean="0">
                <a:solidFill>
                  <a:srgbClr val="FF0000"/>
                </a:solidFill>
              </a:rPr>
              <a:t>stages</a:t>
            </a:r>
            <a:r>
              <a:rPr lang="en-US" dirty="0" smtClean="0"/>
              <a:t>, </a:t>
            </a:r>
            <a:r>
              <a:rPr lang="en-US" dirty="0"/>
              <a:t>so some will go idle sometimes</a:t>
            </a:r>
          </a:p>
        </p:txBody>
      </p:sp>
      <p:grpSp>
        <p:nvGrpSpPr>
          <p:cNvPr id="2" name="Group 4"/>
          <p:cNvGrpSpPr>
            <a:grpSpLocks/>
          </p:cNvGrpSpPr>
          <p:nvPr/>
        </p:nvGrpSpPr>
        <p:grpSpPr bwMode="auto">
          <a:xfrm>
            <a:off x="539750" y="1755775"/>
            <a:ext cx="8362950" cy="3125788"/>
            <a:chOff x="340" y="990"/>
            <a:chExt cx="5268" cy="1969"/>
          </a:xfrm>
        </p:grpSpPr>
        <p:sp>
          <p:nvSpPr>
            <p:cNvPr id="2728965" name="Rectangle 5"/>
            <p:cNvSpPr>
              <a:spLocks noChangeArrowheads="1"/>
            </p:cNvSpPr>
            <p:nvPr/>
          </p:nvSpPr>
          <p:spPr bwMode="auto">
            <a:xfrm>
              <a:off x="344"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6" name="Rectangle 6"/>
            <p:cNvSpPr>
              <a:spLocks noChangeArrowheads="1"/>
            </p:cNvSpPr>
            <p:nvPr/>
          </p:nvSpPr>
          <p:spPr bwMode="auto">
            <a:xfrm>
              <a:off x="340" y="99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8967" name="Rectangle 7"/>
            <p:cNvSpPr>
              <a:spLocks noChangeArrowheads="1"/>
            </p:cNvSpPr>
            <p:nvPr/>
          </p:nvSpPr>
          <p:spPr bwMode="auto">
            <a:xfrm>
              <a:off x="872"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8" name="Rectangle 8"/>
            <p:cNvSpPr>
              <a:spLocks noChangeArrowheads="1"/>
            </p:cNvSpPr>
            <p:nvPr/>
          </p:nvSpPr>
          <p:spPr bwMode="auto">
            <a:xfrm>
              <a:off x="1400"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9" name="Rectangle 9"/>
            <p:cNvSpPr>
              <a:spLocks noChangeArrowheads="1"/>
            </p:cNvSpPr>
            <p:nvPr/>
          </p:nvSpPr>
          <p:spPr bwMode="auto">
            <a:xfrm>
              <a:off x="1928"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0" name="Rectangle 10"/>
            <p:cNvSpPr>
              <a:spLocks noChangeArrowheads="1"/>
            </p:cNvSpPr>
            <p:nvPr/>
          </p:nvSpPr>
          <p:spPr bwMode="auto">
            <a:xfrm>
              <a:off x="2456"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1" name="Rectangle 11"/>
            <p:cNvSpPr>
              <a:spLocks noChangeArrowheads="1"/>
            </p:cNvSpPr>
            <p:nvPr/>
          </p:nvSpPr>
          <p:spPr bwMode="auto">
            <a:xfrm>
              <a:off x="851" y="99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8972" name="Rectangle 12"/>
            <p:cNvSpPr>
              <a:spLocks noChangeArrowheads="1"/>
            </p:cNvSpPr>
            <p:nvPr/>
          </p:nvSpPr>
          <p:spPr bwMode="auto">
            <a:xfrm>
              <a:off x="1379" y="99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8973" name="Rectangle 13"/>
            <p:cNvSpPr>
              <a:spLocks noChangeArrowheads="1"/>
            </p:cNvSpPr>
            <p:nvPr/>
          </p:nvSpPr>
          <p:spPr bwMode="auto">
            <a:xfrm>
              <a:off x="1907" y="990"/>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Mem</a:t>
              </a:r>
            </a:p>
          </p:txBody>
        </p:sp>
        <p:sp>
          <p:nvSpPr>
            <p:cNvPr id="2728974" name="Rectangle 14"/>
            <p:cNvSpPr>
              <a:spLocks noChangeArrowheads="1"/>
            </p:cNvSpPr>
            <p:nvPr/>
          </p:nvSpPr>
          <p:spPr bwMode="auto">
            <a:xfrm>
              <a:off x="2483" y="99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sp>
          <p:nvSpPr>
            <p:cNvPr id="2728975" name="Rectangle 15"/>
            <p:cNvSpPr>
              <a:spLocks noChangeArrowheads="1"/>
            </p:cNvSpPr>
            <p:nvPr/>
          </p:nvSpPr>
          <p:spPr bwMode="auto">
            <a:xfrm>
              <a:off x="872"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6" name="Rectangle 16"/>
            <p:cNvSpPr>
              <a:spLocks noChangeArrowheads="1"/>
            </p:cNvSpPr>
            <p:nvPr/>
          </p:nvSpPr>
          <p:spPr bwMode="auto">
            <a:xfrm>
              <a:off x="868" y="1326"/>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IF</a:t>
              </a:r>
              <a:endParaRPr lang="en-US" sz="2400" b="1" dirty="0"/>
            </a:p>
          </p:txBody>
        </p:sp>
        <p:sp>
          <p:nvSpPr>
            <p:cNvPr id="2728977" name="Rectangle 17"/>
            <p:cNvSpPr>
              <a:spLocks noChangeArrowheads="1"/>
            </p:cNvSpPr>
            <p:nvPr/>
          </p:nvSpPr>
          <p:spPr bwMode="auto">
            <a:xfrm>
              <a:off x="1400"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8" name="Rectangle 18"/>
            <p:cNvSpPr>
              <a:spLocks noChangeArrowheads="1"/>
            </p:cNvSpPr>
            <p:nvPr/>
          </p:nvSpPr>
          <p:spPr bwMode="auto">
            <a:xfrm>
              <a:off x="1928"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9" name="Rectangle 19"/>
            <p:cNvSpPr>
              <a:spLocks noChangeArrowheads="1"/>
            </p:cNvSpPr>
            <p:nvPr/>
          </p:nvSpPr>
          <p:spPr bwMode="auto">
            <a:xfrm>
              <a:off x="2456"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0" name="Rectangle 20"/>
            <p:cNvSpPr>
              <a:spLocks noChangeArrowheads="1"/>
            </p:cNvSpPr>
            <p:nvPr/>
          </p:nvSpPr>
          <p:spPr bwMode="auto">
            <a:xfrm>
              <a:off x="2984"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1" name="Rectangle 21"/>
            <p:cNvSpPr>
              <a:spLocks noChangeArrowheads="1"/>
            </p:cNvSpPr>
            <p:nvPr/>
          </p:nvSpPr>
          <p:spPr bwMode="auto">
            <a:xfrm>
              <a:off x="1379" y="1326"/>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p>
          </p:txBody>
        </p:sp>
        <p:sp>
          <p:nvSpPr>
            <p:cNvPr id="2728982" name="Rectangle 22"/>
            <p:cNvSpPr>
              <a:spLocks noChangeArrowheads="1"/>
            </p:cNvSpPr>
            <p:nvPr/>
          </p:nvSpPr>
          <p:spPr bwMode="auto">
            <a:xfrm>
              <a:off x="1907" y="1326"/>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EX</a:t>
              </a:r>
              <a:endParaRPr lang="en-US" sz="2400" b="1" dirty="0"/>
            </a:p>
          </p:txBody>
        </p:sp>
        <p:sp>
          <p:nvSpPr>
            <p:cNvPr id="2728983" name="Rectangle 23"/>
            <p:cNvSpPr>
              <a:spLocks noChangeArrowheads="1"/>
            </p:cNvSpPr>
            <p:nvPr/>
          </p:nvSpPr>
          <p:spPr bwMode="auto">
            <a:xfrm>
              <a:off x="2435" y="1326"/>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t>Mem</a:t>
              </a:r>
            </a:p>
          </p:txBody>
        </p:sp>
        <p:sp>
          <p:nvSpPr>
            <p:cNvPr id="2728984" name="Rectangle 24"/>
            <p:cNvSpPr>
              <a:spLocks noChangeArrowheads="1"/>
            </p:cNvSpPr>
            <p:nvPr/>
          </p:nvSpPr>
          <p:spPr bwMode="auto">
            <a:xfrm>
              <a:off x="3011" y="1326"/>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t>WB</a:t>
              </a:r>
            </a:p>
          </p:txBody>
        </p:sp>
        <p:grpSp>
          <p:nvGrpSpPr>
            <p:cNvPr id="3" name="Group 25"/>
            <p:cNvGrpSpPr>
              <a:grpSpLocks/>
            </p:cNvGrpSpPr>
            <p:nvPr/>
          </p:nvGrpSpPr>
          <p:grpSpPr bwMode="auto">
            <a:xfrm>
              <a:off x="1396" y="1662"/>
              <a:ext cx="2628" cy="289"/>
              <a:chOff x="1396" y="1662"/>
              <a:chExt cx="2628" cy="289"/>
            </a:xfrm>
          </p:grpSpPr>
          <p:sp>
            <p:nvSpPr>
              <p:cNvPr id="2728986" name="Rectangle 26"/>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7" name="Rectangle 27"/>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IF</a:t>
                </a:r>
                <a:endParaRPr lang="en-US" sz="2400" b="1" dirty="0">
                  <a:solidFill>
                    <a:schemeClr val="accent2"/>
                  </a:solidFill>
                </a:endParaRPr>
              </a:p>
            </p:txBody>
          </p:sp>
          <p:sp>
            <p:nvSpPr>
              <p:cNvPr id="2728988" name="Rectangle 28"/>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9" name="Rectangle 29"/>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0" name="Rectangle 30"/>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1" name="Rectangle 31"/>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2" name="Rectangle 32"/>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ID</a:t>
                </a:r>
                <a:endParaRPr lang="en-US" sz="2400" b="1" dirty="0">
                  <a:solidFill>
                    <a:schemeClr val="accent2"/>
                  </a:solidFill>
                </a:endParaRPr>
              </a:p>
            </p:txBody>
          </p:sp>
          <p:sp>
            <p:nvSpPr>
              <p:cNvPr id="2728993" name="Rectangle 33"/>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EX</a:t>
                </a:r>
                <a:endParaRPr lang="en-US" sz="2400" b="1" dirty="0">
                  <a:solidFill>
                    <a:schemeClr val="accent2"/>
                  </a:solidFill>
                </a:endParaRPr>
              </a:p>
            </p:txBody>
          </p:sp>
          <p:sp>
            <p:nvSpPr>
              <p:cNvPr id="2728994" name="Rectangle 34"/>
              <p:cNvSpPr>
                <a:spLocks noChangeArrowheads="1"/>
              </p:cNvSpPr>
              <p:nvPr/>
            </p:nvSpPr>
            <p:spPr bwMode="auto">
              <a:xfrm>
                <a:off x="2963" y="1662"/>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err="1">
                    <a:solidFill>
                      <a:schemeClr val="accent2"/>
                    </a:solidFill>
                  </a:rPr>
                  <a:t>Mem</a:t>
                </a:r>
                <a:endParaRPr lang="en-US" sz="2400" b="1" dirty="0">
                  <a:solidFill>
                    <a:schemeClr val="accent2"/>
                  </a:solidFill>
                </a:endParaRPr>
              </a:p>
            </p:txBody>
          </p:sp>
          <p:sp>
            <p:nvSpPr>
              <p:cNvPr id="2728995" name="Rectangle 35"/>
              <p:cNvSpPr>
                <a:spLocks noChangeArrowheads="1"/>
              </p:cNvSpPr>
              <p:nvPr/>
            </p:nvSpPr>
            <p:spPr bwMode="auto">
              <a:xfrm>
                <a:off x="3539" y="1662"/>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accent2"/>
                    </a:solidFill>
                  </a:rPr>
                  <a:t>WB</a:t>
                </a:r>
              </a:p>
            </p:txBody>
          </p:sp>
        </p:grpSp>
        <p:sp>
          <p:nvSpPr>
            <p:cNvPr id="2728996" name="Rectangle 36"/>
            <p:cNvSpPr>
              <a:spLocks noChangeArrowheads="1"/>
            </p:cNvSpPr>
            <p:nvPr/>
          </p:nvSpPr>
          <p:spPr bwMode="auto">
            <a:xfrm>
              <a:off x="1928"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7" name="Rectangle 37"/>
            <p:cNvSpPr>
              <a:spLocks noChangeArrowheads="1"/>
            </p:cNvSpPr>
            <p:nvPr/>
          </p:nvSpPr>
          <p:spPr bwMode="auto">
            <a:xfrm>
              <a:off x="1924" y="1998"/>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IF</a:t>
              </a:r>
              <a:endParaRPr lang="en-US" sz="2400" b="1" dirty="0">
                <a:solidFill>
                  <a:srgbClr val="005400"/>
                </a:solidFill>
              </a:endParaRPr>
            </a:p>
          </p:txBody>
        </p:sp>
        <p:sp>
          <p:nvSpPr>
            <p:cNvPr id="2728998" name="Rectangle 38"/>
            <p:cNvSpPr>
              <a:spLocks noChangeArrowheads="1"/>
            </p:cNvSpPr>
            <p:nvPr/>
          </p:nvSpPr>
          <p:spPr bwMode="auto">
            <a:xfrm>
              <a:off x="2456"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9" name="Rectangle 39"/>
            <p:cNvSpPr>
              <a:spLocks noChangeArrowheads="1"/>
            </p:cNvSpPr>
            <p:nvPr/>
          </p:nvSpPr>
          <p:spPr bwMode="auto">
            <a:xfrm>
              <a:off x="2984"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0" name="Rectangle 40"/>
            <p:cNvSpPr>
              <a:spLocks noChangeArrowheads="1"/>
            </p:cNvSpPr>
            <p:nvPr/>
          </p:nvSpPr>
          <p:spPr bwMode="auto">
            <a:xfrm>
              <a:off x="3512"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1" name="Rectangle 41"/>
            <p:cNvSpPr>
              <a:spLocks noChangeArrowheads="1"/>
            </p:cNvSpPr>
            <p:nvPr/>
          </p:nvSpPr>
          <p:spPr bwMode="auto">
            <a:xfrm>
              <a:off x="4040"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2" name="Rectangle 42"/>
            <p:cNvSpPr>
              <a:spLocks noChangeArrowheads="1"/>
            </p:cNvSpPr>
            <p:nvPr/>
          </p:nvSpPr>
          <p:spPr bwMode="auto">
            <a:xfrm>
              <a:off x="2435" y="1998"/>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ID</a:t>
              </a:r>
              <a:endParaRPr lang="en-US" sz="2400" b="1" dirty="0">
                <a:solidFill>
                  <a:srgbClr val="005400"/>
                </a:solidFill>
              </a:endParaRPr>
            </a:p>
          </p:txBody>
        </p:sp>
        <p:sp>
          <p:nvSpPr>
            <p:cNvPr id="2729003" name="Rectangle 43"/>
            <p:cNvSpPr>
              <a:spLocks noChangeArrowheads="1"/>
            </p:cNvSpPr>
            <p:nvPr/>
          </p:nvSpPr>
          <p:spPr bwMode="auto">
            <a:xfrm>
              <a:off x="2963" y="1998"/>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EX</a:t>
              </a:r>
              <a:endParaRPr lang="en-US" sz="2400" b="1" dirty="0">
                <a:solidFill>
                  <a:srgbClr val="005400"/>
                </a:solidFill>
              </a:endParaRPr>
            </a:p>
          </p:txBody>
        </p:sp>
        <p:sp>
          <p:nvSpPr>
            <p:cNvPr id="2729004" name="Rectangle 44"/>
            <p:cNvSpPr>
              <a:spLocks noChangeArrowheads="1"/>
            </p:cNvSpPr>
            <p:nvPr/>
          </p:nvSpPr>
          <p:spPr bwMode="auto">
            <a:xfrm>
              <a:off x="3491" y="1998"/>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rgbClr val="005400"/>
                  </a:solidFill>
                </a:rPr>
                <a:t>Mem</a:t>
              </a:r>
            </a:p>
          </p:txBody>
        </p:sp>
        <p:sp>
          <p:nvSpPr>
            <p:cNvPr id="2729005" name="Rectangle 45"/>
            <p:cNvSpPr>
              <a:spLocks noChangeArrowheads="1"/>
            </p:cNvSpPr>
            <p:nvPr/>
          </p:nvSpPr>
          <p:spPr bwMode="auto">
            <a:xfrm>
              <a:off x="4067" y="1998"/>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rgbClr val="005400"/>
                  </a:solidFill>
                </a:rPr>
                <a:t>WB</a:t>
              </a:r>
            </a:p>
          </p:txBody>
        </p:sp>
        <p:sp>
          <p:nvSpPr>
            <p:cNvPr id="2729006" name="Rectangle 46"/>
            <p:cNvSpPr>
              <a:spLocks noChangeArrowheads="1"/>
            </p:cNvSpPr>
            <p:nvPr/>
          </p:nvSpPr>
          <p:spPr bwMode="auto">
            <a:xfrm>
              <a:off x="2456"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7" name="Rectangle 47"/>
            <p:cNvSpPr>
              <a:spLocks noChangeArrowheads="1"/>
            </p:cNvSpPr>
            <p:nvPr/>
          </p:nvSpPr>
          <p:spPr bwMode="auto">
            <a:xfrm>
              <a:off x="2452" y="2334"/>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IF</a:t>
              </a:r>
              <a:endParaRPr lang="en-US" sz="2400" b="1" dirty="0">
                <a:solidFill>
                  <a:schemeClr val="tx2"/>
                </a:solidFill>
              </a:endParaRPr>
            </a:p>
          </p:txBody>
        </p:sp>
        <p:sp>
          <p:nvSpPr>
            <p:cNvPr id="2729008" name="Rectangle 48"/>
            <p:cNvSpPr>
              <a:spLocks noChangeArrowheads="1"/>
            </p:cNvSpPr>
            <p:nvPr/>
          </p:nvSpPr>
          <p:spPr bwMode="auto">
            <a:xfrm>
              <a:off x="2984"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9" name="Rectangle 49"/>
            <p:cNvSpPr>
              <a:spLocks noChangeArrowheads="1"/>
            </p:cNvSpPr>
            <p:nvPr/>
          </p:nvSpPr>
          <p:spPr bwMode="auto">
            <a:xfrm>
              <a:off x="3512"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0" name="Rectangle 50"/>
            <p:cNvSpPr>
              <a:spLocks noChangeArrowheads="1"/>
            </p:cNvSpPr>
            <p:nvPr/>
          </p:nvSpPr>
          <p:spPr bwMode="auto">
            <a:xfrm>
              <a:off x="4040"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1" name="Rectangle 51"/>
            <p:cNvSpPr>
              <a:spLocks noChangeArrowheads="1"/>
            </p:cNvSpPr>
            <p:nvPr/>
          </p:nvSpPr>
          <p:spPr bwMode="auto">
            <a:xfrm>
              <a:off x="4568"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2" name="Rectangle 52"/>
            <p:cNvSpPr>
              <a:spLocks noChangeArrowheads="1"/>
            </p:cNvSpPr>
            <p:nvPr/>
          </p:nvSpPr>
          <p:spPr bwMode="auto">
            <a:xfrm>
              <a:off x="2963" y="2334"/>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ID</a:t>
              </a:r>
              <a:endParaRPr lang="en-US" sz="2400" b="1" dirty="0">
                <a:solidFill>
                  <a:schemeClr val="tx2"/>
                </a:solidFill>
              </a:endParaRPr>
            </a:p>
          </p:txBody>
        </p:sp>
        <p:sp>
          <p:nvSpPr>
            <p:cNvPr id="2729013" name="Rectangle 53"/>
            <p:cNvSpPr>
              <a:spLocks noChangeArrowheads="1"/>
            </p:cNvSpPr>
            <p:nvPr/>
          </p:nvSpPr>
          <p:spPr bwMode="auto">
            <a:xfrm>
              <a:off x="3491" y="2334"/>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EX</a:t>
              </a:r>
              <a:endParaRPr lang="en-US" sz="2400" b="1" dirty="0">
                <a:solidFill>
                  <a:schemeClr val="tx2"/>
                </a:solidFill>
              </a:endParaRPr>
            </a:p>
          </p:txBody>
        </p:sp>
        <p:sp>
          <p:nvSpPr>
            <p:cNvPr id="2729014" name="Rectangle 54"/>
            <p:cNvSpPr>
              <a:spLocks noChangeArrowheads="1"/>
            </p:cNvSpPr>
            <p:nvPr/>
          </p:nvSpPr>
          <p:spPr bwMode="auto">
            <a:xfrm>
              <a:off x="4019" y="2334"/>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2"/>
                  </a:solidFill>
                </a:rPr>
                <a:t>Mem</a:t>
              </a:r>
            </a:p>
          </p:txBody>
        </p:sp>
        <p:sp>
          <p:nvSpPr>
            <p:cNvPr id="2729015" name="Rectangle 55"/>
            <p:cNvSpPr>
              <a:spLocks noChangeArrowheads="1"/>
            </p:cNvSpPr>
            <p:nvPr/>
          </p:nvSpPr>
          <p:spPr bwMode="auto">
            <a:xfrm>
              <a:off x="4595" y="2334"/>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2"/>
                  </a:solidFill>
                </a:rPr>
                <a:t>WB</a:t>
              </a:r>
            </a:p>
          </p:txBody>
        </p:sp>
        <p:sp>
          <p:nvSpPr>
            <p:cNvPr id="2729016" name="Rectangle 56"/>
            <p:cNvSpPr>
              <a:spLocks noChangeArrowheads="1"/>
            </p:cNvSpPr>
            <p:nvPr/>
          </p:nvSpPr>
          <p:spPr bwMode="auto">
            <a:xfrm>
              <a:off x="2984"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7" name="Rectangle 57"/>
            <p:cNvSpPr>
              <a:spLocks noChangeArrowheads="1"/>
            </p:cNvSpPr>
            <p:nvPr/>
          </p:nvSpPr>
          <p:spPr bwMode="auto">
            <a:xfrm>
              <a:off x="2980" y="267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9018" name="Rectangle 58"/>
            <p:cNvSpPr>
              <a:spLocks noChangeArrowheads="1"/>
            </p:cNvSpPr>
            <p:nvPr/>
          </p:nvSpPr>
          <p:spPr bwMode="auto">
            <a:xfrm>
              <a:off x="3512"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9" name="Rectangle 59"/>
            <p:cNvSpPr>
              <a:spLocks noChangeArrowheads="1"/>
            </p:cNvSpPr>
            <p:nvPr/>
          </p:nvSpPr>
          <p:spPr bwMode="auto">
            <a:xfrm>
              <a:off x="4040"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0" name="Rectangle 60"/>
            <p:cNvSpPr>
              <a:spLocks noChangeArrowheads="1"/>
            </p:cNvSpPr>
            <p:nvPr/>
          </p:nvSpPr>
          <p:spPr bwMode="auto">
            <a:xfrm>
              <a:off x="4568"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1" name="Rectangle 61"/>
            <p:cNvSpPr>
              <a:spLocks noChangeArrowheads="1"/>
            </p:cNvSpPr>
            <p:nvPr/>
          </p:nvSpPr>
          <p:spPr bwMode="auto">
            <a:xfrm>
              <a:off x="5096"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2" name="Rectangle 62"/>
            <p:cNvSpPr>
              <a:spLocks noChangeArrowheads="1"/>
            </p:cNvSpPr>
            <p:nvPr/>
          </p:nvSpPr>
          <p:spPr bwMode="auto">
            <a:xfrm>
              <a:off x="3491" y="267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9023" name="Rectangle 63"/>
            <p:cNvSpPr>
              <a:spLocks noChangeArrowheads="1"/>
            </p:cNvSpPr>
            <p:nvPr/>
          </p:nvSpPr>
          <p:spPr bwMode="auto">
            <a:xfrm>
              <a:off x="4019" y="267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9024" name="Rectangle 64"/>
            <p:cNvSpPr>
              <a:spLocks noChangeArrowheads="1"/>
            </p:cNvSpPr>
            <p:nvPr/>
          </p:nvSpPr>
          <p:spPr bwMode="auto">
            <a:xfrm>
              <a:off x="4547" y="2670"/>
              <a:ext cx="55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Mem</a:t>
              </a:r>
            </a:p>
          </p:txBody>
        </p:sp>
        <p:sp>
          <p:nvSpPr>
            <p:cNvPr id="2729025" name="Rectangle 65"/>
            <p:cNvSpPr>
              <a:spLocks noChangeArrowheads="1"/>
            </p:cNvSpPr>
            <p:nvPr/>
          </p:nvSpPr>
          <p:spPr bwMode="auto">
            <a:xfrm>
              <a:off x="5123" y="267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grpSp>
      <p:grpSp>
        <p:nvGrpSpPr>
          <p:cNvPr id="4" name="Group 66"/>
          <p:cNvGrpSpPr>
            <a:grpSpLocks/>
          </p:cNvGrpSpPr>
          <p:nvPr/>
        </p:nvGrpSpPr>
        <p:grpSpPr bwMode="auto">
          <a:xfrm>
            <a:off x="469900" y="1222375"/>
            <a:ext cx="7670800" cy="515938"/>
            <a:chOff x="296" y="654"/>
            <a:chExt cx="4832" cy="325"/>
          </a:xfrm>
        </p:grpSpPr>
        <p:sp>
          <p:nvSpPr>
            <p:cNvPr id="2729027" name="Line 67"/>
            <p:cNvSpPr>
              <a:spLocks noChangeShapeType="1"/>
            </p:cNvSpPr>
            <p:nvPr/>
          </p:nvSpPr>
          <p:spPr bwMode="auto">
            <a:xfrm>
              <a:off x="296" y="912"/>
              <a:ext cx="483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9028" name="Rectangle 68"/>
            <p:cNvSpPr>
              <a:spLocks noChangeArrowheads="1"/>
            </p:cNvSpPr>
            <p:nvPr/>
          </p:nvSpPr>
          <p:spPr bwMode="auto">
            <a:xfrm>
              <a:off x="419" y="654"/>
              <a:ext cx="6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rPr>
                <a:t>Time</a:t>
              </a:r>
            </a:p>
          </p:txBody>
        </p:sp>
      </p:grpSp>
      <p:sp>
        <p:nvSpPr>
          <p:cNvPr id="69" name="Title 68"/>
          <p:cNvSpPr>
            <a:spLocks noGrp="1"/>
          </p:cNvSpPr>
          <p:nvPr>
            <p:ph type="title"/>
          </p:nvPr>
        </p:nvSpPr>
        <p:spPr/>
        <p:txBody>
          <a:bodyPr/>
          <a:lstStyle/>
          <a:p>
            <a:r>
              <a:rPr lang="en-US" dirty="0" smtClean="0"/>
              <a:t>Pipelined Execution Representation</a:t>
            </a:r>
            <a:endParaRPr lang="en-US" dirty="0"/>
          </a:p>
        </p:txBody>
      </p:sp>
      <p:sp>
        <p:nvSpPr>
          <p:cNvPr id="70" name="Date Placeholder 69"/>
          <p:cNvSpPr>
            <a:spLocks noGrp="1"/>
          </p:cNvSpPr>
          <p:nvPr>
            <p:ph type="dt" sz="half" idx="10"/>
          </p:nvPr>
        </p:nvSpPr>
        <p:spPr/>
        <p:txBody>
          <a:bodyPr/>
          <a:lstStyle/>
          <a:p>
            <a:fld id="{1FD8C45E-2F07-4E4D-96D2-8773A2C032AB}" type="datetime1">
              <a:rPr lang="en-US" smtClean="0"/>
              <a:pPr/>
              <a:t>11/8/2017</a:t>
            </a:fld>
            <a:endParaRPr lang="en-US" dirty="0"/>
          </a:p>
        </p:txBody>
      </p:sp>
      <p:sp>
        <p:nvSpPr>
          <p:cNvPr id="71" name="Slide Number Placeholder 70"/>
          <p:cNvSpPr>
            <a:spLocks noGrp="1"/>
          </p:cNvSpPr>
          <p:nvPr>
            <p:ph type="sldNum" sz="quarter" idx="12"/>
          </p:nvPr>
        </p:nvSpPr>
        <p:spPr/>
        <p:txBody>
          <a:bodyPr/>
          <a:lstStyle/>
          <a:p>
            <a:fld id="{3CC63E4C-4642-794D-A2FD-70F6B81535F5}" type="slidenum">
              <a:rPr lang="en-US" smtClean="0"/>
              <a:pPr/>
              <a:t>20</a:t>
            </a:fld>
            <a:endParaRPr lang="en-US" dirty="0"/>
          </a:p>
        </p:txBody>
      </p:sp>
      <p:sp>
        <p:nvSpPr>
          <p:cNvPr id="72" name="Footer Placeholder 71"/>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28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89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898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330121" y="3760858"/>
            <a:ext cx="1565628"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1. Instruction</a:t>
            </a:r>
          </a:p>
          <a:p>
            <a:pPr algn="ctr"/>
            <a:r>
              <a:rPr lang="en-US" sz="2000">
                <a:solidFill>
                  <a:srgbClr val="FF0000"/>
                </a:solidFill>
              </a:rPr>
              <a:t>Fetch</a:t>
            </a:r>
          </a:p>
        </p:txBody>
      </p:sp>
      <p:sp>
        <p:nvSpPr>
          <p:cNvPr id="2731097" name="Line 89"/>
          <p:cNvSpPr>
            <a:spLocks noChangeShapeType="1"/>
          </p:cNvSpPr>
          <p:nvPr/>
        </p:nvSpPr>
        <p:spPr bwMode="auto">
          <a:xfrm>
            <a:off x="1236133" y="3763963"/>
            <a:ext cx="202776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098" name="Text Box 90"/>
          <p:cNvSpPr txBox="1">
            <a:spLocks noChangeArrowheads="1"/>
          </p:cNvSpPr>
          <p:nvPr/>
        </p:nvSpPr>
        <p:spPr bwMode="auto">
          <a:xfrm>
            <a:off x="2954866" y="3489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rgbClr val="FF0000"/>
                </a:solidFill>
              </a:rPr>
              <a:t>2. Decode/</a:t>
            </a:r>
          </a:p>
          <a:p>
            <a:pPr algn="ctr"/>
            <a:r>
              <a:rPr lang="en-US" sz="2000" dirty="0">
                <a:solidFill>
                  <a:srgbClr val="FF0000"/>
                </a:solidFill>
              </a:rPr>
              <a:t>    Register Read</a:t>
            </a:r>
          </a:p>
        </p:txBody>
      </p:sp>
      <p:sp>
        <p:nvSpPr>
          <p:cNvPr id="2731099" name="Line 91"/>
          <p:cNvSpPr>
            <a:spLocks noChangeShapeType="1"/>
          </p:cNvSpPr>
          <p:nvPr/>
        </p:nvSpPr>
        <p:spPr bwMode="auto">
          <a:xfrm>
            <a:off x="3505200" y="3759200"/>
            <a:ext cx="1381125" cy="4763"/>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1" name="Text Box 93"/>
          <p:cNvSpPr txBox="1">
            <a:spLocks noChangeArrowheads="1"/>
          </p:cNvSpPr>
          <p:nvPr/>
        </p:nvSpPr>
        <p:spPr bwMode="auto">
          <a:xfrm>
            <a:off x="4957808" y="3902046"/>
            <a:ext cx="1248534"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3. Execute</a:t>
            </a:r>
          </a:p>
        </p:txBody>
      </p:sp>
      <p:sp>
        <p:nvSpPr>
          <p:cNvPr id="2731102" name="Line 94"/>
          <p:cNvSpPr>
            <a:spLocks noChangeShapeType="1"/>
          </p:cNvSpPr>
          <p:nvPr/>
        </p:nvSpPr>
        <p:spPr bwMode="auto">
          <a:xfrm>
            <a:off x="5079832" y="3751263"/>
            <a:ext cx="1083901"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4" name="Text Box 96"/>
          <p:cNvSpPr txBox="1">
            <a:spLocks noChangeArrowheads="1"/>
          </p:cNvSpPr>
          <p:nvPr/>
        </p:nvSpPr>
        <p:spPr bwMode="auto">
          <a:xfrm>
            <a:off x="6263843" y="3902046"/>
            <a:ext cx="1331189"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rgbClr val="FF0000"/>
                </a:solidFill>
              </a:rPr>
              <a:t>4. Memory</a:t>
            </a:r>
          </a:p>
        </p:txBody>
      </p:sp>
      <p:sp>
        <p:nvSpPr>
          <p:cNvPr id="2731105" name="Line 97"/>
          <p:cNvSpPr>
            <a:spLocks noChangeShapeType="1"/>
          </p:cNvSpPr>
          <p:nvPr/>
        </p:nvSpPr>
        <p:spPr bwMode="auto">
          <a:xfrm flipV="1">
            <a:off x="6383867" y="3742267"/>
            <a:ext cx="1236133"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2731107" name="Text Box 99"/>
          <p:cNvSpPr txBox="1">
            <a:spLocks noChangeArrowheads="1"/>
          </p:cNvSpPr>
          <p:nvPr/>
        </p:nvSpPr>
        <p:spPr bwMode="auto">
          <a:xfrm>
            <a:off x="7693248" y="3748158"/>
            <a:ext cx="1017100"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rgbClr val="FF0000"/>
                </a:solidFill>
              </a:rPr>
              <a:t>5. Write</a:t>
            </a:r>
            <a:br>
              <a:rPr lang="en-US" sz="2000" dirty="0">
                <a:solidFill>
                  <a:srgbClr val="FF0000"/>
                </a:solidFill>
              </a:rPr>
            </a:br>
            <a:r>
              <a:rPr lang="en-US" sz="2000" dirty="0">
                <a:solidFill>
                  <a:srgbClr val="FF0000"/>
                </a:solidFill>
              </a:rPr>
              <a:t>Back</a:t>
            </a:r>
          </a:p>
        </p:txBody>
      </p:sp>
      <p:sp>
        <p:nvSpPr>
          <p:cNvPr id="2731108" name="Line 100"/>
          <p:cNvSpPr>
            <a:spLocks noChangeShapeType="1"/>
          </p:cNvSpPr>
          <p:nvPr/>
        </p:nvSpPr>
        <p:spPr bwMode="auto">
          <a:xfrm>
            <a:off x="7874000" y="3742267"/>
            <a:ext cx="844550" cy="8996"/>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endParaRPr lang="en-US">
              <a:solidFill>
                <a:srgbClr val="FF0000"/>
              </a:solidFill>
            </a:endParaRPr>
          </a:p>
        </p:txBody>
      </p:sp>
      <p:sp>
        <p:nvSpPr>
          <p:cNvPr id="101" name="Title 100"/>
          <p:cNvSpPr>
            <a:spLocks noGrp="1"/>
          </p:cNvSpPr>
          <p:nvPr>
            <p:ph type="title"/>
          </p:nvPr>
        </p:nvSpPr>
        <p:spPr>
          <a:xfrm>
            <a:off x="474133" y="0"/>
            <a:ext cx="8229600" cy="1049867"/>
          </a:xfrm>
        </p:spPr>
        <p:txBody>
          <a:bodyPr/>
          <a:lstStyle/>
          <a:p>
            <a:r>
              <a:rPr lang="en-US" dirty="0" smtClean="0"/>
              <a:t>Graphical Pipeline Diagrams</a:t>
            </a:r>
            <a:endParaRPr lang="en-US" dirty="0"/>
          </a:p>
        </p:txBody>
      </p:sp>
      <p:sp>
        <p:nvSpPr>
          <p:cNvPr id="102" name="Content Placeholder 101"/>
          <p:cNvSpPr>
            <a:spLocks noGrp="1"/>
          </p:cNvSpPr>
          <p:nvPr>
            <p:ph idx="1"/>
          </p:nvPr>
        </p:nvSpPr>
        <p:spPr>
          <a:xfrm>
            <a:off x="491067" y="4345694"/>
            <a:ext cx="8229600" cy="1168400"/>
          </a:xfrm>
        </p:spPr>
        <p:txBody>
          <a:bodyPr>
            <a:normAutofit/>
          </a:bodyPr>
          <a:lstStyle/>
          <a:p>
            <a:r>
              <a:rPr lang="en-US" sz="2800" dirty="0" smtClean="0"/>
              <a:t>Use </a:t>
            </a:r>
            <a:r>
              <a:rPr lang="en-US" sz="2800" dirty="0" err="1" smtClean="0"/>
              <a:t>datapath</a:t>
            </a:r>
            <a:r>
              <a:rPr lang="en-US" sz="2800" dirty="0" smtClean="0"/>
              <a:t> figure below to represent pipeline</a:t>
            </a:r>
            <a:endParaRPr lang="en-US" sz="2800" dirty="0"/>
          </a:p>
        </p:txBody>
      </p:sp>
      <p:sp>
        <p:nvSpPr>
          <p:cNvPr id="57" name="Rectangle 56"/>
          <p:cNvSpPr/>
          <p:nvPr/>
        </p:nvSpPr>
        <p:spPr>
          <a:xfrm>
            <a:off x="3335867"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4876801"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197602" y="9652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653869" y="965199"/>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4"/>
          <p:cNvGrpSpPr>
            <a:grpSpLocks/>
          </p:cNvGrpSpPr>
          <p:nvPr/>
        </p:nvGrpSpPr>
        <p:grpSpPr bwMode="auto">
          <a:xfrm>
            <a:off x="1244600" y="4784725"/>
            <a:ext cx="4171950" cy="1812925"/>
            <a:chOff x="1357" y="2858"/>
            <a:chExt cx="2628" cy="1142"/>
          </a:xfrm>
        </p:grpSpPr>
        <p:sp>
          <p:nvSpPr>
            <p:cNvPr id="61"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2"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nvGrpSpPr>
            <p:cNvPr id="63" name="Group 7"/>
            <p:cNvGrpSpPr>
              <a:grpSpLocks/>
            </p:cNvGrpSpPr>
            <p:nvPr/>
          </p:nvGrpSpPr>
          <p:grpSpPr bwMode="auto">
            <a:xfrm>
              <a:off x="1357" y="2946"/>
              <a:ext cx="2628" cy="289"/>
              <a:chOff x="1396" y="1662"/>
              <a:chExt cx="2628" cy="289"/>
            </a:xfrm>
          </p:grpSpPr>
          <p:sp>
            <p:nvSpPr>
              <p:cNvPr id="94"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5" name="Rectangle 9"/>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IF</a:t>
                </a:r>
                <a:endParaRPr lang="en-US" sz="2400" b="1" dirty="0">
                  <a:solidFill>
                    <a:srgbClr val="FF0000"/>
                  </a:solidFill>
                </a:endParaRPr>
              </a:p>
            </p:txBody>
          </p:sp>
          <p:sp>
            <p:nvSpPr>
              <p:cNvPr id="96"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7"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8"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9"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00" name="Rectangle 14"/>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ID</a:t>
                </a:r>
                <a:endParaRPr lang="en-US" sz="2400" b="1" dirty="0">
                  <a:solidFill>
                    <a:srgbClr val="FF0000"/>
                  </a:solidFill>
                </a:endParaRPr>
              </a:p>
            </p:txBody>
          </p:sp>
          <p:sp>
            <p:nvSpPr>
              <p:cNvPr id="103" name="Rectangle 15"/>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EX</a:t>
                </a:r>
                <a:endParaRPr lang="en-US" sz="2400" b="1" dirty="0">
                  <a:solidFill>
                    <a:srgbClr val="FF0000"/>
                  </a:solidFill>
                </a:endParaRPr>
              </a:p>
            </p:txBody>
          </p:sp>
          <p:sp>
            <p:nvSpPr>
              <p:cNvPr id="104" name="Rectangle 16"/>
              <p:cNvSpPr>
                <a:spLocks noChangeArrowheads="1"/>
              </p:cNvSpPr>
              <p:nvPr/>
            </p:nvSpPr>
            <p:spPr bwMode="auto">
              <a:xfrm>
                <a:off x="2963" y="1662"/>
                <a:ext cx="540"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err="1">
                    <a:solidFill>
                      <a:srgbClr val="FF0000"/>
                    </a:solidFill>
                  </a:rPr>
                  <a:t>Mem</a:t>
                </a:r>
                <a:endParaRPr lang="en-US" sz="2400" b="1" dirty="0">
                  <a:solidFill>
                    <a:srgbClr val="FF0000"/>
                  </a:solidFill>
                </a:endParaRPr>
              </a:p>
            </p:txBody>
          </p:sp>
          <p:sp>
            <p:nvSpPr>
              <p:cNvPr id="105" name="Rectangle 17"/>
              <p:cNvSpPr>
                <a:spLocks noChangeArrowheads="1"/>
              </p:cNvSpPr>
              <p:nvPr/>
            </p:nvSpPr>
            <p:spPr bwMode="auto">
              <a:xfrm>
                <a:off x="3539" y="1662"/>
                <a:ext cx="39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a:solidFill>
                      <a:srgbClr val="FF0000"/>
                    </a:solidFill>
                  </a:rPr>
                  <a:t>WB</a:t>
                </a:r>
              </a:p>
            </p:txBody>
          </p:sp>
        </p:grpSp>
        <p:sp>
          <p:nvSpPr>
            <p:cNvPr id="64"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5"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latin typeface="Times" pitchFamily="-65" charset="0"/>
                </a:rPr>
                <a:t>ALU</a:t>
              </a:r>
              <a:endParaRPr lang="en-US" sz="1600" b="1">
                <a:solidFill>
                  <a:schemeClr val="tx1"/>
                </a:solidFill>
                <a:latin typeface="Times" pitchFamily="-65" charset="0"/>
              </a:endParaRPr>
            </a:p>
          </p:txBody>
        </p:sp>
        <p:sp>
          <p:nvSpPr>
            <p:cNvPr id="66"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67" name="Group 21"/>
            <p:cNvGrpSpPr>
              <a:grpSpLocks/>
            </p:cNvGrpSpPr>
            <p:nvPr/>
          </p:nvGrpSpPr>
          <p:grpSpPr bwMode="auto">
            <a:xfrm>
              <a:off x="1419" y="3568"/>
              <a:ext cx="418" cy="289"/>
              <a:chOff x="1343" y="1248"/>
              <a:chExt cx="340" cy="289"/>
            </a:xfrm>
          </p:grpSpPr>
          <p:sp>
            <p:nvSpPr>
              <p:cNvPr id="92"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93"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sp>
          <p:nvSpPr>
            <p:cNvPr id="68"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69"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0"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1"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2"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3"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4"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75"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76"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7"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8"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9"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0"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1"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2"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3"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4"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5"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6"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7"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8" name="Line 44"/>
            <p:cNvSpPr>
              <a:spLocks noChangeShapeType="1"/>
            </p:cNvSpPr>
            <p:nvPr/>
          </p:nvSpPr>
          <p:spPr bwMode="auto">
            <a:xfrm flipH="1">
              <a:off x="1872" y="2858"/>
              <a:ext cx="21" cy="112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89" name="Line 45"/>
            <p:cNvSpPr>
              <a:spLocks noChangeShapeType="1"/>
            </p:cNvSpPr>
            <p:nvPr/>
          </p:nvSpPr>
          <p:spPr bwMode="auto">
            <a:xfrm>
              <a:off x="2400" y="2858"/>
              <a:ext cx="0" cy="112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0" name="Line 46"/>
            <p:cNvSpPr>
              <a:spLocks noChangeShapeType="1"/>
            </p:cNvSpPr>
            <p:nvPr/>
          </p:nvSpPr>
          <p:spPr bwMode="auto">
            <a:xfrm>
              <a:off x="2928" y="2880"/>
              <a:ext cx="0" cy="1104"/>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1" name="Line 47"/>
            <p:cNvSpPr>
              <a:spLocks noChangeShapeType="1"/>
            </p:cNvSpPr>
            <p:nvPr/>
          </p:nvSpPr>
          <p:spPr bwMode="auto">
            <a:xfrm flipH="1">
              <a:off x="3456" y="2880"/>
              <a:ext cx="10" cy="112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sp>
        <p:nvSpPr>
          <p:cNvPr id="106" name="Date Placeholder 105"/>
          <p:cNvSpPr>
            <a:spLocks noGrp="1"/>
          </p:cNvSpPr>
          <p:nvPr>
            <p:ph type="dt" sz="half" idx="10"/>
          </p:nvPr>
        </p:nvSpPr>
        <p:spPr/>
        <p:txBody>
          <a:bodyPr/>
          <a:lstStyle/>
          <a:p>
            <a:fld id="{D8940C37-F3B5-5D4B-B18F-AD8E8932EFFC}" type="datetime1">
              <a:rPr lang="en-US" smtClean="0"/>
              <a:pPr/>
              <a:t>11/8/2017</a:t>
            </a:fld>
            <a:endParaRPr lang="en-US" dirty="0"/>
          </a:p>
        </p:txBody>
      </p:sp>
      <p:sp>
        <p:nvSpPr>
          <p:cNvPr id="107" name="Slide Number Placeholder 106"/>
          <p:cNvSpPr>
            <a:spLocks noGrp="1"/>
          </p:cNvSpPr>
          <p:nvPr>
            <p:ph type="sldNum" sz="quarter" idx="12"/>
          </p:nvPr>
        </p:nvSpPr>
        <p:spPr/>
        <p:txBody>
          <a:bodyPr/>
          <a:lstStyle/>
          <a:p>
            <a:fld id="{3CC63E4C-4642-794D-A2FD-70F6B81535F5}" type="slidenum">
              <a:rPr lang="en-US" smtClean="0"/>
              <a:pPr/>
              <a:t>21</a:t>
            </a:fld>
            <a:endParaRPr lang="en-US" dirty="0"/>
          </a:p>
        </p:txBody>
      </p:sp>
      <p:sp>
        <p:nvSpPr>
          <p:cNvPr id="108" name="Footer Placeholder 107"/>
          <p:cNvSpPr>
            <a:spLocks noGrp="1"/>
          </p:cNvSpPr>
          <p:nvPr>
            <p:ph type="ftr" sz="quarter" idx="11"/>
          </p:nvPr>
        </p:nvSpPr>
        <p:spPr/>
        <p:txBody>
          <a:bodyPr/>
          <a:lstStyle/>
          <a:p>
            <a:r>
              <a:rPr lang="en-US" smtClean="0"/>
              <a:t>Spring 2011 -- Lecture #20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42900" y="2071688"/>
            <a:ext cx="576263" cy="4786312"/>
            <a:chOff x="216" y="876"/>
            <a:chExt cx="363" cy="3015"/>
          </a:xfrm>
        </p:grpSpPr>
        <p:sp>
          <p:nvSpPr>
            <p:cNvPr id="2733060" name="Rectangle 4"/>
            <p:cNvSpPr>
              <a:spLocks noChangeArrowheads="1"/>
            </p:cNvSpPr>
            <p:nvPr/>
          </p:nvSpPr>
          <p:spPr bwMode="auto">
            <a:xfrm>
              <a:off x="216" y="876"/>
              <a:ext cx="288" cy="301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800" b="1">
                  <a:solidFill>
                    <a:schemeClr val="tx1"/>
                  </a:solidFill>
                  <a:latin typeface="Arial" pitchFamily="-65" charset="0"/>
                </a:rPr>
                <a:t>I</a:t>
              </a:r>
            </a:p>
            <a:p>
              <a:pPr algn="ctr"/>
              <a:r>
                <a:rPr lang="en-US" sz="2800" b="1">
                  <a:solidFill>
                    <a:schemeClr val="tx1"/>
                  </a:solidFill>
                  <a:latin typeface="Arial" pitchFamily="-65" charset="0"/>
                </a:rPr>
                <a:t>n</a:t>
              </a:r>
            </a:p>
            <a:p>
              <a:pPr algn="ctr"/>
              <a:r>
                <a:rPr lang="en-US" sz="2800" b="1">
                  <a:solidFill>
                    <a:schemeClr val="tx1"/>
                  </a:solidFill>
                  <a:latin typeface="Arial" pitchFamily="-65" charset="0"/>
                </a:rPr>
                <a:t>s</a:t>
              </a:r>
            </a:p>
            <a:p>
              <a:pPr algn="ctr"/>
              <a:r>
                <a:rPr lang="en-US" sz="2800" b="1">
                  <a:solidFill>
                    <a:schemeClr val="tx1"/>
                  </a:solidFill>
                  <a:latin typeface="Arial" pitchFamily="-65" charset="0"/>
                </a:rPr>
                <a:t>t</a:t>
              </a:r>
            </a:p>
            <a:p>
              <a:pPr algn="ctr"/>
              <a:r>
                <a:rPr lang="en-US" sz="2800" b="1">
                  <a:solidFill>
                    <a:schemeClr val="tx1"/>
                  </a:solidFill>
                  <a:latin typeface="Arial" pitchFamily="-65" charset="0"/>
                </a:rPr>
                <a:t>r.</a:t>
              </a:r>
            </a:p>
            <a:p>
              <a:pPr algn="ctr"/>
              <a:endParaRPr lang="en-US" sz="2800" b="1">
                <a:solidFill>
                  <a:schemeClr val="tx1"/>
                </a:solidFill>
                <a:latin typeface="Arial" pitchFamily="-65" charset="0"/>
              </a:endParaRPr>
            </a:p>
            <a:p>
              <a:pPr algn="ctr"/>
              <a:r>
                <a:rPr lang="en-US" sz="2800" b="1">
                  <a:solidFill>
                    <a:schemeClr val="tx1"/>
                  </a:solidFill>
                  <a:latin typeface="Arial" pitchFamily="-65" charset="0"/>
                </a:rPr>
                <a:t>O</a:t>
              </a:r>
            </a:p>
            <a:p>
              <a:pPr algn="ctr"/>
              <a:r>
                <a:rPr lang="en-US" sz="2800" b="1">
                  <a:solidFill>
                    <a:schemeClr val="tx1"/>
                  </a:solidFill>
                  <a:latin typeface="Arial" pitchFamily="-65" charset="0"/>
                </a:rPr>
                <a:t>r</a:t>
              </a:r>
            </a:p>
            <a:p>
              <a:pPr algn="ctr"/>
              <a:r>
                <a:rPr lang="en-US" sz="2800" b="1">
                  <a:solidFill>
                    <a:schemeClr val="tx1"/>
                  </a:solidFill>
                  <a:latin typeface="Arial" pitchFamily="-65" charset="0"/>
                </a:rPr>
                <a:t>d</a:t>
              </a:r>
            </a:p>
            <a:p>
              <a:pPr algn="ctr"/>
              <a:r>
                <a:rPr lang="en-US" sz="2800" b="1">
                  <a:solidFill>
                    <a:schemeClr val="tx1"/>
                  </a:solidFill>
                  <a:latin typeface="Arial" pitchFamily="-65" charset="0"/>
                </a:rPr>
                <a:t>e</a:t>
              </a:r>
            </a:p>
            <a:p>
              <a:pPr algn="ctr"/>
              <a:r>
                <a:rPr lang="en-US" sz="2800" b="1">
                  <a:solidFill>
                    <a:schemeClr val="tx1"/>
                  </a:solidFill>
                  <a:latin typeface="Arial" pitchFamily="-65" charset="0"/>
                </a:rPr>
                <a:t>r</a:t>
              </a:r>
            </a:p>
          </p:txBody>
        </p:sp>
        <p:sp>
          <p:nvSpPr>
            <p:cNvPr id="2733061" name="Line 5"/>
            <p:cNvSpPr>
              <a:spLocks noChangeShapeType="1"/>
            </p:cNvSpPr>
            <p:nvPr/>
          </p:nvSpPr>
          <p:spPr bwMode="auto">
            <a:xfrm>
              <a:off x="579" y="920"/>
              <a:ext cx="0" cy="281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6"/>
          <p:cNvGrpSpPr>
            <a:grpSpLocks/>
          </p:cNvGrpSpPr>
          <p:nvPr/>
        </p:nvGrpSpPr>
        <p:grpSpPr bwMode="auto">
          <a:xfrm>
            <a:off x="881063" y="2747963"/>
            <a:ext cx="1090612" cy="3317875"/>
            <a:chOff x="555" y="1302"/>
            <a:chExt cx="687" cy="2090"/>
          </a:xfrm>
        </p:grpSpPr>
        <p:sp>
          <p:nvSpPr>
            <p:cNvPr id="2733063" name="Rectangle 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33064" name="Rectangle 8"/>
            <p:cNvSpPr>
              <a:spLocks noChangeArrowheads="1"/>
            </p:cNvSpPr>
            <p:nvPr/>
          </p:nvSpPr>
          <p:spPr bwMode="auto">
            <a:xfrm>
              <a:off x="563" y="1718"/>
              <a:ext cx="5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Add</a:t>
              </a:r>
            </a:p>
          </p:txBody>
        </p:sp>
        <p:sp>
          <p:nvSpPr>
            <p:cNvPr id="2733065" name="Rectangle 9"/>
            <p:cNvSpPr>
              <a:spLocks noChangeArrowheads="1"/>
            </p:cNvSpPr>
            <p:nvPr/>
          </p:nvSpPr>
          <p:spPr bwMode="auto">
            <a:xfrm>
              <a:off x="555" y="2182"/>
              <a:ext cx="68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Store</a:t>
              </a:r>
            </a:p>
          </p:txBody>
        </p:sp>
        <p:sp>
          <p:nvSpPr>
            <p:cNvPr id="2733066" name="Rectangle 10"/>
            <p:cNvSpPr>
              <a:spLocks noChangeArrowheads="1"/>
            </p:cNvSpPr>
            <p:nvPr/>
          </p:nvSpPr>
          <p:spPr bwMode="auto">
            <a:xfrm>
              <a:off x="598" y="2612"/>
              <a:ext cx="5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Sub</a:t>
              </a:r>
            </a:p>
          </p:txBody>
        </p:sp>
        <p:sp>
          <p:nvSpPr>
            <p:cNvPr id="2733067" name="Rectangle 11"/>
            <p:cNvSpPr>
              <a:spLocks noChangeArrowheads="1"/>
            </p:cNvSpPr>
            <p:nvPr/>
          </p:nvSpPr>
          <p:spPr bwMode="auto">
            <a:xfrm>
              <a:off x="587" y="3067"/>
              <a:ext cx="375"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Or</a:t>
              </a:r>
            </a:p>
          </p:txBody>
        </p:sp>
      </p:grpSp>
      <p:grpSp>
        <p:nvGrpSpPr>
          <p:cNvPr id="4" name="Group 12"/>
          <p:cNvGrpSpPr>
            <a:grpSpLocks/>
          </p:cNvGrpSpPr>
          <p:nvPr/>
        </p:nvGrpSpPr>
        <p:grpSpPr bwMode="auto">
          <a:xfrm>
            <a:off x="2743200" y="2141538"/>
            <a:ext cx="4800600" cy="4470400"/>
            <a:chOff x="1728" y="920"/>
            <a:chExt cx="3024" cy="2816"/>
          </a:xfrm>
        </p:grpSpPr>
        <p:sp>
          <p:nvSpPr>
            <p:cNvPr id="2733069" name="Line 13"/>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0" name="Line 14"/>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1" name="Line 15"/>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2" name="Line 16"/>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3" name="Line 17"/>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4" name="Line 18"/>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5" name="Line 19"/>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6" name="Line 20"/>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grpSp>
        <p:nvGrpSpPr>
          <p:cNvPr id="5" name="Group 21"/>
          <p:cNvGrpSpPr>
            <a:grpSpLocks/>
          </p:cNvGrpSpPr>
          <p:nvPr/>
        </p:nvGrpSpPr>
        <p:grpSpPr bwMode="auto">
          <a:xfrm>
            <a:off x="2101850" y="2662238"/>
            <a:ext cx="569913" cy="458787"/>
            <a:chOff x="1324" y="1248"/>
            <a:chExt cx="359" cy="289"/>
          </a:xfrm>
        </p:grpSpPr>
        <p:sp>
          <p:nvSpPr>
            <p:cNvPr id="2733078" name="Rectangle 22"/>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6" name="Group 23"/>
            <p:cNvGrpSpPr>
              <a:grpSpLocks/>
            </p:cNvGrpSpPr>
            <p:nvPr/>
          </p:nvGrpSpPr>
          <p:grpSpPr bwMode="auto">
            <a:xfrm>
              <a:off x="1343" y="1248"/>
              <a:ext cx="340" cy="289"/>
              <a:chOff x="1343" y="1248"/>
              <a:chExt cx="340" cy="289"/>
            </a:xfrm>
          </p:grpSpPr>
          <p:sp>
            <p:nvSpPr>
              <p:cNvPr id="2733080" name="Freeform 24"/>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81" name="Freeform 25"/>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26"/>
          <p:cNvGrpSpPr>
            <a:grpSpLocks/>
          </p:cNvGrpSpPr>
          <p:nvPr/>
        </p:nvGrpSpPr>
        <p:grpSpPr bwMode="auto">
          <a:xfrm>
            <a:off x="1562100" y="1617662"/>
            <a:ext cx="6311900" cy="515938"/>
            <a:chOff x="984" y="551"/>
            <a:chExt cx="3976" cy="325"/>
          </a:xfrm>
        </p:grpSpPr>
        <p:sp>
          <p:nvSpPr>
            <p:cNvPr id="2733083" name="Line 27"/>
            <p:cNvSpPr>
              <a:spLocks noChangeShapeType="1"/>
            </p:cNvSpPr>
            <p:nvPr/>
          </p:nvSpPr>
          <p:spPr bwMode="auto">
            <a:xfrm>
              <a:off x="984" y="840"/>
              <a:ext cx="397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33084" name="Rectangle 28"/>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grpSp>
        <p:nvGrpSpPr>
          <p:cNvPr id="8" name="Group 29"/>
          <p:cNvGrpSpPr>
            <a:grpSpLocks/>
          </p:cNvGrpSpPr>
          <p:nvPr/>
        </p:nvGrpSpPr>
        <p:grpSpPr bwMode="auto">
          <a:xfrm>
            <a:off x="3340100" y="2509838"/>
            <a:ext cx="857250" cy="2033587"/>
            <a:chOff x="2104" y="1437"/>
            <a:chExt cx="540" cy="1281"/>
          </a:xfrm>
        </p:grpSpPr>
        <p:sp>
          <p:nvSpPr>
            <p:cNvPr id="2733086" name="Line 30"/>
            <p:cNvSpPr>
              <a:spLocks noChangeShapeType="1"/>
            </p:cNvSpPr>
            <p:nvPr/>
          </p:nvSpPr>
          <p:spPr bwMode="auto">
            <a:xfrm>
              <a:off x="2489" y="1677"/>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87" name="Freeform 31" descr="25%"/>
            <p:cNvSpPr>
              <a:spLocks/>
            </p:cNvSpPr>
            <p:nvPr/>
          </p:nvSpPr>
          <p:spPr bwMode="auto">
            <a:xfrm>
              <a:off x="2396" y="1965"/>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9" name="Group 32"/>
            <p:cNvGrpSpPr>
              <a:grpSpLocks/>
            </p:cNvGrpSpPr>
            <p:nvPr/>
          </p:nvGrpSpPr>
          <p:grpSpPr bwMode="auto">
            <a:xfrm>
              <a:off x="2178" y="2429"/>
              <a:ext cx="359" cy="289"/>
              <a:chOff x="2178" y="2144"/>
              <a:chExt cx="359" cy="289"/>
            </a:xfrm>
          </p:grpSpPr>
          <p:sp>
            <p:nvSpPr>
              <p:cNvPr id="2733089" name="Rectangle 33"/>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0" name="Group 34"/>
              <p:cNvGrpSpPr>
                <a:grpSpLocks/>
              </p:cNvGrpSpPr>
              <p:nvPr/>
            </p:nvGrpSpPr>
            <p:grpSpPr bwMode="auto">
              <a:xfrm>
                <a:off x="2197" y="2144"/>
                <a:ext cx="340" cy="289"/>
                <a:chOff x="2197" y="2144"/>
                <a:chExt cx="340" cy="289"/>
              </a:xfrm>
            </p:grpSpPr>
            <p:sp>
              <p:nvSpPr>
                <p:cNvPr id="2733091" name="Freeform 35"/>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2" name="Freeform 36"/>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11" name="Group 37"/>
            <p:cNvGrpSpPr>
              <a:grpSpLocks/>
            </p:cNvGrpSpPr>
            <p:nvPr/>
          </p:nvGrpSpPr>
          <p:grpSpPr bwMode="auto">
            <a:xfrm>
              <a:off x="2255" y="1437"/>
              <a:ext cx="227" cy="481"/>
              <a:chOff x="2255" y="1152"/>
              <a:chExt cx="227" cy="481"/>
            </a:xfrm>
          </p:grpSpPr>
          <p:sp>
            <p:nvSpPr>
              <p:cNvPr id="2733094" name="Freeform 3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5" name="Rectangle 39"/>
              <p:cNvSpPr>
                <a:spLocks noChangeArrowheads="1"/>
              </p:cNvSpPr>
              <p:nvPr/>
            </p:nvSpPr>
            <p:spPr bwMode="auto">
              <a:xfrm rot="5400000">
                <a:off x="2168" y="127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096" name="Line 40"/>
            <p:cNvSpPr>
              <a:spLocks noChangeShapeType="1"/>
            </p:cNvSpPr>
            <p:nvPr/>
          </p:nvSpPr>
          <p:spPr bwMode="auto">
            <a:xfrm>
              <a:off x="2104" y="158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7" name="Line 41"/>
            <p:cNvSpPr>
              <a:spLocks noChangeShapeType="1"/>
            </p:cNvSpPr>
            <p:nvPr/>
          </p:nvSpPr>
          <p:spPr bwMode="auto">
            <a:xfrm>
              <a:off x="2104" y="1773"/>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8" name="Freeform 42"/>
            <p:cNvSpPr>
              <a:spLocks/>
            </p:cNvSpPr>
            <p:nvPr/>
          </p:nvSpPr>
          <p:spPr bwMode="auto">
            <a:xfrm>
              <a:off x="2197" y="1672"/>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9" name="Rectangle 43"/>
            <p:cNvSpPr>
              <a:spLocks noChangeArrowheads="1"/>
            </p:cNvSpPr>
            <p:nvPr/>
          </p:nvSpPr>
          <p:spPr bwMode="auto">
            <a:xfrm>
              <a:off x="2211" y="198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2" name="Group 44"/>
            <p:cNvGrpSpPr>
              <a:grpSpLocks/>
            </p:cNvGrpSpPr>
            <p:nvPr/>
          </p:nvGrpSpPr>
          <p:grpSpPr bwMode="auto">
            <a:xfrm>
              <a:off x="2230" y="1981"/>
              <a:ext cx="296" cy="289"/>
              <a:chOff x="2230" y="1696"/>
              <a:chExt cx="296" cy="289"/>
            </a:xfrm>
          </p:grpSpPr>
          <p:sp>
            <p:nvSpPr>
              <p:cNvPr id="2733101" name="Freeform 45"/>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2" name="Freeform 46"/>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03" name="Line 47"/>
            <p:cNvSpPr>
              <a:spLocks noChangeShapeType="1"/>
            </p:cNvSpPr>
            <p:nvPr/>
          </p:nvSpPr>
          <p:spPr bwMode="auto">
            <a:xfrm>
              <a:off x="2115" y="2125"/>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4" name="Freeform 48"/>
            <p:cNvSpPr>
              <a:spLocks/>
            </p:cNvSpPr>
            <p:nvPr/>
          </p:nvSpPr>
          <p:spPr bwMode="auto">
            <a:xfrm>
              <a:off x="2177" y="202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 name="Group 49"/>
          <p:cNvGrpSpPr>
            <a:grpSpLocks/>
          </p:cNvGrpSpPr>
          <p:nvPr/>
        </p:nvGrpSpPr>
        <p:grpSpPr bwMode="auto">
          <a:xfrm>
            <a:off x="4017963" y="2586038"/>
            <a:ext cx="857250" cy="2668587"/>
            <a:chOff x="2531" y="1485"/>
            <a:chExt cx="540" cy="1681"/>
          </a:xfrm>
        </p:grpSpPr>
        <p:sp>
          <p:nvSpPr>
            <p:cNvPr id="2733106" name="Line 50"/>
            <p:cNvSpPr>
              <a:spLocks noChangeShapeType="1"/>
            </p:cNvSpPr>
            <p:nvPr/>
          </p:nvSpPr>
          <p:spPr bwMode="auto">
            <a:xfrm>
              <a:off x="2916" y="2125"/>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7" name="Freeform 51"/>
            <p:cNvSpPr>
              <a:spLocks/>
            </p:cNvSpPr>
            <p:nvPr/>
          </p:nvSpPr>
          <p:spPr bwMode="auto">
            <a:xfrm>
              <a:off x="2610" y="1677"/>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8" name="Freeform 52" descr="25%"/>
            <p:cNvSpPr>
              <a:spLocks/>
            </p:cNvSpPr>
            <p:nvPr/>
          </p:nvSpPr>
          <p:spPr bwMode="auto">
            <a:xfrm>
              <a:off x="2806" y="24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4" name="Group 53"/>
            <p:cNvGrpSpPr>
              <a:grpSpLocks/>
            </p:cNvGrpSpPr>
            <p:nvPr/>
          </p:nvGrpSpPr>
          <p:grpSpPr bwMode="auto">
            <a:xfrm>
              <a:off x="2624" y="1485"/>
              <a:ext cx="340" cy="289"/>
              <a:chOff x="2624" y="1200"/>
              <a:chExt cx="340" cy="289"/>
            </a:xfrm>
          </p:grpSpPr>
          <p:sp>
            <p:nvSpPr>
              <p:cNvPr id="2733110" name="Freeform 54"/>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1" name="Freeform 55"/>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2" name="Rectangle 56"/>
            <p:cNvSpPr>
              <a:spLocks noChangeArrowheads="1"/>
            </p:cNvSpPr>
            <p:nvPr/>
          </p:nvSpPr>
          <p:spPr bwMode="auto">
            <a:xfrm>
              <a:off x="2638" y="243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57"/>
            <p:cNvGrpSpPr>
              <a:grpSpLocks/>
            </p:cNvGrpSpPr>
            <p:nvPr/>
          </p:nvGrpSpPr>
          <p:grpSpPr bwMode="auto">
            <a:xfrm>
              <a:off x="2657" y="2429"/>
              <a:ext cx="296" cy="289"/>
              <a:chOff x="2657" y="2144"/>
              <a:chExt cx="296" cy="289"/>
            </a:xfrm>
          </p:grpSpPr>
          <p:sp>
            <p:nvSpPr>
              <p:cNvPr id="2733114" name="Freeform 58"/>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5" name="Freeform 59"/>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6" name="Line 60"/>
            <p:cNvSpPr>
              <a:spLocks noChangeShapeType="1"/>
            </p:cNvSpPr>
            <p:nvPr/>
          </p:nvSpPr>
          <p:spPr bwMode="auto">
            <a:xfrm>
              <a:off x="2542" y="2573"/>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17" name="Freeform 61"/>
            <p:cNvSpPr>
              <a:spLocks/>
            </p:cNvSpPr>
            <p:nvPr/>
          </p:nvSpPr>
          <p:spPr bwMode="auto">
            <a:xfrm>
              <a:off x="2604" y="247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2"/>
            <p:cNvGrpSpPr>
              <a:grpSpLocks/>
            </p:cNvGrpSpPr>
            <p:nvPr/>
          </p:nvGrpSpPr>
          <p:grpSpPr bwMode="auto">
            <a:xfrm>
              <a:off x="2624" y="2877"/>
              <a:ext cx="340" cy="289"/>
              <a:chOff x="2624" y="2592"/>
              <a:chExt cx="340" cy="289"/>
            </a:xfrm>
          </p:grpSpPr>
          <p:sp>
            <p:nvSpPr>
              <p:cNvPr id="2733119" name="Freeform 63"/>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0" name="Freeform 64"/>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21" name="Rectangle 65"/>
            <p:cNvSpPr>
              <a:spLocks noChangeArrowheads="1"/>
            </p:cNvSpPr>
            <p:nvPr/>
          </p:nvSpPr>
          <p:spPr bwMode="auto">
            <a:xfrm>
              <a:off x="2605" y="2879"/>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33122" name="Rectangle 66"/>
            <p:cNvSpPr>
              <a:spLocks noChangeArrowheads="1"/>
            </p:cNvSpPr>
            <p:nvPr/>
          </p:nvSpPr>
          <p:spPr bwMode="auto">
            <a:xfrm>
              <a:off x="2601" y="1535"/>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7" name="Group 67"/>
            <p:cNvGrpSpPr>
              <a:grpSpLocks/>
            </p:cNvGrpSpPr>
            <p:nvPr/>
          </p:nvGrpSpPr>
          <p:grpSpPr bwMode="auto">
            <a:xfrm>
              <a:off x="2682" y="1885"/>
              <a:ext cx="227" cy="481"/>
              <a:chOff x="2682" y="1600"/>
              <a:chExt cx="227" cy="481"/>
            </a:xfrm>
          </p:grpSpPr>
          <p:sp>
            <p:nvSpPr>
              <p:cNvPr id="2733124" name="Freeform 68"/>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5" name="Rectangle 69"/>
              <p:cNvSpPr>
                <a:spLocks noChangeArrowheads="1"/>
              </p:cNvSpPr>
              <p:nvPr/>
            </p:nvSpPr>
            <p:spPr bwMode="auto">
              <a:xfrm rot="5400000">
                <a:off x="2595" y="1721"/>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26" name="Line 70"/>
            <p:cNvSpPr>
              <a:spLocks noChangeShapeType="1"/>
            </p:cNvSpPr>
            <p:nvPr/>
          </p:nvSpPr>
          <p:spPr bwMode="auto">
            <a:xfrm>
              <a:off x="2531" y="202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7" name="Line 71"/>
            <p:cNvSpPr>
              <a:spLocks noChangeShapeType="1"/>
            </p:cNvSpPr>
            <p:nvPr/>
          </p:nvSpPr>
          <p:spPr bwMode="auto">
            <a:xfrm>
              <a:off x="2531" y="222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8" name="Freeform 72"/>
            <p:cNvSpPr>
              <a:spLocks/>
            </p:cNvSpPr>
            <p:nvPr/>
          </p:nvSpPr>
          <p:spPr bwMode="auto">
            <a:xfrm>
              <a:off x="2624" y="212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73"/>
          <p:cNvGrpSpPr>
            <a:grpSpLocks/>
          </p:cNvGrpSpPr>
          <p:nvPr/>
        </p:nvGrpSpPr>
        <p:grpSpPr bwMode="auto">
          <a:xfrm>
            <a:off x="4695825" y="2662238"/>
            <a:ext cx="857250" cy="3303587"/>
            <a:chOff x="2958" y="1533"/>
            <a:chExt cx="540" cy="2081"/>
          </a:xfrm>
        </p:grpSpPr>
        <p:sp>
          <p:nvSpPr>
            <p:cNvPr id="2733130" name="Line 74"/>
            <p:cNvSpPr>
              <a:spLocks noChangeShapeType="1"/>
            </p:cNvSpPr>
            <p:nvPr/>
          </p:nvSpPr>
          <p:spPr bwMode="auto">
            <a:xfrm>
              <a:off x="3343" y="2573"/>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1" name="Freeform 75"/>
            <p:cNvSpPr>
              <a:spLocks/>
            </p:cNvSpPr>
            <p:nvPr/>
          </p:nvSpPr>
          <p:spPr bwMode="auto">
            <a:xfrm>
              <a:off x="3037" y="212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2" name="Freeform 76" descr="25%"/>
            <p:cNvSpPr>
              <a:spLocks/>
            </p:cNvSpPr>
            <p:nvPr/>
          </p:nvSpPr>
          <p:spPr bwMode="auto">
            <a:xfrm>
              <a:off x="3237" y="287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3" name="Freeform 77" descr="25%"/>
            <p:cNvSpPr>
              <a:spLocks/>
            </p:cNvSpPr>
            <p:nvPr/>
          </p:nvSpPr>
          <p:spPr bwMode="auto">
            <a:xfrm flipH="1">
              <a:off x="3123" y="15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9" name="Group 78"/>
            <p:cNvGrpSpPr>
              <a:grpSpLocks/>
            </p:cNvGrpSpPr>
            <p:nvPr/>
          </p:nvGrpSpPr>
          <p:grpSpPr bwMode="auto">
            <a:xfrm>
              <a:off x="3109" y="2333"/>
              <a:ext cx="227" cy="481"/>
              <a:chOff x="3109" y="2048"/>
              <a:chExt cx="227" cy="481"/>
            </a:xfrm>
          </p:grpSpPr>
          <p:sp>
            <p:nvSpPr>
              <p:cNvPr id="2733135" name="Freeform 79"/>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6" name="Rectangle 80"/>
              <p:cNvSpPr>
                <a:spLocks noChangeArrowheads="1"/>
              </p:cNvSpPr>
              <p:nvPr/>
            </p:nvSpPr>
            <p:spPr bwMode="auto">
              <a:xfrm rot="5400000">
                <a:off x="3022" y="2169"/>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37" name="Line 81"/>
            <p:cNvSpPr>
              <a:spLocks noChangeShapeType="1"/>
            </p:cNvSpPr>
            <p:nvPr/>
          </p:nvSpPr>
          <p:spPr bwMode="auto">
            <a:xfrm>
              <a:off x="2958" y="247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8" name="Line 82"/>
            <p:cNvSpPr>
              <a:spLocks noChangeShapeType="1"/>
            </p:cNvSpPr>
            <p:nvPr/>
          </p:nvSpPr>
          <p:spPr bwMode="auto">
            <a:xfrm>
              <a:off x="2958" y="266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9" name="Freeform 83"/>
            <p:cNvSpPr>
              <a:spLocks/>
            </p:cNvSpPr>
            <p:nvPr/>
          </p:nvSpPr>
          <p:spPr bwMode="auto">
            <a:xfrm>
              <a:off x="3051" y="256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0" name="Rectangle 84"/>
            <p:cNvSpPr>
              <a:spLocks noChangeArrowheads="1"/>
            </p:cNvSpPr>
            <p:nvPr/>
          </p:nvSpPr>
          <p:spPr bwMode="auto">
            <a:xfrm>
              <a:off x="3093" y="153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 name="Group 85"/>
            <p:cNvGrpSpPr>
              <a:grpSpLocks/>
            </p:cNvGrpSpPr>
            <p:nvPr/>
          </p:nvGrpSpPr>
          <p:grpSpPr bwMode="auto">
            <a:xfrm>
              <a:off x="3120" y="1533"/>
              <a:ext cx="284" cy="289"/>
              <a:chOff x="3120" y="1248"/>
              <a:chExt cx="284" cy="289"/>
            </a:xfrm>
          </p:grpSpPr>
          <p:sp>
            <p:nvSpPr>
              <p:cNvPr id="2733142" name="Freeform 86"/>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3" name="Freeform 87"/>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4" name="Line 88"/>
            <p:cNvSpPr>
              <a:spLocks noChangeShapeType="1"/>
            </p:cNvSpPr>
            <p:nvPr/>
          </p:nvSpPr>
          <p:spPr bwMode="auto">
            <a:xfrm>
              <a:off x="2973" y="1677"/>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45" name="Rectangle 89"/>
            <p:cNvSpPr>
              <a:spLocks noChangeArrowheads="1"/>
            </p:cNvSpPr>
            <p:nvPr/>
          </p:nvSpPr>
          <p:spPr bwMode="auto">
            <a:xfrm>
              <a:off x="3028" y="1983"/>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 name="Group 90"/>
            <p:cNvGrpSpPr>
              <a:grpSpLocks/>
            </p:cNvGrpSpPr>
            <p:nvPr/>
          </p:nvGrpSpPr>
          <p:grpSpPr bwMode="auto">
            <a:xfrm>
              <a:off x="3079" y="1981"/>
              <a:ext cx="325" cy="289"/>
              <a:chOff x="3079" y="1696"/>
              <a:chExt cx="325" cy="289"/>
            </a:xfrm>
          </p:grpSpPr>
          <p:sp>
            <p:nvSpPr>
              <p:cNvPr id="2733147" name="Freeform 91"/>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8" name="Freeform 92"/>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9" name="Rectangle 93"/>
            <p:cNvSpPr>
              <a:spLocks noChangeArrowheads="1"/>
            </p:cNvSpPr>
            <p:nvPr/>
          </p:nvSpPr>
          <p:spPr bwMode="auto">
            <a:xfrm>
              <a:off x="3065" y="288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3084" y="2877"/>
              <a:ext cx="296" cy="289"/>
              <a:chOff x="3084" y="2592"/>
              <a:chExt cx="296" cy="289"/>
            </a:xfrm>
          </p:grpSpPr>
          <p:sp>
            <p:nvSpPr>
              <p:cNvPr id="2733151" name="Freeform 9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2" name="Freeform 9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53" name="Line 97"/>
            <p:cNvSpPr>
              <a:spLocks noChangeShapeType="1"/>
            </p:cNvSpPr>
            <p:nvPr/>
          </p:nvSpPr>
          <p:spPr bwMode="auto">
            <a:xfrm>
              <a:off x="2969" y="3021"/>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54" name="Freeform 98"/>
            <p:cNvSpPr>
              <a:spLocks/>
            </p:cNvSpPr>
            <p:nvPr/>
          </p:nvSpPr>
          <p:spPr bwMode="auto">
            <a:xfrm>
              <a:off x="3031" y="292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3" name="Group 99"/>
            <p:cNvGrpSpPr>
              <a:grpSpLocks/>
            </p:cNvGrpSpPr>
            <p:nvPr/>
          </p:nvGrpSpPr>
          <p:grpSpPr bwMode="auto">
            <a:xfrm>
              <a:off x="3032" y="3325"/>
              <a:ext cx="359" cy="289"/>
              <a:chOff x="3032" y="3040"/>
              <a:chExt cx="359" cy="289"/>
            </a:xfrm>
          </p:grpSpPr>
          <p:sp>
            <p:nvSpPr>
              <p:cNvPr id="2733156" name="Rectangle 100"/>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4" name="Group 101"/>
              <p:cNvGrpSpPr>
                <a:grpSpLocks/>
              </p:cNvGrpSpPr>
              <p:nvPr/>
            </p:nvGrpSpPr>
            <p:grpSpPr bwMode="auto">
              <a:xfrm>
                <a:off x="3051" y="3040"/>
                <a:ext cx="340" cy="289"/>
                <a:chOff x="3051" y="3040"/>
                <a:chExt cx="340" cy="289"/>
              </a:xfrm>
            </p:grpSpPr>
            <p:sp>
              <p:nvSpPr>
                <p:cNvPr id="2733158" name="Freeform 102"/>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9" name="Freeform 103"/>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grpSp>
        <p:nvGrpSpPr>
          <p:cNvPr id="25" name="Group 104"/>
          <p:cNvGrpSpPr>
            <a:grpSpLocks/>
          </p:cNvGrpSpPr>
          <p:nvPr/>
        </p:nvGrpSpPr>
        <p:grpSpPr bwMode="auto">
          <a:xfrm>
            <a:off x="5373688" y="3373438"/>
            <a:ext cx="809625" cy="2603500"/>
            <a:chOff x="3385" y="1981"/>
            <a:chExt cx="510" cy="1640"/>
          </a:xfrm>
        </p:grpSpPr>
        <p:sp>
          <p:nvSpPr>
            <p:cNvPr id="2733161" name="Freeform 105"/>
            <p:cNvSpPr>
              <a:spLocks/>
            </p:cNvSpPr>
            <p:nvPr/>
          </p:nvSpPr>
          <p:spPr bwMode="auto">
            <a:xfrm>
              <a:off x="3464" y="257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2" name="Freeform 106" descr="25%"/>
            <p:cNvSpPr>
              <a:spLocks/>
            </p:cNvSpPr>
            <p:nvPr/>
          </p:nvSpPr>
          <p:spPr bwMode="auto">
            <a:xfrm>
              <a:off x="3660" y="333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3" name="Freeform 107" descr="25%"/>
            <p:cNvSpPr>
              <a:spLocks/>
            </p:cNvSpPr>
            <p:nvPr/>
          </p:nvSpPr>
          <p:spPr bwMode="auto">
            <a:xfrm flipH="1">
              <a:off x="3547" y="198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4" name="Rectangle 108"/>
            <p:cNvSpPr>
              <a:spLocks noChangeArrowheads="1"/>
            </p:cNvSpPr>
            <p:nvPr/>
          </p:nvSpPr>
          <p:spPr bwMode="auto">
            <a:xfrm>
              <a:off x="3455" y="2431"/>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09"/>
            <p:cNvGrpSpPr>
              <a:grpSpLocks/>
            </p:cNvGrpSpPr>
            <p:nvPr/>
          </p:nvGrpSpPr>
          <p:grpSpPr bwMode="auto">
            <a:xfrm>
              <a:off x="3506" y="2429"/>
              <a:ext cx="325" cy="289"/>
              <a:chOff x="3506" y="2144"/>
              <a:chExt cx="325" cy="289"/>
            </a:xfrm>
          </p:grpSpPr>
          <p:sp>
            <p:nvSpPr>
              <p:cNvPr id="2733166" name="Freeform 110"/>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7" name="Freeform 111"/>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68" name="Rectangle 112"/>
            <p:cNvSpPr>
              <a:spLocks noChangeArrowheads="1"/>
            </p:cNvSpPr>
            <p:nvPr/>
          </p:nvSpPr>
          <p:spPr bwMode="auto">
            <a:xfrm>
              <a:off x="3520" y="198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13"/>
            <p:cNvGrpSpPr>
              <a:grpSpLocks/>
            </p:cNvGrpSpPr>
            <p:nvPr/>
          </p:nvGrpSpPr>
          <p:grpSpPr bwMode="auto">
            <a:xfrm>
              <a:off x="3547" y="1981"/>
              <a:ext cx="284" cy="289"/>
              <a:chOff x="3547" y="1696"/>
              <a:chExt cx="284" cy="289"/>
            </a:xfrm>
          </p:grpSpPr>
          <p:sp>
            <p:nvSpPr>
              <p:cNvPr id="2733170" name="Freeform 11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1" name="Freeform 11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72" name="Line 116"/>
            <p:cNvSpPr>
              <a:spLocks noChangeShapeType="1"/>
            </p:cNvSpPr>
            <p:nvPr/>
          </p:nvSpPr>
          <p:spPr bwMode="auto">
            <a:xfrm>
              <a:off x="3400" y="2125"/>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nvGrpSpPr>
            <p:cNvPr id="28" name="Group 117"/>
            <p:cNvGrpSpPr>
              <a:grpSpLocks/>
            </p:cNvGrpSpPr>
            <p:nvPr/>
          </p:nvGrpSpPr>
          <p:grpSpPr bwMode="auto">
            <a:xfrm>
              <a:off x="3536" y="2781"/>
              <a:ext cx="227" cy="481"/>
              <a:chOff x="3536" y="2496"/>
              <a:chExt cx="227" cy="481"/>
            </a:xfrm>
          </p:grpSpPr>
          <p:sp>
            <p:nvSpPr>
              <p:cNvPr id="2733174" name="Freeform 118"/>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5" name="Rectangle 119"/>
              <p:cNvSpPr>
                <a:spLocks noChangeArrowheads="1"/>
              </p:cNvSpPr>
              <p:nvPr/>
            </p:nvSpPr>
            <p:spPr bwMode="auto">
              <a:xfrm rot="5400000">
                <a:off x="3449" y="2617"/>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76" name="Line 120"/>
            <p:cNvSpPr>
              <a:spLocks noChangeShapeType="1"/>
            </p:cNvSpPr>
            <p:nvPr/>
          </p:nvSpPr>
          <p:spPr bwMode="auto">
            <a:xfrm>
              <a:off x="3385" y="2925"/>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7" name="Line 121"/>
            <p:cNvSpPr>
              <a:spLocks noChangeShapeType="1"/>
            </p:cNvSpPr>
            <p:nvPr/>
          </p:nvSpPr>
          <p:spPr bwMode="auto">
            <a:xfrm>
              <a:off x="3385" y="311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8" name="Freeform 122"/>
            <p:cNvSpPr>
              <a:spLocks/>
            </p:cNvSpPr>
            <p:nvPr/>
          </p:nvSpPr>
          <p:spPr bwMode="auto">
            <a:xfrm>
              <a:off x="3478" y="301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9" name="Rectangle 123"/>
            <p:cNvSpPr>
              <a:spLocks noChangeArrowheads="1"/>
            </p:cNvSpPr>
            <p:nvPr/>
          </p:nvSpPr>
          <p:spPr bwMode="auto">
            <a:xfrm>
              <a:off x="3492" y="333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 name="Group 124"/>
            <p:cNvGrpSpPr>
              <a:grpSpLocks/>
            </p:cNvGrpSpPr>
            <p:nvPr/>
          </p:nvGrpSpPr>
          <p:grpSpPr bwMode="auto">
            <a:xfrm>
              <a:off x="3511" y="3325"/>
              <a:ext cx="296" cy="289"/>
              <a:chOff x="3511" y="3040"/>
              <a:chExt cx="296" cy="289"/>
            </a:xfrm>
          </p:grpSpPr>
          <p:sp>
            <p:nvSpPr>
              <p:cNvPr id="2733181" name="Freeform 125"/>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2" name="Freeform 126"/>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83" name="Line 127"/>
            <p:cNvSpPr>
              <a:spLocks noChangeShapeType="1"/>
            </p:cNvSpPr>
            <p:nvPr/>
          </p:nvSpPr>
          <p:spPr bwMode="auto">
            <a:xfrm>
              <a:off x="3396" y="3469"/>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84" name="Freeform 128"/>
            <p:cNvSpPr>
              <a:spLocks/>
            </p:cNvSpPr>
            <p:nvPr/>
          </p:nvSpPr>
          <p:spPr bwMode="auto">
            <a:xfrm>
              <a:off x="3458" y="3373"/>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30" name="Group 129"/>
          <p:cNvGrpSpPr>
            <a:grpSpLocks/>
          </p:cNvGrpSpPr>
          <p:nvPr/>
        </p:nvGrpSpPr>
        <p:grpSpPr bwMode="auto">
          <a:xfrm>
            <a:off x="7431088" y="5497513"/>
            <a:ext cx="709612" cy="468312"/>
            <a:chOff x="4681" y="3034"/>
            <a:chExt cx="447" cy="295"/>
          </a:xfrm>
        </p:grpSpPr>
        <p:sp>
          <p:nvSpPr>
            <p:cNvPr id="2733186" name="Freeform 130" descr="25%"/>
            <p:cNvSpPr>
              <a:spLocks/>
            </p:cNvSpPr>
            <p:nvPr/>
          </p:nvSpPr>
          <p:spPr bwMode="auto">
            <a:xfrm flipH="1">
              <a:off x="4828" y="303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7" name="Rectangle 131"/>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31" name="Group 132"/>
            <p:cNvGrpSpPr>
              <a:grpSpLocks/>
            </p:cNvGrpSpPr>
            <p:nvPr/>
          </p:nvGrpSpPr>
          <p:grpSpPr bwMode="auto">
            <a:xfrm>
              <a:off x="4828" y="3040"/>
              <a:ext cx="284" cy="289"/>
              <a:chOff x="4828" y="3040"/>
              <a:chExt cx="284" cy="289"/>
            </a:xfrm>
          </p:grpSpPr>
          <p:sp>
            <p:nvSpPr>
              <p:cNvPr id="2733189" name="Freeform 133"/>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0" name="Freeform 134"/>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1" name="Line 135"/>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grpSp>
        <p:nvGrpSpPr>
          <p:cNvPr id="2733056" name="Group 136"/>
          <p:cNvGrpSpPr>
            <a:grpSpLocks/>
          </p:cNvGrpSpPr>
          <p:nvPr/>
        </p:nvGrpSpPr>
        <p:grpSpPr bwMode="auto">
          <a:xfrm>
            <a:off x="6662738" y="4786313"/>
            <a:ext cx="876300" cy="1255712"/>
            <a:chOff x="4197" y="2586"/>
            <a:chExt cx="552" cy="791"/>
          </a:xfrm>
        </p:grpSpPr>
        <p:sp>
          <p:nvSpPr>
            <p:cNvPr id="2733193" name="Freeform 137" descr="25%"/>
            <p:cNvSpPr>
              <a:spLocks/>
            </p:cNvSpPr>
            <p:nvPr/>
          </p:nvSpPr>
          <p:spPr bwMode="auto">
            <a:xfrm flipH="1">
              <a:off x="4401" y="258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4" name="Rectangle 138"/>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57" name="Group 139"/>
            <p:cNvGrpSpPr>
              <a:grpSpLocks/>
            </p:cNvGrpSpPr>
            <p:nvPr/>
          </p:nvGrpSpPr>
          <p:grpSpPr bwMode="auto">
            <a:xfrm>
              <a:off x="4401" y="2592"/>
              <a:ext cx="284" cy="289"/>
              <a:chOff x="4401" y="2592"/>
              <a:chExt cx="284" cy="289"/>
            </a:xfrm>
          </p:grpSpPr>
          <p:sp>
            <p:nvSpPr>
              <p:cNvPr id="2733196" name="Freeform 140"/>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7" name="Freeform 141"/>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8" name="Line 142"/>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99" name="Rectangle 143"/>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58" name="Group 144"/>
            <p:cNvGrpSpPr>
              <a:grpSpLocks/>
            </p:cNvGrpSpPr>
            <p:nvPr/>
          </p:nvGrpSpPr>
          <p:grpSpPr bwMode="auto">
            <a:xfrm>
              <a:off x="4360" y="3040"/>
              <a:ext cx="325" cy="289"/>
              <a:chOff x="4360" y="3040"/>
              <a:chExt cx="325" cy="289"/>
            </a:xfrm>
          </p:grpSpPr>
          <p:sp>
            <p:nvSpPr>
              <p:cNvPr id="2733201" name="Freeform 145"/>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2" name="Freeform 146"/>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03" name="Line 147"/>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04" name="Freeform 148"/>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733059" name="Group 149"/>
          <p:cNvGrpSpPr>
            <a:grpSpLocks/>
          </p:cNvGrpSpPr>
          <p:nvPr/>
        </p:nvGrpSpPr>
        <p:grpSpPr bwMode="auto">
          <a:xfrm>
            <a:off x="5984875" y="4084638"/>
            <a:ext cx="876300" cy="2084387"/>
            <a:chOff x="3770" y="2144"/>
            <a:chExt cx="552" cy="1313"/>
          </a:xfrm>
        </p:grpSpPr>
        <p:sp>
          <p:nvSpPr>
            <p:cNvPr id="2733206" name="Rectangle 150"/>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62" name="Group 151"/>
            <p:cNvGrpSpPr>
              <a:grpSpLocks/>
            </p:cNvGrpSpPr>
            <p:nvPr/>
          </p:nvGrpSpPr>
          <p:grpSpPr bwMode="auto">
            <a:xfrm>
              <a:off x="3974" y="2144"/>
              <a:ext cx="284" cy="289"/>
              <a:chOff x="3974" y="2144"/>
              <a:chExt cx="284" cy="289"/>
            </a:xfrm>
          </p:grpSpPr>
          <p:sp>
            <p:nvSpPr>
              <p:cNvPr id="2733208" name="Freeform 152"/>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9" name="Freeform 153"/>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0" name="Line 154"/>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1" name="Rectangle 155"/>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68" name="Group 156"/>
            <p:cNvGrpSpPr>
              <a:grpSpLocks/>
            </p:cNvGrpSpPr>
            <p:nvPr/>
          </p:nvGrpSpPr>
          <p:grpSpPr bwMode="auto">
            <a:xfrm>
              <a:off x="3933" y="2592"/>
              <a:ext cx="325" cy="289"/>
              <a:chOff x="3933" y="2592"/>
              <a:chExt cx="325" cy="289"/>
            </a:xfrm>
          </p:grpSpPr>
          <p:sp>
            <p:nvSpPr>
              <p:cNvPr id="2733213" name="Freeform 157"/>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4" name="Freeform 158"/>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5" name="Line 15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6" name="Freeform 16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77" name="Group 161"/>
            <p:cNvGrpSpPr>
              <a:grpSpLocks/>
            </p:cNvGrpSpPr>
            <p:nvPr/>
          </p:nvGrpSpPr>
          <p:grpSpPr bwMode="auto">
            <a:xfrm>
              <a:off x="3963" y="2944"/>
              <a:ext cx="227" cy="481"/>
              <a:chOff x="3963" y="2944"/>
              <a:chExt cx="227" cy="481"/>
            </a:xfrm>
          </p:grpSpPr>
          <p:sp>
            <p:nvSpPr>
              <p:cNvPr id="2733218" name="Freeform 162"/>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9" name="Rectangle 163"/>
              <p:cNvSpPr>
                <a:spLocks noChangeArrowheads="1"/>
              </p:cNvSpPr>
              <p:nvPr/>
            </p:nvSpPr>
            <p:spPr bwMode="auto">
              <a:xfrm rot="5400000">
                <a:off x="3876" y="3065"/>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220" name="Line 164"/>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1" name="Line 165"/>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2" name="Freeform 166"/>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23" name="Rectangle 167"/>
          <p:cNvSpPr>
            <a:spLocks noChangeArrowheads="1"/>
          </p:cNvSpPr>
          <p:nvPr/>
        </p:nvSpPr>
        <p:spPr bwMode="auto">
          <a:xfrm>
            <a:off x="990600" y="1143000"/>
            <a:ext cx="6710570" cy="52065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800" b="1" dirty="0">
                <a:solidFill>
                  <a:schemeClr val="tx1"/>
                </a:solidFill>
              </a:rPr>
              <a:t>(In </a:t>
            </a:r>
            <a:r>
              <a:rPr lang="en-US" sz="2800" b="1" dirty="0" err="1">
                <a:solidFill>
                  <a:schemeClr val="tx1"/>
                </a:solidFill>
              </a:rPr>
              <a:t>Reg</a:t>
            </a:r>
            <a:r>
              <a:rPr lang="en-US" sz="2800" b="1" dirty="0">
                <a:solidFill>
                  <a:schemeClr val="tx1"/>
                </a:solidFill>
              </a:rPr>
              <a:t>, right half highlight read, left half write)</a:t>
            </a:r>
            <a:endParaRPr lang="en-US" sz="1800" dirty="0">
              <a:solidFill>
                <a:schemeClr val="tx1"/>
              </a:solidFill>
            </a:endParaRPr>
          </a:p>
        </p:txBody>
      </p:sp>
      <p:grpSp>
        <p:nvGrpSpPr>
          <p:cNvPr id="2733079" name="Group 168"/>
          <p:cNvGrpSpPr>
            <a:grpSpLocks/>
          </p:cNvGrpSpPr>
          <p:nvPr/>
        </p:nvGrpSpPr>
        <p:grpSpPr bwMode="auto">
          <a:xfrm>
            <a:off x="2679700" y="2660650"/>
            <a:ext cx="673100" cy="1146175"/>
            <a:chOff x="1688" y="1247"/>
            <a:chExt cx="424" cy="722"/>
          </a:xfrm>
        </p:grpSpPr>
        <p:sp>
          <p:nvSpPr>
            <p:cNvPr id="2733225" name="Freeform 169" descr="25%"/>
            <p:cNvSpPr>
              <a:spLocks/>
            </p:cNvSpPr>
            <p:nvPr/>
          </p:nvSpPr>
          <p:spPr bwMode="auto">
            <a:xfrm>
              <a:off x="1939" y="124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26" name="Rectangle 170"/>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2733227" name="Rectangle 171"/>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733082" name="Group 172"/>
            <p:cNvGrpSpPr>
              <a:grpSpLocks/>
            </p:cNvGrpSpPr>
            <p:nvPr/>
          </p:nvGrpSpPr>
          <p:grpSpPr bwMode="auto">
            <a:xfrm>
              <a:off x="1803" y="1248"/>
              <a:ext cx="296" cy="289"/>
              <a:chOff x="1803" y="1248"/>
              <a:chExt cx="296" cy="289"/>
            </a:xfrm>
          </p:grpSpPr>
          <p:sp>
            <p:nvSpPr>
              <p:cNvPr id="2733229" name="Freeform 173"/>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0" name="Freeform 174"/>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31" name="Line 175"/>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32" name="Freeform 176"/>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85" name="Group 177"/>
            <p:cNvGrpSpPr>
              <a:grpSpLocks/>
            </p:cNvGrpSpPr>
            <p:nvPr/>
          </p:nvGrpSpPr>
          <p:grpSpPr bwMode="auto">
            <a:xfrm>
              <a:off x="1753" y="1680"/>
              <a:ext cx="359" cy="289"/>
              <a:chOff x="1324" y="1248"/>
              <a:chExt cx="359" cy="289"/>
            </a:xfrm>
          </p:grpSpPr>
          <p:sp>
            <p:nvSpPr>
              <p:cNvPr id="2733234" name="Rectangle 178"/>
              <p:cNvSpPr>
                <a:spLocks noChangeArrowheads="1"/>
              </p:cNvSpPr>
              <p:nvPr/>
            </p:nvSpPr>
            <p:spPr bwMode="auto">
              <a:xfrm>
                <a:off x="1324" y="1250"/>
                <a:ext cx="146" cy="210"/>
              </a:xfrm>
              <a:prstGeom prst="rect">
                <a:avLst/>
              </a:prstGeom>
              <a:noFill/>
              <a:ln w="12700">
                <a:noFill/>
                <a:miter lim="800000"/>
                <a:headEnd/>
                <a:tailEnd/>
              </a:ln>
              <a:effectLst/>
            </p:spPr>
            <p:txBody>
              <a:bodyPr wrap="none" lIns="90487" tIns="44450" rIns="90487" bIns="44450">
                <a:prstTxWarp prst="textNoShape">
                  <a:avLst/>
                </a:prstTxWarp>
                <a:spAutoFit/>
              </a:bodyPr>
              <a:lstStyle/>
              <a:p>
                <a:endParaRPr/>
              </a:p>
            </p:txBody>
          </p:sp>
          <p:grpSp>
            <p:nvGrpSpPr>
              <p:cNvPr id="2733088" name="Group 179"/>
              <p:cNvGrpSpPr>
                <a:grpSpLocks/>
              </p:cNvGrpSpPr>
              <p:nvPr/>
            </p:nvGrpSpPr>
            <p:grpSpPr bwMode="auto">
              <a:xfrm>
                <a:off x="1343" y="1248"/>
                <a:ext cx="340" cy="289"/>
                <a:chOff x="1343" y="1248"/>
                <a:chExt cx="340" cy="289"/>
              </a:xfrm>
            </p:grpSpPr>
            <p:sp>
              <p:nvSpPr>
                <p:cNvPr id="2733236" name="Freeform 180"/>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7" name="Freeform 181"/>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sp>
        <p:nvSpPr>
          <p:cNvPr id="182" name="Title 181"/>
          <p:cNvSpPr>
            <a:spLocks noGrp="1"/>
          </p:cNvSpPr>
          <p:nvPr>
            <p:ph type="title"/>
          </p:nvPr>
        </p:nvSpPr>
        <p:spPr/>
        <p:txBody>
          <a:bodyPr/>
          <a:lstStyle/>
          <a:p>
            <a:r>
              <a:rPr lang="en-US" dirty="0" smtClean="0"/>
              <a:t>Graphical Pipeline Representation</a:t>
            </a:r>
            <a:endParaRPr lang="en-US" dirty="0"/>
          </a:p>
        </p:txBody>
      </p:sp>
      <p:sp>
        <p:nvSpPr>
          <p:cNvPr id="183" name="Date Placeholder 182"/>
          <p:cNvSpPr>
            <a:spLocks noGrp="1"/>
          </p:cNvSpPr>
          <p:nvPr>
            <p:ph type="dt" sz="half" idx="10"/>
          </p:nvPr>
        </p:nvSpPr>
        <p:spPr/>
        <p:txBody>
          <a:bodyPr/>
          <a:lstStyle/>
          <a:p>
            <a:fld id="{132EB5F9-17E9-E443-88EF-2AF682B052F4}" type="datetime1">
              <a:rPr lang="en-US" smtClean="0"/>
              <a:pPr/>
              <a:t>11/8/2017</a:t>
            </a:fld>
            <a:endParaRPr lang="en-US" dirty="0"/>
          </a:p>
        </p:txBody>
      </p:sp>
      <p:sp>
        <p:nvSpPr>
          <p:cNvPr id="184" name="Slide Number Placeholder 183"/>
          <p:cNvSpPr>
            <a:spLocks noGrp="1"/>
          </p:cNvSpPr>
          <p:nvPr>
            <p:ph type="sldNum" sz="quarter" idx="12"/>
          </p:nvPr>
        </p:nvSpPr>
        <p:spPr/>
        <p:txBody>
          <a:bodyPr/>
          <a:lstStyle/>
          <a:p>
            <a:fld id="{3CC63E4C-4642-794D-A2FD-70F6B81535F5}" type="slidenum">
              <a:rPr lang="en-US" smtClean="0"/>
              <a:pPr/>
              <a:t>22</a:t>
            </a:fld>
            <a:endParaRPr lang="en-US" dirty="0"/>
          </a:p>
        </p:txBody>
      </p:sp>
      <p:sp>
        <p:nvSpPr>
          <p:cNvPr id="185" name="Footer Placeholder 184"/>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3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33079"/>
                                        </p:tgtEl>
                                        <p:attrNameLst>
                                          <p:attrName>style.visibility</p:attrName>
                                        </p:attrNameLst>
                                      </p:cBhvr>
                                      <p:to>
                                        <p:strVal val="visible"/>
                                      </p:to>
                                    </p:set>
                                    <p:animEffect transition="in" filter="wipe(left)">
                                      <p:cBhvr>
                                        <p:cTn id="36" dur="500"/>
                                        <p:tgtEl>
                                          <p:spTgt spid="27330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733059"/>
                                        </p:tgtEl>
                                        <p:attrNameLst>
                                          <p:attrName>style.visibility</p:attrName>
                                        </p:attrNameLst>
                                      </p:cBhvr>
                                      <p:to>
                                        <p:strVal val="visible"/>
                                      </p:to>
                                    </p:set>
                                    <p:animEffect transition="in" filter="wipe(left)">
                                      <p:cBhvr>
                                        <p:cTn id="61" dur="500"/>
                                        <p:tgtEl>
                                          <p:spTgt spid="273305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733056"/>
                                        </p:tgtEl>
                                        <p:attrNameLst>
                                          <p:attrName>style.visibility</p:attrName>
                                        </p:attrNameLst>
                                      </p:cBhvr>
                                      <p:to>
                                        <p:strVal val="visible"/>
                                      </p:to>
                                    </p:set>
                                    <p:animEffect transition="in" filter="wipe(left)">
                                      <p:cBhvr>
                                        <p:cTn id="66" dur="500"/>
                                        <p:tgtEl>
                                          <p:spTgt spid="273305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32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9D4BC03-94B3-A948-A33C-0BEC6EB4D7A3}" type="datetime1">
              <a:rPr lang="en-US" smtClean="0"/>
              <a:pPr/>
              <a:t>11/8/2017</a:t>
            </a:fld>
            <a:endParaRPr lang="en-US" dirty="0"/>
          </a:p>
        </p:txBody>
      </p:sp>
      <p:sp>
        <p:nvSpPr>
          <p:cNvPr id="54" name="Footer Placeholder 3"/>
          <p:cNvSpPr>
            <a:spLocks noGrp="1"/>
          </p:cNvSpPr>
          <p:nvPr>
            <p:ph type="ftr" sz="quarter" idx="10"/>
          </p:nvPr>
        </p:nvSpPr>
        <p:spPr>
          <a:xfrm>
            <a:off x="3623272" y="6356350"/>
            <a:ext cx="2133600" cy="365125"/>
          </a:xfrm>
        </p:spPr>
        <p:txBody>
          <a:bodyPr/>
          <a:lstStyle/>
          <a:p>
            <a:r>
              <a:rPr lang="en-US" smtClean="0"/>
              <a:t>Spring 2011 -- Lecture #20</a:t>
            </a:r>
            <a:endParaRPr lang="en-AU" dirty="0"/>
          </a:p>
        </p:txBody>
      </p:sp>
      <p:sp>
        <p:nvSpPr>
          <p:cNvPr id="327682" name="Rectangle 2"/>
          <p:cNvSpPr>
            <a:spLocks noGrp="1" noChangeArrowheads="1"/>
          </p:cNvSpPr>
          <p:nvPr>
            <p:ph type="title"/>
          </p:nvPr>
        </p:nvSpPr>
        <p:spPr/>
        <p:txBody>
          <a:bodyPr/>
          <a:lstStyle/>
          <a:p>
            <a:r>
              <a:rPr lang="en-US"/>
              <a:t>Pipeline Performance</a:t>
            </a:r>
            <a:endParaRPr lang="en-AU"/>
          </a:p>
        </p:txBody>
      </p:sp>
      <p:sp>
        <p:nvSpPr>
          <p:cNvPr id="327683" name="Rectangle 3"/>
          <p:cNvSpPr>
            <a:spLocks noGrp="1" noChangeArrowheads="1"/>
          </p:cNvSpPr>
          <p:nvPr>
            <p:ph type="body" idx="1"/>
          </p:nvPr>
        </p:nvSpPr>
        <p:spPr>
          <a:xfrm>
            <a:off x="684213" y="1125538"/>
            <a:ext cx="8270875" cy="2533650"/>
          </a:xfrm>
        </p:spPr>
        <p:txBody>
          <a:bodyPr>
            <a:normAutofit/>
          </a:bodyPr>
          <a:lstStyle/>
          <a:p>
            <a:r>
              <a:rPr lang="en-US" sz="2800" dirty="0"/>
              <a:t>Assume time for stages is</a:t>
            </a:r>
          </a:p>
          <a:p>
            <a:pPr lvl="1"/>
            <a:r>
              <a:rPr lang="en-US" sz="2400" dirty="0"/>
              <a:t>100ps for register read or write</a:t>
            </a:r>
          </a:p>
          <a:p>
            <a:pPr lvl="1"/>
            <a:r>
              <a:rPr lang="en-US" sz="2400" dirty="0"/>
              <a:t>200ps for other stages</a:t>
            </a:r>
            <a:endParaRPr lang="en-US" sz="2400" dirty="0" smtClean="0"/>
          </a:p>
          <a:p>
            <a:r>
              <a:rPr lang="en-US" sz="2800" dirty="0" smtClean="0"/>
              <a:t>What is pipelined clock rate?</a:t>
            </a:r>
          </a:p>
          <a:p>
            <a:pPr lvl="1"/>
            <a:r>
              <a:rPr lang="en-US" sz="2400" dirty="0" smtClean="0"/>
              <a:t>Compare </a:t>
            </a:r>
            <a:r>
              <a:rPr lang="en-US" sz="2400" dirty="0"/>
              <a:t>pipelined </a:t>
            </a:r>
            <a:r>
              <a:rPr lang="en-US" sz="2400" dirty="0" err="1"/>
              <a:t>datapath</a:t>
            </a:r>
            <a:r>
              <a:rPr lang="en-US" sz="2400" dirty="0"/>
              <a:t> with single-cycle </a:t>
            </a:r>
            <a:r>
              <a:rPr lang="en-US" sz="2400" dirty="0" err="1"/>
              <a:t>datapath</a:t>
            </a:r>
            <a:endParaRPr lang="en-US" sz="2400" dirty="0"/>
          </a:p>
        </p:txBody>
      </p:sp>
      <p:graphicFrame>
        <p:nvGraphicFramePr>
          <p:cNvPr id="327684" name="Group 4"/>
          <p:cNvGraphicFramePr>
            <a:graphicFrameLocks noGrp="1"/>
          </p:cNvGraphicFramePr>
          <p:nvPr/>
        </p:nvGraphicFramePr>
        <p:xfrm>
          <a:off x="395288" y="3846513"/>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 fetch</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read</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ALU op</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Memory access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write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Total time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800ps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500ps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lstStyle/>
          <a:p>
            <a:fld id="{3CC63E4C-4642-794D-A2FD-70F6B81535F5}" type="slidenum">
              <a:rPr lang="en-US" smtClean="0"/>
              <a:pPr/>
              <a:t>23</a:t>
            </a:fld>
            <a:endParaRPr lang="en-US" dirty="0"/>
          </a:p>
        </p:txBody>
      </p:sp>
      <p:sp>
        <p:nvSpPr>
          <p:cNvPr id="8" name="TextBox 7"/>
          <p:cNvSpPr txBox="1"/>
          <p:nvPr/>
        </p:nvSpPr>
        <p:spPr>
          <a:xfrm>
            <a:off x="6995509" y="6564492"/>
            <a:ext cx="1498402" cy="307777"/>
          </a:xfrm>
          <a:prstGeom prst="rect">
            <a:avLst/>
          </a:prstGeom>
          <a:noFill/>
        </p:spPr>
        <p:txBody>
          <a:bodyPr wrap="none" rtlCol="0">
            <a:spAutoFit/>
          </a:bodyPr>
          <a:lstStyle/>
          <a:p>
            <a:r>
              <a:rPr lang="en-US" sz="1400" dirty="0" smtClean="0">
                <a:hlinkClick r:id="rId3"/>
              </a:rPr>
              <a:t>Student Roulette?</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0C9469A-8233-6F49-8096-EB74EDD99AEB}" type="datetime1">
              <a:rPr lang="en-US" smtClean="0"/>
              <a:pPr/>
              <a:t>11/8/2017</a:t>
            </a:fld>
            <a:endParaRPr lang="en-US" dirty="0"/>
          </a:p>
        </p:txBody>
      </p:sp>
      <p:sp>
        <p:nvSpPr>
          <p:cNvPr id="6" name="Footer Placeholder 2"/>
          <p:cNvSpPr>
            <a:spLocks noGrp="1"/>
          </p:cNvSpPr>
          <p:nvPr>
            <p:ph type="ftr" sz="quarter" idx="10"/>
          </p:nvPr>
        </p:nvSpPr>
        <p:spPr>
          <a:xfrm>
            <a:off x="3640668" y="6356350"/>
            <a:ext cx="2133600" cy="365125"/>
          </a:xfrm>
        </p:spPr>
        <p:txBody>
          <a:bodyPr/>
          <a:lstStyle/>
          <a:p>
            <a:r>
              <a:rPr lang="en-US" smtClean="0"/>
              <a:t>Spring 2011 -- Lecture #20</a:t>
            </a:r>
            <a:endParaRPr lang="en-AU" dirty="0"/>
          </a:p>
        </p:txBody>
      </p:sp>
      <p:pic>
        <p:nvPicPr>
          <p:cNvPr id="329734" name="Picture 6" descr="f04-27-P374493"/>
          <p:cNvPicPr>
            <a:picLocks noChangeAspect="1" noChangeArrowheads="1"/>
          </p:cNvPicPr>
          <p:nvPr/>
        </p:nvPicPr>
        <p:blipFill>
          <a:blip r:embed="rId3"/>
          <a:srcRect/>
          <a:stretch>
            <a:fillRect/>
          </a:stretch>
        </p:blipFill>
        <p:spPr bwMode="auto">
          <a:xfrm>
            <a:off x="629139" y="1008913"/>
            <a:ext cx="7877711" cy="5507409"/>
          </a:xfrm>
          <a:prstGeom prst="rect">
            <a:avLst/>
          </a:prstGeom>
          <a:noFill/>
        </p:spPr>
      </p:pic>
      <p:sp>
        <p:nvSpPr>
          <p:cNvPr id="329730" name="Rectangle 2"/>
          <p:cNvSpPr>
            <a:spLocks noGrp="1" noChangeArrowheads="1"/>
          </p:cNvSpPr>
          <p:nvPr>
            <p:ph type="title"/>
          </p:nvPr>
        </p:nvSpPr>
        <p:spPr>
          <a:xfrm>
            <a:off x="457200" y="-247212"/>
            <a:ext cx="8229600" cy="1143000"/>
          </a:xfrm>
        </p:spPr>
        <p:txBody>
          <a:bodyPr/>
          <a:lstStyle/>
          <a:p>
            <a:r>
              <a:rPr lang="en-US" dirty="0"/>
              <a:t>Pipeline Performance</a:t>
            </a:r>
            <a:endParaRPr lang="en-AU" dirty="0"/>
          </a:p>
        </p:txBody>
      </p:sp>
      <p:sp>
        <p:nvSpPr>
          <p:cNvPr id="329732" name="Text Box 4"/>
          <p:cNvSpPr txBox="1">
            <a:spLocks noChangeArrowheads="1"/>
          </p:cNvSpPr>
          <p:nvPr/>
        </p:nvSpPr>
        <p:spPr bwMode="auto">
          <a:xfrm>
            <a:off x="3132138" y="675125"/>
            <a:ext cx="2676525" cy="376238"/>
          </a:xfrm>
          <a:prstGeom prst="rect">
            <a:avLst/>
          </a:prstGeom>
          <a:solidFill>
            <a:schemeClr val="accent1"/>
          </a:solidFill>
          <a:ln w="9525">
            <a:solidFill>
              <a:schemeClr val="tx1"/>
            </a:solidFill>
            <a:miter lim="800000"/>
            <a:headEnd/>
            <a:tailEnd/>
          </a:ln>
          <a:effectLst/>
        </p:spPr>
        <p:txBody>
          <a:bodyPr wrap="none">
            <a:prstTxWarp prst="textNoShape">
              <a:avLst/>
            </a:prstTxWarp>
            <a:spAutoFit/>
          </a:bodyPr>
          <a:lstStyle/>
          <a:p>
            <a:pPr algn="l"/>
            <a:r>
              <a:rPr lang="en-US" sz="1800"/>
              <a:t>Single-cycle (T</a:t>
            </a:r>
            <a:r>
              <a:rPr lang="en-US" sz="1800" baseline="-25000"/>
              <a:t>c</a:t>
            </a:r>
            <a:r>
              <a:rPr lang="en-US" sz="1800"/>
              <a:t>= 800ps)</a:t>
            </a:r>
            <a:endParaRPr lang="en-AU" sz="1800"/>
          </a:p>
        </p:txBody>
      </p:sp>
      <p:sp>
        <p:nvSpPr>
          <p:cNvPr id="329733" name="Text Box 5"/>
          <p:cNvSpPr txBox="1">
            <a:spLocks noChangeArrowheads="1"/>
          </p:cNvSpPr>
          <p:nvPr/>
        </p:nvSpPr>
        <p:spPr bwMode="auto">
          <a:xfrm>
            <a:off x="3363580" y="3575320"/>
            <a:ext cx="2384425" cy="376238"/>
          </a:xfrm>
          <a:prstGeom prst="rect">
            <a:avLst/>
          </a:prstGeom>
          <a:solidFill>
            <a:schemeClr val="accent1"/>
          </a:solidFill>
          <a:ln w="9525">
            <a:solidFill>
              <a:schemeClr val="tx1"/>
            </a:solidFill>
            <a:miter lim="800000"/>
            <a:headEnd/>
            <a:tailEnd/>
          </a:ln>
          <a:effectLst/>
        </p:spPr>
        <p:txBody>
          <a:bodyPr wrap="none">
            <a:prstTxWarp prst="textNoShape">
              <a:avLst/>
            </a:prstTxWarp>
            <a:spAutoFit/>
          </a:bodyPr>
          <a:lstStyle/>
          <a:p>
            <a:pPr algn="l"/>
            <a:r>
              <a:rPr lang="en-US" sz="1800" dirty="0"/>
              <a:t>Pipelined (</a:t>
            </a:r>
            <a:r>
              <a:rPr lang="en-US" sz="1800" dirty="0" err="1"/>
              <a:t>T</a:t>
            </a:r>
            <a:r>
              <a:rPr lang="en-US" sz="1800" baseline="-25000" dirty="0" err="1"/>
              <a:t>c</a:t>
            </a:r>
            <a:r>
              <a:rPr lang="en-US" sz="1800" dirty="0"/>
              <a:t>= 200ps)</a:t>
            </a:r>
            <a:endParaRPr lang="en-AU" sz="1800"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当前处理器的技术</a:t>
            </a:r>
            <a:endParaRPr lang="zh-CN" altLang="en-US" dirty="0"/>
          </a:p>
        </p:txBody>
      </p:sp>
      <p:sp>
        <p:nvSpPr>
          <p:cNvPr id="3" name="日期占位符 2"/>
          <p:cNvSpPr>
            <a:spLocks noGrp="1"/>
          </p:cNvSpPr>
          <p:nvPr>
            <p:ph type="dt" sz="half" idx="10"/>
          </p:nvPr>
        </p:nvSpPr>
        <p:spPr/>
        <p:txBody>
          <a:bodyPr/>
          <a:lstStyle/>
          <a:p>
            <a:fld id="{4ABE5DB6-BC84-1B4E-B8BF-19FDA23F71ED}" type="datetime1">
              <a:rPr lang="en-US" smtClean="0"/>
              <a:pPr/>
              <a:t>11/8/2017</a:t>
            </a:fld>
            <a:endParaRPr lang="en-US" dirty="0"/>
          </a:p>
        </p:txBody>
      </p:sp>
      <p:sp>
        <p:nvSpPr>
          <p:cNvPr id="4" name="页脚占位符 3"/>
          <p:cNvSpPr>
            <a:spLocks noGrp="1"/>
          </p:cNvSpPr>
          <p:nvPr>
            <p:ph type="ftr" sz="quarter" idx="11"/>
          </p:nvPr>
        </p:nvSpPr>
        <p:spPr/>
        <p:txBody>
          <a:bodyPr/>
          <a:lstStyle/>
          <a:p>
            <a:r>
              <a:rPr lang="en-US" smtClean="0"/>
              <a:t>Spring 2011 -- Lecture #20</a:t>
            </a:r>
            <a:endParaRPr lang="en-US" dirty="0"/>
          </a:p>
        </p:txBody>
      </p:sp>
      <p:sp>
        <p:nvSpPr>
          <p:cNvPr id="5" name="灯片编号占位符 4"/>
          <p:cNvSpPr>
            <a:spLocks noGrp="1"/>
          </p:cNvSpPr>
          <p:nvPr>
            <p:ph type="sldNum" sz="quarter" idx="12"/>
          </p:nvPr>
        </p:nvSpPr>
        <p:spPr/>
        <p:txBody>
          <a:bodyPr/>
          <a:lstStyle/>
          <a:p>
            <a:fld id="{3CC63E4C-4642-794D-A2FD-70F6B81535F5}" type="slidenum">
              <a:rPr lang="en-US" smtClean="0"/>
              <a:pPr/>
              <a:t>25</a:t>
            </a:fld>
            <a:endParaRPr lang="en-US" dirty="0"/>
          </a:p>
        </p:txBody>
      </p:sp>
      <p:sp>
        <p:nvSpPr>
          <p:cNvPr id="6" name="TextBox 5"/>
          <p:cNvSpPr txBox="1"/>
          <p:nvPr/>
        </p:nvSpPr>
        <p:spPr>
          <a:xfrm>
            <a:off x="1561515" y="1772529"/>
            <a:ext cx="5880294" cy="1846659"/>
          </a:xfrm>
          <a:prstGeom prst="rect">
            <a:avLst/>
          </a:prstGeom>
          <a:noFill/>
        </p:spPr>
        <p:txBody>
          <a:bodyPr wrap="square" rtlCol="0">
            <a:spAutoFit/>
          </a:bodyPr>
          <a:lstStyle/>
          <a:p>
            <a:endParaRPr lang="en-US" altLang="zh-CN" sz="2400" b="1" dirty="0" smtClean="0">
              <a:latin typeface="+mn-ea"/>
            </a:endParaRPr>
          </a:p>
          <a:p>
            <a:r>
              <a:rPr lang="zh-CN" altLang="en-US" sz="2400" b="1" dirty="0" smtClean="0">
                <a:latin typeface="+mn-ea"/>
              </a:rPr>
              <a:t>超流水线技术</a:t>
            </a:r>
            <a:endParaRPr lang="en-US" altLang="zh-CN" sz="2400" b="1" dirty="0" smtClean="0">
              <a:latin typeface="+mn-ea"/>
            </a:endParaRPr>
          </a:p>
          <a:p>
            <a:r>
              <a:rPr lang="zh-CN" altLang="en-US" sz="2400" b="1" dirty="0" smtClean="0">
                <a:latin typeface="+mn-ea"/>
              </a:rPr>
              <a:t>超标量技术</a:t>
            </a:r>
            <a:endParaRPr lang="en-US" altLang="zh-CN" sz="2400" b="1" dirty="0" smtClean="0">
              <a:latin typeface="+mn-ea"/>
            </a:endParaRPr>
          </a:p>
          <a:p>
            <a:r>
              <a:rPr lang="zh-CN" altLang="en-US" sz="2400" b="1" dirty="0" smtClean="0">
                <a:latin typeface="+mn-ea"/>
              </a:rPr>
              <a:t>多核技术</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457200" y="6424613"/>
            <a:ext cx="2133600" cy="365125"/>
          </a:xfrm>
        </p:spPr>
        <p:txBody>
          <a:bodyPr/>
          <a:lstStyle/>
          <a:p>
            <a:fld id="{9F631614-3BFA-DF41-8A0B-B773B1833B46}" type="datetime1">
              <a:rPr lang="en-US" smtClean="0"/>
              <a:pPr/>
              <a:t>11/8/2017</a:t>
            </a:fld>
            <a:endParaRPr lang="en-US" dirty="0"/>
          </a:p>
        </p:txBody>
      </p:sp>
      <p:sp>
        <p:nvSpPr>
          <p:cNvPr id="54" name="Footer Placeholder 3"/>
          <p:cNvSpPr>
            <a:spLocks noGrp="1"/>
          </p:cNvSpPr>
          <p:nvPr>
            <p:ph type="ftr" sz="quarter" idx="10"/>
          </p:nvPr>
        </p:nvSpPr>
        <p:spPr>
          <a:xfrm>
            <a:off x="3640668" y="6424613"/>
            <a:ext cx="2133600" cy="365125"/>
          </a:xfrm>
        </p:spPr>
        <p:txBody>
          <a:bodyPr/>
          <a:lstStyle/>
          <a:p>
            <a:r>
              <a:rPr lang="en-US" smtClean="0"/>
              <a:t>Spring 2011 -- Lecture #20</a:t>
            </a:r>
            <a:endParaRPr lang="en-AU" dirty="0"/>
          </a:p>
        </p:txBody>
      </p:sp>
      <p:sp>
        <p:nvSpPr>
          <p:cNvPr id="327682" name="Rectangle 2"/>
          <p:cNvSpPr>
            <a:spLocks noGrp="1" noChangeArrowheads="1"/>
          </p:cNvSpPr>
          <p:nvPr>
            <p:ph type="title"/>
          </p:nvPr>
        </p:nvSpPr>
        <p:spPr/>
        <p:txBody>
          <a:bodyPr/>
          <a:lstStyle/>
          <a:p>
            <a:r>
              <a:rPr lang="en-US" dirty="0" smtClean="0"/>
              <a:t>Single Cycle Performance</a:t>
            </a:r>
            <a:endParaRPr lang="en-AU" dirty="0"/>
          </a:p>
        </p:txBody>
      </p:sp>
      <p:sp>
        <p:nvSpPr>
          <p:cNvPr id="327683" name="Rectangle 3"/>
          <p:cNvSpPr>
            <a:spLocks noGrp="1" noChangeArrowheads="1"/>
          </p:cNvSpPr>
          <p:nvPr>
            <p:ph type="body" idx="1"/>
          </p:nvPr>
        </p:nvSpPr>
        <p:spPr>
          <a:xfrm>
            <a:off x="684213" y="1125538"/>
            <a:ext cx="8270875" cy="1786995"/>
          </a:xfrm>
        </p:spPr>
        <p:txBody>
          <a:bodyPr/>
          <a:lstStyle/>
          <a:p>
            <a:r>
              <a:rPr lang="en-US" sz="2800" dirty="0"/>
              <a:t>Assume time for</a:t>
            </a:r>
            <a:r>
              <a:rPr lang="en-US" sz="2800" dirty="0" smtClean="0"/>
              <a:t> actions are</a:t>
            </a:r>
          </a:p>
          <a:p>
            <a:pPr lvl="1"/>
            <a:r>
              <a:rPr lang="en-US" sz="2400" dirty="0"/>
              <a:t>100ps for register read or </a:t>
            </a:r>
            <a:r>
              <a:rPr lang="en-US" sz="2400" dirty="0" smtClean="0"/>
              <a:t>write; 200ps </a:t>
            </a:r>
            <a:r>
              <a:rPr lang="en-US" sz="2400" dirty="0"/>
              <a:t>for other</a:t>
            </a:r>
            <a:r>
              <a:rPr lang="en-US" sz="2400" dirty="0" smtClean="0"/>
              <a:t> events</a:t>
            </a:r>
          </a:p>
          <a:p>
            <a:r>
              <a:rPr lang="en-US" sz="2800" dirty="0" smtClean="0"/>
              <a:t>Clock rate is?</a:t>
            </a:r>
            <a:endParaRPr lang="en-US" sz="2800" dirty="0"/>
          </a:p>
        </p:txBody>
      </p:sp>
      <p:graphicFrame>
        <p:nvGraphicFramePr>
          <p:cNvPr id="327684" name="Group 4"/>
          <p:cNvGraphicFramePr>
            <a:graphicFrameLocks noGrp="1"/>
          </p:cNvGraphicFramePr>
          <p:nvPr/>
        </p:nvGraphicFramePr>
        <p:xfrm>
          <a:off x="395288" y="2661203"/>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endParaRPr kumimoji="0" lang="en-AU" sz="18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r>
                        <a:rPr kumimoji="0" lang="en-US" sz="1800" b="1" i="0" u="none" strike="noStrike" cap="none" normalizeH="0" baseline="0" dirty="0">
                          <a:ln>
                            <a:noFill/>
                          </a:ln>
                          <a:solidFill>
                            <a:schemeClr val="tx1"/>
                          </a:solidFill>
                          <a:effectLst/>
                          <a:latin typeface="Arial" charset="0"/>
                        </a:rPr>
                        <a:t> fetch</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read</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ALU op</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Memory access</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write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Total time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800ps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2"/>
          </p:nvPr>
        </p:nvSpPr>
        <p:spPr>
          <a:xfrm>
            <a:off x="6553200" y="6424613"/>
            <a:ext cx="2133600" cy="365125"/>
          </a:xfrm>
        </p:spPr>
        <p:txBody>
          <a:bodyPr/>
          <a:lstStyle/>
          <a:p>
            <a:fld id="{3CC63E4C-4642-794D-A2FD-70F6B81535F5}" type="slidenum">
              <a:rPr lang="en-US" smtClean="0"/>
              <a:pPr/>
              <a:t>3</a:t>
            </a:fld>
            <a:endParaRPr lang="en-US" dirty="0"/>
          </a:p>
        </p:txBody>
      </p:sp>
      <p:sp>
        <p:nvSpPr>
          <p:cNvPr id="8" name="Rectangle 3"/>
          <p:cNvSpPr txBox="1">
            <a:spLocks noChangeArrowheads="1"/>
          </p:cNvSpPr>
          <p:nvPr/>
        </p:nvSpPr>
        <p:spPr>
          <a:xfrm>
            <a:off x="873125" y="5071005"/>
            <a:ext cx="8270875" cy="1786995"/>
          </a:xfrm>
          <a:prstGeom prst="rect">
            <a:avLst/>
          </a:prstGeom>
        </p:spPr>
        <p:txBody>
          <a:bodyPr vert="horz" lIns="91440" tIns="45720" rIns="91440" bIns="45720" rtlCol="0">
            <a:normAutofit/>
          </a:bodyPr>
          <a:lstStyle/>
          <a:p>
            <a:pPr>
              <a:buFont typeface="Arial"/>
              <a:buChar char="•"/>
            </a:pPr>
            <a:r>
              <a:rPr lang="en-US" sz="2800" dirty="0" smtClean="0"/>
              <a:t> What can we do to improve clock rate?</a:t>
            </a:r>
          </a:p>
          <a:p>
            <a:pPr>
              <a:buFont typeface="Arial"/>
              <a:buChar char="•"/>
            </a:pPr>
            <a:r>
              <a:rPr lang="en-US" sz="2800" dirty="0" smtClean="0"/>
              <a:t> Will this improve performance as well?</a:t>
            </a:r>
          </a:p>
          <a:p>
            <a:pPr lvl="1"/>
            <a:r>
              <a:rPr lang="en-US" sz="2400" dirty="0" smtClean="0"/>
              <a:t>Want increased clock rate to mean faster programs</a:t>
            </a:r>
            <a:endParaRPr lang="en-US" sz="2400" dirty="0"/>
          </a:p>
        </p:txBody>
      </p:sp>
      <p:sp>
        <p:nvSpPr>
          <p:cNvPr id="9" name="TextBox 8"/>
          <p:cNvSpPr txBox="1"/>
          <p:nvPr/>
        </p:nvSpPr>
        <p:spPr>
          <a:xfrm>
            <a:off x="6995509" y="6564492"/>
            <a:ext cx="1498402" cy="307777"/>
          </a:xfrm>
          <a:prstGeom prst="rect">
            <a:avLst/>
          </a:prstGeom>
          <a:noFill/>
        </p:spPr>
        <p:txBody>
          <a:bodyPr wrap="none" rtlCol="0">
            <a:spAutoFit/>
          </a:bodyPr>
          <a:lstStyle/>
          <a:p>
            <a:r>
              <a:rPr lang="en-US" sz="1400" dirty="0" smtClean="0">
                <a:hlinkClick r:id="rId3"/>
              </a:rPr>
              <a:t>Student Roulette?</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p:txBody>
          <a:bodyPr/>
          <a:lstStyle/>
          <a:p>
            <a:r>
              <a:rPr lang="en-US" dirty="0" smtClean="0"/>
              <a:t>Pipeline Analogy: Doing Laundry</a:t>
            </a:r>
            <a:endParaRPr lang="en-US" dirty="0"/>
          </a:p>
        </p:txBody>
      </p:sp>
      <p:sp>
        <p:nvSpPr>
          <p:cNvPr id="2714627" name="Rectangle 3"/>
          <p:cNvSpPr>
            <a:spLocks noGrp="1" noChangeArrowheads="1"/>
          </p:cNvSpPr>
          <p:nvPr>
            <p:ph type="body" idx="1"/>
          </p:nvPr>
        </p:nvSpPr>
        <p:spPr>
          <a:xfrm>
            <a:off x="457200" y="1143000"/>
            <a:ext cx="6019800" cy="5213350"/>
          </a:xfrm>
        </p:spPr>
        <p:txBody>
          <a:bodyPr>
            <a:normAutofit lnSpcReduction="10000"/>
          </a:bodyPr>
          <a:lstStyle/>
          <a:p>
            <a:r>
              <a:rPr lang="en-US" dirty="0" smtClean="0"/>
              <a:t>Ann, Brian, Cathy, Dave </a:t>
            </a:r>
            <a:br>
              <a:rPr lang="en-US" dirty="0" smtClean="0"/>
            </a:br>
            <a:r>
              <a:rPr lang="en-US" dirty="0" smtClean="0"/>
              <a:t>each have one load of clothes to wash, dry, fold, and put away</a:t>
            </a:r>
          </a:p>
          <a:p>
            <a:pPr lvl="1"/>
            <a:r>
              <a:rPr lang="en-US" sz="2800" dirty="0" smtClean="0"/>
              <a:t>Washer takes 30 minutes</a:t>
            </a:r>
          </a:p>
          <a:p>
            <a:pPr lvl="1"/>
            <a:endParaRPr lang="en-US" sz="2800" dirty="0" smtClean="0"/>
          </a:p>
          <a:p>
            <a:pPr lvl="1"/>
            <a:r>
              <a:rPr lang="en-US" sz="2800" dirty="0" smtClean="0"/>
              <a:t>Dryer takes 30 minutes</a:t>
            </a:r>
          </a:p>
          <a:p>
            <a:pPr lvl="1"/>
            <a:endParaRPr lang="en-US" sz="2800" dirty="0" smtClean="0"/>
          </a:p>
          <a:p>
            <a:pPr lvl="1"/>
            <a:r>
              <a:rPr lang="en-US" sz="2800" dirty="0" smtClean="0"/>
              <a:t>“Folder” takes 30 minutes</a:t>
            </a:r>
          </a:p>
          <a:p>
            <a:pPr lvl="1"/>
            <a:endParaRPr lang="en-US" sz="2400" dirty="0" smtClean="0"/>
          </a:p>
          <a:p>
            <a:pPr lvl="1"/>
            <a:r>
              <a:rPr lang="en-US" sz="2400" dirty="0" smtClean="0"/>
              <a:t>“Stasher” takes 30 minutes to put clothes into drawers</a:t>
            </a:r>
          </a:p>
          <a:p>
            <a:endParaRPr lang="en-US" sz="3200" dirty="0" smtClean="0"/>
          </a:p>
          <a:p>
            <a:endParaRPr lang="en-US" sz="3200" dirty="0" smtClean="0"/>
          </a:p>
          <a:p>
            <a:endParaRPr lang="en-US" sz="3200" dirty="0" smtClean="0"/>
          </a:p>
          <a:p>
            <a:endParaRPr lang="en-US" dirty="0"/>
          </a:p>
        </p:txBody>
      </p:sp>
      <p:grpSp>
        <p:nvGrpSpPr>
          <p:cNvPr id="2" name="Group 4"/>
          <p:cNvGrpSpPr>
            <a:grpSpLocks/>
          </p:cNvGrpSpPr>
          <p:nvPr/>
        </p:nvGrpSpPr>
        <p:grpSpPr bwMode="auto">
          <a:xfrm>
            <a:off x="7118350" y="3817937"/>
            <a:ext cx="598488" cy="800100"/>
            <a:chOff x="4048" y="2448"/>
            <a:chExt cx="424" cy="504"/>
          </a:xfrm>
        </p:grpSpPr>
        <p:grpSp>
          <p:nvGrpSpPr>
            <p:cNvPr id="3" name="Group 5"/>
            <p:cNvGrpSpPr>
              <a:grpSpLocks/>
            </p:cNvGrpSpPr>
            <p:nvPr/>
          </p:nvGrpSpPr>
          <p:grpSpPr bwMode="auto">
            <a:xfrm>
              <a:off x="4048" y="2448"/>
              <a:ext cx="424" cy="504"/>
              <a:chOff x="4048" y="2448"/>
              <a:chExt cx="424" cy="504"/>
            </a:xfrm>
          </p:grpSpPr>
          <p:sp>
            <p:nvSpPr>
              <p:cNvPr id="2714630" name="AutoShape 6"/>
              <p:cNvSpPr>
                <a:spLocks noChangeArrowheads="1"/>
              </p:cNvSpPr>
              <p:nvPr/>
            </p:nvSpPr>
            <p:spPr bwMode="auto">
              <a:xfrm>
                <a:off x="4048" y="2528"/>
                <a:ext cx="424" cy="424"/>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31" name="AutoShape 7"/>
              <p:cNvSpPr>
                <a:spLocks noChangeArrowheads="1"/>
              </p:cNvSpPr>
              <p:nvPr/>
            </p:nvSpPr>
            <p:spPr bwMode="auto">
              <a:xfrm>
                <a:off x="4144" y="2448"/>
                <a:ext cx="328" cy="88"/>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32" name="Oval 8"/>
            <p:cNvSpPr>
              <a:spLocks noChangeArrowheads="1"/>
            </p:cNvSpPr>
            <p:nvPr/>
          </p:nvSpPr>
          <p:spPr bwMode="auto">
            <a:xfrm>
              <a:off x="4176" y="2488"/>
              <a:ext cx="56" cy="32"/>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2714633" name="AutoShape 9"/>
            <p:cNvSpPr>
              <a:spLocks noChangeArrowheads="1"/>
            </p:cNvSpPr>
            <p:nvPr/>
          </p:nvSpPr>
          <p:spPr bwMode="auto">
            <a:xfrm>
              <a:off x="4100" y="2724"/>
              <a:ext cx="224" cy="96"/>
            </a:xfrm>
            <a:prstGeom prst="octagon">
              <a:avLst>
                <a:gd name="adj" fmla="val 29282"/>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10"/>
          <p:cNvGrpSpPr>
            <a:grpSpLocks/>
          </p:cNvGrpSpPr>
          <p:nvPr/>
        </p:nvGrpSpPr>
        <p:grpSpPr bwMode="auto">
          <a:xfrm>
            <a:off x="7112000" y="4846637"/>
            <a:ext cx="587375" cy="649288"/>
            <a:chOff x="4043" y="3096"/>
            <a:chExt cx="417" cy="409"/>
          </a:xfrm>
        </p:grpSpPr>
        <p:grpSp>
          <p:nvGrpSpPr>
            <p:cNvPr id="5" name="Group 11"/>
            <p:cNvGrpSpPr>
              <a:grpSpLocks/>
            </p:cNvGrpSpPr>
            <p:nvPr/>
          </p:nvGrpSpPr>
          <p:grpSpPr bwMode="auto">
            <a:xfrm>
              <a:off x="4045" y="3289"/>
              <a:ext cx="415" cy="216"/>
              <a:chOff x="4045" y="3289"/>
              <a:chExt cx="415" cy="216"/>
            </a:xfrm>
          </p:grpSpPr>
          <p:sp>
            <p:nvSpPr>
              <p:cNvPr id="2714636" name="Freeform 12"/>
              <p:cNvSpPr>
                <a:spLocks/>
              </p:cNvSpPr>
              <p:nvPr/>
            </p:nvSpPr>
            <p:spPr bwMode="auto">
              <a:xfrm>
                <a:off x="4247" y="3290"/>
                <a:ext cx="96" cy="215"/>
              </a:xfrm>
              <a:custGeom>
                <a:avLst/>
                <a:gdLst/>
                <a:ahLst/>
                <a:cxnLst>
                  <a:cxn ang="0">
                    <a:pos x="69" y="0"/>
                  </a:cxn>
                  <a:cxn ang="0">
                    <a:pos x="95" y="0"/>
                  </a:cxn>
                  <a:cxn ang="0">
                    <a:pos x="26" y="214"/>
                  </a:cxn>
                  <a:cxn ang="0">
                    <a:pos x="0" y="214"/>
                  </a:cxn>
                  <a:cxn ang="0">
                    <a:pos x="69" y="0"/>
                  </a:cxn>
                </a:cxnLst>
                <a:rect l="0" t="0" r="r" b="b"/>
                <a:pathLst>
                  <a:path w="96" h="215">
                    <a:moveTo>
                      <a:pt x="69" y="0"/>
                    </a:moveTo>
                    <a:lnTo>
                      <a:pt x="95" y="0"/>
                    </a:lnTo>
                    <a:lnTo>
                      <a:pt x="26" y="214"/>
                    </a:lnTo>
                    <a:lnTo>
                      <a:pt x="0" y="214"/>
                    </a:lnTo>
                    <a:lnTo>
                      <a:pt x="69" y="0"/>
                    </a:lnTo>
                  </a:path>
                </a:pathLst>
              </a:custGeom>
              <a:solidFill>
                <a:srgbClr val="FDA4B5"/>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4637" name="Rectangle 13"/>
              <p:cNvSpPr>
                <a:spLocks noChangeArrowheads="1"/>
              </p:cNvSpPr>
              <p:nvPr/>
            </p:nvSpPr>
            <p:spPr bwMode="auto">
              <a:xfrm>
                <a:off x="4242" y="3289"/>
                <a:ext cx="218" cy="12"/>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8" name="Rectangle 14"/>
              <p:cNvSpPr>
                <a:spLocks noChangeArrowheads="1"/>
              </p:cNvSpPr>
              <p:nvPr/>
            </p:nvSpPr>
            <p:spPr bwMode="auto">
              <a:xfrm>
                <a:off x="4241" y="3380"/>
                <a:ext cx="218"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9" name="Rectangle 15"/>
              <p:cNvSpPr>
                <a:spLocks noChangeArrowheads="1"/>
              </p:cNvSpPr>
              <p:nvPr/>
            </p:nvSpPr>
            <p:spPr bwMode="auto">
              <a:xfrm>
                <a:off x="4045" y="3380"/>
                <a:ext cx="116"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grpSp>
        <p:grpSp>
          <p:nvGrpSpPr>
            <p:cNvPr id="6" name="Group 16"/>
            <p:cNvGrpSpPr>
              <a:grpSpLocks/>
            </p:cNvGrpSpPr>
            <p:nvPr/>
          </p:nvGrpSpPr>
          <p:grpSpPr bwMode="auto">
            <a:xfrm>
              <a:off x="4043" y="3096"/>
              <a:ext cx="217" cy="409"/>
              <a:chOff x="4043" y="3096"/>
              <a:chExt cx="217" cy="409"/>
            </a:xfrm>
          </p:grpSpPr>
          <p:sp>
            <p:nvSpPr>
              <p:cNvPr id="2714641" name="Oval 17"/>
              <p:cNvSpPr>
                <a:spLocks noChangeArrowheads="1"/>
              </p:cNvSpPr>
              <p:nvPr/>
            </p:nvSpPr>
            <p:spPr bwMode="auto">
              <a:xfrm>
                <a:off x="4127" y="3096"/>
                <a:ext cx="55" cy="55"/>
              </a:xfrm>
              <a:prstGeom prst="ellipse">
                <a:avLst/>
              </a:prstGeom>
              <a:solidFill>
                <a:srgbClr val="FDA4B5"/>
              </a:solidFill>
              <a:ln w="12700">
                <a:solidFill>
                  <a:srgbClr val="000000"/>
                </a:solidFill>
                <a:round/>
                <a:headEnd/>
                <a:tailEnd/>
              </a:ln>
              <a:effectLst/>
            </p:spPr>
            <p:txBody>
              <a:bodyPr wrap="none" anchor="ctr">
                <a:prstTxWarp prst="textNoShape">
                  <a:avLst/>
                </a:prstTxWarp>
              </a:bodyPr>
              <a:lstStyle/>
              <a:p>
                <a:endParaRPr lang="en-US"/>
              </a:p>
            </p:txBody>
          </p:sp>
          <p:sp>
            <p:nvSpPr>
              <p:cNvPr id="2714642" name="Freeform 18"/>
              <p:cNvSpPr>
                <a:spLocks/>
              </p:cNvSpPr>
              <p:nvPr/>
            </p:nvSpPr>
            <p:spPr bwMode="auto">
              <a:xfrm>
                <a:off x="4043" y="3173"/>
                <a:ext cx="217" cy="332"/>
              </a:xfrm>
              <a:custGeom>
                <a:avLst/>
                <a:gdLst/>
                <a:ahLst/>
                <a:cxnLst>
                  <a:cxn ang="0">
                    <a:pos x="2" y="153"/>
                  </a:cxn>
                  <a:cxn ang="0">
                    <a:pos x="1" y="157"/>
                  </a:cxn>
                  <a:cxn ang="0">
                    <a:pos x="0" y="163"/>
                  </a:cxn>
                  <a:cxn ang="0">
                    <a:pos x="0" y="168"/>
                  </a:cxn>
                  <a:cxn ang="0">
                    <a:pos x="2" y="174"/>
                  </a:cxn>
                  <a:cxn ang="0">
                    <a:pos x="5" y="179"/>
                  </a:cxn>
                  <a:cxn ang="0">
                    <a:pos x="9" y="183"/>
                  </a:cxn>
                  <a:cxn ang="0">
                    <a:pos x="14" y="186"/>
                  </a:cxn>
                  <a:cxn ang="0">
                    <a:pos x="17" y="186"/>
                  </a:cxn>
                  <a:cxn ang="0">
                    <a:pos x="23" y="186"/>
                  </a:cxn>
                  <a:cxn ang="0">
                    <a:pos x="141" y="331"/>
                  </a:cxn>
                  <a:cxn ang="0">
                    <a:pos x="178" y="159"/>
                  </a:cxn>
                  <a:cxn ang="0">
                    <a:pos x="177" y="155"/>
                  </a:cxn>
                  <a:cxn ang="0">
                    <a:pos x="176" y="152"/>
                  </a:cxn>
                  <a:cxn ang="0">
                    <a:pos x="173" y="149"/>
                  </a:cxn>
                  <a:cxn ang="0">
                    <a:pos x="170" y="147"/>
                  </a:cxn>
                  <a:cxn ang="0">
                    <a:pos x="166" y="145"/>
                  </a:cxn>
                  <a:cxn ang="0">
                    <a:pos x="161" y="145"/>
                  </a:cxn>
                  <a:cxn ang="0">
                    <a:pos x="157" y="145"/>
                  </a:cxn>
                  <a:cxn ang="0">
                    <a:pos x="153" y="145"/>
                  </a:cxn>
                  <a:cxn ang="0">
                    <a:pos x="104" y="84"/>
                  </a:cxn>
                  <a:cxn ang="0">
                    <a:pos x="201" y="104"/>
                  </a:cxn>
                  <a:cxn ang="0">
                    <a:pos x="204" y="103"/>
                  </a:cxn>
                  <a:cxn ang="0">
                    <a:pos x="207" y="103"/>
                  </a:cxn>
                  <a:cxn ang="0">
                    <a:pos x="211" y="100"/>
                  </a:cxn>
                  <a:cxn ang="0">
                    <a:pos x="214" y="97"/>
                  </a:cxn>
                  <a:cxn ang="0">
                    <a:pos x="215" y="93"/>
                  </a:cxn>
                  <a:cxn ang="0">
                    <a:pos x="216" y="88"/>
                  </a:cxn>
                  <a:cxn ang="0">
                    <a:pos x="215" y="83"/>
                  </a:cxn>
                  <a:cxn ang="0">
                    <a:pos x="213" y="79"/>
                  </a:cxn>
                  <a:cxn ang="0">
                    <a:pos x="210" y="76"/>
                  </a:cxn>
                  <a:cxn ang="0">
                    <a:pos x="206" y="73"/>
                  </a:cxn>
                  <a:cxn ang="0">
                    <a:pos x="203" y="72"/>
                  </a:cxn>
                  <a:cxn ang="0">
                    <a:pos x="137" y="72"/>
                  </a:cxn>
                  <a:cxn ang="0">
                    <a:pos x="125" y="47"/>
                  </a:cxn>
                  <a:cxn ang="0">
                    <a:pos x="126" y="41"/>
                  </a:cxn>
                  <a:cxn ang="0">
                    <a:pos x="127" y="34"/>
                  </a:cxn>
                  <a:cxn ang="0">
                    <a:pos x="127" y="27"/>
                  </a:cxn>
                  <a:cxn ang="0">
                    <a:pos x="125" y="21"/>
                  </a:cxn>
                  <a:cxn ang="0">
                    <a:pos x="123" y="17"/>
                  </a:cxn>
                  <a:cxn ang="0">
                    <a:pos x="120" y="12"/>
                  </a:cxn>
                  <a:cxn ang="0">
                    <a:pos x="115" y="8"/>
                  </a:cxn>
                  <a:cxn ang="0">
                    <a:pos x="110" y="4"/>
                  </a:cxn>
                  <a:cxn ang="0">
                    <a:pos x="104" y="1"/>
                  </a:cxn>
                  <a:cxn ang="0">
                    <a:pos x="97" y="0"/>
                  </a:cxn>
                  <a:cxn ang="0">
                    <a:pos x="91" y="0"/>
                  </a:cxn>
                  <a:cxn ang="0">
                    <a:pos x="84" y="1"/>
                  </a:cxn>
                  <a:cxn ang="0">
                    <a:pos x="77" y="3"/>
                  </a:cxn>
                  <a:cxn ang="0">
                    <a:pos x="70" y="7"/>
                  </a:cxn>
                  <a:cxn ang="0">
                    <a:pos x="66" y="13"/>
                  </a:cxn>
                  <a:cxn ang="0">
                    <a:pos x="62" y="19"/>
                  </a:cxn>
                  <a:cxn ang="0">
                    <a:pos x="59" y="25"/>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DA4B5"/>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19"/>
          <p:cNvGrpSpPr>
            <a:grpSpLocks/>
          </p:cNvGrpSpPr>
          <p:nvPr/>
        </p:nvGrpSpPr>
        <p:grpSpPr bwMode="auto">
          <a:xfrm>
            <a:off x="7129463" y="2649537"/>
            <a:ext cx="598487" cy="800100"/>
            <a:chOff x="4056" y="1712"/>
            <a:chExt cx="424" cy="504"/>
          </a:xfrm>
        </p:grpSpPr>
        <p:grpSp>
          <p:nvGrpSpPr>
            <p:cNvPr id="8" name="Group 20"/>
            <p:cNvGrpSpPr>
              <a:grpSpLocks/>
            </p:cNvGrpSpPr>
            <p:nvPr/>
          </p:nvGrpSpPr>
          <p:grpSpPr bwMode="auto">
            <a:xfrm>
              <a:off x="4056" y="1712"/>
              <a:ext cx="424" cy="504"/>
              <a:chOff x="4056" y="1712"/>
              <a:chExt cx="424" cy="504"/>
            </a:xfrm>
          </p:grpSpPr>
          <p:grpSp>
            <p:nvGrpSpPr>
              <p:cNvPr id="9" name="Group 21"/>
              <p:cNvGrpSpPr>
                <a:grpSpLocks/>
              </p:cNvGrpSpPr>
              <p:nvPr/>
            </p:nvGrpSpPr>
            <p:grpSpPr bwMode="auto">
              <a:xfrm>
                <a:off x="4056" y="1712"/>
                <a:ext cx="424" cy="504"/>
                <a:chOff x="4056" y="1712"/>
                <a:chExt cx="424" cy="504"/>
              </a:xfrm>
            </p:grpSpPr>
            <p:sp>
              <p:nvSpPr>
                <p:cNvPr id="2714646" name="AutoShape 22"/>
                <p:cNvSpPr>
                  <a:spLocks noChangeArrowheads="1"/>
                </p:cNvSpPr>
                <p:nvPr/>
              </p:nvSpPr>
              <p:spPr bwMode="auto">
                <a:xfrm>
                  <a:off x="4056" y="1792"/>
                  <a:ext cx="424" cy="424"/>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47" name="AutoShape 23"/>
                <p:cNvSpPr>
                  <a:spLocks noChangeArrowheads="1"/>
                </p:cNvSpPr>
                <p:nvPr/>
              </p:nvSpPr>
              <p:spPr bwMode="auto">
                <a:xfrm>
                  <a:off x="4152" y="1712"/>
                  <a:ext cx="328" cy="88"/>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48" name="AutoShape 24"/>
              <p:cNvSpPr>
                <a:spLocks noChangeArrowheads="1"/>
              </p:cNvSpPr>
              <p:nvPr/>
            </p:nvSpPr>
            <p:spPr bwMode="auto">
              <a:xfrm>
                <a:off x="4140" y="1828"/>
                <a:ext cx="224" cy="32"/>
              </a:xfrm>
              <a:prstGeom prst="parallelogram">
                <a:avLst>
                  <a:gd name="adj" fmla="val 17496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4649" name="Oval 25"/>
            <p:cNvSpPr>
              <a:spLocks noChangeArrowheads="1"/>
            </p:cNvSpPr>
            <p:nvPr/>
          </p:nvSpPr>
          <p:spPr bwMode="auto">
            <a:xfrm>
              <a:off x="4384" y="1752"/>
              <a:ext cx="56" cy="32"/>
            </a:xfrm>
            <a:prstGeom prst="ellipse">
              <a:avLst/>
            </a:prstGeom>
            <a:solidFill>
              <a:srgbClr val="DC0081"/>
            </a:solidFill>
            <a:ln w="12700">
              <a:solidFill>
                <a:schemeClr val="tx1"/>
              </a:solidFill>
              <a:round/>
              <a:headEnd/>
              <a:tailEnd/>
            </a:ln>
            <a:effectLst/>
          </p:spPr>
          <p:txBody>
            <a:bodyPr wrap="none" anchor="ctr">
              <a:prstTxWarp prst="textNoShape">
                <a:avLst/>
              </a:prstTxWarp>
            </a:bodyPr>
            <a:lstStyle/>
            <a:p>
              <a:endParaRPr lang="en-US"/>
            </a:p>
          </p:txBody>
        </p:sp>
      </p:grpSp>
      <p:grpSp>
        <p:nvGrpSpPr>
          <p:cNvPr id="10" name="Group 26"/>
          <p:cNvGrpSpPr>
            <a:grpSpLocks/>
          </p:cNvGrpSpPr>
          <p:nvPr/>
        </p:nvGrpSpPr>
        <p:grpSpPr bwMode="auto">
          <a:xfrm>
            <a:off x="6632575" y="1528762"/>
            <a:ext cx="1978025" cy="528638"/>
            <a:chOff x="3292" y="768"/>
            <a:chExt cx="1246" cy="333"/>
          </a:xfrm>
        </p:grpSpPr>
        <p:sp>
          <p:nvSpPr>
            <p:cNvPr id="2714651" name="Freeform 27"/>
            <p:cNvSpPr>
              <a:spLocks/>
            </p:cNvSpPr>
            <p:nvPr/>
          </p:nvSpPr>
          <p:spPr bwMode="auto">
            <a:xfrm>
              <a:off x="329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2" name="Rectangle 28"/>
            <p:cNvSpPr>
              <a:spLocks noChangeArrowheads="1"/>
            </p:cNvSpPr>
            <p:nvPr/>
          </p:nvSpPr>
          <p:spPr bwMode="auto">
            <a:xfrm>
              <a:off x="332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A</a:t>
              </a:r>
            </a:p>
          </p:txBody>
        </p:sp>
        <p:sp>
          <p:nvSpPr>
            <p:cNvPr id="2714653" name="Freeform 29"/>
            <p:cNvSpPr>
              <a:spLocks/>
            </p:cNvSpPr>
            <p:nvPr/>
          </p:nvSpPr>
          <p:spPr bwMode="auto">
            <a:xfrm>
              <a:off x="361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4" name="Rectangle 30"/>
            <p:cNvSpPr>
              <a:spLocks noChangeArrowheads="1"/>
            </p:cNvSpPr>
            <p:nvPr/>
          </p:nvSpPr>
          <p:spPr bwMode="auto">
            <a:xfrm>
              <a:off x="364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B</a:t>
              </a:r>
            </a:p>
          </p:txBody>
        </p:sp>
        <p:sp>
          <p:nvSpPr>
            <p:cNvPr id="2714655" name="Freeform 31"/>
            <p:cNvSpPr>
              <a:spLocks/>
            </p:cNvSpPr>
            <p:nvPr/>
          </p:nvSpPr>
          <p:spPr bwMode="auto">
            <a:xfrm>
              <a:off x="393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6" name="Rectangle 32"/>
            <p:cNvSpPr>
              <a:spLocks noChangeArrowheads="1"/>
            </p:cNvSpPr>
            <p:nvPr/>
          </p:nvSpPr>
          <p:spPr bwMode="auto">
            <a:xfrm>
              <a:off x="396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C</a:t>
              </a:r>
            </a:p>
          </p:txBody>
        </p:sp>
        <p:sp>
          <p:nvSpPr>
            <p:cNvPr id="2714657" name="Freeform 33"/>
            <p:cNvSpPr>
              <a:spLocks/>
            </p:cNvSpPr>
            <p:nvPr/>
          </p:nvSpPr>
          <p:spPr bwMode="auto">
            <a:xfrm>
              <a:off x="4245"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8" name="Rectangle 34"/>
            <p:cNvSpPr>
              <a:spLocks noChangeArrowheads="1"/>
            </p:cNvSpPr>
            <p:nvPr/>
          </p:nvSpPr>
          <p:spPr bwMode="auto">
            <a:xfrm>
              <a:off x="4277"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D</a:t>
              </a:r>
            </a:p>
          </p:txBody>
        </p:sp>
      </p:grpSp>
      <p:sp>
        <p:nvSpPr>
          <p:cNvPr id="2714659" name="Freeform 35"/>
          <p:cNvSpPr>
            <a:spLocks/>
          </p:cNvSpPr>
          <p:nvPr/>
        </p:nvSpPr>
        <p:spPr bwMode="auto">
          <a:xfrm>
            <a:off x="7158038" y="5640387"/>
            <a:ext cx="465137" cy="760413"/>
          </a:xfrm>
          <a:custGeom>
            <a:avLst/>
            <a:gdLst/>
            <a:ahLst/>
            <a:cxnLst>
              <a:cxn ang="0">
                <a:pos x="328" y="433"/>
              </a:cxn>
              <a:cxn ang="0">
                <a:pos x="303" y="433"/>
              </a:cxn>
              <a:cxn ang="0">
                <a:pos x="260" y="377"/>
              </a:cxn>
              <a:cxn ang="0">
                <a:pos x="200" y="278"/>
              </a:cxn>
              <a:cxn ang="0">
                <a:pos x="184" y="233"/>
              </a:cxn>
              <a:cxn ang="0">
                <a:pos x="188" y="202"/>
              </a:cxn>
              <a:cxn ang="0">
                <a:pos x="202" y="196"/>
              </a:cxn>
              <a:cxn ang="0">
                <a:pos x="225" y="212"/>
              </a:cxn>
              <a:cxn ang="0">
                <a:pos x="256" y="231"/>
              </a:cxn>
              <a:cxn ang="0">
                <a:pos x="270" y="231"/>
              </a:cxn>
              <a:cxn ang="0">
                <a:pos x="272" y="220"/>
              </a:cxn>
              <a:cxn ang="0">
                <a:pos x="258" y="202"/>
              </a:cxn>
              <a:cxn ang="0">
                <a:pos x="223" y="177"/>
              </a:cxn>
              <a:cxn ang="0">
                <a:pos x="208" y="142"/>
              </a:cxn>
              <a:cxn ang="0">
                <a:pos x="202" y="113"/>
              </a:cxn>
              <a:cxn ang="0">
                <a:pos x="186" y="93"/>
              </a:cxn>
              <a:cxn ang="0">
                <a:pos x="179" y="78"/>
              </a:cxn>
              <a:cxn ang="0">
                <a:pos x="188" y="60"/>
              </a:cxn>
              <a:cxn ang="0">
                <a:pos x="196" y="39"/>
              </a:cxn>
              <a:cxn ang="0">
                <a:pos x="190" y="14"/>
              </a:cxn>
              <a:cxn ang="0">
                <a:pos x="173" y="2"/>
              </a:cxn>
              <a:cxn ang="0">
                <a:pos x="149" y="4"/>
              </a:cxn>
              <a:cxn ang="0">
                <a:pos x="138" y="21"/>
              </a:cxn>
              <a:cxn ang="0">
                <a:pos x="138" y="37"/>
              </a:cxn>
              <a:cxn ang="0">
                <a:pos x="144" y="58"/>
              </a:cxn>
              <a:cxn ang="0">
                <a:pos x="144" y="76"/>
              </a:cxn>
              <a:cxn ang="0">
                <a:pos x="128" y="93"/>
              </a:cxn>
              <a:cxn ang="0">
                <a:pos x="107" y="105"/>
              </a:cxn>
              <a:cxn ang="0">
                <a:pos x="91" y="124"/>
              </a:cxn>
              <a:cxn ang="0">
                <a:pos x="76" y="163"/>
              </a:cxn>
              <a:cxn ang="0">
                <a:pos x="68" y="200"/>
              </a:cxn>
              <a:cxn ang="0">
                <a:pos x="66" y="239"/>
              </a:cxn>
              <a:cxn ang="0">
                <a:pos x="68" y="260"/>
              </a:cxn>
              <a:cxn ang="0">
                <a:pos x="80" y="266"/>
              </a:cxn>
              <a:cxn ang="0">
                <a:pos x="87" y="260"/>
              </a:cxn>
              <a:cxn ang="0">
                <a:pos x="87" y="218"/>
              </a:cxn>
              <a:cxn ang="0">
                <a:pos x="91" y="192"/>
              </a:cxn>
              <a:cxn ang="0">
                <a:pos x="105" y="179"/>
              </a:cxn>
              <a:cxn ang="0">
                <a:pos x="116" y="187"/>
              </a:cxn>
              <a:cxn ang="0">
                <a:pos x="111" y="231"/>
              </a:cxn>
              <a:cxn ang="0">
                <a:pos x="101" y="274"/>
              </a:cxn>
              <a:cxn ang="0">
                <a:pos x="87" y="323"/>
              </a:cxn>
              <a:cxn ang="0">
                <a:pos x="54" y="371"/>
              </a:cxn>
              <a:cxn ang="0">
                <a:pos x="12" y="420"/>
              </a:cxn>
              <a:cxn ang="0">
                <a:pos x="0" y="447"/>
              </a:cxn>
              <a:cxn ang="0">
                <a:pos x="31" y="478"/>
              </a:cxn>
              <a:cxn ang="0">
                <a:pos x="54" y="474"/>
              </a:cxn>
              <a:cxn ang="0">
                <a:pos x="37" y="453"/>
              </a:cxn>
              <a:cxn ang="0">
                <a:pos x="50" y="426"/>
              </a:cxn>
              <a:cxn ang="0">
                <a:pos x="101" y="367"/>
              </a:cxn>
              <a:cxn ang="0">
                <a:pos x="138" y="323"/>
              </a:cxn>
              <a:cxn ang="0">
                <a:pos x="157" y="313"/>
              </a:cxn>
              <a:cxn ang="0">
                <a:pos x="179" y="328"/>
              </a:cxn>
              <a:cxn ang="0">
                <a:pos x="233" y="400"/>
              </a:cxn>
              <a:cxn ang="0">
                <a:pos x="276" y="462"/>
              </a:cxn>
              <a:cxn ang="0">
                <a:pos x="293" y="466"/>
              </a:cxn>
              <a:cxn ang="0">
                <a:pos x="316" y="449"/>
              </a:cxn>
            </a:cxnLst>
            <a:rect l="0" t="0" r="r" b="b"/>
            <a:pathLst>
              <a:path w="329" h="479">
                <a:moveTo>
                  <a:pt x="326" y="441"/>
                </a:moveTo>
                <a:lnTo>
                  <a:pt x="328" y="433"/>
                </a:lnTo>
                <a:lnTo>
                  <a:pt x="316" y="435"/>
                </a:lnTo>
                <a:lnTo>
                  <a:pt x="303" y="433"/>
                </a:lnTo>
                <a:lnTo>
                  <a:pt x="287" y="420"/>
                </a:lnTo>
                <a:lnTo>
                  <a:pt x="260" y="377"/>
                </a:lnTo>
                <a:lnTo>
                  <a:pt x="221" y="313"/>
                </a:lnTo>
                <a:lnTo>
                  <a:pt x="200" y="278"/>
                </a:lnTo>
                <a:lnTo>
                  <a:pt x="186" y="249"/>
                </a:lnTo>
                <a:lnTo>
                  <a:pt x="184" y="233"/>
                </a:lnTo>
                <a:lnTo>
                  <a:pt x="184" y="214"/>
                </a:lnTo>
                <a:lnTo>
                  <a:pt x="188" y="202"/>
                </a:lnTo>
                <a:lnTo>
                  <a:pt x="196" y="196"/>
                </a:lnTo>
                <a:lnTo>
                  <a:pt x="202" y="196"/>
                </a:lnTo>
                <a:lnTo>
                  <a:pt x="210" y="200"/>
                </a:lnTo>
                <a:lnTo>
                  <a:pt x="225" y="212"/>
                </a:lnTo>
                <a:lnTo>
                  <a:pt x="243" y="225"/>
                </a:lnTo>
                <a:lnTo>
                  <a:pt x="256" y="231"/>
                </a:lnTo>
                <a:lnTo>
                  <a:pt x="264" y="233"/>
                </a:lnTo>
                <a:lnTo>
                  <a:pt x="270" y="231"/>
                </a:lnTo>
                <a:lnTo>
                  <a:pt x="274" y="225"/>
                </a:lnTo>
                <a:lnTo>
                  <a:pt x="272" y="220"/>
                </a:lnTo>
                <a:lnTo>
                  <a:pt x="270" y="214"/>
                </a:lnTo>
                <a:lnTo>
                  <a:pt x="258" y="202"/>
                </a:lnTo>
                <a:lnTo>
                  <a:pt x="235" y="187"/>
                </a:lnTo>
                <a:lnTo>
                  <a:pt x="223" y="177"/>
                </a:lnTo>
                <a:lnTo>
                  <a:pt x="215" y="163"/>
                </a:lnTo>
                <a:lnTo>
                  <a:pt x="208" y="142"/>
                </a:lnTo>
                <a:lnTo>
                  <a:pt x="206" y="122"/>
                </a:lnTo>
                <a:lnTo>
                  <a:pt x="202" y="113"/>
                </a:lnTo>
                <a:lnTo>
                  <a:pt x="196" y="103"/>
                </a:lnTo>
                <a:lnTo>
                  <a:pt x="186" y="93"/>
                </a:lnTo>
                <a:lnTo>
                  <a:pt x="179" y="87"/>
                </a:lnTo>
                <a:lnTo>
                  <a:pt x="179" y="78"/>
                </a:lnTo>
                <a:lnTo>
                  <a:pt x="184" y="66"/>
                </a:lnTo>
                <a:lnTo>
                  <a:pt x="188" y="60"/>
                </a:lnTo>
                <a:lnTo>
                  <a:pt x="192" y="52"/>
                </a:lnTo>
                <a:lnTo>
                  <a:pt x="196" y="39"/>
                </a:lnTo>
                <a:lnTo>
                  <a:pt x="192" y="25"/>
                </a:lnTo>
                <a:lnTo>
                  <a:pt x="190" y="14"/>
                </a:lnTo>
                <a:lnTo>
                  <a:pt x="184" y="6"/>
                </a:lnTo>
                <a:lnTo>
                  <a:pt x="173" y="2"/>
                </a:lnTo>
                <a:lnTo>
                  <a:pt x="159" y="0"/>
                </a:lnTo>
                <a:lnTo>
                  <a:pt x="149" y="4"/>
                </a:lnTo>
                <a:lnTo>
                  <a:pt x="142" y="10"/>
                </a:lnTo>
                <a:lnTo>
                  <a:pt x="138" y="21"/>
                </a:lnTo>
                <a:lnTo>
                  <a:pt x="136" y="29"/>
                </a:lnTo>
                <a:lnTo>
                  <a:pt x="138" y="37"/>
                </a:lnTo>
                <a:lnTo>
                  <a:pt x="142" y="49"/>
                </a:lnTo>
                <a:lnTo>
                  <a:pt x="144" y="58"/>
                </a:lnTo>
                <a:lnTo>
                  <a:pt x="146" y="66"/>
                </a:lnTo>
                <a:lnTo>
                  <a:pt x="144" y="76"/>
                </a:lnTo>
                <a:lnTo>
                  <a:pt x="138" y="84"/>
                </a:lnTo>
                <a:lnTo>
                  <a:pt x="128" y="93"/>
                </a:lnTo>
                <a:lnTo>
                  <a:pt x="116" y="99"/>
                </a:lnTo>
                <a:lnTo>
                  <a:pt x="107" y="105"/>
                </a:lnTo>
                <a:lnTo>
                  <a:pt x="99" y="113"/>
                </a:lnTo>
                <a:lnTo>
                  <a:pt x="91" y="124"/>
                </a:lnTo>
                <a:lnTo>
                  <a:pt x="83" y="142"/>
                </a:lnTo>
                <a:lnTo>
                  <a:pt x="76" y="163"/>
                </a:lnTo>
                <a:lnTo>
                  <a:pt x="70" y="179"/>
                </a:lnTo>
                <a:lnTo>
                  <a:pt x="68" y="200"/>
                </a:lnTo>
                <a:lnTo>
                  <a:pt x="66" y="225"/>
                </a:lnTo>
                <a:lnTo>
                  <a:pt x="66" y="239"/>
                </a:lnTo>
                <a:lnTo>
                  <a:pt x="66" y="251"/>
                </a:lnTo>
                <a:lnTo>
                  <a:pt x="68" y="260"/>
                </a:lnTo>
                <a:lnTo>
                  <a:pt x="72" y="264"/>
                </a:lnTo>
                <a:lnTo>
                  <a:pt x="80" y="266"/>
                </a:lnTo>
                <a:lnTo>
                  <a:pt x="85" y="264"/>
                </a:lnTo>
                <a:lnTo>
                  <a:pt x="87" y="260"/>
                </a:lnTo>
                <a:lnTo>
                  <a:pt x="87" y="243"/>
                </a:lnTo>
                <a:lnTo>
                  <a:pt x="87" y="218"/>
                </a:lnTo>
                <a:lnTo>
                  <a:pt x="89" y="202"/>
                </a:lnTo>
                <a:lnTo>
                  <a:pt x="91" y="192"/>
                </a:lnTo>
                <a:lnTo>
                  <a:pt x="97" y="181"/>
                </a:lnTo>
                <a:lnTo>
                  <a:pt x="105" y="179"/>
                </a:lnTo>
                <a:lnTo>
                  <a:pt x="113" y="181"/>
                </a:lnTo>
                <a:lnTo>
                  <a:pt x="116" y="187"/>
                </a:lnTo>
                <a:lnTo>
                  <a:pt x="113" y="206"/>
                </a:lnTo>
                <a:lnTo>
                  <a:pt x="111" y="231"/>
                </a:lnTo>
                <a:lnTo>
                  <a:pt x="107" y="253"/>
                </a:lnTo>
                <a:lnTo>
                  <a:pt x="101" y="274"/>
                </a:lnTo>
                <a:lnTo>
                  <a:pt x="95" y="301"/>
                </a:lnTo>
                <a:lnTo>
                  <a:pt x="87" y="323"/>
                </a:lnTo>
                <a:lnTo>
                  <a:pt x="68" y="352"/>
                </a:lnTo>
                <a:lnTo>
                  <a:pt x="54" y="371"/>
                </a:lnTo>
                <a:lnTo>
                  <a:pt x="29" y="400"/>
                </a:lnTo>
                <a:lnTo>
                  <a:pt x="12" y="420"/>
                </a:lnTo>
                <a:lnTo>
                  <a:pt x="0" y="439"/>
                </a:lnTo>
                <a:lnTo>
                  <a:pt x="0" y="447"/>
                </a:lnTo>
                <a:lnTo>
                  <a:pt x="12" y="462"/>
                </a:lnTo>
                <a:lnTo>
                  <a:pt x="31" y="478"/>
                </a:lnTo>
                <a:lnTo>
                  <a:pt x="50" y="478"/>
                </a:lnTo>
                <a:lnTo>
                  <a:pt x="54" y="474"/>
                </a:lnTo>
                <a:lnTo>
                  <a:pt x="45" y="464"/>
                </a:lnTo>
                <a:lnTo>
                  <a:pt x="37" y="453"/>
                </a:lnTo>
                <a:lnTo>
                  <a:pt x="37" y="445"/>
                </a:lnTo>
                <a:lnTo>
                  <a:pt x="50" y="426"/>
                </a:lnTo>
                <a:lnTo>
                  <a:pt x="70" y="406"/>
                </a:lnTo>
                <a:lnTo>
                  <a:pt x="101" y="367"/>
                </a:lnTo>
                <a:lnTo>
                  <a:pt x="128" y="334"/>
                </a:lnTo>
                <a:lnTo>
                  <a:pt x="138" y="323"/>
                </a:lnTo>
                <a:lnTo>
                  <a:pt x="144" y="315"/>
                </a:lnTo>
                <a:lnTo>
                  <a:pt x="157" y="313"/>
                </a:lnTo>
                <a:lnTo>
                  <a:pt x="167" y="319"/>
                </a:lnTo>
                <a:lnTo>
                  <a:pt x="179" y="328"/>
                </a:lnTo>
                <a:lnTo>
                  <a:pt x="204" y="361"/>
                </a:lnTo>
                <a:lnTo>
                  <a:pt x="233" y="400"/>
                </a:lnTo>
                <a:lnTo>
                  <a:pt x="260" y="439"/>
                </a:lnTo>
                <a:lnTo>
                  <a:pt x="276" y="462"/>
                </a:lnTo>
                <a:lnTo>
                  <a:pt x="283" y="466"/>
                </a:lnTo>
                <a:lnTo>
                  <a:pt x="293" y="466"/>
                </a:lnTo>
                <a:lnTo>
                  <a:pt x="303" y="457"/>
                </a:lnTo>
                <a:lnTo>
                  <a:pt x="316" y="449"/>
                </a:lnTo>
                <a:lnTo>
                  <a:pt x="326" y="441"/>
                </a:lnTo>
              </a:path>
            </a:pathLst>
          </a:custGeom>
          <a:solidFill>
            <a:srgbClr val="CECECE"/>
          </a:solidFill>
          <a:ln w="127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sp>
        <p:nvSpPr>
          <p:cNvPr id="36" name="Date Placeholder 35"/>
          <p:cNvSpPr>
            <a:spLocks noGrp="1"/>
          </p:cNvSpPr>
          <p:nvPr>
            <p:ph type="dt" sz="half" idx="10"/>
          </p:nvPr>
        </p:nvSpPr>
        <p:spPr/>
        <p:txBody>
          <a:bodyPr/>
          <a:lstStyle/>
          <a:p>
            <a:fld id="{3F21AC4F-D1E7-F94F-8910-8E19204FFF3A}" type="datetime1">
              <a:rPr lang="en-US" smtClean="0"/>
              <a:pPr/>
              <a:t>11/8/2017</a:t>
            </a:fld>
            <a:endParaRPr lang="en-US" dirty="0"/>
          </a:p>
        </p:txBody>
      </p:sp>
      <p:sp>
        <p:nvSpPr>
          <p:cNvPr id="37" name="Slide Number Placeholder 36"/>
          <p:cNvSpPr>
            <a:spLocks noGrp="1"/>
          </p:cNvSpPr>
          <p:nvPr>
            <p:ph type="sldNum" sz="quarter" idx="12"/>
          </p:nvPr>
        </p:nvSpPr>
        <p:spPr/>
        <p:txBody>
          <a:bodyPr/>
          <a:lstStyle/>
          <a:p>
            <a:fld id="{3CC63E4C-4642-794D-A2FD-70F6B81535F5}" type="slidenum">
              <a:rPr lang="en-US" smtClean="0"/>
              <a:pPr/>
              <a:t>4</a:t>
            </a:fld>
            <a:endParaRPr lang="en-US" dirty="0"/>
          </a:p>
        </p:txBody>
      </p:sp>
      <p:sp>
        <p:nvSpPr>
          <p:cNvPr id="38" name="Footer Placeholder 37"/>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6674" name="Rectangle 2"/>
          <p:cNvSpPr>
            <a:spLocks noGrp="1" noChangeArrowheads="1"/>
          </p:cNvSpPr>
          <p:nvPr>
            <p:ph type="title"/>
          </p:nvPr>
        </p:nvSpPr>
        <p:spPr/>
        <p:txBody>
          <a:bodyPr>
            <a:normAutofit/>
          </a:bodyPr>
          <a:lstStyle/>
          <a:p>
            <a:r>
              <a:rPr lang="en-US" dirty="0" smtClean="0"/>
              <a:t>Sequential Laundry</a:t>
            </a:r>
            <a:endParaRPr lang="en-US" dirty="0"/>
          </a:p>
        </p:txBody>
      </p:sp>
      <p:sp>
        <p:nvSpPr>
          <p:cNvPr id="2716675"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Sequential laundry takes </a:t>
            </a:r>
            <a:br>
              <a:rPr lang="en-US" dirty="0" smtClean="0"/>
            </a:br>
            <a:r>
              <a:rPr lang="en-US" dirty="0" smtClean="0"/>
              <a:t>8 hours for 4 loads</a:t>
            </a:r>
            <a:endParaRPr lang="en-US" dirty="0"/>
          </a:p>
        </p:txBody>
      </p:sp>
      <p:grpSp>
        <p:nvGrpSpPr>
          <p:cNvPr id="2" name="Group 4"/>
          <p:cNvGrpSpPr>
            <a:grpSpLocks/>
          </p:cNvGrpSpPr>
          <p:nvPr/>
        </p:nvGrpSpPr>
        <p:grpSpPr bwMode="auto">
          <a:xfrm>
            <a:off x="573088" y="2054225"/>
            <a:ext cx="966787" cy="3740150"/>
            <a:chOff x="361" y="1170"/>
            <a:chExt cx="609" cy="2356"/>
          </a:xfrm>
        </p:grpSpPr>
        <p:sp>
          <p:nvSpPr>
            <p:cNvPr id="2716677" name="Rectangle 5"/>
            <p:cNvSpPr>
              <a:spLocks noChangeArrowheads="1"/>
            </p:cNvSpPr>
            <p:nvPr/>
          </p:nvSpPr>
          <p:spPr bwMode="auto">
            <a:xfrm>
              <a:off x="361" y="1170"/>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6678" name="Freeform 6"/>
            <p:cNvSpPr>
              <a:spLocks/>
            </p:cNvSpPr>
            <p:nvPr/>
          </p:nvSpPr>
          <p:spPr bwMode="auto">
            <a:xfrm>
              <a:off x="711" y="1867"/>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79" name="Rectangle 7"/>
            <p:cNvSpPr>
              <a:spLocks noChangeArrowheads="1"/>
            </p:cNvSpPr>
            <p:nvPr/>
          </p:nvSpPr>
          <p:spPr bwMode="auto">
            <a:xfrm>
              <a:off x="703" y="182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6680" name="Freeform 8"/>
            <p:cNvSpPr>
              <a:spLocks/>
            </p:cNvSpPr>
            <p:nvPr/>
          </p:nvSpPr>
          <p:spPr bwMode="auto">
            <a:xfrm>
              <a:off x="711" y="2217"/>
              <a:ext cx="219" cy="222"/>
            </a:xfrm>
            <a:custGeom>
              <a:avLst/>
              <a:gdLst/>
              <a:ahLst/>
              <a:cxnLst>
                <a:cxn ang="0">
                  <a:pos x="69" y="11"/>
                </a:cxn>
                <a:cxn ang="0">
                  <a:pos x="117" y="12"/>
                </a:cxn>
                <a:cxn ang="0">
                  <a:pos x="167" y="0"/>
                </a:cxn>
                <a:cxn ang="0">
                  <a:pos x="228" y="0"/>
                </a:cxn>
                <a:cxn ang="0">
                  <a:pos x="161" y="63"/>
                </a:cxn>
                <a:cxn ang="0">
                  <a:pos x="179" y="67"/>
                </a:cxn>
                <a:cxn ang="0">
                  <a:pos x="196" y="74"/>
                </a:cxn>
                <a:cxn ang="0">
                  <a:pos x="213" y="83"/>
                </a:cxn>
                <a:cxn ang="0">
                  <a:pos x="226" y="95"/>
                </a:cxn>
                <a:cxn ang="0">
                  <a:pos x="236" y="108"/>
                </a:cxn>
                <a:cxn ang="0">
                  <a:pos x="243" y="124"/>
                </a:cxn>
                <a:cxn ang="0">
                  <a:pos x="245" y="141"/>
                </a:cxn>
                <a:cxn ang="0">
                  <a:pos x="242" y="158"/>
                </a:cxn>
                <a:cxn ang="0">
                  <a:pos x="237" y="171"/>
                </a:cxn>
                <a:cxn ang="0">
                  <a:pos x="226" y="186"/>
                </a:cxn>
                <a:cxn ang="0">
                  <a:pos x="209" y="201"/>
                </a:cxn>
                <a:cxn ang="0">
                  <a:pos x="192" y="210"/>
                </a:cxn>
                <a:cxn ang="0">
                  <a:pos x="176" y="216"/>
                </a:cxn>
                <a:cxn ang="0">
                  <a:pos x="161" y="219"/>
                </a:cxn>
                <a:cxn ang="0">
                  <a:pos x="141" y="221"/>
                </a:cxn>
                <a:cxn ang="0">
                  <a:pos x="91" y="220"/>
                </a:cxn>
                <a:cxn ang="0">
                  <a:pos x="67" y="216"/>
                </a:cxn>
                <a:cxn ang="0">
                  <a:pos x="42" y="204"/>
                </a:cxn>
                <a:cxn ang="0">
                  <a:pos x="22" y="190"/>
                </a:cxn>
                <a:cxn ang="0">
                  <a:pos x="10" y="174"/>
                </a:cxn>
                <a:cxn ang="0">
                  <a:pos x="3" y="158"/>
                </a:cxn>
                <a:cxn ang="0">
                  <a:pos x="0" y="144"/>
                </a:cxn>
                <a:cxn ang="0">
                  <a:pos x="2" y="127"/>
                </a:cxn>
                <a:cxn ang="0">
                  <a:pos x="10" y="106"/>
                </a:cxn>
                <a:cxn ang="0">
                  <a:pos x="26" y="89"/>
                </a:cxn>
                <a:cxn ang="0">
                  <a:pos x="47" y="74"/>
                </a:cxn>
                <a:cxn ang="0">
                  <a:pos x="76" y="65"/>
                </a:cxn>
                <a:cxn ang="0">
                  <a:pos x="30" y="3"/>
                </a:cxn>
              </a:cxnLst>
              <a:rect l="0" t="0" r="r" b="b"/>
              <a:pathLst>
                <a:path w="246" h="222">
                  <a:moveTo>
                    <a:pt x="30" y="3"/>
                  </a:moveTo>
                  <a:lnTo>
                    <a:pt x="69" y="11"/>
                  </a:lnTo>
                  <a:lnTo>
                    <a:pt x="69" y="0"/>
                  </a:lnTo>
                  <a:lnTo>
                    <a:pt x="117" y="12"/>
                  </a:lnTo>
                  <a:lnTo>
                    <a:pt x="117" y="0"/>
                  </a:lnTo>
                  <a:lnTo>
                    <a:pt x="167" y="0"/>
                  </a:lnTo>
                  <a:lnTo>
                    <a:pt x="167" y="11"/>
                  </a:lnTo>
                  <a:lnTo>
                    <a:pt x="228" y="0"/>
                  </a:lnTo>
                  <a:lnTo>
                    <a:pt x="153" y="62"/>
                  </a:lnTo>
                  <a:lnTo>
                    <a:pt x="161" y="63"/>
                  </a:lnTo>
                  <a:lnTo>
                    <a:pt x="169" y="65"/>
                  </a:lnTo>
                  <a:lnTo>
                    <a:pt x="179" y="67"/>
                  </a:lnTo>
                  <a:lnTo>
                    <a:pt x="187" y="70"/>
                  </a:lnTo>
                  <a:lnTo>
                    <a:pt x="196" y="74"/>
                  </a:lnTo>
                  <a:lnTo>
                    <a:pt x="205" y="78"/>
                  </a:lnTo>
                  <a:lnTo>
                    <a:pt x="213" y="83"/>
                  </a:lnTo>
                  <a:lnTo>
                    <a:pt x="220" y="89"/>
                  </a:lnTo>
                  <a:lnTo>
                    <a:pt x="226" y="95"/>
                  </a:lnTo>
                  <a:lnTo>
                    <a:pt x="231" y="101"/>
                  </a:lnTo>
                  <a:lnTo>
                    <a:pt x="236" y="108"/>
                  </a:lnTo>
                  <a:lnTo>
                    <a:pt x="240" y="117"/>
                  </a:lnTo>
                  <a:lnTo>
                    <a:pt x="243" y="124"/>
                  </a:lnTo>
                  <a:lnTo>
                    <a:pt x="244" y="131"/>
                  </a:lnTo>
                  <a:lnTo>
                    <a:pt x="245" y="141"/>
                  </a:lnTo>
                  <a:lnTo>
                    <a:pt x="244" y="150"/>
                  </a:lnTo>
                  <a:lnTo>
                    <a:pt x="242" y="158"/>
                  </a:lnTo>
                  <a:lnTo>
                    <a:pt x="240" y="165"/>
                  </a:lnTo>
                  <a:lnTo>
                    <a:pt x="237" y="171"/>
                  </a:lnTo>
                  <a:lnTo>
                    <a:pt x="232" y="178"/>
                  </a:lnTo>
                  <a:lnTo>
                    <a:pt x="226" y="186"/>
                  </a:lnTo>
                  <a:lnTo>
                    <a:pt x="218" y="194"/>
                  </a:lnTo>
                  <a:lnTo>
                    <a:pt x="209" y="201"/>
                  </a:lnTo>
                  <a:lnTo>
                    <a:pt x="200" y="206"/>
                  </a:lnTo>
                  <a:lnTo>
                    <a:pt x="192" y="210"/>
                  </a:lnTo>
                  <a:lnTo>
                    <a:pt x="184" y="213"/>
                  </a:lnTo>
                  <a:lnTo>
                    <a:pt x="176" y="216"/>
                  </a:lnTo>
                  <a:lnTo>
                    <a:pt x="167" y="218"/>
                  </a:lnTo>
                  <a:lnTo>
                    <a:pt x="161" y="219"/>
                  </a:lnTo>
                  <a:lnTo>
                    <a:pt x="150" y="220"/>
                  </a:lnTo>
                  <a:lnTo>
                    <a:pt x="141" y="221"/>
                  </a:lnTo>
                  <a:lnTo>
                    <a:pt x="99" y="221"/>
                  </a:lnTo>
                  <a:lnTo>
                    <a:pt x="91" y="220"/>
                  </a:lnTo>
                  <a:lnTo>
                    <a:pt x="81" y="219"/>
                  </a:lnTo>
                  <a:lnTo>
                    <a:pt x="67" y="216"/>
                  </a:lnTo>
                  <a:lnTo>
                    <a:pt x="55" y="210"/>
                  </a:lnTo>
                  <a:lnTo>
                    <a:pt x="42" y="204"/>
                  </a:lnTo>
                  <a:lnTo>
                    <a:pt x="31" y="197"/>
                  </a:lnTo>
                  <a:lnTo>
                    <a:pt x="22" y="190"/>
                  </a:lnTo>
                  <a:lnTo>
                    <a:pt x="16" y="183"/>
                  </a:lnTo>
                  <a:lnTo>
                    <a:pt x="10" y="174"/>
                  </a:lnTo>
                  <a:lnTo>
                    <a:pt x="5" y="165"/>
                  </a:lnTo>
                  <a:lnTo>
                    <a:pt x="3" y="158"/>
                  </a:lnTo>
                  <a:lnTo>
                    <a:pt x="1" y="151"/>
                  </a:lnTo>
                  <a:lnTo>
                    <a:pt x="0" y="144"/>
                  </a:lnTo>
                  <a:lnTo>
                    <a:pt x="1" y="138"/>
                  </a:lnTo>
                  <a:lnTo>
                    <a:pt x="2" y="127"/>
                  </a:lnTo>
                  <a:lnTo>
                    <a:pt x="5" y="117"/>
                  </a:lnTo>
                  <a:lnTo>
                    <a:pt x="10" y="106"/>
                  </a:lnTo>
                  <a:lnTo>
                    <a:pt x="18" y="97"/>
                  </a:lnTo>
                  <a:lnTo>
                    <a:pt x="26" y="89"/>
                  </a:lnTo>
                  <a:lnTo>
                    <a:pt x="37" y="80"/>
                  </a:lnTo>
                  <a:lnTo>
                    <a:pt x="47" y="74"/>
                  </a:lnTo>
                  <a:lnTo>
                    <a:pt x="61" y="68"/>
                  </a:lnTo>
                  <a:lnTo>
                    <a:pt x="76" y="65"/>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1" name="Rectangle 9"/>
            <p:cNvSpPr>
              <a:spLocks noChangeArrowheads="1"/>
            </p:cNvSpPr>
            <p:nvPr/>
          </p:nvSpPr>
          <p:spPr bwMode="auto">
            <a:xfrm>
              <a:off x="702" y="2176"/>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6682" name="Freeform 10"/>
            <p:cNvSpPr>
              <a:spLocks/>
            </p:cNvSpPr>
            <p:nvPr/>
          </p:nvSpPr>
          <p:spPr bwMode="auto">
            <a:xfrm>
              <a:off x="711" y="2521"/>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3" name="Rectangle 11"/>
            <p:cNvSpPr>
              <a:spLocks noChangeArrowheads="1"/>
            </p:cNvSpPr>
            <p:nvPr/>
          </p:nvSpPr>
          <p:spPr bwMode="auto">
            <a:xfrm>
              <a:off x="702" y="247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6684" name="Freeform 12"/>
            <p:cNvSpPr>
              <a:spLocks/>
            </p:cNvSpPr>
            <p:nvPr/>
          </p:nvSpPr>
          <p:spPr bwMode="auto">
            <a:xfrm>
              <a:off x="725" y="1482"/>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5" name="Rectangle 13"/>
            <p:cNvSpPr>
              <a:spLocks noChangeArrowheads="1"/>
            </p:cNvSpPr>
            <p:nvPr/>
          </p:nvSpPr>
          <p:spPr bwMode="auto">
            <a:xfrm>
              <a:off x="717" y="1440"/>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sp>
          <p:nvSpPr>
            <p:cNvPr id="2716686" name="Line 14"/>
            <p:cNvSpPr>
              <a:spLocks noChangeShapeType="1"/>
            </p:cNvSpPr>
            <p:nvPr/>
          </p:nvSpPr>
          <p:spPr bwMode="auto">
            <a:xfrm flipH="1">
              <a:off x="614" y="1379"/>
              <a:ext cx="17" cy="136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15"/>
          <p:cNvGrpSpPr>
            <a:grpSpLocks/>
          </p:cNvGrpSpPr>
          <p:nvPr/>
        </p:nvGrpSpPr>
        <p:grpSpPr bwMode="auto">
          <a:xfrm>
            <a:off x="1638300" y="2511425"/>
            <a:ext cx="1444625" cy="517525"/>
            <a:chOff x="1032" y="1458"/>
            <a:chExt cx="910" cy="326"/>
          </a:xfrm>
        </p:grpSpPr>
        <p:grpSp>
          <p:nvGrpSpPr>
            <p:cNvPr id="4" name="Group 16"/>
            <p:cNvGrpSpPr>
              <a:grpSpLocks/>
            </p:cNvGrpSpPr>
            <p:nvPr/>
          </p:nvGrpSpPr>
          <p:grpSpPr bwMode="auto">
            <a:xfrm>
              <a:off x="1032" y="1458"/>
              <a:ext cx="194" cy="326"/>
              <a:chOff x="1161" y="1458"/>
              <a:chExt cx="218" cy="326"/>
            </a:xfrm>
          </p:grpSpPr>
          <p:sp>
            <p:nvSpPr>
              <p:cNvPr id="2716689" name="AutoShape 17"/>
              <p:cNvSpPr>
                <a:spLocks noChangeArrowheads="1"/>
              </p:cNvSpPr>
              <p:nvPr/>
            </p:nvSpPr>
            <p:spPr bwMode="auto">
              <a:xfrm>
                <a:off x="1161" y="1510"/>
                <a:ext cx="218" cy="274"/>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0" name="AutoShape 18"/>
              <p:cNvSpPr>
                <a:spLocks noChangeArrowheads="1"/>
              </p:cNvSpPr>
              <p:nvPr/>
            </p:nvSpPr>
            <p:spPr bwMode="auto">
              <a:xfrm>
                <a:off x="1214" y="1458"/>
                <a:ext cx="165"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1" name="AutoShape 19"/>
              <p:cNvSpPr>
                <a:spLocks noChangeArrowheads="1"/>
              </p:cNvSpPr>
              <p:nvPr/>
            </p:nvSpPr>
            <p:spPr bwMode="auto">
              <a:xfrm>
                <a:off x="1205" y="1532"/>
                <a:ext cx="114" cy="18"/>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516" y="1500"/>
              <a:ext cx="189" cy="269"/>
              <a:chOff x="1705" y="1500"/>
              <a:chExt cx="213" cy="269"/>
            </a:xfrm>
          </p:grpSpPr>
          <p:sp>
            <p:nvSpPr>
              <p:cNvPr id="2716693" name="Freeform 21"/>
              <p:cNvSpPr>
                <a:spLocks/>
              </p:cNvSpPr>
              <p:nvPr/>
            </p:nvSpPr>
            <p:spPr bwMode="auto">
              <a:xfrm>
                <a:off x="1843" y="1625"/>
                <a:ext cx="64" cy="144"/>
              </a:xfrm>
              <a:custGeom>
                <a:avLst/>
                <a:gdLst/>
                <a:ahLst/>
                <a:cxnLst>
                  <a:cxn ang="0">
                    <a:pos x="46" y="0"/>
                  </a:cxn>
                  <a:cxn ang="0">
                    <a:pos x="63" y="0"/>
                  </a:cxn>
                  <a:cxn ang="0">
                    <a:pos x="17" y="143"/>
                  </a:cxn>
                  <a:cxn ang="0">
                    <a:pos x="0" y="143"/>
                  </a:cxn>
                  <a:cxn ang="0">
                    <a:pos x="46" y="0"/>
                  </a:cxn>
                </a:cxnLst>
                <a:rect l="0" t="0" r="r" b="b"/>
                <a:pathLst>
                  <a:path w="64" h="144">
                    <a:moveTo>
                      <a:pt x="46" y="0"/>
                    </a:moveTo>
                    <a:lnTo>
                      <a:pt x="63" y="0"/>
                    </a:lnTo>
                    <a:lnTo>
                      <a:pt x="17" y="143"/>
                    </a:lnTo>
                    <a:lnTo>
                      <a:pt x="0" y="143"/>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694" name="Rectangle 22"/>
              <p:cNvSpPr>
                <a:spLocks noChangeArrowheads="1"/>
              </p:cNvSpPr>
              <p:nvPr/>
            </p:nvSpPr>
            <p:spPr bwMode="auto">
              <a:xfrm>
                <a:off x="1838" y="1625"/>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5" name="Rectangle 23"/>
              <p:cNvSpPr>
                <a:spLocks noChangeArrowheads="1"/>
              </p:cNvSpPr>
              <p:nvPr/>
            </p:nvSpPr>
            <p:spPr bwMode="auto">
              <a:xfrm>
                <a:off x="1846" y="1683"/>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6" name="Rectangle 24"/>
              <p:cNvSpPr>
                <a:spLocks noChangeArrowheads="1"/>
              </p:cNvSpPr>
              <p:nvPr/>
            </p:nvSpPr>
            <p:spPr bwMode="auto">
              <a:xfrm>
                <a:off x="1707" y="1683"/>
                <a:ext cx="79" cy="10"/>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7" name="Oval 25"/>
              <p:cNvSpPr>
                <a:spLocks noChangeArrowheads="1"/>
              </p:cNvSpPr>
              <p:nvPr/>
            </p:nvSpPr>
            <p:spPr bwMode="auto">
              <a:xfrm>
                <a:off x="1769" y="1500"/>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698" name="Freeform 26"/>
              <p:cNvSpPr>
                <a:spLocks/>
              </p:cNvSpPr>
              <p:nvPr/>
            </p:nvSpPr>
            <p:spPr bwMode="auto">
              <a:xfrm>
                <a:off x="1705" y="1547"/>
                <a:ext cx="146"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6" y="125"/>
                  </a:cxn>
                  <a:cxn ang="0">
                    <a:pos x="95" y="221"/>
                  </a:cxn>
                  <a:cxn ang="0">
                    <a:pos x="120" y="106"/>
                  </a:cxn>
                  <a:cxn ang="0">
                    <a:pos x="119" y="104"/>
                  </a:cxn>
                  <a:cxn ang="0">
                    <a:pos x="118" y="102"/>
                  </a:cxn>
                  <a:cxn ang="0">
                    <a:pos x="116" y="100"/>
                  </a:cxn>
                  <a:cxn ang="0">
                    <a:pos x="114" y="98"/>
                  </a:cxn>
                  <a:cxn ang="0">
                    <a:pos x="111" y="97"/>
                  </a:cxn>
                  <a:cxn ang="0">
                    <a:pos x="108" y="96"/>
                  </a:cxn>
                  <a:cxn ang="0">
                    <a:pos x="106" y="96"/>
                  </a:cxn>
                  <a:cxn ang="0">
                    <a:pos x="103" y="96"/>
                  </a:cxn>
                  <a:cxn ang="0">
                    <a:pos x="70" y="56"/>
                  </a:cxn>
                  <a:cxn ang="0">
                    <a:pos x="135" y="70"/>
                  </a:cxn>
                  <a:cxn ang="0">
                    <a:pos x="137" y="69"/>
                  </a:cxn>
                  <a:cxn ang="0">
                    <a:pos x="139" y="68"/>
                  </a:cxn>
                  <a:cxn ang="0">
                    <a:pos x="142" y="66"/>
                  </a:cxn>
                  <a:cxn ang="0">
                    <a:pos x="144" y="65"/>
                  </a:cxn>
                  <a:cxn ang="0">
                    <a:pos x="144" y="62"/>
                  </a:cxn>
                  <a:cxn ang="0">
                    <a:pos x="145" y="59"/>
                  </a:cxn>
                  <a:cxn ang="0">
                    <a:pos x="144" y="55"/>
                  </a:cxn>
                  <a:cxn ang="0">
                    <a:pos x="143" y="53"/>
                  </a:cxn>
                  <a:cxn ang="0">
                    <a:pos x="141" y="51"/>
                  </a:cxn>
                  <a:cxn ang="0">
                    <a:pos x="139" y="49"/>
                  </a:cxn>
                  <a:cxn ang="0">
                    <a:pos x="136" y="48"/>
                  </a:cxn>
                  <a:cxn ang="0">
                    <a:pos x="92" y="48"/>
                  </a:cxn>
                  <a:cxn ang="0">
                    <a:pos x="84" y="31"/>
                  </a:cxn>
                  <a:cxn ang="0">
                    <a:pos x="85" y="27"/>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8"/>
                  </a:cxn>
                  <a:cxn ang="0">
                    <a:pos x="41" y="12"/>
                  </a:cxn>
                  <a:cxn ang="0">
                    <a:pos x="39" y="17"/>
                  </a:cxn>
                </a:cxnLst>
                <a:rect l="0" t="0" r="r" b="b"/>
                <a:pathLst>
                  <a:path w="146"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6" y="125"/>
                    </a:lnTo>
                    <a:lnTo>
                      <a:pt x="95" y="125"/>
                    </a:lnTo>
                    <a:lnTo>
                      <a:pt x="95" y="221"/>
                    </a:lnTo>
                    <a:lnTo>
                      <a:pt x="120" y="221"/>
                    </a:lnTo>
                    <a:lnTo>
                      <a:pt x="120" y="106"/>
                    </a:lnTo>
                    <a:lnTo>
                      <a:pt x="120" y="105"/>
                    </a:lnTo>
                    <a:lnTo>
                      <a:pt x="119" y="104"/>
                    </a:lnTo>
                    <a:lnTo>
                      <a:pt x="118" y="102"/>
                    </a:lnTo>
                    <a:lnTo>
                      <a:pt x="118" y="102"/>
                    </a:lnTo>
                    <a:lnTo>
                      <a:pt x="117" y="101"/>
                    </a:lnTo>
                    <a:lnTo>
                      <a:pt x="116" y="100"/>
                    </a:lnTo>
                    <a:lnTo>
                      <a:pt x="115" y="99"/>
                    </a:lnTo>
                    <a:lnTo>
                      <a:pt x="114" y="98"/>
                    </a:lnTo>
                    <a:lnTo>
                      <a:pt x="113" y="98"/>
                    </a:lnTo>
                    <a:lnTo>
                      <a:pt x="111" y="97"/>
                    </a:lnTo>
                    <a:lnTo>
                      <a:pt x="110" y="97"/>
                    </a:lnTo>
                    <a:lnTo>
                      <a:pt x="108" y="96"/>
                    </a:lnTo>
                    <a:lnTo>
                      <a:pt x="107" y="96"/>
                    </a:lnTo>
                    <a:lnTo>
                      <a:pt x="106" y="96"/>
                    </a:lnTo>
                    <a:lnTo>
                      <a:pt x="104" y="96"/>
                    </a:lnTo>
                    <a:lnTo>
                      <a:pt x="103" y="96"/>
                    </a:lnTo>
                    <a:lnTo>
                      <a:pt x="57" y="94"/>
                    </a:lnTo>
                    <a:lnTo>
                      <a:pt x="70" y="56"/>
                    </a:lnTo>
                    <a:lnTo>
                      <a:pt x="79" y="70"/>
                    </a:lnTo>
                    <a:lnTo>
                      <a:pt x="135" y="70"/>
                    </a:lnTo>
                    <a:lnTo>
                      <a:pt x="136" y="69"/>
                    </a:lnTo>
                    <a:lnTo>
                      <a:pt x="137" y="69"/>
                    </a:lnTo>
                    <a:lnTo>
                      <a:pt x="139" y="68"/>
                    </a:lnTo>
                    <a:lnTo>
                      <a:pt x="139" y="68"/>
                    </a:lnTo>
                    <a:lnTo>
                      <a:pt x="140" y="67"/>
                    </a:lnTo>
                    <a:lnTo>
                      <a:pt x="142" y="66"/>
                    </a:lnTo>
                    <a:lnTo>
                      <a:pt x="142" y="65"/>
                    </a:lnTo>
                    <a:lnTo>
                      <a:pt x="144" y="65"/>
                    </a:lnTo>
                    <a:lnTo>
                      <a:pt x="144" y="63"/>
                    </a:lnTo>
                    <a:lnTo>
                      <a:pt x="144" y="62"/>
                    </a:lnTo>
                    <a:lnTo>
                      <a:pt x="145" y="61"/>
                    </a:lnTo>
                    <a:lnTo>
                      <a:pt x="145" y="59"/>
                    </a:lnTo>
                    <a:lnTo>
                      <a:pt x="145" y="57"/>
                    </a:lnTo>
                    <a:lnTo>
                      <a:pt x="144" y="55"/>
                    </a:lnTo>
                    <a:lnTo>
                      <a:pt x="144" y="54"/>
                    </a:lnTo>
                    <a:lnTo>
                      <a:pt x="143" y="53"/>
                    </a:lnTo>
                    <a:lnTo>
                      <a:pt x="142" y="52"/>
                    </a:lnTo>
                    <a:lnTo>
                      <a:pt x="141" y="51"/>
                    </a:lnTo>
                    <a:lnTo>
                      <a:pt x="140" y="50"/>
                    </a:lnTo>
                    <a:lnTo>
                      <a:pt x="139" y="49"/>
                    </a:lnTo>
                    <a:lnTo>
                      <a:pt x="138" y="48"/>
                    </a:lnTo>
                    <a:lnTo>
                      <a:pt x="136" y="48"/>
                    </a:lnTo>
                    <a:lnTo>
                      <a:pt x="135" y="48"/>
                    </a:lnTo>
                    <a:lnTo>
                      <a:pt x="92" y="48"/>
                    </a:lnTo>
                    <a:lnTo>
                      <a:pt x="83" y="33"/>
                    </a:lnTo>
                    <a:lnTo>
                      <a:pt x="84" y="31"/>
                    </a:lnTo>
                    <a:lnTo>
                      <a:pt x="85" y="29"/>
                    </a:lnTo>
                    <a:lnTo>
                      <a:pt x="85" y="27"/>
                    </a:lnTo>
                    <a:lnTo>
                      <a:pt x="85" y="25"/>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8"/>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699" name="Freeform 27"/>
            <p:cNvSpPr>
              <a:spLocks/>
            </p:cNvSpPr>
            <p:nvPr/>
          </p:nvSpPr>
          <p:spPr bwMode="auto">
            <a:xfrm>
              <a:off x="1756" y="1468"/>
              <a:ext cx="186" cy="306"/>
            </a:xfrm>
            <a:custGeom>
              <a:avLst/>
              <a:gdLst/>
              <a:ahLst/>
              <a:cxnLst>
                <a:cxn ang="0">
                  <a:pos x="208" y="276"/>
                </a:cxn>
                <a:cxn ang="0">
                  <a:pos x="192" y="276"/>
                </a:cxn>
                <a:cxn ang="0">
                  <a:pos x="165" y="241"/>
                </a:cxn>
                <a:cxn ang="0">
                  <a:pos x="127" y="177"/>
                </a:cxn>
                <a:cxn ang="0">
                  <a:pos x="116" y="149"/>
                </a:cxn>
                <a:cxn ang="0">
                  <a:pos x="119" y="129"/>
                </a:cxn>
                <a:cxn ang="0">
                  <a:pos x="128" y="125"/>
                </a:cxn>
                <a:cxn ang="0">
                  <a:pos x="143" y="135"/>
                </a:cxn>
                <a:cxn ang="0">
                  <a:pos x="162" y="147"/>
                </a:cxn>
                <a:cxn ang="0">
                  <a:pos x="171" y="147"/>
                </a:cxn>
                <a:cxn ang="0">
                  <a:pos x="173" y="141"/>
                </a:cxn>
                <a:cxn ang="0">
                  <a:pos x="164" y="129"/>
                </a:cxn>
                <a:cxn ang="0">
                  <a:pos x="141" y="113"/>
                </a:cxn>
                <a:cxn ang="0">
                  <a:pos x="132" y="91"/>
                </a:cxn>
                <a:cxn ang="0">
                  <a:pos x="128" y="72"/>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39"/>
                </a:cxn>
                <a:cxn ang="0">
                  <a:pos x="58" y="122"/>
                </a:cxn>
                <a:cxn ang="0">
                  <a:pos x="67" y="114"/>
                </a:cxn>
                <a:cxn ang="0">
                  <a:pos x="73" y="120"/>
                </a:cxn>
                <a:cxn ang="0">
                  <a:pos x="71" y="147"/>
                </a:cxn>
                <a:cxn ang="0">
                  <a:pos x="64" y="175"/>
                </a:cxn>
                <a:cxn ang="0">
                  <a:pos x="55" y="206"/>
                </a:cxn>
                <a:cxn ang="0">
                  <a:pos x="34" y="237"/>
                </a:cxn>
                <a:cxn ang="0">
                  <a:pos x="8" y="268"/>
                </a:cxn>
                <a:cxn ang="0">
                  <a:pos x="0" y="285"/>
                </a:cxn>
                <a:cxn ang="0">
                  <a:pos x="20" y="305"/>
                </a:cxn>
                <a:cxn ang="0">
                  <a:pos x="34" y="302"/>
                </a:cxn>
                <a:cxn ang="0">
                  <a:pos x="24" y="289"/>
                </a:cxn>
                <a:cxn ang="0">
                  <a:pos x="31" y="272"/>
                </a:cxn>
                <a:cxn ang="0">
                  <a:pos x="64" y="234"/>
                </a:cxn>
                <a:cxn ang="0">
                  <a:pos x="88" y="206"/>
                </a:cxn>
                <a:cxn ang="0">
                  <a:pos x="99" y="200"/>
                </a:cxn>
                <a:cxn ang="0">
                  <a:pos x="114" y="209"/>
                </a:cxn>
                <a:cxn ang="0">
                  <a:pos x="148" y="255"/>
                </a:cxn>
                <a:cxn ang="0">
                  <a:pos x="175" y="294"/>
                </a:cxn>
                <a:cxn ang="0">
                  <a:pos x="186" y="297"/>
                </a:cxn>
                <a:cxn ang="0">
                  <a:pos x="200" y="287"/>
                </a:cxn>
              </a:cxnLst>
              <a:rect l="0" t="0" r="r" b="b"/>
              <a:pathLst>
                <a:path w="209" h="306">
                  <a:moveTo>
                    <a:pt x="207" y="281"/>
                  </a:moveTo>
                  <a:lnTo>
                    <a:pt x="208" y="276"/>
                  </a:lnTo>
                  <a:lnTo>
                    <a:pt x="200" y="277"/>
                  </a:lnTo>
                  <a:lnTo>
                    <a:pt x="192" y="276"/>
                  </a:lnTo>
                  <a:lnTo>
                    <a:pt x="182" y="268"/>
                  </a:lnTo>
                  <a:lnTo>
                    <a:pt x="165" y="241"/>
                  </a:lnTo>
                  <a:lnTo>
                    <a:pt x="140" y="200"/>
                  </a:lnTo>
                  <a:lnTo>
                    <a:pt x="127" y="177"/>
                  </a:lnTo>
                  <a:lnTo>
                    <a:pt x="118" y="159"/>
                  </a:lnTo>
                  <a:lnTo>
                    <a:pt x="116" y="149"/>
                  </a:lnTo>
                  <a:lnTo>
                    <a:pt x="116" y="137"/>
                  </a:lnTo>
                  <a:lnTo>
                    <a:pt x="119" y="129"/>
                  </a:lnTo>
                  <a:lnTo>
                    <a:pt x="124" y="125"/>
                  </a:lnTo>
                  <a:lnTo>
                    <a:pt x="128" y="125"/>
                  </a:lnTo>
                  <a:lnTo>
                    <a:pt x="133" y="128"/>
                  </a:lnTo>
                  <a:lnTo>
                    <a:pt x="143" y="135"/>
                  </a:lnTo>
                  <a:lnTo>
                    <a:pt x="154" y="143"/>
                  </a:lnTo>
                  <a:lnTo>
                    <a:pt x="162" y="147"/>
                  </a:lnTo>
                  <a:lnTo>
                    <a:pt x="167" y="149"/>
                  </a:lnTo>
                  <a:lnTo>
                    <a:pt x="171" y="147"/>
                  </a:lnTo>
                  <a:lnTo>
                    <a:pt x="174" y="143"/>
                  </a:lnTo>
                  <a:lnTo>
                    <a:pt x="173" y="141"/>
                  </a:lnTo>
                  <a:lnTo>
                    <a:pt x="171" y="137"/>
                  </a:lnTo>
                  <a:lnTo>
                    <a:pt x="164" y="129"/>
                  </a:lnTo>
                  <a:lnTo>
                    <a:pt x="149" y="120"/>
                  </a:lnTo>
                  <a:lnTo>
                    <a:pt x="141" y="113"/>
                  </a:lnTo>
                  <a:lnTo>
                    <a:pt x="136" y="104"/>
                  </a:lnTo>
                  <a:lnTo>
                    <a:pt x="132" y="91"/>
                  </a:lnTo>
                  <a:lnTo>
                    <a:pt x="131" y="78"/>
                  </a:lnTo>
                  <a:lnTo>
                    <a:pt x="128" y="72"/>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2"/>
                  </a:lnTo>
                  <a:lnTo>
                    <a:pt x="58" y="79"/>
                  </a:lnTo>
                  <a:lnTo>
                    <a:pt x="52" y="91"/>
                  </a:lnTo>
                  <a:lnTo>
                    <a:pt x="48" y="104"/>
                  </a:lnTo>
                  <a:lnTo>
                    <a:pt x="44" y="114"/>
                  </a:lnTo>
                  <a:lnTo>
                    <a:pt x="43" y="128"/>
                  </a:lnTo>
                  <a:lnTo>
                    <a:pt x="42" y="143"/>
                  </a:lnTo>
                  <a:lnTo>
                    <a:pt x="42" y="153"/>
                  </a:lnTo>
                  <a:lnTo>
                    <a:pt x="42" y="160"/>
                  </a:lnTo>
                  <a:lnTo>
                    <a:pt x="43" y="166"/>
                  </a:lnTo>
                  <a:lnTo>
                    <a:pt x="46" y="168"/>
                  </a:lnTo>
                  <a:lnTo>
                    <a:pt x="51" y="170"/>
                  </a:lnTo>
                  <a:lnTo>
                    <a:pt x="54" y="168"/>
                  </a:lnTo>
                  <a:lnTo>
                    <a:pt x="55" y="166"/>
                  </a:lnTo>
                  <a:lnTo>
                    <a:pt x="55" y="155"/>
                  </a:lnTo>
                  <a:lnTo>
                    <a:pt x="55" y="139"/>
                  </a:lnTo>
                  <a:lnTo>
                    <a:pt x="56" y="129"/>
                  </a:lnTo>
                  <a:lnTo>
                    <a:pt x="58" y="122"/>
                  </a:lnTo>
                  <a:lnTo>
                    <a:pt x="61" y="116"/>
                  </a:lnTo>
                  <a:lnTo>
                    <a:pt x="67" y="114"/>
                  </a:lnTo>
                  <a:lnTo>
                    <a:pt x="72" y="116"/>
                  </a:lnTo>
                  <a:lnTo>
                    <a:pt x="73" y="120"/>
                  </a:lnTo>
                  <a:lnTo>
                    <a:pt x="72" y="131"/>
                  </a:lnTo>
                  <a:lnTo>
                    <a:pt x="71" y="147"/>
                  </a:lnTo>
                  <a:lnTo>
                    <a:pt x="68" y="162"/>
                  </a:lnTo>
                  <a:lnTo>
                    <a:pt x="64" y="175"/>
                  </a:lnTo>
                  <a:lnTo>
                    <a:pt x="60" y="192"/>
                  </a:lnTo>
                  <a:lnTo>
                    <a:pt x="55" y="206"/>
                  </a:lnTo>
                  <a:lnTo>
                    <a:pt x="43" y="225"/>
                  </a:lnTo>
                  <a:lnTo>
                    <a:pt x="34" y="237"/>
                  </a:lnTo>
                  <a:lnTo>
                    <a:pt x="18" y="255"/>
                  </a:lnTo>
                  <a:lnTo>
                    <a:pt x="8" y="268"/>
                  </a:lnTo>
                  <a:lnTo>
                    <a:pt x="0" y="280"/>
                  </a:lnTo>
                  <a:lnTo>
                    <a:pt x="0" y="285"/>
                  </a:lnTo>
                  <a:lnTo>
                    <a:pt x="8" y="294"/>
                  </a:lnTo>
                  <a:lnTo>
                    <a:pt x="20" y="305"/>
                  </a:lnTo>
                  <a:lnTo>
                    <a:pt x="31" y="305"/>
                  </a:lnTo>
                  <a:lnTo>
                    <a:pt x="34" y="302"/>
                  </a:lnTo>
                  <a:lnTo>
                    <a:pt x="29" y="296"/>
                  </a:lnTo>
                  <a:lnTo>
                    <a:pt x="24" y="289"/>
                  </a:lnTo>
                  <a:lnTo>
                    <a:pt x="24" y="284"/>
                  </a:lnTo>
                  <a:lnTo>
                    <a:pt x="31" y="272"/>
                  </a:lnTo>
                  <a:lnTo>
                    <a:pt x="44" y="259"/>
                  </a:lnTo>
                  <a:lnTo>
                    <a:pt x="64" y="234"/>
                  </a:lnTo>
                  <a:lnTo>
                    <a:pt x="81" y="213"/>
                  </a:lnTo>
                  <a:lnTo>
                    <a:pt x="88" y="206"/>
                  </a:lnTo>
                  <a:lnTo>
                    <a:pt x="92" y="201"/>
                  </a:lnTo>
                  <a:lnTo>
                    <a:pt x="99" y="200"/>
                  </a:lnTo>
                  <a:lnTo>
                    <a:pt x="106" y="204"/>
                  </a:lnTo>
                  <a:lnTo>
                    <a:pt x="114" y="209"/>
                  </a:lnTo>
                  <a:lnTo>
                    <a:pt x="130" y="230"/>
                  </a:lnTo>
                  <a:lnTo>
                    <a:pt x="148" y="255"/>
                  </a:lnTo>
                  <a:lnTo>
                    <a:pt x="165" y="280"/>
                  </a:lnTo>
                  <a:lnTo>
                    <a:pt x="175" y="294"/>
                  </a:lnTo>
                  <a:lnTo>
                    <a:pt x="179" y="297"/>
                  </a:lnTo>
                  <a:lnTo>
                    <a:pt x="186" y="297"/>
                  </a:lnTo>
                  <a:lnTo>
                    <a:pt x="192" y="292"/>
                  </a:lnTo>
                  <a:lnTo>
                    <a:pt x="200" y="287"/>
                  </a:lnTo>
                  <a:lnTo>
                    <a:pt x="207" y="281"/>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6" name="Group 28"/>
            <p:cNvGrpSpPr>
              <a:grpSpLocks/>
            </p:cNvGrpSpPr>
            <p:nvPr/>
          </p:nvGrpSpPr>
          <p:grpSpPr bwMode="auto">
            <a:xfrm>
              <a:off x="1232" y="1458"/>
              <a:ext cx="241" cy="326"/>
              <a:chOff x="1386" y="1458"/>
              <a:chExt cx="271" cy="326"/>
            </a:xfrm>
          </p:grpSpPr>
          <p:grpSp>
            <p:nvGrpSpPr>
              <p:cNvPr id="7" name="Group 29"/>
              <p:cNvGrpSpPr>
                <a:grpSpLocks/>
              </p:cNvGrpSpPr>
              <p:nvPr/>
            </p:nvGrpSpPr>
            <p:grpSpPr bwMode="auto">
              <a:xfrm>
                <a:off x="1386" y="1458"/>
                <a:ext cx="271" cy="326"/>
                <a:chOff x="1386" y="1458"/>
                <a:chExt cx="271" cy="326"/>
              </a:xfrm>
            </p:grpSpPr>
            <p:sp>
              <p:nvSpPr>
                <p:cNvPr id="2716702" name="AutoShape 30"/>
                <p:cNvSpPr>
                  <a:spLocks noChangeArrowheads="1"/>
                </p:cNvSpPr>
                <p:nvPr/>
              </p:nvSpPr>
              <p:spPr bwMode="auto">
                <a:xfrm>
                  <a:off x="1386" y="1510"/>
                  <a:ext cx="271" cy="274"/>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3" name="AutoShape 31"/>
                <p:cNvSpPr>
                  <a:spLocks noChangeArrowheads="1"/>
                </p:cNvSpPr>
                <p:nvPr/>
              </p:nvSpPr>
              <p:spPr bwMode="auto">
                <a:xfrm>
                  <a:off x="1450" y="1458"/>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04" name="Oval 32"/>
              <p:cNvSpPr>
                <a:spLocks noChangeArrowheads="1"/>
              </p:cNvSpPr>
              <p:nvPr/>
            </p:nvSpPr>
            <p:spPr bwMode="auto">
              <a:xfrm>
                <a:off x="1472" y="1486"/>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05" name="AutoShape 33"/>
              <p:cNvSpPr>
                <a:spLocks noChangeArrowheads="1"/>
              </p:cNvSpPr>
              <p:nvPr/>
            </p:nvSpPr>
            <p:spPr bwMode="auto">
              <a:xfrm>
                <a:off x="1418" y="1640"/>
                <a:ext cx="145" cy="59"/>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8" name="Group 34"/>
          <p:cNvGrpSpPr>
            <a:grpSpLocks/>
          </p:cNvGrpSpPr>
          <p:nvPr/>
        </p:nvGrpSpPr>
        <p:grpSpPr bwMode="auto">
          <a:xfrm>
            <a:off x="3321050" y="3046413"/>
            <a:ext cx="1441450" cy="517525"/>
            <a:chOff x="2353" y="1795"/>
            <a:chExt cx="1022" cy="326"/>
          </a:xfrm>
        </p:grpSpPr>
        <p:grpSp>
          <p:nvGrpSpPr>
            <p:cNvPr id="9" name="Group 35"/>
            <p:cNvGrpSpPr>
              <a:grpSpLocks/>
            </p:cNvGrpSpPr>
            <p:nvPr/>
          </p:nvGrpSpPr>
          <p:grpSpPr bwMode="auto">
            <a:xfrm>
              <a:off x="2353" y="1795"/>
              <a:ext cx="217" cy="326"/>
              <a:chOff x="2353" y="1795"/>
              <a:chExt cx="217" cy="326"/>
            </a:xfrm>
          </p:grpSpPr>
          <p:sp>
            <p:nvSpPr>
              <p:cNvPr id="2716708" name="AutoShape 36"/>
              <p:cNvSpPr>
                <a:spLocks noChangeArrowheads="1"/>
              </p:cNvSpPr>
              <p:nvPr/>
            </p:nvSpPr>
            <p:spPr bwMode="auto">
              <a:xfrm>
                <a:off x="2353" y="1849"/>
                <a:ext cx="217" cy="272"/>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9" name="AutoShape 37"/>
              <p:cNvSpPr>
                <a:spLocks noChangeArrowheads="1"/>
              </p:cNvSpPr>
              <p:nvPr/>
            </p:nvSpPr>
            <p:spPr bwMode="auto">
              <a:xfrm>
                <a:off x="2404" y="1795"/>
                <a:ext cx="166"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10" name="AutoShape 38"/>
              <p:cNvSpPr>
                <a:spLocks noChangeArrowheads="1"/>
              </p:cNvSpPr>
              <p:nvPr/>
            </p:nvSpPr>
            <p:spPr bwMode="auto">
              <a:xfrm>
                <a:off x="2396" y="1869"/>
                <a:ext cx="111" cy="18"/>
              </a:xfrm>
              <a:prstGeom prst="parallelogram">
                <a:avLst>
                  <a:gd name="adj" fmla="val 1541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0" name="Group 39"/>
            <p:cNvGrpSpPr>
              <a:grpSpLocks/>
            </p:cNvGrpSpPr>
            <p:nvPr/>
          </p:nvGrpSpPr>
          <p:grpSpPr bwMode="auto">
            <a:xfrm>
              <a:off x="2897" y="1838"/>
              <a:ext cx="211" cy="270"/>
              <a:chOff x="2897" y="1838"/>
              <a:chExt cx="211" cy="270"/>
            </a:xfrm>
          </p:grpSpPr>
          <p:sp>
            <p:nvSpPr>
              <p:cNvPr id="2716712" name="Freeform 40"/>
              <p:cNvSpPr>
                <a:spLocks/>
              </p:cNvSpPr>
              <p:nvPr/>
            </p:nvSpPr>
            <p:spPr bwMode="auto">
              <a:xfrm>
                <a:off x="3033" y="196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13" name="Rectangle 41"/>
              <p:cNvSpPr>
                <a:spLocks noChangeArrowheads="1"/>
              </p:cNvSpPr>
              <p:nvPr/>
            </p:nvSpPr>
            <p:spPr bwMode="auto">
              <a:xfrm>
                <a:off x="3028" y="1963"/>
                <a:ext cx="80"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4" name="Rectangle 42"/>
              <p:cNvSpPr>
                <a:spLocks noChangeArrowheads="1"/>
              </p:cNvSpPr>
              <p:nvPr/>
            </p:nvSpPr>
            <p:spPr bwMode="auto">
              <a:xfrm>
                <a:off x="3036" y="202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5" name="Rectangle 43"/>
              <p:cNvSpPr>
                <a:spLocks noChangeArrowheads="1"/>
              </p:cNvSpPr>
              <p:nvPr/>
            </p:nvSpPr>
            <p:spPr bwMode="auto">
              <a:xfrm>
                <a:off x="2898" y="2022"/>
                <a:ext cx="78"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6" name="Oval 44"/>
              <p:cNvSpPr>
                <a:spLocks noChangeArrowheads="1"/>
              </p:cNvSpPr>
              <p:nvPr/>
            </p:nvSpPr>
            <p:spPr bwMode="auto">
              <a:xfrm>
                <a:off x="2959" y="1838"/>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17" name="Freeform 45"/>
              <p:cNvSpPr>
                <a:spLocks/>
              </p:cNvSpPr>
              <p:nvPr/>
            </p:nvSpPr>
            <p:spPr bwMode="auto">
              <a:xfrm>
                <a:off x="2897" y="1884"/>
                <a:ext cx="144"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1" y="126"/>
                  </a:cxn>
                  <a:cxn ang="0">
                    <a:pos x="15" y="126"/>
                  </a:cxn>
                  <a:cxn ang="0">
                    <a:pos x="93" y="223"/>
                  </a:cxn>
                  <a:cxn ang="0">
                    <a:pos x="118" y="107"/>
                  </a:cxn>
                  <a:cxn ang="0">
                    <a:pos x="117" y="105"/>
                  </a:cxn>
                  <a:cxn ang="0">
                    <a:pos x="116" y="103"/>
                  </a:cxn>
                  <a:cxn ang="0">
                    <a:pos x="114" y="101"/>
                  </a:cxn>
                  <a:cxn ang="0">
                    <a:pos x="112" y="99"/>
                  </a:cxn>
                  <a:cxn ang="0">
                    <a:pos x="110" y="98"/>
                  </a:cxn>
                  <a:cxn ang="0">
                    <a:pos x="107" y="97"/>
                  </a:cxn>
                  <a:cxn ang="0">
                    <a:pos x="104" y="97"/>
                  </a:cxn>
                  <a:cxn ang="0">
                    <a:pos x="102" y="97"/>
                  </a:cxn>
                  <a:cxn ang="0">
                    <a:pos x="69" y="57"/>
                  </a:cxn>
                  <a:cxn ang="0">
                    <a:pos x="133" y="70"/>
                  </a:cxn>
                  <a:cxn ang="0">
                    <a:pos x="135" y="70"/>
                  </a:cxn>
                  <a:cxn ang="0">
                    <a:pos x="137" y="69"/>
                  </a:cxn>
                  <a:cxn ang="0">
                    <a:pos x="140" y="67"/>
                  </a:cxn>
                  <a:cxn ang="0">
                    <a:pos x="142" y="65"/>
                  </a:cxn>
                  <a:cxn ang="0">
                    <a:pos x="142" y="62"/>
                  </a:cxn>
                  <a:cxn ang="0">
                    <a:pos x="143" y="59"/>
                  </a:cxn>
                  <a:cxn ang="0">
                    <a:pos x="142" y="56"/>
                  </a:cxn>
                  <a:cxn ang="0">
                    <a:pos x="141" y="53"/>
                  </a:cxn>
                  <a:cxn ang="0">
                    <a:pos x="139" y="51"/>
                  </a:cxn>
                  <a:cxn ang="0">
                    <a:pos x="137" y="49"/>
                  </a:cxn>
                  <a:cxn ang="0">
                    <a:pos x="134" y="49"/>
                  </a:cxn>
                  <a:cxn ang="0">
                    <a:pos x="91" y="49"/>
                  </a:cxn>
                  <a:cxn ang="0">
                    <a:pos x="83" y="32"/>
                  </a:cxn>
                  <a:cxn ang="0">
                    <a:pos x="84" y="28"/>
                  </a:cxn>
                  <a:cxn ang="0">
                    <a:pos x="84" y="23"/>
                  </a:cxn>
                  <a:cxn ang="0">
                    <a:pos x="84" y="18"/>
                  </a:cxn>
                  <a:cxn ang="0">
                    <a:pos x="83" y="14"/>
                  </a:cxn>
                  <a:cxn ang="0">
                    <a:pos x="82" y="11"/>
                  </a:cxn>
                  <a:cxn ang="0">
                    <a:pos x="79" y="8"/>
                  </a:cxn>
                  <a:cxn ang="0">
                    <a:pos x="76" y="5"/>
                  </a:cxn>
                  <a:cxn ang="0">
                    <a:pos x="73" y="3"/>
                  </a:cxn>
                  <a:cxn ang="0">
                    <a:pos x="69" y="1"/>
                  </a:cxn>
                  <a:cxn ang="0">
                    <a:pos x="64" y="0"/>
                  </a:cxn>
                  <a:cxn ang="0">
                    <a:pos x="60" y="0"/>
                  </a:cxn>
                  <a:cxn ang="0">
                    <a:pos x="56" y="1"/>
                  </a:cxn>
                  <a:cxn ang="0">
                    <a:pos x="51" y="2"/>
                  </a:cxn>
                  <a:cxn ang="0">
                    <a:pos x="47" y="5"/>
                  </a:cxn>
                  <a:cxn ang="0">
                    <a:pos x="43" y="9"/>
                  </a:cxn>
                  <a:cxn ang="0">
                    <a:pos x="41" y="12"/>
                  </a:cxn>
                  <a:cxn ang="0">
                    <a:pos x="39" y="17"/>
                  </a:cxn>
                </a:cxnLst>
                <a:rect l="0" t="0" r="r" b="b"/>
                <a:pathLst>
                  <a:path w="144"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4" y="122"/>
                    </a:lnTo>
                    <a:lnTo>
                      <a:pt x="6" y="123"/>
                    </a:lnTo>
                    <a:lnTo>
                      <a:pt x="8" y="124"/>
                    </a:lnTo>
                    <a:lnTo>
                      <a:pt x="9" y="125"/>
                    </a:lnTo>
                    <a:lnTo>
                      <a:pt x="10" y="125"/>
                    </a:lnTo>
                    <a:lnTo>
                      <a:pt x="11" y="126"/>
                    </a:lnTo>
                    <a:lnTo>
                      <a:pt x="13" y="126"/>
                    </a:lnTo>
                    <a:lnTo>
                      <a:pt x="15" y="126"/>
                    </a:lnTo>
                    <a:lnTo>
                      <a:pt x="93" y="126"/>
                    </a:lnTo>
                    <a:lnTo>
                      <a:pt x="93" y="223"/>
                    </a:lnTo>
                    <a:lnTo>
                      <a:pt x="118" y="223"/>
                    </a:lnTo>
                    <a:lnTo>
                      <a:pt x="118" y="107"/>
                    </a:lnTo>
                    <a:lnTo>
                      <a:pt x="118" y="106"/>
                    </a:lnTo>
                    <a:lnTo>
                      <a:pt x="117" y="105"/>
                    </a:lnTo>
                    <a:lnTo>
                      <a:pt x="117" y="103"/>
                    </a:lnTo>
                    <a:lnTo>
                      <a:pt x="116" y="103"/>
                    </a:lnTo>
                    <a:lnTo>
                      <a:pt x="116" y="102"/>
                    </a:lnTo>
                    <a:lnTo>
                      <a:pt x="114" y="101"/>
                    </a:lnTo>
                    <a:lnTo>
                      <a:pt x="114" y="100"/>
                    </a:lnTo>
                    <a:lnTo>
                      <a:pt x="112" y="99"/>
                    </a:lnTo>
                    <a:lnTo>
                      <a:pt x="111" y="99"/>
                    </a:lnTo>
                    <a:lnTo>
                      <a:pt x="110" y="98"/>
                    </a:lnTo>
                    <a:lnTo>
                      <a:pt x="109" y="98"/>
                    </a:lnTo>
                    <a:lnTo>
                      <a:pt x="107" y="97"/>
                    </a:lnTo>
                    <a:lnTo>
                      <a:pt x="105" y="97"/>
                    </a:lnTo>
                    <a:lnTo>
                      <a:pt x="104" y="97"/>
                    </a:lnTo>
                    <a:lnTo>
                      <a:pt x="103" y="97"/>
                    </a:lnTo>
                    <a:lnTo>
                      <a:pt x="102" y="97"/>
                    </a:lnTo>
                    <a:lnTo>
                      <a:pt x="56" y="95"/>
                    </a:lnTo>
                    <a:lnTo>
                      <a:pt x="69" y="57"/>
                    </a:lnTo>
                    <a:lnTo>
                      <a:pt x="78" y="70"/>
                    </a:lnTo>
                    <a:lnTo>
                      <a:pt x="133" y="70"/>
                    </a:lnTo>
                    <a:lnTo>
                      <a:pt x="134" y="70"/>
                    </a:lnTo>
                    <a:lnTo>
                      <a:pt x="135" y="70"/>
                    </a:lnTo>
                    <a:lnTo>
                      <a:pt x="137" y="69"/>
                    </a:lnTo>
                    <a:lnTo>
                      <a:pt x="137" y="69"/>
                    </a:lnTo>
                    <a:lnTo>
                      <a:pt x="139" y="68"/>
                    </a:lnTo>
                    <a:lnTo>
                      <a:pt x="140" y="67"/>
                    </a:lnTo>
                    <a:lnTo>
                      <a:pt x="140" y="66"/>
                    </a:lnTo>
                    <a:lnTo>
                      <a:pt x="142" y="65"/>
                    </a:lnTo>
                    <a:lnTo>
                      <a:pt x="142" y="64"/>
                    </a:lnTo>
                    <a:lnTo>
                      <a:pt x="142" y="62"/>
                    </a:lnTo>
                    <a:lnTo>
                      <a:pt x="143" y="61"/>
                    </a:lnTo>
                    <a:lnTo>
                      <a:pt x="143" y="59"/>
                    </a:lnTo>
                    <a:lnTo>
                      <a:pt x="143" y="57"/>
                    </a:lnTo>
                    <a:lnTo>
                      <a:pt x="142" y="56"/>
                    </a:lnTo>
                    <a:lnTo>
                      <a:pt x="142" y="55"/>
                    </a:lnTo>
                    <a:lnTo>
                      <a:pt x="141" y="53"/>
                    </a:lnTo>
                    <a:lnTo>
                      <a:pt x="140" y="52"/>
                    </a:lnTo>
                    <a:lnTo>
                      <a:pt x="139" y="51"/>
                    </a:lnTo>
                    <a:lnTo>
                      <a:pt x="138" y="50"/>
                    </a:lnTo>
                    <a:lnTo>
                      <a:pt x="137" y="49"/>
                    </a:lnTo>
                    <a:lnTo>
                      <a:pt x="136" y="49"/>
                    </a:lnTo>
                    <a:lnTo>
                      <a:pt x="134" y="49"/>
                    </a:lnTo>
                    <a:lnTo>
                      <a:pt x="133" y="49"/>
                    </a:lnTo>
                    <a:lnTo>
                      <a:pt x="91" y="49"/>
                    </a:lnTo>
                    <a:lnTo>
                      <a:pt x="82" y="33"/>
                    </a:lnTo>
                    <a:lnTo>
                      <a:pt x="83" y="32"/>
                    </a:lnTo>
                    <a:lnTo>
                      <a:pt x="84" y="30"/>
                    </a:lnTo>
                    <a:lnTo>
                      <a:pt x="84" y="28"/>
                    </a:lnTo>
                    <a:lnTo>
                      <a:pt x="84" y="26"/>
                    </a:lnTo>
                    <a:lnTo>
                      <a:pt x="84" y="23"/>
                    </a:lnTo>
                    <a:lnTo>
                      <a:pt x="84" y="21"/>
                    </a:lnTo>
                    <a:lnTo>
                      <a:pt x="84" y="18"/>
                    </a:lnTo>
                    <a:lnTo>
                      <a:pt x="84" y="16"/>
                    </a:lnTo>
                    <a:lnTo>
                      <a:pt x="83" y="14"/>
                    </a:lnTo>
                    <a:lnTo>
                      <a:pt x="82" y="13"/>
                    </a:lnTo>
                    <a:lnTo>
                      <a:pt x="82" y="11"/>
                    </a:lnTo>
                    <a:lnTo>
                      <a:pt x="80" y="10"/>
                    </a:lnTo>
                    <a:lnTo>
                      <a:pt x="79" y="8"/>
                    </a:lnTo>
                    <a:lnTo>
                      <a:pt x="78" y="7"/>
                    </a:lnTo>
                    <a:lnTo>
                      <a:pt x="76" y="5"/>
                    </a:lnTo>
                    <a:lnTo>
                      <a:pt x="75" y="4"/>
                    </a:lnTo>
                    <a:lnTo>
                      <a:pt x="73" y="3"/>
                    </a:lnTo>
                    <a:lnTo>
                      <a:pt x="71" y="2"/>
                    </a:lnTo>
                    <a:lnTo>
                      <a:pt x="69" y="1"/>
                    </a:lnTo>
                    <a:lnTo>
                      <a:pt x="66" y="1"/>
                    </a:lnTo>
                    <a:lnTo>
                      <a:pt x="64" y="0"/>
                    </a:lnTo>
                    <a:lnTo>
                      <a:pt x="63" y="0"/>
                    </a:lnTo>
                    <a:lnTo>
                      <a:pt x="60" y="0"/>
                    </a:lnTo>
                    <a:lnTo>
                      <a:pt x="58" y="0"/>
                    </a:lnTo>
                    <a:lnTo>
                      <a:pt x="56" y="1"/>
                    </a:lnTo>
                    <a:lnTo>
                      <a:pt x="54" y="1"/>
                    </a:lnTo>
                    <a:lnTo>
                      <a:pt x="51" y="2"/>
                    </a:lnTo>
                    <a:lnTo>
                      <a:pt x="49" y="3"/>
                    </a:lnTo>
                    <a:lnTo>
                      <a:pt x="47" y="5"/>
                    </a:lnTo>
                    <a:lnTo>
                      <a:pt x="45" y="7"/>
                    </a:lnTo>
                    <a:lnTo>
                      <a:pt x="43" y="9"/>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18" name="Freeform 46"/>
            <p:cNvSpPr>
              <a:spLocks/>
            </p:cNvSpPr>
            <p:nvPr/>
          </p:nvSpPr>
          <p:spPr bwMode="auto">
            <a:xfrm>
              <a:off x="3166" y="1805"/>
              <a:ext cx="209" cy="308"/>
            </a:xfrm>
            <a:custGeom>
              <a:avLst/>
              <a:gdLst/>
              <a:ahLst/>
              <a:cxnLst>
                <a:cxn ang="0">
                  <a:pos x="208" y="278"/>
                </a:cxn>
                <a:cxn ang="0">
                  <a:pos x="192" y="278"/>
                </a:cxn>
                <a:cxn ang="0">
                  <a:pos x="165" y="242"/>
                </a:cxn>
                <a:cxn ang="0">
                  <a:pos x="127" y="179"/>
                </a:cxn>
                <a:cxn ang="0">
                  <a:pos x="116" y="150"/>
                </a:cxn>
                <a:cxn ang="0">
                  <a:pos x="119" y="130"/>
                </a:cxn>
                <a:cxn ang="0">
                  <a:pos x="128" y="126"/>
                </a:cxn>
                <a:cxn ang="0">
                  <a:pos x="143" y="136"/>
                </a:cxn>
                <a:cxn ang="0">
                  <a:pos x="162" y="148"/>
                </a:cxn>
                <a:cxn ang="0">
                  <a:pos x="171" y="148"/>
                </a:cxn>
                <a:cxn ang="0">
                  <a:pos x="173" y="142"/>
                </a:cxn>
                <a:cxn ang="0">
                  <a:pos x="164" y="130"/>
                </a:cxn>
                <a:cxn ang="0">
                  <a:pos x="141" y="114"/>
                </a:cxn>
                <a:cxn ang="0">
                  <a:pos x="132" y="91"/>
                </a:cxn>
                <a:cxn ang="0">
                  <a:pos x="128" y="73"/>
                </a:cxn>
                <a:cxn ang="0">
                  <a:pos x="118" y="60"/>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60"/>
                </a:cxn>
                <a:cxn ang="0">
                  <a:pos x="68" y="67"/>
                </a:cxn>
                <a:cxn ang="0">
                  <a:pos x="58" y="79"/>
                </a:cxn>
                <a:cxn ang="0">
                  <a:pos x="48" y="105"/>
                </a:cxn>
                <a:cxn ang="0">
                  <a:pos x="43" y="128"/>
                </a:cxn>
                <a:cxn ang="0">
                  <a:pos x="42" y="154"/>
                </a:cxn>
                <a:cxn ang="0">
                  <a:pos x="43" y="167"/>
                </a:cxn>
                <a:cxn ang="0">
                  <a:pos x="51" y="171"/>
                </a:cxn>
                <a:cxn ang="0">
                  <a:pos x="55" y="167"/>
                </a:cxn>
                <a:cxn ang="0">
                  <a:pos x="55" y="140"/>
                </a:cxn>
                <a:cxn ang="0">
                  <a:pos x="58" y="123"/>
                </a:cxn>
                <a:cxn ang="0">
                  <a:pos x="67" y="115"/>
                </a:cxn>
                <a:cxn ang="0">
                  <a:pos x="73" y="120"/>
                </a:cxn>
                <a:cxn ang="0">
                  <a:pos x="71" y="148"/>
                </a:cxn>
                <a:cxn ang="0">
                  <a:pos x="64" y="176"/>
                </a:cxn>
                <a:cxn ang="0">
                  <a:pos x="55" y="208"/>
                </a:cxn>
                <a:cxn ang="0">
                  <a:pos x="34" y="238"/>
                </a:cxn>
                <a:cxn ang="0">
                  <a:pos x="8" y="270"/>
                </a:cxn>
                <a:cxn ang="0">
                  <a:pos x="0" y="287"/>
                </a:cxn>
                <a:cxn ang="0">
                  <a:pos x="20" y="307"/>
                </a:cxn>
                <a:cxn ang="0">
                  <a:pos x="34" y="304"/>
                </a:cxn>
                <a:cxn ang="0">
                  <a:pos x="24" y="291"/>
                </a:cxn>
                <a:cxn ang="0">
                  <a:pos x="31" y="274"/>
                </a:cxn>
                <a:cxn ang="0">
                  <a:pos x="64" y="236"/>
                </a:cxn>
                <a:cxn ang="0">
                  <a:pos x="88" y="208"/>
                </a:cxn>
                <a:cxn ang="0">
                  <a:pos x="99" y="201"/>
                </a:cxn>
                <a:cxn ang="0">
                  <a:pos x="114" y="210"/>
                </a:cxn>
                <a:cxn ang="0">
                  <a:pos x="148" y="257"/>
                </a:cxn>
                <a:cxn ang="0">
                  <a:pos x="175" y="296"/>
                </a:cxn>
                <a:cxn ang="0">
                  <a:pos x="186" y="299"/>
                </a:cxn>
                <a:cxn ang="0">
                  <a:pos x="200" y="288"/>
                </a:cxn>
              </a:cxnLst>
              <a:rect l="0" t="0" r="r" b="b"/>
              <a:pathLst>
                <a:path w="209" h="308">
                  <a:moveTo>
                    <a:pt x="207" y="283"/>
                  </a:moveTo>
                  <a:lnTo>
                    <a:pt x="208" y="278"/>
                  </a:lnTo>
                  <a:lnTo>
                    <a:pt x="200" y="279"/>
                  </a:lnTo>
                  <a:lnTo>
                    <a:pt x="192" y="278"/>
                  </a:lnTo>
                  <a:lnTo>
                    <a:pt x="182" y="270"/>
                  </a:lnTo>
                  <a:lnTo>
                    <a:pt x="165" y="242"/>
                  </a:lnTo>
                  <a:lnTo>
                    <a:pt x="140" y="201"/>
                  </a:lnTo>
                  <a:lnTo>
                    <a:pt x="127" y="179"/>
                  </a:lnTo>
                  <a:lnTo>
                    <a:pt x="118" y="160"/>
                  </a:lnTo>
                  <a:lnTo>
                    <a:pt x="116" y="150"/>
                  </a:lnTo>
                  <a:lnTo>
                    <a:pt x="116" y="138"/>
                  </a:lnTo>
                  <a:lnTo>
                    <a:pt x="119" y="130"/>
                  </a:lnTo>
                  <a:lnTo>
                    <a:pt x="124" y="126"/>
                  </a:lnTo>
                  <a:lnTo>
                    <a:pt x="128" y="126"/>
                  </a:lnTo>
                  <a:lnTo>
                    <a:pt x="133" y="128"/>
                  </a:lnTo>
                  <a:lnTo>
                    <a:pt x="143" y="136"/>
                  </a:lnTo>
                  <a:lnTo>
                    <a:pt x="154" y="144"/>
                  </a:lnTo>
                  <a:lnTo>
                    <a:pt x="162" y="148"/>
                  </a:lnTo>
                  <a:lnTo>
                    <a:pt x="167" y="150"/>
                  </a:lnTo>
                  <a:lnTo>
                    <a:pt x="171" y="148"/>
                  </a:lnTo>
                  <a:lnTo>
                    <a:pt x="174" y="144"/>
                  </a:lnTo>
                  <a:lnTo>
                    <a:pt x="173" y="142"/>
                  </a:lnTo>
                  <a:lnTo>
                    <a:pt x="171" y="138"/>
                  </a:lnTo>
                  <a:lnTo>
                    <a:pt x="164" y="130"/>
                  </a:lnTo>
                  <a:lnTo>
                    <a:pt x="149" y="120"/>
                  </a:lnTo>
                  <a:lnTo>
                    <a:pt x="141" y="114"/>
                  </a:lnTo>
                  <a:lnTo>
                    <a:pt x="136" y="105"/>
                  </a:lnTo>
                  <a:lnTo>
                    <a:pt x="132" y="91"/>
                  </a:lnTo>
                  <a:lnTo>
                    <a:pt x="131" y="78"/>
                  </a:lnTo>
                  <a:lnTo>
                    <a:pt x="128" y="73"/>
                  </a:lnTo>
                  <a:lnTo>
                    <a:pt x="124" y="66"/>
                  </a:lnTo>
                  <a:lnTo>
                    <a:pt x="118" y="60"/>
                  </a:lnTo>
                  <a:lnTo>
                    <a:pt x="114" y="56"/>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9"/>
                  </a:lnTo>
                  <a:lnTo>
                    <a:pt x="88" y="24"/>
                  </a:lnTo>
                  <a:lnTo>
                    <a:pt x="90" y="32"/>
                  </a:lnTo>
                  <a:lnTo>
                    <a:pt x="92" y="37"/>
                  </a:lnTo>
                  <a:lnTo>
                    <a:pt x="93" y="42"/>
                  </a:lnTo>
                  <a:lnTo>
                    <a:pt x="92" y="49"/>
                  </a:lnTo>
                  <a:lnTo>
                    <a:pt x="88" y="54"/>
                  </a:lnTo>
                  <a:lnTo>
                    <a:pt x="81" y="60"/>
                  </a:lnTo>
                  <a:lnTo>
                    <a:pt x="73" y="64"/>
                  </a:lnTo>
                  <a:lnTo>
                    <a:pt x="68" y="67"/>
                  </a:lnTo>
                  <a:lnTo>
                    <a:pt x="63" y="73"/>
                  </a:lnTo>
                  <a:lnTo>
                    <a:pt x="58" y="79"/>
                  </a:lnTo>
                  <a:lnTo>
                    <a:pt x="52" y="91"/>
                  </a:lnTo>
                  <a:lnTo>
                    <a:pt x="48" y="105"/>
                  </a:lnTo>
                  <a:lnTo>
                    <a:pt x="44" y="115"/>
                  </a:lnTo>
                  <a:lnTo>
                    <a:pt x="43" y="128"/>
                  </a:lnTo>
                  <a:lnTo>
                    <a:pt x="42" y="144"/>
                  </a:lnTo>
                  <a:lnTo>
                    <a:pt x="42" y="154"/>
                  </a:lnTo>
                  <a:lnTo>
                    <a:pt x="42" y="161"/>
                  </a:lnTo>
                  <a:lnTo>
                    <a:pt x="43" y="167"/>
                  </a:lnTo>
                  <a:lnTo>
                    <a:pt x="46" y="169"/>
                  </a:lnTo>
                  <a:lnTo>
                    <a:pt x="51" y="171"/>
                  </a:lnTo>
                  <a:lnTo>
                    <a:pt x="54" y="169"/>
                  </a:lnTo>
                  <a:lnTo>
                    <a:pt x="55" y="167"/>
                  </a:lnTo>
                  <a:lnTo>
                    <a:pt x="55" y="156"/>
                  </a:lnTo>
                  <a:lnTo>
                    <a:pt x="55" y="140"/>
                  </a:lnTo>
                  <a:lnTo>
                    <a:pt x="56" y="130"/>
                  </a:lnTo>
                  <a:lnTo>
                    <a:pt x="58" y="123"/>
                  </a:lnTo>
                  <a:lnTo>
                    <a:pt x="61" y="116"/>
                  </a:lnTo>
                  <a:lnTo>
                    <a:pt x="67" y="115"/>
                  </a:lnTo>
                  <a:lnTo>
                    <a:pt x="72" y="116"/>
                  </a:lnTo>
                  <a:lnTo>
                    <a:pt x="73" y="120"/>
                  </a:lnTo>
                  <a:lnTo>
                    <a:pt x="72" y="132"/>
                  </a:lnTo>
                  <a:lnTo>
                    <a:pt x="71" y="148"/>
                  </a:lnTo>
                  <a:lnTo>
                    <a:pt x="68" y="163"/>
                  </a:lnTo>
                  <a:lnTo>
                    <a:pt x="64" y="176"/>
                  </a:lnTo>
                  <a:lnTo>
                    <a:pt x="60" y="193"/>
                  </a:lnTo>
                  <a:lnTo>
                    <a:pt x="55" y="208"/>
                  </a:lnTo>
                  <a:lnTo>
                    <a:pt x="43" y="226"/>
                  </a:lnTo>
                  <a:lnTo>
                    <a:pt x="34" y="238"/>
                  </a:lnTo>
                  <a:lnTo>
                    <a:pt x="18" y="257"/>
                  </a:lnTo>
                  <a:lnTo>
                    <a:pt x="8" y="270"/>
                  </a:lnTo>
                  <a:lnTo>
                    <a:pt x="0" y="282"/>
                  </a:lnTo>
                  <a:lnTo>
                    <a:pt x="0" y="287"/>
                  </a:lnTo>
                  <a:lnTo>
                    <a:pt x="8" y="296"/>
                  </a:lnTo>
                  <a:lnTo>
                    <a:pt x="20" y="307"/>
                  </a:lnTo>
                  <a:lnTo>
                    <a:pt x="31" y="307"/>
                  </a:lnTo>
                  <a:lnTo>
                    <a:pt x="34" y="304"/>
                  </a:lnTo>
                  <a:lnTo>
                    <a:pt x="29" y="298"/>
                  </a:lnTo>
                  <a:lnTo>
                    <a:pt x="24" y="291"/>
                  </a:lnTo>
                  <a:lnTo>
                    <a:pt x="24" y="286"/>
                  </a:lnTo>
                  <a:lnTo>
                    <a:pt x="31" y="274"/>
                  </a:lnTo>
                  <a:lnTo>
                    <a:pt x="44" y="261"/>
                  </a:lnTo>
                  <a:lnTo>
                    <a:pt x="64" y="236"/>
                  </a:lnTo>
                  <a:lnTo>
                    <a:pt x="81" y="214"/>
                  </a:lnTo>
                  <a:lnTo>
                    <a:pt x="88" y="208"/>
                  </a:lnTo>
                  <a:lnTo>
                    <a:pt x="92" y="202"/>
                  </a:lnTo>
                  <a:lnTo>
                    <a:pt x="99" y="201"/>
                  </a:lnTo>
                  <a:lnTo>
                    <a:pt x="106" y="205"/>
                  </a:lnTo>
                  <a:lnTo>
                    <a:pt x="114" y="210"/>
                  </a:lnTo>
                  <a:lnTo>
                    <a:pt x="130" y="232"/>
                  </a:lnTo>
                  <a:lnTo>
                    <a:pt x="148" y="257"/>
                  </a:lnTo>
                  <a:lnTo>
                    <a:pt x="165" y="282"/>
                  </a:lnTo>
                  <a:lnTo>
                    <a:pt x="175" y="296"/>
                  </a:lnTo>
                  <a:lnTo>
                    <a:pt x="179" y="299"/>
                  </a:lnTo>
                  <a:lnTo>
                    <a:pt x="186" y="299"/>
                  </a:lnTo>
                  <a:lnTo>
                    <a:pt x="192" y="294"/>
                  </a:lnTo>
                  <a:lnTo>
                    <a:pt x="200" y="288"/>
                  </a:lnTo>
                  <a:lnTo>
                    <a:pt x="207" y="283"/>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47"/>
            <p:cNvGrpSpPr>
              <a:grpSpLocks/>
            </p:cNvGrpSpPr>
            <p:nvPr/>
          </p:nvGrpSpPr>
          <p:grpSpPr bwMode="auto">
            <a:xfrm>
              <a:off x="2576" y="1795"/>
              <a:ext cx="273" cy="326"/>
              <a:chOff x="2576" y="1795"/>
              <a:chExt cx="273" cy="326"/>
            </a:xfrm>
          </p:grpSpPr>
          <p:grpSp>
            <p:nvGrpSpPr>
              <p:cNvPr id="12" name="Group 48"/>
              <p:cNvGrpSpPr>
                <a:grpSpLocks/>
              </p:cNvGrpSpPr>
              <p:nvPr/>
            </p:nvGrpSpPr>
            <p:grpSpPr bwMode="auto">
              <a:xfrm>
                <a:off x="2576" y="1795"/>
                <a:ext cx="273" cy="326"/>
                <a:chOff x="2576" y="1795"/>
                <a:chExt cx="273" cy="326"/>
              </a:xfrm>
            </p:grpSpPr>
            <p:sp>
              <p:nvSpPr>
                <p:cNvPr id="2716721" name="AutoShape 49"/>
                <p:cNvSpPr>
                  <a:spLocks noChangeArrowheads="1"/>
                </p:cNvSpPr>
                <p:nvPr/>
              </p:nvSpPr>
              <p:spPr bwMode="auto">
                <a:xfrm>
                  <a:off x="2576" y="1849"/>
                  <a:ext cx="273" cy="272"/>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2" name="AutoShape 50"/>
                <p:cNvSpPr>
                  <a:spLocks noChangeArrowheads="1"/>
                </p:cNvSpPr>
                <p:nvPr/>
              </p:nvSpPr>
              <p:spPr bwMode="auto">
                <a:xfrm>
                  <a:off x="2642" y="1795"/>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23" name="Oval 51"/>
              <p:cNvSpPr>
                <a:spLocks noChangeArrowheads="1"/>
              </p:cNvSpPr>
              <p:nvPr/>
            </p:nvSpPr>
            <p:spPr bwMode="auto">
              <a:xfrm>
                <a:off x="2662" y="1823"/>
                <a:ext cx="27"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24" name="AutoShape 52"/>
              <p:cNvSpPr>
                <a:spLocks noChangeArrowheads="1"/>
              </p:cNvSpPr>
              <p:nvPr/>
            </p:nvSpPr>
            <p:spPr bwMode="auto">
              <a:xfrm>
                <a:off x="2608" y="1976"/>
                <a:ext cx="145"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3" name="Group 53"/>
          <p:cNvGrpSpPr>
            <a:grpSpLocks/>
          </p:cNvGrpSpPr>
          <p:nvPr/>
        </p:nvGrpSpPr>
        <p:grpSpPr bwMode="auto">
          <a:xfrm>
            <a:off x="4999038" y="3492500"/>
            <a:ext cx="1446212" cy="517525"/>
            <a:chOff x="3543" y="2076"/>
            <a:chExt cx="1024" cy="326"/>
          </a:xfrm>
        </p:grpSpPr>
        <p:grpSp>
          <p:nvGrpSpPr>
            <p:cNvPr id="14" name="Group 54"/>
            <p:cNvGrpSpPr>
              <a:grpSpLocks/>
            </p:cNvGrpSpPr>
            <p:nvPr/>
          </p:nvGrpSpPr>
          <p:grpSpPr bwMode="auto">
            <a:xfrm>
              <a:off x="3543" y="2076"/>
              <a:ext cx="216" cy="326"/>
              <a:chOff x="3543" y="2076"/>
              <a:chExt cx="216" cy="326"/>
            </a:xfrm>
          </p:grpSpPr>
          <p:sp>
            <p:nvSpPr>
              <p:cNvPr id="2716727" name="AutoShape 55"/>
              <p:cNvSpPr>
                <a:spLocks noChangeArrowheads="1"/>
              </p:cNvSpPr>
              <p:nvPr/>
            </p:nvSpPr>
            <p:spPr bwMode="auto">
              <a:xfrm>
                <a:off x="3543" y="2129"/>
                <a:ext cx="216"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8" name="AutoShape 56"/>
              <p:cNvSpPr>
                <a:spLocks noChangeArrowheads="1"/>
              </p:cNvSpPr>
              <p:nvPr/>
            </p:nvSpPr>
            <p:spPr bwMode="auto">
              <a:xfrm>
                <a:off x="3594" y="2076"/>
                <a:ext cx="165"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9" name="AutoShape 57"/>
              <p:cNvSpPr>
                <a:spLocks noChangeArrowheads="1"/>
              </p:cNvSpPr>
              <p:nvPr/>
            </p:nvSpPr>
            <p:spPr bwMode="auto">
              <a:xfrm>
                <a:off x="3585" y="2150"/>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58"/>
            <p:cNvGrpSpPr>
              <a:grpSpLocks/>
            </p:cNvGrpSpPr>
            <p:nvPr/>
          </p:nvGrpSpPr>
          <p:grpSpPr bwMode="auto">
            <a:xfrm>
              <a:off x="4088" y="2120"/>
              <a:ext cx="210" cy="268"/>
              <a:chOff x="4088" y="2120"/>
              <a:chExt cx="210" cy="268"/>
            </a:xfrm>
          </p:grpSpPr>
          <p:sp>
            <p:nvSpPr>
              <p:cNvPr id="2716731" name="Freeform 59"/>
              <p:cNvSpPr>
                <a:spLocks/>
              </p:cNvSpPr>
              <p:nvPr/>
            </p:nvSpPr>
            <p:spPr bwMode="auto">
              <a:xfrm>
                <a:off x="4223" y="224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32" name="Rectangle 60"/>
              <p:cNvSpPr>
                <a:spLocks noChangeArrowheads="1"/>
              </p:cNvSpPr>
              <p:nvPr/>
            </p:nvSpPr>
            <p:spPr bwMode="auto">
              <a:xfrm>
                <a:off x="4218" y="2243"/>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3" name="Rectangle 61"/>
              <p:cNvSpPr>
                <a:spLocks noChangeArrowheads="1"/>
              </p:cNvSpPr>
              <p:nvPr/>
            </p:nvSpPr>
            <p:spPr bwMode="auto">
              <a:xfrm>
                <a:off x="4226" y="230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4" name="Rectangle 62"/>
              <p:cNvSpPr>
                <a:spLocks noChangeArrowheads="1"/>
              </p:cNvSpPr>
              <p:nvPr/>
            </p:nvSpPr>
            <p:spPr bwMode="auto">
              <a:xfrm>
                <a:off x="4090" y="2302"/>
                <a:ext cx="76"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5" name="Oval 63"/>
              <p:cNvSpPr>
                <a:spLocks noChangeArrowheads="1"/>
              </p:cNvSpPr>
              <p:nvPr/>
            </p:nvSpPr>
            <p:spPr bwMode="auto">
              <a:xfrm>
                <a:off x="4149" y="2120"/>
                <a:ext cx="24"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36" name="Freeform 64"/>
              <p:cNvSpPr>
                <a:spLocks/>
              </p:cNvSpPr>
              <p:nvPr/>
            </p:nvSpPr>
            <p:spPr bwMode="auto">
              <a:xfrm>
                <a:off x="4088" y="2166"/>
                <a:ext cx="145"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5" y="125"/>
                  </a:cxn>
                  <a:cxn ang="0">
                    <a:pos x="94" y="221"/>
                  </a:cxn>
                  <a:cxn ang="0">
                    <a:pos x="119" y="106"/>
                  </a:cxn>
                  <a:cxn ang="0">
                    <a:pos x="118" y="104"/>
                  </a:cxn>
                  <a:cxn ang="0">
                    <a:pos x="117" y="102"/>
                  </a:cxn>
                  <a:cxn ang="0">
                    <a:pos x="115" y="100"/>
                  </a:cxn>
                  <a:cxn ang="0">
                    <a:pos x="113" y="98"/>
                  </a:cxn>
                  <a:cxn ang="0">
                    <a:pos x="111" y="97"/>
                  </a:cxn>
                  <a:cxn ang="0">
                    <a:pos x="107" y="96"/>
                  </a:cxn>
                  <a:cxn ang="0">
                    <a:pos x="105" y="96"/>
                  </a:cxn>
                  <a:cxn ang="0">
                    <a:pos x="102" y="96"/>
                  </a:cxn>
                  <a:cxn ang="0">
                    <a:pos x="69" y="56"/>
                  </a:cxn>
                  <a:cxn ang="0">
                    <a:pos x="134" y="70"/>
                  </a:cxn>
                  <a:cxn ang="0">
                    <a:pos x="136" y="69"/>
                  </a:cxn>
                  <a:cxn ang="0">
                    <a:pos x="138" y="68"/>
                  </a:cxn>
                  <a:cxn ang="0">
                    <a:pos x="141" y="66"/>
                  </a:cxn>
                  <a:cxn ang="0">
                    <a:pos x="143" y="65"/>
                  </a:cxn>
                  <a:cxn ang="0">
                    <a:pos x="143" y="62"/>
                  </a:cxn>
                  <a:cxn ang="0">
                    <a:pos x="144" y="59"/>
                  </a:cxn>
                  <a:cxn ang="0">
                    <a:pos x="143" y="55"/>
                  </a:cxn>
                  <a:cxn ang="0">
                    <a:pos x="142" y="53"/>
                  </a:cxn>
                  <a:cxn ang="0">
                    <a:pos x="140" y="51"/>
                  </a:cxn>
                  <a:cxn ang="0">
                    <a:pos x="138" y="49"/>
                  </a:cxn>
                  <a:cxn ang="0">
                    <a:pos x="135" y="48"/>
                  </a:cxn>
                  <a:cxn ang="0">
                    <a:pos x="91" y="48"/>
                  </a:cxn>
                  <a:cxn ang="0">
                    <a:pos x="84" y="31"/>
                  </a:cxn>
                  <a:cxn ang="0">
                    <a:pos x="84" y="27"/>
                  </a:cxn>
                  <a:cxn ang="0">
                    <a:pos x="85" y="23"/>
                  </a:cxn>
                  <a:cxn ang="0">
                    <a:pos x="85" y="18"/>
                  </a:cxn>
                  <a:cxn ang="0">
                    <a:pos x="84" y="14"/>
                  </a:cxn>
                  <a:cxn ang="0">
                    <a:pos x="82" y="11"/>
                  </a:cxn>
                  <a:cxn ang="0">
                    <a:pos x="80" y="8"/>
                  </a:cxn>
                  <a:cxn ang="0">
                    <a:pos x="77" y="5"/>
                  </a:cxn>
                  <a:cxn ang="0">
                    <a:pos x="73" y="3"/>
                  </a:cxn>
                  <a:cxn ang="0">
                    <a:pos x="69" y="1"/>
                  </a:cxn>
                  <a:cxn ang="0">
                    <a:pos x="65" y="0"/>
                  </a:cxn>
                  <a:cxn ang="0">
                    <a:pos x="60" y="0"/>
                  </a:cxn>
                  <a:cxn ang="0">
                    <a:pos x="56" y="1"/>
                  </a:cxn>
                  <a:cxn ang="0">
                    <a:pos x="51" y="2"/>
                  </a:cxn>
                  <a:cxn ang="0">
                    <a:pos x="47" y="5"/>
                  </a:cxn>
                  <a:cxn ang="0">
                    <a:pos x="44" y="8"/>
                  </a:cxn>
                  <a:cxn ang="0">
                    <a:pos x="41" y="12"/>
                  </a:cxn>
                  <a:cxn ang="0">
                    <a:pos x="39" y="17"/>
                  </a:cxn>
                </a:cxnLst>
                <a:rect l="0" t="0" r="r" b="b"/>
                <a:pathLst>
                  <a:path w="145"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5" y="125"/>
                    </a:lnTo>
                    <a:lnTo>
                      <a:pt x="94" y="125"/>
                    </a:lnTo>
                    <a:lnTo>
                      <a:pt x="94" y="221"/>
                    </a:lnTo>
                    <a:lnTo>
                      <a:pt x="119" y="221"/>
                    </a:lnTo>
                    <a:lnTo>
                      <a:pt x="119" y="106"/>
                    </a:lnTo>
                    <a:lnTo>
                      <a:pt x="119" y="105"/>
                    </a:lnTo>
                    <a:lnTo>
                      <a:pt x="118" y="104"/>
                    </a:lnTo>
                    <a:lnTo>
                      <a:pt x="118" y="102"/>
                    </a:lnTo>
                    <a:lnTo>
                      <a:pt x="117" y="102"/>
                    </a:lnTo>
                    <a:lnTo>
                      <a:pt x="116" y="101"/>
                    </a:lnTo>
                    <a:lnTo>
                      <a:pt x="115" y="100"/>
                    </a:lnTo>
                    <a:lnTo>
                      <a:pt x="114" y="99"/>
                    </a:lnTo>
                    <a:lnTo>
                      <a:pt x="113" y="98"/>
                    </a:lnTo>
                    <a:lnTo>
                      <a:pt x="112" y="98"/>
                    </a:lnTo>
                    <a:lnTo>
                      <a:pt x="111" y="97"/>
                    </a:lnTo>
                    <a:lnTo>
                      <a:pt x="109" y="97"/>
                    </a:lnTo>
                    <a:lnTo>
                      <a:pt x="107" y="96"/>
                    </a:lnTo>
                    <a:lnTo>
                      <a:pt x="106" y="96"/>
                    </a:lnTo>
                    <a:lnTo>
                      <a:pt x="105" y="96"/>
                    </a:lnTo>
                    <a:lnTo>
                      <a:pt x="104" y="96"/>
                    </a:lnTo>
                    <a:lnTo>
                      <a:pt x="102" y="96"/>
                    </a:lnTo>
                    <a:lnTo>
                      <a:pt x="57" y="94"/>
                    </a:lnTo>
                    <a:lnTo>
                      <a:pt x="69" y="56"/>
                    </a:lnTo>
                    <a:lnTo>
                      <a:pt x="78" y="70"/>
                    </a:lnTo>
                    <a:lnTo>
                      <a:pt x="134" y="70"/>
                    </a:lnTo>
                    <a:lnTo>
                      <a:pt x="135" y="69"/>
                    </a:lnTo>
                    <a:lnTo>
                      <a:pt x="136" y="69"/>
                    </a:lnTo>
                    <a:lnTo>
                      <a:pt x="138" y="68"/>
                    </a:lnTo>
                    <a:lnTo>
                      <a:pt x="138" y="68"/>
                    </a:lnTo>
                    <a:lnTo>
                      <a:pt x="140" y="67"/>
                    </a:lnTo>
                    <a:lnTo>
                      <a:pt x="141" y="66"/>
                    </a:lnTo>
                    <a:lnTo>
                      <a:pt x="141" y="65"/>
                    </a:lnTo>
                    <a:lnTo>
                      <a:pt x="143" y="65"/>
                    </a:lnTo>
                    <a:lnTo>
                      <a:pt x="143" y="63"/>
                    </a:lnTo>
                    <a:lnTo>
                      <a:pt x="143" y="62"/>
                    </a:lnTo>
                    <a:lnTo>
                      <a:pt x="144" y="61"/>
                    </a:lnTo>
                    <a:lnTo>
                      <a:pt x="144" y="59"/>
                    </a:lnTo>
                    <a:lnTo>
                      <a:pt x="144" y="57"/>
                    </a:lnTo>
                    <a:lnTo>
                      <a:pt x="143" y="55"/>
                    </a:lnTo>
                    <a:lnTo>
                      <a:pt x="143" y="54"/>
                    </a:lnTo>
                    <a:lnTo>
                      <a:pt x="142" y="53"/>
                    </a:lnTo>
                    <a:lnTo>
                      <a:pt x="141" y="52"/>
                    </a:lnTo>
                    <a:lnTo>
                      <a:pt x="140" y="51"/>
                    </a:lnTo>
                    <a:lnTo>
                      <a:pt x="139" y="50"/>
                    </a:lnTo>
                    <a:lnTo>
                      <a:pt x="138" y="49"/>
                    </a:lnTo>
                    <a:lnTo>
                      <a:pt x="137" y="48"/>
                    </a:lnTo>
                    <a:lnTo>
                      <a:pt x="135" y="48"/>
                    </a:lnTo>
                    <a:lnTo>
                      <a:pt x="134" y="48"/>
                    </a:lnTo>
                    <a:lnTo>
                      <a:pt x="91" y="48"/>
                    </a:lnTo>
                    <a:lnTo>
                      <a:pt x="82" y="33"/>
                    </a:lnTo>
                    <a:lnTo>
                      <a:pt x="84" y="31"/>
                    </a:lnTo>
                    <a:lnTo>
                      <a:pt x="84" y="29"/>
                    </a:lnTo>
                    <a:lnTo>
                      <a:pt x="84" y="27"/>
                    </a:lnTo>
                    <a:lnTo>
                      <a:pt x="85" y="25"/>
                    </a:lnTo>
                    <a:lnTo>
                      <a:pt x="85" y="23"/>
                    </a:lnTo>
                    <a:lnTo>
                      <a:pt x="85" y="21"/>
                    </a:lnTo>
                    <a:lnTo>
                      <a:pt x="85" y="18"/>
                    </a:lnTo>
                    <a:lnTo>
                      <a:pt x="84" y="16"/>
                    </a:lnTo>
                    <a:lnTo>
                      <a:pt x="84" y="14"/>
                    </a:lnTo>
                    <a:lnTo>
                      <a:pt x="83" y="13"/>
                    </a:lnTo>
                    <a:lnTo>
                      <a:pt x="82" y="11"/>
                    </a:lnTo>
                    <a:lnTo>
                      <a:pt x="81" y="10"/>
                    </a:lnTo>
                    <a:lnTo>
                      <a:pt x="80" y="8"/>
                    </a:lnTo>
                    <a:lnTo>
                      <a:pt x="78" y="7"/>
                    </a:lnTo>
                    <a:lnTo>
                      <a:pt x="77" y="5"/>
                    </a:lnTo>
                    <a:lnTo>
                      <a:pt x="75" y="4"/>
                    </a:lnTo>
                    <a:lnTo>
                      <a:pt x="73" y="3"/>
                    </a:lnTo>
                    <a:lnTo>
                      <a:pt x="71" y="2"/>
                    </a:lnTo>
                    <a:lnTo>
                      <a:pt x="69" y="1"/>
                    </a:lnTo>
                    <a:lnTo>
                      <a:pt x="67" y="1"/>
                    </a:lnTo>
                    <a:lnTo>
                      <a:pt x="65" y="0"/>
                    </a:lnTo>
                    <a:lnTo>
                      <a:pt x="63" y="0"/>
                    </a:lnTo>
                    <a:lnTo>
                      <a:pt x="60" y="0"/>
                    </a:lnTo>
                    <a:lnTo>
                      <a:pt x="59" y="0"/>
                    </a:lnTo>
                    <a:lnTo>
                      <a:pt x="56" y="1"/>
                    </a:lnTo>
                    <a:lnTo>
                      <a:pt x="54" y="1"/>
                    </a:lnTo>
                    <a:lnTo>
                      <a:pt x="51" y="2"/>
                    </a:lnTo>
                    <a:lnTo>
                      <a:pt x="50" y="3"/>
                    </a:lnTo>
                    <a:lnTo>
                      <a:pt x="47" y="5"/>
                    </a:lnTo>
                    <a:lnTo>
                      <a:pt x="46" y="7"/>
                    </a:lnTo>
                    <a:lnTo>
                      <a:pt x="44" y="8"/>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37" name="Freeform 65"/>
            <p:cNvSpPr>
              <a:spLocks/>
            </p:cNvSpPr>
            <p:nvPr/>
          </p:nvSpPr>
          <p:spPr bwMode="auto">
            <a:xfrm>
              <a:off x="4356" y="2085"/>
              <a:ext cx="211" cy="307"/>
            </a:xfrm>
            <a:custGeom>
              <a:avLst/>
              <a:gdLst/>
              <a:ahLst/>
              <a:cxnLst>
                <a:cxn ang="0">
                  <a:pos x="210" y="277"/>
                </a:cxn>
                <a:cxn ang="0">
                  <a:pos x="194" y="277"/>
                </a:cxn>
                <a:cxn ang="0">
                  <a:pos x="166" y="241"/>
                </a:cxn>
                <a:cxn ang="0">
                  <a:pos x="128" y="178"/>
                </a:cxn>
                <a:cxn ang="0">
                  <a:pos x="118" y="149"/>
                </a:cxn>
                <a:cxn ang="0">
                  <a:pos x="120" y="129"/>
                </a:cxn>
                <a:cxn ang="0">
                  <a:pos x="129" y="125"/>
                </a:cxn>
                <a:cxn ang="0">
                  <a:pos x="144" y="136"/>
                </a:cxn>
                <a:cxn ang="0">
                  <a:pos x="164" y="148"/>
                </a:cxn>
                <a:cxn ang="0">
                  <a:pos x="173" y="148"/>
                </a:cxn>
                <a:cxn ang="0">
                  <a:pos x="174" y="141"/>
                </a:cxn>
                <a:cxn ang="0">
                  <a:pos x="165" y="129"/>
                </a:cxn>
                <a:cxn ang="0">
                  <a:pos x="143" y="113"/>
                </a:cxn>
                <a:cxn ang="0">
                  <a:pos x="133" y="91"/>
                </a:cxn>
                <a:cxn ang="0">
                  <a:pos x="129" y="73"/>
                </a:cxn>
                <a:cxn ang="0">
                  <a:pos x="119" y="59"/>
                </a:cxn>
                <a:cxn ang="0">
                  <a:pos x="115" y="50"/>
                </a:cxn>
                <a:cxn ang="0">
                  <a:pos x="120" y="38"/>
                </a:cxn>
                <a:cxn ang="0">
                  <a:pos x="125" y="25"/>
                </a:cxn>
                <a:cxn ang="0">
                  <a:pos x="122" y="9"/>
                </a:cxn>
                <a:cxn ang="0">
                  <a:pos x="111" y="1"/>
                </a:cxn>
                <a:cxn ang="0">
                  <a:pos x="95" y="3"/>
                </a:cxn>
                <a:cxn ang="0">
                  <a:pos x="88" y="13"/>
                </a:cxn>
                <a:cxn ang="0">
                  <a:pos x="88" y="24"/>
                </a:cxn>
                <a:cxn ang="0">
                  <a:pos x="92" y="37"/>
                </a:cxn>
                <a:cxn ang="0">
                  <a:pos x="92" y="49"/>
                </a:cxn>
                <a:cxn ang="0">
                  <a:pos x="82" y="59"/>
                </a:cxn>
                <a:cxn ang="0">
                  <a:pos x="69" y="67"/>
                </a:cxn>
                <a:cxn ang="0">
                  <a:pos x="58" y="79"/>
                </a:cxn>
                <a:cxn ang="0">
                  <a:pos x="49" y="104"/>
                </a:cxn>
                <a:cxn ang="0">
                  <a:pos x="44" y="128"/>
                </a:cxn>
                <a:cxn ang="0">
                  <a:pos x="42" y="153"/>
                </a:cxn>
                <a:cxn ang="0">
                  <a:pos x="44" y="166"/>
                </a:cxn>
                <a:cxn ang="0">
                  <a:pos x="52" y="170"/>
                </a:cxn>
                <a:cxn ang="0">
                  <a:pos x="55" y="166"/>
                </a:cxn>
                <a:cxn ang="0">
                  <a:pos x="55" y="140"/>
                </a:cxn>
                <a:cxn ang="0">
                  <a:pos x="58" y="123"/>
                </a:cxn>
                <a:cxn ang="0">
                  <a:pos x="67" y="115"/>
                </a:cxn>
                <a:cxn ang="0">
                  <a:pos x="74" y="120"/>
                </a:cxn>
                <a:cxn ang="0">
                  <a:pos x="71" y="148"/>
                </a:cxn>
                <a:cxn ang="0">
                  <a:pos x="65" y="175"/>
                </a:cxn>
                <a:cxn ang="0">
                  <a:pos x="55" y="207"/>
                </a:cxn>
                <a:cxn ang="0">
                  <a:pos x="34" y="237"/>
                </a:cxn>
                <a:cxn ang="0">
                  <a:pos x="8" y="269"/>
                </a:cxn>
                <a:cxn ang="0">
                  <a:pos x="0" y="286"/>
                </a:cxn>
                <a:cxn ang="0">
                  <a:pos x="20" y="306"/>
                </a:cxn>
                <a:cxn ang="0">
                  <a:pos x="34" y="303"/>
                </a:cxn>
                <a:cxn ang="0">
                  <a:pos x="24" y="290"/>
                </a:cxn>
                <a:cxn ang="0">
                  <a:pos x="32" y="273"/>
                </a:cxn>
                <a:cxn ang="0">
                  <a:pos x="65" y="235"/>
                </a:cxn>
                <a:cxn ang="0">
                  <a:pos x="88" y="207"/>
                </a:cxn>
                <a:cxn ang="0">
                  <a:pos x="100" y="200"/>
                </a:cxn>
                <a:cxn ang="0">
                  <a:pos x="115" y="210"/>
                </a:cxn>
                <a:cxn ang="0">
                  <a:pos x="149" y="256"/>
                </a:cxn>
                <a:cxn ang="0">
                  <a:pos x="177" y="295"/>
                </a:cxn>
                <a:cxn ang="0">
                  <a:pos x="188" y="298"/>
                </a:cxn>
                <a:cxn ang="0">
                  <a:pos x="202" y="288"/>
                </a:cxn>
              </a:cxnLst>
              <a:rect l="0" t="0" r="r" b="b"/>
              <a:pathLst>
                <a:path w="211" h="307">
                  <a:moveTo>
                    <a:pt x="209" y="282"/>
                  </a:moveTo>
                  <a:lnTo>
                    <a:pt x="210" y="277"/>
                  </a:lnTo>
                  <a:lnTo>
                    <a:pt x="202" y="278"/>
                  </a:lnTo>
                  <a:lnTo>
                    <a:pt x="194" y="277"/>
                  </a:lnTo>
                  <a:lnTo>
                    <a:pt x="184" y="269"/>
                  </a:lnTo>
                  <a:lnTo>
                    <a:pt x="166" y="241"/>
                  </a:lnTo>
                  <a:lnTo>
                    <a:pt x="141" y="200"/>
                  </a:lnTo>
                  <a:lnTo>
                    <a:pt x="128" y="178"/>
                  </a:lnTo>
                  <a:lnTo>
                    <a:pt x="119" y="160"/>
                  </a:lnTo>
                  <a:lnTo>
                    <a:pt x="118" y="149"/>
                  </a:lnTo>
                  <a:lnTo>
                    <a:pt x="118" y="137"/>
                  </a:lnTo>
                  <a:lnTo>
                    <a:pt x="120" y="129"/>
                  </a:lnTo>
                  <a:lnTo>
                    <a:pt x="125" y="125"/>
                  </a:lnTo>
                  <a:lnTo>
                    <a:pt x="129" y="125"/>
                  </a:lnTo>
                  <a:lnTo>
                    <a:pt x="135" y="128"/>
                  </a:lnTo>
                  <a:lnTo>
                    <a:pt x="144" y="136"/>
                  </a:lnTo>
                  <a:lnTo>
                    <a:pt x="156" y="144"/>
                  </a:lnTo>
                  <a:lnTo>
                    <a:pt x="164" y="148"/>
                  </a:lnTo>
                  <a:lnTo>
                    <a:pt x="169" y="149"/>
                  </a:lnTo>
                  <a:lnTo>
                    <a:pt x="173" y="148"/>
                  </a:lnTo>
                  <a:lnTo>
                    <a:pt x="176" y="144"/>
                  </a:lnTo>
                  <a:lnTo>
                    <a:pt x="174" y="141"/>
                  </a:lnTo>
                  <a:lnTo>
                    <a:pt x="173" y="137"/>
                  </a:lnTo>
                  <a:lnTo>
                    <a:pt x="165" y="129"/>
                  </a:lnTo>
                  <a:lnTo>
                    <a:pt x="151" y="120"/>
                  </a:lnTo>
                  <a:lnTo>
                    <a:pt x="143" y="113"/>
                  </a:lnTo>
                  <a:lnTo>
                    <a:pt x="137" y="104"/>
                  </a:lnTo>
                  <a:lnTo>
                    <a:pt x="133" y="91"/>
                  </a:lnTo>
                  <a:lnTo>
                    <a:pt x="132" y="78"/>
                  </a:lnTo>
                  <a:lnTo>
                    <a:pt x="129" y="73"/>
                  </a:lnTo>
                  <a:lnTo>
                    <a:pt x="125" y="66"/>
                  </a:lnTo>
                  <a:lnTo>
                    <a:pt x="119" y="59"/>
                  </a:lnTo>
                  <a:lnTo>
                    <a:pt x="115" y="55"/>
                  </a:lnTo>
                  <a:lnTo>
                    <a:pt x="115" y="50"/>
                  </a:lnTo>
                  <a:lnTo>
                    <a:pt x="118" y="42"/>
                  </a:lnTo>
                  <a:lnTo>
                    <a:pt x="120" y="38"/>
                  </a:lnTo>
                  <a:lnTo>
                    <a:pt x="123" y="33"/>
                  </a:lnTo>
                  <a:lnTo>
                    <a:pt x="125" y="25"/>
                  </a:lnTo>
                  <a:lnTo>
                    <a:pt x="123" y="16"/>
                  </a:lnTo>
                  <a:lnTo>
                    <a:pt x="122" y="9"/>
                  </a:lnTo>
                  <a:lnTo>
                    <a:pt x="118" y="4"/>
                  </a:lnTo>
                  <a:lnTo>
                    <a:pt x="111" y="1"/>
                  </a:lnTo>
                  <a:lnTo>
                    <a:pt x="102" y="0"/>
                  </a:lnTo>
                  <a:lnTo>
                    <a:pt x="95" y="3"/>
                  </a:lnTo>
                  <a:lnTo>
                    <a:pt x="91" y="7"/>
                  </a:lnTo>
                  <a:lnTo>
                    <a:pt x="88" y="13"/>
                  </a:lnTo>
                  <a:lnTo>
                    <a:pt x="87" y="18"/>
                  </a:lnTo>
                  <a:lnTo>
                    <a:pt x="88" y="24"/>
                  </a:lnTo>
                  <a:lnTo>
                    <a:pt x="91" y="32"/>
                  </a:lnTo>
                  <a:lnTo>
                    <a:pt x="92" y="37"/>
                  </a:lnTo>
                  <a:lnTo>
                    <a:pt x="94" y="42"/>
                  </a:lnTo>
                  <a:lnTo>
                    <a:pt x="92" y="49"/>
                  </a:lnTo>
                  <a:lnTo>
                    <a:pt x="88" y="54"/>
                  </a:lnTo>
                  <a:lnTo>
                    <a:pt x="82" y="59"/>
                  </a:lnTo>
                  <a:lnTo>
                    <a:pt x="74" y="63"/>
                  </a:lnTo>
                  <a:lnTo>
                    <a:pt x="69" y="67"/>
                  </a:lnTo>
                  <a:lnTo>
                    <a:pt x="63" y="73"/>
                  </a:lnTo>
                  <a:lnTo>
                    <a:pt x="58" y="79"/>
                  </a:lnTo>
                  <a:lnTo>
                    <a:pt x="53" y="91"/>
                  </a:lnTo>
                  <a:lnTo>
                    <a:pt x="49" y="104"/>
                  </a:lnTo>
                  <a:lnTo>
                    <a:pt x="45" y="115"/>
                  </a:lnTo>
                  <a:lnTo>
                    <a:pt x="44" y="128"/>
                  </a:lnTo>
                  <a:lnTo>
                    <a:pt x="42" y="144"/>
                  </a:lnTo>
                  <a:lnTo>
                    <a:pt x="42" y="153"/>
                  </a:lnTo>
                  <a:lnTo>
                    <a:pt x="42" y="161"/>
                  </a:lnTo>
                  <a:lnTo>
                    <a:pt x="44" y="166"/>
                  </a:lnTo>
                  <a:lnTo>
                    <a:pt x="46" y="169"/>
                  </a:lnTo>
                  <a:lnTo>
                    <a:pt x="52" y="170"/>
                  </a:lnTo>
                  <a:lnTo>
                    <a:pt x="54" y="169"/>
                  </a:lnTo>
                  <a:lnTo>
                    <a:pt x="55" y="166"/>
                  </a:lnTo>
                  <a:lnTo>
                    <a:pt x="55" y="156"/>
                  </a:lnTo>
                  <a:lnTo>
                    <a:pt x="55" y="140"/>
                  </a:lnTo>
                  <a:lnTo>
                    <a:pt x="57" y="129"/>
                  </a:lnTo>
                  <a:lnTo>
                    <a:pt x="58" y="123"/>
                  </a:lnTo>
                  <a:lnTo>
                    <a:pt x="62" y="116"/>
                  </a:lnTo>
                  <a:lnTo>
                    <a:pt x="67" y="115"/>
                  </a:lnTo>
                  <a:lnTo>
                    <a:pt x="73" y="116"/>
                  </a:lnTo>
                  <a:lnTo>
                    <a:pt x="74" y="120"/>
                  </a:lnTo>
                  <a:lnTo>
                    <a:pt x="73" y="132"/>
                  </a:lnTo>
                  <a:lnTo>
                    <a:pt x="71" y="148"/>
                  </a:lnTo>
                  <a:lnTo>
                    <a:pt x="69" y="162"/>
                  </a:lnTo>
                  <a:lnTo>
                    <a:pt x="65" y="175"/>
                  </a:lnTo>
                  <a:lnTo>
                    <a:pt x="61" y="193"/>
                  </a:lnTo>
                  <a:lnTo>
                    <a:pt x="55" y="207"/>
                  </a:lnTo>
                  <a:lnTo>
                    <a:pt x="44" y="226"/>
                  </a:lnTo>
                  <a:lnTo>
                    <a:pt x="34" y="237"/>
                  </a:lnTo>
                  <a:lnTo>
                    <a:pt x="18" y="256"/>
                  </a:lnTo>
                  <a:lnTo>
                    <a:pt x="8" y="269"/>
                  </a:lnTo>
                  <a:lnTo>
                    <a:pt x="0" y="281"/>
                  </a:lnTo>
                  <a:lnTo>
                    <a:pt x="0" y="286"/>
                  </a:lnTo>
                  <a:lnTo>
                    <a:pt x="8" y="295"/>
                  </a:lnTo>
                  <a:lnTo>
                    <a:pt x="20" y="306"/>
                  </a:lnTo>
                  <a:lnTo>
                    <a:pt x="32" y="306"/>
                  </a:lnTo>
                  <a:lnTo>
                    <a:pt x="34" y="303"/>
                  </a:lnTo>
                  <a:lnTo>
                    <a:pt x="29" y="297"/>
                  </a:lnTo>
                  <a:lnTo>
                    <a:pt x="24" y="290"/>
                  </a:lnTo>
                  <a:lnTo>
                    <a:pt x="24" y="285"/>
                  </a:lnTo>
                  <a:lnTo>
                    <a:pt x="32" y="273"/>
                  </a:lnTo>
                  <a:lnTo>
                    <a:pt x="45" y="260"/>
                  </a:lnTo>
                  <a:lnTo>
                    <a:pt x="65" y="235"/>
                  </a:lnTo>
                  <a:lnTo>
                    <a:pt x="82" y="214"/>
                  </a:lnTo>
                  <a:lnTo>
                    <a:pt x="88" y="207"/>
                  </a:lnTo>
                  <a:lnTo>
                    <a:pt x="92" y="202"/>
                  </a:lnTo>
                  <a:lnTo>
                    <a:pt x="100" y="200"/>
                  </a:lnTo>
                  <a:lnTo>
                    <a:pt x="107" y="204"/>
                  </a:lnTo>
                  <a:lnTo>
                    <a:pt x="115" y="210"/>
                  </a:lnTo>
                  <a:lnTo>
                    <a:pt x="131" y="231"/>
                  </a:lnTo>
                  <a:lnTo>
                    <a:pt x="149" y="256"/>
                  </a:lnTo>
                  <a:lnTo>
                    <a:pt x="166" y="281"/>
                  </a:lnTo>
                  <a:lnTo>
                    <a:pt x="177" y="295"/>
                  </a:lnTo>
                  <a:lnTo>
                    <a:pt x="181" y="298"/>
                  </a:lnTo>
                  <a:lnTo>
                    <a:pt x="188" y="298"/>
                  </a:lnTo>
                  <a:lnTo>
                    <a:pt x="194" y="293"/>
                  </a:lnTo>
                  <a:lnTo>
                    <a:pt x="202" y="288"/>
                  </a:lnTo>
                  <a:lnTo>
                    <a:pt x="209"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6"/>
            <p:cNvGrpSpPr>
              <a:grpSpLocks/>
            </p:cNvGrpSpPr>
            <p:nvPr/>
          </p:nvGrpSpPr>
          <p:grpSpPr bwMode="auto">
            <a:xfrm>
              <a:off x="3767" y="2076"/>
              <a:ext cx="273" cy="326"/>
              <a:chOff x="3767" y="2076"/>
              <a:chExt cx="273" cy="326"/>
            </a:xfrm>
          </p:grpSpPr>
          <p:grpSp>
            <p:nvGrpSpPr>
              <p:cNvPr id="17" name="Group 67"/>
              <p:cNvGrpSpPr>
                <a:grpSpLocks/>
              </p:cNvGrpSpPr>
              <p:nvPr/>
            </p:nvGrpSpPr>
            <p:grpSpPr bwMode="auto">
              <a:xfrm>
                <a:off x="3767" y="2076"/>
                <a:ext cx="273" cy="326"/>
                <a:chOff x="3767" y="2076"/>
                <a:chExt cx="273" cy="326"/>
              </a:xfrm>
            </p:grpSpPr>
            <p:sp>
              <p:nvSpPr>
                <p:cNvPr id="2716740" name="AutoShape 68"/>
                <p:cNvSpPr>
                  <a:spLocks noChangeArrowheads="1"/>
                </p:cNvSpPr>
                <p:nvPr/>
              </p:nvSpPr>
              <p:spPr bwMode="auto">
                <a:xfrm>
                  <a:off x="3767" y="2129"/>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1" name="AutoShape 69"/>
                <p:cNvSpPr>
                  <a:spLocks noChangeArrowheads="1"/>
                </p:cNvSpPr>
                <p:nvPr/>
              </p:nvSpPr>
              <p:spPr bwMode="auto">
                <a:xfrm>
                  <a:off x="3832" y="2076"/>
                  <a:ext cx="208"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42" name="Oval 70"/>
              <p:cNvSpPr>
                <a:spLocks noChangeArrowheads="1"/>
              </p:cNvSpPr>
              <p:nvPr/>
            </p:nvSpPr>
            <p:spPr bwMode="auto">
              <a:xfrm>
                <a:off x="3852" y="2103"/>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43" name="AutoShape 71"/>
              <p:cNvSpPr>
                <a:spLocks noChangeArrowheads="1"/>
              </p:cNvSpPr>
              <p:nvPr/>
            </p:nvSpPr>
            <p:spPr bwMode="auto">
              <a:xfrm>
                <a:off x="3800" y="2257"/>
                <a:ext cx="143"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8" name="Group 72"/>
          <p:cNvGrpSpPr>
            <a:grpSpLocks/>
          </p:cNvGrpSpPr>
          <p:nvPr/>
        </p:nvGrpSpPr>
        <p:grpSpPr bwMode="auto">
          <a:xfrm>
            <a:off x="6678613" y="3892550"/>
            <a:ext cx="1443037" cy="517525"/>
            <a:chOff x="4733" y="2328"/>
            <a:chExt cx="1022" cy="326"/>
          </a:xfrm>
        </p:grpSpPr>
        <p:grpSp>
          <p:nvGrpSpPr>
            <p:cNvPr id="19" name="Group 73"/>
            <p:cNvGrpSpPr>
              <a:grpSpLocks/>
            </p:cNvGrpSpPr>
            <p:nvPr/>
          </p:nvGrpSpPr>
          <p:grpSpPr bwMode="auto">
            <a:xfrm>
              <a:off x="4733" y="2328"/>
              <a:ext cx="217" cy="326"/>
              <a:chOff x="4733" y="2328"/>
              <a:chExt cx="217" cy="326"/>
            </a:xfrm>
          </p:grpSpPr>
          <p:sp>
            <p:nvSpPr>
              <p:cNvPr id="2716746" name="AutoShape 74"/>
              <p:cNvSpPr>
                <a:spLocks noChangeArrowheads="1"/>
              </p:cNvSpPr>
              <p:nvPr/>
            </p:nvSpPr>
            <p:spPr bwMode="auto">
              <a:xfrm>
                <a:off x="4733" y="2381"/>
                <a:ext cx="217"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7" name="AutoShape 75"/>
              <p:cNvSpPr>
                <a:spLocks noChangeArrowheads="1"/>
              </p:cNvSpPr>
              <p:nvPr/>
            </p:nvSpPr>
            <p:spPr bwMode="auto">
              <a:xfrm>
                <a:off x="4786" y="2328"/>
                <a:ext cx="164"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8" name="AutoShape 76"/>
              <p:cNvSpPr>
                <a:spLocks noChangeArrowheads="1"/>
              </p:cNvSpPr>
              <p:nvPr/>
            </p:nvSpPr>
            <p:spPr bwMode="auto">
              <a:xfrm>
                <a:off x="4776" y="2402"/>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20" name="Group 77"/>
            <p:cNvGrpSpPr>
              <a:grpSpLocks/>
            </p:cNvGrpSpPr>
            <p:nvPr/>
          </p:nvGrpSpPr>
          <p:grpSpPr bwMode="auto">
            <a:xfrm>
              <a:off x="5277" y="2372"/>
              <a:ext cx="211" cy="268"/>
              <a:chOff x="5277" y="2372"/>
              <a:chExt cx="211" cy="268"/>
            </a:xfrm>
          </p:grpSpPr>
          <p:sp>
            <p:nvSpPr>
              <p:cNvPr id="2716750" name="Freeform 78"/>
              <p:cNvSpPr>
                <a:spLocks/>
              </p:cNvSpPr>
              <p:nvPr/>
            </p:nvSpPr>
            <p:spPr bwMode="auto">
              <a:xfrm>
                <a:off x="5414" y="2493"/>
                <a:ext cx="63" cy="147"/>
              </a:xfrm>
              <a:custGeom>
                <a:avLst/>
                <a:gdLst/>
                <a:ahLst/>
                <a:cxnLst>
                  <a:cxn ang="0">
                    <a:pos x="45" y="0"/>
                  </a:cxn>
                  <a:cxn ang="0">
                    <a:pos x="62" y="0"/>
                  </a:cxn>
                  <a:cxn ang="0">
                    <a:pos x="17" y="146"/>
                  </a:cxn>
                  <a:cxn ang="0">
                    <a:pos x="0" y="146"/>
                  </a:cxn>
                  <a:cxn ang="0">
                    <a:pos x="45" y="0"/>
                  </a:cxn>
                </a:cxnLst>
                <a:rect l="0" t="0" r="r" b="b"/>
                <a:pathLst>
                  <a:path w="63" h="147">
                    <a:moveTo>
                      <a:pt x="45" y="0"/>
                    </a:moveTo>
                    <a:lnTo>
                      <a:pt x="62" y="0"/>
                    </a:lnTo>
                    <a:lnTo>
                      <a:pt x="17" y="146"/>
                    </a:lnTo>
                    <a:lnTo>
                      <a:pt x="0" y="146"/>
                    </a:lnTo>
                    <a:lnTo>
                      <a:pt x="45"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51" name="Rectangle 79"/>
              <p:cNvSpPr>
                <a:spLocks noChangeArrowheads="1"/>
              </p:cNvSpPr>
              <p:nvPr/>
            </p:nvSpPr>
            <p:spPr bwMode="auto">
              <a:xfrm>
                <a:off x="5410" y="2493"/>
                <a:ext cx="78"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2" name="Rectangle 80"/>
              <p:cNvSpPr>
                <a:spLocks noChangeArrowheads="1"/>
              </p:cNvSpPr>
              <p:nvPr/>
            </p:nvSpPr>
            <p:spPr bwMode="auto">
              <a:xfrm>
                <a:off x="5416" y="2555"/>
                <a:ext cx="60"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3" name="Rectangle 81"/>
              <p:cNvSpPr>
                <a:spLocks noChangeArrowheads="1"/>
              </p:cNvSpPr>
              <p:nvPr/>
            </p:nvSpPr>
            <p:spPr bwMode="auto">
              <a:xfrm>
                <a:off x="5278" y="2555"/>
                <a:ext cx="78"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4" name="Oval 82"/>
              <p:cNvSpPr>
                <a:spLocks noChangeArrowheads="1"/>
              </p:cNvSpPr>
              <p:nvPr/>
            </p:nvSpPr>
            <p:spPr bwMode="auto">
              <a:xfrm>
                <a:off x="5340" y="2372"/>
                <a:ext cx="25"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55" name="Freeform 83"/>
              <p:cNvSpPr>
                <a:spLocks/>
              </p:cNvSpPr>
              <p:nvPr/>
            </p:nvSpPr>
            <p:spPr bwMode="auto">
              <a:xfrm>
                <a:off x="5277" y="2416"/>
                <a:ext cx="146"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2" y="126"/>
                  </a:cxn>
                  <a:cxn ang="0">
                    <a:pos x="16" y="126"/>
                  </a:cxn>
                  <a:cxn ang="0">
                    <a:pos x="95" y="223"/>
                  </a:cxn>
                  <a:cxn ang="0">
                    <a:pos x="120" y="107"/>
                  </a:cxn>
                  <a:cxn ang="0">
                    <a:pos x="119" y="105"/>
                  </a:cxn>
                  <a:cxn ang="0">
                    <a:pos x="118" y="103"/>
                  </a:cxn>
                  <a:cxn ang="0">
                    <a:pos x="116" y="101"/>
                  </a:cxn>
                  <a:cxn ang="0">
                    <a:pos x="114" y="99"/>
                  </a:cxn>
                  <a:cxn ang="0">
                    <a:pos x="111" y="98"/>
                  </a:cxn>
                  <a:cxn ang="0">
                    <a:pos x="108" y="97"/>
                  </a:cxn>
                  <a:cxn ang="0">
                    <a:pos x="106" y="97"/>
                  </a:cxn>
                  <a:cxn ang="0">
                    <a:pos x="103" y="97"/>
                  </a:cxn>
                  <a:cxn ang="0">
                    <a:pos x="70" y="57"/>
                  </a:cxn>
                  <a:cxn ang="0">
                    <a:pos x="135" y="70"/>
                  </a:cxn>
                  <a:cxn ang="0">
                    <a:pos x="137" y="70"/>
                  </a:cxn>
                  <a:cxn ang="0">
                    <a:pos x="139" y="69"/>
                  </a:cxn>
                  <a:cxn ang="0">
                    <a:pos x="142" y="67"/>
                  </a:cxn>
                  <a:cxn ang="0">
                    <a:pos x="144" y="65"/>
                  </a:cxn>
                  <a:cxn ang="0">
                    <a:pos x="144" y="62"/>
                  </a:cxn>
                  <a:cxn ang="0">
                    <a:pos x="145" y="59"/>
                  </a:cxn>
                  <a:cxn ang="0">
                    <a:pos x="144" y="56"/>
                  </a:cxn>
                  <a:cxn ang="0">
                    <a:pos x="143" y="53"/>
                  </a:cxn>
                  <a:cxn ang="0">
                    <a:pos x="141" y="51"/>
                  </a:cxn>
                  <a:cxn ang="0">
                    <a:pos x="139" y="49"/>
                  </a:cxn>
                  <a:cxn ang="0">
                    <a:pos x="136" y="49"/>
                  </a:cxn>
                  <a:cxn ang="0">
                    <a:pos x="92" y="49"/>
                  </a:cxn>
                  <a:cxn ang="0">
                    <a:pos x="84" y="32"/>
                  </a:cxn>
                  <a:cxn ang="0">
                    <a:pos x="85" y="28"/>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9"/>
                  </a:cxn>
                  <a:cxn ang="0">
                    <a:pos x="41" y="12"/>
                  </a:cxn>
                  <a:cxn ang="0">
                    <a:pos x="39" y="17"/>
                  </a:cxn>
                </a:cxnLst>
                <a:rect l="0" t="0" r="r" b="b"/>
                <a:pathLst>
                  <a:path w="146"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5" y="122"/>
                    </a:lnTo>
                    <a:lnTo>
                      <a:pt x="6" y="123"/>
                    </a:lnTo>
                    <a:lnTo>
                      <a:pt x="8" y="124"/>
                    </a:lnTo>
                    <a:lnTo>
                      <a:pt x="9" y="125"/>
                    </a:lnTo>
                    <a:lnTo>
                      <a:pt x="10" y="125"/>
                    </a:lnTo>
                    <a:lnTo>
                      <a:pt x="12" y="126"/>
                    </a:lnTo>
                    <a:lnTo>
                      <a:pt x="14" y="126"/>
                    </a:lnTo>
                    <a:lnTo>
                      <a:pt x="16" y="126"/>
                    </a:lnTo>
                    <a:lnTo>
                      <a:pt x="95" y="126"/>
                    </a:lnTo>
                    <a:lnTo>
                      <a:pt x="95" y="223"/>
                    </a:lnTo>
                    <a:lnTo>
                      <a:pt x="120" y="223"/>
                    </a:lnTo>
                    <a:lnTo>
                      <a:pt x="120" y="107"/>
                    </a:lnTo>
                    <a:lnTo>
                      <a:pt x="120" y="106"/>
                    </a:lnTo>
                    <a:lnTo>
                      <a:pt x="119" y="105"/>
                    </a:lnTo>
                    <a:lnTo>
                      <a:pt x="118" y="103"/>
                    </a:lnTo>
                    <a:lnTo>
                      <a:pt x="118" y="103"/>
                    </a:lnTo>
                    <a:lnTo>
                      <a:pt x="117" y="102"/>
                    </a:lnTo>
                    <a:lnTo>
                      <a:pt x="116" y="101"/>
                    </a:lnTo>
                    <a:lnTo>
                      <a:pt x="115" y="100"/>
                    </a:lnTo>
                    <a:lnTo>
                      <a:pt x="114" y="99"/>
                    </a:lnTo>
                    <a:lnTo>
                      <a:pt x="113" y="99"/>
                    </a:lnTo>
                    <a:lnTo>
                      <a:pt x="111" y="98"/>
                    </a:lnTo>
                    <a:lnTo>
                      <a:pt x="110" y="98"/>
                    </a:lnTo>
                    <a:lnTo>
                      <a:pt x="108" y="97"/>
                    </a:lnTo>
                    <a:lnTo>
                      <a:pt x="107" y="97"/>
                    </a:lnTo>
                    <a:lnTo>
                      <a:pt x="106" y="97"/>
                    </a:lnTo>
                    <a:lnTo>
                      <a:pt x="104" y="97"/>
                    </a:lnTo>
                    <a:lnTo>
                      <a:pt x="103" y="97"/>
                    </a:lnTo>
                    <a:lnTo>
                      <a:pt x="57" y="95"/>
                    </a:lnTo>
                    <a:lnTo>
                      <a:pt x="70" y="57"/>
                    </a:lnTo>
                    <a:lnTo>
                      <a:pt x="79" y="70"/>
                    </a:lnTo>
                    <a:lnTo>
                      <a:pt x="135" y="70"/>
                    </a:lnTo>
                    <a:lnTo>
                      <a:pt x="136" y="70"/>
                    </a:lnTo>
                    <a:lnTo>
                      <a:pt x="137" y="70"/>
                    </a:lnTo>
                    <a:lnTo>
                      <a:pt x="139" y="69"/>
                    </a:lnTo>
                    <a:lnTo>
                      <a:pt x="139" y="69"/>
                    </a:lnTo>
                    <a:lnTo>
                      <a:pt x="140" y="68"/>
                    </a:lnTo>
                    <a:lnTo>
                      <a:pt x="142" y="67"/>
                    </a:lnTo>
                    <a:lnTo>
                      <a:pt x="142" y="66"/>
                    </a:lnTo>
                    <a:lnTo>
                      <a:pt x="144" y="65"/>
                    </a:lnTo>
                    <a:lnTo>
                      <a:pt x="144" y="64"/>
                    </a:lnTo>
                    <a:lnTo>
                      <a:pt x="144" y="62"/>
                    </a:lnTo>
                    <a:lnTo>
                      <a:pt x="145" y="61"/>
                    </a:lnTo>
                    <a:lnTo>
                      <a:pt x="145" y="59"/>
                    </a:lnTo>
                    <a:lnTo>
                      <a:pt x="145" y="57"/>
                    </a:lnTo>
                    <a:lnTo>
                      <a:pt x="144" y="56"/>
                    </a:lnTo>
                    <a:lnTo>
                      <a:pt x="144" y="55"/>
                    </a:lnTo>
                    <a:lnTo>
                      <a:pt x="143" y="53"/>
                    </a:lnTo>
                    <a:lnTo>
                      <a:pt x="142" y="52"/>
                    </a:lnTo>
                    <a:lnTo>
                      <a:pt x="141" y="51"/>
                    </a:lnTo>
                    <a:lnTo>
                      <a:pt x="140" y="50"/>
                    </a:lnTo>
                    <a:lnTo>
                      <a:pt x="139" y="49"/>
                    </a:lnTo>
                    <a:lnTo>
                      <a:pt x="138" y="49"/>
                    </a:lnTo>
                    <a:lnTo>
                      <a:pt x="136" y="49"/>
                    </a:lnTo>
                    <a:lnTo>
                      <a:pt x="135" y="49"/>
                    </a:lnTo>
                    <a:lnTo>
                      <a:pt x="92" y="49"/>
                    </a:lnTo>
                    <a:lnTo>
                      <a:pt x="83" y="33"/>
                    </a:lnTo>
                    <a:lnTo>
                      <a:pt x="84" y="32"/>
                    </a:lnTo>
                    <a:lnTo>
                      <a:pt x="85" y="30"/>
                    </a:lnTo>
                    <a:lnTo>
                      <a:pt x="85" y="28"/>
                    </a:lnTo>
                    <a:lnTo>
                      <a:pt x="85" y="26"/>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9"/>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56" name="Freeform 84"/>
            <p:cNvSpPr>
              <a:spLocks/>
            </p:cNvSpPr>
            <p:nvPr/>
          </p:nvSpPr>
          <p:spPr bwMode="auto">
            <a:xfrm>
              <a:off x="5546" y="2337"/>
              <a:ext cx="209" cy="307"/>
            </a:xfrm>
            <a:custGeom>
              <a:avLst/>
              <a:gdLst/>
              <a:ahLst/>
              <a:cxnLst>
                <a:cxn ang="0">
                  <a:pos x="208" y="277"/>
                </a:cxn>
                <a:cxn ang="0">
                  <a:pos x="192" y="277"/>
                </a:cxn>
                <a:cxn ang="0">
                  <a:pos x="165" y="241"/>
                </a:cxn>
                <a:cxn ang="0">
                  <a:pos x="127" y="178"/>
                </a:cxn>
                <a:cxn ang="0">
                  <a:pos x="116" y="149"/>
                </a:cxn>
                <a:cxn ang="0">
                  <a:pos x="119" y="129"/>
                </a:cxn>
                <a:cxn ang="0">
                  <a:pos x="128" y="125"/>
                </a:cxn>
                <a:cxn ang="0">
                  <a:pos x="143" y="136"/>
                </a:cxn>
                <a:cxn ang="0">
                  <a:pos x="162" y="148"/>
                </a:cxn>
                <a:cxn ang="0">
                  <a:pos x="171" y="148"/>
                </a:cxn>
                <a:cxn ang="0">
                  <a:pos x="173" y="141"/>
                </a:cxn>
                <a:cxn ang="0">
                  <a:pos x="164" y="129"/>
                </a:cxn>
                <a:cxn ang="0">
                  <a:pos x="141" y="113"/>
                </a:cxn>
                <a:cxn ang="0">
                  <a:pos x="132" y="91"/>
                </a:cxn>
                <a:cxn ang="0">
                  <a:pos x="128" y="73"/>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40"/>
                </a:cxn>
                <a:cxn ang="0">
                  <a:pos x="58" y="123"/>
                </a:cxn>
                <a:cxn ang="0">
                  <a:pos x="67" y="115"/>
                </a:cxn>
                <a:cxn ang="0">
                  <a:pos x="73" y="120"/>
                </a:cxn>
                <a:cxn ang="0">
                  <a:pos x="71" y="148"/>
                </a:cxn>
                <a:cxn ang="0">
                  <a:pos x="64" y="175"/>
                </a:cxn>
                <a:cxn ang="0">
                  <a:pos x="55" y="207"/>
                </a:cxn>
                <a:cxn ang="0">
                  <a:pos x="34" y="237"/>
                </a:cxn>
                <a:cxn ang="0">
                  <a:pos x="8" y="269"/>
                </a:cxn>
                <a:cxn ang="0">
                  <a:pos x="0" y="286"/>
                </a:cxn>
                <a:cxn ang="0">
                  <a:pos x="20" y="306"/>
                </a:cxn>
                <a:cxn ang="0">
                  <a:pos x="34" y="303"/>
                </a:cxn>
                <a:cxn ang="0">
                  <a:pos x="24" y="290"/>
                </a:cxn>
                <a:cxn ang="0">
                  <a:pos x="31" y="273"/>
                </a:cxn>
                <a:cxn ang="0">
                  <a:pos x="64" y="235"/>
                </a:cxn>
                <a:cxn ang="0">
                  <a:pos x="88" y="207"/>
                </a:cxn>
                <a:cxn ang="0">
                  <a:pos x="99" y="200"/>
                </a:cxn>
                <a:cxn ang="0">
                  <a:pos x="114" y="210"/>
                </a:cxn>
                <a:cxn ang="0">
                  <a:pos x="148" y="256"/>
                </a:cxn>
                <a:cxn ang="0">
                  <a:pos x="175" y="295"/>
                </a:cxn>
                <a:cxn ang="0">
                  <a:pos x="186" y="298"/>
                </a:cxn>
                <a:cxn ang="0">
                  <a:pos x="200" y="288"/>
                </a:cxn>
              </a:cxnLst>
              <a:rect l="0" t="0" r="r" b="b"/>
              <a:pathLst>
                <a:path w="209" h="307">
                  <a:moveTo>
                    <a:pt x="207" y="282"/>
                  </a:moveTo>
                  <a:lnTo>
                    <a:pt x="208" y="277"/>
                  </a:lnTo>
                  <a:lnTo>
                    <a:pt x="200" y="278"/>
                  </a:lnTo>
                  <a:lnTo>
                    <a:pt x="192" y="277"/>
                  </a:lnTo>
                  <a:lnTo>
                    <a:pt x="182" y="269"/>
                  </a:lnTo>
                  <a:lnTo>
                    <a:pt x="165" y="241"/>
                  </a:lnTo>
                  <a:lnTo>
                    <a:pt x="140" y="200"/>
                  </a:lnTo>
                  <a:lnTo>
                    <a:pt x="127" y="178"/>
                  </a:lnTo>
                  <a:lnTo>
                    <a:pt x="118" y="160"/>
                  </a:lnTo>
                  <a:lnTo>
                    <a:pt x="116" y="149"/>
                  </a:lnTo>
                  <a:lnTo>
                    <a:pt x="116" y="137"/>
                  </a:lnTo>
                  <a:lnTo>
                    <a:pt x="119" y="129"/>
                  </a:lnTo>
                  <a:lnTo>
                    <a:pt x="124" y="125"/>
                  </a:lnTo>
                  <a:lnTo>
                    <a:pt x="128" y="125"/>
                  </a:lnTo>
                  <a:lnTo>
                    <a:pt x="133" y="128"/>
                  </a:lnTo>
                  <a:lnTo>
                    <a:pt x="143" y="136"/>
                  </a:lnTo>
                  <a:lnTo>
                    <a:pt x="154" y="144"/>
                  </a:lnTo>
                  <a:lnTo>
                    <a:pt x="162" y="148"/>
                  </a:lnTo>
                  <a:lnTo>
                    <a:pt x="167" y="149"/>
                  </a:lnTo>
                  <a:lnTo>
                    <a:pt x="171" y="148"/>
                  </a:lnTo>
                  <a:lnTo>
                    <a:pt x="174" y="144"/>
                  </a:lnTo>
                  <a:lnTo>
                    <a:pt x="173" y="141"/>
                  </a:lnTo>
                  <a:lnTo>
                    <a:pt x="171" y="137"/>
                  </a:lnTo>
                  <a:lnTo>
                    <a:pt x="164" y="129"/>
                  </a:lnTo>
                  <a:lnTo>
                    <a:pt x="149" y="120"/>
                  </a:lnTo>
                  <a:lnTo>
                    <a:pt x="141" y="113"/>
                  </a:lnTo>
                  <a:lnTo>
                    <a:pt x="136" y="104"/>
                  </a:lnTo>
                  <a:lnTo>
                    <a:pt x="132" y="91"/>
                  </a:lnTo>
                  <a:lnTo>
                    <a:pt x="131" y="78"/>
                  </a:lnTo>
                  <a:lnTo>
                    <a:pt x="128" y="73"/>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3"/>
                  </a:lnTo>
                  <a:lnTo>
                    <a:pt x="58" y="79"/>
                  </a:lnTo>
                  <a:lnTo>
                    <a:pt x="52" y="91"/>
                  </a:lnTo>
                  <a:lnTo>
                    <a:pt x="48" y="104"/>
                  </a:lnTo>
                  <a:lnTo>
                    <a:pt x="44" y="115"/>
                  </a:lnTo>
                  <a:lnTo>
                    <a:pt x="43" y="128"/>
                  </a:lnTo>
                  <a:lnTo>
                    <a:pt x="42" y="144"/>
                  </a:lnTo>
                  <a:lnTo>
                    <a:pt x="42" y="153"/>
                  </a:lnTo>
                  <a:lnTo>
                    <a:pt x="42" y="161"/>
                  </a:lnTo>
                  <a:lnTo>
                    <a:pt x="43" y="166"/>
                  </a:lnTo>
                  <a:lnTo>
                    <a:pt x="46" y="169"/>
                  </a:lnTo>
                  <a:lnTo>
                    <a:pt x="51" y="170"/>
                  </a:lnTo>
                  <a:lnTo>
                    <a:pt x="54" y="169"/>
                  </a:lnTo>
                  <a:lnTo>
                    <a:pt x="55" y="166"/>
                  </a:lnTo>
                  <a:lnTo>
                    <a:pt x="55" y="156"/>
                  </a:lnTo>
                  <a:lnTo>
                    <a:pt x="55" y="140"/>
                  </a:lnTo>
                  <a:lnTo>
                    <a:pt x="56" y="129"/>
                  </a:lnTo>
                  <a:lnTo>
                    <a:pt x="58" y="123"/>
                  </a:lnTo>
                  <a:lnTo>
                    <a:pt x="61" y="116"/>
                  </a:lnTo>
                  <a:lnTo>
                    <a:pt x="67" y="115"/>
                  </a:lnTo>
                  <a:lnTo>
                    <a:pt x="72" y="116"/>
                  </a:lnTo>
                  <a:lnTo>
                    <a:pt x="73" y="120"/>
                  </a:lnTo>
                  <a:lnTo>
                    <a:pt x="72" y="132"/>
                  </a:lnTo>
                  <a:lnTo>
                    <a:pt x="71" y="148"/>
                  </a:lnTo>
                  <a:lnTo>
                    <a:pt x="68" y="162"/>
                  </a:lnTo>
                  <a:lnTo>
                    <a:pt x="64" y="175"/>
                  </a:lnTo>
                  <a:lnTo>
                    <a:pt x="60" y="193"/>
                  </a:lnTo>
                  <a:lnTo>
                    <a:pt x="55" y="207"/>
                  </a:lnTo>
                  <a:lnTo>
                    <a:pt x="43" y="226"/>
                  </a:lnTo>
                  <a:lnTo>
                    <a:pt x="34" y="237"/>
                  </a:lnTo>
                  <a:lnTo>
                    <a:pt x="18" y="256"/>
                  </a:lnTo>
                  <a:lnTo>
                    <a:pt x="8" y="269"/>
                  </a:lnTo>
                  <a:lnTo>
                    <a:pt x="0" y="281"/>
                  </a:lnTo>
                  <a:lnTo>
                    <a:pt x="0" y="286"/>
                  </a:lnTo>
                  <a:lnTo>
                    <a:pt x="8" y="295"/>
                  </a:lnTo>
                  <a:lnTo>
                    <a:pt x="20" y="306"/>
                  </a:lnTo>
                  <a:lnTo>
                    <a:pt x="31" y="306"/>
                  </a:lnTo>
                  <a:lnTo>
                    <a:pt x="34" y="303"/>
                  </a:lnTo>
                  <a:lnTo>
                    <a:pt x="29" y="297"/>
                  </a:lnTo>
                  <a:lnTo>
                    <a:pt x="24" y="290"/>
                  </a:lnTo>
                  <a:lnTo>
                    <a:pt x="24" y="285"/>
                  </a:lnTo>
                  <a:lnTo>
                    <a:pt x="31" y="273"/>
                  </a:lnTo>
                  <a:lnTo>
                    <a:pt x="44" y="260"/>
                  </a:lnTo>
                  <a:lnTo>
                    <a:pt x="64" y="235"/>
                  </a:lnTo>
                  <a:lnTo>
                    <a:pt x="81" y="214"/>
                  </a:lnTo>
                  <a:lnTo>
                    <a:pt x="88" y="207"/>
                  </a:lnTo>
                  <a:lnTo>
                    <a:pt x="92" y="202"/>
                  </a:lnTo>
                  <a:lnTo>
                    <a:pt x="99" y="200"/>
                  </a:lnTo>
                  <a:lnTo>
                    <a:pt x="106" y="204"/>
                  </a:lnTo>
                  <a:lnTo>
                    <a:pt x="114" y="210"/>
                  </a:lnTo>
                  <a:lnTo>
                    <a:pt x="130" y="231"/>
                  </a:lnTo>
                  <a:lnTo>
                    <a:pt x="148" y="256"/>
                  </a:lnTo>
                  <a:lnTo>
                    <a:pt x="165" y="281"/>
                  </a:lnTo>
                  <a:lnTo>
                    <a:pt x="175" y="295"/>
                  </a:lnTo>
                  <a:lnTo>
                    <a:pt x="179" y="298"/>
                  </a:lnTo>
                  <a:lnTo>
                    <a:pt x="186" y="298"/>
                  </a:lnTo>
                  <a:lnTo>
                    <a:pt x="192" y="293"/>
                  </a:lnTo>
                  <a:lnTo>
                    <a:pt x="200" y="288"/>
                  </a:lnTo>
                  <a:lnTo>
                    <a:pt x="207"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1" name="Group 85"/>
            <p:cNvGrpSpPr>
              <a:grpSpLocks/>
            </p:cNvGrpSpPr>
            <p:nvPr/>
          </p:nvGrpSpPr>
          <p:grpSpPr bwMode="auto">
            <a:xfrm>
              <a:off x="4956" y="2328"/>
              <a:ext cx="273" cy="326"/>
              <a:chOff x="4956" y="2328"/>
              <a:chExt cx="273" cy="326"/>
            </a:xfrm>
          </p:grpSpPr>
          <p:grpSp>
            <p:nvGrpSpPr>
              <p:cNvPr id="22" name="Group 86"/>
              <p:cNvGrpSpPr>
                <a:grpSpLocks/>
              </p:cNvGrpSpPr>
              <p:nvPr/>
            </p:nvGrpSpPr>
            <p:grpSpPr bwMode="auto">
              <a:xfrm>
                <a:off x="4956" y="2328"/>
                <a:ext cx="273" cy="326"/>
                <a:chOff x="4956" y="2328"/>
                <a:chExt cx="273" cy="326"/>
              </a:xfrm>
            </p:grpSpPr>
            <p:sp>
              <p:nvSpPr>
                <p:cNvPr id="2716759" name="AutoShape 87"/>
                <p:cNvSpPr>
                  <a:spLocks noChangeArrowheads="1"/>
                </p:cNvSpPr>
                <p:nvPr/>
              </p:nvSpPr>
              <p:spPr bwMode="auto">
                <a:xfrm>
                  <a:off x="4956" y="2381"/>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60" name="AutoShape 88"/>
                <p:cNvSpPr>
                  <a:spLocks noChangeArrowheads="1"/>
                </p:cNvSpPr>
                <p:nvPr/>
              </p:nvSpPr>
              <p:spPr bwMode="auto">
                <a:xfrm>
                  <a:off x="5022" y="2328"/>
                  <a:ext cx="207"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61" name="Oval 89"/>
              <p:cNvSpPr>
                <a:spLocks noChangeArrowheads="1"/>
              </p:cNvSpPr>
              <p:nvPr/>
            </p:nvSpPr>
            <p:spPr bwMode="auto">
              <a:xfrm>
                <a:off x="5042" y="2355"/>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62" name="AutoShape 90"/>
              <p:cNvSpPr>
                <a:spLocks noChangeArrowheads="1"/>
              </p:cNvSpPr>
              <p:nvPr/>
            </p:nvSpPr>
            <p:spPr bwMode="auto">
              <a:xfrm>
                <a:off x="4988" y="2509"/>
                <a:ext cx="146" cy="58"/>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23" name="Group 91"/>
          <p:cNvGrpSpPr>
            <a:grpSpLocks/>
          </p:cNvGrpSpPr>
          <p:nvPr/>
        </p:nvGrpSpPr>
        <p:grpSpPr bwMode="auto">
          <a:xfrm>
            <a:off x="1255713" y="1217613"/>
            <a:ext cx="7423150" cy="1506537"/>
            <a:chOff x="791" y="643"/>
            <a:chExt cx="4676" cy="949"/>
          </a:xfrm>
        </p:grpSpPr>
        <p:sp>
          <p:nvSpPr>
            <p:cNvPr id="2716764" name="Rectangle 92"/>
            <p:cNvSpPr>
              <a:spLocks noChangeArrowheads="1"/>
            </p:cNvSpPr>
            <p:nvPr/>
          </p:nvSpPr>
          <p:spPr bwMode="auto">
            <a:xfrm>
              <a:off x="202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5" name="Rectangle 93"/>
            <p:cNvSpPr>
              <a:spLocks noChangeArrowheads="1"/>
            </p:cNvSpPr>
            <p:nvPr/>
          </p:nvSpPr>
          <p:spPr bwMode="auto">
            <a:xfrm>
              <a:off x="2300" y="1306"/>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6766" name="Line 94"/>
            <p:cNvSpPr>
              <a:spLocks noChangeShapeType="1"/>
            </p:cNvSpPr>
            <p:nvPr/>
          </p:nvSpPr>
          <p:spPr bwMode="auto">
            <a:xfrm>
              <a:off x="990"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67" name="Rectangle 95"/>
            <p:cNvSpPr>
              <a:spLocks noChangeArrowheads="1"/>
            </p:cNvSpPr>
            <p:nvPr/>
          </p:nvSpPr>
          <p:spPr bwMode="auto">
            <a:xfrm>
              <a:off x="967"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8" name="Rectangle 96"/>
            <p:cNvSpPr>
              <a:spLocks noChangeArrowheads="1"/>
            </p:cNvSpPr>
            <p:nvPr/>
          </p:nvSpPr>
          <p:spPr bwMode="auto">
            <a:xfrm>
              <a:off x="120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9" name="Line 97"/>
            <p:cNvSpPr>
              <a:spLocks noChangeShapeType="1"/>
            </p:cNvSpPr>
            <p:nvPr/>
          </p:nvSpPr>
          <p:spPr bwMode="auto">
            <a:xfrm>
              <a:off x="1255"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0" name="Line 98"/>
            <p:cNvSpPr>
              <a:spLocks noChangeShapeType="1"/>
            </p:cNvSpPr>
            <p:nvPr/>
          </p:nvSpPr>
          <p:spPr bwMode="auto">
            <a:xfrm>
              <a:off x="124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1" name="Rectangle 99"/>
            <p:cNvSpPr>
              <a:spLocks noChangeArrowheads="1"/>
            </p:cNvSpPr>
            <p:nvPr/>
          </p:nvSpPr>
          <p:spPr bwMode="auto">
            <a:xfrm>
              <a:off x="174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2" name="Rectangle 100"/>
            <p:cNvSpPr>
              <a:spLocks noChangeArrowheads="1"/>
            </p:cNvSpPr>
            <p:nvPr/>
          </p:nvSpPr>
          <p:spPr bwMode="auto">
            <a:xfrm>
              <a:off x="1480"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3" name="Line 101"/>
            <p:cNvSpPr>
              <a:spLocks noChangeShapeType="1"/>
            </p:cNvSpPr>
            <p:nvPr/>
          </p:nvSpPr>
          <p:spPr bwMode="auto">
            <a:xfrm>
              <a:off x="150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4" name="Line 102"/>
            <p:cNvSpPr>
              <a:spLocks noChangeShapeType="1"/>
            </p:cNvSpPr>
            <p:nvPr/>
          </p:nvSpPr>
          <p:spPr bwMode="auto">
            <a:xfrm>
              <a:off x="203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5" name="Line 103"/>
            <p:cNvSpPr>
              <a:spLocks noChangeShapeType="1"/>
            </p:cNvSpPr>
            <p:nvPr/>
          </p:nvSpPr>
          <p:spPr bwMode="auto">
            <a:xfrm>
              <a:off x="1522"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76" name="Line 104"/>
            <p:cNvSpPr>
              <a:spLocks noChangeShapeType="1"/>
            </p:cNvSpPr>
            <p:nvPr/>
          </p:nvSpPr>
          <p:spPr bwMode="auto">
            <a:xfrm>
              <a:off x="1784"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77" name="Line 105"/>
            <p:cNvSpPr>
              <a:spLocks noChangeShapeType="1"/>
            </p:cNvSpPr>
            <p:nvPr/>
          </p:nvSpPr>
          <p:spPr bwMode="auto">
            <a:xfrm>
              <a:off x="2048"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78" name="Rectangle 106"/>
            <p:cNvSpPr>
              <a:spLocks noChangeArrowheads="1"/>
            </p:cNvSpPr>
            <p:nvPr/>
          </p:nvSpPr>
          <p:spPr bwMode="auto">
            <a:xfrm>
              <a:off x="226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9" name="Line 107"/>
            <p:cNvSpPr>
              <a:spLocks noChangeShapeType="1"/>
            </p:cNvSpPr>
            <p:nvPr/>
          </p:nvSpPr>
          <p:spPr bwMode="auto">
            <a:xfrm>
              <a:off x="2314" y="1165"/>
              <a:ext cx="24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0" name="Line 108"/>
            <p:cNvSpPr>
              <a:spLocks noChangeShapeType="1"/>
            </p:cNvSpPr>
            <p:nvPr/>
          </p:nvSpPr>
          <p:spPr bwMode="auto">
            <a:xfrm>
              <a:off x="230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1" name="Rectangle 109"/>
            <p:cNvSpPr>
              <a:spLocks noChangeArrowheads="1"/>
            </p:cNvSpPr>
            <p:nvPr/>
          </p:nvSpPr>
          <p:spPr bwMode="auto">
            <a:xfrm>
              <a:off x="280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2" name="Rectangle 110"/>
            <p:cNvSpPr>
              <a:spLocks noChangeArrowheads="1"/>
            </p:cNvSpPr>
            <p:nvPr/>
          </p:nvSpPr>
          <p:spPr bwMode="auto">
            <a:xfrm>
              <a:off x="253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3" name="Line 111"/>
            <p:cNvSpPr>
              <a:spLocks noChangeShapeType="1"/>
            </p:cNvSpPr>
            <p:nvPr/>
          </p:nvSpPr>
          <p:spPr bwMode="auto">
            <a:xfrm>
              <a:off x="256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4" name="Line 112"/>
            <p:cNvSpPr>
              <a:spLocks noChangeShapeType="1"/>
            </p:cNvSpPr>
            <p:nvPr/>
          </p:nvSpPr>
          <p:spPr bwMode="auto">
            <a:xfrm>
              <a:off x="309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5" name="Line 113"/>
            <p:cNvSpPr>
              <a:spLocks noChangeShapeType="1"/>
            </p:cNvSpPr>
            <p:nvPr/>
          </p:nvSpPr>
          <p:spPr bwMode="auto">
            <a:xfrm>
              <a:off x="2580" y="1165"/>
              <a:ext cx="231"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86" name="Line 114"/>
            <p:cNvSpPr>
              <a:spLocks noChangeShapeType="1"/>
            </p:cNvSpPr>
            <p:nvPr/>
          </p:nvSpPr>
          <p:spPr bwMode="auto">
            <a:xfrm>
              <a:off x="2843" y="1165"/>
              <a:ext cx="233"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87" name="Line 115"/>
            <p:cNvSpPr>
              <a:spLocks noChangeShapeType="1"/>
            </p:cNvSpPr>
            <p:nvPr/>
          </p:nvSpPr>
          <p:spPr bwMode="auto">
            <a:xfrm>
              <a:off x="3106" y="1165"/>
              <a:ext cx="23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88" name="Rectangle 116"/>
            <p:cNvSpPr>
              <a:spLocks noChangeArrowheads="1"/>
            </p:cNvSpPr>
            <p:nvPr/>
          </p:nvSpPr>
          <p:spPr bwMode="auto">
            <a:xfrm>
              <a:off x="308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9" name="Rectangle 117"/>
            <p:cNvSpPr>
              <a:spLocks noChangeArrowheads="1"/>
            </p:cNvSpPr>
            <p:nvPr/>
          </p:nvSpPr>
          <p:spPr bwMode="auto">
            <a:xfrm>
              <a:off x="3321"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0" name="Line 118"/>
            <p:cNvSpPr>
              <a:spLocks noChangeShapeType="1"/>
            </p:cNvSpPr>
            <p:nvPr/>
          </p:nvSpPr>
          <p:spPr bwMode="auto">
            <a:xfrm>
              <a:off x="3372" y="1165"/>
              <a:ext cx="24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1" name="Line 119"/>
            <p:cNvSpPr>
              <a:spLocks noChangeShapeType="1"/>
            </p:cNvSpPr>
            <p:nvPr/>
          </p:nvSpPr>
          <p:spPr bwMode="auto">
            <a:xfrm>
              <a:off x="335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2" name="Rectangle 120"/>
            <p:cNvSpPr>
              <a:spLocks noChangeArrowheads="1"/>
            </p:cNvSpPr>
            <p:nvPr/>
          </p:nvSpPr>
          <p:spPr bwMode="auto">
            <a:xfrm>
              <a:off x="3865"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3" name="Rectangle 121"/>
            <p:cNvSpPr>
              <a:spLocks noChangeArrowheads="1"/>
            </p:cNvSpPr>
            <p:nvPr/>
          </p:nvSpPr>
          <p:spPr bwMode="auto">
            <a:xfrm>
              <a:off x="359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4" name="Line 122"/>
            <p:cNvSpPr>
              <a:spLocks noChangeShapeType="1"/>
            </p:cNvSpPr>
            <p:nvPr/>
          </p:nvSpPr>
          <p:spPr bwMode="auto">
            <a:xfrm>
              <a:off x="362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5" name="Line 123"/>
            <p:cNvSpPr>
              <a:spLocks noChangeShapeType="1"/>
            </p:cNvSpPr>
            <p:nvPr/>
          </p:nvSpPr>
          <p:spPr bwMode="auto">
            <a:xfrm>
              <a:off x="4153"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6" name="Line 124"/>
            <p:cNvSpPr>
              <a:spLocks noChangeShapeType="1"/>
            </p:cNvSpPr>
            <p:nvPr/>
          </p:nvSpPr>
          <p:spPr bwMode="auto">
            <a:xfrm>
              <a:off x="3638" y="1165"/>
              <a:ext cx="23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97" name="Line 125"/>
            <p:cNvSpPr>
              <a:spLocks noChangeShapeType="1"/>
            </p:cNvSpPr>
            <p:nvPr/>
          </p:nvSpPr>
          <p:spPr bwMode="auto">
            <a:xfrm>
              <a:off x="3900" y="1165"/>
              <a:ext cx="234"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98" name="Line 126"/>
            <p:cNvSpPr>
              <a:spLocks noChangeShapeType="1"/>
            </p:cNvSpPr>
            <p:nvPr/>
          </p:nvSpPr>
          <p:spPr bwMode="auto">
            <a:xfrm>
              <a:off x="4164"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99" name="Rectangle 127"/>
            <p:cNvSpPr>
              <a:spLocks noChangeArrowheads="1"/>
            </p:cNvSpPr>
            <p:nvPr/>
          </p:nvSpPr>
          <p:spPr bwMode="auto">
            <a:xfrm>
              <a:off x="414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0" name="Rectangle 128"/>
            <p:cNvSpPr>
              <a:spLocks noChangeArrowheads="1"/>
            </p:cNvSpPr>
            <p:nvPr/>
          </p:nvSpPr>
          <p:spPr bwMode="auto">
            <a:xfrm>
              <a:off x="437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1" name="Line 129"/>
            <p:cNvSpPr>
              <a:spLocks noChangeShapeType="1"/>
            </p:cNvSpPr>
            <p:nvPr/>
          </p:nvSpPr>
          <p:spPr bwMode="auto">
            <a:xfrm>
              <a:off x="4429"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2" name="Line 130"/>
            <p:cNvSpPr>
              <a:spLocks noChangeShapeType="1"/>
            </p:cNvSpPr>
            <p:nvPr/>
          </p:nvSpPr>
          <p:spPr bwMode="auto">
            <a:xfrm>
              <a:off x="441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3" name="Rectangle 131"/>
            <p:cNvSpPr>
              <a:spLocks noChangeArrowheads="1"/>
            </p:cNvSpPr>
            <p:nvPr/>
          </p:nvSpPr>
          <p:spPr bwMode="auto">
            <a:xfrm>
              <a:off x="492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4" name="Rectangle 132"/>
            <p:cNvSpPr>
              <a:spLocks noChangeArrowheads="1"/>
            </p:cNvSpPr>
            <p:nvPr/>
          </p:nvSpPr>
          <p:spPr bwMode="auto">
            <a:xfrm>
              <a:off x="4654"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5" name="Line 133"/>
            <p:cNvSpPr>
              <a:spLocks noChangeShapeType="1"/>
            </p:cNvSpPr>
            <p:nvPr/>
          </p:nvSpPr>
          <p:spPr bwMode="auto">
            <a:xfrm>
              <a:off x="468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6" name="Line 134"/>
            <p:cNvSpPr>
              <a:spLocks noChangeShapeType="1"/>
            </p:cNvSpPr>
            <p:nvPr/>
          </p:nvSpPr>
          <p:spPr bwMode="auto">
            <a:xfrm>
              <a:off x="521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7" name="Line 135"/>
            <p:cNvSpPr>
              <a:spLocks noChangeShapeType="1"/>
            </p:cNvSpPr>
            <p:nvPr/>
          </p:nvSpPr>
          <p:spPr bwMode="auto">
            <a:xfrm>
              <a:off x="4695"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808" name="Line 136"/>
            <p:cNvSpPr>
              <a:spLocks noChangeShapeType="1"/>
            </p:cNvSpPr>
            <p:nvPr/>
          </p:nvSpPr>
          <p:spPr bwMode="auto">
            <a:xfrm>
              <a:off x="4958"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809" name="Rectangle 137"/>
            <p:cNvSpPr>
              <a:spLocks noChangeArrowheads="1"/>
            </p:cNvSpPr>
            <p:nvPr/>
          </p:nvSpPr>
          <p:spPr bwMode="auto">
            <a:xfrm>
              <a:off x="791" y="655"/>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6 PM</a:t>
              </a:r>
            </a:p>
          </p:txBody>
        </p:sp>
        <p:sp>
          <p:nvSpPr>
            <p:cNvPr id="2716810" name="Line 138"/>
            <p:cNvSpPr>
              <a:spLocks noChangeShapeType="1"/>
            </p:cNvSpPr>
            <p:nvPr/>
          </p:nvSpPr>
          <p:spPr bwMode="auto">
            <a:xfrm>
              <a:off x="983" y="881"/>
              <a:ext cx="0" cy="167"/>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11" name="Rectangle 139"/>
            <p:cNvSpPr>
              <a:spLocks noChangeArrowheads="1"/>
            </p:cNvSpPr>
            <p:nvPr/>
          </p:nvSpPr>
          <p:spPr bwMode="auto">
            <a:xfrm>
              <a:off x="1428" y="666"/>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7</a:t>
              </a:r>
            </a:p>
          </p:txBody>
        </p:sp>
        <p:sp>
          <p:nvSpPr>
            <p:cNvPr id="2716812" name="Rectangle 140"/>
            <p:cNvSpPr>
              <a:spLocks noChangeArrowheads="1"/>
            </p:cNvSpPr>
            <p:nvPr/>
          </p:nvSpPr>
          <p:spPr bwMode="auto">
            <a:xfrm>
              <a:off x="1940" y="661"/>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6813" name="Rectangle 141"/>
            <p:cNvSpPr>
              <a:spLocks noChangeArrowheads="1"/>
            </p:cNvSpPr>
            <p:nvPr/>
          </p:nvSpPr>
          <p:spPr bwMode="auto">
            <a:xfrm>
              <a:off x="2474" y="67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9</a:t>
              </a:r>
            </a:p>
          </p:txBody>
        </p:sp>
        <p:sp>
          <p:nvSpPr>
            <p:cNvPr id="2716814" name="Rectangle 142"/>
            <p:cNvSpPr>
              <a:spLocks noChangeArrowheads="1"/>
            </p:cNvSpPr>
            <p:nvPr/>
          </p:nvSpPr>
          <p:spPr bwMode="auto">
            <a:xfrm>
              <a:off x="2957" y="66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6815" name="Rectangle 143"/>
            <p:cNvSpPr>
              <a:spLocks noChangeArrowheads="1"/>
            </p:cNvSpPr>
            <p:nvPr/>
          </p:nvSpPr>
          <p:spPr bwMode="auto">
            <a:xfrm>
              <a:off x="3514" y="66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6816" name="Rectangle 144"/>
            <p:cNvSpPr>
              <a:spLocks noChangeArrowheads="1"/>
            </p:cNvSpPr>
            <p:nvPr/>
          </p:nvSpPr>
          <p:spPr bwMode="auto">
            <a:xfrm>
              <a:off x="3970" y="649"/>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6817" name="Rectangle 145"/>
            <p:cNvSpPr>
              <a:spLocks noChangeArrowheads="1"/>
            </p:cNvSpPr>
            <p:nvPr/>
          </p:nvSpPr>
          <p:spPr bwMode="auto">
            <a:xfrm>
              <a:off x="4580" y="660"/>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6818" name="Line 146"/>
            <p:cNvSpPr>
              <a:spLocks noChangeShapeType="1"/>
            </p:cNvSpPr>
            <p:nvPr/>
          </p:nvSpPr>
          <p:spPr bwMode="auto">
            <a:xfrm>
              <a:off x="990" y="978"/>
              <a:ext cx="420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6819" name="Rectangle 147"/>
            <p:cNvSpPr>
              <a:spLocks noChangeArrowheads="1"/>
            </p:cNvSpPr>
            <p:nvPr/>
          </p:nvSpPr>
          <p:spPr bwMode="auto">
            <a:xfrm>
              <a:off x="4894" y="643"/>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6820" name="Line 148"/>
            <p:cNvSpPr>
              <a:spLocks noChangeShapeType="1"/>
            </p:cNvSpPr>
            <p:nvPr/>
          </p:nvSpPr>
          <p:spPr bwMode="auto">
            <a:xfrm>
              <a:off x="177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1" name="Line 149"/>
            <p:cNvSpPr>
              <a:spLocks noChangeShapeType="1"/>
            </p:cNvSpPr>
            <p:nvPr/>
          </p:nvSpPr>
          <p:spPr bwMode="auto">
            <a:xfrm>
              <a:off x="388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2" name="Line 150"/>
            <p:cNvSpPr>
              <a:spLocks noChangeShapeType="1"/>
            </p:cNvSpPr>
            <p:nvPr/>
          </p:nvSpPr>
          <p:spPr bwMode="auto">
            <a:xfrm>
              <a:off x="2830"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3" name="Line 151"/>
            <p:cNvSpPr>
              <a:spLocks noChangeShapeType="1"/>
            </p:cNvSpPr>
            <p:nvPr/>
          </p:nvSpPr>
          <p:spPr bwMode="auto">
            <a:xfrm>
              <a:off x="494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152" name="Date Placeholder 151"/>
          <p:cNvSpPr>
            <a:spLocks noGrp="1"/>
          </p:cNvSpPr>
          <p:nvPr>
            <p:ph type="dt" sz="half" idx="10"/>
          </p:nvPr>
        </p:nvSpPr>
        <p:spPr/>
        <p:txBody>
          <a:bodyPr/>
          <a:lstStyle/>
          <a:p>
            <a:fld id="{B4757D74-0D47-B243-9E6D-4FAA70E91E2E}" type="datetime1">
              <a:rPr lang="en-US" smtClean="0"/>
              <a:pPr/>
              <a:t>11/8/2017</a:t>
            </a:fld>
            <a:endParaRPr lang="en-US" dirty="0"/>
          </a:p>
        </p:txBody>
      </p:sp>
      <p:sp>
        <p:nvSpPr>
          <p:cNvPr id="153" name="Slide Number Placeholder 152"/>
          <p:cNvSpPr>
            <a:spLocks noGrp="1"/>
          </p:cNvSpPr>
          <p:nvPr>
            <p:ph type="sldNum" sz="quarter" idx="12"/>
          </p:nvPr>
        </p:nvSpPr>
        <p:spPr/>
        <p:txBody>
          <a:bodyPr/>
          <a:lstStyle/>
          <a:p>
            <a:fld id="{3CC63E4C-4642-794D-A2FD-70F6B81535F5}" type="slidenum">
              <a:rPr lang="en-US" smtClean="0"/>
              <a:pPr/>
              <a:t>5</a:t>
            </a:fld>
            <a:endParaRPr lang="en-US" dirty="0"/>
          </a:p>
        </p:txBody>
      </p:sp>
      <p:sp>
        <p:nvSpPr>
          <p:cNvPr id="154" name="Footer Placeholder 153"/>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1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6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p:nvPr>
        </p:nvSpPr>
        <p:spPr/>
        <p:txBody>
          <a:bodyPr/>
          <a:lstStyle/>
          <a:p>
            <a:r>
              <a:rPr lang="en-US" dirty="0" smtClean="0"/>
              <a:t>Pipelined Laundry</a:t>
            </a:r>
            <a:endParaRPr lang="en-US" dirty="0"/>
          </a:p>
        </p:txBody>
      </p:sp>
      <p:sp>
        <p:nvSpPr>
          <p:cNvPr id="2718723"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Clr>
                <a:schemeClr val="tx1"/>
              </a:buClr>
            </a:pPr>
            <a:r>
              <a:rPr lang="en-US" i="1" dirty="0" smtClean="0">
                <a:solidFill>
                  <a:srgbClr val="FF0000"/>
                </a:solidFill>
              </a:rPr>
              <a:t>Pipelined laundry takes</a:t>
            </a:r>
            <a:br>
              <a:rPr lang="en-US" i="1" dirty="0" smtClean="0">
                <a:solidFill>
                  <a:srgbClr val="FF0000"/>
                </a:solidFill>
              </a:rPr>
            </a:br>
            <a:r>
              <a:rPr lang="en-US" i="1" dirty="0" smtClean="0">
                <a:solidFill>
                  <a:srgbClr val="FF0000"/>
                </a:solidFill>
              </a:rPr>
              <a:t>3.5 hours for 4 loads! </a:t>
            </a:r>
            <a:endParaRPr lang="en-US" i="1" dirty="0">
              <a:solidFill>
                <a:srgbClr val="FF0000"/>
              </a:solidFill>
            </a:endParaRPr>
          </a:p>
        </p:txBody>
      </p:sp>
      <p:grpSp>
        <p:nvGrpSpPr>
          <p:cNvPr id="2" name="Group 4"/>
          <p:cNvGrpSpPr>
            <a:grpSpLocks/>
          </p:cNvGrpSpPr>
          <p:nvPr/>
        </p:nvGrpSpPr>
        <p:grpSpPr bwMode="auto">
          <a:xfrm>
            <a:off x="931863" y="2114550"/>
            <a:ext cx="928687" cy="3740150"/>
            <a:chOff x="587" y="1332"/>
            <a:chExt cx="585" cy="2356"/>
          </a:xfrm>
        </p:grpSpPr>
        <p:sp>
          <p:nvSpPr>
            <p:cNvPr id="2718725" name="Rectangle 5"/>
            <p:cNvSpPr>
              <a:spLocks noChangeArrowheads="1"/>
            </p:cNvSpPr>
            <p:nvPr/>
          </p:nvSpPr>
          <p:spPr bwMode="auto">
            <a:xfrm>
              <a:off x="587" y="1332"/>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8726" name="Line 6"/>
            <p:cNvSpPr>
              <a:spLocks noChangeShapeType="1"/>
            </p:cNvSpPr>
            <p:nvPr/>
          </p:nvSpPr>
          <p:spPr bwMode="auto">
            <a:xfrm flipH="1">
              <a:off x="834" y="1523"/>
              <a:ext cx="17"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727" name="Freeform 7"/>
            <p:cNvSpPr>
              <a:spLocks/>
            </p:cNvSpPr>
            <p:nvPr/>
          </p:nvSpPr>
          <p:spPr bwMode="auto">
            <a:xfrm>
              <a:off x="926" y="2011"/>
              <a:ext cx="211"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28" name="Rectangle 8"/>
            <p:cNvSpPr>
              <a:spLocks noChangeArrowheads="1"/>
            </p:cNvSpPr>
            <p:nvPr/>
          </p:nvSpPr>
          <p:spPr bwMode="auto">
            <a:xfrm>
              <a:off x="914" y="196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8729" name="Freeform 9"/>
            <p:cNvSpPr>
              <a:spLocks/>
            </p:cNvSpPr>
            <p:nvPr/>
          </p:nvSpPr>
          <p:spPr bwMode="auto">
            <a:xfrm>
              <a:off x="932" y="2322"/>
              <a:ext cx="210"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0" name="Rectangle 10"/>
            <p:cNvSpPr>
              <a:spLocks noChangeArrowheads="1"/>
            </p:cNvSpPr>
            <p:nvPr/>
          </p:nvSpPr>
          <p:spPr bwMode="auto">
            <a:xfrm>
              <a:off x="919" y="227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8731" name="Freeform 11"/>
            <p:cNvSpPr>
              <a:spLocks/>
            </p:cNvSpPr>
            <p:nvPr/>
          </p:nvSpPr>
          <p:spPr bwMode="auto">
            <a:xfrm>
              <a:off x="932" y="2646"/>
              <a:ext cx="210"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2" name="Rectangle 12"/>
            <p:cNvSpPr>
              <a:spLocks noChangeArrowheads="1"/>
            </p:cNvSpPr>
            <p:nvPr/>
          </p:nvSpPr>
          <p:spPr bwMode="auto">
            <a:xfrm>
              <a:off x="919" y="2602"/>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8733" name="Freeform 13"/>
            <p:cNvSpPr>
              <a:spLocks/>
            </p:cNvSpPr>
            <p:nvPr/>
          </p:nvSpPr>
          <p:spPr bwMode="auto">
            <a:xfrm>
              <a:off x="926" y="1617"/>
              <a:ext cx="211"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4" name="Rectangle 14"/>
            <p:cNvSpPr>
              <a:spLocks noChangeArrowheads="1"/>
            </p:cNvSpPr>
            <p:nvPr/>
          </p:nvSpPr>
          <p:spPr bwMode="auto">
            <a:xfrm>
              <a:off x="914" y="1573"/>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grpSp>
      <p:grpSp>
        <p:nvGrpSpPr>
          <p:cNvPr id="3" name="Group 15"/>
          <p:cNvGrpSpPr>
            <a:grpSpLocks/>
          </p:cNvGrpSpPr>
          <p:nvPr/>
        </p:nvGrpSpPr>
        <p:grpSpPr bwMode="auto">
          <a:xfrm>
            <a:off x="1954213" y="2501900"/>
            <a:ext cx="2603500" cy="2079625"/>
            <a:chOff x="1231" y="1576"/>
            <a:chExt cx="1640" cy="1310"/>
          </a:xfrm>
        </p:grpSpPr>
        <p:sp>
          <p:nvSpPr>
            <p:cNvPr id="2718736" name="AutoShape 16"/>
            <p:cNvSpPr>
              <a:spLocks noChangeArrowheads="1"/>
            </p:cNvSpPr>
            <p:nvPr/>
          </p:nvSpPr>
          <p:spPr bwMode="auto">
            <a:xfrm>
              <a:off x="1482" y="1955"/>
              <a:ext cx="185"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7" name="AutoShape 17"/>
            <p:cNvSpPr>
              <a:spLocks noChangeArrowheads="1"/>
            </p:cNvSpPr>
            <p:nvPr/>
          </p:nvSpPr>
          <p:spPr bwMode="auto">
            <a:xfrm>
              <a:off x="1527" y="1903"/>
              <a:ext cx="140"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8" name="AutoShape 18"/>
            <p:cNvSpPr>
              <a:spLocks noChangeArrowheads="1"/>
            </p:cNvSpPr>
            <p:nvPr/>
          </p:nvSpPr>
          <p:spPr bwMode="auto">
            <a:xfrm>
              <a:off x="1519" y="1975"/>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4" name="Group 19"/>
            <p:cNvGrpSpPr>
              <a:grpSpLocks/>
            </p:cNvGrpSpPr>
            <p:nvPr/>
          </p:nvGrpSpPr>
          <p:grpSpPr bwMode="auto">
            <a:xfrm>
              <a:off x="1940" y="1938"/>
              <a:ext cx="179" cy="257"/>
              <a:chOff x="2183" y="1938"/>
              <a:chExt cx="201" cy="257"/>
            </a:xfrm>
          </p:grpSpPr>
          <p:sp>
            <p:nvSpPr>
              <p:cNvPr id="2718740" name="Freeform 20"/>
              <p:cNvSpPr>
                <a:spLocks/>
              </p:cNvSpPr>
              <p:nvPr/>
            </p:nvSpPr>
            <p:spPr bwMode="auto">
              <a:xfrm>
                <a:off x="2312" y="205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41" name="Rectangle 21"/>
              <p:cNvSpPr>
                <a:spLocks noChangeArrowheads="1"/>
              </p:cNvSpPr>
              <p:nvPr/>
            </p:nvSpPr>
            <p:spPr bwMode="auto">
              <a:xfrm>
                <a:off x="2308" y="205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2" name="Rectangle 22"/>
              <p:cNvSpPr>
                <a:spLocks noChangeArrowheads="1"/>
              </p:cNvSpPr>
              <p:nvPr/>
            </p:nvSpPr>
            <p:spPr bwMode="auto">
              <a:xfrm>
                <a:off x="2314" y="211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3" name="Rectangle 23"/>
              <p:cNvSpPr>
                <a:spLocks noChangeArrowheads="1"/>
              </p:cNvSpPr>
              <p:nvPr/>
            </p:nvSpPr>
            <p:spPr bwMode="auto">
              <a:xfrm>
                <a:off x="2183" y="211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4" name="Oval 24"/>
              <p:cNvSpPr>
                <a:spLocks noChangeArrowheads="1"/>
              </p:cNvSpPr>
              <p:nvPr/>
            </p:nvSpPr>
            <p:spPr bwMode="auto">
              <a:xfrm>
                <a:off x="2242" y="193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45" name="Freeform 25"/>
              <p:cNvSpPr>
                <a:spLocks/>
              </p:cNvSpPr>
              <p:nvPr/>
            </p:nvSpPr>
            <p:spPr bwMode="auto">
              <a:xfrm>
                <a:off x="2183" y="198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46" name="Freeform 26"/>
            <p:cNvSpPr>
              <a:spLocks/>
            </p:cNvSpPr>
            <p:nvPr/>
          </p:nvSpPr>
          <p:spPr bwMode="auto">
            <a:xfrm>
              <a:off x="2173" y="1913"/>
              <a:ext cx="178"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5" name="Group 27"/>
            <p:cNvGrpSpPr>
              <a:grpSpLocks/>
            </p:cNvGrpSpPr>
            <p:nvPr/>
          </p:nvGrpSpPr>
          <p:grpSpPr bwMode="auto">
            <a:xfrm>
              <a:off x="1672" y="1903"/>
              <a:ext cx="231" cy="311"/>
              <a:chOff x="1881" y="1903"/>
              <a:chExt cx="260" cy="311"/>
            </a:xfrm>
          </p:grpSpPr>
          <p:grpSp>
            <p:nvGrpSpPr>
              <p:cNvPr id="6" name="Group 28"/>
              <p:cNvGrpSpPr>
                <a:grpSpLocks/>
              </p:cNvGrpSpPr>
              <p:nvPr/>
            </p:nvGrpSpPr>
            <p:grpSpPr bwMode="auto">
              <a:xfrm>
                <a:off x="1881" y="1903"/>
                <a:ext cx="260" cy="311"/>
                <a:chOff x="1881" y="1903"/>
                <a:chExt cx="260" cy="311"/>
              </a:xfrm>
            </p:grpSpPr>
            <p:sp>
              <p:nvSpPr>
                <p:cNvPr id="2718749" name="AutoShape 29"/>
                <p:cNvSpPr>
                  <a:spLocks noChangeArrowheads="1"/>
                </p:cNvSpPr>
                <p:nvPr/>
              </p:nvSpPr>
              <p:spPr bwMode="auto">
                <a:xfrm>
                  <a:off x="1881" y="195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0" name="AutoShape 30"/>
                <p:cNvSpPr>
                  <a:spLocks noChangeArrowheads="1"/>
                </p:cNvSpPr>
                <p:nvPr/>
              </p:nvSpPr>
              <p:spPr bwMode="auto">
                <a:xfrm>
                  <a:off x="1944" y="190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1" name="Oval 31"/>
              <p:cNvSpPr>
                <a:spLocks noChangeArrowheads="1"/>
              </p:cNvSpPr>
              <p:nvPr/>
            </p:nvSpPr>
            <p:spPr bwMode="auto">
              <a:xfrm>
                <a:off x="1964" y="193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52" name="AutoShape 32"/>
              <p:cNvSpPr>
                <a:spLocks noChangeArrowheads="1"/>
              </p:cNvSpPr>
              <p:nvPr/>
            </p:nvSpPr>
            <p:spPr bwMode="auto">
              <a:xfrm>
                <a:off x="1912" y="207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3" name="AutoShape 33"/>
            <p:cNvSpPr>
              <a:spLocks noChangeArrowheads="1"/>
            </p:cNvSpPr>
            <p:nvPr/>
          </p:nvSpPr>
          <p:spPr bwMode="auto">
            <a:xfrm>
              <a:off x="1735" y="2288"/>
              <a:ext cx="183"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4" name="AutoShape 34"/>
            <p:cNvSpPr>
              <a:spLocks noChangeArrowheads="1"/>
            </p:cNvSpPr>
            <p:nvPr/>
          </p:nvSpPr>
          <p:spPr bwMode="auto">
            <a:xfrm>
              <a:off x="1780" y="2237"/>
              <a:ext cx="138"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5" name="AutoShape 35"/>
            <p:cNvSpPr>
              <a:spLocks noChangeArrowheads="1"/>
            </p:cNvSpPr>
            <p:nvPr/>
          </p:nvSpPr>
          <p:spPr bwMode="auto">
            <a:xfrm>
              <a:off x="1772" y="2308"/>
              <a:ext cx="94" cy="15"/>
            </a:xfrm>
            <a:prstGeom prst="parallelogram">
              <a:avLst>
                <a:gd name="adj" fmla="val 1566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7" name="Group 36"/>
            <p:cNvGrpSpPr>
              <a:grpSpLocks/>
            </p:cNvGrpSpPr>
            <p:nvPr/>
          </p:nvGrpSpPr>
          <p:grpSpPr bwMode="auto">
            <a:xfrm>
              <a:off x="2202" y="2277"/>
              <a:ext cx="179" cy="257"/>
              <a:chOff x="2477" y="2277"/>
              <a:chExt cx="202" cy="257"/>
            </a:xfrm>
          </p:grpSpPr>
          <p:sp>
            <p:nvSpPr>
              <p:cNvPr id="2718757" name="Freeform 37"/>
              <p:cNvSpPr>
                <a:spLocks/>
              </p:cNvSpPr>
              <p:nvPr/>
            </p:nvSpPr>
            <p:spPr bwMode="auto">
              <a:xfrm>
                <a:off x="2607" y="239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58" name="Rectangle 38"/>
              <p:cNvSpPr>
                <a:spLocks noChangeArrowheads="1"/>
              </p:cNvSpPr>
              <p:nvPr/>
            </p:nvSpPr>
            <p:spPr bwMode="auto">
              <a:xfrm>
                <a:off x="2602" y="239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59" name="Rectangle 39"/>
              <p:cNvSpPr>
                <a:spLocks noChangeArrowheads="1"/>
              </p:cNvSpPr>
              <p:nvPr/>
            </p:nvSpPr>
            <p:spPr bwMode="auto">
              <a:xfrm>
                <a:off x="2610" y="245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0" name="Rectangle 40"/>
              <p:cNvSpPr>
                <a:spLocks noChangeArrowheads="1"/>
              </p:cNvSpPr>
              <p:nvPr/>
            </p:nvSpPr>
            <p:spPr bwMode="auto">
              <a:xfrm>
                <a:off x="2479" y="245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1" name="Oval 41"/>
              <p:cNvSpPr>
                <a:spLocks noChangeArrowheads="1"/>
              </p:cNvSpPr>
              <p:nvPr/>
            </p:nvSpPr>
            <p:spPr bwMode="auto">
              <a:xfrm>
                <a:off x="2537" y="227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62" name="Freeform 42"/>
              <p:cNvSpPr>
                <a:spLocks/>
              </p:cNvSpPr>
              <p:nvPr/>
            </p:nvSpPr>
            <p:spPr bwMode="auto">
              <a:xfrm>
                <a:off x="2477" y="232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63" name="Freeform 43"/>
            <p:cNvSpPr>
              <a:spLocks/>
            </p:cNvSpPr>
            <p:nvPr/>
          </p:nvSpPr>
          <p:spPr bwMode="auto">
            <a:xfrm>
              <a:off x="2425" y="2247"/>
              <a:ext cx="179"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8" name="Group 44"/>
            <p:cNvGrpSpPr>
              <a:grpSpLocks/>
            </p:cNvGrpSpPr>
            <p:nvPr/>
          </p:nvGrpSpPr>
          <p:grpSpPr bwMode="auto">
            <a:xfrm>
              <a:off x="1924" y="2237"/>
              <a:ext cx="232" cy="310"/>
              <a:chOff x="2165" y="2237"/>
              <a:chExt cx="260" cy="310"/>
            </a:xfrm>
          </p:grpSpPr>
          <p:grpSp>
            <p:nvGrpSpPr>
              <p:cNvPr id="9" name="Group 45"/>
              <p:cNvGrpSpPr>
                <a:grpSpLocks/>
              </p:cNvGrpSpPr>
              <p:nvPr/>
            </p:nvGrpSpPr>
            <p:grpSpPr bwMode="auto">
              <a:xfrm>
                <a:off x="2165" y="2237"/>
                <a:ext cx="260" cy="310"/>
                <a:chOff x="2165" y="2237"/>
                <a:chExt cx="260" cy="310"/>
              </a:xfrm>
            </p:grpSpPr>
            <p:sp>
              <p:nvSpPr>
                <p:cNvPr id="2718766" name="AutoShape 46"/>
                <p:cNvSpPr>
                  <a:spLocks noChangeArrowheads="1"/>
                </p:cNvSpPr>
                <p:nvPr/>
              </p:nvSpPr>
              <p:spPr bwMode="auto">
                <a:xfrm>
                  <a:off x="2165" y="228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67" name="AutoShape 47"/>
                <p:cNvSpPr>
                  <a:spLocks noChangeArrowheads="1"/>
                </p:cNvSpPr>
                <p:nvPr/>
              </p:nvSpPr>
              <p:spPr bwMode="auto">
                <a:xfrm>
                  <a:off x="2227" y="223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68" name="Oval 48"/>
              <p:cNvSpPr>
                <a:spLocks noChangeArrowheads="1"/>
              </p:cNvSpPr>
              <p:nvPr/>
            </p:nvSpPr>
            <p:spPr bwMode="auto">
              <a:xfrm>
                <a:off x="2246" y="226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69" name="AutoShape 49"/>
              <p:cNvSpPr>
                <a:spLocks noChangeArrowheads="1"/>
              </p:cNvSpPr>
              <p:nvPr/>
            </p:nvSpPr>
            <p:spPr bwMode="auto">
              <a:xfrm>
                <a:off x="2196" y="241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70" name="AutoShape 50"/>
            <p:cNvSpPr>
              <a:spLocks noChangeArrowheads="1"/>
            </p:cNvSpPr>
            <p:nvPr/>
          </p:nvSpPr>
          <p:spPr bwMode="auto">
            <a:xfrm>
              <a:off x="1993" y="2626"/>
              <a:ext cx="184"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1" name="AutoShape 51"/>
            <p:cNvSpPr>
              <a:spLocks noChangeArrowheads="1"/>
            </p:cNvSpPr>
            <p:nvPr/>
          </p:nvSpPr>
          <p:spPr bwMode="auto">
            <a:xfrm>
              <a:off x="2036" y="2575"/>
              <a:ext cx="141"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2" name="AutoShape 52"/>
            <p:cNvSpPr>
              <a:spLocks noChangeArrowheads="1"/>
            </p:cNvSpPr>
            <p:nvPr/>
          </p:nvSpPr>
          <p:spPr bwMode="auto">
            <a:xfrm>
              <a:off x="2029" y="2647"/>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0" name="Group 53"/>
            <p:cNvGrpSpPr>
              <a:grpSpLocks/>
            </p:cNvGrpSpPr>
            <p:nvPr/>
          </p:nvGrpSpPr>
          <p:grpSpPr bwMode="auto">
            <a:xfrm>
              <a:off x="2478" y="2616"/>
              <a:ext cx="180" cy="257"/>
              <a:chOff x="2788" y="2616"/>
              <a:chExt cx="202" cy="257"/>
            </a:xfrm>
          </p:grpSpPr>
          <p:sp>
            <p:nvSpPr>
              <p:cNvPr id="2718774" name="Freeform 54"/>
              <p:cNvSpPr>
                <a:spLocks/>
              </p:cNvSpPr>
              <p:nvPr/>
            </p:nvSpPr>
            <p:spPr bwMode="auto">
              <a:xfrm>
                <a:off x="2918" y="273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75" name="Rectangle 55"/>
              <p:cNvSpPr>
                <a:spLocks noChangeArrowheads="1"/>
              </p:cNvSpPr>
              <p:nvPr/>
            </p:nvSpPr>
            <p:spPr bwMode="auto">
              <a:xfrm>
                <a:off x="2913" y="273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6" name="Rectangle 56"/>
              <p:cNvSpPr>
                <a:spLocks noChangeArrowheads="1"/>
              </p:cNvSpPr>
              <p:nvPr/>
            </p:nvSpPr>
            <p:spPr bwMode="auto">
              <a:xfrm>
                <a:off x="2921" y="279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7" name="Rectangle 57"/>
              <p:cNvSpPr>
                <a:spLocks noChangeArrowheads="1"/>
              </p:cNvSpPr>
              <p:nvPr/>
            </p:nvSpPr>
            <p:spPr bwMode="auto">
              <a:xfrm>
                <a:off x="2790" y="279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8" name="Oval 58"/>
              <p:cNvSpPr>
                <a:spLocks noChangeArrowheads="1"/>
              </p:cNvSpPr>
              <p:nvPr/>
            </p:nvSpPr>
            <p:spPr bwMode="auto">
              <a:xfrm>
                <a:off x="2848" y="261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79" name="Freeform 59"/>
              <p:cNvSpPr>
                <a:spLocks/>
              </p:cNvSpPr>
              <p:nvPr/>
            </p:nvSpPr>
            <p:spPr bwMode="auto">
              <a:xfrm>
                <a:off x="2788" y="266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80" name="Freeform 60"/>
            <p:cNvSpPr>
              <a:spLocks/>
            </p:cNvSpPr>
            <p:nvPr/>
          </p:nvSpPr>
          <p:spPr bwMode="auto">
            <a:xfrm>
              <a:off x="2692" y="2574"/>
              <a:ext cx="179"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61"/>
            <p:cNvGrpSpPr>
              <a:grpSpLocks/>
            </p:cNvGrpSpPr>
            <p:nvPr/>
          </p:nvGrpSpPr>
          <p:grpSpPr bwMode="auto">
            <a:xfrm>
              <a:off x="2181" y="2575"/>
              <a:ext cx="232" cy="311"/>
              <a:chOff x="2454" y="2575"/>
              <a:chExt cx="261" cy="311"/>
            </a:xfrm>
          </p:grpSpPr>
          <p:grpSp>
            <p:nvGrpSpPr>
              <p:cNvPr id="12" name="Group 62"/>
              <p:cNvGrpSpPr>
                <a:grpSpLocks/>
              </p:cNvGrpSpPr>
              <p:nvPr/>
            </p:nvGrpSpPr>
            <p:grpSpPr bwMode="auto">
              <a:xfrm>
                <a:off x="2454" y="2575"/>
                <a:ext cx="261" cy="311"/>
                <a:chOff x="2454" y="2575"/>
                <a:chExt cx="261" cy="311"/>
              </a:xfrm>
            </p:grpSpPr>
            <p:sp>
              <p:nvSpPr>
                <p:cNvPr id="2718783" name="AutoShape 63"/>
                <p:cNvSpPr>
                  <a:spLocks noChangeArrowheads="1"/>
                </p:cNvSpPr>
                <p:nvPr/>
              </p:nvSpPr>
              <p:spPr bwMode="auto">
                <a:xfrm>
                  <a:off x="2454" y="262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84" name="AutoShape 64"/>
                <p:cNvSpPr>
                  <a:spLocks noChangeArrowheads="1"/>
                </p:cNvSpPr>
                <p:nvPr/>
              </p:nvSpPr>
              <p:spPr bwMode="auto">
                <a:xfrm>
                  <a:off x="2518" y="257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85" name="Oval 65"/>
              <p:cNvSpPr>
                <a:spLocks noChangeArrowheads="1"/>
              </p:cNvSpPr>
              <p:nvPr/>
            </p:nvSpPr>
            <p:spPr bwMode="auto">
              <a:xfrm>
                <a:off x="2537" y="260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86" name="AutoShape 66"/>
              <p:cNvSpPr>
                <a:spLocks noChangeArrowheads="1"/>
              </p:cNvSpPr>
              <p:nvPr/>
            </p:nvSpPr>
            <p:spPr bwMode="auto">
              <a:xfrm>
                <a:off x="2487" y="274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3" name="Group 67"/>
            <p:cNvGrpSpPr>
              <a:grpSpLocks/>
            </p:cNvGrpSpPr>
            <p:nvPr/>
          </p:nvGrpSpPr>
          <p:grpSpPr bwMode="auto">
            <a:xfrm>
              <a:off x="1231" y="1576"/>
              <a:ext cx="867" cy="310"/>
              <a:chOff x="1385" y="1576"/>
              <a:chExt cx="975" cy="310"/>
            </a:xfrm>
          </p:grpSpPr>
          <p:grpSp>
            <p:nvGrpSpPr>
              <p:cNvPr id="14" name="Group 68"/>
              <p:cNvGrpSpPr>
                <a:grpSpLocks/>
              </p:cNvGrpSpPr>
              <p:nvPr/>
            </p:nvGrpSpPr>
            <p:grpSpPr bwMode="auto">
              <a:xfrm>
                <a:off x="1385" y="1576"/>
                <a:ext cx="206" cy="310"/>
                <a:chOff x="1385" y="1576"/>
                <a:chExt cx="206" cy="310"/>
              </a:xfrm>
            </p:grpSpPr>
            <p:sp>
              <p:nvSpPr>
                <p:cNvPr id="2718789" name="AutoShape 69"/>
                <p:cNvSpPr>
                  <a:spLocks noChangeArrowheads="1"/>
                </p:cNvSpPr>
                <p:nvPr/>
              </p:nvSpPr>
              <p:spPr bwMode="auto">
                <a:xfrm>
                  <a:off x="1385" y="162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0" name="AutoShape 70"/>
                <p:cNvSpPr>
                  <a:spLocks noChangeArrowheads="1"/>
                </p:cNvSpPr>
                <p:nvPr/>
              </p:nvSpPr>
              <p:spPr bwMode="auto">
                <a:xfrm>
                  <a:off x="1433" y="157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1" name="AutoShape 71"/>
                <p:cNvSpPr>
                  <a:spLocks noChangeArrowheads="1"/>
                </p:cNvSpPr>
                <p:nvPr/>
              </p:nvSpPr>
              <p:spPr bwMode="auto">
                <a:xfrm>
                  <a:off x="1424" y="164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72"/>
              <p:cNvGrpSpPr>
                <a:grpSpLocks/>
              </p:cNvGrpSpPr>
              <p:nvPr/>
            </p:nvGrpSpPr>
            <p:grpSpPr bwMode="auto">
              <a:xfrm>
                <a:off x="1903" y="1617"/>
                <a:ext cx="203" cy="257"/>
                <a:chOff x="1903" y="1617"/>
                <a:chExt cx="203" cy="257"/>
              </a:xfrm>
            </p:grpSpPr>
            <p:sp>
              <p:nvSpPr>
                <p:cNvPr id="2718793" name="Freeform 73"/>
                <p:cNvSpPr>
                  <a:spLocks/>
                </p:cNvSpPr>
                <p:nvPr/>
              </p:nvSpPr>
              <p:spPr bwMode="auto">
                <a:xfrm>
                  <a:off x="2032" y="173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94" name="Rectangle 74"/>
                <p:cNvSpPr>
                  <a:spLocks noChangeArrowheads="1"/>
                </p:cNvSpPr>
                <p:nvPr/>
              </p:nvSpPr>
              <p:spPr bwMode="auto">
                <a:xfrm>
                  <a:off x="2029" y="173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5" name="Rectangle 75"/>
                <p:cNvSpPr>
                  <a:spLocks noChangeArrowheads="1"/>
                </p:cNvSpPr>
                <p:nvPr/>
              </p:nvSpPr>
              <p:spPr bwMode="auto">
                <a:xfrm>
                  <a:off x="2035" y="179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6" name="Rectangle 76"/>
                <p:cNvSpPr>
                  <a:spLocks noChangeArrowheads="1"/>
                </p:cNvSpPr>
                <p:nvPr/>
              </p:nvSpPr>
              <p:spPr bwMode="auto">
                <a:xfrm>
                  <a:off x="1904" y="179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7" name="Oval 77"/>
                <p:cNvSpPr>
                  <a:spLocks noChangeArrowheads="1"/>
                </p:cNvSpPr>
                <p:nvPr/>
              </p:nvSpPr>
              <p:spPr bwMode="auto">
                <a:xfrm>
                  <a:off x="1964" y="161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98" name="Freeform 78"/>
                <p:cNvSpPr>
                  <a:spLocks/>
                </p:cNvSpPr>
                <p:nvPr/>
              </p:nvSpPr>
              <p:spPr bwMode="auto">
                <a:xfrm>
                  <a:off x="1903" y="166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99" name="Freeform 79"/>
              <p:cNvSpPr>
                <a:spLocks/>
              </p:cNvSpPr>
              <p:nvPr/>
            </p:nvSpPr>
            <p:spPr bwMode="auto">
              <a:xfrm>
                <a:off x="2160" y="158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80"/>
              <p:cNvGrpSpPr>
                <a:grpSpLocks/>
              </p:cNvGrpSpPr>
              <p:nvPr/>
            </p:nvGrpSpPr>
            <p:grpSpPr bwMode="auto">
              <a:xfrm>
                <a:off x="1597" y="1576"/>
                <a:ext cx="259" cy="310"/>
                <a:chOff x="1597" y="1576"/>
                <a:chExt cx="259" cy="310"/>
              </a:xfrm>
            </p:grpSpPr>
            <p:grpSp>
              <p:nvGrpSpPr>
                <p:cNvPr id="17" name="Group 81"/>
                <p:cNvGrpSpPr>
                  <a:grpSpLocks/>
                </p:cNvGrpSpPr>
                <p:nvPr/>
              </p:nvGrpSpPr>
              <p:grpSpPr bwMode="auto">
                <a:xfrm>
                  <a:off x="1597" y="1576"/>
                  <a:ext cx="259" cy="310"/>
                  <a:chOff x="1597" y="1576"/>
                  <a:chExt cx="259" cy="310"/>
                </a:xfrm>
              </p:grpSpPr>
              <p:sp>
                <p:nvSpPr>
                  <p:cNvPr id="2718802" name="AutoShape 82"/>
                  <p:cNvSpPr>
                    <a:spLocks noChangeArrowheads="1"/>
                  </p:cNvSpPr>
                  <p:nvPr/>
                </p:nvSpPr>
                <p:spPr bwMode="auto">
                  <a:xfrm>
                    <a:off x="1597" y="162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803" name="AutoShape 83"/>
                  <p:cNvSpPr>
                    <a:spLocks noChangeArrowheads="1"/>
                  </p:cNvSpPr>
                  <p:nvPr/>
                </p:nvSpPr>
                <p:spPr bwMode="auto">
                  <a:xfrm>
                    <a:off x="1660" y="157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804" name="Oval 84"/>
                <p:cNvSpPr>
                  <a:spLocks noChangeArrowheads="1"/>
                </p:cNvSpPr>
                <p:nvPr/>
              </p:nvSpPr>
              <p:spPr bwMode="auto">
                <a:xfrm>
                  <a:off x="1679" y="160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05" name="AutoShape 85"/>
                <p:cNvSpPr>
                  <a:spLocks noChangeArrowheads="1"/>
                </p:cNvSpPr>
                <p:nvPr/>
              </p:nvSpPr>
              <p:spPr bwMode="auto">
                <a:xfrm>
                  <a:off x="1628" y="175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grpSp>
        <p:nvGrpSpPr>
          <p:cNvPr id="18" name="Group 86"/>
          <p:cNvGrpSpPr>
            <a:grpSpLocks/>
          </p:cNvGrpSpPr>
          <p:nvPr/>
        </p:nvGrpSpPr>
        <p:grpSpPr bwMode="auto">
          <a:xfrm>
            <a:off x="1581150" y="1239838"/>
            <a:ext cx="7115175" cy="1268412"/>
            <a:chOff x="996" y="781"/>
            <a:chExt cx="4482" cy="799"/>
          </a:xfrm>
        </p:grpSpPr>
        <p:sp>
          <p:nvSpPr>
            <p:cNvPr id="2718807" name="Rectangle 87"/>
            <p:cNvSpPr>
              <a:spLocks noChangeArrowheads="1"/>
            </p:cNvSpPr>
            <p:nvPr/>
          </p:nvSpPr>
          <p:spPr bwMode="auto">
            <a:xfrm>
              <a:off x="4026" y="787"/>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8808" name="Rectangle 88"/>
            <p:cNvSpPr>
              <a:spLocks noChangeArrowheads="1"/>
            </p:cNvSpPr>
            <p:nvPr/>
          </p:nvSpPr>
          <p:spPr bwMode="auto">
            <a:xfrm>
              <a:off x="4905" y="781"/>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8809" name="Rectangle 89"/>
            <p:cNvSpPr>
              <a:spLocks noChangeArrowheads="1"/>
            </p:cNvSpPr>
            <p:nvPr/>
          </p:nvSpPr>
          <p:spPr bwMode="auto">
            <a:xfrm>
              <a:off x="996" y="791"/>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6 PM</a:t>
              </a:r>
            </a:p>
          </p:txBody>
        </p:sp>
        <p:sp>
          <p:nvSpPr>
            <p:cNvPr id="2718810" name="Line 90"/>
            <p:cNvSpPr>
              <a:spLocks noChangeShapeType="1"/>
            </p:cNvSpPr>
            <p:nvPr/>
          </p:nvSpPr>
          <p:spPr bwMode="auto">
            <a:xfrm>
              <a:off x="1181" y="1015"/>
              <a:ext cx="0" cy="159"/>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11" name="Rectangle 91"/>
            <p:cNvSpPr>
              <a:spLocks noChangeArrowheads="1"/>
            </p:cNvSpPr>
            <p:nvPr/>
          </p:nvSpPr>
          <p:spPr bwMode="auto">
            <a:xfrm>
              <a:off x="1604" y="804"/>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7</a:t>
              </a:r>
            </a:p>
          </p:txBody>
        </p:sp>
        <p:sp>
          <p:nvSpPr>
            <p:cNvPr id="2718812" name="Rectangle 92"/>
            <p:cNvSpPr>
              <a:spLocks noChangeArrowheads="1"/>
            </p:cNvSpPr>
            <p:nvPr/>
          </p:nvSpPr>
          <p:spPr bwMode="auto">
            <a:xfrm>
              <a:off x="2092" y="79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8813" name="Rectangle 93"/>
            <p:cNvSpPr>
              <a:spLocks noChangeArrowheads="1"/>
            </p:cNvSpPr>
            <p:nvPr/>
          </p:nvSpPr>
          <p:spPr bwMode="auto">
            <a:xfrm>
              <a:off x="2604" y="815"/>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9</a:t>
              </a:r>
            </a:p>
          </p:txBody>
        </p:sp>
        <p:sp>
          <p:nvSpPr>
            <p:cNvPr id="2718814" name="Rectangle 94"/>
            <p:cNvSpPr>
              <a:spLocks noChangeArrowheads="1"/>
            </p:cNvSpPr>
            <p:nvPr/>
          </p:nvSpPr>
          <p:spPr bwMode="auto">
            <a:xfrm>
              <a:off x="3065" y="80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8815" name="Rectangle 95"/>
            <p:cNvSpPr>
              <a:spLocks noChangeArrowheads="1"/>
            </p:cNvSpPr>
            <p:nvPr/>
          </p:nvSpPr>
          <p:spPr bwMode="auto">
            <a:xfrm>
              <a:off x="3570" y="80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8816" name="Rectangle 96"/>
            <p:cNvSpPr>
              <a:spLocks noChangeArrowheads="1"/>
            </p:cNvSpPr>
            <p:nvPr/>
          </p:nvSpPr>
          <p:spPr bwMode="auto">
            <a:xfrm>
              <a:off x="4591" y="797"/>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8817" name="Line 97"/>
            <p:cNvSpPr>
              <a:spLocks noChangeShapeType="1"/>
            </p:cNvSpPr>
            <p:nvPr/>
          </p:nvSpPr>
          <p:spPr bwMode="auto">
            <a:xfrm>
              <a:off x="1188" y="1108"/>
              <a:ext cx="401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818" name="Rectangle 98"/>
            <p:cNvSpPr>
              <a:spLocks noChangeArrowheads="1"/>
            </p:cNvSpPr>
            <p:nvPr/>
          </p:nvSpPr>
          <p:spPr bwMode="auto">
            <a:xfrm>
              <a:off x="3512" y="1202"/>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8819" name="Line 99"/>
            <p:cNvSpPr>
              <a:spLocks noChangeShapeType="1"/>
            </p:cNvSpPr>
            <p:nvPr/>
          </p:nvSpPr>
          <p:spPr bwMode="auto">
            <a:xfrm flipH="1">
              <a:off x="1675"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0" name="Line 100"/>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1" name="Line 101"/>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2" name="Line 102"/>
            <p:cNvSpPr>
              <a:spLocks noChangeShapeType="1"/>
            </p:cNvSpPr>
            <p:nvPr/>
          </p:nvSpPr>
          <p:spPr bwMode="auto">
            <a:xfrm>
              <a:off x="1691"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3" name="Line 103"/>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4" name="Line 104"/>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5" name="Rectangle 105"/>
            <p:cNvSpPr>
              <a:spLocks noChangeArrowheads="1"/>
            </p:cNvSpPr>
            <p:nvPr/>
          </p:nvSpPr>
          <p:spPr bwMode="auto">
            <a:xfrm>
              <a:off x="215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26" name="Line 106"/>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7" name="Line 107"/>
            <p:cNvSpPr>
              <a:spLocks noChangeShapeType="1"/>
            </p:cNvSpPr>
            <p:nvPr/>
          </p:nvSpPr>
          <p:spPr bwMode="auto">
            <a:xfrm>
              <a:off x="1942" y="1253"/>
              <a:ext cx="23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8" name="Line 108"/>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9" name="Line 109"/>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0" name="Line 110"/>
            <p:cNvSpPr>
              <a:spLocks noChangeShapeType="1"/>
            </p:cNvSpPr>
            <p:nvPr/>
          </p:nvSpPr>
          <p:spPr bwMode="auto">
            <a:xfrm>
              <a:off x="2195"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1" name="Line 111"/>
            <p:cNvSpPr>
              <a:spLocks noChangeShapeType="1"/>
            </p:cNvSpPr>
            <p:nvPr/>
          </p:nvSpPr>
          <p:spPr bwMode="auto">
            <a:xfrm>
              <a:off x="1694"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2" name="Line 112"/>
            <p:cNvSpPr>
              <a:spLocks noChangeShapeType="1"/>
            </p:cNvSpPr>
            <p:nvPr/>
          </p:nvSpPr>
          <p:spPr bwMode="auto">
            <a:xfrm>
              <a:off x="1948"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3" name="Line 113"/>
            <p:cNvSpPr>
              <a:spLocks noChangeShapeType="1"/>
            </p:cNvSpPr>
            <p:nvPr/>
          </p:nvSpPr>
          <p:spPr bwMode="auto">
            <a:xfrm>
              <a:off x="1188" y="1208"/>
              <a:ext cx="22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4" name="Rectangle 114"/>
            <p:cNvSpPr>
              <a:spLocks noChangeArrowheads="1"/>
            </p:cNvSpPr>
            <p:nvPr/>
          </p:nvSpPr>
          <p:spPr bwMode="auto">
            <a:xfrm>
              <a:off x="1160"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5" name="Rectangle 115"/>
            <p:cNvSpPr>
              <a:spLocks noChangeArrowheads="1"/>
            </p:cNvSpPr>
            <p:nvPr/>
          </p:nvSpPr>
          <p:spPr bwMode="auto">
            <a:xfrm>
              <a:off x="138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6" name="Line 116"/>
            <p:cNvSpPr>
              <a:spLocks noChangeShapeType="1"/>
            </p:cNvSpPr>
            <p:nvPr/>
          </p:nvSpPr>
          <p:spPr bwMode="auto">
            <a:xfrm>
              <a:off x="1437" y="1253"/>
              <a:ext cx="23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7" name="Rectangle 117"/>
            <p:cNvSpPr>
              <a:spLocks noChangeArrowheads="1"/>
            </p:cNvSpPr>
            <p:nvPr/>
          </p:nvSpPr>
          <p:spPr bwMode="auto">
            <a:xfrm>
              <a:off x="190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8" name="Rectangle 118"/>
            <p:cNvSpPr>
              <a:spLocks noChangeArrowheads="1"/>
            </p:cNvSpPr>
            <p:nvPr/>
          </p:nvSpPr>
          <p:spPr bwMode="auto">
            <a:xfrm>
              <a:off x="164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9" name="Line 119"/>
            <p:cNvSpPr>
              <a:spLocks noChangeShapeType="1"/>
            </p:cNvSpPr>
            <p:nvPr/>
          </p:nvSpPr>
          <p:spPr bwMode="auto">
            <a:xfrm>
              <a:off x="1697" y="1303"/>
              <a:ext cx="22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0" name="Line 120"/>
            <p:cNvSpPr>
              <a:spLocks noChangeShapeType="1"/>
            </p:cNvSpPr>
            <p:nvPr/>
          </p:nvSpPr>
          <p:spPr bwMode="auto">
            <a:xfrm>
              <a:off x="1948"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1" name="Line 121"/>
            <p:cNvSpPr>
              <a:spLocks noChangeShapeType="1"/>
            </p:cNvSpPr>
            <p:nvPr/>
          </p:nvSpPr>
          <p:spPr bwMode="auto">
            <a:xfrm>
              <a:off x="1948" y="1304"/>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2" name="Line 122"/>
            <p:cNvSpPr>
              <a:spLocks noChangeShapeType="1"/>
            </p:cNvSpPr>
            <p:nvPr/>
          </p:nvSpPr>
          <p:spPr bwMode="auto">
            <a:xfrm>
              <a:off x="2201"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3" name="Line 123"/>
            <p:cNvSpPr>
              <a:spLocks noChangeShapeType="1"/>
            </p:cNvSpPr>
            <p:nvPr/>
          </p:nvSpPr>
          <p:spPr bwMode="auto">
            <a:xfrm>
              <a:off x="2200" y="1347"/>
              <a:ext cx="223"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4" name="Line 124"/>
            <p:cNvSpPr>
              <a:spLocks noChangeShapeType="1"/>
            </p:cNvSpPr>
            <p:nvPr/>
          </p:nvSpPr>
          <p:spPr bwMode="auto">
            <a:xfrm>
              <a:off x="2454"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5" name="Line 125"/>
            <p:cNvSpPr>
              <a:spLocks noChangeShapeType="1"/>
            </p:cNvSpPr>
            <p:nvPr/>
          </p:nvSpPr>
          <p:spPr bwMode="auto">
            <a:xfrm>
              <a:off x="2452" y="1347"/>
              <a:ext cx="224"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6" name="Line 126"/>
            <p:cNvSpPr>
              <a:spLocks noChangeShapeType="1"/>
            </p:cNvSpPr>
            <p:nvPr/>
          </p:nvSpPr>
          <p:spPr bwMode="auto">
            <a:xfrm>
              <a:off x="2706"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7" name="Line 127"/>
            <p:cNvSpPr>
              <a:spLocks noChangeShapeType="1"/>
            </p:cNvSpPr>
            <p:nvPr/>
          </p:nvSpPr>
          <p:spPr bwMode="auto">
            <a:xfrm>
              <a:off x="1442" y="1208"/>
              <a:ext cx="22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48" name="Rectangle 128"/>
            <p:cNvSpPr>
              <a:spLocks noChangeArrowheads="1"/>
            </p:cNvSpPr>
            <p:nvPr/>
          </p:nvSpPr>
          <p:spPr bwMode="auto">
            <a:xfrm>
              <a:off x="2402"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49" name="Rectangle 129"/>
            <p:cNvSpPr>
              <a:spLocks noChangeArrowheads="1"/>
            </p:cNvSpPr>
            <p:nvPr/>
          </p:nvSpPr>
          <p:spPr bwMode="auto">
            <a:xfrm>
              <a:off x="2655"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50" name="Line 130"/>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1" name="Line 131"/>
            <p:cNvSpPr>
              <a:spLocks noChangeShapeType="1"/>
            </p:cNvSpPr>
            <p:nvPr/>
          </p:nvSpPr>
          <p:spPr bwMode="auto">
            <a:xfrm>
              <a:off x="1430"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2" name="Line 132"/>
            <p:cNvSpPr>
              <a:spLocks noChangeShapeType="1"/>
            </p:cNvSpPr>
            <p:nvPr/>
          </p:nvSpPr>
          <p:spPr bwMode="auto">
            <a:xfrm>
              <a:off x="1684"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3" name="Line 133"/>
            <p:cNvSpPr>
              <a:spLocks noChangeShapeType="1"/>
            </p:cNvSpPr>
            <p:nvPr/>
          </p:nvSpPr>
          <p:spPr bwMode="auto">
            <a:xfrm>
              <a:off x="1936"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4" name="Line 134"/>
            <p:cNvSpPr>
              <a:spLocks noChangeShapeType="1"/>
            </p:cNvSpPr>
            <p:nvPr/>
          </p:nvSpPr>
          <p:spPr bwMode="auto">
            <a:xfrm>
              <a:off x="2188"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5" name="Line 135"/>
            <p:cNvSpPr>
              <a:spLocks noChangeShapeType="1"/>
            </p:cNvSpPr>
            <p:nvPr/>
          </p:nvSpPr>
          <p:spPr bwMode="auto">
            <a:xfrm flipH="1">
              <a:off x="2684"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6" name="Line 136"/>
            <p:cNvSpPr>
              <a:spLocks noChangeShapeType="1"/>
            </p:cNvSpPr>
            <p:nvPr/>
          </p:nvSpPr>
          <p:spPr bwMode="auto">
            <a:xfrm flipH="1">
              <a:off x="293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137" name="Date Placeholder 136"/>
          <p:cNvSpPr>
            <a:spLocks noGrp="1"/>
          </p:cNvSpPr>
          <p:nvPr>
            <p:ph type="dt" sz="half" idx="10"/>
          </p:nvPr>
        </p:nvSpPr>
        <p:spPr/>
        <p:txBody>
          <a:bodyPr/>
          <a:lstStyle/>
          <a:p>
            <a:fld id="{98A9348E-CFA3-6D43-86BD-AD443D0A5213}" type="datetime1">
              <a:rPr lang="en-US" smtClean="0"/>
              <a:pPr/>
              <a:t>11/8/2017</a:t>
            </a:fld>
            <a:endParaRPr lang="en-US" dirty="0"/>
          </a:p>
        </p:txBody>
      </p:sp>
      <p:sp>
        <p:nvSpPr>
          <p:cNvPr id="138" name="Slide Number Placeholder 137"/>
          <p:cNvSpPr>
            <a:spLocks noGrp="1"/>
          </p:cNvSpPr>
          <p:nvPr>
            <p:ph type="sldNum" sz="quarter" idx="12"/>
          </p:nvPr>
        </p:nvSpPr>
        <p:spPr/>
        <p:txBody>
          <a:bodyPr/>
          <a:lstStyle/>
          <a:p>
            <a:fld id="{3CC63E4C-4642-794D-A2FD-70F6B81535F5}" type="slidenum">
              <a:rPr lang="en-US" smtClean="0"/>
              <a:pPr/>
              <a:t>6</a:t>
            </a:fld>
            <a:endParaRPr lang="en-US" dirty="0"/>
          </a:p>
        </p:txBody>
      </p:sp>
      <p:sp>
        <p:nvSpPr>
          <p:cNvPr id="139" name="Footer Placeholder 138"/>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71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87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2819" name="Rectangle 3"/>
          <p:cNvSpPr>
            <a:spLocks noGrp="1" noChangeArrowheads="1"/>
          </p:cNvSpPr>
          <p:nvPr>
            <p:ph type="body" idx="1"/>
          </p:nvPr>
        </p:nvSpPr>
        <p:spPr>
          <a:xfrm>
            <a:off x="4787900" y="1227138"/>
            <a:ext cx="4356100" cy="4335462"/>
          </a:xfrm>
          <a:noFill/>
          <a:ln/>
        </p:spPr>
        <p:txBody>
          <a:bodyPr/>
          <a:lstStyle/>
          <a:p>
            <a:r>
              <a:rPr lang="en-US" sz="2400" dirty="0"/>
              <a:t>Pipelining doesn’t help </a:t>
            </a:r>
            <a:r>
              <a:rPr lang="en-US" sz="2400" dirty="0">
                <a:solidFill>
                  <a:srgbClr val="FF0000"/>
                </a:solidFill>
              </a:rPr>
              <a:t>latency </a:t>
            </a:r>
            <a:r>
              <a:rPr lang="en-US" sz="2400" dirty="0"/>
              <a:t>of single task, it helps </a:t>
            </a:r>
            <a:r>
              <a:rPr lang="en-US" sz="2400" dirty="0">
                <a:solidFill>
                  <a:srgbClr val="FF0000"/>
                </a:solidFill>
              </a:rPr>
              <a:t>throughput </a:t>
            </a:r>
            <a:r>
              <a:rPr lang="en-US" sz="2400" dirty="0"/>
              <a:t>of entire workload</a:t>
            </a:r>
          </a:p>
          <a:p>
            <a:pPr>
              <a:buClr>
                <a:schemeClr val="tx1"/>
              </a:buClr>
            </a:pPr>
            <a:r>
              <a:rPr lang="en-US" sz="2400" dirty="0">
                <a:solidFill>
                  <a:srgbClr val="FF0000"/>
                </a:solidFill>
              </a:rPr>
              <a:t>Multiple </a:t>
            </a:r>
            <a:r>
              <a:rPr lang="en-US" sz="2400" dirty="0"/>
              <a:t>tasks operating simultaneously using different resources</a:t>
            </a:r>
          </a:p>
          <a:p>
            <a:r>
              <a:rPr lang="en-US" sz="2400" dirty="0"/>
              <a:t>Potential speedup = </a:t>
            </a:r>
            <a:r>
              <a:rPr lang="en-US" sz="2400" dirty="0">
                <a:solidFill>
                  <a:srgbClr val="FF0000"/>
                </a:solidFill>
              </a:rPr>
              <a:t>Number pipe stages</a:t>
            </a:r>
          </a:p>
          <a:p>
            <a:r>
              <a:rPr lang="en-US" sz="2400" dirty="0"/>
              <a:t>Time to</a:t>
            </a:r>
            <a:r>
              <a:rPr lang="en-US" sz="2400" dirty="0" smtClean="0">
                <a:solidFill>
                  <a:srgbClr val="FF0000"/>
                </a:solidFill>
              </a:rPr>
              <a:t>fill</a:t>
            </a:r>
            <a:r>
              <a:rPr lang="en-US" sz="2400" dirty="0"/>
              <a:t>pipeline and time to</a:t>
            </a:r>
            <a:r>
              <a:rPr lang="en-US" sz="2400" dirty="0" smtClean="0">
                <a:solidFill>
                  <a:srgbClr val="FF0000"/>
                </a:solidFill>
              </a:rPr>
              <a:t>drain</a:t>
            </a:r>
            <a:r>
              <a:rPr lang="en-US" sz="2400" dirty="0"/>
              <a:t>it reduces speedup:</a:t>
            </a:r>
            <a:br>
              <a:rPr lang="en-US" sz="2400" dirty="0"/>
            </a:br>
            <a:r>
              <a:rPr lang="en-US" sz="2400" dirty="0"/>
              <a:t>2.3X </a:t>
            </a:r>
            <a:r>
              <a:rPr lang="en-US" sz="2400" dirty="0" err="1"/>
              <a:t>v</a:t>
            </a:r>
            <a:r>
              <a:rPr lang="en-US" sz="2400" dirty="0"/>
              <a:t>. 4X in this example</a:t>
            </a:r>
          </a:p>
        </p:txBody>
      </p:sp>
      <p:grpSp>
        <p:nvGrpSpPr>
          <p:cNvPr id="2" name="Group 4"/>
          <p:cNvGrpSpPr>
            <a:grpSpLocks/>
          </p:cNvGrpSpPr>
          <p:nvPr/>
        </p:nvGrpSpPr>
        <p:grpSpPr bwMode="auto">
          <a:xfrm>
            <a:off x="331788" y="1219200"/>
            <a:ext cx="4633912" cy="4370387"/>
            <a:chOff x="209" y="707"/>
            <a:chExt cx="2919" cy="2753"/>
          </a:xfrm>
        </p:grpSpPr>
        <p:sp>
          <p:nvSpPr>
            <p:cNvPr id="2722821"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2822"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2823"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24"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2825"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2826"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2827"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2830"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1"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2833"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4"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2836"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7"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2839"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40"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dirty="0">
                      <a:solidFill>
                        <a:schemeClr val="bg1"/>
                      </a:solidFill>
                      <a:latin typeface="FranklinGothic" charset="0"/>
                    </a:rPr>
                    <a:t>A</a:t>
                  </a:r>
                </a:p>
              </p:txBody>
            </p:sp>
          </p:grpSp>
          <p:sp>
            <p:nvSpPr>
              <p:cNvPr id="2722841"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2"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3"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4"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5"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6"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2848"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49"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0"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1"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2"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53"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54"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2857"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58"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59"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0"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61"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2"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3"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4"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865"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6"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7"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8"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2870"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71"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2"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3"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4"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75"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76"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2879"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0"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1"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2"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3"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4"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5"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6"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7"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8"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2890"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91"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2"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3"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4"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95"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96"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2899"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0"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1"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2"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3"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4"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05"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2908"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9"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10"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2912"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913"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4"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5"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6"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917"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918"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2921"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22"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23"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4"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2925"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26"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7"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8"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9"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0"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1"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2"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3"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4"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5"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6"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7"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8"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9"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40"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1"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2"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3"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4"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5"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6"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7"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8"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2949"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2950"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(1/2)</a:t>
            </a:r>
            <a:endParaRPr lang="en-US" dirty="0"/>
          </a:p>
        </p:txBody>
      </p:sp>
      <p:sp>
        <p:nvSpPr>
          <p:cNvPr id="136" name="Date Placeholder 135"/>
          <p:cNvSpPr>
            <a:spLocks noGrp="1"/>
          </p:cNvSpPr>
          <p:nvPr>
            <p:ph type="dt" sz="half" idx="10"/>
          </p:nvPr>
        </p:nvSpPr>
        <p:spPr/>
        <p:txBody>
          <a:bodyPr/>
          <a:lstStyle/>
          <a:p>
            <a:fld id="{C236E823-17A3-A04E-BA1F-D5CBBB84B2F1}" type="datetime1">
              <a:rPr lang="en-US" smtClean="0"/>
              <a:pPr/>
              <a:t>11/8/2017</a:t>
            </a:fld>
            <a:endParaRPr lang="en-US" dirty="0"/>
          </a:p>
        </p:txBody>
      </p:sp>
      <p:sp>
        <p:nvSpPr>
          <p:cNvPr id="137" name="Slide Number Placeholder 136"/>
          <p:cNvSpPr>
            <a:spLocks noGrp="1"/>
          </p:cNvSpPr>
          <p:nvPr>
            <p:ph type="sldNum" sz="quarter" idx="12"/>
          </p:nvPr>
        </p:nvSpPr>
        <p:spPr/>
        <p:txBody>
          <a:bodyPr/>
          <a:lstStyle/>
          <a:p>
            <a:fld id="{3CC63E4C-4642-794D-A2FD-70F6B81535F5}" type="slidenum">
              <a:rPr lang="en-US" smtClean="0"/>
              <a:pPr/>
              <a:t>7</a:t>
            </a:fld>
            <a:endParaRPr lang="en-US" dirty="0"/>
          </a:p>
        </p:txBody>
      </p:sp>
      <p:sp>
        <p:nvSpPr>
          <p:cNvPr id="138" name="Footer Placeholder 137"/>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867" name="Rectangle 3"/>
          <p:cNvSpPr>
            <a:spLocks noGrp="1" noChangeArrowheads="1"/>
          </p:cNvSpPr>
          <p:nvPr>
            <p:ph type="body" idx="1"/>
          </p:nvPr>
        </p:nvSpPr>
        <p:spPr>
          <a:xfrm>
            <a:off x="5029200" y="1143000"/>
            <a:ext cx="3949700" cy="5410200"/>
          </a:xfrm>
          <a:noFill/>
          <a:ln/>
        </p:spPr>
        <p:txBody>
          <a:bodyPr/>
          <a:lstStyle/>
          <a:p>
            <a:r>
              <a:rPr lang="en-US" sz="2800" dirty="0"/>
              <a:t>Suppose new Washer takes 20 minutes, new Stasher takes 20 minutes. How much faster is pipeline?</a:t>
            </a:r>
          </a:p>
          <a:p>
            <a:r>
              <a:rPr lang="en-US" sz="2800" dirty="0"/>
              <a:t>Pipeline rate limited by </a:t>
            </a:r>
            <a:r>
              <a:rPr lang="en-US" sz="2800" dirty="0">
                <a:solidFill>
                  <a:srgbClr val="FF0000"/>
                </a:solidFill>
              </a:rPr>
              <a:t>slowest </a:t>
            </a:r>
            <a:r>
              <a:rPr lang="en-US" sz="2800" dirty="0"/>
              <a:t>pipeline stage</a:t>
            </a:r>
          </a:p>
          <a:p>
            <a:r>
              <a:rPr lang="en-US" sz="2800" dirty="0"/>
              <a:t>Unbalanced lengths of pipe stages reduces speedup</a:t>
            </a:r>
          </a:p>
        </p:txBody>
      </p:sp>
      <p:grpSp>
        <p:nvGrpSpPr>
          <p:cNvPr id="2" name="Group 4"/>
          <p:cNvGrpSpPr>
            <a:grpSpLocks/>
          </p:cNvGrpSpPr>
          <p:nvPr/>
        </p:nvGrpSpPr>
        <p:grpSpPr bwMode="auto">
          <a:xfrm>
            <a:off x="331788" y="1122363"/>
            <a:ext cx="4633912" cy="4370387"/>
            <a:chOff x="209" y="707"/>
            <a:chExt cx="2919" cy="2753"/>
          </a:xfrm>
        </p:grpSpPr>
        <p:sp>
          <p:nvSpPr>
            <p:cNvPr id="2724869"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4870"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4871"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72"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4873"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4874"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4875"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4878"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79"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4881"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2"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4884"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5"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4887"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8"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A</a:t>
                  </a:r>
                </a:p>
              </p:txBody>
            </p:sp>
          </p:grpSp>
          <p:sp>
            <p:nvSpPr>
              <p:cNvPr id="2724889"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0"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1"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2"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3"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4"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4896"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897"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8"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9"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00"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01"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02"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4905"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06"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7"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08"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9"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0"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1"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2"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13"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4"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5"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6"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4918"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19"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0"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1"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2"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23"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24"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4927"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28"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29"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0"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31"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2"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3"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4"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5"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6"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4938"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39"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0"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1"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2"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43"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44"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4947"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48"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49"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0"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51"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2"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53"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4956"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7"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8"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4960"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61"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2"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3"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4"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65"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66"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4969"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70"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71"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2"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4973"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74"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5"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6"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7"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8"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9"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0"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1"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2"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3"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4"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5"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6"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7"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88"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89"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90"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1"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2"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3"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4"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5"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6"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4997"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4998"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(2/2)</a:t>
            </a:r>
            <a:endParaRPr lang="en-US" dirty="0"/>
          </a:p>
        </p:txBody>
      </p:sp>
      <p:sp>
        <p:nvSpPr>
          <p:cNvPr id="136" name="Date Placeholder 135"/>
          <p:cNvSpPr>
            <a:spLocks noGrp="1"/>
          </p:cNvSpPr>
          <p:nvPr>
            <p:ph type="dt" sz="half" idx="10"/>
          </p:nvPr>
        </p:nvSpPr>
        <p:spPr/>
        <p:txBody>
          <a:bodyPr/>
          <a:lstStyle/>
          <a:p>
            <a:fld id="{AAA11FBD-D17B-5B47-B8B5-91B979EF2944}" type="datetime1">
              <a:rPr lang="en-US" smtClean="0"/>
              <a:pPr/>
              <a:t>11/8/2017</a:t>
            </a:fld>
            <a:endParaRPr lang="en-US" dirty="0"/>
          </a:p>
        </p:txBody>
      </p:sp>
      <p:sp>
        <p:nvSpPr>
          <p:cNvPr id="137" name="Slide Number Placeholder 136"/>
          <p:cNvSpPr>
            <a:spLocks noGrp="1"/>
          </p:cNvSpPr>
          <p:nvPr>
            <p:ph type="sldNum" sz="quarter" idx="12"/>
          </p:nvPr>
        </p:nvSpPr>
        <p:spPr/>
        <p:txBody>
          <a:bodyPr/>
          <a:lstStyle/>
          <a:p>
            <a:fld id="{3CC63E4C-4642-794D-A2FD-70F6B81535F5}" type="slidenum">
              <a:rPr lang="en-US" smtClean="0"/>
              <a:pPr/>
              <a:t>8</a:t>
            </a:fld>
            <a:endParaRPr lang="en-US" dirty="0"/>
          </a:p>
        </p:txBody>
      </p:sp>
      <p:sp>
        <p:nvSpPr>
          <p:cNvPr id="138" name="Footer Placeholder 137"/>
          <p:cNvSpPr>
            <a:spLocks noGrp="1"/>
          </p:cNvSpPr>
          <p:nvPr>
            <p:ph type="ftr" sz="quarter" idx="11"/>
          </p:nvPr>
        </p:nvSpPr>
        <p:spPr/>
        <p:txBody>
          <a:bodyPr/>
          <a:lstStyle/>
          <a:p>
            <a:r>
              <a:rPr lang="en-US" smtClean="0"/>
              <a:t>Spring 2011 -- Lecture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8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819400" y="6434138"/>
            <a:ext cx="2971800" cy="609600"/>
          </a:xfrm>
          <a:prstGeom prst="rect">
            <a:avLst/>
          </a:prstGeom>
          <a:solidFill>
            <a:schemeClr val="bg1"/>
          </a:solidFill>
          <a:ln w="12700">
            <a:noFill/>
            <a:miter lim="800000"/>
            <a:headEnd/>
            <a:tailEnd/>
          </a:ln>
        </p:spPr>
        <p:txBody>
          <a:bodyPr wrap="none" anchor="ctr">
            <a:prstTxWarp prst="textNoShape">
              <a:avLst/>
            </a:prstTxWarp>
          </a:bodyPr>
          <a:lstStyle/>
          <a:p>
            <a:pPr>
              <a:defRPr/>
            </a:pPr>
            <a:endParaRPr lang="en-US">
              <a:latin typeface="+mn-lt"/>
            </a:endParaRPr>
          </a:p>
        </p:txBody>
      </p:sp>
      <p:sp>
        <p:nvSpPr>
          <p:cNvPr id="24579" name="Rectangle 3"/>
          <p:cNvSpPr>
            <a:spLocks noGrp="1" noChangeArrowheads="1"/>
          </p:cNvSpPr>
          <p:nvPr>
            <p:ph type="title"/>
          </p:nvPr>
        </p:nvSpPr>
        <p:spPr>
          <a:xfrm>
            <a:off x="490538" y="228600"/>
            <a:ext cx="8343900" cy="474663"/>
          </a:xfrm>
        </p:spPr>
        <p:txBody>
          <a:bodyPr>
            <a:normAutofit fontScale="90000"/>
          </a:bodyPr>
          <a:lstStyle/>
          <a:p>
            <a:r>
              <a:rPr lang="en-US" dirty="0" smtClean="0"/>
              <a:t>Review: Single Cycle </a:t>
            </a:r>
            <a:r>
              <a:rPr lang="en-US" dirty="0" err="1" smtClean="0"/>
              <a:t>Datapath</a:t>
            </a:r>
            <a:endParaRPr lang="en-US" dirty="0" smtClean="0"/>
          </a:p>
        </p:txBody>
      </p:sp>
      <p:grpSp>
        <p:nvGrpSpPr>
          <p:cNvPr id="2" name="Group 4"/>
          <p:cNvGrpSpPr>
            <a:grpSpLocks/>
          </p:cNvGrpSpPr>
          <p:nvPr/>
        </p:nvGrpSpPr>
        <p:grpSpPr bwMode="auto">
          <a:xfrm>
            <a:off x="1743075" y="727075"/>
            <a:ext cx="5954713" cy="641350"/>
            <a:chOff x="1098" y="380"/>
            <a:chExt cx="3751" cy="404"/>
          </a:xfrm>
        </p:grpSpPr>
        <p:sp>
          <p:nvSpPr>
            <p:cNvPr id="47235" name="Rectangle 5"/>
            <p:cNvSpPr>
              <a:spLocks noChangeArrowheads="1"/>
            </p:cNvSpPr>
            <p:nvPr/>
          </p:nvSpPr>
          <p:spPr bwMode="auto">
            <a:xfrm>
              <a:off x="1167" y="584"/>
              <a:ext cx="3599" cy="176"/>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grpSp>
          <p:nvGrpSpPr>
            <p:cNvPr id="3" name="Group 6"/>
            <p:cNvGrpSpPr>
              <a:grpSpLocks/>
            </p:cNvGrpSpPr>
            <p:nvPr/>
          </p:nvGrpSpPr>
          <p:grpSpPr bwMode="auto">
            <a:xfrm>
              <a:off x="1163" y="572"/>
              <a:ext cx="624" cy="212"/>
              <a:chOff x="1163" y="572"/>
              <a:chExt cx="624" cy="212"/>
            </a:xfrm>
          </p:grpSpPr>
          <p:sp>
            <p:nvSpPr>
              <p:cNvPr id="47250" name="Rectangle 7"/>
              <p:cNvSpPr>
                <a:spLocks noChangeArrowheads="1"/>
              </p:cNvSpPr>
              <p:nvPr/>
            </p:nvSpPr>
            <p:spPr bwMode="auto">
              <a:xfrm>
                <a:off x="1163" y="580"/>
                <a:ext cx="624" cy="184"/>
              </a:xfrm>
              <a:prstGeom prst="rect">
                <a:avLst/>
              </a:prstGeom>
              <a:noFill/>
              <a:ln w="127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51" name="Rectangle 8"/>
              <p:cNvSpPr>
                <a:spLocks noChangeArrowheads="1"/>
              </p:cNvSpPr>
              <p:nvPr/>
            </p:nvSpPr>
            <p:spPr bwMode="auto">
              <a:xfrm>
                <a:off x="1341" y="572"/>
                <a:ext cx="254"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op</a:t>
                </a:r>
              </a:p>
            </p:txBody>
          </p:sp>
        </p:grpSp>
        <p:grpSp>
          <p:nvGrpSpPr>
            <p:cNvPr id="4" name="Group 9"/>
            <p:cNvGrpSpPr>
              <a:grpSpLocks/>
            </p:cNvGrpSpPr>
            <p:nvPr/>
          </p:nvGrpSpPr>
          <p:grpSpPr bwMode="auto">
            <a:xfrm>
              <a:off x="1795" y="572"/>
              <a:ext cx="580" cy="212"/>
              <a:chOff x="1795" y="572"/>
              <a:chExt cx="580" cy="212"/>
            </a:xfrm>
          </p:grpSpPr>
          <p:sp>
            <p:nvSpPr>
              <p:cNvPr id="47248" name="Rectangle 10"/>
              <p:cNvSpPr>
                <a:spLocks noChangeArrowheads="1"/>
              </p:cNvSpPr>
              <p:nvPr/>
            </p:nvSpPr>
            <p:spPr bwMode="auto">
              <a:xfrm>
                <a:off x="1795" y="580"/>
                <a:ext cx="580" cy="184"/>
              </a:xfrm>
              <a:prstGeom prst="rect">
                <a:avLst/>
              </a:prstGeom>
              <a:noFill/>
              <a:ln w="127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49" name="Rectangle 11"/>
              <p:cNvSpPr>
                <a:spLocks noChangeArrowheads="1"/>
              </p:cNvSpPr>
              <p:nvPr/>
            </p:nvSpPr>
            <p:spPr bwMode="auto">
              <a:xfrm>
                <a:off x="1956" y="572"/>
                <a:ext cx="21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rs</a:t>
                </a:r>
              </a:p>
            </p:txBody>
          </p:sp>
        </p:grpSp>
        <p:grpSp>
          <p:nvGrpSpPr>
            <p:cNvPr id="5" name="Group 12"/>
            <p:cNvGrpSpPr>
              <a:grpSpLocks/>
            </p:cNvGrpSpPr>
            <p:nvPr/>
          </p:nvGrpSpPr>
          <p:grpSpPr bwMode="auto">
            <a:xfrm>
              <a:off x="2383" y="572"/>
              <a:ext cx="579" cy="210"/>
              <a:chOff x="2383" y="572"/>
              <a:chExt cx="579" cy="210"/>
            </a:xfrm>
          </p:grpSpPr>
          <p:sp>
            <p:nvSpPr>
              <p:cNvPr id="47246" name="Rectangle 13"/>
              <p:cNvSpPr>
                <a:spLocks noChangeArrowheads="1"/>
              </p:cNvSpPr>
              <p:nvPr/>
            </p:nvSpPr>
            <p:spPr bwMode="auto">
              <a:xfrm>
                <a:off x="2383" y="580"/>
                <a:ext cx="579" cy="184"/>
              </a:xfrm>
              <a:prstGeom prst="rect">
                <a:avLst/>
              </a:prstGeom>
              <a:noFill/>
              <a:ln w="127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47" name="Rectangle 14"/>
              <p:cNvSpPr>
                <a:spLocks noChangeArrowheads="1"/>
              </p:cNvSpPr>
              <p:nvPr/>
            </p:nvSpPr>
            <p:spPr bwMode="auto">
              <a:xfrm>
                <a:off x="2543" y="572"/>
                <a:ext cx="213" cy="21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rt</a:t>
                </a:r>
              </a:p>
            </p:txBody>
          </p:sp>
        </p:grpSp>
        <p:sp>
          <p:nvSpPr>
            <p:cNvPr id="47239" name="Rectangle 15"/>
            <p:cNvSpPr>
              <a:spLocks noChangeArrowheads="1"/>
            </p:cNvSpPr>
            <p:nvPr/>
          </p:nvSpPr>
          <p:spPr bwMode="auto">
            <a:xfrm>
              <a:off x="2970" y="580"/>
              <a:ext cx="1800" cy="184"/>
            </a:xfrm>
            <a:prstGeom prst="rect">
              <a:avLst/>
            </a:prstGeom>
            <a:noFill/>
            <a:ln w="127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40" name="Rectangle 16"/>
            <p:cNvSpPr>
              <a:spLocks noChangeArrowheads="1"/>
            </p:cNvSpPr>
            <p:nvPr/>
          </p:nvSpPr>
          <p:spPr bwMode="auto">
            <a:xfrm>
              <a:off x="3469" y="572"/>
              <a:ext cx="697"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immediate</a:t>
              </a:r>
            </a:p>
          </p:txBody>
        </p:sp>
        <p:sp>
          <p:nvSpPr>
            <p:cNvPr id="47241" name="Rectangle 17"/>
            <p:cNvSpPr>
              <a:spLocks noChangeArrowheads="1"/>
            </p:cNvSpPr>
            <p:nvPr/>
          </p:nvSpPr>
          <p:spPr bwMode="auto">
            <a:xfrm>
              <a:off x="4668" y="380"/>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0</a:t>
              </a:r>
            </a:p>
          </p:txBody>
        </p:sp>
        <p:sp>
          <p:nvSpPr>
            <p:cNvPr id="47242" name="Rectangle 18"/>
            <p:cNvSpPr>
              <a:spLocks noChangeArrowheads="1"/>
            </p:cNvSpPr>
            <p:nvPr/>
          </p:nvSpPr>
          <p:spPr bwMode="auto">
            <a:xfrm>
              <a:off x="2770" y="380"/>
              <a:ext cx="246"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16</a:t>
              </a:r>
            </a:p>
          </p:txBody>
        </p:sp>
        <p:sp>
          <p:nvSpPr>
            <p:cNvPr id="47243" name="Rectangle 19"/>
            <p:cNvSpPr>
              <a:spLocks noChangeArrowheads="1"/>
            </p:cNvSpPr>
            <p:nvPr/>
          </p:nvSpPr>
          <p:spPr bwMode="auto">
            <a:xfrm>
              <a:off x="2182" y="380"/>
              <a:ext cx="246"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21</a:t>
              </a:r>
            </a:p>
          </p:txBody>
        </p:sp>
        <p:sp>
          <p:nvSpPr>
            <p:cNvPr id="47244" name="Rectangle 20"/>
            <p:cNvSpPr>
              <a:spLocks noChangeArrowheads="1"/>
            </p:cNvSpPr>
            <p:nvPr/>
          </p:nvSpPr>
          <p:spPr bwMode="auto">
            <a:xfrm>
              <a:off x="1594" y="380"/>
              <a:ext cx="246"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26</a:t>
              </a:r>
            </a:p>
          </p:txBody>
        </p:sp>
        <p:sp>
          <p:nvSpPr>
            <p:cNvPr id="47245" name="Rectangle 21"/>
            <p:cNvSpPr>
              <a:spLocks noChangeArrowheads="1"/>
            </p:cNvSpPr>
            <p:nvPr/>
          </p:nvSpPr>
          <p:spPr bwMode="auto">
            <a:xfrm>
              <a:off x="1098" y="380"/>
              <a:ext cx="246"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31</a:t>
              </a:r>
            </a:p>
          </p:txBody>
        </p:sp>
      </p:grpSp>
      <p:sp>
        <p:nvSpPr>
          <p:cNvPr id="24581" name="Rectangle 22"/>
          <p:cNvSpPr>
            <a:spLocks noGrp="1" noChangeArrowheads="1"/>
          </p:cNvSpPr>
          <p:nvPr>
            <p:ph type="body" idx="1"/>
          </p:nvPr>
        </p:nvSpPr>
        <p:spPr>
          <a:xfrm>
            <a:off x="304800" y="1389063"/>
            <a:ext cx="8382000" cy="371475"/>
          </a:xfrm>
        </p:spPr>
        <p:txBody>
          <a:bodyPr>
            <a:normAutofit fontScale="77500" lnSpcReduction="20000"/>
          </a:bodyPr>
          <a:lstStyle/>
          <a:p>
            <a:r>
              <a:rPr lang="en-US" sz="2800"/>
              <a:t>Data Memory {R[rs] + SignExt[imm16]}  =  R[rt]</a:t>
            </a:r>
          </a:p>
        </p:txBody>
      </p:sp>
      <p:sp>
        <p:nvSpPr>
          <p:cNvPr id="47110" name="Rectangle 23"/>
          <p:cNvSpPr>
            <a:spLocks noChangeArrowheads="1"/>
          </p:cNvSpPr>
          <p:nvPr/>
        </p:nvSpPr>
        <p:spPr bwMode="auto">
          <a:xfrm>
            <a:off x="5867400" y="4224338"/>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11" name="Rectangle 24"/>
          <p:cNvSpPr>
            <a:spLocks noChangeArrowheads="1"/>
          </p:cNvSpPr>
          <p:nvPr/>
        </p:nvSpPr>
        <p:spPr bwMode="auto">
          <a:xfrm>
            <a:off x="5257800" y="3233738"/>
            <a:ext cx="1752600" cy="393700"/>
          </a:xfrm>
          <a:prstGeom prst="rect">
            <a:avLst/>
          </a:prstGeom>
          <a:noFill/>
          <a:ln w="12700">
            <a:noFill/>
            <a:miter lim="800000"/>
            <a:headEnd/>
            <a:tailEnd/>
          </a:ln>
        </p:spPr>
        <p:txBody>
          <a:bodyPr lIns="90488" tIns="44450" rIns="90488" bIns="44450">
            <a:prstTxWarp prst="textNoShape">
              <a:avLst/>
            </a:prstTxWarp>
            <a:spAutoFit/>
          </a:bodyPr>
          <a:lstStyle/>
          <a:p>
            <a:pPr>
              <a:defRPr/>
            </a:pPr>
            <a:r>
              <a:rPr lang="en-US" sz="2000" u="sng">
                <a:latin typeface="+mn-lt"/>
              </a:rPr>
              <a:t>ALUctr=</a:t>
            </a:r>
          </a:p>
        </p:txBody>
      </p:sp>
      <p:sp>
        <p:nvSpPr>
          <p:cNvPr id="47112" name="Rectangle 25"/>
          <p:cNvSpPr>
            <a:spLocks noChangeArrowheads="1"/>
          </p:cNvSpPr>
          <p:nvPr/>
        </p:nvSpPr>
        <p:spPr bwMode="auto">
          <a:xfrm>
            <a:off x="1981200" y="4986338"/>
            <a:ext cx="46672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clk</a:t>
            </a:r>
          </a:p>
        </p:txBody>
      </p:sp>
      <p:sp>
        <p:nvSpPr>
          <p:cNvPr id="47113" name="Rectangle 26"/>
          <p:cNvSpPr>
            <a:spLocks noChangeArrowheads="1"/>
          </p:cNvSpPr>
          <p:nvPr/>
        </p:nvSpPr>
        <p:spPr bwMode="auto">
          <a:xfrm>
            <a:off x="1436688" y="4081463"/>
            <a:ext cx="720725" cy="3667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a:latin typeface="+mn-lt"/>
              </a:rPr>
              <a:t>busW</a:t>
            </a:r>
          </a:p>
        </p:txBody>
      </p:sp>
      <p:sp>
        <p:nvSpPr>
          <p:cNvPr id="47114" name="Rectangle 27"/>
          <p:cNvSpPr>
            <a:spLocks noChangeArrowheads="1"/>
          </p:cNvSpPr>
          <p:nvPr/>
        </p:nvSpPr>
        <p:spPr bwMode="auto">
          <a:xfrm>
            <a:off x="1371600" y="3386138"/>
            <a:ext cx="1003300"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RegWr=</a:t>
            </a:r>
          </a:p>
        </p:txBody>
      </p:sp>
      <p:sp>
        <p:nvSpPr>
          <p:cNvPr id="47115" name="Line 28"/>
          <p:cNvSpPr>
            <a:spLocks noChangeShapeType="1"/>
          </p:cNvSpPr>
          <p:nvPr/>
        </p:nvSpPr>
        <p:spPr bwMode="auto">
          <a:xfrm flipH="1">
            <a:off x="1746250" y="4400550"/>
            <a:ext cx="88900" cy="128588"/>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16" name="Rectangle 29"/>
          <p:cNvSpPr>
            <a:spLocks noChangeArrowheads="1"/>
          </p:cNvSpPr>
          <p:nvPr/>
        </p:nvSpPr>
        <p:spPr bwMode="auto">
          <a:xfrm>
            <a:off x="1598613" y="4500563"/>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17" name="Line 30"/>
          <p:cNvSpPr>
            <a:spLocks noChangeShapeType="1"/>
          </p:cNvSpPr>
          <p:nvPr/>
        </p:nvSpPr>
        <p:spPr bwMode="auto">
          <a:xfrm flipH="1">
            <a:off x="4572000" y="4224338"/>
            <a:ext cx="88900" cy="130175"/>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18" name="Rectangle 31"/>
          <p:cNvSpPr>
            <a:spLocks noChangeArrowheads="1"/>
          </p:cNvSpPr>
          <p:nvPr/>
        </p:nvSpPr>
        <p:spPr bwMode="auto">
          <a:xfrm>
            <a:off x="4419600" y="3919538"/>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19" name="Rectangle 32"/>
          <p:cNvSpPr>
            <a:spLocks noChangeArrowheads="1"/>
          </p:cNvSpPr>
          <p:nvPr/>
        </p:nvSpPr>
        <p:spPr bwMode="auto">
          <a:xfrm>
            <a:off x="3625850" y="3919538"/>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busA</a:t>
            </a:r>
          </a:p>
        </p:txBody>
      </p:sp>
      <p:sp>
        <p:nvSpPr>
          <p:cNvPr id="47120" name="Line 33"/>
          <p:cNvSpPr>
            <a:spLocks noChangeShapeType="1"/>
          </p:cNvSpPr>
          <p:nvPr/>
        </p:nvSpPr>
        <p:spPr bwMode="auto">
          <a:xfrm flipV="1">
            <a:off x="3886200" y="4757738"/>
            <a:ext cx="76200" cy="1524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21" name="Rectangle 34"/>
          <p:cNvSpPr>
            <a:spLocks noChangeArrowheads="1"/>
          </p:cNvSpPr>
          <p:nvPr/>
        </p:nvSpPr>
        <p:spPr bwMode="auto">
          <a:xfrm>
            <a:off x="3730625" y="4881563"/>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22" name="Rectangle 35"/>
          <p:cNvSpPr>
            <a:spLocks noChangeArrowheads="1"/>
          </p:cNvSpPr>
          <p:nvPr/>
        </p:nvSpPr>
        <p:spPr bwMode="auto">
          <a:xfrm>
            <a:off x="3657600" y="4452938"/>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busB</a:t>
            </a:r>
          </a:p>
        </p:txBody>
      </p:sp>
      <p:sp>
        <p:nvSpPr>
          <p:cNvPr id="47123" name="Line 36"/>
          <p:cNvSpPr>
            <a:spLocks noChangeShapeType="1"/>
          </p:cNvSpPr>
          <p:nvPr/>
        </p:nvSpPr>
        <p:spPr bwMode="auto">
          <a:xfrm flipV="1">
            <a:off x="3276600" y="3763963"/>
            <a:ext cx="139700" cy="155575"/>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24" name="Line 37"/>
          <p:cNvSpPr>
            <a:spLocks noChangeShapeType="1"/>
          </p:cNvSpPr>
          <p:nvPr/>
        </p:nvSpPr>
        <p:spPr bwMode="auto">
          <a:xfrm flipV="1">
            <a:off x="2527300" y="3763963"/>
            <a:ext cx="139700" cy="155575"/>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25" name="Rectangle 38"/>
          <p:cNvSpPr>
            <a:spLocks noChangeArrowheads="1"/>
          </p:cNvSpPr>
          <p:nvPr/>
        </p:nvSpPr>
        <p:spPr bwMode="auto">
          <a:xfrm>
            <a:off x="2384425" y="3614738"/>
            <a:ext cx="287338"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5</a:t>
            </a:r>
          </a:p>
        </p:txBody>
      </p:sp>
      <p:sp>
        <p:nvSpPr>
          <p:cNvPr id="47126" name="Line 39"/>
          <p:cNvSpPr>
            <a:spLocks noChangeShapeType="1"/>
          </p:cNvSpPr>
          <p:nvPr/>
        </p:nvSpPr>
        <p:spPr bwMode="auto">
          <a:xfrm flipV="1">
            <a:off x="2908300" y="3763963"/>
            <a:ext cx="139700" cy="155575"/>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27" name="Rectangle 40"/>
          <p:cNvSpPr>
            <a:spLocks noChangeArrowheads="1"/>
          </p:cNvSpPr>
          <p:nvPr/>
        </p:nvSpPr>
        <p:spPr bwMode="auto">
          <a:xfrm>
            <a:off x="2743200" y="3614738"/>
            <a:ext cx="287338"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5</a:t>
            </a:r>
          </a:p>
        </p:txBody>
      </p:sp>
      <p:sp>
        <p:nvSpPr>
          <p:cNvPr id="47128" name="Rectangle 41"/>
          <p:cNvSpPr>
            <a:spLocks noChangeArrowheads="1"/>
          </p:cNvSpPr>
          <p:nvPr/>
        </p:nvSpPr>
        <p:spPr bwMode="auto">
          <a:xfrm>
            <a:off x="2322513" y="3990975"/>
            <a:ext cx="439737"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Rw</a:t>
            </a:r>
          </a:p>
        </p:txBody>
      </p:sp>
      <p:sp>
        <p:nvSpPr>
          <p:cNvPr id="47129" name="Rectangle 42"/>
          <p:cNvSpPr>
            <a:spLocks noChangeArrowheads="1"/>
          </p:cNvSpPr>
          <p:nvPr/>
        </p:nvSpPr>
        <p:spPr bwMode="auto">
          <a:xfrm>
            <a:off x="2779713" y="3990975"/>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Ra</a:t>
            </a:r>
          </a:p>
        </p:txBody>
      </p:sp>
      <p:sp>
        <p:nvSpPr>
          <p:cNvPr id="47130" name="Rectangle 43"/>
          <p:cNvSpPr>
            <a:spLocks noChangeArrowheads="1"/>
          </p:cNvSpPr>
          <p:nvPr/>
        </p:nvSpPr>
        <p:spPr bwMode="auto">
          <a:xfrm>
            <a:off x="3160713" y="3990975"/>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Rb</a:t>
            </a:r>
          </a:p>
        </p:txBody>
      </p:sp>
      <p:sp>
        <p:nvSpPr>
          <p:cNvPr id="47131" name="Rectangle 44"/>
          <p:cNvSpPr>
            <a:spLocks noChangeArrowheads="1"/>
          </p:cNvSpPr>
          <p:nvPr/>
        </p:nvSpPr>
        <p:spPr bwMode="auto">
          <a:xfrm>
            <a:off x="2322513" y="4376738"/>
            <a:ext cx="952500"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b="1">
                <a:latin typeface="+mn-lt"/>
              </a:rPr>
              <a:t>RegFile</a:t>
            </a:r>
          </a:p>
        </p:txBody>
      </p:sp>
      <p:sp>
        <p:nvSpPr>
          <p:cNvPr id="47132" name="Rectangle 45"/>
          <p:cNvSpPr>
            <a:spLocks noChangeArrowheads="1"/>
          </p:cNvSpPr>
          <p:nvPr/>
        </p:nvSpPr>
        <p:spPr bwMode="auto">
          <a:xfrm>
            <a:off x="2743200" y="3386138"/>
            <a:ext cx="400050" cy="3667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a:latin typeface="+mn-lt"/>
              </a:rPr>
              <a:t>Rs</a:t>
            </a:r>
          </a:p>
        </p:txBody>
      </p:sp>
      <p:sp>
        <p:nvSpPr>
          <p:cNvPr id="47133" name="Rectangle 46"/>
          <p:cNvSpPr>
            <a:spLocks noChangeArrowheads="1"/>
          </p:cNvSpPr>
          <p:nvPr/>
        </p:nvSpPr>
        <p:spPr bwMode="auto">
          <a:xfrm>
            <a:off x="2574925" y="2624138"/>
            <a:ext cx="396875" cy="363537"/>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a:latin typeface="+mn-lt"/>
              </a:rPr>
              <a:t>Rt</a:t>
            </a:r>
          </a:p>
        </p:txBody>
      </p:sp>
      <p:sp>
        <p:nvSpPr>
          <p:cNvPr id="47134" name="Rectangle 47"/>
          <p:cNvSpPr>
            <a:spLocks noChangeArrowheads="1"/>
          </p:cNvSpPr>
          <p:nvPr/>
        </p:nvSpPr>
        <p:spPr bwMode="auto">
          <a:xfrm>
            <a:off x="3124200" y="3386138"/>
            <a:ext cx="396875" cy="363537"/>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a:latin typeface="+mn-lt"/>
              </a:rPr>
              <a:t>Rt</a:t>
            </a:r>
          </a:p>
        </p:txBody>
      </p:sp>
      <p:sp>
        <p:nvSpPr>
          <p:cNvPr id="47135" name="Rectangle 48"/>
          <p:cNvSpPr>
            <a:spLocks noChangeArrowheads="1"/>
          </p:cNvSpPr>
          <p:nvPr/>
        </p:nvSpPr>
        <p:spPr bwMode="auto">
          <a:xfrm>
            <a:off x="2143125" y="2624138"/>
            <a:ext cx="428625" cy="3667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a:latin typeface="+mn-lt"/>
              </a:rPr>
              <a:t>Rd</a:t>
            </a:r>
          </a:p>
        </p:txBody>
      </p:sp>
      <p:sp>
        <p:nvSpPr>
          <p:cNvPr id="47136" name="Rectangle 49"/>
          <p:cNvSpPr>
            <a:spLocks noChangeArrowheads="1"/>
          </p:cNvSpPr>
          <p:nvPr/>
        </p:nvSpPr>
        <p:spPr bwMode="auto">
          <a:xfrm>
            <a:off x="1419225" y="2319338"/>
            <a:ext cx="1035050"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RegDst=</a:t>
            </a:r>
          </a:p>
        </p:txBody>
      </p:sp>
      <p:grpSp>
        <p:nvGrpSpPr>
          <p:cNvPr id="6" name="Group 50"/>
          <p:cNvGrpSpPr>
            <a:grpSpLocks/>
          </p:cNvGrpSpPr>
          <p:nvPr/>
        </p:nvGrpSpPr>
        <p:grpSpPr bwMode="auto">
          <a:xfrm>
            <a:off x="3454400" y="5232400"/>
            <a:ext cx="376238" cy="1082675"/>
            <a:chOff x="2848" y="3083"/>
            <a:chExt cx="237" cy="682"/>
          </a:xfrm>
        </p:grpSpPr>
        <p:sp>
          <p:nvSpPr>
            <p:cNvPr id="47233" name="Rectangle 51"/>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34" name="Rectangle 52"/>
            <p:cNvSpPr>
              <a:spLocks noChangeArrowheads="1"/>
            </p:cNvSpPr>
            <p:nvPr/>
          </p:nvSpPr>
          <p:spPr bwMode="auto">
            <a:xfrm rot="5400000">
              <a:off x="2627" y="3312"/>
              <a:ext cx="682" cy="229"/>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b="1">
                  <a:latin typeface="+mn-lt"/>
                </a:rPr>
                <a:t>Extender</a:t>
              </a:r>
              <a:endParaRPr lang="en-US" sz="2000" b="1">
                <a:latin typeface="+mn-lt"/>
              </a:endParaRPr>
            </a:p>
          </p:txBody>
        </p:sp>
      </p:grpSp>
      <p:sp>
        <p:nvSpPr>
          <p:cNvPr id="47138" name="Rectangle 53"/>
          <p:cNvSpPr>
            <a:spLocks noChangeArrowheads="1"/>
          </p:cNvSpPr>
          <p:nvPr/>
        </p:nvSpPr>
        <p:spPr bwMode="auto">
          <a:xfrm>
            <a:off x="3962400" y="5719763"/>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39" name="Line 54"/>
          <p:cNvSpPr>
            <a:spLocks noChangeShapeType="1"/>
          </p:cNvSpPr>
          <p:nvPr/>
        </p:nvSpPr>
        <p:spPr bwMode="auto">
          <a:xfrm flipH="1">
            <a:off x="4114800" y="5618163"/>
            <a:ext cx="88900" cy="130175"/>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40" name="Line 55"/>
          <p:cNvSpPr>
            <a:spLocks noChangeShapeType="1"/>
          </p:cNvSpPr>
          <p:nvPr/>
        </p:nvSpPr>
        <p:spPr bwMode="auto">
          <a:xfrm flipH="1">
            <a:off x="3035300" y="5619750"/>
            <a:ext cx="88900" cy="128588"/>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41" name="Rectangle 56"/>
          <p:cNvSpPr>
            <a:spLocks noChangeArrowheads="1"/>
          </p:cNvSpPr>
          <p:nvPr/>
        </p:nvSpPr>
        <p:spPr bwMode="auto">
          <a:xfrm>
            <a:off x="2819400" y="5719763"/>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16</a:t>
            </a:r>
          </a:p>
        </p:txBody>
      </p:sp>
      <p:sp>
        <p:nvSpPr>
          <p:cNvPr id="47142" name="Rectangle 57"/>
          <p:cNvSpPr>
            <a:spLocks noChangeArrowheads="1"/>
          </p:cNvSpPr>
          <p:nvPr/>
        </p:nvSpPr>
        <p:spPr bwMode="auto">
          <a:xfrm>
            <a:off x="1905000" y="5443538"/>
            <a:ext cx="91122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imm16</a:t>
            </a:r>
          </a:p>
        </p:txBody>
      </p:sp>
      <p:sp>
        <p:nvSpPr>
          <p:cNvPr id="47143" name="Rectangle 58"/>
          <p:cNvSpPr>
            <a:spLocks noChangeArrowheads="1"/>
          </p:cNvSpPr>
          <p:nvPr/>
        </p:nvSpPr>
        <p:spPr bwMode="auto">
          <a:xfrm>
            <a:off x="4038600" y="6129338"/>
            <a:ext cx="103822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ALUSrc=</a:t>
            </a:r>
          </a:p>
        </p:txBody>
      </p:sp>
      <p:sp>
        <p:nvSpPr>
          <p:cNvPr id="47144" name="Rectangle 59"/>
          <p:cNvSpPr>
            <a:spLocks noChangeArrowheads="1"/>
          </p:cNvSpPr>
          <p:nvPr/>
        </p:nvSpPr>
        <p:spPr bwMode="auto">
          <a:xfrm>
            <a:off x="2514600" y="6205538"/>
            <a:ext cx="938213"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ExtOp=</a:t>
            </a:r>
          </a:p>
        </p:txBody>
      </p:sp>
      <p:sp>
        <p:nvSpPr>
          <p:cNvPr id="47145" name="Line 60"/>
          <p:cNvSpPr>
            <a:spLocks noChangeShapeType="1"/>
          </p:cNvSpPr>
          <p:nvPr/>
        </p:nvSpPr>
        <p:spPr bwMode="auto">
          <a:xfrm flipV="1">
            <a:off x="7543800" y="3843338"/>
            <a:ext cx="0" cy="644525"/>
          </a:xfrm>
          <a:prstGeom prst="line">
            <a:avLst/>
          </a:prstGeom>
          <a:noFill/>
          <a:ln w="19050">
            <a:solidFill>
              <a:schemeClr val="tx1"/>
            </a:solidFill>
            <a:round/>
            <a:headEnd type="triangle" w="med" len="med"/>
            <a:tailEnd/>
          </a:ln>
        </p:spPr>
        <p:txBody>
          <a:bodyPr wrap="none" anchor="ctr">
            <a:prstTxWarp prst="textNoShape">
              <a:avLst/>
            </a:prstTxWarp>
          </a:bodyPr>
          <a:lstStyle/>
          <a:p>
            <a:pPr>
              <a:defRPr/>
            </a:pPr>
            <a:endParaRPr lang="en-US">
              <a:latin typeface="+mn-lt"/>
            </a:endParaRPr>
          </a:p>
        </p:txBody>
      </p:sp>
      <p:sp>
        <p:nvSpPr>
          <p:cNvPr id="47146" name="Rectangle 61"/>
          <p:cNvSpPr>
            <a:spLocks noChangeArrowheads="1"/>
          </p:cNvSpPr>
          <p:nvPr/>
        </p:nvSpPr>
        <p:spPr bwMode="auto">
          <a:xfrm>
            <a:off x="6400800" y="3462338"/>
            <a:ext cx="1466850"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MemtoReg=</a:t>
            </a:r>
          </a:p>
        </p:txBody>
      </p:sp>
      <p:sp>
        <p:nvSpPr>
          <p:cNvPr id="47147" name="Rectangle 62"/>
          <p:cNvSpPr>
            <a:spLocks noChangeArrowheads="1"/>
          </p:cNvSpPr>
          <p:nvPr/>
        </p:nvSpPr>
        <p:spPr bwMode="auto">
          <a:xfrm>
            <a:off x="5224463" y="5976938"/>
            <a:ext cx="46672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clk</a:t>
            </a:r>
          </a:p>
        </p:txBody>
      </p:sp>
      <p:sp>
        <p:nvSpPr>
          <p:cNvPr id="47148" name="Rectangle 63"/>
          <p:cNvSpPr>
            <a:spLocks noChangeArrowheads="1"/>
          </p:cNvSpPr>
          <p:nvPr/>
        </p:nvSpPr>
        <p:spPr bwMode="auto">
          <a:xfrm>
            <a:off x="4953000" y="5443538"/>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Data In</a:t>
            </a:r>
          </a:p>
        </p:txBody>
      </p:sp>
      <p:sp>
        <p:nvSpPr>
          <p:cNvPr id="47149" name="Line 64"/>
          <p:cNvSpPr>
            <a:spLocks noChangeShapeType="1"/>
          </p:cNvSpPr>
          <p:nvPr/>
        </p:nvSpPr>
        <p:spPr bwMode="auto">
          <a:xfrm flipH="1">
            <a:off x="5086350" y="5375275"/>
            <a:ext cx="88900" cy="128588"/>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50" name="Rectangle 65"/>
          <p:cNvSpPr>
            <a:spLocks noChangeArrowheads="1"/>
          </p:cNvSpPr>
          <p:nvPr/>
        </p:nvSpPr>
        <p:spPr bwMode="auto">
          <a:xfrm>
            <a:off x="5116513" y="5151438"/>
            <a:ext cx="390525"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32</a:t>
            </a:r>
          </a:p>
        </p:txBody>
      </p:sp>
      <p:sp>
        <p:nvSpPr>
          <p:cNvPr id="47151" name="Line 66"/>
          <p:cNvSpPr>
            <a:spLocks noChangeShapeType="1"/>
          </p:cNvSpPr>
          <p:nvPr/>
        </p:nvSpPr>
        <p:spPr bwMode="auto">
          <a:xfrm flipV="1">
            <a:off x="6235700" y="4224338"/>
            <a:ext cx="12700" cy="1008062"/>
          </a:xfrm>
          <a:prstGeom prst="line">
            <a:avLst/>
          </a:prstGeom>
          <a:noFill/>
          <a:ln w="19050">
            <a:solidFill>
              <a:schemeClr val="tx1"/>
            </a:solidFill>
            <a:round/>
            <a:headEnd type="triangle" w="med" len="med"/>
            <a:tailEnd/>
          </a:ln>
        </p:spPr>
        <p:txBody>
          <a:bodyPr wrap="none" anchor="ctr">
            <a:prstTxWarp prst="textNoShape">
              <a:avLst/>
            </a:prstTxWarp>
          </a:bodyPr>
          <a:lstStyle/>
          <a:p>
            <a:pPr>
              <a:defRPr/>
            </a:pPr>
            <a:endParaRPr lang="en-US">
              <a:latin typeface="+mn-lt"/>
            </a:endParaRPr>
          </a:p>
        </p:txBody>
      </p:sp>
      <p:sp>
        <p:nvSpPr>
          <p:cNvPr id="47152" name="Rectangle 67"/>
          <p:cNvSpPr>
            <a:spLocks noChangeArrowheads="1"/>
          </p:cNvSpPr>
          <p:nvPr/>
        </p:nvSpPr>
        <p:spPr bwMode="auto">
          <a:xfrm>
            <a:off x="5943600" y="3843338"/>
            <a:ext cx="1184275"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MemWr=</a:t>
            </a:r>
          </a:p>
        </p:txBody>
      </p:sp>
      <p:sp>
        <p:nvSpPr>
          <p:cNvPr id="47153" name="Rectangle 68"/>
          <p:cNvSpPr>
            <a:spLocks noChangeArrowheads="1"/>
          </p:cNvSpPr>
          <p:nvPr/>
        </p:nvSpPr>
        <p:spPr bwMode="auto">
          <a:xfrm>
            <a:off x="4495800" y="3309938"/>
            <a:ext cx="627063"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zero</a:t>
            </a:r>
          </a:p>
        </p:txBody>
      </p:sp>
      <p:grpSp>
        <p:nvGrpSpPr>
          <p:cNvPr id="7" name="Group 69"/>
          <p:cNvGrpSpPr>
            <a:grpSpLocks/>
          </p:cNvGrpSpPr>
          <p:nvPr/>
        </p:nvGrpSpPr>
        <p:grpSpPr bwMode="auto">
          <a:xfrm>
            <a:off x="2133600" y="3052763"/>
            <a:ext cx="838200" cy="336550"/>
            <a:chOff x="2640" y="1422"/>
            <a:chExt cx="528" cy="212"/>
          </a:xfrm>
        </p:grpSpPr>
        <p:sp>
          <p:nvSpPr>
            <p:cNvPr id="47230" name="Rectangle 70"/>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0</a:t>
              </a:r>
            </a:p>
          </p:txBody>
        </p:sp>
        <p:sp>
          <p:nvSpPr>
            <p:cNvPr id="47231" name="Rectangle 71"/>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1</a:t>
              </a:r>
            </a:p>
          </p:txBody>
        </p:sp>
        <p:sp>
          <p:nvSpPr>
            <p:cNvPr id="47232" name="Freeform 72"/>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a:latin typeface="+mn-lt"/>
              </a:endParaRPr>
            </a:p>
          </p:txBody>
        </p:sp>
      </p:grpSp>
      <p:sp>
        <p:nvSpPr>
          <p:cNvPr id="47155" name="Rectangle 73"/>
          <p:cNvSpPr>
            <a:spLocks noChangeArrowheads="1"/>
          </p:cNvSpPr>
          <p:nvPr/>
        </p:nvSpPr>
        <p:spPr bwMode="auto">
          <a:xfrm>
            <a:off x="2133600" y="3995738"/>
            <a:ext cx="1447800" cy="990600"/>
          </a:xfrm>
          <a:prstGeom prst="rect">
            <a:avLst/>
          </a:prstGeom>
          <a:noFill/>
          <a:ln w="38100">
            <a:solidFill>
              <a:schemeClr val="tx1"/>
            </a:solidFill>
            <a:miter lim="800000"/>
            <a:headEnd/>
            <a:tailEnd/>
          </a:ln>
        </p:spPr>
        <p:txBody>
          <a:bodyPr wrap="none" anchor="ctr">
            <a:prstTxWarp prst="textNoShape">
              <a:avLst/>
            </a:prstTxWarp>
          </a:bodyPr>
          <a:lstStyle/>
          <a:p>
            <a:pPr>
              <a:defRPr/>
            </a:pPr>
            <a:endParaRPr lang="en-US">
              <a:latin typeface="+mn-lt"/>
            </a:endParaRPr>
          </a:p>
        </p:txBody>
      </p:sp>
      <p:grpSp>
        <p:nvGrpSpPr>
          <p:cNvPr id="8" name="Group 74"/>
          <p:cNvGrpSpPr>
            <a:grpSpLocks/>
          </p:cNvGrpSpPr>
          <p:nvPr/>
        </p:nvGrpSpPr>
        <p:grpSpPr bwMode="auto">
          <a:xfrm>
            <a:off x="4441825" y="4605338"/>
            <a:ext cx="358775" cy="1219200"/>
            <a:chOff x="3518" y="2640"/>
            <a:chExt cx="226" cy="768"/>
          </a:xfrm>
        </p:grpSpPr>
        <p:sp>
          <p:nvSpPr>
            <p:cNvPr id="47227" name="Rectangle 75"/>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0</a:t>
              </a:r>
            </a:p>
          </p:txBody>
        </p:sp>
        <p:sp>
          <p:nvSpPr>
            <p:cNvPr id="47228" name="Rectangle 76"/>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1</a:t>
              </a:r>
            </a:p>
          </p:txBody>
        </p:sp>
        <p:sp>
          <p:nvSpPr>
            <p:cNvPr id="47229" name="Freeform 77"/>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a:latin typeface="+mn-lt"/>
              </a:endParaRPr>
            </a:p>
          </p:txBody>
        </p:sp>
      </p:grpSp>
      <p:grpSp>
        <p:nvGrpSpPr>
          <p:cNvPr id="9" name="Group 78"/>
          <p:cNvGrpSpPr>
            <a:grpSpLocks/>
          </p:cNvGrpSpPr>
          <p:nvPr/>
        </p:nvGrpSpPr>
        <p:grpSpPr bwMode="auto">
          <a:xfrm>
            <a:off x="5305425" y="3995738"/>
            <a:ext cx="485775" cy="1143000"/>
            <a:chOff x="4009" y="2304"/>
            <a:chExt cx="306" cy="720"/>
          </a:xfrm>
        </p:grpSpPr>
        <p:sp>
          <p:nvSpPr>
            <p:cNvPr id="47224" name="Rectangle 79"/>
            <p:cNvSpPr>
              <a:spLocks noChangeArrowheads="1"/>
            </p:cNvSpPr>
            <p:nvPr/>
          </p:nvSpPr>
          <p:spPr bwMode="auto">
            <a:xfrm>
              <a:off x="4009" y="2322"/>
              <a:ext cx="180"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a:t>
              </a:r>
            </a:p>
          </p:txBody>
        </p:sp>
        <p:sp>
          <p:nvSpPr>
            <p:cNvPr id="47225" name="Rectangle 80"/>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ALU</a:t>
              </a:r>
            </a:p>
          </p:txBody>
        </p:sp>
        <p:sp>
          <p:nvSpPr>
            <p:cNvPr id="47226" name="Freeform 81"/>
            <p:cNvSpPr>
              <a:spLocks/>
            </p:cNvSpPr>
            <p:nvPr/>
          </p:nvSpPr>
          <p:spPr bwMode="auto">
            <a:xfrm>
              <a:off x="4032" y="2304"/>
              <a:ext cx="283" cy="720"/>
            </a:xfrm>
            <a:custGeom>
              <a:avLst/>
              <a:gdLst>
                <a:gd name="T0" fmla="*/ 0 w 240"/>
                <a:gd name="T1" fmla="*/ 0 h 672"/>
                <a:gd name="T2" fmla="*/ 0 w 240"/>
                <a:gd name="T3" fmla="*/ 355 h 672"/>
                <a:gd name="T4" fmla="*/ 79 w 240"/>
                <a:gd name="T5" fmla="*/ 414 h 672"/>
                <a:gd name="T6" fmla="*/ 0 w 240"/>
                <a:gd name="T7" fmla="*/ 471 h 672"/>
                <a:gd name="T8" fmla="*/ 0 w 240"/>
                <a:gd name="T9" fmla="*/ 826 h 672"/>
                <a:gd name="T10" fmla="*/ 394 w 240"/>
                <a:gd name="T11" fmla="*/ 590 h 672"/>
                <a:gd name="T12" fmla="*/ 394 w 240"/>
                <a:gd name="T13" fmla="*/ 23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a:latin typeface="+mn-lt"/>
              </a:endParaRPr>
            </a:p>
          </p:txBody>
        </p:sp>
      </p:grpSp>
      <p:grpSp>
        <p:nvGrpSpPr>
          <p:cNvPr id="10" name="Group 82"/>
          <p:cNvGrpSpPr>
            <a:grpSpLocks/>
          </p:cNvGrpSpPr>
          <p:nvPr/>
        </p:nvGrpSpPr>
        <p:grpSpPr bwMode="auto">
          <a:xfrm>
            <a:off x="7337425" y="4376738"/>
            <a:ext cx="358775" cy="1600200"/>
            <a:chOff x="5294" y="2544"/>
            <a:chExt cx="226" cy="1008"/>
          </a:xfrm>
        </p:grpSpPr>
        <p:sp>
          <p:nvSpPr>
            <p:cNvPr id="47221" name="Rectangle 83"/>
            <p:cNvSpPr>
              <a:spLocks noChangeArrowheads="1"/>
            </p:cNvSpPr>
            <p:nvPr/>
          </p:nvSpPr>
          <p:spPr bwMode="auto">
            <a:xfrm>
              <a:off x="5294" y="2622"/>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0</a:t>
              </a:r>
            </a:p>
          </p:txBody>
        </p:sp>
        <p:sp>
          <p:nvSpPr>
            <p:cNvPr id="47222" name="Rectangle 84"/>
            <p:cNvSpPr>
              <a:spLocks noChangeArrowheads="1"/>
            </p:cNvSpPr>
            <p:nvPr/>
          </p:nvSpPr>
          <p:spPr bwMode="auto">
            <a:xfrm>
              <a:off x="5294" y="3246"/>
              <a:ext cx="181"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1</a:t>
              </a:r>
            </a:p>
          </p:txBody>
        </p:sp>
        <p:sp>
          <p:nvSpPr>
            <p:cNvPr id="47223" name="Freeform 85"/>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pPr>
                <a:defRPr/>
              </a:pPr>
              <a:endParaRPr lang="en-US">
                <a:latin typeface="+mn-lt"/>
              </a:endParaRPr>
            </a:p>
          </p:txBody>
        </p:sp>
      </p:grpSp>
      <p:grpSp>
        <p:nvGrpSpPr>
          <p:cNvPr id="11" name="Group 86"/>
          <p:cNvGrpSpPr>
            <a:grpSpLocks/>
          </p:cNvGrpSpPr>
          <p:nvPr/>
        </p:nvGrpSpPr>
        <p:grpSpPr bwMode="auto">
          <a:xfrm>
            <a:off x="5915025" y="5186363"/>
            <a:ext cx="1146175" cy="1181100"/>
            <a:chOff x="4398" y="3054"/>
            <a:chExt cx="722" cy="744"/>
          </a:xfrm>
        </p:grpSpPr>
        <p:sp>
          <p:nvSpPr>
            <p:cNvPr id="47215" name="Rectangle 87"/>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16" name="Rectangle 88"/>
            <p:cNvSpPr>
              <a:spLocks noChangeArrowheads="1"/>
            </p:cNvSpPr>
            <p:nvPr/>
          </p:nvSpPr>
          <p:spPr bwMode="auto">
            <a:xfrm>
              <a:off x="4398" y="3054"/>
              <a:ext cx="402" cy="21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WrEn</a:t>
              </a:r>
            </a:p>
          </p:txBody>
        </p:sp>
        <p:sp>
          <p:nvSpPr>
            <p:cNvPr id="47217" name="Rectangle 89"/>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Adr</a:t>
              </a:r>
            </a:p>
          </p:txBody>
        </p:sp>
        <p:sp>
          <p:nvSpPr>
            <p:cNvPr id="47218" name="Rectangle 90"/>
            <p:cNvSpPr>
              <a:spLocks noChangeArrowheads="1"/>
            </p:cNvSpPr>
            <p:nvPr/>
          </p:nvSpPr>
          <p:spPr bwMode="auto">
            <a:xfrm>
              <a:off x="4421" y="3311"/>
              <a:ext cx="691" cy="373"/>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defRPr/>
              </a:pPr>
              <a:r>
                <a:rPr lang="en-US" sz="2000" b="1">
                  <a:latin typeface="+mn-lt"/>
                </a:rPr>
                <a:t>Data</a:t>
              </a:r>
            </a:p>
            <a:p>
              <a:pPr algn="ctr">
                <a:lnSpc>
                  <a:spcPct val="80000"/>
                </a:lnSpc>
                <a:defRPr/>
              </a:pPr>
              <a:r>
                <a:rPr lang="en-US" sz="2000" b="1">
                  <a:latin typeface="+mn-lt"/>
                </a:rPr>
                <a:t>Memory</a:t>
              </a:r>
            </a:p>
          </p:txBody>
        </p:sp>
        <p:sp>
          <p:nvSpPr>
            <p:cNvPr id="47219" name="Line 91"/>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220" name="Line 92"/>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grpSp>
      <p:sp>
        <p:nvSpPr>
          <p:cNvPr id="47160" name="Line 93"/>
          <p:cNvSpPr>
            <a:spLocks noChangeShapeType="1"/>
          </p:cNvSpPr>
          <p:nvPr/>
        </p:nvSpPr>
        <p:spPr bwMode="auto">
          <a:xfrm>
            <a:off x="2362200" y="2928938"/>
            <a:ext cx="0" cy="1524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1" name="Line 94"/>
          <p:cNvSpPr>
            <a:spLocks noChangeShapeType="1"/>
          </p:cNvSpPr>
          <p:nvPr/>
        </p:nvSpPr>
        <p:spPr bwMode="auto">
          <a:xfrm>
            <a:off x="2743200" y="2928938"/>
            <a:ext cx="0" cy="1524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2" name="Freeform 95"/>
          <p:cNvSpPr>
            <a:spLocks/>
          </p:cNvSpPr>
          <p:nvPr/>
        </p:nvSpPr>
        <p:spPr bwMode="auto">
          <a:xfrm>
            <a:off x="1828800" y="2700338"/>
            <a:ext cx="304800" cy="533400"/>
          </a:xfrm>
          <a:custGeom>
            <a:avLst/>
            <a:gdLst>
              <a:gd name="T0" fmla="*/ 0 w 192"/>
              <a:gd name="T1" fmla="*/ 0 h 336"/>
              <a:gd name="T2" fmla="*/ 0 w 192"/>
              <a:gd name="T3" fmla="*/ 2147483647 h 336"/>
              <a:gd name="T4" fmla="*/ 2147483647 w 192"/>
              <a:gd name="T5" fmla="*/ 2147483647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63" name="Line 96"/>
          <p:cNvSpPr>
            <a:spLocks noChangeShapeType="1"/>
          </p:cNvSpPr>
          <p:nvPr/>
        </p:nvSpPr>
        <p:spPr bwMode="auto">
          <a:xfrm>
            <a:off x="2286000" y="3767138"/>
            <a:ext cx="0" cy="2286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4" name="Line 97"/>
          <p:cNvSpPr>
            <a:spLocks noChangeShapeType="1"/>
          </p:cNvSpPr>
          <p:nvPr/>
        </p:nvSpPr>
        <p:spPr bwMode="auto">
          <a:xfrm>
            <a:off x="2590800" y="3386138"/>
            <a:ext cx="0" cy="6096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5" name="Line 98"/>
          <p:cNvSpPr>
            <a:spLocks noChangeShapeType="1"/>
          </p:cNvSpPr>
          <p:nvPr/>
        </p:nvSpPr>
        <p:spPr bwMode="auto">
          <a:xfrm>
            <a:off x="2971800" y="3690938"/>
            <a:ext cx="0" cy="3048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6" name="Line 99"/>
          <p:cNvSpPr>
            <a:spLocks noChangeShapeType="1"/>
          </p:cNvSpPr>
          <p:nvPr/>
        </p:nvSpPr>
        <p:spPr bwMode="auto">
          <a:xfrm>
            <a:off x="3352800" y="3690938"/>
            <a:ext cx="0" cy="3048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67" name="Rectangle 100"/>
          <p:cNvSpPr>
            <a:spLocks noChangeArrowheads="1"/>
          </p:cNvSpPr>
          <p:nvPr/>
        </p:nvSpPr>
        <p:spPr bwMode="auto">
          <a:xfrm>
            <a:off x="3146425" y="3614738"/>
            <a:ext cx="287338"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a:latin typeface="+mn-lt"/>
              </a:rPr>
              <a:t>5</a:t>
            </a:r>
          </a:p>
        </p:txBody>
      </p:sp>
      <p:sp>
        <p:nvSpPr>
          <p:cNvPr id="47168" name="Line 101"/>
          <p:cNvSpPr>
            <a:spLocks noChangeShapeType="1"/>
          </p:cNvSpPr>
          <p:nvPr/>
        </p:nvSpPr>
        <p:spPr bwMode="auto">
          <a:xfrm>
            <a:off x="3581400" y="4300538"/>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69" name="Line 102"/>
          <p:cNvSpPr>
            <a:spLocks noChangeShapeType="1"/>
          </p:cNvSpPr>
          <p:nvPr/>
        </p:nvSpPr>
        <p:spPr bwMode="auto">
          <a:xfrm>
            <a:off x="5638800" y="3690938"/>
            <a:ext cx="0" cy="49530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0" name="Line 103"/>
          <p:cNvSpPr>
            <a:spLocks noChangeShapeType="1"/>
          </p:cNvSpPr>
          <p:nvPr/>
        </p:nvSpPr>
        <p:spPr bwMode="auto">
          <a:xfrm>
            <a:off x="3581400" y="4833938"/>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1" name="Line 104"/>
          <p:cNvSpPr>
            <a:spLocks noChangeShapeType="1"/>
          </p:cNvSpPr>
          <p:nvPr/>
        </p:nvSpPr>
        <p:spPr bwMode="auto">
          <a:xfrm>
            <a:off x="4800600" y="4986338"/>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2" name="Freeform 105"/>
          <p:cNvSpPr>
            <a:spLocks/>
          </p:cNvSpPr>
          <p:nvPr/>
        </p:nvSpPr>
        <p:spPr bwMode="auto">
          <a:xfrm>
            <a:off x="4114800" y="4833938"/>
            <a:ext cx="1828800" cy="609600"/>
          </a:xfrm>
          <a:custGeom>
            <a:avLst/>
            <a:gdLst>
              <a:gd name="T0" fmla="*/ 0 w 1152"/>
              <a:gd name="T1" fmla="*/ 0 h 288"/>
              <a:gd name="T2" fmla="*/ 0 w 1152"/>
              <a:gd name="T3" fmla="*/ 2147483647 h 288"/>
              <a:gd name="T4" fmla="*/ 2147483647 w 1152"/>
              <a:gd name="T5" fmla="*/ 2147483647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3" name="Line 106"/>
          <p:cNvSpPr>
            <a:spLocks noChangeShapeType="1"/>
          </p:cNvSpPr>
          <p:nvPr/>
        </p:nvSpPr>
        <p:spPr bwMode="auto">
          <a:xfrm>
            <a:off x="3810000" y="5672138"/>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4" name="Line 107"/>
          <p:cNvSpPr>
            <a:spLocks noChangeShapeType="1"/>
          </p:cNvSpPr>
          <p:nvPr/>
        </p:nvSpPr>
        <p:spPr bwMode="auto">
          <a:xfrm>
            <a:off x="2743200" y="5672138"/>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5" name="Line 108"/>
          <p:cNvSpPr>
            <a:spLocks noChangeShapeType="1"/>
          </p:cNvSpPr>
          <p:nvPr/>
        </p:nvSpPr>
        <p:spPr bwMode="auto">
          <a:xfrm flipH="1">
            <a:off x="2362200" y="4833938"/>
            <a:ext cx="76200" cy="1524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76" name="Line 109"/>
          <p:cNvSpPr>
            <a:spLocks noChangeShapeType="1"/>
          </p:cNvSpPr>
          <p:nvPr/>
        </p:nvSpPr>
        <p:spPr bwMode="auto">
          <a:xfrm>
            <a:off x="2438400" y="4833938"/>
            <a:ext cx="76200" cy="1524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77" name="Line 110"/>
          <p:cNvSpPr>
            <a:spLocks noChangeShapeType="1"/>
          </p:cNvSpPr>
          <p:nvPr/>
        </p:nvSpPr>
        <p:spPr bwMode="auto">
          <a:xfrm>
            <a:off x="2438400" y="4986338"/>
            <a:ext cx="0" cy="22860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78" name="Line 111"/>
          <p:cNvSpPr>
            <a:spLocks noChangeShapeType="1"/>
          </p:cNvSpPr>
          <p:nvPr/>
        </p:nvSpPr>
        <p:spPr bwMode="auto">
          <a:xfrm flipV="1">
            <a:off x="3657600" y="6281738"/>
            <a:ext cx="0" cy="22860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79" name="Line 112"/>
          <p:cNvSpPr>
            <a:spLocks noChangeShapeType="1"/>
          </p:cNvSpPr>
          <p:nvPr/>
        </p:nvSpPr>
        <p:spPr bwMode="auto">
          <a:xfrm flipV="1">
            <a:off x="4648200" y="5748338"/>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0" name="Line 113"/>
          <p:cNvSpPr>
            <a:spLocks noChangeShapeType="1"/>
          </p:cNvSpPr>
          <p:nvPr/>
        </p:nvSpPr>
        <p:spPr bwMode="auto">
          <a:xfrm flipH="1">
            <a:off x="5715000" y="6205538"/>
            <a:ext cx="228600" cy="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81" name="Line 114"/>
          <p:cNvSpPr>
            <a:spLocks noChangeShapeType="1"/>
          </p:cNvSpPr>
          <p:nvPr/>
        </p:nvSpPr>
        <p:spPr bwMode="auto">
          <a:xfrm>
            <a:off x="5791200" y="4605338"/>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2" name="Line 115"/>
          <p:cNvSpPr>
            <a:spLocks noChangeShapeType="1"/>
          </p:cNvSpPr>
          <p:nvPr/>
        </p:nvSpPr>
        <p:spPr bwMode="auto">
          <a:xfrm>
            <a:off x="6781800" y="4605338"/>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3" name="Line 116"/>
          <p:cNvSpPr>
            <a:spLocks noChangeShapeType="1"/>
          </p:cNvSpPr>
          <p:nvPr/>
        </p:nvSpPr>
        <p:spPr bwMode="auto">
          <a:xfrm flipH="1">
            <a:off x="6019800" y="4529138"/>
            <a:ext cx="76200" cy="1524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184" name="Freeform 117"/>
          <p:cNvSpPr>
            <a:spLocks/>
          </p:cNvSpPr>
          <p:nvPr/>
        </p:nvSpPr>
        <p:spPr bwMode="auto">
          <a:xfrm>
            <a:off x="1600200" y="4452938"/>
            <a:ext cx="6248400" cy="2209800"/>
          </a:xfrm>
          <a:custGeom>
            <a:avLst/>
            <a:gdLst>
              <a:gd name="T0" fmla="*/ 2147483647 w 3936"/>
              <a:gd name="T1" fmla="*/ 2147483647 h 1296"/>
              <a:gd name="T2" fmla="*/ 2147483647 w 3936"/>
              <a:gd name="T3" fmla="*/ 2147483647 h 1296"/>
              <a:gd name="T4" fmla="*/ 2147483647 w 3936"/>
              <a:gd name="T5" fmla="*/ 2147483647 h 1296"/>
              <a:gd name="T6" fmla="*/ 0 w 3936"/>
              <a:gd name="T7" fmla="*/ 2147483647 h 1296"/>
              <a:gd name="T8" fmla="*/ 0 w 3936"/>
              <a:gd name="T9" fmla="*/ 0 h 1296"/>
              <a:gd name="T10" fmla="*/ 2147483647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5" name="Line 118"/>
          <p:cNvSpPr>
            <a:spLocks noChangeShapeType="1"/>
          </p:cNvSpPr>
          <p:nvPr/>
        </p:nvSpPr>
        <p:spPr bwMode="auto">
          <a:xfrm>
            <a:off x="7086600" y="5748338"/>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6" name="Line 119"/>
          <p:cNvSpPr>
            <a:spLocks noChangeShapeType="1"/>
          </p:cNvSpPr>
          <p:nvPr/>
        </p:nvSpPr>
        <p:spPr bwMode="auto">
          <a:xfrm>
            <a:off x="4921250" y="2154238"/>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pPr>
              <a:defRPr/>
            </a:pPr>
            <a:endParaRPr lang="en-US">
              <a:latin typeface="+mn-lt"/>
            </a:endParaRPr>
          </a:p>
        </p:txBody>
      </p:sp>
      <p:sp>
        <p:nvSpPr>
          <p:cNvPr id="47187" name="Rectangle 120"/>
          <p:cNvSpPr>
            <a:spLocks noChangeArrowheads="1"/>
          </p:cNvSpPr>
          <p:nvPr/>
        </p:nvSpPr>
        <p:spPr bwMode="auto">
          <a:xfrm>
            <a:off x="5181600" y="1773238"/>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Instruction&lt;31:0&gt;</a:t>
            </a:r>
          </a:p>
        </p:txBody>
      </p:sp>
      <p:sp>
        <p:nvSpPr>
          <p:cNvPr id="47188" name="Line 121"/>
          <p:cNvSpPr>
            <a:spLocks noChangeShapeType="1"/>
          </p:cNvSpPr>
          <p:nvPr/>
        </p:nvSpPr>
        <p:spPr bwMode="auto">
          <a:xfrm>
            <a:off x="5257800" y="2166938"/>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89" name="Rectangle 122"/>
          <p:cNvSpPr>
            <a:spLocks noChangeArrowheads="1"/>
          </p:cNvSpPr>
          <p:nvPr/>
        </p:nvSpPr>
        <p:spPr bwMode="auto">
          <a:xfrm rot="5400000">
            <a:off x="4893468" y="2434432"/>
            <a:ext cx="1046163"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&lt;21:25&gt;</a:t>
            </a:r>
          </a:p>
        </p:txBody>
      </p:sp>
      <p:sp>
        <p:nvSpPr>
          <p:cNvPr id="47190" name="Rectangle 123"/>
          <p:cNvSpPr>
            <a:spLocks noChangeArrowheads="1"/>
          </p:cNvSpPr>
          <p:nvPr/>
        </p:nvSpPr>
        <p:spPr bwMode="auto">
          <a:xfrm rot="5400000">
            <a:off x="5426868" y="2434432"/>
            <a:ext cx="1046163"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&lt;16:20&gt;</a:t>
            </a:r>
          </a:p>
        </p:txBody>
      </p:sp>
      <p:sp>
        <p:nvSpPr>
          <p:cNvPr id="47191" name="Rectangle 124"/>
          <p:cNvSpPr>
            <a:spLocks noChangeArrowheads="1"/>
          </p:cNvSpPr>
          <p:nvPr/>
        </p:nvSpPr>
        <p:spPr bwMode="auto">
          <a:xfrm rot="5400000">
            <a:off x="5960268" y="2434432"/>
            <a:ext cx="1046163"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&lt;11:15&gt;</a:t>
            </a:r>
          </a:p>
        </p:txBody>
      </p:sp>
      <p:sp>
        <p:nvSpPr>
          <p:cNvPr id="47192" name="Rectangle 125"/>
          <p:cNvSpPr>
            <a:spLocks noChangeArrowheads="1"/>
          </p:cNvSpPr>
          <p:nvPr/>
        </p:nvSpPr>
        <p:spPr bwMode="auto">
          <a:xfrm rot="5400000">
            <a:off x="6506368" y="2421732"/>
            <a:ext cx="919163"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&lt;0:15&gt;</a:t>
            </a:r>
          </a:p>
        </p:txBody>
      </p:sp>
      <p:sp>
        <p:nvSpPr>
          <p:cNvPr id="47193" name="Line 126"/>
          <p:cNvSpPr>
            <a:spLocks noChangeShapeType="1"/>
          </p:cNvSpPr>
          <p:nvPr/>
        </p:nvSpPr>
        <p:spPr bwMode="auto">
          <a:xfrm>
            <a:off x="5791200" y="2166938"/>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94" name="Line 127"/>
          <p:cNvSpPr>
            <a:spLocks noChangeShapeType="1"/>
          </p:cNvSpPr>
          <p:nvPr/>
        </p:nvSpPr>
        <p:spPr bwMode="auto">
          <a:xfrm>
            <a:off x="6324600" y="2166938"/>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95" name="Line 128"/>
          <p:cNvSpPr>
            <a:spLocks noChangeShapeType="1"/>
          </p:cNvSpPr>
          <p:nvPr/>
        </p:nvSpPr>
        <p:spPr bwMode="auto">
          <a:xfrm>
            <a:off x="6858000" y="2166938"/>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196" name="Rectangle 129"/>
          <p:cNvSpPr>
            <a:spLocks noChangeArrowheads="1"/>
          </p:cNvSpPr>
          <p:nvPr/>
        </p:nvSpPr>
        <p:spPr bwMode="auto">
          <a:xfrm>
            <a:off x="6615113" y="2992438"/>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Imm16</a:t>
            </a:r>
          </a:p>
        </p:txBody>
      </p:sp>
      <p:sp>
        <p:nvSpPr>
          <p:cNvPr id="47197" name="Rectangle 130"/>
          <p:cNvSpPr>
            <a:spLocks noChangeArrowheads="1"/>
          </p:cNvSpPr>
          <p:nvPr/>
        </p:nvSpPr>
        <p:spPr bwMode="auto">
          <a:xfrm>
            <a:off x="6081713" y="2992438"/>
            <a:ext cx="457200"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Rd</a:t>
            </a:r>
          </a:p>
        </p:txBody>
      </p:sp>
      <p:sp>
        <p:nvSpPr>
          <p:cNvPr id="47198" name="Rectangle 131"/>
          <p:cNvSpPr>
            <a:spLocks noChangeArrowheads="1"/>
          </p:cNvSpPr>
          <p:nvPr/>
        </p:nvSpPr>
        <p:spPr bwMode="auto">
          <a:xfrm>
            <a:off x="5624513" y="2992438"/>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Rt</a:t>
            </a:r>
          </a:p>
        </p:txBody>
      </p:sp>
      <p:sp>
        <p:nvSpPr>
          <p:cNvPr id="47199" name="Rectangle 132"/>
          <p:cNvSpPr>
            <a:spLocks noChangeArrowheads="1"/>
          </p:cNvSpPr>
          <p:nvPr/>
        </p:nvSpPr>
        <p:spPr bwMode="auto">
          <a:xfrm>
            <a:off x="5091113" y="2992438"/>
            <a:ext cx="42227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Rs</a:t>
            </a:r>
          </a:p>
        </p:txBody>
      </p:sp>
      <p:sp>
        <p:nvSpPr>
          <p:cNvPr id="47200" name="Rectangle 133"/>
          <p:cNvSpPr>
            <a:spLocks noChangeArrowheads="1"/>
          </p:cNvSpPr>
          <p:nvPr/>
        </p:nvSpPr>
        <p:spPr bwMode="auto">
          <a:xfrm>
            <a:off x="3278188" y="2108200"/>
            <a:ext cx="239712" cy="369888"/>
          </a:xfrm>
          <a:prstGeom prst="rect">
            <a:avLst/>
          </a:prstGeom>
          <a:noFill/>
          <a:ln w="12700">
            <a:noFill/>
            <a:miter lim="800000"/>
            <a:headEnd/>
            <a:tailEnd/>
          </a:ln>
        </p:spPr>
        <p:txBody>
          <a:bodyPr wrap="none" anchor="ctr">
            <a:prstTxWarp prst="textNoShape">
              <a:avLst/>
            </a:prstTxWarp>
          </a:bodyPr>
          <a:lstStyle/>
          <a:p>
            <a:pPr>
              <a:defRPr/>
            </a:pPr>
            <a:endParaRPr lang="en-US">
              <a:latin typeface="+mn-lt"/>
            </a:endParaRPr>
          </a:p>
        </p:txBody>
      </p:sp>
      <p:sp>
        <p:nvSpPr>
          <p:cNvPr id="47201" name="Rectangle 134"/>
          <p:cNvSpPr>
            <a:spLocks noChangeArrowheads="1"/>
          </p:cNvSpPr>
          <p:nvPr/>
        </p:nvSpPr>
        <p:spPr bwMode="auto">
          <a:xfrm>
            <a:off x="3278188" y="2925763"/>
            <a:ext cx="239712" cy="369887"/>
          </a:xfrm>
          <a:prstGeom prst="rect">
            <a:avLst/>
          </a:prstGeom>
          <a:noFill/>
          <a:ln w="12700">
            <a:noFill/>
            <a:miter lim="800000"/>
            <a:headEnd/>
            <a:tailEnd/>
          </a:ln>
        </p:spPr>
        <p:txBody>
          <a:bodyPr wrap="none" anchor="ctr">
            <a:prstTxWarp prst="textNoShape">
              <a:avLst/>
            </a:prstTxWarp>
          </a:bodyPr>
          <a:lstStyle/>
          <a:p>
            <a:pPr>
              <a:defRPr/>
            </a:pPr>
            <a:endParaRPr lang="en-US">
              <a:latin typeface="+mn-lt"/>
            </a:endParaRPr>
          </a:p>
        </p:txBody>
      </p:sp>
      <p:sp>
        <p:nvSpPr>
          <p:cNvPr id="47202" name="Rectangle 135"/>
          <p:cNvSpPr>
            <a:spLocks noChangeArrowheads="1"/>
          </p:cNvSpPr>
          <p:nvPr/>
        </p:nvSpPr>
        <p:spPr bwMode="auto">
          <a:xfrm>
            <a:off x="1987550" y="1938338"/>
            <a:ext cx="1171575" cy="39370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u="sng">
                <a:latin typeface="+mn-lt"/>
              </a:rPr>
              <a:t>nPC_sel=</a:t>
            </a:r>
          </a:p>
        </p:txBody>
      </p:sp>
      <p:sp>
        <p:nvSpPr>
          <p:cNvPr id="47203" name="Rectangle 136"/>
          <p:cNvSpPr>
            <a:spLocks noChangeArrowheads="1"/>
          </p:cNvSpPr>
          <p:nvPr/>
        </p:nvSpPr>
        <p:spPr bwMode="auto">
          <a:xfrm>
            <a:off x="3825875" y="1955800"/>
            <a:ext cx="1101725" cy="100012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47204" name="Rectangle 137"/>
          <p:cNvSpPr>
            <a:spLocks noChangeArrowheads="1"/>
          </p:cNvSpPr>
          <p:nvPr/>
        </p:nvSpPr>
        <p:spPr bwMode="auto">
          <a:xfrm>
            <a:off x="4002088" y="1925638"/>
            <a:ext cx="717550" cy="1003300"/>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2000" b="1">
                <a:latin typeface="+mn-lt"/>
              </a:rPr>
              <a:t>instr</a:t>
            </a:r>
          </a:p>
          <a:p>
            <a:pPr algn="ctr">
              <a:defRPr/>
            </a:pPr>
            <a:r>
              <a:rPr lang="en-US" sz="2000" b="1">
                <a:latin typeface="+mn-lt"/>
              </a:rPr>
              <a:t>fetch</a:t>
            </a:r>
          </a:p>
          <a:p>
            <a:pPr algn="ctr">
              <a:defRPr/>
            </a:pPr>
            <a:r>
              <a:rPr lang="en-US" sz="2000" b="1">
                <a:latin typeface="+mn-lt"/>
              </a:rPr>
              <a:t>unit</a:t>
            </a:r>
          </a:p>
        </p:txBody>
      </p:sp>
      <p:sp>
        <p:nvSpPr>
          <p:cNvPr id="47205" name="Line 138"/>
          <p:cNvSpPr>
            <a:spLocks noChangeShapeType="1"/>
          </p:cNvSpPr>
          <p:nvPr/>
        </p:nvSpPr>
        <p:spPr bwMode="auto">
          <a:xfrm>
            <a:off x="3429000" y="2166938"/>
            <a:ext cx="381000" cy="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206" name="Line 139"/>
          <p:cNvSpPr>
            <a:spLocks noChangeShapeType="1"/>
          </p:cNvSpPr>
          <p:nvPr/>
        </p:nvSpPr>
        <p:spPr bwMode="auto">
          <a:xfrm>
            <a:off x="3429000" y="2166938"/>
            <a:ext cx="381000" cy="0"/>
          </a:xfrm>
          <a:prstGeom prst="line">
            <a:avLst/>
          </a:pr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47207" name="Rectangle 140"/>
          <p:cNvSpPr>
            <a:spLocks noChangeArrowheads="1"/>
          </p:cNvSpPr>
          <p:nvPr/>
        </p:nvSpPr>
        <p:spPr bwMode="auto">
          <a:xfrm>
            <a:off x="3090863" y="2471738"/>
            <a:ext cx="466725" cy="398462"/>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2000">
                <a:latin typeface="+mn-lt"/>
              </a:rPr>
              <a:t>clk</a:t>
            </a:r>
          </a:p>
        </p:txBody>
      </p:sp>
      <p:sp>
        <p:nvSpPr>
          <p:cNvPr id="47208" name="Line 141"/>
          <p:cNvSpPr>
            <a:spLocks noChangeShapeType="1"/>
          </p:cNvSpPr>
          <p:nvPr/>
        </p:nvSpPr>
        <p:spPr bwMode="auto">
          <a:xfrm flipH="1">
            <a:off x="3581400" y="2700338"/>
            <a:ext cx="228600" cy="0"/>
          </a:xfrm>
          <a:prstGeom prst="line">
            <a:avLst/>
          </a:prstGeom>
          <a:noFill/>
          <a:ln w="1905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209" name="Line 142"/>
          <p:cNvSpPr>
            <a:spLocks noChangeShapeType="1"/>
          </p:cNvSpPr>
          <p:nvPr/>
        </p:nvSpPr>
        <p:spPr bwMode="auto">
          <a:xfrm>
            <a:off x="3810000" y="2624138"/>
            <a:ext cx="152400" cy="762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210" name="Line 143"/>
          <p:cNvSpPr>
            <a:spLocks noChangeShapeType="1"/>
          </p:cNvSpPr>
          <p:nvPr/>
        </p:nvSpPr>
        <p:spPr bwMode="auto">
          <a:xfrm flipH="1">
            <a:off x="3810000" y="2700338"/>
            <a:ext cx="152400" cy="76200"/>
          </a:xfrm>
          <a:prstGeom prst="line">
            <a:avLst/>
          </a:prstGeom>
          <a:noFill/>
          <a:ln w="12700">
            <a:solidFill>
              <a:schemeClr val="tx1"/>
            </a:solidFill>
            <a:round/>
            <a:headEnd/>
            <a:tailEnd/>
          </a:ln>
        </p:spPr>
        <p:txBody>
          <a:bodyPr wrap="none" anchor="ctr">
            <a:prstTxWarp prst="textNoShape">
              <a:avLst/>
            </a:prstTxWarp>
          </a:bodyPr>
          <a:lstStyle/>
          <a:p>
            <a:pPr>
              <a:defRPr/>
            </a:pPr>
            <a:endParaRPr lang="en-US">
              <a:latin typeface="+mn-lt"/>
            </a:endParaRPr>
          </a:p>
        </p:txBody>
      </p:sp>
      <p:sp>
        <p:nvSpPr>
          <p:cNvPr id="47211" name="Freeform 144"/>
          <p:cNvSpPr>
            <a:spLocks/>
          </p:cNvSpPr>
          <p:nvPr/>
        </p:nvSpPr>
        <p:spPr bwMode="auto">
          <a:xfrm>
            <a:off x="4419600" y="3005138"/>
            <a:ext cx="1066800" cy="1066800"/>
          </a:xfrm>
          <a:custGeom>
            <a:avLst/>
            <a:gdLst>
              <a:gd name="T0" fmla="*/ 2147483647 w 672"/>
              <a:gd name="T1" fmla="*/ 2147483647 h 1008"/>
              <a:gd name="T2" fmla="*/ 2147483647 w 672"/>
              <a:gd name="T3" fmla="*/ 2147483647 h 1008"/>
              <a:gd name="T4" fmla="*/ 0 w 672"/>
              <a:gd name="T5" fmla="*/ 2147483647 h 1008"/>
              <a:gd name="T6" fmla="*/ 0 w 672"/>
              <a:gd name="T7" fmla="*/ 0 h 1008"/>
              <a:gd name="T8" fmla="*/ 0 60000 65536"/>
              <a:gd name="T9" fmla="*/ 0 60000 65536"/>
              <a:gd name="T10" fmla="*/ 0 60000 65536"/>
              <a:gd name="T11" fmla="*/ 0 60000 65536"/>
              <a:gd name="T12" fmla="*/ 0 w 672"/>
              <a:gd name="T13" fmla="*/ 0 h 1008"/>
              <a:gd name="T14" fmla="*/ 672 w 672"/>
              <a:gd name="T15" fmla="*/ 1008 h 1008"/>
            </a:gdLst>
            <a:ahLst/>
            <a:cxnLst>
              <a:cxn ang="T8">
                <a:pos x="T0" y="T1"/>
              </a:cxn>
              <a:cxn ang="T9">
                <a:pos x="T2" y="T3"/>
              </a:cxn>
              <a:cxn ang="T10">
                <a:pos x="T4" y="T5"/>
              </a:cxn>
              <a:cxn ang="T11">
                <a:pos x="T6" y="T7"/>
              </a:cxn>
            </a:cxnLst>
            <a:rect l="T12" t="T13" r="T14" b="T15"/>
            <a:pathLst>
              <a:path w="672" h="1008">
                <a:moveTo>
                  <a:pt x="672" y="1008"/>
                </a:moveTo>
                <a:lnTo>
                  <a:pt x="672" y="624"/>
                </a:lnTo>
                <a:lnTo>
                  <a:pt x="0" y="624"/>
                </a:lnTo>
                <a:lnTo>
                  <a:pt x="0" y="0"/>
                </a:lnTo>
              </a:path>
            </a:pathLst>
          </a:custGeom>
          <a:noFill/>
          <a:ln w="19050">
            <a:solidFill>
              <a:schemeClr val="tx1"/>
            </a:solidFill>
            <a:round/>
            <a:headEnd/>
            <a:tailEnd type="triangle" w="med" len="med"/>
          </a:ln>
        </p:spPr>
        <p:txBody>
          <a:bodyPr wrap="none" anchor="ctr">
            <a:prstTxWarp prst="textNoShape">
              <a:avLst/>
            </a:prstTxWarp>
          </a:bodyPr>
          <a:lstStyle/>
          <a:p>
            <a:pPr>
              <a:defRPr/>
            </a:pPr>
            <a:endParaRPr lang="en-US">
              <a:latin typeface="+mn-lt"/>
            </a:endParaRPr>
          </a:p>
        </p:txBody>
      </p:sp>
      <p:sp>
        <p:nvSpPr>
          <p:cNvPr id="145" name="Date Placeholder 144"/>
          <p:cNvSpPr>
            <a:spLocks noGrp="1"/>
          </p:cNvSpPr>
          <p:nvPr>
            <p:ph type="dt" sz="quarter" idx="10"/>
          </p:nvPr>
        </p:nvSpPr>
        <p:spPr/>
        <p:txBody>
          <a:bodyPr/>
          <a:lstStyle/>
          <a:p>
            <a:pPr>
              <a:defRPr/>
            </a:pPr>
            <a:fld id="{9CBC7F6D-858C-AA4E-88F1-63D9E1F7FA7D}" type="datetime1">
              <a:rPr lang="en-US" smtClean="0"/>
              <a:pPr>
                <a:defRPr/>
              </a:pPr>
              <a:t>11/8/2017</a:t>
            </a:fld>
            <a:endParaRPr lang="en-US"/>
          </a:p>
        </p:txBody>
      </p:sp>
      <p:sp>
        <p:nvSpPr>
          <p:cNvPr id="146" name="Slide Number Placeholder 145"/>
          <p:cNvSpPr>
            <a:spLocks noGrp="1"/>
          </p:cNvSpPr>
          <p:nvPr>
            <p:ph type="sldNum" sz="quarter" idx="12"/>
          </p:nvPr>
        </p:nvSpPr>
        <p:spPr/>
        <p:txBody>
          <a:bodyPr/>
          <a:lstStyle/>
          <a:p>
            <a:pPr>
              <a:defRPr/>
            </a:pPr>
            <a:fld id="{62C6AFBA-9638-E94B-8C08-19AB285EF920}" type="slidenum">
              <a:rPr lang="en-US" smtClean="0"/>
              <a:pPr>
                <a:defRPr/>
              </a:pPr>
              <a:t>9</a:t>
            </a:fld>
            <a:endParaRPr lang="en-US"/>
          </a:p>
        </p:txBody>
      </p:sp>
      <p:sp>
        <p:nvSpPr>
          <p:cNvPr id="147" name="Footer Placeholder 146"/>
          <p:cNvSpPr>
            <a:spLocks noGrp="1"/>
          </p:cNvSpPr>
          <p:nvPr>
            <p:ph type="ftr" sz="quarter" idx="11"/>
          </p:nvPr>
        </p:nvSpPr>
        <p:spPr/>
        <p:txBody>
          <a:bodyPr/>
          <a:lstStyle/>
          <a:p>
            <a:pPr>
              <a:defRPr/>
            </a:pPr>
            <a:r>
              <a:rPr lang="en-US" smtClean="0"/>
              <a:t>Spring 2011 -- Lecture #20</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21790</TotalTime>
  <Words>1440</Words>
  <Application>Microsoft Macintosh PowerPoint</Application>
  <PresentationFormat>全屏显示(4:3)</PresentationFormat>
  <Paragraphs>632</Paragraphs>
  <Slides>25</Slides>
  <Notes>23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Theme</vt:lpstr>
      <vt:lpstr>第6章指令流水线</vt:lpstr>
      <vt:lpstr>Review: Single-Cycle Processor</vt:lpstr>
      <vt:lpstr>Single Cycle Performance</vt:lpstr>
      <vt:lpstr>Pipeline Analogy: Doing Laundry</vt:lpstr>
      <vt:lpstr>Sequential Laundry</vt:lpstr>
      <vt:lpstr>Pipelined Laundry</vt:lpstr>
      <vt:lpstr>Pipelining Lessons (1/2)</vt:lpstr>
      <vt:lpstr>Pipelining Lessons (2/2)</vt:lpstr>
      <vt:lpstr>Review: Single Cycle Datapath</vt:lpstr>
      <vt:lpstr>Steps in Executing MIPS</vt:lpstr>
      <vt:lpstr>Redrawn Single-Cycle Datapath</vt:lpstr>
      <vt:lpstr>Pipelined Datapath</vt:lpstr>
      <vt:lpstr>More Detailed Pipeline</vt:lpstr>
      <vt:lpstr>IF for Load, Store, …</vt:lpstr>
      <vt:lpstr>ID for Load, Store, …</vt:lpstr>
      <vt:lpstr>EX for Load</vt:lpstr>
      <vt:lpstr>MEM for Load</vt:lpstr>
      <vt:lpstr>WB for Load</vt:lpstr>
      <vt:lpstr>Corrected Datapath for Load</vt:lpstr>
      <vt:lpstr>Pipelined Execution Representation</vt:lpstr>
      <vt:lpstr>Graphical Pipeline Diagrams</vt:lpstr>
      <vt:lpstr>Graphical Pipeline Representation</vt:lpstr>
      <vt:lpstr>Pipeline Performance</vt:lpstr>
      <vt:lpstr>Pipeline Performance</vt:lpstr>
      <vt:lpstr>当前处理器的技术</vt:lpstr>
    </vt:vector>
  </TitlesOfParts>
  <Company>UC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Think</cp:lastModifiedBy>
  <cp:revision>233</cp:revision>
  <cp:lastPrinted>2011-03-29T23:03:08Z</cp:lastPrinted>
  <dcterms:created xsi:type="dcterms:W3CDTF">2011-04-01T20:43:10Z</dcterms:created>
  <dcterms:modified xsi:type="dcterms:W3CDTF">2017-11-08T05:46:42Z</dcterms:modified>
</cp:coreProperties>
</file>