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73" r:id="rId2"/>
    <p:sldId id="421" r:id="rId3"/>
    <p:sldId id="422" r:id="rId4"/>
    <p:sldId id="424" r:id="rId5"/>
    <p:sldId id="425" r:id="rId6"/>
    <p:sldId id="427" r:id="rId7"/>
    <p:sldId id="428" r:id="rId8"/>
    <p:sldId id="429" r:id="rId9"/>
    <p:sldId id="431" r:id="rId10"/>
    <p:sldId id="443" r:id="rId11"/>
    <p:sldId id="444" r:id="rId12"/>
    <p:sldId id="445" r:id="rId13"/>
    <p:sldId id="446" r:id="rId14"/>
    <p:sldId id="447" r:id="rId15"/>
    <p:sldId id="448" r:id="rId16"/>
    <p:sldId id="496" r:id="rId17"/>
    <p:sldId id="449" r:id="rId18"/>
    <p:sldId id="450" r:id="rId19"/>
    <p:sldId id="499" r:id="rId20"/>
    <p:sldId id="457" r:id="rId21"/>
    <p:sldId id="458" r:id="rId22"/>
    <p:sldId id="459" r:id="rId23"/>
    <p:sldId id="460" r:id="rId24"/>
    <p:sldId id="523" r:id="rId25"/>
    <p:sldId id="463" r:id="rId26"/>
    <p:sldId id="434" r:id="rId27"/>
    <p:sldId id="435" r:id="rId28"/>
    <p:sldId id="477" r:id="rId29"/>
    <p:sldId id="478" r:id="rId30"/>
    <p:sldId id="479" r:id="rId31"/>
    <p:sldId id="480" r:id="rId32"/>
    <p:sldId id="520" r:id="rId33"/>
    <p:sldId id="521" r:id="rId34"/>
    <p:sldId id="522" r:id="rId35"/>
    <p:sldId id="487" r:id="rId36"/>
    <p:sldId id="383" r:id="rId37"/>
    <p:sldId id="384" r:id="rId38"/>
    <p:sldId id="510" r:id="rId39"/>
    <p:sldId id="386" r:id="rId40"/>
    <p:sldId id="511" r:id="rId41"/>
    <p:sldId id="512" r:id="rId42"/>
    <p:sldId id="387" r:id="rId43"/>
    <p:sldId id="513" r:id="rId44"/>
    <p:sldId id="514" r:id="rId45"/>
    <p:sldId id="515" r:id="rId46"/>
    <p:sldId id="516" r:id="rId47"/>
    <p:sldId id="362" r:id="rId48"/>
    <p:sldId id="389" r:id="rId49"/>
    <p:sldId id="363" r:id="rId50"/>
    <p:sldId id="524" r:id="rId51"/>
    <p:sldId id="525" r:id="rId52"/>
    <p:sldId id="526" r:id="rId53"/>
    <p:sldId id="527" r:id="rId54"/>
    <p:sldId id="529" r:id="rId55"/>
    <p:sldId id="517" r:id="rId56"/>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4B9556"/>
    <a:srgbClr val="388A36"/>
    <a:srgbClr val="2E5C35"/>
    <a:srgbClr val="3C7845"/>
    <a:srgbClr val="A50021"/>
    <a:srgbClr val="0033CC"/>
    <a:srgbClr val="EAEAEA"/>
    <a:srgbClr val="C5191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558" autoAdjust="0"/>
    <p:restoredTop sz="96455" autoAdjust="0"/>
  </p:normalViewPr>
  <p:slideViewPr>
    <p:cSldViewPr snapToGrid="0">
      <p:cViewPr varScale="1">
        <p:scale>
          <a:sx n="67" d="100"/>
          <a:sy n="67" d="100"/>
        </p:scale>
        <p:origin x="-1339"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3" d="100"/>
          <a:sy n="43" d="100"/>
        </p:scale>
        <p:origin x="-1422" y="-78"/>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02872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Tree>
    <p:extLst>
      <p:ext uri="{BB962C8B-B14F-4D97-AF65-F5344CB8AC3E}">
        <p14:creationId xmlns:p14="http://schemas.microsoft.com/office/powerpoint/2010/main" xmlns="" val="80648124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a:p>
        </p:txBody>
      </p:sp>
    </p:spTree>
    <p:extLst>
      <p:ext uri="{BB962C8B-B14F-4D97-AF65-F5344CB8AC3E}">
        <p14:creationId xmlns:p14="http://schemas.microsoft.com/office/powerpoint/2010/main" xmlns="" val="377304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p:sp>
      <p:sp>
        <p:nvSpPr>
          <p:cNvPr id="81923" name="Rectangle 3"/>
          <p:cNvSpPr>
            <a:spLocks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pPr>
              <a:buFont typeface="Wingdings" pitchFamily="2" charset="2"/>
              <a:buChar char="§"/>
            </a:pPr>
            <a:r>
              <a:rPr lang="en-US" altLang="zh-CN" smtClean="0"/>
              <a:t>MIPS only have beq, bne. </a:t>
            </a:r>
          </a:p>
          <a:p>
            <a:pPr>
              <a:buFont typeface="Wingdings" pitchFamily="2" charset="2"/>
              <a:buChar char="§"/>
            </a:pPr>
            <a:r>
              <a:rPr lang="en-US" altLang="zh-CN" smtClean="0"/>
              <a:t>R0, used with slt,beq,bne, can generate other conditional branch. See p128 or next slide.</a:t>
            </a:r>
          </a:p>
          <a:p>
            <a:pPr>
              <a:buFont typeface="Wingdings" pitchFamily="2" charset="2"/>
              <a:buChar char="§"/>
            </a:pPr>
            <a:r>
              <a:rPr lang="en-US" altLang="zh-CN" smtClean="0"/>
              <a:t>PC-relative address is actually relative to the next instruction.</a:t>
            </a:r>
          </a:p>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xmlns="" val="51575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xmlns="" val="132088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xmlns="" val="335702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bwMode="auto">
          <a:xfrm>
            <a:off x="946150" y="4821238"/>
            <a:ext cx="5207000" cy="46529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8562" tIns="49282" rIns="98562" bIns="49282"/>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xmlns="" val="700699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bwMode="auto">
          <a:xfrm>
            <a:off x="915988" y="4881563"/>
            <a:ext cx="5267325" cy="45767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551" tIns="45775" rIns="91551" bIns="45775"/>
          <a:lstStyle/>
          <a:p>
            <a:r>
              <a:rPr lang="en-US" altLang="zh-CN" smtClean="0">
                <a:latin typeface="Arial" panose="020B0604020202020204" pitchFamily="34" charset="0"/>
              </a:rPr>
              <a:t>For General Purpose Register: EA(A) means A might be a memory address as well as a register address.</a:t>
            </a:r>
          </a:p>
        </p:txBody>
      </p:sp>
    </p:spTree>
    <p:extLst>
      <p:ext uri="{BB962C8B-B14F-4D97-AF65-F5344CB8AC3E}">
        <p14:creationId xmlns:p14="http://schemas.microsoft.com/office/powerpoint/2010/main" xmlns="" val="345505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bwMode="auto">
          <a:xfrm>
            <a:off x="709613" y="4860925"/>
            <a:ext cx="5680075" cy="46069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460" tIns="48230" rIns="96460" bIns="48230"/>
          <a:lstStyle/>
          <a:p>
            <a:pPr algn="just">
              <a:lnSpc>
                <a:spcPct val="100000"/>
              </a:lnSpc>
              <a:spcBef>
                <a:spcPct val="50000"/>
              </a:spcBef>
            </a:pPr>
            <a:r>
              <a:rPr lang="zh-CN" altLang="en-US" b="1" smtClean="0">
                <a:latin typeface="Arial" panose="020B0604020202020204" pitchFamily="34" charset="0"/>
              </a:rPr>
              <a:t>不管用什么高级语言编写的源程序最终都必须翻译</a:t>
            </a:r>
            <a:r>
              <a:rPr lang="en-US" altLang="zh-CN" b="1" smtClean="0">
                <a:latin typeface="Arial" panose="020B0604020202020204" pitchFamily="34" charset="0"/>
              </a:rPr>
              <a:t>(</a:t>
            </a:r>
            <a:r>
              <a:rPr lang="zh-CN" altLang="en-US" b="1" smtClean="0">
                <a:latin typeface="Arial" panose="020B0604020202020204" pitchFamily="34" charset="0"/>
              </a:rPr>
              <a:t>汇编、解释或编译</a:t>
            </a:r>
            <a:r>
              <a:rPr lang="en-US" altLang="zh-CN" b="1" smtClean="0">
                <a:latin typeface="Arial" panose="020B0604020202020204" pitchFamily="34" charset="0"/>
              </a:rPr>
              <a:t>)</a:t>
            </a:r>
            <a:r>
              <a:rPr lang="zh-CN" altLang="en-US" b="1" smtClean="0">
                <a:latin typeface="Arial" panose="020B0604020202020204" pitchFamily="34" charset="0"/>
              </a:rPr>
              <a:t>成以指令形式表示的机器语言，才能在计算机上运行。本节简单介绍高级语言源程序转换为机器代码过程中涉及的一些基本问题。为方便起见，本节选择具体语言进行说明，高级语言和机器语言分别选用</a:t>
            </a:r>
            <a:r>
              <a:rPr lang="en-US" altLang="zh-CN" b="1" smtClean="0">
                <a:latin typeface="Arial" panose="020B0604020202020204" pitchFamily="34" charset="0"/>
              </a:rPr>
              <a:t>C</a:t>
            </a:r>
            <a:r>
              <a:rPr lang="zh-CN" altLang="en-US" b="1" smtClean="0">
                <a:latin typeface="Arial" panose="020B0604020202020204" pitchFamily="34" charset="0"/>
              </a:rPr>
              <a:t>语言和</a:t>
            </a:r>
            <a:r>
              <a:rPr lang="en-US" altLang="zh-CN" b="1" smtClean="0">
                <a:latin typeface="Arial" panose="020B0604020202020204" pitchFamily="34" charset="0"/>
              </a:rPr>
              <a:t>MIPS</a:t>
            </a:r>
            <a:r>
              <a:rPr lang="zh-CN" altLang="en-US" b="1" smtClean="0">
                <a:latin typeface="Arial" panose="020B0604020202020204" pitchFamily="34" charset="0"/>
              </a:rPr>
              <a:t>指令系统。其他情况下，其基本原理不变。</a:t>
            </a:r>
          </a:p>
          <a:p>
            <a:pPr algn="just">
              <a:lnSpc>
                <a:spcPct val="100000"/>
              </a:lnSpc>
              <a:spcBef>
                <a:spcPct val="50000"/>
              </a:spcBef>
            </a:pPr>
            <a:endParaRPr lang="zh-CN" altLang="en-US" b="1" smtClean="0">
              <a:latin typeface="Arial" panose="020B0604020202020204" pitchFamily="34" charset="0"/>
            </a:endParaRPr>
          </a:p>
        </p:txBody>
      </p:sp>
    </p:spTree>
    <p:extLst>
      <p:ext uri="{BB962C8B-B14F-4D97-AF65-F5344CB8AC3E}">
        <p14:creationId xmlns:p14="http://schemas.microsoft.com/office/powerpoint/2010/main" xmlns="" val="300401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r>
              <a:rPr lang="en-US" altLang="zh-CN" smtClean="0">
                <a:latin typeface="Arial" panose="020B0604020202020204" pitchFamily="34" charset="0"/>
              </a:rPr>
              <a:t>Why is address in branch instruction PC-relative while jump instruction has an absolute address?(p148-149)</a:t>
            </a:r>
          </a:p>
          <a:p>
            <a:r>
              <a:rPr lang="en-US" altLang="zh-CN" smtClean="0">
                <a:latin typeface="Arial" panose="020B0604020202020204" pitchFamily="34" charset="0"/>
              </a:rPr>
              <a:t>PC-relative is actually relative to the next instruction.(p148).</a:t>
            </a:r>
          </a:p>
          <a:p>
            <a:endParaRPr lang="en-US" altLang="zh-CN" smtClean="0">
              <a:latin typeface="Arial" panose="020B0604020202020204" pitchFamily="34" charset="0"/>
            </a:endParaRPr>
          </a:p>
          <a:p>
            <a:r>
              <a:rPr lang="en-US" altLang="zh-CN" smtClean="0">
                <a:latin typeface="Arial" panose="020B0604020202020204" pitchFamily="34" charset="0"/>
              </a:rPr>
              <a:t>I-format:immediate: addi, ori, slti,….</a:t>
            </a:r>
          </a:p>
          <a:p>
            <a:r>
              <a:rPr lang="en-US" altLang="zh-CN" smtClean="0">
                <a:latin typeface="Arial" panose="020B0604020202020204" pitchFamily="34" charset="0"/>
              </a:rPr>
              <a:t>I-format:base + index: lw, sw, ….</a:t>
            </a:r>
          </a:p>
          <a:p>
            <a:r>
              <a:rPr lang="en-US" altLang="zh-CN" smtClean="0">
                <a:latin typeface="Arial" panose="020B0604020202020204" pitchFamily="34" charset="0"/>
              </a:rPr>
              <a:t>I-format:PC-relative: beq, bne, …..</a:t>
            </a:r>
          </a:p>
          <a:p>
            <a:endParaRPr lang="en-US" altLang="zh-CN" smtClean="0">
              <a:latin typeface="Arial" panose="020B0604020202020204" pitchFamily="34" charset="0"/>
            </a:endParaRPr>
          </a:p>
        </p:txBody>
      </p:sp>
    </p:spTree>
    <p:extLst>
      <p:ext uri="{BB962C8B-B14F-4D97-AF65-F5344CB8AC3E}">
        <p14:creationId xmlns:p14="http://schemas.microsoft.com/office/powerpoint/2010/main" xmlns="" val="2785126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p:sp>
      <p:sp>
        <p:nvSpPr>
          <p:cNvPr id="77827" name="Rectangle 3"/>
          <p:cNvSpPr>
            <a:spLocks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r>
              <a:rPr lang="en-US" altLang="zh-CN" smtClean="0"/>
              <a:t>Base register was once called as index register. See p115 for why.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xmlns="" val="217485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xmlns="" val="202138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extLst>
      <p:ext uri="{BB962C8B-B14F-4D97-AF65-F5344CB8AC3E}">
        <p14:creationId xmlns:p14="http://schemas.microsoft.com/office/powerpoint/2010/main" xmlns="" val="420047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114300"/>
            <a:ext cx="78676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7" name="Rectangle 7"/>
          <p:cNvSpPr>
            <a:spLocks noGrp="1" noChangeArrowheads="1"/>
          </p:cNvSpPr>
          <p:nvPr>
            <p:ph type="body" idx="1"/>
          </p:nvPr>
        </p:nvSpPr>
        <p:spPr bwMode="auto">
          <a:xfrm>
            <a:off x="457200" y="846138"/>
            <a:ext cx="8229600" cy="528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Line 8"/>
          <p:cNvSpPr>
            <a:spLocks noChangeShapeType="1"/>
          </p:cNvSpPr>
          <p:nvPr userDrawn="1"/>
        </p:nvSpPr>
        <p:spPr bwMode="auto">
          <a:xfrm>
            <a:off x="257175" y="523875"/>
            <a:ext cx="842962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63500" tIns="25400" rIns="63500" bIns="25400">
            <a:spAutoFit/>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400" b="1">
          <a:solidFill>
            <a:srgbClr val="C51915"/>
          </a:solidFill>
          <a:latin typeface="+mj-lt"/>
          <a:ea typeface="+mj-ea"/>
          <a:cs typeface="+mj-cs"/>
        </a:defRPr>
      </a:lvl1pPr>
      <a:lvl2pPr algn="l" rtl="0" eaLnBrk="0" fontAlgn="base" hangingPunct="0">
        <a:lnSpc>
          <a:spcPct val="87000"/>
        </a:lnSpc>
        <a:spcBef>
          <a:spcPct val="0"/>
        </a:spcBef>
        <a:spcAft>
          <a:spcPct val="0"/>
        </a:spcAft>
        <a:defRPr sz="2400" b="1">
          <a:solidFill>
            <a:srgbClr val="C51915"/>
          </a:solidFill>
          <a:latin typeface="Arial" charset="0"/>
        </a:defRPr>
      </a:lvl2pPr>
      <a:lvl3pPr algn="l" rtl="0" eaLnBrk="0" fontAlgn="base" hangingPunct="0">
        <a:lnSpc>
          <a:spcPct val="87000"/>
        </a:lnSpc>
        <a:spcBef>
          <a:spcPct val="0"/>
        </a:spcBef>
        <a:spcAft>
          <a:spcPct val="0"/>
        </a:spcAft>
        <a:defRPr sz="2400" b="1">
          <a:solidFill>
            <a:srgbClr val="C51915"/>
          </a:solidFill>
          <a:latin typeface="Arial" charset="0"/>
        </a:defRPr>
      </a:lvl3pPr>
      <a:lvl4pPr algn="l" rtl="0" eaLnBrk="0" fontAlgn="base" hangingPunct="0">
        <a:lnSpc>
          <a:spcPct val="87000"/>
        </a:lnSpc>
        <a:spcBef>
          <a:spcPct val="0"/>
        </a:spcBef>
        <a:spcAft>
          <a:spcPct val="0"/>
        </a:spcAft>
        <a:defRPr sz="2400" b="1">
          <a:solidFill>
            <a:srgbClr val="C51915"/>
          </a:solidFill>
          <a:latin typeface="Arial" charset="0"/>
        </a:defRPr>
      </a:lvl4pPr>
      <a:lvl5pPr algn="l" rtl="0" eaLnBrk="0" fontAlgn="base" hangingPunct="0">
        <a:lnSpc>
          <a:spcPct val="87000"/>
        </a:lnSpc>
        <a:spcBef>
          <a:spcPct val="0"/>
        </a:spcBef>
        <a:spcAft>
          <a:spcPct val="0"/>
        </a:spcAft>
        <a:defRPr sz="2400" b="1">
          <a:solidFill>
            <a:srgbClr val="C51915"/>
          </a:solidFill>
          <a:latin typeface="Arial" charset="0"/>
        </a:defRPr>
      </a:lvl5pPr>
      <a:lvl6pPr marL="457200" algn="l" rtl="0" eaLnBrk="0" fontAlgn="base" hangingPunct="0">
        <a:lnSpc>
          <a:spcPct val="87000"/>
        </a:lnSpc>
        <a:spcBef>
          <a:spcPct val="0"/>
        </a:spcBef>
        <a:spcAft>
          <a:spcPct val="0"/>
        </a:spcAft>
        <a:defRPr sz="2400" b="1">
          <a:solidFill>
            <a:schemeClr val="accent2"/>
          </a:solidFill>
          <a:latin typeface="Arial" charset="0"/>
        </a:defRPr>
      </a:lvl6pPr>
      <a:lvl7pPr marL="914400" algn="l" rtl="0" eaLnBrk="0" fontAlgn="base" hangingPunct="0">
        <a:lnSpc>
          <a:spcPct val="87000"/>
        </a:lnSpc>
        <a:spcBef>
          <a:spcPct val="0"/>
        </a:spcBef>
        <a:spcAft>
          <a:spcPct val="0"/>
        </a:spcAft>
        <a:defRPr sz="2400" b="1">
          <a:solidFill>
            <a:schemeClr val="accent2"/>
          </a:solidFill>
          <a:latin typeface="Arial" charset="0"/>
        </a:defRPr>
      </a:lvl7pPr>
      <a:lvl8pPr marL="1371600" algn="l" rtl="0" eaLnBrk="0" fontAlgn="base" hangingPunct="0">
        <a:lnSpc>
          <a:spcPct val="87000"/>
        </a:lnSpc>
        <a:spcBef>
          <a:spcPct val="0"/>
        </a:spcBef>
        <a:spcAft>
          <a:spcPct val="0"/>
        </a:spcAft>
        <a:defRPr sz="2400" b="1">
          <a:solidFill>
            <a:schemeClr val="accent2"/>
          </a:solidFill>
          <a:latin typeface="Arial" charset="0"/>
        </a:defRPr>
      </a:lvl8pPr>
      <a:lvl9pPr marL="1828800" algn="l" rtl="0" eaLnBrk="0" fontAlgn="base" hangingPunct="0">
        <a:lnSpc>
          <a:spcPct val="87000"/>
        </a:lnSpc>
        <a:spcBef>
          <a:spcPct val="0"/>
        </a:spcBef>
        <a:spcAft>
          <a:spcPct val="0"/>
        </a:spcAft>
        <a:defRPr sz="2400" b="1">
          <a:solidFill>
            <a:schemeClr val="accent2"/>
          </a:solidFill>
          <a:latin typeface="Arial" charset="0"/>
        </a:defRPr>
      </a:lvl9pPr>
    </p:titleStyle>
    <p:body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82613" y="1284288"/>
            <a:ext cx="8107362" cy="1824037"/>
          </a:xfrm>
        </p:spPr>
        <p:txBody>
          <a:bodyPr/>
          <a:lstStyle/>
          <a:p>
            <a:pPr algn="ctr">
              <a:lnSpc>
                <a:spcPct val="120000"/>
              </a:lnSpc>
              <a:spcBef>
                <a:spcPct val="25000"/>
              </a:spcBef>
            </a:pPr>
            <a:r>
              <a:rPr lang="en-US" altLang="zh-CN" sz="4800" b="0" smtClean="0">
                <a:solidFill>
                  <a:schemeClr val="accent1"/>
                </a:solidFill>
                <a:ea typeface="宋体" panose="02010600030101010101" pitchFamily="2" charset="-122"/>
              </a:rPr>
              <a:t>Ch4: Instruction Set</a:t>
            </a:r>
            <a:br>
              <a:rPr lang="en-US" altLang="zh-CN" sz="4800" b="0" smtClean="0">
                <a:solidFill>
                  <a:schemeClr val="accent1"/>
                </a:solidFill>
                <a:ea typeface="宋体" panose="02010600030101010101" pitchFamily="2" charset="-122"/>
              </a:rPr>
            </a:br>
            <a:r>
              <a:rPr lang="zh-CN" altLang="en-US" sz="4800" smtClean="0">
                <a:solidFill>
                  <a:srgbClr val="0033CC"/>
                </a:solidFill>
                <a:ea typeface="宋体" panose="02010600030101010101" pitchFamily="2" charset="-122"/>
              </a:rPr>
              <a:t>指令系统</a:t>
            </a:r>
          </a:p>
        </p:txBody>
      </p:sp>
      <p:sp>
        <p:nvSpPr>
          <p:cNvPr id="3075" name="Rectangle 7"/>
          <p:cNvSpPr>
            <a:spLocks noGrp="1" noChangeArrowheads="1"/>
          </p:cNvSpPr>
          <p:nvPr>
            <p:ph type="subTitle" idx="1"/>
          </p:nvPr>
        </p:nvSpPr>
        <p:spPr>
          <a:xfrm>
            <a:off x="2357438" y="4022725"/>
            <a:ext cx="4913312" cy="1477963"/>
          </a:xfrm>
          <a:noFill/>
        </p:spPr>
        <p:txBody>
          <a:bodyPr/>
          <a:lstStyle/>
          <a:p>
            <a:pPr algn="l">
              <a:lnSpc>
                <a:spcPct val="125000"/>
              </a:lnSpc>
            </a:pPr>
            <a:r>
              <a:rPr lang="zh-CN" altLang="en-US" sz="3200" smtClean="0">
                <a:latin typeface="黑体" panose="02010609060101010101" pitchFamily="49" charset="-122"/>
                <a:ea typeface="黑体" panose="02010609060101010101" pitchFamily="49" charset="-122"/>
              </a:rPr>
              <a:t>第</a:t>
            </a:r>
            <a:r>
              <a:rPr lang="en-US" altLang="zh-CN" sz="3200" smtClean="0">
                <a:latin typeface="黑体" panose="02010609060101010101" pitchFamily="49" charset="-122"/>
                <a:ea typeface="黑体" panose="02010609060101010101" pitchFamily="49" charset="-122"/>
              </a:rPr>
              <a:t>1</a:t>
            </a:r>
            <a:r>
              <a:rPr lang="zh-CN" altLang="en-US" sz="3200" smtClean="0">
                <a:latin typeface="黑体" panose="02010609060101010101" pitchFamily="49" charset="-122"/>
                <a:ea typeface="黑体" panose="02010609060101010101" pitchFamily="49" charset="-122"/>
              </a:rPr>
              <a:t>讲：指令系统的设计</a:t>
            </a:r>
          </a:p>
          <a:p>
            <a:pPr algn="l">
              <a:lnSpc>
                <a:spcPct val="125000"/>
              </a:lnSpc>
            </a:pPr>
            <a:r>
              <a:rPr lang="zh-CN" altLang="en-US" sz="3200" smtClean="0">
                <a:latin typeface="黑体" panose="02010609060101010101" pitchFamily="49" charset="-122"/>
                <a:ea typeface="黑体" panose="02010609060101010101" pitchFamily="49" charset="-122"/>
              </a:rPr>
              <a:t>第</a:t>
            </a:r>
            <a:r>
              <a:rPr lang="en-US" altLang="zh-CN" sz="3200" smtClean="0">
                <a:latin typeface="黑体" panose="02010609060101010101" pitchFamily="49" charset="-122"/>
                <a:ea typeface="黑体" panose="02010609060101010101" pitchFamily="49" charset="-122"/>
              </a:rPr>
              <a:t>2</a:t>
            </a:r>
            <a:r>
              <a:rPr lang="zh-CN" altLang="en-US" sz="3200" smtClean="0">
                <a:latin typeface="黑体" panose="02010609060101010101" pitchFamily="49" charset="-122"/>
                <a:ea typeface="黑体" panose="02010609060101010101" pitchFamily="49" charset="-122"/>
              </a:rPr>
              <a:t>讲：程序的机器级表示</a:t>
            </a:r>
          </a:p>
          <a:p>
            <a:pPr algn="l">
              <a:lnSpc>
                <a:spcPct val="70000"/>
              </a:lnSpc>
              <a:buSzPct val="60000"/>
              <a:buFont typeface="Wingdings" panose="05000000000000000000" pitchFamily="2" charset="2"/>
              <a:buChar char="l"/>
            </a:pPr>
            <a:endParaRPr lang="en-US" altLang="zh-CN" sz="2400" smtClean="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76200"/>
            <a:ext cx="6597650" cy="368300"/>
          </a:xfrm>
        </p:spPr>
        <p:txBody>
          <a:bodyPr/>
          <a:lstStyle/>
          <a:p>
            <a:r>
              <a:rPr lang="en-US" altLang="zh-CN" smtClean="0">
                <a:ea typeface="宋体" panose="02010600030101010101" pitchFamily="2" charset="-122"/>
              </a:rPr>
              <a:t>Addressing Modes</a:t>
            </a:r>
            <a:r>
              <a:rPr lang="zh-CN" altLang="en-US" smtClean="0">
                <a:ea typeface="宋体" panose="02010600030101010101" pitchFamily="2" charset="-122"/>
              </a:rPr>
              <a:t>（寻址方式）</a:t>
            </a:r>
          </a:p>
        </p:txBody>
      </p:sp>
      <p:sp>
        <p:nvSpPr>
          <p:cNvPr id="369667" name="Rectangle 3"/>
          <p:cNvSpPr>
            <a:spLocks noGrp="1" noChangeArrowheads="1"/>
          </p:cNvSpPr>
          <p:nvPr>
            <p:ph type="body" idx="1"/>
          </p:nvPr>
        </p:nvSpPr>
        <p:spPr>
          <a:xfrm>
            <a:off x="233363" y="606425"/>
            <a:ext cx="8788400" cy="3249613"/>
          </a:xfrm>
        </p:spPr>
        <p:txBody>
          <a:bodyPr/>
          <a:lstStyle/>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什么是“寻址方式”？</a:t>
            </a:r>
          </a:p>
          <a:p>
            <a:pPr marL="342900" indent="-342900">
              <a:lnSpc>
                <a:spcPct val="110000"/>
              </a:lnSpc>
              <a:spcBef>
                <a:spcPct val="20000"/>
              </a:spcBef>
              <a:buFont typeface="Wingdings" panose="05000000000000000000" pitchFamily="2" charset="2"/>
              <a:buNone/>
            </a:pPr>
            <a:r>
              <a:rPr lang="zh-CN" altLang="en-US" dirty="0" smtClean="0">
                <a:solidFill>
                  <a:srgbClr val="0000FF"/>
                </a:solidFill>
                <a:latin typeface="Arial" panose="020B0604020202020204" pitchFamily="34" charset="0"/>
                <a:ea typeface="黑体" panose="02010609060101010101" pitchFamily="49" charset="-122"/>
              </a:rPr>
              <a:t>   指令或操作数地址的指定方式。即：根据地址找到指令或操作数的方法。</a:t>
            </a:r>
          </a:p>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地址码编码由操作数的寻址方式决定</a:t>
            </a:r>
          </a:p>
          <a:p>
            <a:pPr marL="342900" indent="-342900">
              <a:lnSpc>
                <a:spcPct val="110000"/>
              </a:lnSpc>
              <a:spcBef>
                <a:spcPct val="20000"/>
              </a:spcBef>
            </a:pPr>
            <a:r>
              <a:rPr lang="zh-CN" altLang="en-US" dirty="0" smtClean="0">
                <a:latin typeface="Arial" panose="020B0604020202020204" pitchFamily="34" charset="0"/>
                <a:ea typeface="黑体" panose="02010609060101010101" pitchFamily="49" charset="-122"/>
              </a:rPr>
              <a:t>地址码编码原则：</a:t>
            </a:r>
          </a:p>
          <a:p>
            <a:pPr marL="342900" indent="-342900">
              <a:lnSpc>
                <a:spcPct val="110000"/>
              </a:lnSpc>
              <a:spcBef>
                <a:spcPct val="20000"/>
              </a:spcBef>
              <a:buFont typeface="Monotype Sorts"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指令地址码尽量短</a:t>
            </a:r>
          </a:p>
          <a:p>
            <a:pPr marL="342900" indent="-342900">
              <a:lnSpc>
                <a:spcPct val="110000"/>
              </a:lnSpc>
              <a:spcBef>
                <a:spcPct val="20000"/>
              </a:spcBef>
              <a:buFont typeface="Monotype Sorts" pitchFamily="2" charset="2"/>
              <a:buNone/>
            </a:pPr>
            <a:r>
              <a:rPr lang="zh-CN" altLang="en-US" dirty="0" smtClean="0">
                <a:solidFill>
                  <a:srgbClr val="0000FF"/>
                </a:solidFill>
                <a:latin typeface="Arial" panose="020B0604020202020204" pitchFamily="34" charset="0"/>
                <a:ea typeface="黑体" panose="02010609060101010101" pitchFamily="49" charset="-122"/>
              </a:rPr>
              <a:t>   操作数存放位置灵活，空间应尽量大</a:t>
            </a:r>
          </a:p>
          <a:p>
            <a:pPr marL="342900" indent="-342900">
              <a:lnSpc>
                <a:spcPct val="110000"/>
              </a:lnSpc>
              <a:spcBef>
                <a:spcPct val="20000"/>
              </a:spcBef>
              <a:buFont typeface="Monotype Sorts" pitchFamily="2" charset="2"/>
              <a:buNone/>
            </a:pPr>
            <a:r>
              <a:rPr lang="zh-CN" altLang="en-US" dirty="0" smtClean="0">
                <a:solidFill>
                  <a:srgbClr val="0000FF"/>
                </a:solidFill>
                <a:latin typeface="Arial" panose="020B0604020202020204" pitchFamily="34" charset="0"/>
                <a:ea typeface="黑体" panose="02010609060101010101" pitchFamily="49" charset="-122"/>
              </a:rPr>
              <a:t>   地址计算过程尽量简单</a:t>
            </a:r>
            <a:endParaRPr lang="zh-CN" altLang="en-US" dirty="0" smtClean="0">
              <a:latin typeface="Arial" panose="020B0604020202020204" pitchFamily="34" charset="0"/>
              <a:ea typeface="黑体" panose="02010609060101010101" pitchFamily="49" charset="-122"/>
            </a:endParaRPr>
          </a:p>
        </p:txBody>
      </p:sp>
      <p:sp>
        <p:nvSpPr>
          <p:cNvPr id="369668" name="Rectangle 4"/>
          <p:cNvSpPr>
            <a:spLocks noChangeArrowheads="1"/>
          </p:cNvSpPr>
          <p:nvPr/>
        </p:nvSpPr>
        <p:spPr bwMode="auto">
          <a:xfrm>
            <a:off x="265113" y="3411538"/>
            <a:ext cx="8878887" cy="24034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指令的</a:t>
            </a:r>
            <a:r>
              <a:rPr lang="zh-CN" altLang="en-US" sz="2000" dirty="0" smtClean="0">
                <a:solidFill>
                  <a:schemeClr val="tx1"/>
                </a:solidFill>
                <a:ea typeface="黑体" panose="02010609060101010101" pitchFamily="49" charset="-122"/>
              </a:rPr>
              <a:t>寻址</a:t>
            </a:r>
            <a:r>
              <a:rPr lang="zh-CN" altLang="en-US" sz="2000" dirty="0">
                <a:solidFill>
                  <a:schemeClr val="tx1"/>
                </a:solidFill>
                <a:ea typeface="黑体" panose="02010609060101010101" pitchFamily="49" charset="-122"/>
              </a:rPr>
              <a:t>方式</a:t>
            </a:r>
            <a:r>
              <a:rPr lang="zh-CN" altLang="en-US" sz="2000" dirty="0" smtClean="0">
                <a:solidFill>
                  <a:schemeClr val="tx1"/>
                </a:solidFill>
                <a:ea typeface="黑体" panose="02010609060101010101" pitchFamily="49" charset="-122"/>
              </a:rPr>
              <a:t>----</a:t>
            </a:r>
            <a:r>
              <a:rPr lang="zh-CN" altLang="en-US" sz="2000" dirty="0">
                <a:solidFill>
                  <a:schemeClr val="accent1"/>
                </a:solidFill>
                <a:ea typeface="黑体" panose="02010609060101010101" pitchFamily="49" charset="-122"/>
              </a:rPr>
              <a:t>简单</a:t>
            </a:r>
            <a:endParaRPr lang="en-US" altLang="zh-CN" sz="2000" dirty="0">
              <a:solidFill>
                <a:schemeClr val="accent1"/>
              </a:solidFill>
              <a:ea typeface="黑体" panose="02010609060101010101" pitchFamily="49" charset="-122"/>
            </a:endParaRPr>
          </a:p>
          <a:p>
            <a:pPr>
              <a:spcBef>
                <a:spcPct val="30000"/>
              </a:spcBef>
              <a:buSzPct val="75000"/>
            </a:pPr>
            <a:r>
              <a:rPr lang="en-US" altLang="zh-CN" sz="2000" dirty="0" smtClean="0">
                <a:solidFill>
                  <a:schemeClr val="tx1"/>
                </a:solidFill>
                <a:ea typeface="黑体" panose="02010609060101010101" pitchFamily="49" charset="-122"/>
              </a:rPr>
              <a:t>    </a:t>
            </a:r>
            <a:r>
              <a:rPr lang="zh-CN" altLang="en-US" sz="2000" dirty="0" smtClean="0">
                <a:ea typeface="黑体" panose="02010609060101010101" pitchFamily="49" charset="-122"/>
              </a:rPr>
              <a:t>顺序执行</a:t>
            </a:r>
            <a:r>
              <a:rPr lang="zh-CN" altLang="en-US" sz="2000" dirty="0" smtClean="0">
                <a:solidFill>
                  <a:srgbClr val="0000FF"/>
                </a:solidFill>
                <a:ea typeface="黑体" panose="02010609060101010101" pitchFamily="49" charset="-122"/>
              </a:rPr>
              <a:t>：</a:t>
            </a:r>
            <a:endParaRPr lang="en-US" altLang="zh-CN" sz="2000" dirty="0" smtClean="0">
              <a:solidFill>
                <a:srgbClr val="0000FF"/>
              </a:solidFill>
              <a:ea typeface="黑体" panose="02010609060101010101" pitchFamily="49" charset="-122"/>
            </a:endParaRPr>
          </a:p>
          <a:p>
            <a:pPr>
              <a:spcBef>
                <a:spcPct val="30000"/>
              </a:spcBef>
              <a:buSzPct val="75000"/>
            </a:pPr>
            <a:r>
              <a:rPr lang="en-US" altLang="zh-CN" sz="2000" dirty="0" smtClean="0">
                <a:solidFill>
                  <a:srgbClr val="0000FF"/>
                </a:solidFill>
                <a:ea typeface="黑体" panose="02010609060101010101" pitchFamily="49" charset="-122"/>
              </a:rPr>
              <a:t>    </a:t>
            </a:r>
            <a:r>
              <a:rPr lang="zh-CN" altLang="en-US" sz="2000" dirty="0" smtClean="0">
                <a:solidFill>
                  <a:srgbClr val="0000FF"/>
                </a:solidFill>
                <a:ea typeface="黑体" panose="02010609060101010101" pitchFamily="49" charset="-122"/>
              </a:rPr>
              <a:t>跳转 </a:t>
            </a:r>
            <a:r>
              <a:rPr lang="en-US" altLang="zh-CN" sz="2000" dirty="0" smtClean="0">
                <a:solidFill>
                  <a:srgbClr val="0000FF"/>
                </a:solidFill>
                <a:ea typeface="黑体" panose="02010609060101010101" pitchFamily="49" charset="-122"/>
              </a:rPr>
              <a:t>( jump / branch / call / return )</a:t>
            </a:r>
            <a:r>
              <a:rPr lang="zh-CN" altLang="en-US" sz="2000" dirty="0" smtClean="0">
                <a:solidFill>
                  <a:srgbClr val="0000FF"/>
                </a:solidFill>
                <a:ea typeface="黑体" panose="02010609060101010101" pitchFamily="49" charset="-122"/>
              </a:rPr>
              <a:t>：</a:t>
            </a:r>
          </a:p>
          <a:p>
            <a:pPr>
              <a:spcBef>
                <a:spcPct val="30000"/>
              </a:spcBef>
              <a:buSzPct val="75000"/>
              <a:buFont typeface="Wingdings" panose="05000000000000000000" pitchFamily="2" charset="2"/>
              <a:buChar char="u"/>
            </a:pPr>
            <a:r>
              <a:rPr lang="zh-CN" altLang="en-US" sz="2000" dirty="0" smtClean="0">
                <a:solidFill>
                  <a:schemeClr val="tx1"/>
                </a:solidFill>
                <a:ea typeface="黑体" panose="02010609060101010101" pitchFamily="49" charset="-122"/>
              </a:rPr>
              <a:t>操作数的寻址方式----</a:t>
            </a:r>
            <a:r>
              <a:rPr lang="zh-CN" altLang="en-US" sz="2000" dirty="0" smtClean="0">
                <a:solidFill>
                  <a:schemeClr val="accent1"/>
                </a:solidFill>
                <a:ea typeface="黑体" panose="02010609060101010101" pitchFamily="49" charset="-122"/>
              </a:rPr>
              <a:t>复杂</a:t>
            </a:r>
            <a:r>
              <a:rPr lang="zh-CN" altLang="en-US" sz="2000" dirty="0" smtClean="0">
                <a:solidFill>
                  <a:schemeClr val="tx1"/>
                </a:solidFill>
                <a:ea typeface="黑体" panose="02010609060101010101" pitchFamily="49" charset="-122"/>
              </a:rPr>
              <a:t>（</a:t>
            </a:r>
            <a:r>
              <a:rPr lang="zh-CN" altLang="en-US" sz="2000" dirty="0" smtClean="0">
                <a:solidFill>
                  <a:schemeClr val="accent1"/>
                </a:solidFill>
                <a:ea typeface="黑体" panose="02010609060101010101" pitchFamily="49" charset="-122"/>
              </a:rPr>
              <a:t>想象一下高级语言程序中操作数情况多复杂</a:t>
            </a:r>
            <a:r>
              <a:rPr lang="zh-CN" altLang="en-US" sz="2000" dirty="0" smtClean="0">
                <a:solidFill>
                  <a:schemeClr val="tx1"/>
                </a:solidFill>
                <a:ea typeface="黑体" panose="02010609060101010101" pitchFamily="49" charset="-122"/>
              </a:rPr>
              <a:t>）</a:t>
            </a:r>
            <a:endParaRPr lang="en-US" altLang="zh-CN" sz="2000" dirty="0" smtClean="0">
              <a:solidFill>
                <a:schemeClr val="tx1"/>
              </a:solidFill>
              <a:ea typeface="黑体" panose="02010609060101010101" pitchFamily="49" charset="-122"/>
            </a:endParaRPr>
          </a:p>
          <a:p>
            <a:pPr>
              <a:spcBef>
                <a:spcPct val="30000"/>
              </a:spcBef>
              <a:buSzPct val="75000"/>
            </a:pPr>
            <a:r>
              <a:rPr lang="en-US" altLang="zh-CN" sz="2000" dirty="0" smtClean="0">
                <a:solidFill>
                  <a:schemeClr val="tx1"/>
                </a:solidFill>
                <a:ea typeface="黑体" panose="02010609060101010101" pitchFamily="49" charset="-122"/>
              </a:rPr>
              <a:t>     </a:t>
            </a:r>
            <a:r>
              <a:rPr lang="zh-CN" altLang="en-US" sz="2000" dirty="0">
                <a:solidFill>
                  <a:srgbClr val="0000FF"/>
                </a:solidFill>
                <a:ea typeface="黑体" panose="02010609060101010101" pitchFamily="49" charset="-122"/>
              </a:rPr>
              <a:t>操作数来源：寄存器 / </a:t>
            </a:r>
            <a:r>
              <a:rPr lang="zh-CN" altLang="en-US" sz="2000" dirty="0" smtClean="0">
                <a:solidFill>
                  <a:srgbClr val="0000FF"/>
                </a:solidFill>
                <a:ea typeface="黑体" panose="02010609060101010101" pitchFamily="49" charset="-122"/>
              </a:rPr>
              <a:t>主</a:t>
            </a:r>
            <a:r>
              <a:rPr lang="zh-CN" altLang="en-US" sz="2000" dirty="0">
                <a:solidFill>
                  <a:srgbClr val="0000FF"/>
                </a:solidFill>
                <a:ea typeface="黑体" panose="02010609060101010101" pitchFamily="49" charset="-122"/>
              </a:rPr>
              <a:t>(虚)存 /外设端口 /  栈顶</a:t>
            </a:r>
            <a:endParaRPr lang="en-US" altLang="zh-CN" sz="2000" dirty="0">
              <a:solidFill>
                <a:srgbClr val="0000FF"/>
              </a:solidFill>
              <a:ea typeface="黑体" panose="02010609060101010101" pitchFamily="49" charset="-122"/>
            </a:endParaRPr>
          </a:p>
          <a:p>
            <a:pPr>
              <a:spcBef>
                <a:spcPct val="30000"/>
              </a:spcBef>
              <a:buSzPct val="75000"/>
            </a:pPr>
            <a:r>
              <a:rPr lang="en-US" altLang="zh-CN" sz="2000" dirty="0">
                <a:solidFill>
                  <a:srgbClr val="0000FF"/>
                </a:solidFill>
                <a:ea typeface="黑体" panose="02010609060101010101" pitchFamily="49" charset="-122"/>
              </a:rPr>
              <a:t>     </a:t>
            </a:r>
            <a:r>
              <a:rPr lang="zh-CN" altLang="en-US" sz="2000" dirty="0">
                <a:solidFill>
                  <a:srgbClr val="0000FF"/>
                </a:solidFill>
                <a:ea typeface="黑体" panose="02010609060101010101" pitchFamily="49" charset="-122"/>
              </a:rPr>
              <a:t>操作数结构：位 / 字节 / 半字 / 字 / 双字 / 一维表 / 二维表 /…</a:t>
            </a:r>
            <a:r>
              <a:rPr lang="zh-CN" altLang="en-US" sz="2000" dirty="0">
                <a:ea typeface="黑体" panose="02010609060101010101" pitchFamily="49" charset="-122"/>
              </a:rPr>
              <a:t>   </a:t>
            </a:r>
          </a:p>
        </p:txBody>
      </p:sp>
      <p:sp>
        <p:nvSpPr>
          <p:cNvPr id="369669" name="Rectangle 5"/>
          <p:cNvSpPr>
            <a:spLocks noChangeArrowheads="1"/>
          </p:cNvSpPr>
          <p:nvPr/>
        </p:nvSpPr>
        <p:spPr bwMode="auto">
          <a:xfrm>
            <a:off x="908050" y="5989638"/>
            <a:ext cx="395922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100000"/>
            </a:pPr>
            <a:r>
              <a:rPr lang="zh-CN" altLang="en-US" sz="2000">
                <a:solidFill>
                  <a:schemeClr val="tx1"/>
                </a:solidFill>
                <a:ea typeface="黑体" panose="02010609060101010101" pitchFamily="49" charset="-122"/>
              </a:rPr>
              <a:t>通常寻址方式特指</a:t>
            </a:r>
            <a:r>
              <a:rPr lang="zh-CN" altLang="en-US" sz="2000">
                <a:solidFill>
                  <a:srgbClr val="CC3300"/>
                </a:solidFill>
                <a:ea typeface="黑体" panose="02010609060101010101" pitchFamily="49" charset="-122"/>
              </a:rPr>
              <a:t>“操作数的寻址”</a:t>
            </a:r>
          </a:p>
        </p:txBody>
      </p:sp>
      <p:sp>
        <p:nvSpPr>
          <p:cNvPr id="369671" name="Text Box 7"/>
          <p:cNvSpPr txBox="1">
            <a:spLocks noChangeArrowheads="1"/>
          </p:cNvSpPr>
          <p:nvPr/>
        </p:nvSpPr>
        <p:spPr bwMode="auto">
          <a:xfrm>
            <a:off x="3816350" y="2005013"/>
            <a:ext cx="1066800"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chemeClr val="accent1"/>
                </a:solidFill>
                <a:ea typeface="黑体" panose="02010609060101010101" pitchFamily="49" charset="-122"/>
              </a:rPr>
              <a:t>为什么？</a:t>
            </a:r>
          </a:p>
        </p:txBody>
      </p:sp>
      <p:sp>
        <p:nvSpPr>
          <p:cNvPr id="369672" name="Line 8"/>
          <p:cNvSpPr>
            <a:spLocks noChangeShapeType="1"/>
          </p:cNvSpPr>
          <p:nvPr/>
        </p:nvSpPr>
        <p:spPr bwMode="auto">
          <a:xfrm>
            <a:off x="3190875" y="2459038"/>
            <a:ext cx="2084388" cy="0"/>
          </a:xfrm>
          <a:prstGeom prst="line">
            <a:avLst/>
          </a:prstGeom>
          <a:noFill/>
          <a:ln w="12700">
            <a:solidFill>
              <a:srgbClr val="0033CC"/>
            </a:solidFill>
            <a:round/>
            <a:headEnd/>
            <a:tailEnd type="triangle" w="med" len="med"/>
          </a:ln>
          <a:extLst>
            <a:ext uri="{909E8E84-426E-40DD-AFC4-6F175D3DCCD1}">
              <a14:hiddenFill xmlns:a14="http://schemas.microsoft.com/office/drawing/2010/main" xmlns="">
                <a:noFill/>
              </a14:hiddenFill>
            </a:ext>
          </a:extLst>
        </p:spPr>
        <p:txBody>
          <a:bodyPr lIns="63500" tIns="25400" rIns="63500" bIns="25400">
            <a:spAutoFit/>
          </a:bodyPr>
          <a:lstStyle/>
          <a:p>
            <a:endParaRPr lang="zh-CN" altLang="en-US"/>
          </a:p>
        </p:txBody>
      </p:sp>
      <p:sp>
        <p:nvSpPr>
          <p:cNvPr id="369673" name="Line 9"/>
          <p:cNvSpPr>
            <a:spLocks noChangeShapeType="1"/>
          </p:cNvSpPr>
          <p:nvPr/>
        </p:nvSpPr>
        <p:spPr bwMode="auto">
          <a:xfrm flipV="1">
            <a:off x="4951413" y="2841625"/>
            <a:ext cx="327025" cy="0"/>
          </a:xfrm>
          <a:prstGeom prst="line">
            <a:avLst/>
          </a:prstGeom>
          <a:noFill/>
          <a:ln w="12700">
            <a:solidFill>
              <a:srgbClr val="0033CC"/>
            </a:solidFill>
            <a:round/>
            <a:headEnd/>
            <a:tailEnd type="triangle" w="med" len="med"/>
          </a:ln>
          <a:extLst>
            <a:ext uri="{909E8E84-426E-40DD-AFC4-6F175D3DCCD1}">
              <a14:hiddenFill xmlns:a14="http://schemas.microsoft.com/office/drawing/2010/main" xmlns="">
                <a:noFill/>
              </a14:hiddenFill>
            </a:ext>
          </a:extLst>
        </p:spPr>
        <p:txBody>
          <a:bodyPr lIns="63500" tIns="25400" rIns="63500" bIns="25400">
            <a:spAutoFit/>
          </a:bodyPr>
          <a:lstStyle/>
          <a:p>
            <a:endParaRPr lang="zh-CN" altLang="en-US"/>
          </a:p>
        </p:txBody>
      </p:sp>
      <p:sp>
        <p:nvSpPr>
          <p:cNvPr id="369674" name="Line 10"/>
          <p:cNvSpPr>
            <a:spLocks noChangeShapeType="1"/>
          </p:cNvSpPr>
          <p:nvPr/>
        </p:nvSpPr>
        <p:spPr bwMode="auto">
          <a:xfrm>
            <a:off x="3960813" y="3190875"/>
            <a:ext cx="1352550" cy="0"/>
          </a:xfrm>
          <a:prstGeom prst="line">
            <a:avLst/>
          </a:prstGeom>
          <a:noFill/>
          <a:ln w="12700">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63500" tIns="25400" rIns="63500" bIns="25400">
            <a:spAutoFit/>
          </a:bodyPr>
          <a:lstStyle/>
          <a:p>
            <a:endParaRPr lang="zh-CN" altLang="en-US"/>
          </a:p>
        </p:txBody>
      </p:sp>
      <p:sp>
        <p:nvSpPr>
          <p:cNvPr id="369675" name="Text Box 11"/>
          <p:cNvSpPr txBox="1">
            <a:spLocks noChangeArrowheads="1"/>
          </p:cNvSpPr>
          <p:nvPr/>
        </p:nvSpPr>
        <p:spPr bwMode="auto">
          <a:xfrm>
            <a:off x="5272088" y="2208213"/>
            <a:ext cx="3722687" cy="1176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000">
                <a:solidFill>
                  <a:schemeClr val="accent1"/>
                </a:solidFill>
                <a:ea typeface="黑体" panose="02010609060101010101" pitchFamily="49" charset="-122"/>
              </a:rPr>
              <a:t>目标代码短，省空间</a:t>
            </a:r>
          </a:p>
          <a:p>
            <a:pPr>
              <a:lnSpc>
                <a:spcPct val="110000"/>
              </a:lnSpc>
              <a:spcBef>
                <a:spcPct val="20000"/>
              </a:spcBef>
            </a:pPr>
            <a:r>
              <a:rPr lang="zh-CN" altLang="en-US" sz="2000">
                <a:solidFill>
                  <a:schemeClr val="accent1"/>
                </a:solidFill>
                <a:ea typeface="黑体" panose="02010609060101010101" pitchFamily="49" charset="-122"/>
              </a:rPr>
              <a:t>利于编译器优化产生高效代码</a:t>
            </a:r>
          </a:p>
          <a:p>
            <a:pPr>
              <a:lnSpc>
                <a:spcPct val="110000"/>
              </a:lnSpc>
              <a:spcBef>
                <a:spcPct val="20000"/>
              </a:spcBef>
            </a:pPr>
            <a:r>
              <a:rPr lang="zh-CN" altLang="en-US" sz="2000">
                <a:solidFill>
                  <a:schemeClr val="accent1"/>
                </a:solidFill>
                <a:ea typeface="黑体" panose="02010609060101010101" pitchFamily="49" charset="-122"/>
              </a:rPr>
              <a:t>指令执行快</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10</a:t>
            </a:fld>
            <a:endParaRPr lang="zh-CN" altLang="en-US"/>
          </a:p>
        </p:txBody>
      </p:sp>
      <p:sp>
        <p:nvSpPr>
          <p:cNvPr id="3" name="左大括号 2"/>
          <p:cNvSpPr/>
          <p:nvPr/>
        </p:nvSpPr>
        <p:spPr bwMode="auto">
          <a:xfrm>
            <a:off x="357693" y="3883026"/>
            <a:ext cx="251907" cy="608292"/>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4" name="矩形 3"/>
          <p:cNvSpPr/>
          <p:nvPr/>
        </p:nvSpPr>
        <p:spPr>
          <a:xfrm>
            <a:off x="1849063" y="3817908"/>
            <a:ext cx="1058303" cy="400110"/>
          </a:xfrm>
          <a:prstGeom prst="rect">
            <a:avLst/>
          </a:prstGeom>
        </p:spPr>
        <p:txBody>
          <a:bodyPr wrap="none">
            <a:spAutoFit/>
          </a:bodyPr>
          <a:lstStyle/>
          <a:p>
            <a:pPr>
              <a:spcBef>
                <a:spcPct val="30000"/>
              </a:spcBef>
              <a:buSzPct val="75000"/>
            </a:pPr>
            <a:r>
              <a:rPr lang="en-US" altLang="en-US" sz="2000" dirty="0" smtClean="0">
                <a:solidFill>
                  <a:schemeClr val="tx1"/>
                </a:solidFill>
                <a:ea typeface="黑体" panose="02010609060101010101" pitchFamily="49" charset="-122"/>
              </a:rPr>
              <a:t>PC</a:t>
            </a:r>
            <a:r>
              <a:rPr lang="zh-CN" altLang="en-US" sz="2000" dirty="0">
                <a:solidFill>
                  <a:schemeClr val="tx1"/>
                </a:solidFill>
                <a:ea typeface="黑体" panose="02010609060101010101" pitchFamily="49" charset="-122"/>
              </a:rPr>
              <a:t>增值</a:t>
            </a:r>
            <a:endParaRPr lang="en-US" altLang="zh-CN" sz="2000" dirty="0">
              <a:solidFill>
                <a:schemeClr val="tx1"/>
              </a:solidFill>
              <a:ea typeface="黑体" panose="02010609060101010101" pitchFamily="49" charset="-122"/>
            </a:endParaRPr>
          </a:p>
        </p:txBody>
      </p:sp>
      <p:sp>
        <p:nvSpPr>
          <p:cNvPr id="5" name="矩形 4"/>
          <p:cNvSpPr/>
          <p:nvPr/>
        </p:nvSpPr>
        <p:spPr>
          <a:xfrm>
            <a:off x="4883150" y="4191964"/>
            <a:ext cx="1991251" cy="400110"/>
          </a:xfrm>
          <a:prstGeom prst="rect">
            <a:avLst/>
          </a:prstGeom>
        </p:spPr>
        <p:txBody>
          <a:bodyPr wrap="none">
            <a:spAutoFit/>
          </a:bodyPr>
          <a:lstStyle/>
          <a:p>
            <a:pPr>
              <a:spcBef>
                <a:spcPct val="30000"/>
              </a:spcBef>
              <a:buSzPct val="75000"/>
            </a:pPr>
            <a:r>
              <a:rPr lang="zh-CN" altLang="en-US" sz="2000" dirty="0">
                <a:solidFill>
                  <a:schemeClr val="tx1"/>
                </a:solidFill>
                <a:ea typeface="黑体" panose="02010609060101010101" pitchFamily="49" charset="-122"/>
              </a:rPr>
              <a:t>同操作数的寻址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wipe(down)">
                                      <p:cBhvr>
                                        <p:cTn id="7" dur="500"/>
                                        <p:tgtEl>
                                          <p:spTgt spid="36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12" dur="500"/>
                                        <p:tgtEl>
                                          <p:spTgt spid="369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7" dur="500"/>
                                        <p:tgtEl>
                                          <p:spTgt spid="369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22" dur="500"/>
                                        <p:tgtEl>
                                          <p:spTgt spid="369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7" dur="500"/>
                                        <p:tgtEl>
                                          <p:spTgt spid="369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9667">
                                            <p:txEl>
                                              <p:pRg st="5" end="5"/>
                                            </p:txEl>
                                          </p:spTgt>
                                        </p:tgtEl>
                                        <p:attrNameLst>
                                          <p:attrName>style.visibility</p:attrName>
                                        </p:attrNameLst>
                                      </p:cBhvr>
                                      <p:to>
                                        <p:strVal val="visible"/>
                                      </p:to>
                                    </p:set>
                                    <p:animEffect transition="in" filter="blinds(horizontal)">
                                      <p:cBhvr>
                                        <p:cTn id="32" dur="500"/>
                                        <p:tgtEl>
                                          <p:spTgt spid="3696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9667">
                                            <p:txEl>
                                              <p:pRg st="6" end="6"/>
                                            </p:txEl>
                                          </p:spTgt>
                                        </p:tgtEl>
                                        <p:attrNameLst>
                                          <p:attrName>style.visibility</p:attrName>
                                        </p:attrNameLst>
                                      </p:cBhvr>
                                      <p:to>
                                        <p:strVal val="visible"/>
                                      </p:to>
                                    </p:set>
                                    <p:animEffect transition="in" filter="blinds(horizontal)">
                                      <p:cBhvr>
                                        <p:cTn id="37" dur="500"/>
                                        <p:tgtEl>
                                          <p:spTgt spid="3696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9671"/>
                                        </p:tgtEl>
                                        <p:attrNameLst>
                                          <p:attrName>style.visibility</p:attrName>
                                        </p:attrNameLst>
                                      </p:cBhvr>
                                      <p:to>
                                        <p:strVal val="visible"/>
                                      </p:to>
                                    </p:set>
                                    <p:animEffect transition="in" filter="blinds(horizontal)">
                                      <p:cBhvr>
                                        <p:cTn id="42" dur="500"/>
                                        <p:tgtEl>
                                          <p:spTgt spid="3696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9672"/>
                                        </p:tgtEl>
                                        <p:attrNameLst>
                                          <p:attrName>style.visibility</p:attrName>
                                        </p:attrNameLst>
                                      </p:cBhvr>
                                      <p:to>
                                        <p:strVal val="visible"/>
                                      </p:to>
                                    </p:set>
                                    <p:animEffect transition="in" filter="blinds(horizontal)">
                                      <p:cBhvr>
                                        <p:cTn id="47" dur="500"/>
                                        <p:tgtEl>
                                          <p:spTgt spid="36967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9675">
                                            <p:txEl>
                                              <p:pRg st="0" end="0"/>
                                            </p:txEl>
                                          </p:spTgt>
                                        </p:tgtEl>
                                        <p:attrNameLst>
                                          <p:attrName>style.visibility</p:attrName>
                                        </p:attrNameLst>
                                      </p:cBhvr>
                                      <p:to>
                                        <p:strVal val="visible"/>
                                      </p:to>
                                    </p:set>
                                    <p:animEffect transition="in" filter="blinds(horizontal)">
                                      <p:cBhvr>
                                        <p:cTn id="52" dur="500"/>
                                        <p:tgtEl>
                                          <p:spTgt spid="36967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9673"/>
                                        </p:tgtEl>
                                        <p:attrNameLst>
                                          <p:attrName>style.visibility</p:attrName>
                                        </p:attrNameLst>
                                      </p:cBhvr>
                                      <p:to>
                                        <p:strVal val="visible"/>
                                      </p:to>
                                    </p:set>
                                    <p:animEffect transition="in" filter="blinds(horizontal)">
                                      <p:cBhvr>
                                        <p:cTn id="57" dur="500"/>
                                        <p:tgtEl>
                                          <p:spTgt spid="36967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9675">
                                            <p:txEl>
                                              <p:pRg st="1" end="1"/>
                                            </p:txEl>
                                          </p:spTgt>
                                        </p:tgtEl>
                                        <p:attrNameLst>
                                          <p:attrName>style.visibility</p:attrName>
                                        </p:attrNameLst>
                                      </p:cBhvr>
                                      <p:to>
                                        <p:strVal val="visible"/>
                                      </p:to>
                                    </p:set>
                                    <p:animEffect transition="in" filter="blinds(horizontal)">
                                      <p:cBhvr>
                                        <p:cTn id="62" dur="500"/>
                                        <p:tgtEl>
                                          <p:spTgt spid="36967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9674"/>
                                        </p:tgtEl>
                                        <p:attrNameLst>
                                          <p:attrName>style.visibility</p:attrName>
                                        </p:attrNameLst>
                                      </p:cBhvr>
                                      <p:to>
                                        <p:strVal val="visible"/>
                                      </p:to>
                                    </p:set>
                                    <p:animEffect transition="in" filter="blinds(horizontal)">
                                      <p:cBhvr>
                                        <p:cTn id="67" dur="500"/>
                                        <p:tgtEl>
                                          <p:spTgt spid="36967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9675">
                                            <p:txEl>
                                              <p:pRg st="2" end="2"/>
                                            </p:txEl>
                                          </p:spTgt>
                                        </p:tgtEl>
                                        <p:attrNameLst>
                                          <p:attrName>style.visibility</p:attrName>
                                        </p:attrNameLst>
                                      </p:cBhvr>
                                      <p:to>
                                        <p:strVal val="visible"/>
                                      </p:to>
                                    </p:set>
                                    <p:animEffect transition="in" filter="blinds(horizontal)">
                                      <p:cBhvr>
                                        <p:cTn id="72" dur="500"/>
                                        <p:tgtEl>
                                          <p:spTgt spid="369675">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69668">
                                            <p:txEl>
                                              <p:pRg st="0" end="0"/>
                                            </p:txEl>
                                          </p:spTgt>
                                        </p:tgtEl>
                                        <p:attrNameLst>
                                          <p:attrName>style.visibility</p:attrName>
                                        </p:attrNameLst>
                                      </p:cBhvr>
                                      <p:to>
                                        <p:strVal val="visible"/>
                                      </p:to>
                                    </p:set>
                                    <p:animEffect transition="in" filter="blinds(horizontal)">
                                      <p:cBhvr>
                                        <p:cTn id="77" dur="500"/>
                                        <p:tgtEl>
                                          <p:spTgt spid="36966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down)">
                                      <p:cBhvr>
                                        <p:cTn id="82" dur="500"/>
                                        <p:tgtEl>
                                          <p:spTgt spid="3"/>
                                        </p:tgtEl>
                                      </p:cBhvr>
                                    </p:animEffect>
                                  </p:childTnLst>
                                </p:cTn>
                              </p:par>
                            </p:childTnLst>
                          </p:cTn>
                        </p:par>
                        <p:par>
                          <p:cTn id="83" fill="hold">
                            <p:stCondLst>
                              <p:cond delay="500"/>
                            </p:stCondLst>
                            <p:childTnLst>
                              <p:par>
                                <p:cTn id="84" presetID="3" presetClass="entr" presetSubtype="10" fill="hold" nodeType="afterEffect">
                                  <p:stCondLst>
                                    <p:cond delay="0"/>
                                  </p:stCondLst>
                                  <p:childTnLst>
                                    <p:set>
                                      <p:cBhvr>
                                        <p:cTn id="85" dur="1" fill="hold">
                                          <p:stCondLst>
                                            <p:cond delay="0"/>
                                          </p:stCondLst>
                                        </p:cTn>
                                        <p:tgtEl>
                                          <p:spTgt spid="369668">
                                            <p:txEl>
                                              <p:pRg st="1" end="1"/>
                                            </p:txEl>
                                          </p:spTgt>
                                        </p:tgtEl>
                                        <p:attrNameLst>
                                          <p:attrName>style.visibility</p:attrName>
                                        </p:attrNameLst>
                                      </p:cBhvr>
                                      <p:to>
                                        <p:strVal val="visible"/>
                                      </p:to>
                                    </p:set>
                                    <p:animEffect transition="in" filter="blinds(horizontal)">
                                      <p:cBhvr>
                                        <p:cTn id="86" dur="500"/>
                                        <p:tgtEl>
                                          <p:spTgt spid="369668">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369668">
                                            <p:txEl>
                                              <p:pRg st="2" end="2"/>
                                            </p:txEl>
                                          </p:spTgt>
                                        </p:tgtEl>
                                        <p:attrNameLst>
                                          <p:attrName>style.visibility</p:attrName>
                                        </p:attrNameLst>
                                      </p:cBhvr>
                                      <p:to>
                                        <p:strVal val="visible"/>
                                      </p:to>
                                    </p:set>
                                    <p:animEffect transition="in" filter="blinds(horizontal)">
                                      <p:cBhvr>
                                        <p:cTn id="91" dur="500"/>
                                        <p:tgtEl>
                                          <p:spTgt spid="369668">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down)">
                                      <p:cBhvr>
                                        <p:cTn id="96" dur="500"/>
                                        <p:tgtEl>
                                          <p:spTgt spid="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down)">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369668">
                                            <p:txEl>
                                              <p:pRg st="3" end="3"/>
                                            </p:txEl>
                                          </p:spTgt>
                                        </p:tgtEl>
                                        <p:attrNameLst>
                                          <p:attrName>style.visibility</p:attrName>
                                        </p:attrNameLst>
                                      </p:cBhvr>
                                      <p:to>
                                        <p:strVal val="visible"/>
                                      </p:to>
                                    </p:set>
                                    <p:animEffect transition="in" filter="blinds(horizontal)">
                                      <p:cBhvr>
                                        <p:cTn id="106" dur="500"/>
                                        <p:tgtEl>
                                          <p:spTgt spid="369668">
                                            <p:txEl>
                                              <p:pRg st="3" end="3"/>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69668">
                                            <p:txEl>
                                              <p:pRg st="4" end="4"/>
                                            </p:txEl>
                                          </p:spTgt>
                                        </p:tgtEl>
                                        <p:attrNameLst>
                                          <p:attrName>style.visibility</p:attrName>
                                        </p:attrNameLst>
                                      </p:cBhvr>
                                      <p:to>
                                        <p:strVal val="visible"/>
                                      </p:to>
                                    </p:set>
                                    <p:animEffect transition="in" filter="blinds(horizontal)">
                                      <p:cBhvr>
                                        <p:cTn id="111" dur="500"/>
                                        <p:tgtEl>
                                          <p:spTgt spid="369668">
                                            <p:txEl>
                                              <p:pRg st="4" end="4"/>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369668">
                                            <p:txEl>
                                              <p:pRg st="5" end="5"/>
                                            </p:txEl>
                                          </p:spTgt>
                                        </p:tgtEl>
                                        <p:attrNameLst>
                                          <p:attrName>style.visibility</p:attrName>
                                        </p:attrNameLst>
                                      </p:cBhvr>
                                      <p:to>
                                        <p:strVal val="visible"/>
                                      </p:to>
                                    </p:set>
                                    <p:animEffect transition="in" filter="blinds(horizontal)">
                                      <p:cBhvr>
                                        <p:cTn id="116" dur="500"/>
                                        <p:tgtEl>
                                          <p:spTgt spid="369668">
                                            <p:txEl>
                                              <p:pRg st="5" end="5"/>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369669"/>
                                        </p:tgtEl>
                                        <p:attrNameLst>
                                          <p:attrName>style.visibility</p:attrName>
                                        </p:attrNameLst>
                                      </p:cBhvr>
                                      <p:to>
                                        <p:strVal val="visible"/>
                                      </p:to>
                                    </p:set>
                                    <p:animEffect transition="in" filter="blinds(horizontal)">
                                      <p:cBhvr>
                                        <p:cTn id="121" dur="500"/>
                                        <p:tgtEl>
                                          <p:spTgt spid="36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p:bldP spid="369671" grpId="0"/>
      <p:bldP spid="369672" grpId="0" animBg="1"/>
      <p:bldP spid="369673" grpId="0" animBg="1"/>
      <p:bldP spid="369674" grpId="0" animBg="1"/>
      <p:bldP spid="3"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533400" y="550863"/>
            <a:ext cx="8310563" cy="6008687"/>
          </a:xfrm>
        </p:spPr>
        <p:txBody>
          <a:bodyPr/>
          <a:lstStyle/>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寻址方式的确定方法</a:t>
            </a:r>
          </a:p>
          <a:p>
            <a:pPr marL="342900" indent="-342900">
              <a:lnSpc>
                <a:spcPct val="115000"/>
              </a:lnSpc>
              <a:spcBef>
                <a:spcPct val="20000"/>
              </a:spcBef>
              <a:buFont typeface="Wingdings" panose="05000000000000000000" pitchFamily="2" charset="2"/>
              <a:buNone/>
              <a:defRPr/>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（1）不设专门的寻址方式位（由操作码确定寻址方式）</a:t>
            </a:r>
          </a:p>
          <a:p>
            <a:pPr marL="742950" lvl="1" indent="-285750">
              <a:lnSpc>
                <a:spcPct val="115000"/>
              </a:lnSpc>
              <a:spcBef>
                <a:spcPct val="20000"/>
              </a:spcBef>
              <a:buFontTx/>
              <a:buNone/>
              <a:defRPr/>
            </a:pPr>
            <a:r>
              <a:rPr lang="zh-CN" altLang="en-US" sz="2000" dirty="0" smtClean="0">
                <a:solidFill>
                  <a:srgbClr val="A50021"/>
                </a:solidFill>
                <a:latin typeface="Arial" panose="020B0604020202020204" pitchFamily="34" charset="0"/>
                <a:ea typeface="黑体" panose="02010609060101010101" pitchFamily="49" charset="-122"/>
              </a:rPr>
              <a:t>    如：</a:t>
            </a:r>
            <a:r>
              <a:rPr lang="en-US" altLang="zh-CN" sz="2000" dirty="0" smtClean="0">
                <a:solidFill>
                  <a:srgbClr val="A50021"/>
                </a:solidFill>
                <a:latin typeface="Arial" panose="020B0604020202020204" pitchFamily="34" charset="0"/>
                <a:ea typeface="黑体" panose="02010609060101010101" pitchFamily="49" charset="-122"/>
              </a:rPr>
              <a:t>MIPS</a:t>
            </a:r>
            <a:r>
              <a:rPr lang="zh-CN" altLang="en-US" sz="2000" dirty="0" smtClean="0">
                <a:solidFill>
                  <a:srgbClr val="A50021"/>
                </a:solidFill>
                <a:latin typeface="Arial" panose="020B0604020202020204" pitchFamily="34" charset="0"/>
                <a:ea typeface="黑体" panose="02010609060101010101" pitchFamily="49" charset="-122"/>
              </a:rPr>
              <a:t>指令，一条指令中最多仅有一个主</a:t>
            </a:r>
            <a:r>
              <a:rPr lang="en-US" altLang="zh-CN" sz="2000" dirty="0" smtClean="0">
                <a:solidFill>
                  <a:srgbClr val="A50021"/>
                </a:solidFill>
                <a:latin typeface="Arial" panose="020B0604020202020204" pitchFamily="34" charset="0"/>
                <a:ea typeface="黑体" panose="02010609060101010101" pitchFamily="49" charset="-122"/>
              </a:rPr>
              <a:t>(</a:t>
            </a:r>
            <a:r>
              <a:rPr lang="zh-CN" altLang="en-US" sz="2000" dirty="0" smtClean="0">
                <a:solidFill>
                  <a:srgbClr val="A50021"/>
                </a:solidFill>
                <a:latin typeface="Arial" panose="020B0604020202020204" pitchFamily="34" charset="0"/>
                <a:ea typeface="黑体" panose="02010609060101010101" pitchFamily="49" charset="-122"/>
              </a:rPr>
              <a:t>虚</a:t>
            </a:r>
            <a:r>
              <a:rPr lang="en-US" altLang="zh-CN" sz="2000" dirty="0" smtClean="0">
                <a:solidFill>
                  <a:srgbClr val="A50021"/>
                </a:solidFill>
                <a:latin typeface="Arial" panose="020B0604020202020204" pitchFamily="34" charset="0"/>
                <a:ea typeface="黑体" panose="02010609060101010101" pitchFamily="49" charset="-122"/>
              </a:rPr>
              <a:t>)</a:t>
            </a:r>
            <a:r>
              <a:rPr lang="zh-CN" altLang="en-US" sz="2000" dirty="0" smtClean="0">
                <a:solidFill>
                  <a:srgbClr val="A50021"/>
                </a:solidFill>
                <a:latin typeface="Arial" panose="020B0604020202020204" pitchFamily="34" charset="0"/>
                <a:ea typeface="黑体" panose="02010609060101010101" pitchFamily="49" charset="-122"/>
              </a:rPr>
              <a:t>存地址，且仅有一到两种寻址方式，</a:t>
            </a:r>
            <a:r>
              <a:rPr lang="en-US" altLang="zh-CN" sz="2000" dirty="0" smtClean="0">
                <a:solidFill>
                  <a:srgbClr val="A50021"/>
                </a:solidFill>
                <a:latin typeface="Arial" panose="020B0604020202020204" pitchFamily="34" charset="0"/>
                <a:ea typeface="黑体" panose="02010609060101010101" pitchFamily="49" charset="-122"/>
              </a:rPr>
              <a:t>Load/store</a:t>
            </a:r>
            <a:r>
              <a:rPr lang="zh-CN" altLang="en-US" sz="2000" dirty="0" smtClean="0">
                <a:solidFill>
                  <a:srgbClr val="A50021"/>
                </a:solidFill>
                <a:latin typeface="Arial" panose="020B0604020202020204" pitchFamily="34" charset="0"/>
                <a:ea typeface="黑体" panose="02010609060101010101" pitchFamily="49" charset="-122"/>
              </a:rPr>
              <a:t>型机器指令属于这种情况。</a:t>
            </a:r>
          </a:p>
          <a:p>
            <a:pPr marL="342900" indent="-342900">
              <a:lnSpc>
                <a:spcPct val="115000"/>
              </a:lnSpc>
              <a:spcBef>
                <a:spcPct val="20000"/>
              </a:spcBef>
              <a:buFont typeface="Wingdings" panose="05000000000000000000" pitchFamily="2" charset="2"/>
              <a:buNone/>
              <a:defRPr/>
            </a:pPr>
            <a:r>
              <a:rPr lang="zh-CN" altLang="en-US" dirty="0" smtClean="0">
                <a:solidFill>
                  <a:srgbClr val="0000FF"/>
                </a:solidFill>
                <a:latin typeface="Arial" panose="020B0604020202020204" pitchFamily="34" charset="0"/>
                <a:ea typeface="黑体" panose="02010609060101010101" pitchFamily="49" charset="-122"/>
              </a:rPr>
              <a:t>   （2）在指令中设置专门的寻址方式位</a:t>
            </a:r>
          </a:p>
          <a:p>
            <a:pPr marL="742950" lvl="1" indent="-285750">
              <a:lnSpc>
                <a:spcPct val="115000"/>
              </a:lnSpc>
              <a:spcBef>
                <a:spcPct val="20000"/>
              </a:spcBef>
              <a:buFontTx/>
              <a:buNone/>
              <a:defRPr/>
            </a:pPr>
            <a:r>
              <a:rPr lang="zh-CN" altLang="en-US" sz="2000" dirty="0" smtClean="0">
                <a:solidFill>
                  <a:srgbClr val="A50021"/>
                </a:solidFill>
                <a:latin typeface="Arial" panose="020B0604020202020204" pitchFamily="34" charset="0"/>
                <a:ea typeface="黑体" panose="02010609060101010101" pitchFamily="49" charset="-122"/>
              </a:rPr>
              <a:t>    如：</a:t>
            </a:r>
            <a:r>
              <a:rPr lang="en-US" altLang="zh-CN" sz="2000" dirty="0" smtClean="0">
                <a:solidFill>
                  <a:srgbClr val="A50021"/>
                </a:solidFill>
                <a:latin typeface="Arial" panose="020B0604020202020204" pitchFamily="34" charset="0"/>
                <a:ea typeface="黑体" panose="02010609060101010101" pitchFamily="49" charset="-122"/>
              </a:rPr>
              <a:t>X86</a:t>
            </a:r>
            <a:r>
              <a:rPr lang="zh-CN" altLang="en-US" sz="2000" dirty="0" smtClean="0">
                <a:solidFill>
                  <a:srgbClr val="A50021"/>
                </a:solidFill>
                <a:latin typeface="Arial" panose="020B0604020202020204" pitchFamily="34" charset="0"/>
                <a:ea typeface="黑体" panose="02010609060101010101" pitchFamily="49" charset="-122"/>
              </a:rPr>
              <a:t>指令，一条指令中有多个操作数，且寻址方式各不相同，需要各自说明寻址方式，因此每个操作数有专门的寻址方式位。</a:t>
            </a:r>
            <a:endParaRPr lang="zh-CN" altLang="en-US" sz="2000" dirty="0" smtClean="0">
              <a:solidFill>
                <a:srgbClr val="0000FF"/>
              </a:solidFill>
              <a:latin typeface="Arial" panose="020B0604020202020204" pitchFamily="34" charset="0"/>
              <a:ea typeface="黑体" panose="02010609060101010101" pitchFamily="49" charset="-122"/>
            </a:endParaRPr>
          </a:p>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有效地址的含义</a:t>
            </a:r>
          </a:p>
          <a:p>
            <a:pPr marL="342900" indent="-342900">
              <a:lnSpc>
                <a:spcPct val="115000"/>
              </a:lnSpc>
              <a:spcBef>
                <a:spcPct val="20000"/>
              </a:spcBef>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有效地址是指操作数所在存储单元的地址（可能是逻辑地址或物理地址），它可通过指令的寻址方式和地址码计算得到。</a:t>
            </a:r>
          </a:p>
          <a:p>
            <a:pPr marL="342900" indent="-342900">
              <a:lnSpc>
                <a:spcPct val="115000"/>
              </a:lnSpc>
              <a:spcBef>
                <a:spcPct val="20000"/>
              </a:spcBef>
              <a:defRPr/>
            </a:pPr>
            <a:r>
              <a:rPr lang="zh-CN" altLang="en-US" dirty="0" smtClean="0">
                <a:latin typeface="Arial" panose="020B0604020202020204" pitchFamily="34" charset="0"/>
                <a:ea typeface="黑体" panose="02010609060101010101" pitchFamily="49" charset="-122"/>
              </a:rPr>
              <a:t>基本寻址方式</a:t>
            </a:r>
          </a:p>
          <a:p>
            <a:pPr marL="342900" indent="-342900">
              <a:lnSpc>
                <a:spcPct val="115000"/>
              </a:lnSpc>
              <a:spcBef>
                <a:spcPct val="20000"/>
              </a:spcBef>
              <a:buFont typeface="Wingdings" panose="05000000000000000000" pitchFamily="2" charset="2"/>
              <a:buNone/>
              <a:defRPr/>
            </a:pPr>
            <a:r>
              <a:rPr lang="zh-CN" altLang="en-US" dirty="0" smtClean="0">
                <a:latin typeface="Arial" panose="020B0604020202020204" pitchFamily="34" charset="0"/>
                <a:ea typeface="黑体" panose="02010609060101010101" pitchFamily="49" charset="-122"/>
              </a:rPr>
              <a:t>    </a:t>
            </a:r>
            <a:r>
              <a:rPr lang="zh-CN" altLang="en-US" dirty="0" smtClean="0">
                <a:solidFill>
                  <a:srgbClr val="0000FF"/>
                </a:solidFill>
                <a:latin typeface="Arial" panose="020B0604020202020204" pitchFamily="34" charset="0"/>
                <a:ea typeface="黑体" panose="02010609060101010101" pitchFamily="49" charset="-122"/>
              </a:rPr>
              <a:t>立即 / 直接 / 间接 / 寄存器 / 寄存器间接 / 偏移 / 堆栈</a:t>
            </a:r>
          </a:p>
          <a:p>
            <a:pPr marL="0" indent="0">
              <a:lnSpc>
                <a:spcPct val="115000"/>
              </a:lnSpc>
              <a:spcBef>
                <a:spcPct val="20000"/>
              </a:spcBef>
              <a:buFont typeface="Wingdings" panose="05000000000000000000" pitchFamily="2" charset="2"/>
              <a:buNone/>
              <a:defRPr/>
            </a:pPr>
            <a:endParaRPr lang="zh-CN" altLang="en-US" dirty="0" smtClean="0">
              <a:solidFill>
                <a:schemeClr val="accent2"/>
              </a:solidFill>
              <a:latin typeface="Arial" panose="020B0604020202020204" pitchFamily="34" charset="0"/>
              <a:ea typeface="黑体" panose="02010609060101010101" pitchFamily="49" charset="-122"/>
              <a:hlinkClick r:id="" action="ppaction://hlinkshowjump?jump=nextslide"/>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0690">
                                            <p:txEl>
                                              <p:pRg st="0" end="0"/>
                                            </p:txEl>
                                          </p:spTgt>
                                        </p:tgtEl>
                                        <p:attrNameLst>
                                          <p:attrName>style.visibility</p:attrName>
                                        </p:attrNameLst>
                                      </p:cBhvr>
                                      <p:to>
                                        <p:strVal val="visible"/>
                                      </p:to>
                                    </p:set>
                                    <p:animEffect transition="in" filter="wipe(down)">
                                      <p:cBhvr>
                                        <p:cTn id="7" dur="500"/>
                                        <p:tgtEl>
                                          <p:spTgt spid="370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0">
                                            <p:txEl>
                                              <p:pRg st="1" end="1"/>
                                            </p:txEl>
                                          </p:spTgt>
                                        </p:tgtEl>
                                        <p:attrNameLst>
                                          <p:attrName>style.visibility</p:attrName>
                                        </p:attrNameLst>
                                      </p:cBhvr>
                                      <p:to>
                                        <p:strVal val="visible"/>
                                      </p:to>
                                    </p:set>
                                    <p:animEffect transition="in" filter="blinds(horizontal)">
                                      <p:cBhvr>
                                        <p:cTn id="12" dur="500"/>
                                        <p:tgtEl>
                                          <p:spTgt spid="3706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0">
                                            <p:txEl>
                                              <p:pRg st="2" end="2"/>
                                            </p:txEl>
                                          </p:spTgt>
                                        </p:tgtEl>
                                        <p:attrNameLst>
                                          <p:attrName>style.visibility</p:attrName>
                                        </p:attrNameLst>
                                      </p:cBhvr>
                                      <p:to>
                                        <p:strVal val="visible"/>
                                      </p:to>
                                    </p:set>
                                    <p:animEffect transition="in" filter="blinds(horizontal)">
                                      <p:cBhvr>
                                        <p:cTn id="17" dur="500"/>
                                        <p:tgtEl>
                                          <p:spTgt spid="3706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0690">
                                            <p:txEl>
                                              <p:pRg st="3" end="3"/>
                                            </p:txEl>
                                          </p:spTgt>
                                        </p:tgtEl>
                                        <p:attrNameLst>
                                          <p:attrName>style.visibility</p:attrName>
                                        </p:attrNameLst>
                                      </p:cBhvr>
                                      <p:to>
                                        <p:strVal val="visible"/>
                                      </p:to>
                                    </p:set>
                                    <p:animEffect transition="in" filter="blinds(horizontal)">
                                      <p:cBhvr>
                                        <p:cTn id="22" dur="500"/>
                                        <p:tgtEl>
                                          <p:spTgt spid="3706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0690">
                                            <p:txEl>
                                              <p:pRg st="4" end="4"/>
                                            </p:txEl>
                                          </p:spTgt>
                                        </p:tgtEl>
                                        <p:attrNameLst>
                                          <p:attrName>style.visibility</p:attrName>
                                        </p:attrNameLst>
                                      </p:cBhvr>
                                      <p:to>
                                        <p:strVal val="visible"/>
                                      </p:to>
                                    </p:set>
                                    <p:animEffect transition="in" filter="blinds(horizontal)">
                                      <p:cBhvr>
                                        <p:cTn id="27" dur="500"/>
                                        <p:tgtEl>
                                          <p:spTgt spid="3706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70690">
                                            <p:txEl>
                                              <p:pRg st="5" end="5"/>
                                            </p:txEl>
                                          </p:spTgt>
                                        </p:tgtEl>
                                        <p:attrNameLst>
                                          <p:attrName>style.visibility</p:attrName>
                                        </p:attrNameLst>
                                      </p:cBhvr>
                                      <p:to>
                                        <p:strVal val="visible"/>
                                      </p:to>
                                    </p:set>
                                    <p:animEffect transition="in" filter="wipe(down)">
                                      <p:cBhvr>
                                        <p:cTn id="32" dur="500"/>
                                        <p:tgtEl>
                                          <p:spTgt spid="3706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0690">
                                            <p:txEl>
                                              <p:pRg st="6" end="6"/>
                                            </p:txEl>
                                          </p:spTgt>
                                        </p:tgtEl>
                                        <p:attrNameLst>
                                          <p:attrName>style.visibility</p:attrName>
                                        </p:attrNameLst>
                                      </p:cBhvr>
                                      <p:to>
                                        <p:strVal val="visible"/>
                                      </p:to>
                                    </p:set>
                                    <p:animEffect transition="in" filter="blinds(horizontal)">
                                      <p:cBhvr>
                                        <p:cTn id="37" dur="500"/>
                                        <p:tgtEl>
                                          <p:spTgt spid="37069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70690">
                                            <p:txEl>
                                              <p:pRg st="7" end="7"/>
                                            </p:txEl>
                                          </p:spTgt>
                                        </p:tgtEl>
                                        <p:attrNameLst>
                                          <p:attrName>style.visibility</p:attrName>
                                        </p:attrNameLst>
                                      </p:cBhvr>
                                      <p:to>
                                        <p:strVal val="visible"/>
                                      </p:to>
                                    </p:set>
                                    <p:animEffect transition="in" filter="wipe(down)">
                                      <p:cBhvr>
                                        <p:cTn id="42" dur="500"/>
                                        <p:tgtEl>
                                          <p:spTgt spid="37069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0690">
                                            <p:txEl>
                                              <p:pRg st="8" end="8"/>
                                            </p:txEl>
                                          </p:spTgt>
                                        </p:tgtEl>
                                        <p:attrNameLst>
                                          <p:attrName>style.visibility</p:attrName>
                                        </p:attrNameLst>
                                      </p:cBhvr>
                                      <p:to>
                                        <p:strVal val="visible"/>
                                      </p:to>
                                    </p:set>
                                    <p:animEffect transition="in" filter="blinds(horizontal)">
                                      <p:cBhvr>
                                        <p:cTn id="47" dur="500"/>
                                        <p:tgtEl>
                                          <p:spTgt spid="3706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1200" y="82550"/>
            <a:ext cx="4700588" cy="368300"/>
          </a:xfrm>
          <a:noFill/>
        </p:spPr>
        <p:txBody>
          <a:bodyPr anchor="ctr"/>
          <a:lstStyle/>
          <a:p>
            <a:r>
              <a:rPr lang="zh-CN" altLang="en-US" smtClean="0">
                <a:ea typeface="宋体" panose="02010600030101010101" pitchFamily="2" charset="-122"/>
              </a:rPr>
              <a:t>基本寻址方式的算法和优缺点</a:t>
            </a:r>
          </a:p>
        </p:txBody>
      </p:sp>
      <p:sp>
        <p:nvSpPr>
          <p:cNvPr id="371715" name="Rectangle 3"/>
          <p:cNvSpPr>
            <a:spLocks noGrp="1" noChangeArrowheads="1"/>
          </p:cNvSpPr>
          <p:nvPr>
            <p:ph type="body" idx="1"/>
          </p:nvPr>
        </p:nvSpPr>
        <p:spPr>
          <a:xfrm>
            <a:off x="604838" y="1335088"/>
            <a:ext cx="8158162" cy="4700587"/>
          </a:xfrm>
          <a:noFill/>
        </p:spPr>
        <p:txBody>
          <a:bodyPr/>
          <a:lstStyle/>
          <a:p>
            <a:pPr marL="342900" indent="-342900">
              <a:lnSpc>
                <a:spcPct val="120000"/>
              </a:lnSpc>
              <a:buFont typeface="Wingdings" panose="05000000000000000000" pitchFamily="2" charset="2"/>
              <a:buNone/>
            </a:pPr>
            <a:r>
              <a:rPr lang="zh-CN" altLang="en-US" sz="1800" smtClean="0">
                <a:solidFill>
                  <a:srgbClr val="0000FF"/>
                </a:solidFill>
                <a:latin typeface="Arial" panose="020B0604020202020204" pitchFamily="34" charset="0"/>
                <a:ea typeface="黑体" panose="02010609060101010101" pitchFamily="49" charset="-122"/>
              </a:rPr>
              <a:t>方式	     算法	            主要优点	                      主要缺点</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立即	   操作数=</a:t>
            </a:r>
            <a:r>
              <a:rPr lang="en-US" altLang="en-US" sz="1800" smtClean="0">
                <a:latin typeface="Arial" panose="020B0604020202020204" pitchFamily="34" charset="0"/>
                <a:ea typeface="黑体" panose="02010609060101010101" pitchFamily="49" charset="-122"/>
              </a:rPr>
              <a:t>A      </a:t>
            </a:r>
            <a:r>
              <a:rPr lang="en-US" altLang="zh-CN" sz="1800" smtClean="0">
                <a:latin typeface="Arial" panose="020B0604020202020204" pitchFamily="34" charset="0"/>
                <a:ea typeface="黑体" panose="02010609060101010101" pitchFamily="49" charset="-122"/>
              </a:rPr>
              <a:t>   </a:t>
            </a:r>
            <a:r>
              <a:rPr lang="zh-CN" altLang="en-US" sz="1800" smtClean="0">
                <a:latin typeface="Arial" panose="020B0604020202020204" pitchFamily="34" charset="0"/>
                <a:ea typeface="黑体" panose="02010609060101010101" pitchFamily="49" charset="-122"/>
              </a:rPr>
              <a:t>指令执行速度快            操作数幅值有限</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直接          </a:t>
            </a:r>
            <a:r>
              <a:rPr lang="en-US" altLang="en-US" sz="1800" smtClean="0">
                <a:latin typeface="Arial" panose="020B0604020202020204" pitchFamily="34" charset="0"/>
                <a:ea typeface="黑体" panose="02010609060101010101" pitchFamily="49" charset="-122"/>
              </a:rPr>
              <a:t>EA=A                </a:t>
            </a:r>
            <a:r>
              <a:rPr lang="en-US" altLang="zh-CN" sz="1800" smtClean="0">
                <a:latin typeface="Arial" panose="020B0604020202020204" pitchFamily="34" charset="0"/>
                <a:ea typeface="黑体" panose="02010609060101010101" pitchFamily="49" charset="-122"/>
              </a:rPr>
              <a:t>有效</a:t>
            </a:r>
            <a:r>
              <a:rPr lang="zh-CN" altLang="en-US" sz="1800" smtClean="0">
                <a:latin typeface="Arial" panose="020B0604020202020204" pitchFamily="34" charset="0"/>
                <a:ea typeface="黑体" panose="02010609060101010101" pitchFamily="49" charset="-122"/>
              </a:rPr>
              <a:t>地址计算简单        地址范围有限</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间接          </a:t>
            </a:r>
            <a:r>
              <a:rPr lang="en-US" altLang="en-US" sz="1800" smtClean="0">
                <a:latin typeface="Arial" panose="020B0604020202020204" pitchFamily="34" charset="0"/>
                <a:ea typeface="黑体" panose="02010609060101010101" pitchFamily="49" charset="-122"/>
              </a:rPr>
              <a:t>EA=</a:t>
            </a:r>
            <a:r>
              <a:rPr lang="en-US" altLang="zh-CN" sz="1800" smtClean="0">
                <a:latin typeface="Arial" panose="020B0604020202020204" pitchFamily="34" charset="0"/>
                <a:ea typeface="黑体" panose="02010609060101010101" pitchFamily="49" charset="-122"/>
              </a:rPr>
              <a:t>(A)              </a:t>
            </a:r>
            <a:r>
              <a:rPr lang="zh-CN" altLang="en-US" sz="1800" smtClean="0">
                <a:latin typeface="Arial" panose="020B0604020202020204" pitchFamily="34" charset="0"/>
                <a:ea typeface="黑体" panose="02010609060101010101" pitchFamily="49" charset="-122"/>
              </a:rPr>
              <a:t>有效地址范围大           多次存储器访问</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寄存器      操作数</a:t>
            </a:r>
            <a:r>
              <a:rPr lang="en-US" altLang="en-US" sz="1800" smtClean="0">
                <a:latin typeface="Arial" panose="020B0604020202020204" pitchFamily="34" charset="0"/>
                <a:ea typeface="黑体" panose="02010609060101010101" pitchFamily="49" charset="-122"/>
              </a:rPr>
              <a:t>=</a:t>
            </a:r>
            <a:r>
              <a:rPr lang="en-US" altLang="zh-CN" sz="1800" smtClean="0">
                <a:latin typeface="Arial" panose="020B0604020202020204" pitchFamily="34" charset="0"/>
                <a:ea typeface="黑体" panose="02010609060101010101" pitchFamily="49" charset="-122"/>
              </a:rPr>
              <a:t>(</a:t>
            </a:r>
            <a:r>
              <a:rPr lang="en-US" altLang="en-US" sz="1800" smtClean="0">
                <a:latin typeface="Arial" panose="020B0604020202020204" pitchFamily="34" charset="0"/>
                <a:ea typeface="黑体" panose="02010609060101010101" pitchFamily="49" charset="-122"/>
              </a:rPr>
              <a:t>R</a:t>
            </a:r>
            <a:r>
              <a:rPr lang="en-US" altLang="zh-CN" sz="1800" smtClean="0">
                <a:latin typeface="Arial" panose="020B0604020202020204" pitchFamily="34" charset="0"/>
                <a:ea typeface="黑体" panose="02010609060101010101" pitchFamily="49" charset="-122"/>
              </a:rPr>
              <a:t>)</a:t>
            </a:r>
            <a:r>
              <a:rPr lang="en-US" altLang="en-US" sz="1800" smtClean="0">
                <a:latin typeface="Arial" panose="020B0604020202020204" pitchFamily="34" charset="0"/>
                <a:ea typeface="黑体" panose="02010609060101010101" pitchFamily="49" charset="-122"/>
              </a:rPr>
              <a:t>        </a:t>
            </a:r>
            <a:r>
              <a:rPr lang="en-US" altLang="zh-CN" sz="1800" smtClean="0">
                <a:latin typeface="Arial" panose="020B0604020202020204" pitchFamily="34" charset="0"/>
                <a:ea typeface="黑体" panose="02010609060101010101" pitchFamily="49" charset="-122"/>
              </a:rPr>
              <a:t>指令</a:t>
            </a:r>
            <a:r>
              <a:rPr lang="zh-CN" altLang="en-US" sz="1800" smtClean="0">
                <a:latin typeface="Arial" panose="020B0604020202020204" pitchFamily="34" charset="0"/>
                <a:ea typeface="黑体" panose="02010609060101010101" pitchFamily="49" charset="-122"/>
              </a:rPr>
              <a:t>执行快，指令短     地址范围有限 </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寄存器间接   </a:t>
            </a:r>
            <a:r>
              <a:rPr lang="en-US" altLang="en-US" sz="1800" smtClean="0">
                <a:latin typeface="Arial" panose="020B0604020202020204" pitchFamily="34" charset="0"/>
                <a:ea typeface="黑体" panose="02010609060101010101" pitchFamily="49" charset="-122"/>
              </a:rPr>
              <a:t>EA=</a:t>
            </a:r>
            <a:r>
              <a:rPr lang="en-US" altLang="zh-CN" sz="1800" smtClean="0">
                <a:latin typeface="Arial" panose="020B0604020202020204" pitchFamily="34" charset="0"/>
                <a:ea typeface="黑体" panose="02010609060101010101" pitchFamily="49" charset="-122"/>
              </a:rPr>
              <a:t>(R)         </a:t>
            </a:r>
            <a:r>
              <a:rPr lang="zh-CN" altLang="zh-CN" sz="1800" smtClean="0">
                <a:latin typeface="Arial" panose="020B0604020202020204" pitchFamily="34" charset="0"/>
                <a:ea typeface="黑体" panose="02010609060101010101" pitchFamily="49" charset="-122"/>
              </a:rPr>
              <a:t>地址范围大          </a:t>
            </a:r>
            <a:r>
              <a:rPr lang="zh-CN" altLang="en-US" sz="1800" smtClean="0">
                <a:latin typeface="Arial" panose="020B0604020202020204" pitchFamily="34" charset="0"/>
                <a:ea typeface="黑体" panose="02010609060101010101" pitchFamily="49" charset="-122"/>
              </a:rPr>
              <a:t>   </a:t>
            </a:r>
            <a:r>
              <a:rPr lang="zh-CN" altLang="zh-CN" sz="1800" smtClean="0">
                <a:latin typeface="Arial" panose="020B0604020202020204" pitchFamily="34" charset="0"/>
                <a:ea typeface="黑体" panose="02010609060101010101" pitchFamily="49" charset="-122"/>
              </a:rPr>
              <a:t> </a:t>
            </a:r>
            <a:r>
              <a:rPr lang="zh-CN" altLang="en-US" sz="1800" smtClean="0">
                <a:latin typeface="Arial" panose="020B0604020202020204" pitchFamily="34" charset="0"/>
                <a:ea typeface="黑体" panose="02010609060101010101" pitchFamily="49" charset="-122"/>
              </a:rPr>
              <a:t>      </a:t>
            </a:r>
            <a:r>
              <a:rPr lang="zh-CN" altLang="zh-CN" sz="1800" smtClean="0">
                <a:latin typeface="Arial" panose="020B0604020202020204" pitchFamily="34" charset="0"/>
                <a:ea typeface="黑体" panose="02010609060101010101" pitchFamily="49" charset="-122"/>
              </a:rPr>
              <a:t>额外存储器访问</a:t>
            </a:r>
          </a:p>
          <a:p>
            <a:pPr marL="342900" indent="-342900">
              <a:lnSpc>
                <a:spcPct val="120000"/>
              </a:lnSpc>
              <a:buFont typeface="Wingdings" panose="05000000000000000000" pitchFamily="2" charset="2"/>
              <a:buNone/>
            </a:pPr>
            <a:r>
              <a:rPr lang="zh-CN" altLang="zh-CN" sz="1800" smtClean="0">
                <a:latin typeface="Arial" panose="020B0604020202020204" pitchFamily="34" charset="0"/>
                <a:ea typeface="黑体" panose="02010609060101010101" pitchFamily="49" charset="-122"/>
              </a:rPr>
              <a:t>偏移         </a:t>
            </a:r>
            <a:r>
              <a:rPr lang="en-US" altLang="zh-CN" sz="1800" smtClean="0">
                <a:latin typeface="Arial" panose="020B0604020202020204" pitchFamily="34" charset="0"/>
                <a:ea typeface="黑体" panose="02010609060101010101" pitchFamily="49" charset="-122"/>
              </a:rPr>
              <a:t> EA=A+(R)         </a:t>
            </a:r>
            <a:r>
              <a:rPr lang="zh-CN" altLang="en-US" sz="1800" smtClean="0">
                <a:latin typeface="Arial" panose="020B0604020202020204" pitchFamily="34" charset="0"/>
                <a:ea typeface="黑体" panose="02010609060101010101" pitchFamily="49" charset="-122"/>
              </a:rPr>
              <a:t>灵活                              复杂</a:t>
            </a:r>
          </a:p>
          <a:p>
            <a:pPr marL="342900" indent="-342900">
              <a:lnSpc>
                <a:spcPct val="12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堆栈          </a:t>
            </a:r>
            <a:r>
              <a:rPr lang="en-US" altLang="en-US" sz="1800" smtClean="0">
                <a:latin typeface="Arial" panose="020B0604020202020204" pitchFamily="34" charset="0"/>
                <a:ea typeface="黑体" panose="02010609060101010101" pitchFamily="49" charset="-122"/>
              </a:rPr>
              <a:t>EA=</a:t>
            </a:r>
            <a:r>
              <a:rPr lang="zh-CN" altLang="en-US" sz="1800" smtClean="0">
                <a:latin typeface="Arial" panose="020B0604020202020204" pitchFamily="34" charset="0"/>
                <a:ea typeface="黑体" panose="02010609060101010101" pitchFamily="49" charset="-122"/>
              </a:rPr>
              <a:t>栈顶           指令短                           应用有限</a:t>
            </a:r>
          </a:p>
          <a:p>
            <a:pPr marL="342900" indent="-342900">
              <a:lnSpc>
                <a:spcPct val="70000"/>
              </a:lnSpc>
              <a:buFont typeface="Wingdings" panose="05000000000000000000" pitchFamily="2" charset="2"/>
              <a:buNone/>
            </a:pPr>
            <a:endParaRPr lang="en-US" altLang="zh-CN" sz="1000" smtClean="0">
              <a:latin typeface="Arial" panose="020B0604020202020204" pitchFamily="34" charset="0"/>
              <a:ea typeface="黑体" panose="02010609060101010101" pitchFamily="49" charset="-122"/>
              <a:hlinkClick r:id="" action="ppaction://hlinkshowjump?jump=nextslide"/>
            </a:endParaRPr>
          </a:p>
          <a:p>
            <a:pPr marL="342900" indent="-342900">
              <a:lnSpc>
                <a:spcPct val="7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偏移方式：将直接方式和寄存器间接方式结合起来。</a:t>
            </a:r>
          </a:p>
          <a:p>
            <a:pPr marL="342900" indent="-342900">
              <a:lnSpc>
                <a:spcPct val="7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          有：相对 </a:t>
            </a:r>
            <a:r>
              <a:rPr lang="zh-CN" altLang="zh-CN" smtClean="0">
                <a:latin typeface="Arial" panose="020B0604020202020204" pitchFamily="34" charset="0"/>
                <a:ea typeface="黑体" panose="02010609060101010101" pitchFamily="49" charset="-122"/>
              </a:rPr>
              <a:t>/</a:t>
            </a:r>
            <a:r>
              <a:rPr lang="zh-CN" altLang="en-US" smtClean="0">
                <a:latin typeface="Arial" panose="020B0604020202020204" pitchFamily="34" charset="0"/>
                <a:ea typeface="黑体" panose="02010609060101010101" pitchFamily="49" charset="-122"/>
              </a:rPr>
              <a:t> 基址 / 变址三种 </a:t>
            </a:r>
            <a:r>
              <a:rPr lang="zh-CN" altLang="en-US" smtClean="0">
                <a:solidFill>
                  <a:schemeClr val="accent2"/>
                </a:solidFill>
                <a:latin typeface="Arial" panose="020B0604020202020204" pitchFamily="34" charset="0"/>
                <a:ea typeface="黑体" panose="02010609060101010101" pitchFamily="49" charset="-122"/>
              </a:rPr>
              <a:t>（见后面几页！）</a:t>
            </a:r>
          </a:p>
          <a:p>
            <a:pPr marL="342900" indent="-342900">
              <a:lnSpc>
                <a:spcPct val="7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			       	</a:t>
            </a:r>
          </a:p>
        </p:txBody>
      </p:sp>
      <p:sp>
        <p:nvSpPr>
          <p:cNvPr id="15364" name="Line 4"/>
          <p:cNvSpPr>
            <a:spLocks noChangeShapeType="1"/>
          </p:cNvSpPr>
          <p:nvPr/>
        </p:nvSpPr>
        <p:spPr bwMode="auto">
          <a:xfrm>
            <a:off x="530225" y="1730375"/>
            <a:ext cx="76962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65" name="Line 5"/>
          <p:cNvSpPr>
            <a:spLocks noChangeShapeType="1"/>
          </p:cNvSpPr>
          <p:nvPr/>
        </p:nvSpPr>
        <p:spPr bwMode="auto">
          <a:xfrm>
            <a:off x="530225" y="4608513"/>
            <a:ext cx="76962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66" name="Rectangle 6"/>
          <p:cNvSpPr>
            <a:spLocks noChangeArrowheads="1"/>
          </p:cNvSpPr>
          <p:nvPr/>
        </p:nvSpPr>
        <p:spPr bwMode="auto">
          <a:xfrm>
            <a:off x="65088" y="630238"/>
            <a:ext cx="4754562" cy="604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a:solidFill>
                  <a:srgbClr val="A50021"/>
                </a:solidFill>
                <a:ea typeface="黑体" panose="02010609060101010101" pitchFamily="49" charset="-122"/>
              </a:rPr>
              <a:t>假设    </a:t>
            </a:r>
            <a:r>
              <a:rPr lang="en-US" altLang="en-US" sz="1800" dirty="0">
                <a:solidFill>
                  <a:srgbClr val="A50021"/>
                </a:solidFill>
                <a:ea typeface="黑体" panose="02010609060101010101" pitchFamily="49" charset="-122"/>
              </a:rPr>
              <a:t>A</a:t>
            </a:r>
            <a:r>
              <a:rPr lang="zh-CN" altLang="en-US" sz="1800" dirty="0">
                <a:solidFill>
                  <a:srgbClr val="A50021"/>
                </a:solidFill>
                <a:ea typeface="黑体" panose="02010609060101010101" pitchFamily="49" charset="-122"/>
              </a:rPr>
              <a:t>：地址字段值，</a:t>
            </a:r>
            <a:r>
              <a:rPr lang="en-US" altLang="zh-CN" sz="1800" dirty="0" smtClean="0">
                <a:solidFill>
                  <a:srgbClr val="A50021"/>
                </a:solidFill>
                <a:ea typeface="黑体" panose="02010609060101010101" pitchFamily="49" charset="-122"/>
              </a:rPr>
              <a:t>R</a:t>
            </a:r>
            <a:r>
              <a:rPr lang="zh-CN" altLang="en-US" sz="1800" dirty="0" smtClean="0">
                <a:solidFill>
                  <a:srgbClr val="A50021"/>
                </a:solidFill>
                <a:ea typeface="黑体" panose="02010609060101010101" pitchFamily="49" charset="-122"/>
              </a:rPr>
              <a:t>：</a:t>
            </a:r>
            <a:r>
              <a:rPr lang="zh-CN" altLang="en-US" sz="1800" dirty="0">
                <a:solidFill>
                  <a:srgbClr val="A50021"/>
                </a:solidFill>
                <a:ea typeface="黑体" panose="02010609060101010101" pitchFamily="49" charset="-122"/>
              </a:rPr>
              <a:t>寄存器编号，</a:t>
            </a:r>
          </a:p>
          <a:p>
            <a:r>
              <a:rPr lang="en-US" altLang="zh-CN" sz="1800" dirty="0">
                <a:solidFill>
                  <a:srgbClr val="A50021"/>
                </a:solidFill>
                <a:ea typeface="黑体" panose="02010609060101010101" pitchFamily="49" charset="-122"/>
              </a:rPr>
              <a:t>           </a:t>
            </a:r>
            <a:r>
              <a:rPr lang="en-US" altLang="en-US" sz="1800" dirty="0">
                <a:solidFill>
                  <a:srgbClr val="A50021"/>
                </a:solidFill>
                <a:ea typeface="黑体" panose="02010609060101010101" pitchFamily="49" charset="-122"/>
              </a:rPr>
              <a:t>EA</a:t>
            </a:r>
            <a:r>
              <a:rPr lang="zh-CN" altLang="en-US" sz="1800" dirty="0">
                <a:solidFill>
                  <a:srgbClr val="A50021"/>
                </a:solidFill>
                <a:ea typeface="黑体" panose="02010609060101010101" pitchFamily="49" charset="-122"/>
              </a:rPr>
              <a:t>：有效地址， (</a:t>
            </a:r>
            <a:r>
              <a:rPr lang="en-US" altLang="zh-CN"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a:t>
            </a:r>
            <a:r>
              <a:rPr lang="en-US" altLang="en-US"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中的内容</a:t>
            </a:r>
          </a:p>
        </p:txBody>
      </p:sp>
      <p:sp>
        <p:nvSpPr>
          <p:cNvPr id="371720" name="Text Box 8"/>
          <p:cNvSpPr txBox="1">
            <a:spLocks noChangeArrowheads="1"/>
          </p:cNvSpPr>
          <p:nvPr/>
        </p:nvSpPr>
        <p:spPr bwMode="auto">
          <a:xfrm>
            <a:off x="476250" y="5459413"/>
            <a:ext cx="809466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EE3900"/>
                </a:solidFill>
                <a:ea typeface="黑体" panose="02010609060101010101" pitchFamily="49" charset="-122"/>
              </a:rPr>
              <a:t>问题：以上各种寻址方式下，操作数在寄存器中还是在存储器中？有没有可能在磁盘中？什么情况下，所取数据在磁盘中？</a:t>
            </a:r>
          </a:p>
        </p:txBody>
      </p:sp>
      <p:sp>
        <p:nvSpPr>
          <p:cNvPr id="371721" name="Text Box 9"/>
          <p:cNvSpPr txBox="1">
            <a:spLocks noChangeArrowheads="1"/>
          </p:cNvSpPr>
          <p:nvPr/>
        </p:nvSpPr>
        <p:spPr bwMode="auto">
          <a:xfrm>
            <a:off x="368300" y="6218238"/>
            <a:ext cx="853281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只有当操作数在存储器中时，才有可能“缺页”，此时操作数在磁盘中！</a:t>
            </a:r>
          </a:p>
        </p:txBody>
      </p:sp>
      <p:sp>
        <p:nvSpPr>
          <p:cNvPr id="15369" name="矩形 9"/>
          <p:cNvSpPr>
            <a:spLocks noChangeArrowheads="1"/>
          </p:cNvSpPr>
          <p:nvPr/>
        </p:nvSpPr>
        <p:spPr bwMode="auto">
          <a:xfrm>
            <a:off x="5186363" y="641350"/>
            <a:ext cx="3467100" cy="436563"/>
          </a:xfrm>
          <a:prstGeom prst="rect">
            <a:avLst/>
          </a:prstGeom>
          <a:noFill/>
          <a:ln w="25400"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cxnSp>
        <p:nvCxnSpPr>
          <p:cNvPr id="15370" name="直接连接符 21"/>
          <p:cNvCxnSpPr>
            <a:cxnSpLocks noChangeShapeType="1"/>
          </p:cNvCxnSpPr>
          <p:nvPr/>
        </p:nvCxnSpPr>
        <p:spPr bwMode="auto">
          <a:xfrm>
            <a:off x="6953250" y="641350"/>
            <a:ext cx="0" cy="436563"/>
          </a:xfrm>
          <a:prstGeom prst="line">
            <a:avLst/>
          </a:prstGeom>
          <a:noFill/>
          <a:ln w="25400" algn="ctr">
            <a:solidFill>
              <a:schemeClr val="tx1"/>
            </a:solidFill>
            <a:round/>
            <a:headEnd/>
            <a:tailEnd/>
          </a:ln>
          <a:extLst>
            <a:ext uri="{909E8E84-426E-40DD-AFC4-6F175D3DCCD1}">
              <a14:hiddenFill xmlns:a14="http://schemas.microsoft.com/office/drawing/2010/main" xmlns="">
                <a:noFill/>
              </a14:hiddenFill>
            </a:ext>
          </a:extLst>
        </p:spPr>
      </p:cxnSp>
      <p:cxnSp>
        <p:nvCxnSpPr>
          <p:cNvPr id="15371" name="直接连接符 25"/>
          <p:cNvCxnSpPr>
            <a:cxnSpLocks noChangeShapeType="1"/>
          </p:cNvCxnSpPr>
          <p:nvPr/>
        </p:nvCxnSpPr>
        <p:spPr bwMode="auto">
          <a:xfrm>
            <a:off x="6000750"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xmlns="">
                <a:noFill/>
              </a14:hiddenFill>
            </a:ext>
          </a:extLst>
        </p:spPr>
      </p:cxnSp>
      <p:sp>
        <p:nvSpPr>
          <p:cNvPr id="15372" name="TextBox 26"/>
          <p:cNvSpPr txBox="1">
            <a:spLocks noChangeArrowheads="1"/>
          </p:cNvSpPr>
          <p:nvPr/>
        </p:nvSpPr>
        <p:spPr bwMode="auto">
          <a:xfrm>
            <a:off x="5295900" y="655638"/>
            <a:ext cx="60007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OP</a:t>
            </a:r>
            <a:endParaRPr lang="zh-CN" altLang="en-US" sz="2200"/>
          </a:p>
        </p:txBody>
      </p:sp>
      <p:sp>
        <p:nvSpPr>
          <p:cNvPr id="15373" name="TextBox 27"/>
          <p:cNvSpPr txBox="1">
            <a:spLocks noChangeArrowheads="1"/>
          </p:cNvSpPr>
          <p:nvPr/>
        </p:nvSpPr>
        <p:spPr bwMode="auto">
          <a:xfrm>
            <a:off x="6226175" y="642938"/>
            <a:ext cx="60007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R</a:t>
            </a:r>
            <a:endParaRPr lang="zh-CN" altLang="en-US" sz="2200"/>
          </a:p>
        </p:txBody>
      </p:sp>
      <p:sp>
        <p:nvSpPr>
          <p:cNvPr id="15374" name="TextBox 28"/>
          <p:cNvSpPr txBox="1">
            <a:spLocks noChangeArrowheads="1"/>
          </p:cNvSpPr>
          <p:nvPr/>
        </p:nvSpPr>
        <p:spPr bwMode="auto">
          <a:xfrm>
            <a:off x="7319963" y="660400"/>
            <a:ext cx="6000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a:t>
            </a:r>
            <a:endParaRPr lang="zh-CN" altLang="en-US" sz="2200"/>
          </a:p>
        </p:txBody>
      </p:sp>
      <p:cxnSp>
        <p:nvCxnSpPr>
          <p:cNvPr id="15375" name="直接连接符 29"/>
          <p:cNvCxnSpPr>
            <a:cxnSpLocks noChangeShapeType="1"/>
          </p:cNvCxnSpPr>
          <p:nvPr/>
        </p:nvCxnSpPr>
        <p:spPr bwMode="auto">
          <a:xfrm>
            <a:off x="7993063"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xmlns="">
                <a:noFill/>
              </a14:hiddenFill>
            </a:ext>
          </a:extLst>
        </p:spPr>
      </p:cxnSp>
      <p:sp>
        <p:nvSpPr>
          <p:cNvPr id="15376" name="TextBox 30"/>
          <p:cNvSpPr txBox="1">
            <a:spLocks noChangeArrowheads="1"/>
          </p:cNvSpPr>
          <p:nvPr/>
        </p:nvSpPr>
        <p:spPr bwMode="auto">
          <a:xfrm>
            <a:off x="8099425" y="566738"/>
            <a:ext cx="601663"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t>
            </a:r>
            <a:endParaRPr lang="zh-CN" altLang="en-US" sz="22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1715">
                                            <p:txEl>
                                              <p:pRg st="1" end="1"/>
                                            </p:txEl>
                                          </p:spTgt>
                                        </p:tgtEl>
                                        <p:attrNameLst>
                                          <p:attrName>style.visibility</p:attrName>
                                        </p:attrNameLst>
                                      </p:cBhvr>
                                      <p:to>
                                        <p:strVal val="visible"/>
                                      </p:to>
                                    </p:set>
                                    <p:animEffect transition="in" filter="blinds(horizontal)">
                                      <p:cBhvr>
                                        <p:cTn id="7" dur="500"/>
                                        <p:tgtEl>
                                          <p:spTgt spid="371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1715">
                                            <p:txEl>
                                              <p:pRg st="2" end="2"/>
                                            </p:txEl>
                                          </p:spTgt>
                                        </p:tgtEl>
                                        <p:attrNameLst>
                                          <p:attrName>style.visibility</p:attrName>
                                        </p:attrNameLst>
                                      </p:cBhvr>
                                      <p:to>
                                        <p:strVal val="visible"/>
                                      </p:to>
                                    </p:set>
                                    <p:animEffect transition="in" filter="blinds(horizontal)">
                                      <p:cBhvr>
                                        <p:cTn id="12" dur="500"/>
                                        <p:tgtEl>
                                          <p:spTgt spid="3717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1715">
                                            <p:txEl>
                                              <p:pRg st="3" end="3"/>
                                            </p:txEl>
                                          </p:spTgt>
                                        </p:tgtEl>
                                        <p:attrNameLst>
                                          <p:attrName>style.visibility</p:attrName>
                                        </p:attrNameLst>
                                      </p:cBhvr>
                                      <p:to>
                                        <p:strVal val="visible"/>
                                      </p:to>
                                    </p:set>
                                    <p:animEffect transition="in" filter="blinds(horizontal)">
                                      <p:cBhvr>
                                        <p:cTn id="17" dur="500"/>
                                        <p:tgtEl>
                                          <p:spTgt spid="3717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1715">
                                            <p:txEl>
                                              <p:pRg st="4" end="4"/>
                                            </p:txEl>
                                          </p:spTgt>
                                        </p:tgtEl>
                                        <p:attrNameLst>
                                          <p:attrName>style.visibility</p:attrName>
                                        </p:attrNameLst>
                                      </p:cBhvr>
                                      <p:to>
                                        <p:strVal val="visible"/>
                                      </p:to>
                                    </p:set>
                                    <p:animEffect transition="in" filter="blinds(horizontal)">
                                      <p:cBhvr>
                                        <p:cTn id="22" dur="500"/>
                                        <p:tgtEl>
                                          <p:spTgt spid="3717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1715">
                                            <p:txEl>
                                              <p:pRg st="5" end="5"/>
                                            </p:txEl>
                                          </p:spTgt>
                                        </p:tgtEl>
                                        <p:attrNameLst>
                                          <p:attrName>style.visibility</p:attrName>
                                        </p:attrNameLst>
                                      </p:cBhvr>
                                      <p:to>
                                        <p:strVal val="visible"/>
                                      </p:to>
                                    </p:set>
                                    <p:animEffect transition="in" filter="blinds(horizontal)">
                                      <p:cBhvr>
                                        <p:cTn id="27" dur="500"/>
                                        <p:tgtEl>
                                          <p:spTgt spid="3717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1715">
                                            <p:txEl>
                                              <p:pRg st="6" end="6"/>
                                            </p:txEl>
                                          </p:spTgt>
                                        </p:tgtEl>
                                        <p:attrNameLst>
                                          <p:attrName>style.visibility</p:attrName>
                                        </p:attrNameLst>
                                      </p:cBhvr>
                                      <p:to>
                                        <p:strVal val="visible"/>
                                      </p:to>
                                    </p:set>
                                    <p:animEffect transition="in" filter="blinds(horizontal)">
                                      <p:cBhvr>
                                        <p:cTn id="32" dur="500"/>
                                        <p:tgtEl>
                                          <p:spTgt spid="37171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1715">
                                            <p:txEl>
                                              <p:pRg st="7" end="7"/>
                                            </p:txEl>
                                          </p:spTgt>
                                        </p:tgtEl>
                                        <p:attrNameLst>
                                          <p:attrName>style.visibility</p:attrName>
                                        </p:attrNameLst>
                                      </p:cBhvr>
                                      <p:to>
                                        <p:strVal val="visible"/>
                                      </p:to>
                                    </p:set>
                                    <p:animEffect transition="in" filter="blinds(horizontal)">
                                      <p:cBhvr>
                                        <p:cTn id="37" dur="500"/>
                                        <p:tgtEl>
                                          <p:spTgt spid="3717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1715">
                                            <p:txEl>
                                              <p:pRg st="9" end="9"/>
                                            </p:txEl>
                                          </p:spTgt>
                                        </p:tgtEl>
                                        <p:attrNameLst>
                                          <p:attrName>style.visibility</p:attrName>
                                        </p:attrNameLst>
                                      </p:cBhvr>
                                      <p:to>
                                        <p:strVal val="visible"/>
                                      </p:to>
                                    </p:set>
                                    <p:animEffect transition="in" filter="blinds(horizontal)">
                                      <p:cBhvr>
                                        <p:cTn id="42" dur="500"/>
                                        <p:tgtEl>
                                          <p:spTgt spid="37171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1715">
                                            <p:txEl>
                                              <p:pRg st="10" end="10"/>
                                            </p:txEl>
                                          </p:spTgt>
                                        </p:tgtEl>
                                        <p:attrNameLst>
                                          <p:attrName>style.visibility</p:attrName>
                                        </p:attrNameLst>
                                      </p:cBhvr>
                                      <p:to>
                                        <p:strVal val="visible"/>
                                      </p:to>
                                    </p:set>
                                    <p:animEffect transition="in" filter="blinds(horizontal)">
                                      <p:cBhvr>
                                        <p:cTn id="47" dur="500"/>
                                        <p:tgtEl>
                                          <p:spTgt spid="37171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1720"/>
                                        </p:tgtEl>
                                        <p:attrNameLst>
                                          <p:attrName>style.visibility</p:attrName>
                                        </p:attrNameLst>
                                      </p:cBhvr>
                                      <p:to>
                                        <p:strVal val="visible"/>
                                      </p:to>
                                    </p:set>
                                    <p:animEffect transition="in" filter="blinds(horizontal)">
                                      <p:cBhvr>
                                        <p:cTn id="52" dur="500"/>
                                        <p:tgtEl>
                                          <p:spTgt spid="3717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1721"/>
                                        </p:tgtEl>
                                        <p:attrNameLst>
                                          <p:attrName>style.visibility</p:attrName>
                                        </p:attrNameLst>
                                      </p:cBhvr>
                                      <p:to>
                                        <p:strVal val="visible"/>
                                      </p:to>
                                    </p:set>
                                    <p:animEffect transition="in" filter="blinds(horizontal)">
                                      <p:cBhvr>
                                        <p:cTn id="57" dur="500"/>
                                        <p:tgtEl>
                                          <p:spTgt spid="371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p:bldP spid="3717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5313" y="82550"/>
            <a:ext cx="2290762" cy="368300"/>
          </a:xfrm>
          <a:noFill/>
        </p:spPr>
        <p:txBody>
          <a:bodyPr anchor="ctr"/>
          <a:lstStyle/>
          <a:p>
            <a:r>
              <a:rPr lang="zh-CN" altLang="en-US" smtClean="0">
                <a:ea typeface="宋体" panose="02010600030101010101" pitchFamily="2" charset="-122"/>
              </a:rPr>
              <a:t>偏移寻址方式</a:t>
            </a:r>
          </a:p>
        </p:txBody>
      </p:sp>
      <p:sp>
        <p:nvSpPr>
          <p:cNvPr id="16387" name="Rectangle 3"/>
          <p:cNvSpPr>
            <a:spLocks noChangeArrowheads="1"/>
          </p:cNvSpPr>
          <p:nvPr/>
        </p:nvSpPr>
        <p:spPr bwMode="auto">
          <a:xfrm>
            <a:off x="2193925" y="820738"/>
            <a:ext cx="3081338" cy="5778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88" name="Line 4"/>
          <p:cNvSpPr>
            <a:spLocks noChangeShapeType="1"/>
          </p:cNvSpPr>
          <p:nvPr/>
        </p:nvSpPr>
        <p:spPr bwMode="auto">
          <a:xfrm>
            <a:off x="2867025" y="820738"/>
            <a:ext cx="0" cy="5778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389" name="Text Box 5"/>
          <p:cNvSpPr txBox="1">
            <a:spLocks noChangeArrowheads="1"/>
          </p:cNvSpPr>
          <p:nvPr/>
        </p:nvSpPr>
        <p:spPr bwMode="auto">
          <a:xfrm>
            <a:off x="3068638" y="846138"/>
            <a:ext cx="4175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R</a:t>
            </a:r>
          </a:p>
        </p:txBody>
      </p:sp>
      <p:sp>
        <p:nvSpPr>
          <p:cNvPr id="16390" name="Rectangle 6"/>
          <p:cNvSpPr>
            <a:spLocks noChangeArrowheads="1"/>
          </p:cNvSpPr>
          <p:nvPr/>
        </p:nvSpPr>
        <p:spPr bwMode="auto">
          <a:xfrm>
            <a:off x="5894388" y="863600"/>
            <a:ext cx="1584325" cy="24034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1" name="Text Box 7"/>
          <p:cNvSpPr txBox="1">
            <a:spLocks noChangeArrowheads="1"/>
          </p:cNvSpPr>
          <p:nvPr/>
        </p:nvSpPr>
        <p:spPr bwMode="auto">
          <a:xfrm>
            <a:off x="6075363" y="457200"/>
            <a:ext cx="13779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Times New Roman" panose="02020603050405020304" pitchFamily="18" charset="0"/>
                <a:ea typeface="黑体" panose="02010609060101010101" pitchFamily="49" charset="-122"/>
              </a:rPr>
              <a:t>存储器</a:t>
            </a:r>
          </a:p>
        </p:txBody>
      </p:sp>
      <p:sp>
        <p:nvSpPr>
          <p:cNvPr id="16392" name="Line 8"/>
          <p:cNvSpPr>
            <a:spLocks noChangeShapeType="1"/>
          </p:cNvSpPr>
          <p:nvPr/>
        </p:nvSpPr>
        <p:spPr bwMode="auto">
          <a:xfrm>
            <a:off x="5894388" y="2163763"/>
            <a:ext cx="15843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393" name="Line 9"/>
          <p:cNvSpPr>
            <a:spLocks noChangeShapeType="1"/>
          </p:cNvSpPr>
          <p:nvPr/>
        </p:nvSpPr>
        <p:spPr bwMode="auto">
          <a:xfrm>
            <a:off x="5889625" y="2576513"/>
            <a:ext cx="15843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394" name="Text Box 10"/>
          <p:cNvSpPr txBox="1">
            <a:spLocks noChangeArrowheads="1"/>
          </p:cNvSpPr>
          <p:nvPr/>
        </p:nvSpPr>
        <p:spPr bwMode="auto">
          <a:xfrm>
            <a:off x="6199188" y="2154238"/>
            <a:ext cx="10128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A50021"/>
                </a:solidFill>
                <a:latin typeface="Times New Roman" panose="02020603050405020304" pitchFamily="18" charset="0"/>
                <a:ea typeface="黑体" panose="02010609060101010101" pitchFamily="49" charset="-122"/>
              </a:rPr>
              <a:t>操作数</a:t>
            </a:r>
          </a:p>
        </p:txBody>
      </p:sp>
      <p:sp>
        <p:nvSpPr>
          <p:cNvPr id="16395" name="Line 11"/>
          <p:cNvSpPr>
            <a:spLocks noChangeShapeType="1"/>
          </p:cNvSpPr>
          <p:nvPr/>
        </p:nvSpPr>
        <p:spPr bwMode="auto">
          <a:xfrm>
            <a:off x="3602038" y="820738"/>
            <a:ext cx="0" cy="5778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16396" name="Group 12"/>
          <p:cNvGrpSpPr>
            <a:grpSpLocks/>
          </p:cNvGrpSpPr>
          <p:nvPr/>
        </p:nvGrpSpPr>
        <p:grpSpPr bwMode="auto">
          <a:xfrm>
            <a:off x="1938338" y="1306513"/>
            <a:ext cx="1136650" cy="2482850"/>
            <a:chOff x="1544" y="1177"/>
            <a:chExt cx="716" cy="1564"/>
          </a:xfrm>
        </p:grpSpPr>
        <p:sp>
          <p:nvSpPr>
            <p:cNvPr id="16423" name="Line 13"/>
            <p:cNvSpPr>
              <a:spLocks noChangeShapeType="1"/>
            </p:cNvSpPr>
            <p:nvPr/>
          </p:nvSpPr>
          <p:spPr bwMode="auto">
            <a:xfrm>
              <a:off x="2251" y="1177"/>
              <a:ext cx="0" cy="266"/>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24" name="Line 14"/>
            <p:cNvSpPr>
              <a:spLocks noChangeShapeType="1"/>
            </p:cNvSpPr>
            <p:nvPr/>
          </p:nvSpPr>
          <p:spPr bwMode="auto">
            <a:xfrm>
              <a:off x="1544" y="2741"/>
              <a:ext cx="503" cy="0"/>
            </a:xfrm>
            <a:prstGeom prst="line">
              <a:avLst/>
            </a:prstGeom>
            <a:noFill/>
            <a:ln w="38100">
              <a:solidFill>
                <a:schemeClr val="accent2"/>
              </a:solidFill>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425" name="Line 15"/>
            <p:cNvSpPr>
              <a:spLocks noChangeShapeType="1"/>
            </p:cNvSpPr>
            <p:nvPr/>
          </p:nvSpPr>
          <p:spPr bwMode="auto">
            <a:xfrm flipV="1">
              <a:off x="1554" y="1443"/>
              <a:ext cx="706" cy="1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26" name="Line 16"/>
            <p:cNvSpPr>
              <a:spLocks noChangeShapeType="1"/>
            </p:cNvSpPr>
            <p:nvPr/>
          </p:nvSpPr>
          <p:spPr bwMode="auto">
            <a:xfrm>
              <a:off x="1554" y="1443"/>
              <a:ext cx="0" cy="1294"/>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6397" name="Rectangle 17"/>
          <p:cNvSpPr>
            <a:spLocks noChangeArrowheads="1"/>
          </p:cNvSpPr>
          <p:nvPr/>
        </p:nvSpPr>
        <p:spPr bwMode="auto">
          <a:xfrm>
            <a:off x="2698750" y="3022600"/>
            <a:ext cx="1584325" cy="146843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8" name="Text Box 18"/>
          <p:cNvSpPr txBox="1">
            <a:spLocks noChangeArrowheads="1"/>
          </p:cNvSpPr>
          <p:nvPr/>
        </p:nvSpPr>
        <p:spPr bwMode="auto">
          <a:xfrm>
            <a:off x="2746375" y="2609850"/>
            <a:ext cx="16922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latin typeface="Times New Roman" panose="02020603050405020304" pitchFamily="18" charset="0"/>
                <a:ea typeface="黑体" panose="02010609060101010101" pitchFamily="49" charset="-122"/>
              </a:rPr>
              <a:t>寄存器堆</a:t>
            </a:r>
            <a:endParaRPr lang="en-US" altLang="zh-CN" sz="2000">
              <a:solidFill>
                <a:schemeClr val="tx1"/>
              </a:solidFill>
              <a:latin typeface="Times New Roman" panose="02020603050405020304" pitchFamily="18" charset="0"/>
              <a:ea typeface="黑体" panose="02010609060101010101" pitchFamily="49" charset="-122"/>
            </a:endParaRPr>
          </a:p>
        </p:txBody>
      </p:sp>
      <p:sp>
        <p:nvSpPr>
          <p:cNvPr id="16399" name="Line 19"/>
          <p:cNvSpPr>
            <a:spLocks noChangeShapeType="1"/>
          </p:cNvSpPr>
          <p:nvPr/>
        </p:nvSpPr>
        <p:spPr bwMode="auto">
          <a:xfrm>
            <a:off x="2698750" y="3527425"/>
            <a:ext cx="15843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00" name="Line 20"/>
          <p:cNvSpPr>
            <a:spLocks noChangeShapeType="1"/>
          </p:cNvSpPr>
          <p:nvPr/>
        </p:nvSpPr>
        <p:spPr bwMode="auto">
          <a:xfrm>
            <a:off x="2692400" y="3940175"/>
            <a:ext cx="15843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01" name="Line 21"/>
          <p:cNvSpPr>
            <a:spLocks noChangeShapeType="1"/>
          </p:cNvSpPr>
          <p:nvPr/>
        </p:nvSpPr>
        <p:spPr bwMode="auto">
          <a:xfrm>
            <a:off x="4916488" y="2363788"/>
            <a:ext cx="973137" cy="0"/>
          </a:xfrm>
          <a:prstGeom prst="line">
            <a:avLst/>
          </a:prstGeom>
          <a:noFill/>
          <a:ln w="38100">
            <a:solidFill>
              <a:schemeClr val="tx2"/>
            </a:solidFill>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402" name="Text Box 22"/>
          <p:cNvSpPr txBox="1">
            <a:spLocks noChangeArrowheads="1"/>
          </p:cNvSpPr>
          <p:nvPr/>
        </p:nvSpPr>
        <p:spPr bwMode="auto">
          <a:xfrm>
            <a:off x="3849688" y="820738"/>
            <a:ext cx="4175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A</a:t>
            </a:r>
          </a:p>
        </p:txBody>
      </p:sp>
      <p:sp>
        <p:nvSpPr>
          <p:cNvPr id="16403" name="Line 23"/>
          <p:cNvSpPr>
            <a:spLocks noChangeShapeType="1"/>
          </p:cNvSpPr>
          <p:nvPr/>
        </p:nvSpPr>
        <p:spPr bwMode="auto">
          <a:xfrm flipH="1">
            <a:off x="4737100" y="2498725"/>
            <a:ext cx="0" cy="1300163"/>
          </a:xfrm>
          <a:prstGeom prst="line">
            <a:avLst/>
          </a:prstGeom>
          <a:noFill/>
          <a:ln w="38100">
            <a:solidFill>
              <a:schemeClr val="accent2"/>
            </a:solidFill>
            <a:round/>
            <a:headEnd type="arrow"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6404" name="Line 24"/>
          <p:cNvSpPr>
            <a:spLocks noChangeShapeType="1"/>
          </p:cNvSpPr>
          <p:nvPr/>
        </p:nvSpPr>
        <p:spPr bwMode="auto">
          <a:xfrm>
            <a:off x="4248150" y="3789363"/>
            <a:ext cx="48895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05" name="Line 25"/>
          <p:cNvSpPr>
            <a:spLocks noChangeShapeType="1"/>
          </p:cNvSpPr>
          <p:nvPr/>
        </p:nvSpPr>
        <p:spPr bwMode="auto">
          <a:xfrm>
            <a:off x="4035425" y="1355725"/>
            <a:ext cx="0" cy="303213"/>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06" name="Line 26"/>
          <p:cNvSpPr>
            <a:spLocks noChangeShapeType="1"/>
          </p:cNvSpPr>
          <p:nvPr/>
        </p:nvSpPr>
        <p:spPr bwMode="auto">
          <a:xfrm>
            <a:off x="4035425" y="1658938"/>
            <a:ext cx="701675"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07" name="Line 27"/>
          <p:cNvSpPr>
            <a:spLocks noChangeShapeType="1"/>
          </p:cNvSpPr>
          <p:nvPr/>
        </p:nvSpPr>
        <p:spPr bwMode="auto">
          <a:xfrm>
            <a:off x="4721225" y="1658938"/>
            <a:ext cx="0" cy="447675"/>
          </a:xfrm>
          <a:prstGeom prst="line">
            <a:avLst/>
          </a:prstGeom>
          <a:noFill/>
          <a:ln w="38100">
            <a:solidFill>
              <a:schemeClr val="accent2"/>
            </a:solidFill>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408" name="Oval 28"/>
          <p:cNvSpPr>
            <a:spLocks noChangeArrowheads="1"/>
          </p:cNvSpPr>
          <p:nvPr/>
        </p:nvSpPr>
        <p:spPr bwMode="auto">
          <a:xfrm>
            <a:off x="4554538" y="2122488"/>
            <a:ext cx="361950" cy="396875"/>
          </a:xfrm>
          <a:prstGeom prst="ellipse">
            <a:avLst/>
          </a:prstGeom>
          <a:solidFill>
            <a:schemeClr val="hlink"/>
          </a:solidFill>
          <a:ln w="38100">
            <a:solidFill>
              <a:schemeClr val="tx1"/>
            </a:solidFill>
            <a:round/>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409" name="Text Box 29"/>
          <p:cNvSpPr txBox="1">
            <a:spLocks noChangeArrowheads="1"/>
          </p:cNvSpPr>
          <p:nvPr/>
        </p:nvSpPr>
        <p:spPr bwMode="auto">
          <a:xfrm>
            <a:off x="4554538" y="2070100"/>
            <a:ext cx="361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rPr>
              <a:t>+</a:t>
            </a:r>
          </a:p>
        </p:txBody>
      </p:sp>
      <p:sp>
        <p:nvSpPr>
          <p:cNvPr id="16410" name="Line 30"/>
          <p:cNvSpPr>
            <a:spLocks noChangeShapeType="1"/>
          </p:cNvSpPr>
          <p:nvPr/>
        </p:nvSpPr>
        <p:spPr bwMode="auto">
          <a:xfrm>
            <a:off x="5889625" y="1306513"/>
            <a:ext cx="15843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11" name="Line 31"/>
          <p:cNvSpPr>
            <a:spLocks noChangeShapeType="1"/>
          </p:cNvSpPr>
          <p:nvPr/>
        </p:nvSpPr>
        <p:spPr bwMode="auto">
          <a:xfrm>
            <a:off x="4737100" y="3797300"/>
            <a:ext cx="3132138" cy="0"/>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12" name="Line 32"/>
          <p:cNvSpPr>
            <a:spLocks noChangeShapeType="1"/>
          </p:cNvSpPr>
          <p:nvPr/>
        </p:nvSpPr>
        <p:spPr bwMode="auto">
          <a:xfrm>
            <a:off x="7869238" y="1306513"/>
            <a:ext cx="0" cy="2476500"/>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13" name="Line 33"/>
          <p:cNvSpPr>
            <a:spLocks noChangeShapeType="1"/>
          </p:cNvSpPr>
          <p:nvPr/>
        </p:nvSpPr>
        <p:spPr bwMode="auto">
          <a:xfrm flipH="1">
            <a:off x="7478713" y="1306513"/>
            <a:ext cx="390525"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414" name="Line 34"/>
          <p:cNvSpPr>
            <a:spLocks noChangeShapeType="1"/>
          </p:cNvSpPr>
          <p:nvPr/>
        </p:nvSpPr>
        <p:spPr bwMode="auto">
          <a:xfrm>
            <a:off x="5484813" y="1306513"/>
            <a:ext cx="404812" cy="0"/>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15" name="Line 35"/>
          <p:cNvSpPr>
            <a:spLocks noChangeShapeType="1"/>
          </p:cNvSpPr>
          <p:nvPr/>
        </p:nvSpPr>
        <p:spPr bwMode="auto">
          <a:xfrm>
            <a:off x="5699125" y="1306513"/>
            <a:ext cx="0" cy="422275"/>
          </a:xfrm>
          <a:prstGeom prst="line">
            <a:avLst/>
          </a:prstGeom>
          <a:noFill/>
          <a:ln w="38100">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6416" name="Line 36"/>
          <p:cNvSpPr>
            <a:spLocks noChangeShapeType="1"/>
          </p:cNvSpPr>
          <p:nvPr/>
        </p:nvSpPr>
        <p:spPr bwMode="auto">
          <a:xfrm>
            <a:off x="5699125" y="1658938"/>
            <a:ext cx="0" cy="7048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6417" name="Text Box 37"/>
          <p:cNvSpPr txBox="1">
            <a:spLocks noChangeArrowheads="1"/>
          </p:cNvSpPr>
          <p:nvPr/>
        </p:nvSpPr>
        <p:spPr bwMode="auto">
          <a:xfrm>
            <a:off x="5307013" y="1487488"/>
            <a:ext cx="5254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b="0">
                <a:solidFill>
                  <a:schemeClr val="tx1"/>
                </a:solidFill>
                <a:latin typeface="Times New Roman" panose="02020603050405020304" pitchFamily="18" charset="0"/>
              </a:rPr>
              <a:t>A</a:t>
            </a:r>
          </a:p>
        </p:txBody>
      </p:sp>
      <p:sp>
        <p:nvSpPr>
          <p:cNvPr id="16418" name="Text Box 38"/>
          <p:cNvSpPr txBox="1">
            <a:spLocks noChangeArrowheads="1"/>
          </p:cNvSpPr>
          <p:nvPr/>
        </p:nvSpPr>
        <p:spPr bwMode="auto">
          <a:xfrm>
            <a:off x="2195513" y="858838"/>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OP</a:t>
            </a:r>
          </a:p>
        </p:txBody>
      </p:sp>
      <p:sp>
        <p:nvSpPr>
          <p:cNvPr id="372775" name="Rectangle 39"/>
          <p:cNvSpPr>
            <a:spLocks noChangeArrowheads="1"/>
          </p:cNvSpPr>
          <p:nvPr/>
        </p:nvSpPr>
        <p:spPr bwMode="auto">
          <a:xfrm>
            <a:off x="192088" y="4549775"/>
            <a:ext cx="8269287" cy="211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20000"/>
              </a:spcBef>
            </a:pPr>
            <a:r>
              <a:rPr lang="zh-CN" altLang="en-US" sz="2000">
                <a:solidFill>
                  <a:srgbClr val="A50021"/>
                </a:solidFill>
                <a:ea typeface="黑体" panose="02010609060101010101" pitchFamily="49" charset="-122"/>
              </a:rPr>
              <a:t>偏移寻址：</a:t>
            </a:r>
            <a:r>
              <a:rPr lang="en-US" altLang="zh-CN" sz="2000">
                <a:solidFill>
                  <a:srgbClr val="A50021"/>
                </a:solidFill>
                <a:ea typeface="黑体" panose="02010609060101010101" pitchFamily="49" charset="-122"/>
              </a:rPr>
              <a:t>EA=A+(R)   R</a:t>
            </a:r>
            <a:r>
              <a:rPr lang="zh-CN" altLang="en-US" sz="2000">
                <a:solidFill>
                  <a:srgbClr val="A50021"/>
                </a:solidFill>
                <a:ea typeface="黑体" panose="02010609060101010101" pitchFamily="49" charset="-122"/>
              </a:rPr>
              <a:t>可以明显给出，也可以隐含给出</a:t>
            </a:r>
          </a:p>
          <a:p>
            <a:pPr>
              <a:lnSpc>
                <a:spcPct val="120000"/>
              </a:lnSpc>
              <a:spcBef>
                <a:spcPct val="20000"/>
              </a:spcBef>
            </a:pPr>
            <a:r>
              <a:rPr lang="zh-CN" altLang="en-US" sz="20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R</a:t>
            </a:r>
            <a:r>
              <a:rPr lang="zh-CN" altLang="en-US" sz="2000">
                <a:solidFill>
                  <a:srgbClr val="A50021"/>
                </a:solidFill>
                <a:ea typeface="黑体" panose="02010609060101010101" pitchFamily="49" charset="-122"/>
              </a:rPr>
              <a:t>可以为</a:t>
            </a:r>
            <a:r>
              <a:rPr lang="en-US" altLang="zh-CN" sz="2000">
                <a:solidFill>
                  <a:srgbClr val="A50021"/>
                </a:solidFill>
                <a:ea typeface="黑体" panose="02010609060101010101" pitchFamily="49" charset="-122"/>
              </a:rPr>
              <a:t>PC</a:t>
            </a:r>
            <a:r>
              <a:rPr lang="zh-CN" altLang="en-US" sz="2000">
                <a:solidFill>
                  <a:srgbClr val="A50021"/>
                </a:solidFill>
                <a:ea typeface="黑体" panose="02010609060101010101" pitchFamily="49" charset="-122"/>
              </a:rPr>
              <a:t>、基址寄存器</a:t>
            </a:r>
            <a:r>
              <a:rPr lang="en-US" altLang="zh-CN" sz="2000">
                <a:solidFill>
                  <a:srgbClr val="A50021"/>
                </a:solidFill>
                <a:ea typeface="黑体" panose="02010609060101010101" pitchFamily="49" charset="-122"/>
              </a:rPr>
              <a:t>B</a:t>
            </a:r>
            <a:r>
              <a:rPr lang="zh-CN" altLang="en-US" sz="2000">
                <a:solidFill>
                  <a:srgbClr val="A50021"/>
                </a:solidFill>
                <a:ea typeface="黑体" panose="02010609060101010101" pitchFamily="49" charset="-122"/>
              </a:rPr>
              <a:t>、变址寄存器 </a:t>
            </a:r>
            <a:r>
              <a:rPr lang="en-US" altLang="zh-CN" sz="2000">
                <a:solidFill>
                  <a:srgbClr val="A50021"/>
                </a:solidFill>
                <a:ea typeface="黑体" panose="02010609060101010101" pitchFamily="49" charset="-122"/>
              </a:rPr>
              <a:t>I</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相对寻址： </a:t>
            </a:r>
            <a:r>
              <a:rPr lang="en-US" altLang="zh-CN" sz="2000">
                <a:ea typeface="黑体" panose="02010609060101010101" pitchFamily="49" charset="-122"/>
              </a:rPr>
              <a:t>EA=A+(PC)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当前指令处</a:t>
            </a:r>
            <a:r>
              <a:rPr lang="zh-CN" altLang="en-US" sz="2000">
                <a:ea typeface="黑体" panose="02010609060101010101" pitchFamily="49" charset="-122"/>
              </a:rPr>
              <a:t>位移量为</a:t>
            </a:r>
            <a:r>
              <a:rPr lang="en-US" altLang="zh-CN" sz="2000">
                <a:ea typeface="黑体" panose="02010609060101010101" pitchFamily="49" charset="-122"/>
              </a:rPr>
              <a:t>A</a:t>
            </a:r>
            <a:r>
              <a:rPr lang="zh-CN" altLang="en-US" sz="2000">
                <a:ea typeface="黑体" panose="02010609060101010101" pitchFamily="49" charset="-122"/>
              </a:rPr>
              <a:t>的单元</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基址寻址： </a:t>
            </a:r>
            <a:r>
              <a:rPr lang="en-US" altLang="zh-CN" sz="2000">
                <a:ea typeface="黑体" panose="02010609060101010101" pitchFamily="49" charset="-122"/>
              </a:rPr>
              <a:t>EA=A+(B)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基址</a:t>
            </a:r>
            <a:r>
              <a:rPr lang="en-US" altLang="zh-CN" sz="2000">
                <a:solidFill>
                  <a:schemeClr val="accent1"/>
                </a:solidFill>
                <a:ea typeface="黑体" panose="02010609060101010101" pitchFamily="49" charset="-122"/>
              </a:rPr>
              <a:t>(B)</a:t>
            </a:r>
            <a:r>
              <a:rPr lang="zh-CN" altLang="en-US" sz="2000">
                <a:solidFill>
                  <a:schemeClr val="accent1"/>
                </a:solidFill>
                <a:ea typeface="黑体" panose="02010609060101010101" pitchFamily="49" charset="-122"/>
              </a:rPr>
              <a:t>处</a:t>
            </a:r>
            <a:r>
              <a:rPr lang="zh-CN" altLang="en-US" sz="2000">
                <a:ea typeface="黑体" panose="02010609060101010101" pitchFamily="49" charset="-122"/>
              </a:rPr>
              <a:t>位移量为</a:t>
            </a:r>
            <a:r>
              <a:rPr lang="en-US" altLang="zh-CN" sz="2000">
                <a:ea typeface="黑体" panose="02010609060101010101" pitchFamily="49" charset="-122"/>
              </a:rPr>
              <a:t>A</a:t>
            </a:r>
            <a:r>
              <a:rPr lang="zh-CN" altLang="en-US" sz="2000">
                <a:ea typeface="黑体" panose="02010609060101010101" pitchFamily="49" charset="-122"/>
              </a:rPr>
              <a:t>的单元</a:t>
            </a:r>
          </a:p>
          <a:p>
            <a:pPr lvl="1">
              <a:lnSpc>
                <a:spcPct val="120000"/>
              </a:lnSpc>
              <a:spcBef>
                <a:spcPct val="20000"/>
              </a:spcBef>
              <a:buFontTx/>
              <a:buChar char="•"/>
            </a:pPr>
            <a:r>
              <a:rPr lang="zh-CN" altLang="en-US" sz="2000">
                <a:solidFill>
                  <a:schemeClr val="tx1"/>
                </a:solidFill>
                <a:ea typeface="黑体" panose="02010609060101010101" pitchFamily="49" charset="-122"/>
              </a:rPr>
              <a:t> </a:t>
            </a:r>
            <a:r>
              <a:rPr lang="zh-CN" altLang="en-US" sz="2000">
                <a:ea typeface="黑体" panose="02010609060101010101" pitchFamily="49" charset="-122"/>
              </a:rPr>
              <a:t>变址寻址： </a:t>
            </a:r>
            <a:r>
              <a:rPr lang="en-US" altLang="zh-CN" sz="2000">
                <a:ea typeface="黑体" panose="02010609060101010101" pitchFamily="49" charset="-122"/>
              </a:rPr>
              <a:t>EA=A+(I)        </a:t>
            </a:r>
            <a:r>
              <a:rPr lang="zh-CN" altLang="en-US" sz="2000">
                <a:ea typeface="黑体" panose="02010609060101010101" pitchFamily="49" charset="-122"/>
              </a:rPr>
              <a:t>相对于</a:t>
            </a:r>
            <a:r>
              <a:rPr lang="zh-CN" altLang="en-US" sz="2000">
                <a:solidFill>
                  <a:schemeClr val="accent1"/>
                </a:solidFill>
                <a:ea typeface="黑体" panose="02010609060101010101" pitchFamily="49" charset="-122"/>
              </a:rPr>
              <a:t>首址</a:t>
            </a:r>
            <a:r>
              <a:rPr lang="en-US" altLang="zh-CN" sz="2000">
                <a:solidFill>
                  <a:schemeClr val="accent1"/>
                </a:solidFill>
                <a:ea typeface="黑体" panose="02010609060101010101" pitchFamily="49" charset="-122"/>
              </a:rPr>
              <a:t>A</a:t>
            </a:r>
            <a:r>
              <a:rPr lang="zh-CN" altLang="en-US" sz="2000">
                <a:solidFill>
                  <a:schemeClr val="accent1"/>
                </a:solidFill>
                <a:ea typeface="黑体" panose="02010609060101010101" pitchFamily="49" charset="-122"/>
              </a:rPr>
              <a:t>处</a:t>
            </a:r>
            <a:r>
              <a:rPr lang="zh-CN" altLang="en-US" sz="2000">
                <a:ea typeface="黑体" panose="02010609060101010101" pitchFamily="49" charset="-122"/>
              </a:rPr>
              <a:t>位移量为</a:t>
            </a:r>
            <a:r>
              <a:rPr lang="en-US" altLang="zh-CN" sz="2000">
                <a:ea typeface="黑体" panose="02010609060101010101" pitchFamily="49" charset="-122"/>
              </a:rPr>
              <a:t>(I)</a:t>
            </a:r>
            <a:r>
              <a:rPr lang="zh-CN" altLang="en-US" sz="2000">
                <a:ea typeface="黑体" panose="02010609060101010101" pitchFamily="49" charset="-122"/>
              </a:rPr>
              <a:t>的单元</a:t>
            </a:r>
          </a:p>
        </p:txBody>
      </p:sp>
      <p:sp>
        <p:nvSpPr>
          <p:cNvPr id="16420" name="Line 40"/>
          <p:cNvSpPr>
            <a:spLocks noChangeShapeType="1"/>
          </p:cNvSpPr>
          <p:nvPr/>
        </p:nvSpPr>
        <p:spPr bwMode="auto">
          <a:xfrm>
            <a:off x="4403725" y="815975"/>
            <a:ext cx="0" cy="5778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421" name="Text Box 41"/>
          <p:cNvSpPr txBox="1">
            <a:spLocks noChangeArrowheads="1"/>
          </p:cNvSpPr>
          <p:nvPr/>
        </p:nvSpPr>
        <p:spPr bwMode="auto">
          <a:xfrm>
            <a:off x="4516438" y="841375"/>
            <a:ext cx="766762"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solidFill>
                  <a:schemeClr val="tx1"/>
                </a:solidFill>
              </a:rPr>
              <a:t>......</a:t>
            </a:r>
          </a:p>
        </p:txBody>
      </p:sp>
      <p:sp>
        <p:nvSpPr>
          <p:cNvPr id="372778" name="Text Box 42"/>
          <p:cNvSpPr txBox="1">
            <a:spLocks noChangeArrowheads="1"/>
          </p:cNvSpPr>
          <p:nvPr/>
        </p:nvSpPr>
        <p:spPr bwMode="auto">
          <a:xfrm>
            <a:off x="246063" y="1238250"/>
            <a:ext cx="1270000" cy="151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000">
                <a:ea typeface="黑体" panose="02010609060101010101" pitchFamily="49" charset="-122"/>
              </a:rPr>
              <a:t>指令中给出的地址码</a:t>
            </a:r>
            <a:r>
              <a:rPr lang="en-US" altLang="zh-CN" sz="2000">
                <a:ea typeface="黑体" panose="02010609060101010101" pitchFamily="49" charset="-122"/>
              </a:rPr>
              <a:t>A</a:t>
            </a:r>
            <a:r>
              <a:rPr lang="zh-CN" altLang="en-US" sz="2000">
                <a:ea typeface="黑体" panose="02010609060101010101" pitchFamily="49" charset="-122"/>
              </a:rPr>
              <a:t>称为</a:t>
            </a:r>
            <a:r>
              <a:rPr lang="zh-CN" altLang="en-US" sz="2000">
                <a:solidFill>
                  <a:srgbClr val="A50021"/>
                </a:solidFill>
                <a:ea typeface="黑体" panose="02010609060101010101" pitchFamily="49" charset="-122"/>
              </a:rPr>
              <a:t>形式地址</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775">
                                            <p:txEl>
                                              <p:pRg st="2" end="2"/>
                                            </p:txEl>
                                          </p:spTgt>
                                        </p:tgtEl>
                                        <p:attrNameLst>
                                          <p:attrName>style.visibility</p:attrName>
                                        </p:attrNameLst>
                                      </p:cBhvr>
                                      <p:to>
                                        <p:strVal val="visible"/>
                                      </p:to>
                                    </p:set>
                                    <p:animEffect transition="in" filter="blinds(horizontal)">
                                      <p:cBhvr>
                                        <p:cTn id="7" dur="500"/>
                                        <p:tgtEl>
                                          <p:spTgt spid="3727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2775">
                                            <p:txEl>
                                              <p:pRg st="3" end="3"/>
                                            </p:txEl>
                                          </p:spTgt>
                                        </p:tgtEl>
                                        <p:attrNameLst>
                                          <p:attrName>style.visibility</p:attrName>
                                        </p:attrNameLst>
                                      </p:cBhvr>
                                      <p:to>
                                        <p:strVal val="visible"/>
                                      </p:to>
                                    </p:set>
                                    <p:animEffect transition="in" filter="blinds(horizontal)">
                                      <p:cBhvr>
                                        <p:cTn id="12" dur="500"/>
                                        <p:tgtEl>
                                          <p:spTgt spid="3727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2775">
                                            <p:txEl>
                                              <p:pRg st="4" end="4"/>
                                            </p:txEl>
                                          </p:spTgt>
                                        </p:tgtEl>
                                        <p:attrNameLst>
                                          <p:attrName>style.visibility</p:attrName>
                                        </p:attrNameLst>
                                      </p:cBhvr>
                                      <p:to>
                                        <p:strVal val="visible"/>
                                      </p:to>
                                    </p:set>
                                    <p:animEffect transition="in" filter="blinds(horizontal)">
                                      <p:cBhvr>
                                        <p:cTn id="17" dur="500"/>
                                        <p:tgtEl>
                                          <p:spTgt spid="3727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2778"/>
                                        </p:tgtEl>
                                        <p:attrNameLst>
                                          <p:attrName>style.visibility</p:attrName>
                                        </p:attrNameLst>
                                      </p:cBhvr>
                                      <p:to>
                                        <p:strVal val="visible"/>
                                      </p:to>
                                    </p:set>
                                    <p:animEffect transition="in" filter="blinds(horizontal)">
                                      <p:cBhvr>
                                        <p:cTn id="22" dur="500"/>
                                        <p:tgtEl>
                                          <p:spTgt spid="37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1200" y="34925"/>
            <a:ext cx="2054225" cy="422275"/>
          </a:xfrm>
          <a:noFill/>
        </p:spPr>
        <p:txBody>
          <a:bodyPr anchor="ctr"/>
          <a:lstStyle/>
          <a:p>
            <a:r>
              <a:rPr lang="zh-CN" altLang="en-US" smtClean="0">
                <a:ea typeface="宋体" panose="02010600030101010101" pitchFamily="2" charset="-122"/>
              </a:rPr>
              <a:t>偏移寻址方式</a:t>
            </a:r>
            <a:r>
              <a:rPr lang="zh-CN" altLang="en-US" sz="2800" smtClean="0">
                <a:ea typeface="宋体" panose="02010600030101010101" pitchFamily="2" charset="-122"/>
              </a:rPr>
              <a:t> </a:t>
            </a:r>
          </a:p>
        </p:txBody>
      </p:sp>
      <p:sp>
        <p:nvSpPr>
          <p:cNvPr id="373763" name="Rectangle 3"/>
          <p:cNvSpPr>
            <a:spLocks noGrp="1" noChangeArrowheads="1"/>
          </p:cNvSpPr>
          <p:nvPr>
            <p:ph type="body" idx="1"/>
          </p:nvPr>
        </p:nvSpPr>
        <p:spPr>
          <a:xfrm>
            <a:off x="182563" y="623888"/>
            <a:ext cx="8704262" cy="5715000"/>
          </a:xfrm>
        </p:spPr>
        <p:txBody>
          <a:bodyPr/>
          <a:lstStyle/>
          <a:p>
            <a:pPr marL="342900" indent="-342900">
              <a:lnSpc>
                <a:spcPct val="110000"/>
              </a:lnSpc>
              <a:buFont typeface="Monotype Sorts" pitchFamily="2" charset="2"/>
              <a:buChar char="l"/>
              <a:defRPr/>
            </a:pPr>
            <a:r>
              <a:rPr lang="zh-CN" altLang="en-US" dirty="0" smtClean="0">
                <a:latin typeface="Arial" panose="020B0604020202020204" pitchFamily="34" charset="0"/>
                <a:ea typeface="黑体" panose="02010609060101010101" pitchFamily="49" charset="-122"/>
                <a:hlinkClick r:id="rId2" action="ppaction://hlinksldjump"/>
              </a:rPr>
              <a:t>相对寻址</a:t>
            </a:r>
            <a:endParaRPr lang="zh-CN"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指令地址码给出一个偏移量(带符号数)，基准地址</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隐含</a:t>
            </a:r>
            <a:r>
              <a:rPr lang="zh-CN" altLang="en-US" dirty="0" smtClean="0">
                <a:latin typeface="Arial" panose="020B0604020202020204" pitchFamily="34" charset="0"/>
                <a:ea typeface="黑体" panose="02010609060101010101" pitchFamily="49" charset="-122"/>
              </a:rPr>
              <a:t>由</a:t>
            </a:r>
            <a:r>
              <a:rPr lang="en-US" altLang="en-US" dirty="0" smtClean="0">
                <a:latin typeface="Arial" panose="020B0604020202020204" pitchFamily="34" charset="0"/>
                <a:ea typeface="黑体" panose="02010609060101010101" pitchFamily="49" charset="-122"/>
              </a:rPr>
              <a:t>PC</a:t>
            </a:r>
            <a:r>
              <a:rPr lang="zh-CN" altLang="en-US" dirty="0" smtClean="0">
                <a:latin typeface="Arial" panose="020B0604020202020204" pitchFamily="34" charset="0"/>
                <a:ea typeface="黑体" panose="02010609060101010101" pitchFamily="49" charset="-122"/>
              </a:rPr>
              <a:t>给出。</a:t>
            </a: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即：</a:t>
            </a:r>
            <a:r>
              <a:rPr lang="en-US" altLang="en-US" dirty="0" smtClean="0">
                <a:latin typeface="Arial" panose="020B0604020202020204" pitchFamily="34" charset="0"/>
                <a:ea typeface="黑体" panose="02010609060101010101" pitchFamily="49" charset="-122"/>
              </a:rPr>
              <a:t>EA=(PC)+A</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ex. MIPS’s instruction:  </a:t>
            </a:r>
            <a:r>
              <a:rPr lang="en-US" altLang="zh-CN" dirty="0" err="1" smtClean="0">
                <a:latin typeface="Arial" panose="020B0604020202020204" pitchFamily="34" charset="0"/>
                <a:ea typeface="黑体" panose="02010609060101010101" pitchFamily="49" charset="-122"/>
              </a:rPr>
              <a:t>Beq</a:t>
            </a:r>
            <a:r>
              <a:rPr lang="zh-CN" altLang="en-US" dirty="0" smtClean="0">
                <a:latin typeface="Arial" panose="020B0604020202020204" pitchFamily="34" charset="0"/>
                <a:ea typeface="黑体" panose="02010609060101010101" pitchFamily="49" charset="-122"/>
              </a:rPr>
              <a:t>）</a:t>
            </a:r>
            <a:endParaRPr lang="en-US"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可用来实现程序(公共子程序)的浮动 或 指定转移目标地址</a:t>
            </a:r>
          </a:p>
          <a:p>
            <a:pPr marL="342900" indent="-342900">
              <a:lnSpc>
                <a:spcPct val="110000"/>
              </a:lnSpc>
              <a:buFont typeface="Monotype Sorts" pitchFamily="2" charset="2"/>
              <a:buChar char=" "/>
              <a:defRPr/>
            </a:pPr>
            <a:r>
              <a:rPr lang="zh-CN" altLang="en-US" dirty="0" smtClean="0">
                <a:solidFill>
                  <a:srgbClr val="4B9556"/>
                </a:solidFill>
                <a:latin typeface="Arial" panose="020B0604020202020204" pitchFamily="34" charset="0"/>
                <a:ea typeface="黑体" panose="02010609060101010101" pitchFamily="49" charset="-122"/>
              </a:rPr>
              <a:t>注意：当前</a:t>
            </a:r>
            <a:r>
              <a:rPr lang="en-US" altLang="zh-CN" dirty="0" smtClean="0">
                <a:solidFill>
                  <a:srgbClr val="4B9556"/>
                </a:solidFill>
                <a:latin typeface="Arial" panose="020B0604020202020204" pitchFamily="34" charset="0"/>
                <a:ea typeface="黑体" panose="02010609060101010101" pitchFamily="49" charset="-122"/>
              </a:rPr>
              <a:t>PC</a:t>
            </a:r>
            <a:r>
              <a:rPr lang="zh-CN" altLang="en-US" dirty="0" smtClean="0">
                <a:solidFill>
                  <a:srgbClr val="4B9556"/>
                </a:solidFill>
                <a:latin typeface="Arial" panose="020B0604020202020204" pitchFamily="34" charset="0"/>
                <a:ea typeface="黑体" panose="02010609060101010101" pitchFamily="49" charset="-122"/>
              </a:rPr>
              <a:t>的值可以是正在执行指令的地址或下条指令的地址</a:t>
            </a:r>
          </a:p>
          <a:p>
            <a:pPr marL="342900" indent="-342900">
              <a:lnSpc>
                <a:spcPct val="110000"/>
              </a:lnSpc>
              <a:buFont typeface="Monotype Sorts" pitchFamily="2" charset="2"/>
              <a:buChar char="l"/>
              <a:defRPr/>
            </a:pPr>
            <a:r>
              <a:rPr lang="zh-CN" altLang="en-US" dirty="0" smtClean="0">
                <a:solidFill>
                  <a:srgbClr val="0000FF"/>
                </a:solidFill>
                <a:latin typeface="Arial" panose="020B0604020202020204" pitchFamily="34" charset="0"/>
                <a:ea typeface="黑体" panose="02010609060101010101" pitchFamily="49" charset="-122"/>
                <a:hlinkClick r:id="rId3" action="ppaction://hlinksldjump"/>
              </a:rPr>
              <a:t>基址寻址</a:t>
            </a:r>
            <a:endParaRPr lang="zh-CN" altLang="en-US" dirty="0" smtClean="0">
              <a:solidFill>
                <a:srgbClr val="0000FF"/>
              </a:solidFill>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指令地址码给出一个偏移量，基准地址</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smtClean="0">
                <a:latin typeface="Arial" panose="020B0604020202020204" pitchFamily="34" charset="0"/>
                <a:ea typeface="黑体" panose="02010609060101010101" pitchFamily="49" charset="-122"/>
              </a:rPr>
              <a:t>由基址寄存器</a:t>
            </a:r>
            <a:r>
              <a:rPr lang="en-US" altLang="zh-CN" dirty="0" smtClean="0">
                <a:latin typeface="Arial" panose="020B0604020202020204" pitchFamily="34" charset="0"/>
                <a:ea typeface="黑体" panose="02010609060101010101" pitchFamily="49" charset="-122"/>
              </a:rPr>
              <a:t>B</a:t>
            </a:r>
            <a:r>
              <a:rPr lang="zh-CN" altLang="en-US" dirty="0" smtClean="0">
                <a:latin typeface="Arial" panose="020B0604020202020204" pitchFamily="34" charset="0"/>
                <a:ea typeface="黑体" panose="02010609060101010101" pitchFamily="49" charset="-122"/>
              </a:rPr>
              <a:t>给出。即：</a:t>
            </a:r>
            <a:r>
              <a:rPr lang="en-US" altLang="en-US" dirty="0" smtClean="0">
                <a:latin typeface="Arial" panose="020B0604020202020204" pitchFamily="34" charset="0"/>
                <a:ea typeface="黑体" panose="02010609060101010101" pitchFamily="49" charset="-122"/>
              </a:rPr>
              <a:t>EA=(B)+A</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ex. MIPS’s instructions:  </a:t>
            </a:r>
            <a:r>
              <a:rPr lang="en-US" altLang="zh-CN" dirty="0" err="1" smtClean="0">
                <a:latin typeface="Arial" panose="020B0604020202020204" pitchFamily="34" charset="0"/>
                <a:ea typeface="黑体" panose="02010609060101010101" pitchFamily="49" charset="-122"/>
              </a:rPr>
              <a:t>lw</a:t>
            </a:r>
            <a:r>
              <a:rPr lang="en-US" altLang="zh-CN" dirty="0" smtClean="0">
                <a:latin typeface="Arial" panose="020B0604020202020204" pitchFamily="34" charset="0"/>
                <a:ea typeface="黑体" panose="02010609060101010101" pitchFamily="49" charset="-122"/>
              </a:rPr>
              <a:t> / </a:t>
            </a:r>
            <a:r>
              <a:rPr lang="en-US" altLang="zh-CN" dirty="0" err="1" smtClean="0">
                <a:latin typeface="Arial" panose="020B0604020202020204" pitchFamily="34" charset="0"/>
                <a:ea typeface="黑体" panose="02010609060101010101" pitchFamily="49" charset="-122"/>
              </a:rPr>
              <a:t>sw</a:t>
            </a:r>
            <a:r>
              <a:rPr lang="zh-CN" altLang="en-US" dirty="0" smtClean="0">
                <a:latin typeface="Arial" panose="020B0604020202020204" pitchFamily="34" charset="0"/>
                <a:ea typeface="黑体" panose="02010609060101010101" pitchFamily="49" charset="-122"/>
              </a:rPr>
              <a:t>）</a:t>
            </a:r>
            <a:endParaRPr lang="en-US" altLang="en-US" dirty="0" smtClean="0">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可用来实现多道程序重定位 </a:t>
            </a:r>
            <a:r>
              <a:rPr lang="zh-CN" altLang="en-US" dirty="0" smtClean="0">
                <a:solidFill>
                  <a:schemeClr val="accent2"/>
                </a:solidFill>
                <a:latin typeface="Arial" panose="020B0604020202020204" pitchFamily="34" charset="0"/>
                <a:ea typeface="黑体" panose="02010609060101010101" pitchFamily="49" charset="-122"/>
              </a:rPr>
              <a:t>或 过程调用中参数的访问</a:t>
            </a:r>
          </a:p>
          <a:p>
            <a:pPr marL="342900" indent="-342900">
              <a:lnSpc>
                <a:spcPct val="110000"/>
              </a:lnSpc>
              <a:buFont typeface="Monotype Sorts" pitchFamily="2" charset="2"/>
              <a:buChar char="l"/>
              <a:defRPr/>
            </a:pPr>
            <a:r>
              <a:rPr lang="zh-CN" altLang="en-US" dirty="0" smtClean="0">
                <a:solidFill>
                  <a:srgbClr val="0000FF"/>
                </a:solidFill>
                <a:latin typeface="Arial" panose="020B0604020202020204" pitchFamily="34" charset="0"/>
                <a:ea typeface="黑体" panose="02010609060101010101" pitchFamily="49" charset="-122"/>
                <a:hlinkClick r:id="rId4" action="ppaction://hlinksldjump"/>
              </a:rPr>
              <a:t>变址寻址</a:t>
            </a:r>
            <a:endParaRPr lang="zh-CN" altLang="en-US" dirty="0" smtClean="0">
              <a:solidFill>
                <a:srgbClr val="0000FF"/>
              </a:solidFill>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r>
              <a:rPr lang="zh-CN" altLang="en-US" dirty="0" smtClean="0">
                <a:latin typeface="Arial" panose="020B0604020202020204" pitchFamily="34" charset="0"/>
                <a:ea typeface="黑体" panose="02010609060101010101" pitchFamily="49" charset="-122"/>
              </a:rPr>
              <a:t>指令地址码给出一个基准地址，而偏移量(无符号数)</a:t>
            </a:r>
            <a:r>
              <a:rPr lang="zh-CN" altLang="en-US" dirty="0" smtClean="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smtClean="0">
                <a:latin typeface="Arial" panose="020B0604020202020204" pitchFamily="34" charset="0"/>
                <a:ea typeface="黑体" panose="02010609060101010101" pitchFamily="49" charset="-122"/>
              </a:rPr>
              <a:t>由变址寄存器 </a:t>
            </a:r>
            <a:r>
              <a:rPr lang="en-US" altLang="zh-CN" dirty="0" smtClean="0">
                <a:latin typeface="Arial" panose="020B0604020202020204" pitchFamily="34" charset="0"/>
                <a:ea typeface="黑体" panose="02010609060101010101" pitchFamily="49" charset="-122"/>
              </a:rPr>
              <a:t>I </a:t>
            </a:r>
            <a:r>
              <a:rPr lang="zh-CN" altLang="en-US" dirty="0" smtClean="0">
                <a:latin typeface="Arial" panose="020B0604020202020204" pitchFamily="34" charset="0"/>
                <a:ea typeface="黑体" panose="02010609060101010101" pitchFamily="49" charset="-122"/>
              </a:rPr>
              <a:t>给出。即：</a:t>
            </a:r>
            <a:r>
              <a:rPr lang="en-US" altLang="en-US" dirty="0" smtClean="0">
                <a:latin typeface="Arial" panose="020B0604020202020204" pitchFamily="34" charset="0"/>
                <a:ea typeface="黑体" panose="02010609060101010101" pitchFamily="49" charset="-122"/>
              </a:rPr>
              <a:t>EA=(I)+A</a:t>
            </a:r>
          </a:p>
          <a:p>
            <a:pPr marL="342900" indent="-342900">
              <a:lnSpc>
                <a:spcPct val="110000"/>
              </a:lnSpc>
              <a:buFont typeface="Monotype Sorts" pitchFamily="2" charset="2"/>
              <a:buChar char=" "/>
              <a:defRPr/>
            </a:pPr>
            <a:r>
              <a:rPr lang="zh-CN" altLang="en-US" dirty="0" smtClean="0">
                <a:solidFill>
                  <a:srgbClr val="0000FF"/>
                </a:solidFill>
                <a:latin typeface="Arial" panose="020B0604020202020204" pitchFamily="34" charset="0"/>
                <a:ea typeface="黑体" panose="02010609060101010101" pitchFamily="49" charset="-122"/>
              </a:rPr>
              <a:t>可为循环重复操作提供一种高效机制，如实现对线性表的方便操作</a:t>
            </a:r>
          </a:p>
        </p:txBody>
      </p:sp>
      <p:sp>
        <p:nvSpPr>
          <p:cNvPr id="373764" name="Text Box 4"/>
          <p:cNvSpPr txBox="1">
            <a:spLocks noChangeArrowheads="1"/>
          </p:cNvSpPr>
          <p:nvPr/>
        </p:nvSpPr>
        <p:spPr bwMode="auto">
          <a:xfrm>
            <a:off x="6170613" y="6251575"/>
            <a:ext cx="1930400"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hlinkClick r:id="rId5" action="ppaction://hlinksldjump"/>
              </a:rPr>
              <a:t>SKIP</a:t>
            </a:r>
            <a:endParaRPr lang="en-US" altLang="zh-CN" sz="18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7" dur="500"/>
                                        <p:tgtEl>
                                          <p:spTgt spid="3737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0" dur="500"/>
                                        <p:tgtEl>
                                          <p:spTgt spid="3737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15" dur="500"/>
                                        <p:tgtEl>
                                          <p:spTgt spid="37376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3763">
                                            <p:txEl>
                                              <p:pRg st="4" end="4"/>
                                            </p:txEl>
                                          </p:spTgt>
                                        </p:tgtEl>
                                        <p:attrNameLst>
                                          <p:attrName>style.visibility</p:attrName>
                                        </p:attrNameLst>
                                      </p:cBhvr>
                                      <p:to>
                                        <p:strVal val="visible"/>
                                      </p:to>
                                    </p:set>
                                    <p:animEffect transition="in" filter="blinds(horizontal)">
                                      <p:cBhvr>
                                        <p:cTn id="20" dur="500"/>
                                        <p:tgtEl>
                                          <p:spTgt spid="37376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73763">
                                            <p:txEl>
                                              <p:pRg st="6" end="6"/>
                                            </p:txEl>
                                          </p:spTgt>
                                        </p:tgtEl>
                                        <p:attrNameLst>
                                          <p:attrName>style.visibility</p:attrName>
                                        </p:attrNameLst>
                                      </p:cBhvr>
                                      <p:to>
                                        <p:strVal val="visible"/>
                                      </p:to>
                                    </p:set>
                                    <p:animEffect transition="in" filter="blinds(horizontal)">
                                      <p:cBhvr>
                                        <p:cTn id="25" dur="500"/>
                                        <p:tgtEl>
                                          <p:spTgt spid="37376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73763">
                                            <p:txEl>
                                              <p:pRg st="7" end="7"/>
                                            </p:txEl>
                                          </p:spTgt>
                                        </p:tgtEl>
                                        <p:attrNameLst>
                                          <p:attrName>style.visibility</p:attrName>
                                        </p:attrNameLst>
                                      </p:cBhvr>
                                      <p:to>
                                        <p:strVal val="visible"/>
                                      </p:to>
                                    </p:set>
                                    <p:animEffect transition="in" filter="blinds(horizontal)">
                                      <p:cBhvr>
                                        <p:cTn id="30" dur="500"/>
                                        <p:tgtEl>
                                          <p:spTgt spid="37376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73763">
                                            <p:txEl>
                                              <p:pRg st="9" end="9"/>
                                            </p:txEl>
                                          </p:spTgt>
                                        </p:tgtEl>
                                        <p:attrNameLst>
                                          <p:attrName>style.visibility</p:attrName>
                                        </p:attrNameLst>
                                      </p:cBhvr>
                                      <p:to>
                                        <p:strVal val="visible"/>
                                      </p:to>
                                    </p:set>
                                    <p:animEffect transition="in" filter="blinds(horizontal)">
                                      <p:cBhvr>
                                        <p:cTn id="35" dur="500"/>
                                        <p:tgtEl>
                                          <p:spTgt spid="373763">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73763">
                                            <p:txEl>
                                              <p:pRg st="10" end="10"/>
                                            </p:txEl>
                                          </p:spTgt>
                                        </p:tgtEl>
                                        <p:attrNameLst>
                                          <p:attrName>style.visibility</p:attrName>
                                        </p:attrNameLst>
                                      </p:cBhvr>
                                      <p:to>
                                        <p:strVal val="visible"/>
                                      </p:to>
                                    </p:set>
                                    <p:animEffect transition="in" filter="blinds(horizontal)">
                                      <p:cBhvr>
                                        <p:cTn id="40" dur="500"/>
                                        <p:tgtEl>
                                          <p:spTgt spid="373763">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73764"/>
                                        </p:tgtEl>
                                        <p:attrNameLst>
                                          <p:attrName>style.visibility</p:attrName>
                                        </p:attrNameLst>
                                      </p:cBhvr>
                                      <p:to>
                                        <p:strVal val="visible"/>
                                      </p:to>
                                    </p:set>
                                    <p:animEffect transition="in" filter="blinds(horizontal)">
                                      <p:cBhvr>
                                        <p:cTn id="45"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09538"/>
            <a:ext cx="7280275" cy="368300"/>
          </a:xfrm>
        </p:spPr>
        <p:txBody>
          <a:bodyPr/>
          <a:lstStyle/>
          <a:p>
            <a:r>
              <a:rPr lang="zh-CN" altLang="en-US" smtClean="0">
                <a:ea typeface="宋体" panose="02010600030101010101" pitchFamily="2" charset="-122"/>
              </a:rPr>
              <a:t>相对寻址实现</a:t>
            </a:r>
            <a:r>
              <a:rPr lang="zh-CN" altLang="en-US" smtClean="0">
                <a:solidFill>
                  <a:schemeClr val="tx1"/>
                </a:solidFill>
                <a:ea typeface="宋体" panose="02010600030101010101" pitchFamily="2" charset="-122"/>
              </a:rPr>
              <a:t>公共子程序的浮动</a:t>
            </a:r>
          </a:p>
        </p:txBody>
      </p:sp>
      <p:sp>
        <p:nvSpPr>
          <p:cNvPr id="374788" name="Text Box 4"/>
          <p:cNvSpPr txBox="1">
            <a:spLocks noChangeArrowheads="1"/>
          </p:cNvSpPr>
          <p:nvPr/>
        </p:nvSpPr>
        <p:spPr bwMode="auto">
          <a:xfrm>
            <a:off x="366713" y="5580063"/>
            <a:ext cx="5907087"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5000"/>
              </a:lnSpc>
              <a:spcBef>
                <a:spcPct val="50000"/>
              </a:spcBef>
            </a:pPr>
            <a:r>
              <a:rPr lang="zh-CN" altLang="en-US" sz="2000">
                <a:ea typeface="黑体" panose="02010609060101010101" pitchFamily="49" charset="-122"/>
              </a:rPr>
              <a:t>子程序内地址关系相对独立，与用户程序的地址无关，不管浮动到哪里，总是实现</a:t>
            </a:r>
            <a:r>
              <a:rPr lang="en-US" altLang="zh-CN" sz="2000">
                <a:ea typeface="黑体" panose="02010609060101010101" pitchFamily="49" charset="-122"/>
              </a:rPr>
              <a:t>AX</a:t>
            </a:r>
            <a:r>
              <a:rPr lang="zh-CN" altLang="en-US" sz="2000">
                <a:ea typeface="黑体" panose="02010609060101010101" pitchFamily="49" charset="-122"/>
              </a:rPr>
              <a:t>和120相加</a:t>
            </a:r>
          </a:p>
        </p:txBody>
      </p:sp>
      <p:sp>
        <p:nvSpPr>
          <p:cNvPr id="374789" name="Text Box 5" descr="新闻纸"/>
          <p:cNvSpPr txBox="1">
            <a:spLocks noChangeArrowheads="1"/>
          </p:cNvSpPr>
          <p:nvPr/>
        </p:nvSpPr>
        <p:spPr bwMode="auto">
          <a:xfrm>
            <a:off x="866775" y="1828800"/>
            <a:ext cx="2284413" cy="1444625"/>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dirty="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4400" baseline="16000" dirty="0">
                <a:solidFill>
                  <a:srgbClr val="C2228D"/>
                </a:solidFill>
                <a:effectLst>
                  <a:outerShdw blurRad="38100" dist="38100" dir="2700000" algn="tl">
                    <a:srgbClr val="C0C0C0"/>
                  </a:outerShdw>
                </a:effectLst>
                <a:latin typeface="Arial" charset="0"/>
                <a:ea typeface="宋体" charset="-122"/>
              </a:rPr>
              <a:t>.</a:t>
            </a:r>
            <a:r>
              <a:rPr lang="en-US" altLang="zh-CN" sz="3600" baseline="16000" dirty="0">
                <a:solidFill>
                  <a:srgbClr val="C2228D"/>
                </a:solidFill>
                <a:effectLst>
                  <a:outerShdw blurRad="38100" dist="38100" dir="2700000" algn="tl">
                    <a:srgbClr val="C0C0C0"/>
                  </a:outerShdw>
                </a:effectLst>
                <a:latin typeface="Arial" charset="0"/>
                <a:ea typeface="宋体" charset="-122"/>
              </a:rPr>
              <a:t> </a:t>
            </a:r>
            <a:r>
              <a:rPr lang="en-US" altLang="zh-CN" sz="3600" dirty="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dirty="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18437" name="Rectangle 6" descr="纸莎草纸"/>
          <p:cNvSpPr>
            <a:spLocks noChangeArrowheads="1"/>
          </p:cNvSpPr>
          <p:nvPr/>
        </p:nvSpPr>
        <p:spPr bwMode="auto">
          <a:xfrm>
            <a:off x="4994275" y="706438"/>
            <a:ext cx="2284413" cy="464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8438" name="Line 11"/>
          <p:cNvSpPr>
            <a:spLocks noChangeShapeType="1"/>
          </p:cNvSpPr>
          <p:nvPr/>
        </p:nvSpPr>
        <p:spPr bwMode="auto">
          <a:xfrm>
            <a:off x="6153150" y="4791075"/>
            <a:ext cx="0" cy="436563"/>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39" name="Line 12"/>
          <p:cNvSpPr>
            <a:spLocks noChangeShapeType="1"/>
          </p:cNvSpPr>
          <p:nvPr/>
        </p:nvSpPr>
        <p:spPr bwMode="auto">
          <a:xfrm>
            <a:off x="6088063" y="2882900"/>
            <a:ext cx="0" cy="325438"/>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0" name="Line 13"/>
          <p:cNvSpPr>
            <a:spLocks noChangeShapeType="1"/>
          </p:cNvSpPr>
          <p:nvPr/>
        </p:nvSpPr>
        <p:spPr bwMode="auto">
          <a:xfrm>
            <a:off x="6088063" y="830263"/>
            <a:ext cx="0" cy="384175"/>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1" name="Text Box 16"/>
          <p:cNvSpPr txBox="1">
            <a:spLocks noChangeArrowheads="1"/>
          </p:cNvSpPr>
          <p:nvPr/>
        </p:nvSpPr>
        <p:spPr bwMode="auto">
          <a:xfrm>
            <a:off x="3122613" y="2143125"/>
            <a:ext cx="70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50</a:t>
            </a:r>
          </a:p>
        </p:txBody>
      </p:sp>
      <p:sp>
        <p:nvSpPr>
          <p:cNvPr id="18442" name="Text Box 17"/>
          <p:cNvSpPr txBox="1">
            <a:spLocks noChangeArrowheads="1"/>
          </p:cNvSpPr>
          <p:nvPr/>
        </p:nvSpPr>
        <p:spPr bwMode="auto">
          <a:xfrm>
            <a:off x="3092450" y="2782888"/>
            <a:ext cx="1308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5</a:t>
            </a:r>
            <a:r>
              <a:rPr lang="en-US" altLang="zh-CN" sz="2400">
                <a:solidFill>
                  <a:schemeClr val="tx1"/>
                </a:solidFill>
                <a:latin typeface="Times New Roman" panose="02020603050405020304" pitchFamily="18" charset="0"/>
              </a:rPr>
              <a:t>2</a:t>
            </a:r>
          </a:p>
        </p:txBody>
      </p:sp>
      <p:sp>
        <p:nvSpPr>
          <p:cNvPr id="18443" name="Line 18"/>
          <p:cNvSpPr>
            <a:spLocks noChangeShapeType="1"/>
          </p:cNvSpPr>
          <p:nvPr/>
        </p:nvSpPr>
        <p:spPr bwMode="auto">
          <a:xfrm>
            <a:off x="866775" y="2185988"/>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4" name="Line 19"/>
          <p:cNvSpPr>
            <a:spLocks noChangeShapeType="1"/>
          </p:cNvSpPr>
          <p:nvPr/>
        </p:nvSpPr>
        <p:spPr bwMode="auto">
          <a:xfrm>
            <a:off x="876300" y="2524125"/>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5" name="Line 20"/>
          <p:cNvSpPr>
            <a:spLocks noChangeShapeType="1"/>
          </p:cNvSpPr>
          <p:nvPr/>
        </p:nvSpPr>
        <p:spPr bwMode="auto">
          <a:xfrm>
            <a:off x="871538" y="2882900"/>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4805" name="Text Box 21"/>
          <p:cNvSpPr txBox="1">
            <a:spLocks noChangeArrowheads="1"/>
          </p:cNvSpPr>
          <p:nvPr/>
        </p:nvSpPr>
        <p:spPr bwMode="auto">
          <a:xfrm>
            <a:off x="1050925" y="2854325"/>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18447" name="Line 23"/>
          <p:cNvSpPr>
            <a:spLocks noChangeShapeType="1"/>
          </p:cNvSpPr>
          <p:nvPr/>
        </p:nvSpPr>
        <p:spPr bwMode="auto">
          <a:xfrm>
            <a:off x="4994275" y="1692275"/>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8" name="Line 24"/>
          <p:cNvSpPr>
            <a:spLocks noChangeShapeType="1"/>
          </p:cNvSpPr>
          <p:nvPr/>
        </p:nvSpPr>
        <p:spPr bwMode="auto">
          <a:xfrm>
            <a:off x="5003800" y="2030413"/>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9" name="Line 25"/>
          <p:cNvSpPr>
            <a:spLocks noChangeShapeType="1"/>
          </p:cNvSpPr>
          <p:nvPr/>
        </p:nvSpPr>
        <p:spPr bwMode="auto">
          <a:xfrm>
            <a:off x="4999038" y="2389188"/>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50" name="Line 7"/>
          <p:cNvSpPr>
            <a:spLocks noChangeShapeType="1"/>
          </p:cNvSpPr>
          <p:nvPr/>
        </p:nvSpPr>
        <p:spPr bwMode="auto">
          <a:xfrm flipV="1">
            <a:off x="3151188" y="1335088"/>
            <a:ext cx="1843087" cy="493712"/>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51" name="Line 8"/>
          <p:cNvSpPr>
            <a:spLocks noChangeShapeType="1"/>
          </p:cNvSpPr>
          <p:nvPr/>
        </p:nvSpPr>
        <p:spPr bwMode="auto">
          <a:xfrm flipV="1">
            <a:off x="3160713" y="2779713"/>
            <a:ext cx="1833562" cy="493712"/>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52" name="Text Box 14"/>
          <p:cNvSpPr txBox="1">
            <a:spLocks noChangeArrowheads="1"/>
          </p:cNvSpPr>
          <p:nvPr/>
        </p:nvSpPr>
        <p:spPr bwMode="auto">
          <a:xfrm>
            <a:off x="7288213" y="1600200"/>
            <a:ext cx="14636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100</a:t>
            </a:r>
          </a:p>
          <a:p>
            <a:r>
              <a:rPr lang="en-US" altLang="zh-CN" sz="2400">
                <a:solidFill>
                  <a:schemeClr val="tx1"/>
                </a:solidFill>
                <a:latin typeface="Times New Roman" panose="02020603050405020304" pitchFamily="18" charset="0"/>
              </a:rPr>
              <a:t>101=(PC)</a:t>
            </a:r>
            <a:endParaRPr lang="zh-CN" altLang="en-US" sz="2400">
              <a:solidFill>
                <a:schemeClr val="tx1"/>
              </a:solidFill>
              <a:latin typeface="Times New Roman" panose="02020603050405020304" pitchFamily="18" charset="0"/>
            </a:endParaRPr>
          </a:p>
        </p:txBody>
      </p:sp>
      <p:sp>
        <p:nvSpPr>
          <p:cNvPr id="374806" name="Text Box 22" descr="新闻纸"/>
          <p:cNvSpPr txBox="1">
            <a:spLocks noChangeArrowheads="1"/>
          </p:cNvSpPr>
          <p:nvPr/>
        </p:nvSpPr>
        <p:spPr bwMode="auto">
          <a:xfrm>
            <a:off x="4994275" y="1335088"/>
            <a:ext cx="2284413" cy="1444625"/>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3600" baseline="16000">
                <a:solidFill>
                  <a:srgbClr val="C2228D"/>
                </a:solidFill>
                <a:effectLst>
                  <a:outerShdw blurRad="38100" dist="38100" dir="2700000" algn="tl">
                    <a:srgbClr val="C0C0C0"/>
                  </a:outerShdw>
                </a:effectLst>
                <a:latin typeface="Arial" charset="0"/>
                <a:ea typeface="宋体" charset="-122"/>
              </a:rPr>
              <a:t>. </a:t>
            </a:r>
            <a:r>
              <a:rPr lang="en-US" altLang="zh-CN" sz="360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374810" name="Text Box 26"/>
          <p:cNvSpPr txBox="1">
            <a:spLocks noChangeArrowheads="1"/>
          </p:cNvSpPr>
          <p:nvPr/>
        </p:nvSpPr>
        <p:spPr bwMode="auto">
          <a:xfrm>
            <a:off x="5162550" y="2286000"/>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18455" name="Text Box 27"/>
          <p:cNvSpPr txBox="1">
            <a:spLocks noChangeArrowheads="1"/>
          </p:cNvSpPr>
          <p:nvPr/>
        </p:nvSpPr>
        <p:spPr bwMode="auto">
          <a:xfrm>
            <a:off x="7288213" y="1914525"/>
            <a:ext cx="13081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endParaRPr lang="zh-CN" altLang="en-US" sz="2400">
              <a:solidFill>
                <a:schemeClr val="tx1"/>
              </a:solidFill>
              <a:latin typeface="Times New Roman" panose="02020603050405020304" pitchFamily="18" charset="0"/>
            </a:endParaRPr>
          </a:p>
          <a:p>
            <a:r>
              <a:rPr lang="zh-CN" altLang="en-US" sz="2400">
                <a:solidFill>
                  <a:schemeClr val="tx1"/>
                </a:solidFill>
                <a:latin typeface="Times New Roman" panose="02020603050405020304" pitchFamily="18" charset="0"/>
              </a:rPr>
              <a:t>10</a:t>
            </a:r>
            <a:r>
              <a:rPr lang="en-US" altLang="zh-CN" sz="2400">
                <a:solidFill>
                  <a:schemeClr val="tx1"/>
                </a:solidFill>
                <a:latin typeface="Times New Roman" panose="02020603050405020304" pitchFamily="18" charset="0"/>
              </a:rPr>
              <a:t>2</a:t>
            </a:r>
          </a:p>
        </p:txBody>
      </p:sp>
      <p:sp>
        <p:nvSpPr>
          <p:cNvPr id="18456" name="Line 29"/>
          <p:cNvSpPr>
            <a:spLocks noChangeShapeType="1"/>
          </p:cNvSpPr>
          <p:nvPr/>
        </p:nvSpPr>
        <p:spPr bwMode="auto">
          <a:xfrm>
            <a:off x="4994275" y="3695700"/>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57" name="Line 30"/>
          <p:cNvSpPr>
            <a:spLocks noChangeShapeType="1"/>
          </p:cNvSpPr>
          <p:nvPr/>
        </p:nvSpPr>
        <p:spPr bwMode="auto">
          <a:xfrm>
            <a:off x="5003800" y="4033838"/>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58" name="Line 31"/>
          <p:cNvSpPr>
            <a:spLocks noChangeShapeType="1"/>
          </p:cNvSpPr>
          <p:nvPr/>
        </p:nvSpPr>
        <p:spPr bwMode="auto">
          <a:xfrm>
            <a:off x="4999038" y="4392613"/>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59" name="Text Box 15"/>
          <p:cNvSpPr txBox="1">
            <a:spLocks noChangeArrowheads="1"/>
          </p:cNvSpPr>
          <p:nvPr/>
        </p:nvSpPr>
        <p:spPr bwMode="auto">
          <a:xfrm>
            <a:off x="7278688" y="3600450"/>
            <a:ext cx="1643062"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latin typeface="Times New Roman" panose="02020603050405020304" pitchFamily="18" charset="0"/>
              </a:rPr>
              <a:t>250</a:t>
            </a:r>
          </a:p>
          <a:p>
            <a:r>
              <a:rPr lang="en-US" altLang="zh-CN" sz="2400">
                <a:solidFill>
                  <a:schemeClr val="tx1"/>
                </a:solidFill>
                <a:latin typeface="Times New Roman" panose="02020603050405020304" pitchFamily="18" charset="0"/>
              </a:rPr>
              <a:t>251=(PC)</a:t>
            </a:r>
          </a:p>
          <a:p>
            <a:r>
              <a:rPr lang="en-US" altLang="zh-CN" sz="2400">
                <a:solidFill>
                  <a:schemeClr val="tx1"/>
                </a:solidFill>
                <a:latin typeface="Times New Roman" panose="02020603050405020304" pitchFamily="18" charset="0"/>
              </a:rPr>
              <a:t>252</a:t>
            </a:r>
          </a:p>
        </p:txBody>
      </p:sp>
      <p:sp>
        <p:nvSpPr>
          <p:cNvPr id="18460" name="Line 9"/>
          <p:cNvSpPr>
            <a:spLocks noChangeShapeType="1"/>
          </p:cNvSpPr>
          <p:nvPr/>
        </p:nvSpPr>
        <p:spPr bwMode="auto">
          <a:xfrm>
            <a:off x="3151188" y="1795463"/>
            <a:ext cx="1843087" cy="1509712"/>
          </a:xfrm>
          <a:prstGeom prst="line">
            <a:avLst/>
          </a:prstGeom>
          <a:noFill/>
          <a:ln w="28575">
            <a:solidFill>
              <a:srgbClr val="C2228D"/>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61" name="Line 10"/>
          <p:cNvSpPr>
            <a:spLocks noChangeShapeType="1"/>
          </p:cNvSpPr>
          <p:nvPr/>
        </p:nvSpPr>
        <p:spPr bwMode="auto">
          <a:xfrm>
            <a:off x="3151188" y="3240088"/>
            <a:ext cx="1843087" cy="1509712"/>
          </a:xfrm>
          <a:prstGeom prst="line">
            <a:avLst/>
          </a:prstGeom>
          <a:noFill/>
          <a:ln w="28575">
            <a:solidFill>
              <a:srgbClr val="C2228D"/>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8462" name="Group 41"/>
          <p:cNvGrpSpPr>
            <a:grpSpLocks/>
          </p:cNvGrpSpPr>
          <p:nvPr/>
        </p:nvGrpSpPr>
        <p:grpSpPr bwMode="auto">
          <a:xfrm>
            <a:off x="4994275" y="3305175"/>
            <a:ext cx="2284413" cy="1450975"/>
            <a:chOff x="3146" y="2103"/>
            <a:chExt cx="1439" cy="914"/>
          </a:xfrm>
        </p:grpSpPr>
        <p:sp>
          <p:nvSpPr>
            <p:cNvPr id="374812" name="Text Box 28" descr="新闻纸"/>
            <p:cNvSpPr txBox="1">
              <a:spLocks noChangeArrowheads="1"/>
            </p:cNvSpPr>
            <p:nvPr/>
          </p:nvSpPr>
          <p:spPr bwMode="auto">
            <a:xfrm>
              <a:off x="3146" y="2103"/>
              <a:ext cx="1439" cy="910"/>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ADD  AX, </a:t>
              </a:r>
              <a:r>
                <a:rPr lang="en-US" altLang="zh-CN" sz="3600" baseline="16000">
                  <a:solidFill>
                    <a:srgbClr val="C2228D"/>
                  </a:solidFill>
                  <a:effectLst>
                    <a:outerShdw blurRad="38100" dist="38100" dir="2700000" algn="tl">
                      <a:srgbClr val="C0C0C0"/>
                    </a:outerShdw>
                  </a:effectLst>
                  <a:latin typeface="Arial" charset="0"/>
                  <a:ea typeface="宋体" charset="-122"/>
                </a:rPr>
                <a:t>.</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3600">
                  <a:solidFill>
                    <a:srgbClr val="0000FF"/>
                  </a:solidFill>
                  <a:effectLst>
                    <a:outerShdw blurRad="38100" dist="38100" dir="2700000" algn="tl">
                      <a:srgbClr val="C0C0C0"/>
                    </a:outerShdw>
                  </a:effectLst>
                  <a:latin typeface="Times New Roman" pitchFamily="18" charset="0"/>
                  <a:ea typeface="宋体" charset="-122"/>
                </a:rPr>
                <a:t>+</a:t>
              </a:r>
              <a:r>
                <a:rPr lang="en-US" altLang="zh-CN" sz="2400">
                  <a:solidFill>
                    <a:srgbClr val="0000FF"/>
                  </a:solidFill>
                  <a:effectLst>
                    <a:outerShdw blurRad="38100" dist="38100" dir="2700000" algn="tl">
                      <a:srgbClr val="C0C0C0"/>
                    </a:outerShdw>
                  </a:effectLst>
                  <a:latin typeface="Times New Roman" pitchFamily="18" charset="0"/>
                  <a:ea typeface="宋体" charset="-122"/>
                </a:rPr>
                <a:t>1</a:t>
              </a:r>
            </a:p>
          </p:txBody>
        </p:sp>
        <p:sp>
          <p:nvSpPr>
            <p:cNvPr id="374816" name="Text Box 32"/>
            <p:cNvSpPr txBox="1">
              <a:spLocks noChangeArrowheads="1"/>
            </p:cNvSpPr>
            <p:nvPr/>
          </p:nvSpPr>
          <p:spPr bwMode="auto">
            <a:xfrm>
              <a:off x="3308" y="2499"/>
              <a:ext cx="1052" cy="518"/>
            </a:xfrm>
            <a:prstGeom prst="rect">
              <a:avLst/>
            </a:prstGeom>
            <a:noFill/>
            <a:ln w="9525">
              <a:noFill/>
              <a:miter lim="800000"/>
              <a:headEnd/>
              <a:tailEnd/>
            </a:ln>
            <a:effec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defRPr/>
              </a:pPr>
              <a:endParaRPr lang="zh-CN" altLang="en-US" sz="2400" smtClean="0">
                <a:solidFill>
                  <a:srgbClr val="C2228D"/>
                </a:solidFill>
                <a:effectLst>
                  <a:outerShdw blurRad="38100" dist="38100" dir="2700000" algn="tl">
                    <a:srgbClr val="C0C0C0"/>
                  </a:outerShdw>
                </a:effectLst>
                <a:latin typeface="Times New Roman" panose="02020603050405020304" pitchFamily="18" charset="0"/>
              </a:endParaRPr>
            </a:p>
            <a:p>
              <a:pPr>
                <a:defRPr/>
              </a:pPr>
              <a:r>
                <a:rPr lang="zh-CN" altLang="en-US" sz="2400" smtClean="0">
                  <a:solidFill>
                    <a:srgbClr val="C2228D"/>
                  </a:solidFill>
                  <a:effectLst>
                    <a:outerShdw blurRad="38100" dist="38100" dir="2700000" algn="tl">
                      <a:srgbClr val="C0C0C0"/>
                    </a:outerShdw>
                  </a:effectLst>
                  <a:latin typeface="Times New Roman" panose="02020603050405020304" pitchFamily="18" charset="0"/>
                </a:rPr>
                <a:t>120</a:t>
              </a:r>
            </a:p>
          </p:txBody>
        </p:sp>
      </p:grpSp>
      <p:sp>
        <p:nvSpPr>
          <p:cNvPr id="374818" name="Text Box 34"/>
          <p:cNvSpPr txBox="1">
            <a:spLocks noChangeArrowheads="1"/>
          </p:cNvSpPr>
          <p:nvPr/>
        </p:nvSpPr>
        <p:spPr bwMode="auto">
          <a:xfrm>
            <a:off x="957263" y="1336675"/>
            <a:ext cx="2255837"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accent1"/>
                </a:solidFill>
                <a:effectLst>
                  <a:outerShdw blurRad="38100" dist="38100" dir="2700000" algn="tl">
                    <a:srgbClr val="C0C0C0"/>
                  </a:outerShdw>
                </a:effectLst>
                <a:latin typeface="Times New Roman" pitchFamily="18" charset="0"/>
                <a:ea typeface="宋体" charset="-122"/>
              </a:rPr>
              <a:t>公共子程序</a:t>
            </a:r>
          </a:p>
        </p:txBody>
      </p:sp>
      <p:sp>
        <p:nvSpPr>
          <p:cNvPr id="18464" name="Text Box 35"/>
          <p:cNvSpPr txBox="1">
            <a:spLocks noChangeArrowheads="1"/>
          </p:cNvSpPr>
          <p:nvPr/>
        </p:nvSpPr>
        <p:spPr bwMode="auto">
          <a:xfrm>
            <a:off x="6299200" y="4951413"/>
            <a:ext cx="9906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sp>
        <p:nvSpPr>
          <p:cNvPr id="374820" name="Text Box 36"/>
          <p:cNvSpPr txBox="1">
            <a:spLocks noChangeArrowheads="1"/>
          </p:cNvSpPr>
          <p:nvPr/>
        </p:nvSpPr>
        <p:spPr bwMode="auto">
          <a:xfrm>
            <a:off x="377825" y="3405188"/>
            <a:ext cx="3092450"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A50021"/>
                </a:solidFill>
                <a:ea typeface="黑体" panose="02010609060101010101" pitchFamily="49" charset="-122"/>
              </a:rPr>
              <a:t>“ </a:t>
            </a:r>
            <a:r>
              <a:rPr lang="en-US" altLang="zh-CN" sz="48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 </a:t>
            </a:r>
            <a:r>
              <a:rPr lang="zh-CN" altLang="en-US" sz="2000">
                <a:solidFill>
                  <a:srgbClr val="A50021"/>
                </a:solidFill>
                <a:ea typeface="黑体" panose="02010609060101010101" pitchFamily="49" charset="-122"/>
              </a:rPr>
              <a:t>表示相对寻址方式</a:t>
            </a:r>
            <a:endParaRPr lang="en-US" altLang="zh-CN" sz="2000">
              <a:solidFill>
                <a:srgbClr val="A50021"/>
              </a:solidFill>
              <a:ea typeface="黑体" panose="02010609060101010101" pitchFamily="49" charset="-122"/>
            </a:endParaRPr>
          </a:p>
        </p:txBody>
      </p:sp>
      <p:sp>
        <p:nvSpPr>
          <p:cNvPr id="374833" name="Text Box 49"/>
          <p:cNvSpPr txBox="1">
            <a:spLocks noChangeArrowheads="1"/>
          </p:cNvSpPr>
          <p:nvPr/>
        </p:nvSpPr>
        <p:spPr bwMode="auto">
          <a:xfrm>
            <a:off x="568325" y="4271963"/>
            <a:ext cx="2776538"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accent1"/>
                </a:solidFill>
                <a:ea typeface="黑体" panose="02010609060101010101" pitchFamily="49" charset="-122"/>
              </a:rPr>
              <a:t>有效地址</a:t>
            </a:r>
            <a:r>
              <a:rPr lang="en-US" altLang="zh-CN" sz="2000">
                <a:solidFill>
                  <a:schemeClr val="accent1"/>
                </a:solidFill>
                <a:ea typeface="黑体" panose="02010609060101010101" pitchFamily="49" charset="-122"/>
              </a:rPr>
              <a:t>EA=(PC)+1</a:t>
            </a:r>
          </a:p>
          <a:p>
            <a:pPr>
              <a:spcBef>
                <a:spcPct val="50000"/>
              </a:spcBef>
            </a:pPr>
            <a:r>
              <a:rPr lang="zh-CN" altLang="en-US" sz="2000">
                <a:solidFill>
                  <a:schemeClr val="accent1"/>
                </a:solidFill>
                <a:ea typeface="黑体" panose="02010609060101010101" pitchFamily="49" charset="-122"/>
              </a:rPr>
              <a:t>即：操作数在当前指令随后的一条指令后！</a:t>
            </a:r>
          </a:p>
        </p:txBody>
      </p:sp>
      <p:sp>
        <p:nvSpPr>
          <p:cNvPr id="18467" name="Text Box 40"/>
          <p:cNvSpPr txBox="1">
            <a:spLocks noChangeArrowheads="1"/>
          </p:cNvSpPr>
          <p:nvPr/>
        </p:nvSpPr>
        <p:spPr bwMode="auto">
          <a:xfrm>
            <a:off x="381000" y="796925"/>
            <a:ext cx="3406775" cy="401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300"/>
              <a:t>假定每条指令占一个单元</a:t>
            </a:r>
          </a:p>
        </p:txBody>
      </p:sp>
      <p:sp>
        <p:nvSpPr>
          <p:cNvPr id="23593" name="Text Box 41"/>
          <p:cNvSpPr txBox="1">
            <a:spLocks noChangeArrowheads="1"/>
          </p:cNvSpPr>
          <p:nvPr/>
        </p:nvSpPr>
        <p:spPr bwMode="auto">
          <a:xfrm>
            <a:off x="6872288" y="5403850"/>
            <a:ext cx="2081212" cy="1055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C51915"/>
                </a:solidFill>
              </a:rPr>
              <a:t>通常计算有效地址时，</a:t>
            </a:r>
            <a:r>
              <a:rPr lang="en-US" altLang="zh-CN" sz="2200">
                <a:solidFill>
                  <a:srgbClr val="C51915"/>
                </a:solidFill>
              </a:rPr>
              <a:t>PC</a:t>
            </a:r>
            <a:r>
              <a:rPr lang="zh-CN" altLang="en-US" sz="2200">
                <a:solidFill>
                  <a:srgbClr val="C51915"/>
                </a:solidFill>
              </a:rPr>
              <a:t>已指向下条指令</a:t>
            </a:r>
            <a:r>
              <a:rPr lang="en-US" altLang="zh-CN" sz="2200">
                <a:solidFill>
                  <a:srgbClr val="C51915"/>
                </a:solidFill>
              </a:rPr>
              <a:t>!</a:t>
            </a:r>
          </a:p>
        </p:txBody>
      </p:sp>
      <p:sp>
        <p:nvSpPr>
          <p:cNvPr id="39" name="Text Box 41"/>
          <p:cNvSpPr txBox="1">
            <a:spLocks noChangeArrowheads="1"/>
          </p:cNvSpPr>
          <p:nvPr/>
        </p:nvSpPr>
        <p:spPr bwMode="auto">
          <a:xfrm>
            <a:off x="5346700" y="6502400"/>
            <a:ext cx="119856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hlinkClick r:id="rId4" action="ppaction://hlinksldjump"/>
              </a:rPr>
              <a:t>BACK</a:t>
            </a:r>
            <a:endParaRPr lang="zh-CN" altLang="en-US" sz="2000" dirty="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820"/>
                                        </p:tgtEl>
                                        <p:attrNameLst>
                                          <p:attrName>style.visibility</p:attrName>
                                        </p:attrNameLst>
                                      </p:cBhvr>
                                      <p:to>
                                        <p:strVal val="visible"/>
                                      </p:to>
                                    </p:set>
                                    <p:animEffect transition="in" filter="blinds(horizontal)">
                                      <p:cBhvr>
                                        <p:cTn id="7" dur="500"/>
                                        <p:tgtEl>
                                          <p:spTgt spid="37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4833">
                                            <p:txEl>
                                              <p:pRg st="0" end="0"/>
                                            </p:txEl>
                                          </p:spTgt>
                                        </p:tgtEl>
                                        <p:attrNameLst>
                                          <p:attrName>style.visibility</p:attrName>
                                        </p:attrNameLst>
                                      </p:cBhvr>
                                      <p:to>
                                        <p:strVal val="visible"/>
                                      </p:to>
                                    </p:set>
                                    <p:animEffect transition="in" filter="blinds(horizontal)">
                                      <p:cBhvr>
                                        <p:cTn id="12" dur="500"/>
                                        <p:tgtEl>
                                          <p:spTgt spid="3748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93"/>
                                        </p:tgtEl>
                                        <p:attrNameLst>
                                          <p:attrName>style.visibility</p:attrName>
                                        </p:attrNameLst>
                                      </p:cBhvr>
                                      <p:to>
                                        <p:strVal val="visible"/>
                                      </p:to>
                                    </p:set>
                                    <p:animEffect transition="in" filter="blinds(horizontal)">
                                      <p:cBhvr>
                                        <p:cTn id="17" dur="500"/>
                                        <p:tgtEl>
                                          <p:spTgt spid="23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4833">
                                            <p:txEl>
                                              <p:pRg st="1" end="1"/>
                                            </p:txEl>
                                          </p:spTgt>
                                        </p:tgtEl>
                                        <p:attrNameLst>
                                          <p:attrName>style.visibility</p:attrName>
                                        </p:attrNameLst>
                                      </p:cBhvr>
                                      <p:to>
                                        <p:strVal val="visible"/>
                                      </p:to>
                                    </p:set>
                                    <p:animEffect transition="in" filter="blinds(horizontal)">
                                      <p:cBhvr>
                                        <p:cTn id="22" dur="500"/>
                                        <p:tgtEl>
                                          <p:spTgt spid="37483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4788"/>
                                        </p:tgtEl>
                                        <p:attrNameLst>
                                          <p:attrName>style.visibility</p:attrName>
                                        </p:attrNameLst>
                                      </p:cBhvr>
                                      <p:to>
                                        <p:strVal val="visible"/>
                                      </p:to>
                                    </p:set>
                                    <p:animEffect transition="in" filter="blinds(horizontal)">
                                      <p:cBhvr>
                                        <p:cTn id="27" dur="500"/>
                                        <p:tgtEl>
                                          <p:spTgt spid="3747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p:bldP spid="374820" grpId="0"/>
      <p:bldP spid="23593"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09538"/>
            <a:ext cx="7280275" cy="368300"/>
          </a:xfrm>
        </p:spPr>
        <p:txBody>
          <a:bodyPr/>
          <a:lstStyle/>
          <a:p>
            <a:r>
              <a:rPr lang="zh-CN" altLang="en-US" smtClean="0">
                <a:ea typeface="宋体" panose="02010600030101010101" pitchFamily="2" charset="-122"/>
              </a:rPr>
              <a:t>相对寻址实现</a:t>
            </a:r>
            <a:r>
              <a:rPr lang="zh-CN" altLang="en-US" smtClean="0">
                <a:solidFill>
                  <a:schemeClr val="tx1"/>
                </a:solidFill>
                <a:ea typeface="宋体" panose="02010600030101010101" pitchFamily="2" charset="-122"/>
              </a:rPr>
              <a:t>相对转移</a:t>
            </a:r>
          </a:p>
        </p:txBody>
      </p:sp>
      <p:sp>
        <p:nvSpPr>
          <p:cNvPr id="435241" name="Text Box 41"/>
          <p:cNvSpPr txBox="1">
            <a:spLocks noChangeArrowheads="1"/>
          </p:cNvSpPr>
          <p:nvPr/>
        </p:nvSpPr>
        <p:spPr bwMode="auto">
          <a:xfrm>
            <a:off x="5346700" y="6502400"/>
            <a:ext cx="119856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hlinkClick r:id="rId3" action="ppaction://hlinksldjump"/>
              </a:rPr>
              <a:t>BACK</a:t>
            </a:r>
            <a:endParaRPr lang="zh-CN" altLang="en-US" sz="2000" dirty="0"/>
          </a:p>
        </p:txBody>
      </p:sp>
      <p:sp>
        <p:nvSpPr>
          <p:cNvPr id="435242" name="Text Box 42"/>
          <p:cNvSpPr txBox="1">
            <a:spLocks noChangeArrowheads="1"/>
          </p:cNvSpPr>
          <p:nvPr/>
        </p:nvSpPr>
        <p:spPr bwMode="auto">
          <a:xfrm>
            <a:off x="268288" y="603250"/>
            <a:ext cx="8482012" cy="231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5000"/>
              </a:lnSpc>
              <a:spcBef>
                <a:spcPct val="50000"/>
              </a:spcBef>
            </a:pPr>
            <a:r>
              <a:rPr lang="zh-CN" altLang="en-US" sz="2200" dirty="0">
                <a:solidFill>
                  <a:schemeClr val="tx1"/>
                </a:solidFill>
                <a:ea typeface="黑体" panose="02010609060101010101" pitchFamily="49" charset="-122"/>
              </a:rPr>
              <a:t>举例：双字节定长指令字，其中转移指令的第一字节是操作码</a:t>
            </a:r>
            <a:r>
              <a:rPr lang="en-US" altLang="zh-CN" sz="2200" dirty="0" err="1">
                <a:solidFill>
                  <a:schemeClr val="tx1"/>
                </a:solidFill>
                <a:ea typeface="黑体" panose="02010609060101010101" pitchFamily="49" charset="-122"/>
              </a:rPr>
              <a:t>Jxx</a:t>
            </a:r>
            <a:r>
              <a:rPr lang="zh-CN" altLang="en-US" sz="2200" dirty="0">
                <a:solidFill>
                  <a:schemeClr val="tx1"/>
                </a:solidFill>
                <a:ea typeface="黑体" panose="02010609060101010101" pitchFamily="49" charset="-122"/>
              </a:rPr>
              <a:t>，第二字节是位移量</a:t>
            </a:r>
            <a:r>
              <a:rPr lang="en-US" altLang="zh-CN" sz="2200" dirty="0">
                <a:solidFill>
                  <a:schemeClr val="tx1"/>
                </a:solidFill>
                <a:ea typeface="黑体" panose="02010609060101010101" pitchFamily="49" charset="-122"/>
              </a:rPr>
              <a:t>D</a:t>
            </a:r>
            <a:r>
              <a:rPr lang="zh-CN" altLang="en-US" sz="2200" dirty="0">
                <a:solidFill>
                  <a:schemeClr val="tx1"/>
                </a:solidFill>
                <a:ea typeface="黑体" panose="02010609060101010101" pitchFamily="49" charset="-122"/>
              </a:rPr>
              <a:t>，用补码表示，则转移目标指令</a:t>
            </a:r>
            <a:r>
              <a:rPr lang="zh-CN" altLang="en-US" sz="2200" dirty="0">
                <a:solidFill>
                  <a:schemeClr val="accent1"/>
                </a:solidFill>
                <a:ea typeface="黑体" panose="02010609060101010101" pitchFamily="49" charset="-122"/>
              </a:rPr>
              <a:t>相对于转移指令的范围</a:t>
            </a:r>
            <a:r>
              <a:rPr lang="zh-CN" altLang="en-US" sz="2200" dirty="0">
                <a:solidFill>
                  <a:schemeClr val="tx1"/>
                </a:solidFill>
                <a:ea typeface="黑体" panose="02010609060101010101" pitchFamily="49" charset="-122"/>
              </a:rPr>
              <a:t>为多少？</a:t>
            </a:r>
          </a:p>
          <a:p>
            <a:pPr>
              <a:lnSpc>
                <a:spcPct val="125000"/>
              </a:lnSpc>
              <a:spcBef>
                <a:spcPct val="50000"/>
              </a:spcBef>
            </a:pPr>
            <a:r>
              <a:rPr lang="zh-CN" altLang="en-US" sz="2200" dirty="0">
                <a:solidFill>
                  <a:schemeClr val="tx1"/>
                </a:solidFill>
                <a:ea typeface="黑体" panose="02010609060101010101" pitchFamily="49" charset="-122"/>
              </a:rPr>
              <a:t>若转移指令地址为</a:t>
            </a:r>
            <a:r>
              <a:rPr lang="en-US" altLang="zh-CN" sz="2200" dirty="0">
                <a:solidFill>
                  <a:schemeClr val="tx1"/>
                </a:solidFill>
                <a:ea typeface="黑体" panose="02010609060101010101" pitchFamily="49" charset="-122"/>
              </a:rPr>
              <a:t>2000H</a:t>
            </a:r>
            <a:r>
              <a:rPr lang="zh-CN" altLang="en-US" sz="2200" dirty="0">
                <a:solidFill>
                  <a:schemeClr val="tx1"/>
                </a:solidFill>
                <a:ea typeface="黑体" panose="02010609060101010101" pitchFamily="49" charset="-122"/>
              </a:rPr>
              <a:t>，转移目标地址为</a:t>
            </a:r>
            <a:r>
              <a:rPr lang="en-US" altLang="zh-CN" sz="2200" dirty="0">
                <a:solidFill>
                  <a:schemeClr val="tx1"/>
                </a:solidFill>
                <a:ea typeface="黑体" panose="02010609060101010101" pitchFamily="49" charset="-122"/>
              </a:rPr>
              <a:t>1FF0H</a:t>
            </a:r>
            <a:r>
              <a:rPr lang="zh-CN" altLang="en-US" sz="2200" dirty="0">
                <a:solidFill>
                  <a:schemeClr val="tx1"/>
                </a:solidFill>
                <a:ea typeface="黑体" panose="02010609060101010101" pitchFamily="49" charset="-122"/>
              </a:rPr>
              <a:t>，总是在取指令同时对</a:t>
            </a:r>
            <a:r>
              <a:rPr lang="en-US" altLang="zh-CN" sz="2200" dirty="0">
                <a:solidFill>
                  <a:schemeClr val="tx1"/>
                </a:solidFill>
                <a:ea typeface="黑体" panose="02010609060101010101" pitchFamily="49" charset="-122"/>
              </a:rPr>
              <a:t>PC</a:t>
            </a:r>
            <a:r>
              <a:rPr lang="zh-CN" altLang="en-US" sz="2200" dirty="0">
                <a:solidFill>
                  <a:schemeClr val="tx1"/>
                </a:solidFill>
                <a:ea typeface="黑体" panose="02010609060101010101" pitchFamily="49" charset="-122"/>
              </a:rPr>
              <a:t>增量，则转移指令第二字节位移量为多少</a:t>
            </a:r>
            <a:r>
              <a:rPr lang="zh-CN" altLang="en-US" sz="2200" dirty="0" smtClean="0">
                <a:solidFill>
                  <a:schemeClr val="tx1"/>
                </a:solidFill>
                <a:ea typeface="黑体" panose="02010609060101010101" pitchFamily="49" charset="-122"/>
              </a:rPr>
              <a:t>？ </a:t>
            </a:r>
            <a:endParaRPr lang="zh-CN" altLang="en-US" sz="2200" dirty="0">
              <a:solidFill>
                <a:schemeClr val="tx1"/>
              </a:solidFill>
              <a:ea typeface="黑体" panose="02010609060101010101" pitchFamily="49" charset="-122"/>
            </a:endParaRPr>
          </a:p>
        </p:txBody>
      </p:sp>
      <p:sp>
        <p:nvSpPr>
          <p:cNvPr id="435243" name="Text Box 43"/>
          <p:cNvSpPr txBox="1">
            <a:spLocks noChangeArrowheads="1"/>
          </p:cNvSpPr>
          <p:nvPr/>
        </p:nvSpPr>
        <p:spPr bwMode="auto">
          <a:xfrm>
            <a:off x="3257550" y="1573213"/>
            <a:ext cx="2198688" cy="41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ea typeface="黑体" panose="02010609060101010101" pitchFamily="49" charset="-122"/>
              </a:rPr>
              <a:t>-128</a:t>
            </a:r>
            <a:r>
              <a:rPr lang="zh-CN" altLang="en-US" sz="2400" dirty="0">
                <a:ea typeface="黑体" panose="02010609060101010101" pitchFamily="49" charset="-122"/>
              </a:rPr>
              <a:t>～</a:t>
            </a:r>
            <a:r>
              <a:rPr lang="en-US" altLang="zh-CN" sz="2400" dirty="0">
                <a:ea typeface="黑体" panose="02010609060101010101" pitchFamily="49" charset="-122"/>
              </a:rPr>
              <a:t>+127 </a:t>
            </a:r>
            <a:r>
              <a:rPr lang="zh-CN" altLang="en-US" sz="2400" dirty="0">
                <a:ea typeface="黑体" panose="02010609060101010101" pitchFamily="49" charset="-122"/>
              </a:rPr>
              <a:t>？</a:t>
            </a:r>
          </a:p>
        </p:txBody>
      </p:sp>
      <p:sp>
        <p:nvSpPr>
          <p:cNvPr id="435244" name="Text Box 44"/>
          <p:cNvSpPr txBox="1">
            <a:spLocks noChangeArrowheads="1"/>
          </p:cNvSpPr>
          <p:nvPr/>
        </p:nvSpPr>
        <p:spPr bwMode="auto">
          <a:xfrm>
            <a:off x="234950" y="2992438"/>
            <a:ext cx="8493125" cy="172720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只有确定了是按字还是字节编址、位移量</a:t>
            </a:r>
            <a:r>
              <a:rPr lang="en-US" altLang="zh-CN" sz="2000" dirty="0">
                <a:ea typeface="黑体" panose="02010609060101010101" pitchFamily="49" charset="-122"/>
              </a:rPr>
              <a:t>D</a:t>
            </a:r>
            <a:r>
              <a:rPr lang="zh-CN" altLang="en-US" sz="2000" dirty="0">
                <a:ea typeface="黑体" panose="02010609060101010101" pitchFamily="49" charset="-122"/>
              </a:rPr>
              <a:t>是指指令条数还是单元数，才能确定目标地址范围</a:t>
            </a:r>
            <a:r>
              <a:rPr lang="zh-CN" altLang="en-US" sz="2000" dirty="0">
                <a:solidFill>
                  <a:srgbClr val="C51915"/>
                </a:solidFill>
                <a:ea typeface="黑体" panose="02010609060101010101" pitchFamily="49" charset="-122"/>
              </a:rPr>
              <a:t>（目标地址范围不等于位移量</a:t>
            </a:r>
            <a:r>
              <a:rPr lang="en-US" altLang="zh-CN" sz="2000" dirty="0">
                <a:solidFill>
                  <a:srgbClr val="C51915"/>
                </a:solidFill>
                <a:ea typeface="黑体" panose="02010609060101010101" pitchFamily="49" charset="-122"/>
              </a:rPr>
              <a:t>D</a:t>
            </a:r>
            <a:r>
              <a:rPr lang="zh-CN" altLang="en-US" sz="2000" dirty="0">
                <a:solidFill>
                  <a:srgbClr val="C51915"/>
                </a:solidFill>
                <a:ea typeface="黑体" panose="02010609060101010101" pitchFamily="49" charset="-122"/>
              </a:rPr>
              <a:t>的表示范围！）</a:t>
            </a:r>
            <a:r>
              <a:rPr lang="zh-CN" altLang="en-US" sz="2000" dirty="0">
                <a:ea typeface="黑体" panose="02010609060101010101" pitchFamily="49" charset="-122"/>
              </a:rPr>
              <a:t>。</a:t>
            </a:r>
          </a:p>
          <a:p>
            <a:pPr>
              <a:spcBef>
                <a:spcPct val="50000"/>
              </a:spcBef>
            </a:pPr>
            <a:r>
              <a:rPr lang="zh-CN" altLang="en-US" sz="2000" dirty="0">
                <a:ea typeface="黑体" panose="02010609060101010101" pitchFamily="49" charset="-122"/>
              </a:rPr>
              <a:t>当按字节编址且</a:t>
            </a:r>
            <a:r>
              <a:rPr lang="en-US" altLang="zh-CN" sz="2000" dirty="0">
                <a:solidFill>
                  <a:srgbClr val="C51915"/>
                </a:solidFill>
                <a:ea typeface="黑体" panose="02010609060101010101" pitchFamily="49" charset="-122"/>
              </a:rPr>
              <a:t>D</a:t>
            </a:r>
            <a:r>
              <a:rPr lang="zh-CN" altLang="en-US" sz="2000" dirty="0">
                <a:solidFill>
                  <a:srgbClr val="C51915"/>
                </a:solidFill>
                <a:ea typeface="黑体" panose="02010609060101010101" pitchFamily="49" charset="-122"/>
              </a:rPr>
              <a:t>为单元数</a:t>
            </a:r>
            <a:r>
              <a:rPr lang="zh-CN" altLang="en-US" sz="2000" dirty="0">
                <a:ea typeface="黑体" panose="02010609060101010101" pitchFamily="49" charset="-122"/>
              </a:rPr>
              <a:t>时，转移目标地址</a:t>
            </a:r>
            <a:r>
              <a:rPr lang="en-US" altLang="zh-CN" sz="2000" dirty="0">
                <a:ea typeface="黑体" panose="02010609060101010101" pitchFamily="49" charset="-122"/>
              </a:rPr>
              <a:t>= (PC)+2+D</a:t>
            </a:r>
          </a:p>
          <a:p>
            <a:r>
              <a:rPr lang="zh-CN" altLang="en-US" sz="2000" dirty="0">
                <a:ea typeface="黑体" panose="02010609060101010101" pitchFamily="49" charset="-122"/>
              </a:rPr>
              <a:t>			        跳转范围：</a:t>
            </a:r>
            <a:r>
              <a:rPr lang="en-US" altLang="zh-CN" sz="2000" dirty="0">
                <a:ea typeface="黑体" panose="02010609060101010101" pitchFamily="49" charset="-122"/>
              </a:rPr>
              <a:t>-126</a:t>
            </a:r>
            <a:r>
              <a:rPr lang="zh-CN" altLang="en-US" sz="2000" dirty="0"/>
              <a:t>～</a:t>
            </a:r>
            <a:r>
              <a:rPr lang="en-US" altLang="zh-CN" sz="2000" dirty="0"/>
              <a:t>128</a:t>
            </a:r>
            <a:r>
              <a:rPr lang="zh-CN" altLang="en-US" sz="2000" dirty="0"/>
              <a:t>单元</a:t>
            </a:r>
          </a:p>
          <a:p>
            <a:r>
              <a:rPr lang="zh-CN" altLang="en-US" sz="2000" dirty="0"/>
              <a:t>                                                                 </a:t>
            </a:r>
            <a:r>
              <a:rPr lang="en-US" altLang="zh-CN" sz="2000" dirty="0"/>
              <a:t>- 63</a:t>
            </a:r>
            <a:r>
              <a:rPr lang="zh-CN" altLang="en-US" sz="2000" dirty="0"/>
              <a:t>～</a:t>
            </a:r>
            <a:r>
              <a:rPr lang="en-US" altLang="zh-CN" sz="2000" dirty="0"/>
              <a:t>64</a:t>
            </a:r>
            <a:r>
              <a:rPr lang="zh-CN" altLang="en-US" sz="2000" dirty="0"/>
              <a:t>条指令 </a:t>
            </a:r>
            <a:r>
              <a:rPr lang="zh-CN" altLang="en-US" sz="2000" dirty="0">
                <a:ea typeface="黑体" panose="02010609060101010101" pitchFamily="49" charset="-122"/>
              </a:rPr>
              <a:t>	</a:t>
            </a:r>
          </a:p>
        </p:txBody>
      </p:sp>
      <p:sp>
        <p:nvSpPr>
          <p:cNvPr id="435245" name="Text Box 45"/>
          <p:cNvSpPr txBox="1">
            <a:spLocks noChangeArrowheads="1"/>
          </p:cNvSpPr>
          <p:nvPr/>
        </p:nvSpPr>
        <p:spPr bwMode="auto">
          <a:xfrm>
            <a:off x="263525" y="4572000"/>
            <a:ext cx="4100513" cy="385763"/>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C51915"/>
                </a:solidFill>
              </a:rPr>
              <a:t>D=1FF0H–2002H=EEH</a:t>
            </a:r>
            <a:r>
              <a:rPr lang="zh-CN" altLang="en-US" sz="2200">
                <a:solidFill>
                  <a:srgbClr val="C51915"/>
                </a:solidFill>
              </a:rPr>
              <a:t>（</a:t>
            </a:r>
            <a:r>
              <a:rPr lang="en-US" altLang="zh-CN" sz="2200">
                <a:solidFill>
                  <a:srgbClr val="C51915"/>
                </a:solidFill>
              </a:rPr>
              <a:t>–18</a:t>
            </a:r>
            <a:r>
              <a:rPr lang="zh-CN" altLang="en-US" sz="2200">
                <a:solidFill>
                  <a:srgbClr val="C51915"/>
                </a:solidFill>
              </a:rPr>
              <a:t>）</a:t>
            </a:r>
          </a:p>
        </p:txBody>
      </p:sp>
      <p:sp>
        <p:nvSpPr>
          <p:cNvPr id="435246" name="Text Box 46"/>
          <p:cNvSpPr txBox="1">
            <a:spLocks noChangeArrowheads="1"/>
          </p:cNvSpPr>
          <p:nvPr/>
        </p:nvSpPr>
        <p:spPr bwMode="auto">
          <a:xfrm>
            <a:off x="5178425" y="1598613"/>
            <a:ext cx="124936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不一定！</a:t>
            </a:r>
          </a:p>
        </p:txBody>
      </p:sp>
      <p:sp>
        <p:nvSpPr>
          <p:cNvPr id="435248" name="Text Box 48"/>
          <p:cNvSpPr txBox="1">
            <a:spLocks noChangeArrowheads="1"/>
          </p:cNvSpPr>
          <p:nvPr/>
        </p:nvSpPr>
        <p:spPr bwMode="auto">
          <a:xfrm>
            <a:off x="7339013" y="2557463"/>
            <a:ext cx="1249362"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不知道！</a:t>
            </a:r>
          </a:p>
        </p:txBody>
      </p:sp>
      <p:sp>
        <p:nvSpPr>
          <p:cNvPr id="435249" name="Text Box 49"/>
          <p:cNvSpPr txBox="1">
            <a:spLocks noChangeArrowheads="1"/>
          </p:cNvSpPr>
          <p:nvPr/>
        </p:nvSpPr>
        <p:spPr bwMode="auto">
          <a:xfrm>
            <a:off x="265113" y="4146550"/>
            <a:ext cx="2901950" cy="385763"/>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C51915"/>
                </a:solidFill>
              </a:rPr>
              <a:t>1FF0H = 2000H+2+D</a:t>
            </a:r>
            <a:endParaRPr lang="zh-CN" altLang="en-US" sz="2200">
              <a:solidFill>
                <a:srgbClr val="C51915"/>
              </a:solidFill>
            </a:endParaRPr>
          </a:p>
        </p:txBody>
      </p:sp>
      <p:sp>
        <p:nvSpPr>
          <p:cNvPr id="435250" name="Rectangle 50"/>
          <p:cNvSpPr>
            <a:spLocks noChangeArrowheads="1"/>
          </p:cNvSpPr>
          <p:nvPr/>
        </p:nvSpPr>
        <p:spPr bwMode="auto">
          <a:xfrm>
            <a:off x="0" y="4979988"/>
            <a:ext cx="6207125" cy="157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5000"/>
              </a:lnSpc>
            </a:pPr>
            <a:r>
              <a:rPr lang="zh-CN" altLang="en-US" sz="2000">
                <a:solidFill>
                  <a:srgbClr val="EE3900"/>
                </a:solidFill>
                <a:ea typeface="黑体" panose="02010609060101010101" pitchFamily="49" charset="-122"/>
              </a:rPr>
              <a:t>举例：</a:t>
            </a:r>
            <a:r>
              <a:rPr lang="en-US" altLang="zh-CN" sz="2000">
                <a:solidFill>
                  <a:srgbClr val="EE3900"/>
                </a:solidFill>
                <a:ea typeface="黑体" panose="02010609060101010101" pitchFamily="49" charset="-122"/>
              </a:rPr>
              <a:t>MIPS</a:t>
            </a:r>
            <a:r>
              <a:rPr lang="zh-CN" altLang="en-US" sz="2000">
                <a:solidFill>
                  <a:srgbClr val="EE3900"/>
                </a:solidFill>
                <a:ea typeface="黑体" panose="02010609060101010101" pitchFamily="49" charset="-122"/>
              </a:rPr>
              <a:t>指令“</a:t>
            </a:r>
            <a:r>
              <a:rPr lang="en-US" altLang="zh-CN" sz="2000">
                <a:solidFill>
                  <a:srgbClr val="EE3900"/>
                </a:solidFill>
                <a:ea typeface="黑体" panose="02010609060101010101" pitchFamily="49" charset="-122"/>
              </a:rPr>
              <a:t>beq  $1, $2, 25”</a:t>
            </a:r>
            <a:r>
              <a:rPr lang="zh-CN" altLang="en-US" sz="2000">
                <a:solidFill>
                  <a:srgbClr val="EE3900"/>
                </a:solidFill>
                <a:ea typeface="黑体" panose="02010609060101010101" pitchFamily="49" charset="-122"/>
              </a:rPr>
              <a:t>的转移目标地址为</a:t>
            </a:r>
            <a:r>
              <a:rPr lang="en-US" altLang="zh-CN" sz="2000">
                <a:solidFill>
                  <a:srgbClr val="EE3900"/>
                </a:solidFill>
                <a:ea typeface="黑体" panose="02010609060101010101" pitchFamily="49" charset="-122"/>
              </a:rPr>
              <a:t>(PC)+4+4*25</a:t>
            </a:r>
            <a:r>
              <a:rPr lang="zh-CN" altLang="en-US" sz="2000">
                <a:solidFill>
                  <a:srgbClr val="EE3900"/>
                </a:solidFill>
                <a:ea typeface="黑体" panose="02010609060101010101" pitchFamily="49" charset="-122"/>
              </a:rPr>
              <a:t>，</a:t>
            </a:r>
            <a:r>
              <a:rPr lang="zh-CN" altLang="en-US" sz="2000">
                <a:solidFill>
                  <a:srgbClr val="0033CC"/>
                </a:solidFill>
                <a:ea typeface="黑体" panose="02010609060101010101" pitchFamily="49" charset="-122"/>
              </a:rPr>
              <a:t>这里的</a:t>
            </a:r>
            <a:r>
              <a:rPr lang="en-US" altLang="zh-CN" sz="2000">
                <a:solidFill>
                  <a:srgbClr val="0033CC"/>
                </a:solidFill>
                <a:ea typeface="黑体" panose="02010609060101010101" pitchFamily="49" charset="-122"/>
              </a:rPr>
              <a:t>25</a:t>
            </a:r>
            <a:r>
              <a:rPr lang="zh-CN" altLang="en-US" sz="2000">
                <a:solidFill>
                  <a:srgbClr val="0033CC"/>
                </a:solidFill>
                <a:ea typeface="黑体" panose="02010609060101010101" pitchFamily="49" charset="-122"/>
              </a:rPr>
              <a:t>是指令条数而不是单元数</a:t>
            </a:r>
            <a:r>
              <a:rPr lang="zh-CN" altLang="en-US" sz="2000">
                <a:solidFill>
                  <a:srgbClr val="EE3900"/>
                </a:solidFill>
                <a:ea typeface="黑体" panose="02010609060101010101" pitchFamily="49" charset="-122"/>
              </a:rPr>
              <a:t>，</a:t>
            </a:r>
            <a:r>
              <a:rPr lang="en-US" altLang="zh-CN" sz="2000">
                <a:solidFill>
                  <a:srgbClr val="EE3900"/>
                </a:solidFill>
                <a:ea typeface="黑体" panose="02010609060101010101" pitchFamily="49" charset="-122"/>
              </a:rPr>
              <a:t>MIPS</a:t>
            </a:r>
            <a:r>
              <a:rPr lang="zh-CN" altLang="en-US" sz="2000">
                <a:solidFill>
                  <a:srgbClr val="EE3900"/>
                </a:solidFill>
                <a:ea typeface="黑体" panose="02010609060101010101" pitchFamily="49" charset="-122"/>
              </a:rPr>
              <a:t>采用定长指令字，按字节编址， 所有指令的长度都是</a:t>
            </a:r>
            <a:r>
              <a:rPr lang="en-US" altLang="zh-CN" sz="2000">
                <a:solidFill>
                  <a:srgbClr val="EE3900"/>
                </a:solidFill>
                <a:ea typeface="黑体" panose="02010609060101010101" pitchFamily="49" charset="-122"/>
              </a:rPr>
              <a:t>32</a:t>
            </a:r>
            <a:r>
              <a:rPr lang="zh-CN" altLang="en-US" sz="2000">
                <a:solidFill>
                  <a:srgbClr val="EE3900"/>
                </a:solidFill>
                <a:ea typeface="黑体" panose="02010609060101010101" pitchFamily="49" charset="-122"/>
              </a:rPr>
              <a:t>位（</a:t>
            </a:r>
            <a:r>
              <a:rPr lang="en-US" altLang="zh-CN" sz="2000">
                <a:solidFill>
                  <a:srgbClr val="EE3900"/>
                </a:solidFill>
                <a:ea typeface="黑体" panose="02010609060101010101" pitchFamily="49" charset="-122"/>
              </a:rPr>
              <a:t>4</a:t>
            </a:r>
            <a:r>
              <a:rPr lang="zh-CN" altLang="en-US" sz="2000">
                <a:solidFill>
                  <a:srgbClr val="EE3900"/>
                </a:solidFill>
                <a:ea typeface="黑体" panose="02010609060101010101" pitchFamily="49" charset="-122"/>
              </a:rPr>
              <a:t>字节）。</a:t>
            </a:r>
          </a:p>
        </p:txBody>
      </p:sp>
      <p:grpSp>
        <p:nvGrpSpPr>
          <p:cNvPr id="2" name="Group 55"/>
          <p:cNvGrpSpPr>
            <a:grpSpLocks/>
          </p:cNvGrpSpPr>
          <p:nvPr/>
        </p:nvGrpSpPr>
        <p:grpSpPr bwMode="auto">
          <a:xfrm>
            <a:off x="6407150" y="1538288"/>
            <a:ext cx="2419350" cy="434975"/>
            <a:chOff x="3864" y="969"/>
            <a:chExt cx="1524" cy="274"/>
          </a:xfrm>
        </p:grpSpPr>
        <p:sp>
          <p:nvSpPr>
            <p:cNvPr id="20519" name="Rectangle 51"/>
            <p:cNvSpPr>
              <a:spLocks noChangeArrowheads="1"/>
            </p:cNvSpPr>
            <p:nvPr/>
          </p:nvSpPr>
          <p:spPr bwMode="auto">
            <a:xfrm>
              <a:off x="3864" y="982"/>
              <a:ext cx="1524" cy="253"/>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0520" name="Line 52"/>
            <p:cNvSpPr>
              <a:spLocks noChangeShapeType="1"/>
            </p:cNvSpPr>
            <p:nvPr/>
          </p:nvSpPr>
          <p:spPr bwMode="auto">
            <a:xfrm>
              <a:off x="4622" y="969"/>
              <a:ext cx="0" cy="27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lIns="63500" tIns="25400" rIns="63500" bIns="25400">
              <a:spAutoFit/>
            </a:bodyPr>
            <a:lstStyle/>
            <a:p>
              <a:endParaRPr lang="zh-CN" altLang="en-US"/>
            </a:p>
          </p:txBody>
        </p:sp>
        <p:sp>
          <p:nvSpPr>
            <p:cNvPr id="20521" name="Text Box 53"/>
            <p:cNvSpPr txBox="1">
              <a:spLocks noChangeArrowheads="1"/>
            </p:cNvSpPr>
            <p:nvPr/>
          </p:nvSpPr>
          <p:spPr bwMode="auto">
            <a:xfrm>
              <a:off x="4067" y="977"/>
              <a:ext cx="449" cy="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t>Jxx</a:t>
              </a:r>
            </a:p>
          </p:txBody>
        </p:sp>
        <p:sp>
          <p:nvSpPr>
            <p:cNvPr id="20522" name="Text Box 54"/>
            <p:cNvSpPr txBox="1">
              <a:spLocks noChangeArrowheads="1"/>
            </p:cNvSpPr>
            <p:nvPr/>
          </p:nvSpPr>
          <p:spPr bwMode="auto">
            <a:xfrm>
              <a:off x="4905" y="979"/>
              <a:ext cx="266" cy="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t>D</a:t>
              </a:r>
            </a:p>
          </p:txBody>
        </p:sp>
      </p:grpSp>
      <p:grpSp>
        <p:nvGrpSpPr>
          <p:cNvPr id="24644" name="Group 68"/>
          <p:cNvGrpSpPr>
            <a:grpSpLocks/>
          </p:cNvGrpSpPr>
          <p:nvPr/>
        </p:nvGrpSpPr>
        <p:grpSpPr bwMode="auto">
          <a:xfrm>
            <a:off x="6651625" y="3792538"/>
            <a:ext cx="2492375" cy="2851150"/>
            <a:chOff x="4190" y="2479"/>
            <a:chExt cx="1570" cy="1796"/>
          </a:xfrm>
        </p:grpSpPr>
        <p:grpSp>
          <p:nvGrpSpPr>
            <p:cNvPr id="20494" name="Group 41"/>
            <p:cNvGrpSpPr>
              <a:grpSpLocks/>
            </p:cNvGrpSpPr>
            <p:nvPr/>
          </p:nvGrpSpPr>
          <p:grpSpPr bwMode="auto">
            <a:xfrm flipV="1">
              <a:off x="4302" y="3272"/>
              <a:ext cx="148" cy="805"/>
              <a:chOff x="4643" y="2620"/>
              <a:chExt cx="183" cy="639"/>
            </a:xfrm>
          </p:grpSpPr>
          <p:sp>
            <p:nvSpPr>
              <p:cNvPr id="20517" name="Line 42"/>
              <p:cNvSpPr>
                <a:spLocks noChangeShapeType="1"/>
              </p:cNvSpPr>
              <p:nvPr/>
            </p:nvSpPr>
            <p:spPr bwMode="auto">
              <a:xfrm>
                <a:off x="4650" y="2620"/>
                <a:ext cx="0" cy="63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8" name="Line 43"/>
              <p:cNvSpPr>
                <a:spLocks noChangeShapeType="1"/>
              </p:cNvSpPr>
              <p:nvPr/>
            </p:nvSpPr>
            <p:spPr bwMode="auto">
              <a:xfrm>
                <a:off x="4643" y="2627"/>
                <a:ext cx="18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grpSp>
          <p:nvGrpSpPr>
            <p:cNvPr id="20495" name="Group 44"/>
            <p:cNvGrpSpPr>
              <a:grpSpLocks/>
            </p:cNvGrpSpPr>
            <p:nvPr/>
          </p:nvGrpSpPr>
          <p:grpSpPr bwMode="auto">
            <a:xfrm>
              <a:off x="4486" y="2479"/>
              <a:ext cx="1274" cy="1796"/>
              <a:chOff x="4514" y="2473"/>
              <a:chExt cx="1274" cy="1685"/>
            </a:xfrm>
          </p:grpSpPr>
          <p:grpSp>
            <p:nvGrpSpPr>
              <p:cNvPr id="20509" name="Group 45"/>
              <p:cNvGrpSpPr>
                <a:grpSpLocks/>
              </p:cNvGrpSpPr>
              <p:nvPr/>
            </p:nvGrpSpPr>
            <p:grpSpPr bwMode="auto">
              <a:xfrm>
                <a:off x="4514" y="2473"/>
                <a:ext cx="763" cy="1685"/>
                <a:chOff x="4857" y="2473"/>
                <a:chExt cx="763" cy="1685"/>
              </a:xfrm>
            </p:grpSpPr>
            <p:sp>
              <p:nvSpPr>
                <p:cNvPr id="20511" name="Rectangle 46"/>
                <p:cNvSpPr>
                  <a:spLocks noChangeArrowheads="1"/>
                </p:cNvSpPr>
                <p:nvPr/>
              </p:nvSpPr>
              <p:spPr bwMode="auto">
                <a:xfrm>
                  <a:off x="4861" y="2473"/>
                  <a:ext cx="759" cy="168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0512" name="Line 47"/>
                <p:cNvSpPr>
                  <a:spLocks noChangeShapeType="1"/>
                </p:cNvSpPr>
                <p:nvPr/>
              </p:nvSpPr>
              <p:spPr bwMode="auto">
                <a:xfrm>
                  <a:off x="4861" y="3133"/>
                  <a:ext cx="7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3" name="Line 48"/>
                <p:cNvSpPr>
                  <a:spLocks noChangeShapeType="1"/>
                </p:cNvSpPr>
                <p:nvPr/>
              </p:nvSpPr>
              <p:spPr bwMode="auto">
                <a:xfrm>
                  <a:off x="4857" y="3332"/>
                  <a:ext cx="7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4" name="Text Box 49"/>
                <p:cNvSpPr txBox="1">
                  <a:spLocks noChangeArrowheads="1"/>
                </p:cNvSpPr>
                <p:nvPr/>
              </p:nvSpPr>
              <p:spPr bwMode="auto">
                <a:xfrm>
                  <a:off x="4861" y="3118"/>
                  <a:ext cx="491" cy="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t>转移</a:t>
                  </a:r>
                </a:p>
              </p:txBody>
            </p:sp>
            <p:sp>
              <p:nvSpPr>
                <p:cNvPr id="20515" name="Line 50"/>
                <p:cNvSpPr>
                  <a:spLocks noChangeShapeType="1"/>
                </p:cNvSpPr>
                <p:nvPr/>
              </p:nvSpPr>
              <p:spPr bwMode="auto">
                <a:xfrm>
                  <a:off x="5254" y="3133"/>
                  <a:ext cx="0" cy="20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16" name="Text Box 51"/>
                <p:cNvSpPr txBox="1">
                  <a:spLocks noChangeArrowheads="1"/>
                </p:cNvSpPr>
                <p:nvPr/>
              </p:nvSpPr>
              <p:spPr bwMode="auto">
                <a:xfrm>
                  <a:off x="5333" y="3114"/>
                  <a:ext cx="210" cy="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D</a:t>
                  </a:r>
                </a:p>
              </p:txBody>
            </p:sp>
          </p:grpSp>
          <p:sp>
            <p:nvSpPr>
              <p:cNvPr id="20510" name="Text Box 52"/>
              <p:cNvSpPr txBox="1">
                <a:spLocks noChangeArrowheads="1"/>
              </p:cNvSpPr>
              <p:nvPr/>
            </p:nvSpPr>
            <p:spPr bwMode="auto">
              <a:xfrm>
                <a:off x="5261" y="3126"/>
                <a:ext cx="527" cy="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t>2000H</a:t>
                </a:r>
              </a:p>
            </p:txBody>
          </p:sp>
        </p:grpSp>
        <p:grpSp>
          <p:nvGrpSpPr>
            <p:cNvPr id="20496" name="Group 53"/>
            <p:cNvGrpSpPr>
              <a:grpSpLocks/>
            </p:cNvGrpSpPr>
            <p:nvPr/>
          </p:nvGrpSpPr>
          <p:grpSpPr bwMode="auto">
            <a:xfrm>
              <a:off x="4299" y="2530"/>
              <a:ext cx="176" cy="756"/>
              <a:chOff x="4341" y="2620"/>
              <a:chExt cx="176" cy="639"/>
            </a:xfrm>
          </p:grpSpPr>
          <p:grpSp>
            <p:nvGrpSpPr>
              <p:cNvPr id="20505" name="Group 54"/>
              <p:cNvGrpSpPr>
                <a:grpSpLocks/>
              </p:cNvGrpSpPr>
              <p:nvPr/>
            </p:nvGrpSpPr>
            <p:grpSpPr bwMode="auto">
              <a:xfrm>
                <a:off x="4341" y="2620"/>
                <a:ext cx="146" cy="639"/>
                <a:chOff x="4643" y="2620"/>
                <a:chExt cx="183" cy="639"/>
              </a:xfrm>
            </p:grpSpPr>
            <p:sp>
              <p:nvSpPr>
                <p:cNvPr id="20507" name="Line 55"/>
                <p:cNvSpPr>
                  <a:spLocks noChangeShapeType="1"/>
                </p:cNvSpPr>
                <p:nvPr/>
              </p:nvSpPr>
              <p:spPr bwMode="auto">
                <a:xfrm>
                  <a:off x="4650" y="2620"/>
                  <a:ext cx="0" cy="63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p>
                  <a:endParaRPr lang="zh-CN" altLang="en-US"/>
                </a:p>
              </p:txBody>
            </p:sp>
            <p:sp>
              <p:nvSpPr>
                <p:cNvPr id="20508" name="Line 56"/>
                <p:cNvSpPr>
                  <a:spLocks noChangeShapeType="1"/>
                </p:cNvSpPr>
                <p:nvPr/>
              </p:nvSpPr>
              <p:spPr bwMode="auto">
                <a:xfrm>
                  <a:off x="4643" y="2627"/>
                  <a:ext cx="18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20506" name="Line 57"/>
              <p:cNvSpPr>
                <a:spLocks noChangeShapeType="1"/>
              </p:cNvSpPr>
              <p:nvPr/>
            </p:nvSpPr>
            <p:spPr bwMode="auto">
              <a:xfrm>
                <a:off x="4341" y="3231"/>
                <a:ext cx="17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20497" name="Text Box 58"/>
            <p:cNvSpPr txBox="1">
              <a:spLocks noChangeArrowheads="1"/>
            </p:cNvSpPr>
            <p:nvPr/>
          </p:nvSpPr>
          <p:spPr bwMode="auto">
            <a:xfrm>
              <a:off x="5269" y="2701"/>
              <a:ext cx="491" cy="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25400" rIns="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1FF0H</a:t>
              </a:r>
            </a:p>
          </p:txBody>
        </p:sp>
        <p:sp>
          <p:nvSpPr>
            <p:cNvPr id="20498" name="Line 59"/>
            <p:cNvSpPr>
              <a:spLocks noChangeShapeType="1"/>
            </p:cNvSpPr>
            <p:nvPr/>
          </p:nvSpPr>
          <p:spPr bwMode="auto">
            <a:xfrm>
              <a:off x="4475" y="2755"/>
              <a:ext cx="74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499" name="Line 60"/>
            <p:cNvSpPr>
              <a:spLocks noChangeShapeType="1"/>
            </p:cNvSpPr>
            <p:nvPr/>
          </p:nvSpPr>
          <p:spPr bwMode="auto">
            <a:xfrm>
              <a:off x="4485" y="2907"/>
              <a:ext cx="74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0" name="Line 63"/>
            <p:cNvSpPr>
              <a:spLocks noChangeShapeType="1"/>
            </p:cNvSpPr>
            <p:nvPr/>
          </p:nvSpPr>
          <p:spPr bwMode="auto">
            <a:xfrm>
              <a:off x="4199" y="3548"/>
              <a:ext cx="260" cy="0"/>
            </a:xfrm>
            <a:prstGeom prst="line">
              <a:avLst/>
            </a:prstGeom>
            <a:noFill/>
            <a:ln w="19050">
              <a:solidFill>
                <a:srgbClr val="C5191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p>
              <a:endParaRPr lang="zh-CN" altLang="en-US"/>
            </a:p>
          </p:txBody>
        </p:sp>
        <p:sp>
          <p:nvSpPr>
            <p:cNvPr id="20501" name="Line 64"/>
            <p:cNvSpPr>
              <a:spLocks noChangeShapeType="1"/>
            </p:cNvSpPr>
            <p:nvPr/>
          </p:nvSpPr>
          <p:spPr bwMode="auto">
            <a:xfrm>
              <a:off x="4198" y="2723"/>
              <a:ext cx="0" cy="761"/>
            </a:xfrm>
            <a:prstGeom prst="line">
              <a:avLst/>
            </a:prstGeom>
            <a:noFill/>
            <a:ln w="19050">
              <a:solidFill>
                <a:srgbClr val="C5191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2" name="Line 65"/>
            <p:cNvSpPr>
              <a:spLocks noChangeShapeType="1"/>
            </p:cNvSpPr>
            <p:nvPr/>
          </p:nvSpPr>
          <p:spPr bwMode="auto">
            <a:xfrm>
              <a:off x="4190" y="2712"/>
              <a:ext cx="260" cy="0"/>
            </a:xfrm>
            <a:prstGeom prst="line">
              <a:avLst/>
            </a:prstGeom>
            <a:noFill/>
            <a:ln w="19050">
              <a:solidFill>
                <a:srgbClr val="C5191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3" name="Line 66"/>
            <p:cNvSpPr>
              <a:spLocks noChangeShapeType="1"/>
            </p:cNvSpPr>
            <p:nvPr/>
          </p:nvSpPr>
          <p:spPr bwMode="auto">
            <a:xfrm>
              <a:off x="4199" y="3462"/>
              <a:ext cx="0" cy="761"/>
            </a:xfrm>
            <a:prstGeom prst="line">
              <a:avLst/>
            </a:prstGeom>
            <a:noFill/>
            <a:ln w="19050">
              <a:solidFill>
                <a:srgbClr val="C51915"/>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sp>
          <p:nvSpPr>
            <p:cNvPr id="20504" name="Line 67"/>
            <p:cNvSpPr>
              <a:spLocks noChangeShapeType="1"/>
            </p:cNvSpPr>
            <p:nvPr/>
          </p:nvSpPr>
          <p:spPr bwMode="auto">
            <a:xfrm>
              <a:off x="4191" y="4203"/>
              <a:ext cx="260" cy="0"/>
            </a:xfrm>
            <a:prstGeom prst="line">
              <a:avLst/>
            </a:prstGeom>
            <a:noFill/>
            <a:ln w="19050">
              <a:solidFill>
                <a:srgbClr val="C5191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p>
              <a:endParaRPr lang="zh-CN" altLang="en-US"/>
            </a:p>
          </p:txBody>
        </p:sp>
      </p:grpSp>
      <p:sp>
        <p:nvSpPr>
          <p:cNvPr id="3" name="灯片编号占位符 2"/>
          <p:cNvSpPr>
            <a:spLocks noGrp="1"/>
          </p:cNvSpPr>
          <p:nvPr>
            <p:ph type="sldNum" sz="quarter" idx="4"/>
          </p:nvPr>
        </p:nvSpPr>
        <p:spPr/>
        <p:txBody>
          <a:bodyPr/>
          <a:lstStyle/>
          <a:p>
            <a:fld id="{395DEAD1-49DF-46A7-BC72-EE85A9CC6BAA}"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5242">
                                            <p:txEl>
                                              <p:pRg st="0" end="0"/>
                                            </p:txEl>
                                          </p:spTgt>
                                        </p:tgtEl>
                                        <p:attrNameLst>
                                          <p:attrName>style.visibility</p:attrName>
                                        </p:attrNameLst>
                                      </p:cBhvr>
                                      <p:to>
                                        <p:strVal val="visible"/>
                                      </p:to>
                                    </p:set>
                                    <p:animEffect transition="in" filter="wipe(down)">
                                      <p:cBhvr>
                                        <p:cTn id="7" dur="500"/>
                                        <p:tgtEl>
                                          <p:spTgt spid="435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5243"/>
                                        </p:tgtEl>
                                        <p:attrNameLst>
                                          <p:attrName>style.visibility</p:attrName>
                                        </p:attrNameLst>
                                      </p:cBhvr>
                                      <p:to>
                                        <p:strVal val="visible"/>
                                      </p:to>
                                    </p:set>
                                    <p:animEffect transition="in" filter="blinds(horizontal)">
                                      <p:cBhvr>
                                        <p:cTn id="17" dur="500"/>
                                        <p:tgtEl>
                                          <p:spTgt spid="43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5246"/>
                                        </p:tgtEl>
                                        <p:attrNameLst>
                                          <p:attrName>style.visibility</p:attrName>
                                        </p:attrNameLst>
                                      </p:cBhvr>
                                      <p:to>
                                        <p:strVal val="visible"/>
                                      </p:to>
                                    </p:set>
                                    <p:animEffect transition="in" filter="blinds(horizontal)">
                                      <p:cBhvr>
                                        <p:cTn id="22" dur="500"/>
                                        <p:tgtEl>
                                          <p:spTgt spid="435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35242">
                                            <p:txEl>
                                              <p:pRg st="1" end="1"/>
                                            </p:txEl>
                                          </p:spTgt>
                                        </p:tgtEl>
                                        <p:attrNameLst>
                                          <p:attrName>style.visibility</p:attrName>
                                        </p:attrNameLst>
                                      </p:cBhvr>
                                      <p:to>
                                        <p:strVal val="visible"/>
                                      </p:to>
                                    </p:set>
                                    <p:animEffect transition="in" filter="wipe(down)">
                                      <p:cBhvr>
                                        <p:cTn id="27" dur="500"/>
                                        <p:tgtEl>
                                          <p:spTgt spid="43524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5248"/>
                                        </p:tgtEl>
                                        <p:attrNameLst>
                                          <p:attrName>style.visibility</p:attrName>
                                        </p:attrNameLst>
                                      </p:cBhvr>
                                      <p:to>
                                        <p:strVal val="visible"/>
                                      </p:to>
                                    </p:set>
                                    <p:animEffect transition="in" filter="blinds(horizontal)">
                                      <p:cBhvr>
                                        <p:cTn id="32" dur="500"/>
                                        <p:tgtEl>
                                          <p:spTgt spid="4352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5244"/>
                                        </p:tgtEl>
                                        <p:attrNameLst>
                                          <p:attrName>style.visibility</p:attrName>
                                        </p:attrNameLst>
                                      </p:cBhvr>
                                      <p:to>
                                        <p:strVal val="visible"/>
                                      </p:to>
                                    </p:set>
                                    <p:animEffect transition="in" filter="blinds(horizontal)">
                                      <p:cBhvr>
                                        <p:cTn id="37" dur="500"/>
                                        <p:tgtEl>
                                          <p:spTgt spid="435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4644"/>
                                        </p:tgtEl>
                                        <p:attrNameLst>
                                          <p:attrName>style.visibility</p:attrName>
                                        </p:attrNameLst>
                                      </p:cBhvr>
                                      <p:to>
                                        <p:strVal val="visible"/>
                                      </p:to>
                                    </p:set>
                                    <p:animEffect transition="in" filter="blinds(horizontal)">
                                      <p:cBhvr>
                                        <p:cTn id="42" dur="500"/>
                                        <p:tgtEl>
                                          <p:spTgt spid="246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5249"/>
                                        </p:tgtEl>
                                        <p:attrNameLst>
                                          <p:attrName>style.visibility</p:attrName>
                                        </p:attrNameLst>
                                      </p:cBhvr>
                                      <p:to>
                                        <p:strVal val="visible"/>
                                      </p:to>
                                    </p:set>
                                    <p:animEffect transition="in" filter="blinds(horizontal)">
                                      <p:cBhvr>
                                        <p:cTn id="47" dur="500"/>
                                        <p:tgtEl>
                                          <p:spTgt spid="4352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5245"/>
                                        </p:tgtEl>
                                        <p:attrNameLst>
                                          <p:attrName>style.visibility</p:attrName>
                                        </p:attrNameLst>
                                      </p:cBhvr>
                                      <p:to>
                                        <p:strVal val="visible"/>
                                      </p:to>
                                    </p:set>
                                    <p:animEffect transition="in" filter="blinds(horizontal)">
                                      <p:cBhvr>
                                        <p:cTn id="52" dur="500"/>
                                        <p:tgtEl>
                                          <p:spTgt spid="4352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5250"/>
                                        </p:tgtEl>
                                        <p:attrNameLst>
                                          <p:attrName>style.visibility</p:attrName>
                                        </p:attrNameLst>
                                      </p:cBhvr>
                                      <p:to>
                                        <p:strVal val="visible"/>
                                      </p:to>
                                    </p:set>
                                    <p:animEffect transition="in" filter="blinds(horizontal)">
                                      <p:cBhvr>
                                        <p:cTn id="57" dur="500"/>
                                        <p:tgtEl>
                                          <p:spTgt spid="4352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5241"/>
                                        </p:tgtEl>
                                        <p:attrNameLst>
                                          <p:attrName>style.visibility</p:attrName>
                                        </p:attrNameLst>
                                      </p:cBhvr>
                                      <p:to>
                                        <p:strVal val="visible"/>
                                      </p:to>
                                    </p:set>
                                    <p:animEffect transition="in" filter="blinds(horizontal)">
                                      <p:cBhvr>
                                        <p:cTn id="62" dur="500"/>
                                        <p:tgtEl>
                                          <p:spTgt spid="43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41" grpId="0"/>
      <p:bldP spid="435243" grpId="0"/>
      <p:bldP spid="435244" grpId="0" animBg="1"/>
      <p:bldP spid="435245" grpId="0" animBg="1"/>
      <p:bldP spid="435246" grpId="0"/>
      <p:bldP spid="435248" grpId="0"/>
      <p:bldP spid="435249" grpId="0" animBg="1"/>
      <p:bldP spid="4352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4975" y="146050"/>
            <a:ext cx="4010025" cy="368300"/>
          </a:xfrm>
        </p:spPr>
        <p:txBody>
          <a:bodyPr/>
          <a:lstStyle/>
          <a:p>
            <a:r>
              <a:rPr lang="zh-CN" altLang="en-US" smtClean="0">
                <a:ea typeface="宋体" panose="02010600030101010101" pitchFamily="2" charset="-122"/>
              </a:rPr>
              <a:t>基址寻址实现</a:t>
            </a:r>
            <a:r>
              <a:rPr lang="zh-CN" altLang="en-US" smtClean="0">
                <a:solidFill>
                  <a:schemeClr val="tx1"/>
                </a:solidFill>
                <a:ea typeface="宋体" panose="02010600030101010101" pitchFamily="2" charset="-122"/>
              </a:rPr>
              <a:t>程序重定位</a:t>
            </a:r>
          </a:p>
        </p:txBody>
      </p:sp>
      <p:sp>
        <p:nvSpPr>
          <p:cNvPr id="375811" name="Text Box 3"/>
          <p:cNvSpPr txBox="1">
            <a:spLocks noChangeArrowheads="1"/>
          </p:cNvSpPr>
          <p:nvPr/>
        </p:nvSpPr>
        <p:spPr bwMode="auto">
          <a:xfrm>
            <a:off x="68263" y="5707063"/>
            <a:ext cx="5172075"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0000"/>
              </a:lnSpc>
            </a:pPr>
            <a:r>
              <a:rPr lang="zh-CN" altLang="en-US" sz="2000" dirty="0">
                <a:ea typeface="黑体" panose="02010609060101010101" pitchFamily="49" charset="-122"/>
              </a:rPr>
              <a:t>用户程序装入系统后有一个基址，虽然偏移量都为</a:t>
            </a:r>
            <a:r>
              <a:rPr lang="en-US" altLang="zh-CN" sz="2000" dirty="0">
                <a:ea typeface="黑体" panose="02010609060101010101" pitchFamily="49" charset="-122"/>
              </a:rPr>
              <a:t>51</a:t>
            </a:r>
            <a:r>
              <a:rPr lang="zh-CN" altLang="en-US" sz="2000" dirty="0">
                <a:ea typeface="黑体" panose="02010609060101010101" pitchFamily="49" charset="-122"/>
              </a:rPr>
              <a:t>，但因基址不同，故操作数不同。</a:t>
            </a:r>
          </a:p>
        </p:txBody>
      </p:sp>
      <p:sp>
        <p:nvSpPr>
          <p:cNvPr id="22532" name="Text Box 4" descr="羊皮纸"/>
          <p:cNvSpPr txBox="1">
            <a:spLocks noChangeArrowheads="1"/>
          </p:cNvSpPr>
          <p:nvPr/>
        </p:nvSpPr>
        <p:spPr bwMode="auto">
          <a:xfrm>
            <a:off x="514350" y="1217613"/>
            <a:ext cx="2284413" cy="1260475"/>
          </a:xfrm>
          <a:prstGeom prst="rect">
            <a:avLst/>
          </a:prstGeom>
          <a:blipFill dpi="0" rotWithShape="0">
            <a:blip r:embed="rId2"/>
            <a:srcRect/>
            <a:tile tx="0" ty="0" sx="100000" sy="100000" flip="none" algn="tl"/>
          </a:blipFill>
          <a:ln w="9525">
            <a:solidFill>
              <a:schemeClr val="tx1"/>
            </a:solidFill>
            <a:miter lim="800000"/>
            <a:headEnd/>
            <a:tailEnd/>
          </a:ln>
        </p:spPr>
        <p:txBody>
          <a:bodyPr tIns="190800" bIns="694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solidFill>
                  <a:srgbClr val="0000FF"/>
                </a:solidFill>
                <a:latin typeface="Times New Roman" panose="02020603050405020304" pitchFamily="18" charset="0"/>
              </a:rPr>
              <a:t>ADD  AX,</a:t>
            </a:r>
            <a:r>
              <a:rPr lang="en-US" altLang="zh-CN" sz="3600" baseline="16000" dirty="0">
                <a:solidFill>
                  <a:srgbClr val="C2228D"/>
                </a:solidFill>
                <a:latin typeface="Times New Roman" panose="02020603050405020304" pitchFamily="18" charset="0"/>
              </a:rPr>
              <a:t> </a:t>
            </a:r>
            <a:r>
              <a:rPr lang="en-US" altLang="zh-CN" sz="3600" b="0" baseline="16000" dirty="0">
                <a:solidFill>
                  <a:srgbClr val="C2228D"/>
                </a:solidFill>
                <a:latin typeface="Times New Roman" panose="02020603050405020304" pitchFamily="18" charset="0"/>
              </a:rPr>
              <a:t>#</a:t>
            </a:r>
            <a:r>
              <a:rPr lang="en-US" altLang="zh-CN" sz="2400" dirty="0" smtClean="0">
                <a:solidFill>
                  <a:srgbClr val="0000FF"/>
                </a:solidFill>
                <a:latin typeface="Times New Roman" panose="02020603050405020304" pitchFamily="18" charset="0"/>
              </a:rPr>
              <a:t>51</a:t>
            </a:r>
            <a:endParaRPr lang="en-US" altLang="zh-CN" sz="2400" dirty="0">
              <a:solidFill>
                <a:srgbClr val="0000FF"/>
              </a:solidFill>
              <a:latin typeface="Times New Roman" panose="02020603050405020304" pitchFamily="18" charset="0"/>
            </a:endParaRPr>
          </a:p>
        </p:txBody>
      </p:sp>
      <p:sp>
        <p:nvSpPr>
          <p:cNvPr id="22533" name="Rectangle 5" descr="纸莎草纸"/>
          <p:cNvSpPr>
            <a:spLocks noChangeArrowheads="1"/>
          </p:cNvSpPr>
          <p:nvPr/>
        </p:nvSpPr>
        <p:spPr bwMode="auto">
          <a:xfrm>
            <a:off x="5156200" y="903288"/>
            <a:ext cx="2284413" cy="49895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2534" name="Line 6"/>
          <p:cNvSpPr>
            <a:spLocks noChangeShapeType="1"/>
          </p:cNvSpPr>
          <p:nvPr/>
        </p:nvSpPr>
        <p:spPr bwMode="auto">
          <a:xfrm>
            <a:off x="2770188" y="1217613"/>
            <a:ext cx="2386012" cy="314325"/>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2535" name="Line 7"/>
          <p:cNvSpPr>
            <a:spLocks noChangeShapeType="1"/>
          </p:cNvSpPr>
          <p:nvPr/>
        </p:nvSpPr>
        <p:spPr bwMode="auto">
          <a:xfrm>
            <a:off x="2814638" y="2471738"/>
            <a:ext cx="2341562" cy="320675"/>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2536" name="Line 8"/>
          <p:cNvSpPr>
            <a:spLocks noChangeShapeType="1"/>
          </p:cNvSpPr>
          <p:nvPr/>
        </p:nvSpPr>
        <p:spPr bwMode="auto">
          <a:xfrm>
            <a:off x="2803525" y="2976563"/>
            <a:ext cx="2352675" cy="330200"/>
          </a:xfrm>
          <a:prstGeom prst="line">
            <a:avLst/>
          </a:prstGeom>
          <a:noFill/>
          <a:ln w="28575">
            <a:solidFill>
              <a:srgbClr val="C2228D"/>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2537" name="Line 9"/>
          <p:cNvSpPr>
            <a:spLocks noChangeShapeType="1"/>
          </p:cNvSpPr>
          <p:nvPr/>
        </p:nvSpPr>
        <p:spPr bwMode="auto">
          <a:xfrm>
            <a:off x="2843213" y="4762500"/>
            <a:ext cx="2312987" cy="352425"/>
          </a:xfrm>
          <a:prstGeom prst="line">
            <a:avLst/>
          </a:prstGeom>
          <a:noFill/>
          <a:ln w="28575">
            <a:solidFill>
              <a:srgbClr val="C2228D"/>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2538" name="Line 10"/>
          <p:cNvSpPr>
            <a:spLocks noChangeShapeType="1"/>
          </p:cNvSpPr>
          <p:nvPr/>
        </p:nvSpPr>
        <p:spPr bwMode="auto">
          <a:xfrm>
            <a:off x="6315075" y="5222875"/>
            <a:ext cx="0" cy="436563"/>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39" name="Line 11"/>
          <p:cNvSpPr>
            <a:spLocks noChangeShapeType="1"/>
          </p:cNvSpPr>
          <p:nvPr/>
        </p:nvSpPr>
        <p:spPr bwMode="auto">
          <a:xfrm>
            <a:off x="6249988" y="2908300"/>
            <a:ext cx="0" cy="325438"/>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40" name="Line 12"/>
          <p:cNvSpPr>
            <a:spLocks noChangeShapeType="1"/>
          </p:cNvSpPr>
          <p:nvPr/>
        </p:nvSpPr>
        <p:spPr bwMode="auto">
          <a:xfrm>
            <a:off x="6249988" y="1027113"/>
            <a:ext cx="0" cy="384175"/>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41" name="Text Box 13"/>
          <p:cNvSpPr txBox="1">
            <a:spLocks noChangeArrowheads="1"/>
          </p:cNvSpPr>
          <p:nvPr/>
        </p:nvSpPr>
        <p:spPr bwMode="auto">
          <a:xfrm>
            <a:off x="7407275" y="1754188"/>
            <a:ext cx="1308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1</a:t>
            </a:r>
            <a:r>
              <a:rPr lang="en-US" altLang="zh-CN" sz="2400" b="0" dirty="0" smtClean="0">
                <a:solidFill>
                  <a:schemeClr val="tx1"/>
                </a:solidFill>
                <a:latin typeface="Times New Roman" panose="02020603050405020304" pitchFamily="18" charset="0"/>
              </a:rPr>
              <a:t>4</a:t>
            </a:r>
            <a:r>
              <a:rPr lang="zh-CN" altLang="en-US" sz="2400" b="0" dirty="0" smtClean="0">
                <a:solidFill>
                  <a:schemeClr val="tx1"/>
                </a:solidFill>
                <a:latin typeface="Times New Roman" panose="02020603050405020304" pitchFamily="18" charset="0"/>
              </a:rPr>
              <a:t>0</a:t>
            </a:r>
            <a:endParaRPr lang="zh-CN" altLang="en-US" sz="2400" b="0" dirty="0">
              <a:solidFill>
                <a:schemeClr val="tx1"/>
              </a:solidFill>
              <a:latin typeface="Times New Roman" panose="02020603050405020304" pitchFamily="18" charset="0"/>
            </a:endParaRPr>
          </a:p>
        </p:txBody>
      </p:sp>
      <p:sp>
        <p:nvSpPr>
          <p:cNvPr id="22542" name="Text Box 14"/>
          <p:cNvSpPr txBox="1">
            <a:spLocks noChangeArrowheads="1"/>
          </p:cNvSpPr>
          <p:nvPr/>
        </p:nvSpPr>
        <p:spPr bwMode="auto">
          <a:xfrm>
            <a:off x="2770188" y="1389063"/>
            <a:ext cx="70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b="0" dirty="0" smtClean="0">
                <a:solidFill>
                  <a:schemeClr val="tx1"/>
                </a:solidFill>
                <a:latin typeface="Times New Roman" panose="02020603050405020304" pitchFamily="18" charset="0"/>
              </a:rPr>
              <a:t>4</a:t>
            </a:r>
            <a:r>
              <a:rPr lang="zh-CN" altLang="en-US" sz="2400" b="0" dirty="0" smtClean="0">
                <a:solidFill>
                  <a:schemeClr val="tx1"/>
                </a:solidFill>
                <a:latin typeface="Times New Roman" panose="02020603050405020304" pitchFamily="18" charset="0"/>
              </a:rPr>
              <a:t>0</a:t>
            </a:r>
            <a:endParaRPr lang="zh-CN" altLang="en-US" sz="2400" b="0" dirty="0">
              <a:solidFill>
                <a:schemeClr val="tx1"/>
              </a:solidFill>
              <a:latin typeface="Times New Roman" panose="02020603050405020304" pitchFamily="18" charset="0"/>
            </a:endParaRPr>
          </a:p>
        </p:txBody>
      </p:sp>
      <p:sp>
        <p:nvSpPr>
          <p:cNvPr id="22543" name="Text Box 15"/>
          <p:cNvSpPr txBox="1">
            <a:spLocks noChangeArrowheads="1"/>
          </p:cNvSpPr>
          <p:nvPr/>
        </p:nvSpPr>
        <p:spPr bwMode="auto">
          <a:xfrm>
            <a:off x="2756853" y="2111375"/>
            <a:ext cx="70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5</a:t>
            </a:r>
            <a:r>
              <a:rPr lang="en-US" altLang="zh-CN" sz="2400" b="0" dirty="0" smtClean="0">
                <a:solidFill>
                  <a:schemeClr val="tx1"/>
                </a:solidFill>
                <a:latin typeface="Times New Roman" panose="02020603050405020304" pitchFamily="18" charset="0"/>
              </a:rPr>
              <a:t>1</a:t>
            </a:r>
            <a:endParaRPr lang="zh-CN" altLang="en-US" sz="2400" b="0" dirty="0">
              <a:solidFill>
                <a:schemeClr val="tx1"/>
              </a:solidFill>
              <a:latin typeface="Times New Roman" panose="02020603050405020304" pitchFamily="18" charset="0"/>
            </a:endParaRPr>
          </a:p>
        </p:txBody>
      </p:sp>
      <p:sp>
        <p:nvSpPr>
          <p:cNvPr id="22544" name="Line 16"/>
          <p:cNvSpPr>
            <a:spLocks noChangeShapeType="1"/>
          </p:cNvSpPr>
          <p:nvPr/>
        </p:nvSpPr>
        <p:spPr bwMode="auto">
          <a:xfrm>
            <a:off x="514350" y="1431925"/>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45" name="Line 17"/>
          <p:cNvSpPr>
            <a:spLocks noChangeShapeType="1"/>
          </p:cNvSpPr>
          <p:nvPr/>
        </p:nvSpPr>
        <p:spPr bwMode="auto">
          <a:xfrm>
            <a:off x="523875" y="1812925"/>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46" name="Line 18"/>
          <p:cNvSpPr>
            <a:spLocks noChangeShapeType="1"/>
          </p:cNvSpPr>
          <p:nvPr/>
        </p:nvSpPr>
        <p:spPr bwMode="auto">
          <a:xfrm>
            <a:off x="519113" y="2185988"/>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5827" name="Text Box 19"/>
          <p:cNvSpPr txBox="1">
            <a:spLocks noChangeArrowheads="1"/>
          </p:cNvSpPr>
          <p:nvPr/>
        </p:nvSpPr>
        <p:spPr bwMode="auto">
          <a:xfrm>
            <a:off x="771525" y="2114868"/>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dirty="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22548" name="Text Box 20" descr="羊皮纸"/>
          <p:cNvSpPr txBox="1">
            <a:spLocks noChangeArrowheads="1"/>
          </p:cNvSpPr>
          <p:nvPr/>
        </p:nvSpPr>
        <p:spPr bwMode="auto">
          <a:xfrm>
            <a:off x="5156200" y="1531938"/>
            <a:ext cx="2284413" cy="1260475"/>
          </a:xfrm>
          <a:prstGeom prst="rect">
            <a:avLst/>
          </a:prstGeom>
          <a:blipFill dpi="0" rotWithShape="0">
            <a:blip r:embed="rId2"/>
            <a:srcRect/>
            <a:tile tx="0" ty="0" sx="100000" sy="100000" flip="none" algn="tl"/>
          </a:blipFill>
          <a:ln w="9525">
            <a:solidFill>
              <a:schemeClr val="tx1"/>
            </a:solidFill>
            <a:miter lim="800000"/>
            <a:headEnd/>
            <a:tailEnd/>
          </a:ln>
        </p:spPr>
        <p:txBody>
          <a:bodyPr tIns="190800" bIns="694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dirty="0">
                <a:solidFill>
                  <a:srgbClr val="0000FF"/>
                </a:solidFill>
                <a:latin typeface="Times New Roman" panose="02020603050405020304" pitchFamily="18" charset="0"/>
              </a:rPr>
              <a:t>ADD  AX, </a:t>
            </a:r>
            <a:r>
              <a:rPr lang="en-US" altLang="zh-CN" sz="3600" baseline="16000" dirty="0">
                <a:solidFill>
                  <a:srgbClr val="C2228D"/>
                </a:solidFill>
                <a:latin typeface="Times New Roman" panose="02020603050405020304" pitchFamily="18" charset="0"/>
              </a:rPr>
              <a:t>#</a:t>
            </a:r>
            <a:r>
              <a:rPr lang="en-US" altLang="zh-CN" sz="2400" dirty="0" smtClean="0">
                <a:solidFill>
                  <a:srgbClr val="0000FF"/>
                </a:solidFill>
                <a:latin typeface="Times New Roman" panose="02020603050405020304" pitchFamily="18" charset="0"/>
              </a:rPr>
              <a:t>51</a:t>
            </a:r>
            <a:endParaRPr lang="en-US" altLang="zh-CN" sz="2400" dirty="0">
              <a:solidFill>
                <a:srgbClr val="0000FF"/>
              </a:solidFill>
              <a:latin typeface="Times New Roman" panose="02020603050405020304" pitchFamily="18" charset="0"/>
            </a:endParaRPr>
          </a:p>
        </p:txBody>
      </p:sp>
      <p:sp>
        <p:nvSpPr>
          <p:cNvPr id="22549" name="Line 21"/>
          <p:cNvSpPr>
            <a:spLocks noChangeShapeType="1"/>
          </p:cNvSpPr>
          <p:nvPr/>
        </p:nvSpPr>
        <p:spPr bwMode="auto">
          <a:xfrm>
            <a:off x="5156200" y="1731963"/>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50" name="Line 22"/>
          <p:cNvSpPr>
            <a:spLocks noChangeShapeType="1"/>
          </p:cNvSpPr>
          <p:nvPr/>
        </p:nvSpPr>
        <p:spPr bwMode="auto">
          <a:xfrm>
            <a:off x="5165725" y="2112963"/>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51" name="Line 23"/>
          <p:cNvSpPr>
            <a:spLocks noChangeShapeType="1"/>
          </p:cNvSpPr>
          <p:nvPr/>
        </p:nvSpPr>
        <p:spPr bwMode="auto">
          <a:xfrm>
            <a:off x="5160963" y="2471738"/>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5832" name="Text Box 24"/>
          <p:cNvSpPr txBox="1">
            <a:spLocks noChangeArrowheads="1"/>
          </p:cNvSpPr>
          <p:nvPr/>
        </p:nvSpPr>
        <p:spPr bwMode="auto">
          <a:xfrm>
            <a:off x="5401945" y="2377758"/>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dirty="0">
                <a:solidFill>
                  <a:srgbClr val="C2228D"/>
                </a:solidFill>
                <a:effectLst>
                  <a:outerShdw blurRad="38100" dist="38100" dir="2700000" algn="tl">
                    <a:srgbClr val="C0C0C0"/>
                  </a:outerShdw>
                </a:effectLst>
                <a:latin typeface="Times New Roman" pitchFamily="18" charset="0"/>
                <a:ea typeface="宋体" charset="-122"/>
              </a:rPr>
              <a:t>120</a:t>
            </a:r>
          </a:p>
        </p:txBody>
      </p:sp>
      <p:sp>
        <p:nvSpPr>
          <p:cNvPr id="22553" name="Text Box 25"/>
          <p:cNvSpPr txBox="1">
            <a:spLocks noChangeArrowheads="1"/>
          </p:cNvSpPr>
          <p:nvPr/>
        </p:nvSpPr>
        <p:spPr bwMode="auto">
          <a:xfrm>
            <a:off x="7452995" y="2399983"/>
            <a:ext cx="1308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dirty="0" smtClean="0">
                <a:solidFill>
                  <a:schemeClr val="tx1"/>
                </a:solidFill>
                <a:latin typeface="Times New Roman" panose="02020603050405020304" pitchFamily="18" charset="0"/>
              </a:rPr>
              <a:t>15</a:t>
            </a:r>
            <a:r>
              <a:rPr lang="en-US" altLang="zh-CN" sz="2400" b="0" dirty="0" smtClean="0">
                <a:solidFill>
                  <a:schemeClr val="tx1"/>
                </a:solidFill>
                <a:latin typeface="Times New Roman" panose="02020603050405020304" pitchFamily="18" charset="0"/>
              </a:rPr>
              <a:t>1</a:t>
            </a:r>
            <a:endParaRPr lang="zh-CN" altLang="en-US" sz="2400" b="0" dirty="0">
              <a:solidFill>
                <a:schemeClr val="tx1"/>
              </a:solidFill>
              <a:latin typeface="Times New Roman" panose="02020603050405020304" pitchFamily="18" charset="0"/>
            </a:endParaRPr>
          </a:p>
        </p:txBody>
      </p:sp>
      <p:sp>
        <p:nvSpPr>
          <p:cNvPr id="375834" name="Text Box 26" descr="新闻纸"/>
          <p:cNvSpPr txBox="1">
            <a:spLocks noChangeArrowheads="1"/>
          </p:cNvSpPr>
          <p:nvPr/>
        </p:nvSpPr>
        <p:spPr bwMode="auto">
          <a:xfrm>
            <a:off x="549275" y="2954338"/>
            <a:ext cx="2284413" cy="1808162"/>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SUB  AX,</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2400">
                <a:solidFill>
                  <a:srgbClr val="0000FF"/>
                </a:solidFill>
                <a:effectLst>
                  <a:outerShdw blurRad="38100" dist="38100" dir="2700000" algn="tl">
                    <a:srgbClr val="C0C0C0"/>
                  </a:outerShdw>
                </a:effectLst>
                <a:latin typeface="Times New Roman" pitchFamily="18" charset="0"/>
                <a:ea typeface="宋体" charset="-122"/>
              </a:rPr>
              <a:t>51</a:t>
            </a:r>
          </a:p>
          <a:p>
            <a:pPr>
              <a:spcBef>
                <a:spcPct val="50000"/>
              </a:spcBef>
              <a:defRPr/>
            </a:pPr>
            <a:endParaRPr lang="zh-CN" altLang="en-US" sz="2400">
              <a:solidFill>
                <a:srgbClr val="0000FF"/>
              </a:solidFill>
              <a:effectLst>
                <a:outerShdw blurRad="38100" dist="38100" dir="2700000" algn="tl">
                  <a:srgbClr val="C0C0C0"/>
                </a:outerShdw>
              </a:effectLst>
              <a:latin typeface="Times New Roman" pitchFamily="18" charset="0"/>
              <a:ea typeface="宋体" charset="-122"/>
            </a:endParaRPr>
          </a:p>
        </p:txBody>
      </p:sp>
      <p:sp>
        <p:nvSpPr>
          <p:cNvPr id="22555" name="Text Box 27"/>
          <p:cNvSpPr txBox="1">
            <a:spLocks noChangeArrowheads="1"/>
          </p:cNvSpPr>
          <p:nvPr/>
        </p:nvSpPr>
        <p:spPr bwMode="auto">
          <a:xfrm>
            <a:off x="2805113" y="3125788"/>
            <a:ext cx="70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40</a:t>
            </a:r>
          </a:p>
        </p:txBody>
      </p:sp>
      <p:sp>
        <p:nvSpPr>
          <p:cNvPr id="22556" name="Text Box 28"/>
          <p:cNvSpPr txBox="1">
            <a:spLocks noChangeArrowheads="1"/>
          </p:cNvSpPr>
          <p:nvPr/>
        </p:nvSpPr>
        <p:spPr bwMode="auto">
          <a:xfrm>
            <a:off x="2814638" y="3687763"/>
            <a:ext cx="70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51</a:t>
            </a:r>
          </a:p>
        </p:txBody>
      </p:sp>
      <p:sp>
        <p:nvSpPr>
          <p:cNvPr id="22557" name="Line 29"/>
          <p:cNvSpPr>
            <a:spLocks noChangeShapeType="1"/>
          </p:cNvSpPr>
          <p:nvPr/>
        </p:nvSpPr>
        <p:spPr bwMode="auto">
          <a:xfrm>
            <a:off x="549275" y="3168650"/>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58" name="Line 30"/>
          <p:cNvSpPr>
            <a:spLocks noChangeShapeType="1"/>
          </p:cNvSpPr>
          <p:nvPr/>
        </p:nvSpPr>
        <p:spPr bwMode="auto">
          <a:xfrm>
            <a:off x="558800" y="3492500"/>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59" name="Line 31"/>
          <p:cNvSpPr>
            <a:spLocks noChangeShapeType="1"/>
          </p:cNvSpPr>
          <p:nvPr/>
        </p:nvSpPr>
        <p:spPr bwMode="auto">
          <a:xfrm>
            <a:off x="554038" y="4079875"/>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5840" name="Text Box 32"/>
          <p:cNvSpPr txBox="1">
            <a:spLocks noChangeArrowheads="1"/>
          </p:cNvSpPr>
          <p:nvPr/>
        </p:nvSpPr>
        <p:spPr bwMode="auto">
          <a:xfrm>
            <a:off x="806450" y="3683000"/>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130</a:t>
            </a:r>
          </a:p>
        </p:txBody>
      </p:sp>
      <p:sp>
        <p:nvSpPr>
          <p:cNvPr id="22561" name="Line 33"/>
          <p:cNvSpPr>
            <a:spLocks noChangeShapeType="1"/>
          </p:cNvSpPr>
          <p:nvPr/>
        </p:nvSpPr>
        <p:spPr bwMode="auto">
          <a:xfrm>
            <a:off x="554038" y="3759200"/>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62" name="Line 34"/>
          <p:cNvSpPr>
            <a:spLocks noChangeShapeType="1"/>
          </p:cNvSpPr>
          <p:nvPr/>
        </p:nvSpPr>
        <p:spPr bwMode="auto">
          <a:xfrm>
            <a:off x="1152525" y="3640138"/>
            <a:ext cx="633413" cy="0"/>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5843" name="Text Box 35" descr="新闻纸"/>
          <p:cNvSpPr txBox="1">
            <a:spLocks noChangeArrowheads="1"/>
          </p:cNvSpPr>
          <p:nvPr/>
        </p:nvSpPr>
        <p:spPr bwMode="auto">
          <a:xfrm>
            <a:off x="5156200" y="3306763"/>
            <a:ext cx="2284413" cy="1808162"/>
          </a:xfrm>
          <a:prstGeom prst="rect">
            <a:avLst/>
          </a:prstGeom>
          <a:blipFill dpi="0" rotWithShape="0">
            <a:blip r:embed="rId3" cstate="print"/>
            <a:srcRect/>
            <a:tile tx="0" ty="0" sx="100000" sy="100000" flip="none" algn="tl"/>
          </a:blipFill>
          <a:ln w="9525">
            <a:solidFill>
              <a:schemeClr val="tx1"/>
            </a:solidFill>
            <a:miter lim="800000"/>
            <a:headEnd/>
            <a:tailEnd/>
          </a:ln>
          <a:effectLst/>
        </p:spPr>
        <p:txBody>
          <a:bodyPr tIns="190800" bIns="694800">
            <a:spAutoFit/>
          </a:bodyPr>
          <a:lstStyle/>
          <a:p>
            <a:pPr>
              <a:spcBef>
                <a:spcPct val="50000"/>
              </a:spcBef>
              <a:defRPr/>
            </a:pPr>
            <a:r>
              <a:rPr lang="en-US" altLang="zh-CN" sz="2400">
                <a:solidFill>
                  <a:srgbClr val="0000FF"/>
                </a:solidFill>
                <a:effectLst>
                  <a:outerShdw blurRad="38100" dist="38100" dir="2700000" algn="tl">
                    <a:srgbClr val="C0C0C0"/>
                  </a:outerShdw>
                </a:effectLst>
                <a:latin typeface="Times New Roman" pitchFamily="18" charset="0"/>
                <a:ea typeface="宋体" charset="-122"/>
              </a:rPr>
              <a:t>SUB  AX,</a:t>
            </a:r>
            <a:r>
              <a:rPr lang="en-US" altLang="zh-CN" sz="3600" baseline="16000">
                <a:solidFill>
                  <a:srgbClr val="C2228D"/>
                </a:solidFill>
                <a:effectLst>
                  <a:outerShdw blurRad="38100" dist="38100" dir="2700000" algn="tl">
                    <a:srgbClr val="C0C0C0"/>
                  </a:outerShdw>
                </a:effectLst>
                <a:latin typeface="Times New Roman" pitchFamily="18" charset="0"/>
                <a:ea typeface="宋体" charset="-122"/>
              </a:rPr>
              <a:t> #</a:t>
            </a:r>
            <a:r>
              <a:rPr lang="en-US" altLang="zh-CN" sz="2400">
                <a:solidFill>
                  <a:srgbClr val="0000FF"/>
                </a:solidFill>
                <a:effectLst>
                  <a:outerShdw blurRad="38100" dist="38100" dir="2700000" algn="tl">
                    <a:srgbClr val="C0C0C0"/>
                  </a:outerShdw>
                </a:effectLst>
                <a:latin typeface="Times New Roman" pitchFamily="18" charset="0"/>
                <a:ea typeface="宋体" charset="-122"/>
              </a:rPr>
              <a:t>51</a:t>
            </a:r>
          </a:p>
          <a:p>
            <a:pPr>
              <a:spcBef>
                <a:spcPct val="50000"/>
              </a:spcBef>
              <a:defRPr/>
            </a:pPr>
            <a:endParaRPr lang="zh-CN" altLang="en-US" sz="2400">
              <a:solidFill>
                <a:srgbClr val="0000FF"/>
              </a:solidFill>
              <a:effectLst>
                <a:outerShdw blurRad="38100" dist="38100" dir="2700000" algn="tl">
                  <a:srgbClr val="C0C0C0"/>
                </a:outerShdw>
              </a:effectLst>
              <a:latin typeface="Times New Roman" pitchFamily="18" charset="0"/>
              <a:ea typeface="宋体" charset="-122"/>
            </a:endParaRPr>
          </a:p>
        </p:txBody>
      </p:sp>
      <p:sp>
        <p:nvSpPr>
          <p:cNvPr id="22564" name="Text Box 36"/>
          <p:cNvSpPr txBox="1">
            <a:spLocks noChangeArrowheads="1"/>
          </p:cNvSpPr>
          <p:nvPr/>
        </p:nvSpPr>
        <p:spPr bwMode="auto">
          <a:xfrm>
            <a:off x="7412038" y="3478213"/>
            <a:ext cx="70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240</a:t>
            </a:r>
          </a:p>
        </p:txBody>
      </p:sp>
      <p:sp>
        <p:nvSpPr>
          <p:cNvPr id="22565" name="Text Box 37"/>
          <p:cNvSpPr txBox="1">
            <a:spLocks noChangeArrowheads="1"/>
          </p:cNvSpPr>
          <p:nvPr/>
        </p:nvSpPr>
        <p:spPr bwMode="auto">
          <a:xfrm>
            <a:off x="7421563" y="4040188"/>
            <a:ext cx="70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solidFill>
                  <a:schemeClr val="tx1"/>
                </a:solidFill>
                <a:latin typeface="Times New Roman" panose="02020603050405020304" pitchFamily="18" charset="0"/>
              </a:rPr>
              <a:t>251</a:t>
            </a:r>
          </a:p>
        </p:txBody>
      </p:sp>
      <p:sp>
        <p:nvSpPr>
          <p:cNvPr id="22566" name="Line 38"/>
          <p:cNvSpPr>
            <a:spLocks noChangeShapeType="1"/>
          </p:cNvSpPr>
          <p:nvPr/>
        </p:nvSpPr>
        <p:spPr bwMode="auto">
          <a:xfrm>
            <a:off x="5156200" y="3535363"/>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67" name="Line 39"/>
          <p:cNvSpPr>
            <a:spLocks noChangeShapeType="1"/>
          </p:cNvSpPr>
          <p:nvPr/>
        </p:nvSpPr>
        <p:spPr bwMode="auto">
          <a:xfrm>
            <a:off x="5165725" y="3844925"/>
            <a:ext cx="22844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68" name="Line 40"/>
          <p:cNvSpPr>
            <a:spLocks noChangeShapeType="1"/>
          </p:cNvSpPr>
          <p:nvPr/>
        </p:nvSpPr>
        <p:spPr bwMode="auto">
          <a:xfrm>
            <a:off x="5160963" y="4432300"/>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5849" name="Text Box 41"/>
          <p:cNvSpPr txBox="1">
            <a:spLocks noChangeArrowheads="1"/>
          </p:cNvSpPr>
          <p:nvPr/>
        </p:nvSpPr>
        <p:spPr bwMode="auto">
          <a:xfrm>
            <a:off x="5413375" y="4035425"/>
            <a:ext cx="1670050"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rgbClr val="C2228D"/>
                </a:solidFill>
                <a:effectLst>
                  <a:outerShdw blurRad="38100" dist="38100" dir="2700000" algn="tl">
                    <a:srgbClr val="C0C0C0"/>
                  </a:outerShdw>
                </a:effectLst>
                <a:latin typeface="Times New Roman" pitchFamily="18" charset="0"/>
                <a:ea typeface="宋体" charset="-122"/>
              </a:rPr>
              <a:t>130</a:t>
            </a:r>
          </a:p>
        </p:txBody>
      </p:sp>
      <p:sp>
        <p:nvSpPr>
          <p:cNvPr id="22570" name="Line 42"/>
          <p:cNvSpPr>
            <a:spLocks noChangeShapeType="1"/>
          </p:cNvSpPr>
          <p:nvPr/>
        </p:nvSpPr>
        <p:spPr bwMode="auto">
          <a:xfrm>
            <a:off x="5160963" y="4111625"/>
            <a:ext cx="22844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71" name="Line 43"/>
          <p:cNvSpPr>
            <a:spLocks noChangeShapeType="1"/>
          </p:cNvSpPr>
          <p:nvPr/>
        </p:nvSpPr>
        <p:spPr bwMode="auto">
          <a:xfrm>
            <a:off x="5759450" y="3992563"/>
            <a:ext cx="633413" cy="0"/>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2572" name="Text Box 44"/>
          <p:cNvSpPr txBox="1">
            <a:spLocks noChangeArrowheads="1"/>
          </p:cNvSpPr>
          <p:nvPr/>
        </p:nvSpPr>
        <p:spPr bwMode="auto">
          <a:xfrm>
            <a:off x="549275" y="795338"/>
            <a:ext cx="1892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ea typeface="黑体" panose="02010609060101010101" pitchFamily="49" charset="-122"/>
              </a:rPr>
              <a:t>用户程序1</a:t>
            </a:r>
          </a:p>
        </p:txBody>
      </p:sp>
      <p:sp>
        <p:nvSpPr>
          <p:cNvPr id="22573" name="Text Box 45"/>
          <p:cNvSpPr txBox="1">
            <a:spLocks noChangeArrowheads="1"/>
          </p:cNvSpPr>
          <p:nvPr/>
        </p:nvSpPr>
        <p:spPr bwMode="auto">
          <a:xfrm>
            <a:off x="514350" y="2571750"/>
            <a:ext cx="1892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ea typeface="黑体" panose="02010609060101010101" pitchFamily="49" charset="-122"/>
              </a:rPr>
              <a:t>用户程序2</a:t>
            </a:r>
          </a:p>
        </p:txBody>
      </p:sp>
      <p:sp>
        <p:nvSpPr>
          <p:cNvPr id="375854" name="Text Box 46"/>
          <p:cNvSpPr txBox="1">
            <a:spLocks noChangeArrowheads="1"/>
          </p:cNvSpPr>
          <p:nvPr/>
        </p:nvSpPr>
        <p:spPr bwMode="auto">
          <a:xfrm>
            <a:off x="7412038" y="1338263"/>
            <a:ext cx="847725"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hlink"/>
                </a:solidFill>
                <a:effectLst>
                  <a:outerShdw blurRad="38100" dist="38100" dir="2700000" algn="tl">
                    <a:srgbClr val="C0C0C0"/>
                  </a:outerShdw>
                </a:effectLst>
                <a:latin typeface="黑体" pitchFamily="2" charset="-122"/>
                <a:ea typeface="黑体" pitchFamily="2" charset="-122"/>
              </a:rPr>
              <a:t>100</a:t>
            </a:r>
          </a:p>
        </p:txBody>
      </p:sp>
      <p:sp>
        <p:nvSpPr>
          <p:cNvPr id="375855" name="Text Box 47"/>
          <p:cNvSpPr txBox="1">
            <a:spLocks noChangeArrowheads="1"/>
          </p:cNvSpPr>
          <p:nvPr/>
        </p:nvSpPr>
        <p:spPr bwMode="auto">
          <a:xfrm>
            <a:off x="7412038" y="3125788"/>
            <a:ext cx="847725" cy="457200"/>
          </a:xfrm>
          <a:prstGeom prst="rect">
            <a:avLst/>
          </a:prstGeom>
          <a:noFill/>
          <a:ln w="9525">
            <a:noFill/>
            <a:miter lim="800000"/>
            <a:headEnd/>
            <a:tailEnd/>
          </a:ln>
          <a:effectLst/>
        </p:spPr>
        <p:txBody>
          <a:bodyPr>
            <a:spAutoFit/>
          </a:bodyPr>
          <a:lstStyle/>
          <a:p>
            <a:pPr>
              <a:spcBef>
                <a:spcPct val="50000"/>
              </a:spcBef>
              <a:defRPr/>
            </a:pPr>
            <a:r>
              <a:rPr lang="zh-CN" altLang="en-US" sz="2400">
                <a:solidFill>
                  <a:schemeClr val="hlink"/>
                </a:solidFill>
                <a:effectLst>
                  <a:outerShdw blurRad="38100" dist="38100" dir="2700000" algn="tl">
                    <a:srgbClr val="C0C0C0"/>
                  </a:outerShdw>
                </a:effectLst>
                <a:latin typeface="Times New Roman" pitchFamily="18" charset="0"/>
                <a:ea typeface="宋体" charset="-122"/>
              </a:rPr>
              <a:t>200</a:t>
            </a:r>
          </a:p>
        </p:txBody>
      </p:sp>
      <p:sp>
        <p:nvSpPr>
          <p:cNvPr id="375856" name="Text Box 48"/>
          <p:cNvSpPr txBox="1">
            <a:spLocks noChangeArrowheads="1"/>
          </p:cNvSpPr>
          <p:nvPr/>
        </p:nvSpPr>
        <p:spPr bwMode="auto">
          <a:xfrm>
            <a:off x="376238" y="4924425"/>
            <a:ext cx="3092450"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A50021"/>
                </a:solidFill>
                <a:ea typeface="黑体" panose="02010609060101010101" pitchFamily="49" charset="-122"/>
              </a:rPr>
              <a:t>“ </a:t>
            </a:r>
            <a:r>
              <a:rPr lang="en-US" altLang="zh-CN" sz="2000">
                <a:solidFill>
                  <a:srgbClr val="A50021"/>
                </a:solidFill>
                <a:ea typeface="黑体" panose="02010609060101010101" pitchFamily="49" charset="-122"/>
              </a:rPr>
              <a:t># ” </a:t>
            </a:r>
            <a:r>
              <a:rPr lang="zh-CN" altLang="en-US" sz="2000">
                <a:solidFill>
                  <a:srgbClr val="A50021"/>
                </a:solidFill>
                <a:ea typeface="黑体" panose="02010609060101010101" pitchFamily="49" charset="-122"/>
              </a:rPr>
              <a:t>表示基址寻址方式</a:t>
            </a:r>
          </a:p>
          <a:p>
            <a:r>
              <a:rPr lang="zh-CN" altLang="en-US" sz="2000">
                <a:solidFill>
                  <a:srgbClr val="A50021"/>
                </a:solidFill>
                <a:ea typeface="黑体" panose="02010609060101010101" pitchFamily="49" charset="-122"/>
              </a:rPr>
              <a:t>有效地址</a:t>
            </a:r>
            <a:r>
              <a:rPr lang="en-US" altLang="zh-CN" sz="2000">
                <a:solidFill>
                  <a:srgbClr val="A50021"/>
                </a:solidFill>
                <a:ea typeface="黑体" panose="02010609060101010101" pitchFamily="49" charset="-122"/>
              </a:rPr>
              <a:t>EA=</a:t>
            </a:r>
            <a:r>
              <a:rPr lang="zh-CN" altLang="en-US" sz="2000">
                <a:solidFill>
                  <a:srgbClr val="A50021"/>
                </a:solidFill>
                <a:ea typeface="黑体" panose="02010609060101010101" pitchFamily="49" charset="-122"/>
              </a:rPr>
              <a:t>基址值</a:t>
            </a:r>
            <a:r>
              <a:rPr lang="en-US" altLang="zh-CN" sz="2000">
                <a:solidFill>
                  <a:srgbClr val="A50021"/>
                </a:solidFill>
                <a:ea typeface="黑体" panose="02010609060101010101" pitchFamily="49" charset="-122"/>
              </a:rPr>
              <a:t>+51</a:t>
            </a:r>
          </a:p>
        </p:txBody>
      </p:sp>
      <p:sp>
        <p:nvSpPr>
          <p:cNvPr id="22577" name="Text Box 49"/>
          <p:cNvSpPr txBox="1">
            <a:spLocks noChangeArrowheads="1"/>
          </p:cNvSpPr>
          <p:nvPr/>
        </p:nvSpPr>
        <p:spPr bwMode="auto">
          <a:xfrm>
            <a:off x="3771900" y="1519238"/>
            <a:ext cx="147955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基址为</a:t>
            </a:r>
            <a:r>
              <a:rPr lang="en-US" altLang="zh-CN" sz="2000">
                <a:ea typeface="黑体" panose="02010609060101010101" pitchFamily="49" charset="-122"/>
              </a:rPr>
              <a:t>100</a:t>
            </a:r>
          </a:p>
        </p:txBody>
      </p:sp>
      <p:sp>
        <p:nvSpPr>
          <p:cNvPr id="22578" name="Text Box 50"/>
          <p:cNvSpPr txBox="1">
            <a:spLocks noChangeArrowheads="1"/>
          </p:cNvSpPr>
          <p:nvPr/>
        </p:nvSpPr>
        <p:spPr bwMode="auto">
          <a:xfrm>
            <a:off x="3808413" y="3270250"/>
            <a:ext cx="147955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基址为</a:t>
            </a:r>
            <a:r>
              <a:rPr lang="en-US" altLang="zh-CN" sz="2000">
                <a:ea typeface="黑体" panose="02010609060101010101" pitchFamily="49" charset="-122"/>
              </a:rPr>
              <a:t>200</a:t>
            </a:r>
          </a:p>
        </p:txBody>
      </p:sp>
      <p:sp>
        <p:nvSpPr>
          <p:cNvPr id="22579" name="Text Box 51"/>
          <p:cNvSpPr txBox="1">
            <a:spLocks noChangeArrowheads="1"/>
          </p:cNvSpPr>
          <p:nvPr/>
        </p:nvSpPr>
        <p:spPr bwMode="auto">
          <a:xfrm>
            <a:off x="5861050" y="519113"/>
            <a:ext cx="1392238"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sp>
        <p:nvSpPr>
          <p:cNvPr id="375860" name="Text Box 52"/>
          <p:cNvSpPr txBox="1">
            <a:spLocks noChangeArrowheads="1"/>
          </p:cNvSpPr>
          <p:nvPr/>
        </p:nvSpPr>
        <p:spPr bwMode="auto">
          <a:xfrm>
            <a:off x="7532688" y="6278563"/>
            <a:ext cx="1095375"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hlinkClick r:id="rId4" action="ppaction://hlinksldjump"/>
              </a:rPr>
              <a:t>BACK</a:t>
            </a:r>
            <a:endParaRPr lang="zh-CN" altLang="en-US" sz="20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56"/>
                                        </p:tgtEl>
                                        <p:attrNameLst>
                                          <p:attrName>style.visibility</p:attrName>
                                        </p:attrNameLst>
                                      </p:cBhvr>
                                      <p:to>
                                        <p:strVal val="visible"/>
                                      </p:to>
                                    </p:set>
                                    <p:animEffect transition="in" filter="blinds(horizontal)">
                                      <p:cBhvr>
                                        <p:cTn id="7" dur="500"/>
                                        <p:tgtEl>
                                          <p:spTgt spid="375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Effect transition="in" filter="blinds(horizontal)">
                                      <p:cBhvr>
                                        <p:cTn id="12" dur="500"/>
                                        <p:tgtEl>
                                          <p:spTgt spid="375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5860"/>
                                        </p:tgtEl>
                                        <p:attrNameLst>
                                          <p:attrName>style.visibility</p:attrName>
                                        </p:attrNameLst>
                                      </p:cBhvr>
                                      <p:to>
                                        <p:strVal val="visible"/>
                                      </p:to>
                                    </p:set>
                                    <p:animEffect transition="in" filter="blinds(horizontal)">
                                      <p:cBhvr>
                                        <p:cTn id="17" dur="500"/>
                                        <p:tgtEl>
                                          <p:spTgt spid="37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p:bldP spid="375856" grpId="0"/>
      <p:bldP spid="3758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1200" y="87313"/>
            <a:ext cx="5672138" cy="368300"/>
          </a:xfrm>
        </p:spPr>
        <p:txBody>
          <a:bodyPr/>
          <a:lstStyle/>
          <a:p>
            <a:r>
              <a:rPr lang="zh-CN" altLang="en-US" smtClean="0">
                <a:ea typeface="宋体" panose="02010600030101010101" pitchFamily="2" charset="-122"/>
              </a:rPr>
              <a:t>变址寻址实现</a:t>
            </a:r>
            <a:r>
              <a:rPr lang="zh-CN" altLang="en-US" smtClean="0">
                <a:solidFill>
                  <a:schemeClr val="tx1"/>
                </a:solidFill>
                <a:ea typeface="宋体" panose="02010600030101010101" pitchFamily="2" charset="-122"/>
              </a:rPr>
              <a:t>线性表元素的存取</a:t>
            </a:r>
          </a:p>
        </p:txBody>
      </p:sp>
      <p:sp>
        <p:nvSpPr>
          <p:cNvPr id="376835" name="Rectangle 3"/>
          <p:cNvSpPr>
            <a:spLocks noGrp="1" noChangeArrowheads="1"/>
          </p:cNvSpPr>
          <p:nvPr>
            <p:ph type="body" idx="1"/>
          </p:nvPr>
        </p:nvSpPr>
        <p:spPr>
          <a:xfrm>
            <a:off x="220663" y="688975"/>
            <a:ext cx="3938587" cy="5672138"/>
          </a:xfrm>
        </p:spPr>
        <p:txBody>
          <a:bodyPr/>
          <a:lstStyle/>
          <a:p>
            <a:pPr marL="342900" indent="-342900">
              <a:lnSpc>
                <a:spcPct val="110000"/>
              </a:lnSpc>
            </a:pPr>
            <a:r>
              <a:rPr lang="zh-CN" altLang="en-US" smtClean="0">
                <a:solidFill>
                  <a:srgbClr val="A50021"/>
                </a:solidFill>
                <a:latin typeface="Arial" panose="020B0604020202020204" pitchFamily="34" charset="0"/>
                <a:ea typeface="黑体" panose="02010609060101010101" pitchFamily="49" charset="-122"/>
              </a:rPr>
              <a:t>自动变址</a:t>
            </a:r>
          </a:p>
          <a:p>
            <a:pPr marL="342900" indent="-342900">
              <a:lnSpc>
                <a:spcPct val="110000"/>
              </a:lnSpc>
              <a:buFont typeface="Wingdings" panose="05000000000000000000" pitchFamily="2" charset="2"/>
              <a:buNone/>
            </a:pPr>
            <a:r>
              <a:rPr lang="zh-CN" altLang="en-US" smtClean="0">
                <a:solidFill>
                  <a:srgbClr val="A50021"/>
                </a:solidFill>
                <a:latin typeface="Arial" panose="020B0604020202020204" pitchFamily="34" charset="0"/>
                <a:ea typeface="黑体" panose="02010609060101010101" pitchFamily="49" charset="-122"/>
              </a:rPr>
              <a:t>     指令中的地址码</a:t>
            </a:r>
            <a:r>
              <a:rPr lang="en-US" altLang="zh-CN" smtClean="0">
                <a:solidFill>
                  <a:srgbClr val="A50021"/>
                </a:solidFill>
                <a:latin typeface="Arial" panose="020B0604020202020204" pitchFamily="34" charset="0"/>
                <a:ea typeface="黑体" panose="02010609060101010101" pitchFamily="49" charset="-122"/>
              </a:rPr>
              <a:t>A</a:t>
            </a:r>
            <a:r>
              <a:rPr lang="zh-CN" altLang="en-US" smtClean="0">
                <a:solidFill>
                  <a:srgbClr val="A50021"/>
                </a:solidFill>
                <a:latin typeface="Arial" panose="020B0604020202020204" pitchFamily="34" charset="0"/>
                <a:ea typeface="黑体" panose="02010609060101010101" pitchFamily="49" charset="-122"/>
              </a:rPr>
              <a:t>给定数组首址，变址器</a:t>
            </a:r>
            <a:r>
              <a:rPr lang="en-US" altLang="zh-CN" smtClean="0">
                <a:solidFill>
                  <a:srgbClr val="A50021"/>
                </a:solidFill>
                <a:latin typeface="Arial" panose="020B0604020202020204" pitchFamily="34" charset="0"/>
                <a:ea typeface="黑体" panose="02010609060101010101" pitchFamily="49" charset="-122"/>
              </a:rPr>
              <a:t>I</a:t>
            </a:r>
            <a:r>
              <a:rPr lang="zh-CN" altLang="en-US" smtClean="0">
                <a:solidFill>
                  <a:srgbClr val="A50021"/>
                </a:solidFill>
                <a:latin typeface="Arial" panose="020B0604020202020204" pitchFamily="34" charset="0"/>
                <a:ea typeface="黑体" panose="02010609060101010101" pitchFamily="49" charset="-122"/>
              </a:rPr>
              <a:t>每次</a:t>
            </a:r>
            <a:r>
              <a:rPr lang="zh-CN" altLang="en-US" smtClean="0">
                <a:solidFill>
                  <a:schemeClr val="accent1"/>
                </a:solidFill>
                <a:latin typeface="Arial" panose="020B0604020202020204" pitchFamily="34" charset="0"/>
                <a:ea typeface="黑体" panose="02010609060101010101" pitchFamily="49" charset="-122"/>
              </a:rPr>
              <a:t>自动加</a:t>
            </a:r>
            <a:r>
              <a:rPr lang="en-US" altLang="zh-CN" smtClean="0">
                <a:solidFill>
                  <a:schemeClr val="accent1"/>
                </a:solidFill>
                <a:latin typeface="Arial" panose="020B0604020202020204" pitchFamily="34" charset="0"/>
                <a:ea typeface="黑体" panose="02010609060101010101" pitchFamily="49" charset="-122"/>
              </a:rPr>
              <a:t>/</a:t>
            </a:r>
            <a:r>
              <a:rPr lang="zh-CN" altLang="en-US" smtClean="0">
                <a:solidFill>
                  <a:schemeClr val="accent1"/>
                </a:solidFill>
                <a:latin typeface="Arial" panose="020B0604020202020204" pitchFamily="34" charset="0"/>
                <a:ea typeface="黑体" panose="02010609060101010101" pitchFamily="49" charset="-122"/>
              </a:rPr>
              <a:t>减</a:t>
            </a:r>
            <a:r>
              <a:rPr lang="zh-CN" altLang="en-US" smtClean="0">
                <a:solidFill>
                  <a:srgbClr val="A50021"/>
                </a:solidFill>
                <a:latin typeface="Arial" panose="020B0604020202020204" pitchFamily="34" charset="0"/>
                <a:ea typeface="黑体" panose="02010609060101010101" pitchFamily="49" charset="-122"/>
              </a:rPr>
              <a:t>数组元素的长度</a:t>
            </a:r>
            <a:r>
              <a:rPr lang="en-US" altLang="zh-CN" smtClean="0">
                <a:solidFill>
                  <a:srgbClr val="A50021"/>
                </a:solidFill>
                <a:latin typeface="Arial" panose="020B0604020202020204" pitchFamily="34" charset="0"/>
                <a:ea typeface="黑体" panose="02010609060101010101" pitchFamily="49" charset="-122"/>
              </a:rPr>
              <a:t>x</a:t>
            </a:r>
            <a:r>
              <a:rPr lang="zh-CN" altLang="en-US" smtClean="0">
                <a:solidFill>
                  <a:srgbClr val="A50021"/>
                </a:solidFill>
                <a:latin typeface="Arial" panose="020B0604020202020204" pitchFamily="34" charset="0"/>
                <a:ea typeface="黑体" panose="02010609060101010101" pitchFamily="49" charset="-122"/>
              </a:rPr>
              <a:t>。</a:t>
            </a:r>
          </a:p>
          <a:p>
            <a:pPr marL="342900" indent="-342900">
              <a:lnSpc>
                <a:spcPct val="110000"/>
              </a:lnSpc>
              <a:buFont typeface="Wingdings" panose="05000000000000000000" pitchFamily="2" charset="2"/>
              <a:buNone/>
            </a:pPr>
            <a:r>
              <a:rPr lang="zh-CN" altLang="en-US" smtClean="0">
                <a:latin typeface="Arial" panose="020B0604020202020204" pitchFamily="34" charset="0"/>
                <a:ea typeface="黑体" panose="02010609060101010101" pitchFamily="49" charset="-122"/>
              </a:rPr>
              <a:t>      </a:t>
            </a:r>
            <a:r>
              <a:rPr lang="en-US" altLang="zh-CN" smtClean="0">
                <a:latin typeface="Arial" panose="020B0604020202020204" pitchFamily="34" charset="0"/>
                <a:ea typeface="黑体" panose="02010609060101010101" pitchFamily="49" charset="-122"/>
                <a:cs typeface="Times New Roman" panose="02020603050405020304" pitchFamily="18" charset="0"/>
              </a:rPr>
              <a:t>EA=( I )+A</a:t>
            </a:r>
          </a:p>
          <a:p>
            <a:pPr marL="342900" indent="-342900">
              <a:lnSpc>
                <a:spcPct val="110000"/>
              </a:lnSpc>
              <a:buFont typeface="Wingdings" panose="05000000000000000000" pitchFamily="2" charset="2"/>
              <a:buNone/>
            </a:pPr>
            <a:r>
              <a:rPr lang="en-US" altLang="zh-CN" smtClean="0">
                <a:latin typeface="Arial" panose="020B0604020202020204" pitchFamily="34" charset="0"/>
                <a:ea typeface="黑体" panose="02010609060101010101" pitchFamily="49" charset="-122"/>
                <a:cs typeface="Times New Roman" panose="02020603050405020304" pitchFamily="18" charset="0"/>
              </a:rPr>
              <a:t>      I=( I ) ± x</a:t>
            </a:r>
            <a:endParaRPr lang="zh-CN" altLang="en-US" smtClean="0">
              <a:latin typeface="Arial" panose="020B0604020202020204" pitchFamily="34" charset="0"/>
              <a:ea typeface="黑体" panose="02010609060101010101" pitchFamily="49" charset="-122"/>
              <a:cs typeface="Times New Roman" panose="02020603050405020304" pitchFamily="18" charset="0"/>
            </a:endParaRPr>
          </a:p>
          <a:p>
            <a:pPr marL="342900" indent="-342900">
              <a:lnSpc>
                <a:spcPct val="110000"/>
              </a:lnSpc>
              <a:buFont typeface="Wingdings" panose="05000000000000000000" pitchFamily="2" charset="2"/>
              <a:buNone/>
            </a:pPr>
            <a:r>
              <a:rPr lang="en-US" altLang="zh-CN" smtClean="0">
                <a:latin typeface="Arial" panose="020B0604020202020204" pitchFamily="34" charset="0"/>
                <a:ea typeface="黑体" panose="02010609060101010101" pitchFamily="49" charset="-122"/>
                <a:cs typeface="Times New Roman" panose="02020603050405020304" pitchFamily="18" charset="0"/>
              </a:rPr>
              <a:t>      </a:t>
            </a:r>
            <a:r>
              <a:rPr lang="zh-CN" altLang="en-US" smtClean="0">
                <a:latin typeface="Arial" panose="020B0604020202020204" pitchFamily="34" charset="0"/>
                <a:ea typeface="黑体" panose="02010609060101010101" pitchFamily="49" charset="-122"/>
                <a:cs typeface="Times New Roman" panose="02020603050405020304" pitchFamily="18" charset="0"/>
              </a:rPr>
              <a:t>例如，</a:t>
            </a:r>
            <a:r>
              <a:rPr lang="en-US" altLang="zh-CN" smtClean="0">
                <a:latin typeface="Arial" panose="020B0604020202020204" pitchFamily="34" charset="0"/>
                <a:ea typeface="黑体" panose="02010609060101010101" pitchFamily="49" charset="-122"/>
                <a:cs typeface="Times New Roman" panose="02020603050405020304" pitchFamily="18" charset="0"/>
              </a:rPr>
              <a:t>X86</a:t>
            </a:r>
            <a:r>
              <a:rPr lang="zh-CN" altLang="en-US" smtClean="0">
                <a:latin typeface="Arial" panose="020B0604020202020204" pitchFamily="34" charset="0"/>
                <a:ea typeface="黑体" panose="02010609060101010101" pitchFamily="49" charset="-122"/>
                <a:cs typeface="Times New Roman" panose="02020603050405020304" pitchFamily="18" charset="0"/>
              </a:rPr>
              <a:t>中的串操作指令</a:t>
            </a:r>
          </a:p>
          <a:p>
            <a:pPr marL="342900" indent="-342900">
              <a:lnSpc>
                <a:spcPct val="110000"/>
              </a:lnSpc>
              <a:spcBef>
                <a:spcPct val="10000"/>
              </a:spcBef>
              <a:buSzPct val="70000"/>
            </a:pPr>
            <a:r>
              <a:rPr lang="zh-CN" altLang="en-US" smtClean="0">
                <a:solidFill>
                  <a:srgbClr val="0000FF"/>
                </a:solidFill>
                <a:latin typeface="Arial" panose="020B0604020202020204" pitchFamily="34" charset="0"/>
                <a:ea typeface="黑体" panose="02010609060101010101" pitchFamily="49" charset="-122"/>
              </a:rPr>
              <a:t>对于“</a:t>
            </a:r>
            <a:r>
              <a:rPr lang="en-US" altLang="zh-CN" smtClean="0">
                <a:solidFill>
                  <a:srgbClr val="0000FF"/>
                </a:solidFill>
                <a:latin typeface="Arial" panose="020B0604020202020204" pitchFamily="34" charset="0"/>
                <a:ea typeface="黑体" panose="02010609060101010101" pitchFamily="49" charset="-122"/>
              </a:rPr>
              <a:t>for (i=0;i&lt;N;i++) ….”</a:t>
            </a:r>
            <a:r>
              <a:rPr lang="zh-CN" altLang="en-US" smtClean="0">
                <a:solidFill>
                  <a:srgbClr val="0000FF"/>
                </a:solidFill>
                <a:latin typeface="Arial" panose="020B0604020202020204" pitchFamily="34" charset="0"/>
                <a:ea typeface="黑体" panose="02010609060101010101" pitchFamily="49" charset="-122"/>
              </a:rPr>
              <a:t>，即地址从低</a:t>
            </a:r>
            <a:r>
              <a:rPr lang="en-US" altLang="zh-CN" smtClean="0">
                <a:solidFill>
                  <a:srgbClr val="0000FF"/>
                </a:solidFill>
                <a:latin typeface="Arial" panose="020B0604020202020204" pitchFamily="34" charset="0"/>
                <a:ea typeface="黑体" panose="02010609060101010101" pitchFamily="49" charset="-122"/>
              </a:rPr>
              <a:t>→</a:t>
            </a:r>
            <a:r>
              <a:rPr lang="zh-CN" altLang="en-US" smtClean="0">
                <a:solidFill>
                  <a:srgbClr val="0000FF"/>
                </a:solidFill>
                <a:latin typeface="Arial" panose="020B0604020202020204" pitchFamily="34" charset="0"/>
                <a:ea typeface="黑体" panose="02010609060101010101" pitchFamily="49" charset="-122"/>
              </a:rPr>
              <a:t>高增长：加</a:t>
            </a:r>
          </a:p>
          <a:p>
            <a:pPr marL="342900" indent="-342900">
              <a:lnSpc>
                <a:spcPct val="110000"/>
              </a:lnSpc>
              <a:spcBef>
                <a:spcPct val="10000"/>
              </a:spcBef>
              <a:buSzPct val="70000"/>
            </a:pPr>
            <a:r>
              <a:rPr lang="zh-CN" altLang="en-US" smtClean="0">
                <a:solidFill>
                  <a:srgbClr val="0000FF"/>
                </a:solidFill>
                <a:latin typeface="Arial" panose="020B0604020202020204" pitchFamily="34" charset="0"/>
                <a:ea typeface="黑体" panose="02010609060101010101" pitchFamily="49" charset="-122"/>
              </a:rPr>
              <a:t>对于“</a:t>
            </a:r>
            <a:r>
              <a:rPr lang="en-US" altLang="zh-CN" smtClean="0">
                <a:solidFill>
                  <a:srgbClr val="0000FF"/>
                </a:solidFill>
                <a:latin typeface="Arial" panose="020B0604020202020204" pitchFamily="34" charset="0"/>
                <a:ea typeface="黑体" panose="02010609060101010101" pitchFamily="49" charset="-122"/>
              </a:rPr>
              <a:t>for (i=N-1;i&gt;=0;i--) ….”,</a:t>
            </a:r>
            <a:r>
              <a:rPr lang="zh-CN" altLang="en-US" smtClean="0">
                <a:solidFill>
                  <a:srgbClr val="0000FF"/>
                </a:solidFill>
                <a:latin typeface="Arial" panose="020B0604020202020204" pitchFamily="34" charset="0"/>
                <a:ea typeface="黑体" panose="02010609060101010101" pitchFamily="49" charset="-122"/>
              </a:rPr>
              <a:t>即地址从高</a:t>
            </a:r>
            <a:r>
              <a:rPr lang="en-US" altLang="zh-CN" smtClean="0">
                <a:solidFill>
                  <a:srgbClr val="0000FF"/>
                </a:solidFill>
                <a:latin typeface="Arial" panose="020B0604020202020204" pitchFamily="34" charset="0"/>
                <a:ea typeface="黑体" panose="02010609060101010101" pitchFamily="49" charset="-122"/>
              </a:rPr>
              <a:t>→</a:t>
            </a:r>
            <a:r>
              <a:rPr lang="zh-CN" altLang="en-US" smtClean="0">
                <a:solidFill>
                  <a:srgbClr val="0000FF"/>
                </a:solidFill>
                <a:latin typeface="Arial" panose="020B0604020202020204" pitchFamily="34" charset="0"/>
                <a:ea typeface="黑体" panose="02010609060101010101" pitchFamily="49" charset="-122"/>
              </a:rPr>
              <a:t>低增长：减</a:t>
            </a:r>
          </a:p>
          <a:p>
            <a:pPr marL="342900" indent="-342900">
              <a:lnSpc>
                <a:spcPct val="110000"/>
              </a:lnSpc>
              <a:buSzPct val="70000"/>
            </a:pPr>
            <a:r>
              <a:rPr lang="zh-CN" altLang="en-US" smtClean="0">
                <a:solidFill>
                  <a:srgbClr val="0000FF"/>
                </a:solidFill>
                <a:latin typeface="Arial" panose="020B0604020202020204" pitchFamily="34" charset="0"/>
                <a:ea typeface="黑体" panose="02010609060101010101" pitchFamily="49" charset="-122"/>
              </a:rPr>
              <a:t>可提供对线性表的方便访问</a:t>
            </a:r>
          </a:p>
        </p:txBody>
      </p:sp>
      <p:sp>
        <p:nvSpPr>
          <p:cNvPr id="376842" name="Text Box 10"/>
          <p:cNvSpPr txBox="1">
            <a:spLocks noChangeArrowheads="1"/>
          </p:cNvSpPr>
          <p:nvPr/>
        </p:nvSpPr>
        <p:spPr bwMode="auto">
          <a:xfrm>
            <a:off x="4414838" y="4660900"/>
            <a:ext cx="4525962"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accent1"/>
                </a:solidFill>
                <a:ea typeface="黑体" panose="02010609060101010101" pitchFamily="49" charset="-122"/>
              </a:rPr>
              <a:t>若每个元素为一个字节，则 </a:t>
            </a:r>
            <a:r>
              <a:rPr lang="en-US" altLang="zh-CN" sz="2000">
                <a:solidFill>
                  <a:schemeClr val="accent1"/>
                </a:solidFill>
                <a:ea typeface="黑体" panose="02010609060101010101" pitchFamily="49" charset="-122"/>
              </a:rPr>
              <a:t>I=(I) ± 1</a:t>
            </a:r>
          </a:p>
          <a:p>
            <a:pPr>
              <a:spcBef>
                <a:spcPct val="50000"/>
              </a:spcBef>
            </a:pPr>
            <a:r>
              <a:rPr lang="zh-CN" altLang="en-US" sz="2000">
                <a:solidFill>
                  <a:schemeClr val="accent1"/>
                </a:solidFill>
                <a:ea typeface="黑体" panose="02010609060101010101" pitchFamily="49" charset="-122"/>
              </a:rPr>
              <a:t>若每个元素为</a:t>
            </a:r>
            <a:r>
              <a:rPr lang="en-US" altLang="zh-CN" sz="2000">
                <a:solidFill>
                  <a:schemeClr val="accent1"/>
                </a:solidFill>
                <a:ea typeface="黑体" panose="02010609060101010101" pitchFamily="49" charset="-122"/>
              </a:rPr>
              <a:t>4</a:t>
            </a:r>
            <a:r>
              <a:rPr lang="zh-CN" altLang="en-US" sz="2000">
                <a:solidFill>
                  <a:schemeClr val="accent1"/>
                </a:solidFill>
                <a:ea typeface="黑体" panose="02010609060101010101" pitchFamily="49" charset="-122"/>
              </a:rPr>
              <a:t>个字节，则 </a:t>
            </a:r>
            <a:r>
              <a:rPr lang="en-US" altLang="zh-CN" sz="2000">
                <a:solidFill>
                  <a:schemeClr val="accent1"/>
                </a:solidFill>
                <a:ea typeface="黑体" panose="02010609060101010101" pitchFamily="49" charset="-122"/>
              </a:rPr>
              <a:t>I=(I) ± 4</a:t>
            </a:r>
            <a:endParaRPr lang="zh-CN" altLang="en-US" sz="2000">
              <a:solidFill>
                <a:schemeClr val="accent1"/>
              </a:solidFill>
              <a:ea typeface="黑体" panose="02010609060101010101" pitchFamily="49" charset="-122"/>
            </a:endParaRPr>
          </a:p>
        </p:txBody>
      </p:sp>
      <p:grpSp>
        <p:nvGrpSpPr>
          <p:cNvPr id="2" name="Group 28"/>
          <p:cNvGrpSpPr>
            <a:grpSpLocks/>
          </p:cNvGrpSpPr>
          <p:nvPr/>
        </p:nvGrpSpPr>
        <p:grpSpPr bwMode="auto">
          <a:xfrm>
            <a:off x="4148138" y="1276350"/>
            <a:ext cx="4672012" cy="3071813"/>
            <a:chOff x="2725" y="804"/>
            <a:chExt cx="2859" cy="1935"/>
          </a:xfrm>
        </p:grpSpPr>
        <p:sp>
          <p:nvSpPr>
            <p:cNvPr id="376836" name="Text Box 4"/>
            <p:cNvSpPr txBox="1">
              <a:spLocks noChangeArrowheads="1"/>
            </p:cNvSpPr>
            <p:nvPr/>
          </p:nvSpPr>
          <p:spPr bwMode="auto">
            <a:xfrm>
              <a:off x="3813" y="1059"/>
              <a:ext cx="651" cy="288"/>
            </a:xfrm>
            <a:prstGeom prst="rect">
              <a:avLst/>
            </a:prstGeom>
            <a:noFill/>
            <a:ln w="9525">
              <a:noFill/>
              <a:miter lim="800000"/>
              <a:headEnd/>
              <a:tailEnd/>
            </a:ln>
            <a:effectLst/>
          </p:spPr>
          <p:txBody>
            <a:bodyPr>
              <a:spAutoFit/>
            </a:bodyPr>
            <a:lstStyle/>
            <a:p>
              <a:pPr>
                <a:spcBef>
                  <a:spcPct val="50000"/>
                </a:spcBef>
                <a:defRPr/>
              </a:pPr>
              <a:r>
                <a:rPr lang="en-US" altLang="zh-CN" sz="2400">
                  <a:solidFill>
                    <a:srgbClr val="C2228D"/>
                  </a:solidFill>
                  <a:effectLst>
                    <a:outerShdw blurRad="38100" dist="38100" dir="2700000" algn="tl">
                      <a:srgbClr val="C0C0C0"/>
                    </a:outerShdw>
                  </a:effectLst>
                  <a:latin typeface="Times New Roman" pitchFamily="18" charset="0"/>
                  <a:ea typeface="宋体" charset="-122"/>
                </a:rPr>
                <a:t>A=100</a:t>
              </a:r>
            </a:p>
          </p:txBody>
        </p:sp>
        <p:sp>
          <p:nvSpPr>
            <p:cNvPr id="376837" name="Text Box 5"/>
            <p:cNvSpPr txBox="1">
              <a:spLocks noChangeArrowheads="1"/>
            </p:cNvSpPr>
            <p:nvPr/>
          </p:nvSpPr>
          <p:spPr bwMode="auto">
            <a:xfrm>
              <a:off x="2725" y="1308"/>
              <a:ext cx="768" cy="269"/>
            </a:xfrm>
            <a:prstGeom prst="rect">
              <a:avLst/>
            </a:prstGeom>
            <a:noFill/>
            <a:ln w="9525">
              <a:noFill/>
              <a:miter lim="800000"/>
              <a:headEnd/>
              <a:tailEnd/>
            </a:ln>
            <a:effectLst/>
          </p:spPr>
          <p:txBody>
            <a:bodyPr>
              <a:spAutoFit/>
            </a:bodyPr>
            <a:lstStyle/>
            <a:p>
              <a:pPr>
                <a:spcBef>
                  <a:spcPct val="50000"/>
                </a:spcBef>
                <a:defRPr/>
              </a:pPr>
              <a:r>
                <a:rPr lang="zh-CN" altLang="en-US" sz="2200">
                  <a:solidFill>
                    <a:srgbClr val="C2228D"/>
                  </a:solidFill>
                  <a:effectLst>
                    <a:outerShdw blurRad="38100" dist="38100" dir="2700000" algn="tl">
                      <a:srgbClr val="C0C0C0"/>
                    </a:outerShdw>
                  </a:effectLst>
                  <a:latin typeface="黑体" pitchFamily="2" charset="-122"/>
                  <a:ea typeface="黑体" pitchFamily="2" charset="-122"/>
                </a:rPr>
                <a:t>变址器</a:t>
              </a:r>
              <a:r>
                <a:rPr lang="en-US" altLang="zh-CN" sz="2200">
                  <a:solidFill>
                    <a:srgbClr val="C2228D"/>
                  </a:solidFill>
                  <a:effectLst>
                    <a:outerShdw blurRad="38100" dist="38100" dir="2700000" algn="tl">
                      <a:srgbClr val="C0C0C0"/>
                    </a:outerShdw>
                  </a:effectLst>
                  <a:latin typeface="黑体" pitchFamily="2" charset="-122"/>
                  <a:ea typeface="黑体" pitchFamily="2" charset="-122"/>
                </a:rPr>
                <a:t>I</a:t>
              </a:r>
            </a:p>
          </p:txBody>
        </p:sp>
        <p:sp>
          <p:nvSpPr>
            <p:cNvPr id="23562" name="Line 6"/>
            <p:cNvSpPr>
              <a:spLocks noChangeShapeType="1"/>
            </p:cNvSpPr>
            <p:nvPr/>
          </p:nvSpPr>
          <p:spPr bwMode="auto">
            <a:xfrm flipV="1">
              <a:off x="3493" y="1524"/>
              <a:ext cx="971" cy="234"/>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3563" name="Line 7"/>
            <p:cNvSpPr>
              <a:spLocks noChangeShapeType="1"/>
            </p:cNvSpPr>
            <p:nvPr/>
          </p:nvSpPr>
          <p:spPr bwMode="auto">
            <a:xfrm flipV="1">
              <a:off x="3493" y="1228"/>
              <a:ext cx="971" cy="53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3564" name="Line 8"/>
            <p:cNvSpPr>
              <a:spLocks noChangeShapeType="1"/>
            </p:cNvSpPr>
            <p:nvPr/>
          </p:nvSpPr>
          <p:spPr bwMode="auto">
            <a:xfrm>
              <a:off x="3493" y="1758"/>
              <a:ext cx="971"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3565" name="Line 9"/>
            <p:cNvSpPr>
              <a:spLocks noChangeShapeType="1"/>
            </p:cNvSpPr>
            <p:nvPr/>
          </p:nvSpPr>
          <p:spPr bwMode="auto">
            <a:xfrm>
              <a:off x="4184" y="2022"/>
              <a:ext cx="0" cy="306"/>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3566" name="Text Box 11"/>
            <p:cNvSpPr txBox="1">
              <a:spLocks noChangeArrowheads="1"/>
            </p:cNvSpPr>
            <p:nvPr/>
          </p:nvSpPr>
          <p:spPr bwMode="auto">
            <a:xfrm>
              <a:off x="2843" y="1619"/>
              <a:ext cx="649" cy="294"/>
            </a:xfrm>
            <a:prstGeom prst="rect">
              <a:avLst/>
            </a:prstGeom>
            <a:solidFill>
              <a:schemeClr val="bg1"/>
            </a:solidFill>
            <a:ln w="9525">
              <a:solidFill>
                <a:schemeClr val="tx1"/>
              </a:solidFill>
              <a:miter lim="800000"/>
              <a:headEnd/>
              <a:tailEnd/>
            </a:ln>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spcBef>
                  <a:spcPct val="50000"/>
                </a:spcBef>
              </a:pPr>
              <a:r>
                <a:rPr lang="zh-CN" altLang="en-US" sz="2400" b="0">
                  <a:solidFill>
                    <a:schemeClr val="tx1"/>
                  </a:solidFill>
                  <a:latin typeface="Times New Roman" panose="02020603050405020304" pitchFamily="18" charset="0"/>
                </a:rPr>
                <a:t>0</a:t>
              </a:r>
            </a:p>
          </p:txBody>
        </p:sp>
        <p:grpSp>
          <p:nvGrpSpPr>
            <p:cNvPr id="23567" name="Group 14"/>
            <p:cNvGrpSpPr>
              <a:grpSpLocks/>
            </p:cNvGrpSpPr>
            <p:nvPr/>
          </p:nvGrpSpPr>
          <p:grpSpPr bwMode="auto">
            <a:xfrm>
              <a:off x="4464" y="804"/>
              <a:ext cx="1120" cy="1935"/>
              <a:chOff x="4464" y="804"/>
              <a:chExt cx="1120" cy="1935"/>
            </a:xfrm>
          </p:grpSpPr>
          <p:sp>
            <p:nvSpPr>
              <p:cNvPr id="23568" name="Rectangle 15"/>
              <p:cNvSpPr>
                <a:spLocks noChangeArrowheads="1"/>
              </p:cNvSpPr>
              <p:nvPr/>
            </p:nvSpPr>
            <p:spPr bwMode="auto">
              <a:xfrm>
                <a:off x="4464" y="1059"/>
                <a:ext cx="1104" cy="168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3569" name="Line 16"/>
              <p:cNvSpPr>
                <a:spLocks noChangeShapeType="1"/>
              </p:cNvSpPr>
              <p:nvPr/>
            </p:nvSpPr>
            <p:spPr bwMode="auto">
              <a:xfrm>
                <a:off x="4464" y="1347"/>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3570" name="Line 17"/>
              <p:cNvSpPr>
                <a:spLocks noChangeShapeType="1"/>
              </p:cNvSpPr>
              <p:nvPr/>
            </p:nvSpPr>
            <p:spPr bwMode="auto">
              <a:xfrm>
                <a:off x="4464" y="1635"/>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3571" name="Line 18"/>
              <p:cNvSpPr>
                <a:spLocks noChangeShapeType="1"/>
              </p:cNvSpPr>
              <p:nvPr/>
            </p:nvSpPr>
            <p:spPr bwMode="auto">
              <a:xfrm>
                <a:off x="4464" y="1875"/>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3572" name="Line 19"/>
              <p:cNvSpPr>
                <a:spLocks noChangeShapeType="1"/>
              </p:cNvSpPr>
              <p:nvPr/>
            </p:nvSpPr>
            <p:spPr bwMode="auto">
              <a:xfrm>
                <a:off x="4464" y="2175"/>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3573" name="Text Box 20"/>
              <p:cNvSpPr txBox="1">
                <a:spLocks noChangeArrowheads="1"/>
              </p:cNvSpPr>
              <p:nvPr/>
            </p:nvSpPr>
            <p:spPr bwMode="auto">
              <a:xfrm>
                <a:off x="4813" y="1056"/>
                <a:ext cx="66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A[0]</a:t>
                </a:r>
              </a:p>
            </p:txBody>
          </p:sp>
          <p:sp>
            <p:nvSpPr>
              <p:cNvPr id="23574" name="Text Box 21"/>
              <p:cNvSpPr txBox="1">
                <a:spLocks noChangeArrowheads="1"/>
              </p:cNvSpPr>
              <p:nvPr/>
            </p:nvSpPr>
            <p:spPr bwMode="auto">
              <a:xfrm>
                <a:off x="4812" y="1344"/>
                <a:ext cx="6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A[1]</a:t>
                </a:r>
              </a:p>
            </p:txBody>
          </p:sp>
          <p:sp>
            <p:nvSpPr>
              <p:cNvPr id="23575" name="Text Box 22"/>
              <p:cNvSpPr txBox="1">
                <a:spLocks noChangeArrowheads="1"/>
              </p:cNvSpPr>
              <p:nvPr/>
            </p:nvSpPr>
            <p:spPr bwMode="auto">
              <a:xfrm>
                <a:off x="4813" y="1596"/>
                <a:ext cx="66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A[2]</a:t>
                </a:r>
              </a:p>
            </p:txBody>
          </p:sp>
          <p:sp>
            <p:nvSpPr>
              <p:cNvPr id="23576" name="Text Box 23"/>
              <p:cNvSpPr txBox="1">
                <a:spLocks noChangeArrowheads="1"/>
              </p:cNvSpPr>
              <p:nvPr/>
            </p:nvSpPr>
            <p:spPr bwMode="auto">
              <a:xfrm>
                <a:off x="4812" y="1884"/>
                <a:ext cx="63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latin typeface="Times New Roman" panose="02020603050405020304" pitchFamily="18" charset="0"/>
                  </a:rPr>
                  <a:t>A[3]</a:t>
                </a:r>
              </a:p>
            </p:txBody>
          </p:sp>
          <p:sp>
            <p:nvSpPr>
              <p:cNvPr id="23577" name="Line 24"/>
              <p:cNvSpPr>
                <a:spLocks noChangeShapeType="1"/>
              </p:cNvSpPr>
              <p:nvPr/>
            </p:nvSpPr>
            <p:spPr bwMode="auto">
              <a:xfrm>
                <a:off x="5029" y="2256"/>
                <a:ext cx="0" cy="306"/>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3578" name="Text Box 25"/>
              <p:cNvSpPr txBox="1">
                <a:spLocks noChangeArrowheads="1"/>
              </p:cNvSpPr>
              <p:nvPr/>
            </p:nvSpPr>
            <p:spPr bwMode="auto">
              <a:xfrm>
                <a:off x="4707" y="804"/>
                <a:ext cx="877" cy="2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存储器</a:t>
                </a:r>
              </a:p>
            </p:txBody>
          </p:sp>
        </p:grpSp>
      </p:grpSp>
      <p:sp>
        <p:nvSpPr>
          <p:cNvPr id="376858" name="Text Box 26"/>
          <p:cNvSpPr txBox="1">
            <a:spLocks noChangeArrowheads="1"/>
          </p:cNvSpPr>
          <p:nvPr/>
        </p:nvSpPr>
        <p:spPr bwMode="auto">
          <a:xfrm>
            <a:off x="4454525" y="782638"/>
            <a:ext cx="445611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假定一维数组</a:t>
            </a:r>
            <a:r>
              <a:rPr lang="en-US" altLang="zh-CN" sz="2000">
                <a:ea typeface="黑体" panose="02010609060101010101" pitchFamily="49" charset="-122"/>
              </a:rPr>
              <a:t>A</a:t>
            </a:r>
            <a:r>
              <a:rPr lang="zh-CN" altLang="en-US" sz="2000">
                <a:ea typeface="黑体" panose="02010609060101010101" pitchFamily="49" charset="-122"/>
              </a:rPr>
              <a:t>从内存</a:t>
            </a:r>
            <a:r>
              <a:rPr lang="en-US" altLang="zh-CN" sz="2000">
                <a:ea typeface="黑体" panose="02010609060101010101" pitchFamily="49" charset="-122"/>
              </a:rPr>
              <a:t>100</a:t>
            </a:r>
            <a:r>
              <a:rPr lang="zh-CN" altLang="en-US" sz="2000">
                <a:ea typeface="黑体" panose="02010609060101010101" pitchFamily="49" charset="-122"/>
              </a:rPr>
              <a:t>号单元开始</a:t>
            </a:r>
          </a:p>
        </p:txBody>
      </p:sp>
      <p:sp>
        <p:nvSpPr>
          <p:cNvPr id="26653" name="Text Box 29"/>
          <p:cNvSpPr txBox="1">
            <a:spLocks noChangeArrowheads="1"/>
          </p:cNvSpPr>
          <p:nvPr/>
        </p:nvSpPr>
        <p:spPr bwMode="auto">
          <a:xfrm>
            <a:off x="323850" y="5840413"/>
            <a:ext cx="5603875" cy="728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latin typeface="黑体" panose="02010609060101010101" pitchFamily="49" charset="-122"/>
                <a:ea typeface="黑体" panose="02010609060101010101" pitchFamily="49" charset="-122"/>
              </a:rPr>
              <a:t>一般</a:t>
            </a:r>
            <a:r>
              <a:rPr lang="en-US" altLang="zh-CN" sz="2200">
                <a:latin typeface="Times New Roman" panose="02020603050405020304" pitchFamily="18" charset="0"/>
                <a:ea typeface="黑体" panose="02010609060101010101" pitchFamily="49" charset="-122"/>
              </a:rPr>
              <a:t>RISC</a:t>
            </a:r>
            <a:r>
              <a:rPr lang="zh-CN" altLang="en-US" sz="2200">
                <a:latin typeface="Times New Roman" panose="02020603050405020304" pitchFamily="18" charset="0"/>
                <a:ea typeface="黑体" panose="02010609060101010101" pitchFamily="49" charset="-122"/>
              </a:rPr>
              <a:t>机器不提供自动变址寻址，并将变</a:t>
            </a:r>
            <a:r>
              <a:rPr lang="zh-CN" altLang="en-US" sz="2200">
                <a:latin typeface="黑体" panose="02010609060101010101" pitchFamily="49" charset="-122"/>
                <a:ea typeface="黑体" panose="02010609060101010101" pitchFamily="49" charset="-122"/>
              </a:rPr>
              <a:t>址和基址寻址统一成一种偏移寻址方式</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xEl>
                                              <p:pRg st="2" end="2"/>
                                            </p:txEl>
                                          </p:spTgt>
                                        </p:tgtEl>
                                        <p:attrNameLst>
                                          <p:attrName>style.visibility</p:attrName>
                                        </p:attrNameLst>
                                      </p:cBhvr>
                                      <p:to>
                                        <p:strVal val="visible"/>
                                      </p:to>
                                    </p:set>
                                    <p:animEffect transition="in" filter="blinds(horizontal)">
                                      <p:cBhvr>
                                        <p:cTn id="7" dur="500"/>
                                        <p:tgtEl>
                                          <p:spTgt spid="3768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5">
                                            <p:txEl>
                                              <p:pRg st="3" end="3"/>
                                            </p:txEl>
                                          </p:spTgt>
                                        </p:tgtEl>
                                        <p:attrNameLst>
                                          <p:attrName>style.visibility</p:attrName>
                                        </p:attrNameLst>
                                      </p:cBhvr>
                                      <p:to>
                                        <p:strVal val="visible"/>
                                      </p:to>
                                    </p:set>
                                    <p:animEffect transition="in" filter="blinds(horizontal)">
                                      <p:cBhvr>
                                        <p:cTn id="12" dur="500"/>
                                        <p:tgtEl>
                                          <p:spTgt spid="3768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6835">
                                            <p:txEl>
                                              <p:pRg st="4" end="4"/>
                                            </p:txEl>
                                          </p:spTgt>
                                        </p:tgtEl>
                                        <p:attrNameLst>
                                          <p:attrName>style.visibility</p:attrName>
                                        </p:attrNameLst>
                                      </p:cBhvr>
                                      <p:to>
                                        <p:strVal val="visible"/>
                                      </p:to>
                                    </p:set>
                                    <p:animEffect transition="in" filter="blinds(horizontal)">
                                      <p:cBhvr>
                                        <p:cTn id="17" dur="500"/>
                                        <p:tgtEl>
                                          <p:spTgt spid="3768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6858"/>
                                        </p:tgtEl>
                                        <p:attrNameLst>
                                          <p:attrName>style.visibility</p:attrName>
                                        </p:attrNameLst>
                                      </p:cBhvr>
                                      <p:to>
                                        <p:strVal val="visible"/>
                                      </p:to>
                                    </p:set>
                                    <p:animEffect transition="in" filter="blinds(horizontal)">
                                      <p:cBhvr>
                                        <p:cTn id="22" dur="500"/>
                                        <p:tgtEl>
                                          <p:spTgt spid="3768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6842"/>
                                        </p:tgtEl>
                                        <p:attrNameLst>
                                          <p:attrName>style.visibility</p:attrName>
                                        </p:attrNameLst>
                                      </p:cBhvr>
                                      <p:to>
                                        <p:strVal val="visible"/>
                                      </p:to>
                                    </p:set>
                                    <p:animEffect transition="in" filter="blinds(horizontal)">
                                      <p:cBhvr>
                                        <p:cTn id="32" dur="500"/>
                                        <p:tgtEl>
                                          <p:spTgt spid="3768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6835">
                                            <p:txEl>
                                              <p:pRg st="5" end="5"/>
                                            </p:txEl>
                                          </p:spTgt>
                                        </p:tgtEl>
                                        <p:attrNameLst>
                                          <p:attrName>style.visibility</p:attrName>
                                        </p:attrNameLst>
                                      </p:cBhvr>
                                      <p:to>
                                        <p:strVal val="visible"/>
                                      </p:to>
                                    </p:set>
                                    <p:animEffect transition="in" filter="blinds(horizontal)">
                                      <p:cBhvr>
                                        <p:cTn id="37" dur="500"/>
                                        <p:tgtEl>
                                          <p:spTgt spid="3768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6835">
                                            <p:txEl>
                                              <p:pRg st="6" end="6"/>
                                            </p:txEl>
                                          </p:spTgt>
                                        </p:tgtEl>
                                        <p:attrNameLst>
                                          <p:attrName>style.visibility</p:attrName>
                                        </p:attrNameLst>
                                      </p:cBhvr>
                                      <p:to>
                                        <p:strVal val="visible"/>
                                      </p:to>
                                    </p:set>
                                    <p:animEffect transition="in" filter="blinds(horizontal)">
                                      <p:cBhvr>
                                        <p:cTn id="42" dur="500"/>
                                        <p:tgtEl>
                                          <p:spTgt spid="37683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6835">
                                            <p:txEl>
                                              <p:pRg st="7" end="7"/>
                                            </p:txEl>
                                          </p:spTgt>
                                        </p:tgtEl>
                                        <p:attrNameLst>
                                          <p:attrName>style.visibility</p:attrName>
                                        </p:attrNameLst>
                                      </p:cBhvr>
                                      <p:to>
                                        <p:strVal val="visible"/>
                                      </p:to>
                                    </p:set>
                                    <p:animEffect transition="in" filter="blinds(horizontal)">
                                      <p:cBhvr>
                                        <p:cTn id="47" dur="500"/>
                                        <p:tgtEl>
                                          <p:spTgt spid="37683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653"/>
                                        </p:tgtEl>
                                        <p:attrNameLst>
                                          <p:attrName>style.visibility</p:attrName>
                                        </p:attrNameLst>
                                      </p:cBhvr>
                                      <p:to>
                                        <p:strVal val="visible"/>
                                      </p:to>
                                    </p:set>
                                    <p:animEffect transition="in" filter="blinds(horizontal)">
                                      <p:cBhvr>
                                        <p:cTn id="52"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2" grpId="0"/>
      <p:bldP spid="376858" grpId="0"/>
      <p:bldP spid="266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800100" y="114300"/>
            <a:ext cx="4716463" cy="368300"/>
          </a:xfrm>
        </p:spPr>
        <p:txBody>
          <a:bodyPr/>
          <a:lstStyle/>
          <a:p>
            <a:r>
              <a:rPr lang="en-US" altLang="zh-CN" smtClean="0">
                <a:ea typeface="宋体" panose="02010600030101010101" pitchFamily="2" charset="-122"/>
              </a:rPr>
              <a:t>Example</a:t>
            </a:r>
            <a:r>
              <a:rPr lang="zh-CN" altLang="en-US" smtClean="0">
                <a:ea typeface="宋体" panose="02010600030101010101" pitchFamily="2" charset="-122"/>
              </a:rPr>
              <a:t>：</a:t>
            </a:r>
            <a:r>
              <a:rPr lang="en-US" altLang="zh-CN" smtClean="0">
                <a:ea typeface="宋体" panose="02010600030101010101" pitchFamily="2" charset="-122"/>
              </a:rPr>
              <a:t>MIPS</a:t>
            </a:r>
            <a:r>
              <a:rPr lang="zh-CN" altLang="en-US" smtClean="0">
                <a:ea typeface="宋体" panose="02010600030101010101" pitchFamily="2" charset="-122"/>
              </a:rPr>
              <a:t>中的循环处理 </a:t>
            </a:r>
            <a:endParaRPr lang="zh-CN" altLang="en-US" sz="1400" smtClean="0">
              <a:ea typeface="宋体" panose="02010600030101010101" pitchFamily="2" charset="-122"/>
            </a:endParaRPr>
          </a:p>
        </p:txBody>
      </p:sp>
      <p:sp>
        <p:nvSpPr>
          <p:cNvPr id="24579" name="Text Box 3"/>
          <p:cNvSpPr txBox="1">
            <a:spLocks noChangeArrowheads="1"/>
          </p:cNvSpPr>
          <p:nvPr/>
        </p:nvSpPr>
        <p:spPr bwMode="auto">
          <a:xfrm>
            <a:off x="574675" y="658813"/>
            <a:ext cx="6569075" cy="191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chemeClr val="tx1"/>
                </a:solidFill>
                <a:latin typeface="Times New Roman" panose="02020603050405020304" pitchFamily="18" charset="0"/>
              </a:rPr>
              <a:t>for  (i=0;i&lt;N,i++)	</a:t>
            </a:r>
          </a:p>
          <a:p>
            <a:r>
              <a:rPr lang="en-US" altLang="zh-CN" sz="2400">
                <a:solidFill>
                  <a:schemeClr val="tx1"/>
                </a:solidFill>
                <a:latin typeface="Times New Roman" panose="02020603050405020304" pitchFamily="18" charset="0"/>
              </a:rPr>
              <a:t>        g = g +A[i];</a:t>
            </a:r>
          </a:p>
          <a:p>
            <a:r>
              <a:rPr lang="en-US" altLang="zh-CN" sz="2400">
                <a:solidFill>
                  <a:schemeClr val="tx1"/>
                </a:solidFill>
                <a:latin typeface="Times New Roman" panose="02020603050405020304" pitchFamily="18" charset="0"/>
              </a:rPr>
              <a:t>	</a:t>
            </a:r>
          </a:p>
          <a:p>
            <a:r>
              <a:rPr lang="en-US" altLang="zh-CN" sz="2400">
                <a:solidFill>
                  <a:schemeClr val="tx1"/>
                </a:solidFill>
                <a:latin typeface="Times New Roman" panose="02020603050405020304" pitchFamily="18" charset="0"/>
              </a:rPr>
              <a:t>Assuming variables i, g ~ $7, $8 and base address</a:t>
            </a:r>
          </a:p>
          <a:p>
            <a:r>
              <a:rPr lang="en-US" altLang="zh-CN" sz="2400">
                <a:solidFill>
                  <a:schemeClr val="tx1"/>
                </a:solidFill>
                <a:latin typeface="Times New Roman" panose="02020603050405020304" pitchFamily="18" charset="0"/>
              </a:rPr>
              <a:t>of array is in $9</a:t>
            </a:r>
          </a:p>
        </p:txBody>
      </p:sp>
      <p:sp>
        <p:nvSpPr>
          <p:cNvPr id="233476" name="Text Box 4"/>
          <p:cNvSpPr txBox="1">
            <a:spLocks noChangeArrowheads="1"/>
          </p:cNvSpPr>
          <p:nvPr/>
        </p:nvSpPr>
        <p:spPr bwMode="auto">
          <a:xfrm>
            <a:off x="452438" y="2684463"/>
            <a:ext cx="5529262" cy="264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solidFill>
                  <a:srgbClr val="388A36"/>
                </a:solidFill>
                <a:latin typeface="Times New Roman" panose="02020603050405020304" pitchFamily="18" charset="0"/>
              </a:rPr>
              <a:t>            add $7, $0, $0          	; i=0          </a:t>
            </a:r>
          </a:p>
          <a:p>
            <a:r>
              <a:rPr lang="en-US" altLang="zh-CN" sz="2400">
                <a:solidFill>
                  <a:srgbClr val="388A36"/>
                </a:solidFill>
                <a:latin typeface="Times New Roman" panose="02020603050405020304" pitchFamily="18" charset="0"/>
              </a:rPr>
              <a:t>Loop:	add $10, $7, $9	; $10=&amp;A[i]</a:t>
            </a:r>
            <a:endParaRPr lang="zh-CN" altLang="en-US" sz="2400">
              <a:solidFill>
                <a:srgbClr val="388A36"/>
              </a:solidFill>
              <a:latin typeface="Times New Roman" panose="02020603050405020304" pitchFamily="18" charset="0"/>
            </a:endParaRPr>
          </a:p>
          <a:p>
            <a:r>
              <a:rPr lang="en-US" altLang="zh-CN" sz="2400">
                <a:solidFill>
                  <a:srgbClr val="388A36"/>
                </a:solidFill>
                <a:latin typeface="Times New Roman" panose="02020603050405020304" pitchFamily="18" charset="0"/>
              </a:rPr>
              <a:t>	lw    $6, </a:t>
            </a:r>
            <a:r>
              <a:rPr lang="en-US" altLang="zh-CN" sz="2400">
                <a:solidFill>
                  <a:schemeClr val="accent1"/>
                </a:solidFill>
                <a:latin typeface="Times New Roman" panose="02020603050405020304" pitchFamily="18" charset="0"/>
              </a:rPr>
              <a:t>0($10)</a:t>
            </a:r>
            <a:r>
              <a:rPr lang="en-US" altLang="zh-CN" sz="2400">
                <a:solidFill>
                  <a:srgbClr val="388A36"/>
                </a:solidFill>
                <a:latin typeface="Times New Roman" panose="02020603050405020304" pitchFamily="18" charset="0"/>
              </a:rPr>
              <a:t>	; $6=A[i]</a:t>
            </a:r>
          </a:p>
          <a:p>
            <a:r>
              <a:rPr lang="en-US" altLang="zh-CN" sz="2400">
                <a:solidFill>
                  <a:srgbClr val="388A36"/>
                </a:solidFill>
                <a:latin typeface="Times New Roman" panose="02020603050405020304" pitchFamily="18" charset="0"/>
              </a:rPr>
              <a:t>	add $8, $8, $6	           	; g= g+A[i]</a:t>
            </a:r>
          </a:p>
          <a:p>
            <a:r>
              <a:rPr lang="en-US" altLang="zh-CN" sz="2400">
                <a:solidFill>
                  <a:srgbClr val="388A36"/>
                </a:solidFill>
                <a:latin typeface="Times New Roman" panose="02020603050405020304" pitchFamily="18" charset="0"/>
              </a:rPr>
              <a:t>	addi $7, $7, 4		; i=i+1</a:t>
            </a:r>
          </a:p>
          <a:p>
            <a:r>
              <a:rPr lang="en-US" altLang="zh-CN" sz="2400">
                <a:solidFill>
                  <a:srgbClr val="388A36"/>
                </a:solidFill>
                <a:latin typeface="Times New Roman" panose="02020603050405020304" pitchFamily="18" charset="0"/>
              </a:rPr>
              <a:t>	bne  $7, $2, Loop</a:t>
            </a:r>
          </a:p>
          <a:p>
            <a:endParaRPr lang="zh-CN" altLang="en-US" sz="2400">
              <a:solidFill>
                <a:srgbClr val="388A36"/>
              </a:solidFill>
              <a:latin typeface="Times New Roman" panose="02020603050405020304" pitchFamily="18" charset="0"/>
            </a:endParaRPr>
          </a:p>
        </p:txBody>
      </p:sp>
      <p:grpSp>
        <p:nvGrpSpPr>
          <p:cNvPr id="2" name="Group 13"/>
          <p:cNvGrpSpPr>
            <a:grpSpLocks/>
          </p:cNvGrpSpPr>
          <p:nvPr/>
        </p:nvGrpSpPr>
        <p:grpSpPr bwMode="auto">
          <a:xfrm>
            <a:off x="746125" y="4638675"/>
            <a:ext cx="5907088" cy="1520825"/>
            <a:chOff x="609" y="3208"/>
            <a:chExt cx="3721" cy="654"/>
          </a:xfrm>
        </p:grpSpPr>
        <p:grpSp>
          <p:nvGrpSpPr>
            <p:cNvPr id="24590" name="Group 11"/>
            <p:cNvGrpSpPr>
              <a:grpSpLocks/>
            </p:cNvGrpSpPr>
            <p:nvPr/>
          </p:nvGrpSpPr>
          <p:grpSpPr bwMode="auto">
            <a:xfrm>
              <a:off x="609" y="3282"/>
              <a:ext cx="3721" cy="580"/>
              <a:chOff x="1106" y="3273"/>
              <a:chExt cx="2697" cy="580"/>
            </a:xfrm>
          </p:grpSpPr>
          <p:sp>
            <p:nvSpPr>
              <p:cNvPr id="24592" name="Text Box 7"/>
              <p:cNvSpPr txBox="1">
                <a:spLocks noChangeArrowheads="1"/>
              </p:cNvSpPr>
              <p:nvPr/>
            </p:nvSpPr>
            <p:spPr bwMode="auto">
              <a:xfrm>
                <a:off x="1106" y="3564"/>
                <a:ext cx="2697" cy="289"/>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编译器和汇编语言程序员不必计算分支指令的地址，而只要用标号即可！汇编器完成地址计算</a:t>
                </a:r>
              </a:p>
            </p:txBody>
          </p:sp>
          <p:sp>
            <p:nvSpPr>
              <p:cNvPr id="24593" name="Line 9"/>
              <p:cNvSpPr>
                <a:spLocks noChangeShapeType="1"/>
              </p:cNvSpPr>
              <p:nvPr/>
            </p:nvSpPr>
            <p:spPr bwMode="auto">
              <a:xfrm flipH="1" flipV="1">
                <a:off x="2871" y="3282"/>
                <a:ext cx="165" cy="255"/>
              </a:xfrm>
              <a:prstGeom prst="line">
                <a:avLst/>
              </a:prstGeom>
              <a:noFill/>
              <a:ln w="38100">
                <a:solidFill>
                  <a:srgbClr val="A50021"/>
                </a:solidFill>
                <a:round/>
                <a:headEnd/>
                <a:tailEnd/>
              </a:ln>
              <a:extLst>
                <a:ext uri="{909E8E84-426E-40DD-AFC4-6F175D3DCCD1}">
                  <a14:hiddenFill xmlns:a14="http://schemas.microsoft.com/office/drawing/2010/main" xmlns="">
                    <a:noFill/>
                  </a14:hiddenFill>
                </a:ext>
              </a:extLst>
            </p:spPr>
            <p:txBody>
              <a:bodyPr lIns="63500" tIns="25400" rIns="63500" bIns="25400">
                <a:spAutoFit/>
              </a:bodyPr>
              <a:lstStyle/>
              <a:p>
                <a:endParaRPr lang="zh-CN" altLang="en-US"/>
              </a:p>
            </p:txBody>
          </p:sp>
          <p:sp>
            <p:nvSpPr>
              <p:cNvPr id="24594" name="Line 10"/>
              <p:cNvSpPr>
                <a:spLocks noChangeShapeType="1"/>
              </p:cNvSpPr>
              <p:nvPr/>
            </p:nvSpPr>
            <p:spPr bwMode="auto">
              <a:xfrm flipH="1">
                <a:off x="2496" y="3273"/>
                <a:ext cx="385" cy="9"/>
              </a:xfrm>
              <a:prstGeom prst="line">
                <a:avLst/>
              </a:prstGeom>
              <a:noFill/>
              <a:ln w="38100">
                <a:solidFill>
                  <a:srgbClr val="A50021"/>
                </a:solidFill>
                <a:round/>
                <a:headEnd/>
                <a:tailEnd type="arrow" w="med" len="med"/>
              </a:ln>
              <a:extLst>
                <a:ext uri="{909E8E84-426E-40DD-AFC4-6F175D3DCCD1}">
                  <a14:hiddenFill xmlns:a14="http://schemas.microsoft.com/office/drawing/2010/main" xmlns="">
                    <a:noFill/>
                  </a14:hiddenFill>
                </a:ext>
              </a:extLst>
            </p:spPr>
            <p:txBody>
              <a:bodyPr lIns="63500" tIns="25400" rIns="63500" bIns="25400">
                <a:spAutoFit/>
              </a:bodyPr>
              <a:lstStyle/>
              <a:p>
                <a:endParaRPr lang="zh-CN" altLang="en-US"/>
              </a:p>
            </p:txBody>
          </p:sp>
        </p:grpSp>
        <p:sp>
          <p:nvSpPr>
            <p:cNvPr id="24591" name="Oval 12"/>
            <p:cNvSpPr>
              <a:spLocks noChangeArrowheads="1"/>
            </p:cNvSpPr>
            <p:nvPr/>
          </p:nvSpPr>
          <p:spPr bwMode="auto">
            <a:xfrm>
              <a:off x="1975" y="3208"/>
              <a:ext cx="558" cy="109"/>
            </a:xfrm>
            <a:prstGeom prst="ellipse">
              <a:avLst/>
            </a:prstGeom>
            <a:noFill/>
            <a:ln w="28575">
              <a:solidFill>
                <a:srgbClr val="A50021"/>
              </a:solidFill>
              <a:round/>
              <a:headEnd/>
              <a:tailEnd/>
            </a:ln>
            <a:extLst>
              <a:ext uri="{909E8E84-426E-40DD-AFC4-6F175D3DCCD1}">
                <a14:hiddenFill xmlns:a14="http://schemas.microsoft.com/office/drawing/2010/main" xmlns="">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sp>
        <p:nvSpPr>
          <p:cNvPr id="24582" name="Text Box 14"/>
          <p:cNvSpPr txBox="1">
            <a:spLocks noChangeArrowheads="1"/>
          </p:cNvSpPr>
          <p:nvPr/>
        </p:nvSpPr>
        <p:spPr bwMode="auto">
          <a:xfrm>
            <a:off x="5619750" y="649288"/>
            <a:ext cx="3036888" cy="781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b="0">
                <a:ea typeface="黑体" panose="02010609060101010101" pitchFamily="49" charset="-122"/>
              </a:rPr>
              <a:t>数组元素为</a:t>
            </a:r>
            <a:r>
              <a:rPr lang="en-US" altLang="zh-CN" sz="2400" b="0">
                <a:ea typeface="黑体" panose="02010609060101010101" pitchFamily="49" charset="-122"/>
              </a:rPr>
              <a:t>int</a:t>
            </a:r>
            <a:r>
              <a:rPr lang="zh-CN" altLang="en-US" sz="2400" b="0">
                <a:ea typeface="黑体" panose="02010609060101010101" pitchFamily="49" charset="-122"/>
              </a:rPr>
              <a:t>类型，即 </a:t>
            </a:r>
            <a:r>
              <a:rPr lang="en-US" altLang="zh-CN" sz="2400" b="0">
                <a:ea typeface="黑体" panose="02010609060101010101" pitchFamily="49" charset="-122"/>
              </a:rPr>
              <a:t>sizeof(int)=4</a:t>
            </a:r>
            <a:r>
              <a:rPr lang="zh-CN" altLang="en-US" sz="2400" b="0">
                <a:ea typeface="黑体" panose="02010609060101010101" pitchFamily="49" charset="-122"/>
              </a:rPr>
              <a:t>。</a:t>
            </a:r>
          </a:p>
        </p:txBody>
      </p:sp>
      <p:sp>
        <p:nvSpPr>
          <p:cNvPr id="376859" name="Text Box 27"/>
          <p:cNvSpPr txBox="1">
            <a:spLocks noChangeArrowheads="1"/>
          </p:cNvSpPr>
          <p:nvPr/>
        </p:nvSpPr>
        <p:spPr bwMode="auto">
          <a:xfrm>
            <a:off x="7343775" y="6240463"/>
            <a:ext cx="161131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hlinkClick r:id="rId2" action="ppaction://hlinksldjump"/>
              </a:rPr>
              <a:t>BACK</a:t>
            </a:r>
            <a:endParaRPr lang="zh-CN" altLang="en-US" sz="2000"/>
          </a:p>
        </p:txBody>
      </p:sp>
      <p:grpSp>
        <p:nvGrpSpPr>
          <p:cNvPr id="131090" name="Group 18"/>
          <p:cNvGrpSpPr>
            <a:grpSpLocks/>
          </p:cNvGrpSpPr>
          <p:nvPr/>
        </p:nvGrpSpPr>
        <p:grpSpPr bwMode="auto">
          <a:xfrm>
            <a:off x="3243263" y="4421188"/>
            <a:ext cx="5237162" cy="660400"/>
            <a:chOff x="2304" y="3028"/>
            <a:chExt cx="3299" cy="381"/>
          </a:xfrm>
        </p:grpSpPr>
        <p:sp>
          <p:nvSpPr>
            <p:cNvPr id="24588" name="Text Box 15"/>
            <p:cNvSpPr txBox="1">
              <a:spLocks noChangeArrowheads="1"/>
            </p:cNvSpPr>
            <p:nvPr/>
          </p:nvSpPr>
          <p:spPr bwMode="auto">
            <a:xfrm>
              <a:off x="3643" y="3028"/>
              <a:ext cx="1960" cy="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MIPS</a:t>
              </a:r>
              <a:r>
                <a:rPr lang="zh-CN" altLang="en-US" sz="2000">
                  <a:ea typeface="黑体" panose="02010609060101010101" pitchFamily="49" charset="-122"/>
                </a:rPr>
                <a:t>不支持自动变址，需用专门指令进行下标增量</a:t>
              </a:r>
            </a:p>
          </p:txBody>
        </p:sp>
        <p:sp>
          <p:nvSpPr>
            <p:cNvPr id="24589" name="Line 17"/>
            <p:cNvSpPr>
              <a:spLocks noChangeShapeType="1"/>
            </p:cNvSpPr>
            <p:nvPr/>
          </p:nvSpPr>
          <p:spPr bwMode="auto">
            <a:xfrm flipH="1" flipV="1">
              <a:off x="2304" y="3066"/>
              <a:ext cx="1356" cy="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grpSp>
        <p:nvGrpSpPr>
          <p:cNvPr id="131091" name="Group 19"/>
          <p:cNvGrpSpPr>
            <a:grpSpLocks/>
          </p:cNvGrpSpPr>
          <p:nvPr/>
        </p:nvGrpSpPr>
        <p:grpSpPr bwMode="auto">
          <a:xfrm>
            <a:off x="3421063" y="3635375"/>
            <a:ext cx="5722937" cy="660400"/>
            <a:chOff x="2304" y="3028"/>
            <a:chExt cx="3299" cy="381"/>
          </a:xfrm>
        </p:grpSpPr>
        <p:sp>
          <p:nvSpPr>
            <p:cNvPr id="24586" name="Text Box 15"/>
            <p:cNvSpPr txBox="1">
              <a:spLocks noChangeArrowheads="1"/>
            </p:cNvSpPr>
            <p:nvPr/>
          </p:nvSpPr>
          <p:spPr bwMode="auto">
            <a:xfrm>
              <a:off x="3643" y="3028"/>
              <a:ext cx="1960" cy="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 MIPS</a:t>
              </a:r>
              <a:r>
                <a:rPr lang="zh-CN" altLang="en-US" sz="2000">
                  <a:ea typeface="黑体" panose="02010609060101010101" pitchFamily="49" charset="-122"/>
                </a:rPr>
                <a:t>不区分变址还是基址     统一为偏移寻址方式</a:t>
              </a:r>
            </a:p>
          </p:txBody>
        </p:sp>
        <p:sp>
          <p:nvSpPr>
            <p:cNvPr id="24587" name="Line 21"/>
            <p:cNvSpPr>
              <a:spLocks noChangeShapeType="1"/>
            </p:cNvSpPr>
            <p:nvPr/>
          </p:nvSpPr>
          <p:spPr bwMode="auto">
            <a:xfrm flipH="1" flipV="1">
              <a:off x="2304" y="3066"/>
              <a:ext cx="1356" cy="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63500" tIns="25400" rIns="63500" bIns="25400">
              <a:spAutoFit/>
            </a:bodyPr>
            <a:lstStyle/>
            <a:p>
              <a:endParaRPr lang="zh-CN" altLang="en-US"/>
            </a:p>
          </p:txBody>
        </p:sp>
      </p:grpSp>
      <p:sp>
        <p:nvSpPr>
          <p:cNvPr id="3" name="灯片编号占位符 2"/>
          <p:cNvSpPr>
            <a:spLocks noGrp="1"/>
          </p:cNvSpPr>
          <p:nvPr>
            <p:ph type="sldNum" sz="quarter" idx="4"/>
          </p:nvPr>
        </p:nvSpPr>
        <p:spPr/>
        <p:txBody>
          <a:bodyPr/>
          <a:lstStyle/>
          <a:p>
            <a:fld id="{395DEAD1-49DF-46A7-BC72-EE85A9CC6BAA}" type="slidenum">
              <a:rPr lang="zh-CN" altLang="en-US" smtClean="0"/>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blinds(horizontal)">
                                      <p:cBhvr>
                                        <p:cTn id="7" dur="500"/>
                                        <p:tgtEl>
                                          <p:spTgt spid="233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91"/>
                                        </p:tgtEl>
                                        <p:attrNameLst>
                                          <p:attrName>style.visibility</p:attrName>
                                        </p:attrNameLst>
                                      </p:cBhvr>
                                      <p:to>
                                        <p:strVal val="visible"/>
                                      </p:to>
                                    </p:set>
                                    <p:animEffect transition="in" filter="blinds(horizontal)">
                                      <p:cBhvr>
                                        <p:cTn id="12" dur="500"/>
                                        <p:tgtEl>
                                          <p:spTgt spid="131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90"/>
                                        </p:tgtEl>
                                        <p:attrNameLst>
                                          <p:attrName>style.visibility</p:attrName>
                                        </p:attrNameLst>
                                      </p:cBhvr>
                                      <p:to>
                                        <p:strVal val="visible"/>
                                      </p:to>
                                    </p:set>
                                    <p:animEffect transition="in" filter="blinds(horizontal)">
                                      <p:cBhvr>
                                        <p:cTn id="17" dur="500"/>
                                        <p:tgtEl>
                                          <p:spTgt spid="1310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6859"/>
                                        </p:tgtEl>
                                        <p:attrNameLst>
                                          <p:attrName>style.visibility</p:attrName>
                                        </p:attrNameLst>
                                      </p:cBhvr>
                                      <p:to>
                                        <p:strVal val="visible"/>
                                      </p:to>
                                    </p:set>
                                    <p:animEffect transition="in" filter="blinds(horizontal)">
                                      <p:cBhvr>
                                        <p:cTn id="27" dur="500"/>
                                        <p:tgtEl>
                                          <p:spTgt spid="376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P spid="3768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11200" y="122238"/>
            <a:ext cx="7686675" cy="396875"/>
          </a:xfrm>
        </p:spPr>
        <p:txBody>
          <a:bodyPr/>
          <a:lstStyle/>
          <a:p>
            <a:pPr algn="ctr"/>
            <a:r>
              <a:rPr lang="zh-CN" altLang="en-US" sz="2600" smtClean="0">
                <a:latin typeface="黑体" panose="02010609060101010101" pitchFamily="49" charset="-122"/>
                <a:ea typeface="黑体" panose="02010609060101010101" pitchFamily="49" charset="-122"/>
              </a:rPr>
              <a:t>第一讲 指令系统设计</a:t>
            </a:r>
          </a:p>
        </p:txBody>
      </p:sp>
      <p:sp>
        <p:nvSpPr>
          <p:cNvPr id="4099" name="Rectangle 3"/>
          <p:cNvSpPr>
            <a:spLocks noGrp="1" noChangeArrowheads="1"/>
          </p:cNvSpPr>
          <p:nvPr>
            <p:ph type="body" idx="1"/>
          </p:nvPr>
        </p:nvSpPr>
        <p:spPr>
          <a:xfrm>
            <a:off x="371475" y="1000125"/>
            <a:ext cx="8502650" cy="5553075"/>
          </a:xfrm>
        </p:spPr>
        <p:txBody>
          <a:bodyPr/>
          <a:lstStyle/>
          <a:p>
            <a:pPr>
              <a:lnSpc>
                <a:spcPct val="105000"/>
              </a:lnSpc>
            </a:pPr>
            <a:r>
              <a:rPr lang="zh-CN" altLang="en-US" sz="2400" smtClean="0">
                <a:latin typeface="Arial" panose="020B0604020202020204" pitchFamily="34" charset="0"/>
                <a:ea typeface="黑体" panose="02010609060101010101" pitchFamily="49" charset="-122"/>
              </a:rPr>
              <a:t>指令系统设计的基本原则</a:t>
            </a:r>
          </a:p>
          <a:p>
            <a:pPr>
              <a:lnSpc>
                <a:spcPct val="105000"/>
              </a:lnSpc>
            </a:pPr>
            <a:r>
              <a:rPr lang="zh-CN" altLang="en-US" sz="2400" smtClean="0">
                <a:latin typeface="Arial" panose="020B0604020202020204" pitchFamily="34" charset="0"/>
                <a:ea typeface="黑体" panose="02010609060101010101" pitchFamily="49" charset="-122"/>
              </a:rPr>
              <a:t>指令类型和格式</a:t>
            </a:r>
          </a:p>
          <a:p>
            <a:pPr>
              <a:lnSpc>
                <a:spcPct val="105000"/>
              </a:lnSpc>
            </a:pPr>
            <a:r>
              <a:rPr lang="zh-CN" altLang="en-US" sz="2400" smtClean="0">
                <a:latin typeface="Arial" panose="020B0604020202020204" pitchFamily="34" charset="0"/>
                <a:ea typeface="黑体" panose="02010609060101010101" pitchFamily="49" charset="-122"/>
              </a:rPr>
              <a:t>数据类型</a:t>
            </a:r>
          </a:p>
          <a:p>
            <a:pPr lvl="1">
              <a:lnSpc>
                <a:spcPct val="105000"/>
              </a:lnSpc>
            </a:pPr>
            <a:r>
              <a:rPr lang="zh-CN" altLang="en-US" sz="2400" smtClean="0">
                <a:latin typeface="Arial" panose="020B0604020202020204" pitchFamily="34" charset="0"/>
                <a:ea typeface="黑体" panose="02010609060101010101" pitchFamily="49" charset="-122"/>
              </a:rPr>
              <a:t>寄存器组织、存储器组织</a:t>
            </a:r>
          </a:p>
          <a:p>
            <a:pPr>
              <a:lnSpc>
                <a:spcPct val="105000"/>
              </a:lnSpc>
            </a:pPr>
            <a:r>
              <a:rPr lang="zh-CN" altLang="en-US" sz="2400" smtClean="0">
                <a:latin typeface="Arial" panose="020B0604020202020204" pitchFamily="34" charset="0"/>
                <a:ea typeface="黑体" panose="02010609060101010101" pitchFamily="49" charset="-122"/>
              </a:rPr>
              <a:t>操作数的寻址方式</a:t>
            </a:r>
          </a:p>
          <a:p>
            <a:pPr lvl="1">
              <a:lnSpc>
                <a:spcPct val="105000"/>
              </a:lnSpc>
            </a:pPr>
            <a:r>
              <a:rPr lang="zh-CN" altLang="en-US" sz="2400" smtClean="0">
                <a:latin typeface="Arial" panose="020B0604020202020204" pitchFamily="34" charset="0"/>
                <a:ea typeface="黑体" panose="02010609060101010101" pitchFamily="49" charset="-122"/>
              </a:rPr>
              <a:t>立即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寄存器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寄存器间接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间接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堆栈 </a:t>
            </a:r>
            <a:r>
              <a:rPr lang="en-US" altLang="zh-CN" sz="2400" smtClean="0">
                <a:latin typeface="Arial" panose="020B0604020202020204" pitchFamily="34" charset="0"/>
                <a:ea typeface="黑体" panose="02010609060101010101" pitchFamily="49" charset="-122"/>
              </a:rPr>
              <a:t>/ </a:t>
            </a:r>
            <a:r>
              <a:rPr lang="zh-CN" altLang="en-US" sz="2400" smtClean="0">
                <a:latin typeface="Arial" panose="020B0604020202020204" pitchFamily="34" charset="0"/>
                <a:ea typeface="黑体" panose="02010609060101010101" pitchFamily="49" charset="-122"/>
              </a:rPr>
              <a:t>偏移</a:t>
            </a:r>
          </a:p>
          <a:p>
            <a:pPr>
              <a:lnSpc>
                <a:spcPct val="105000"/>
              </a:lnSpc>
            </a:pPr>
            <a:r>
              <a:rPr lang="zh-CN" altLang="en-US" sz="2400" smtClean="0">
                <a:latin typeface="Arial" panose="020B0604020202020204" pitchFamily="34" charset="0"/>
                <a:ea typeface="黑体" panose="02010609060101010101" pitchFamily="49" charset="-122"/>
              </a:rPr>
              <a:t>操作码的编码</a:t>
            </a:r>
          </a:p>
          <a:p>
            <a:pPr lvl="1">
              <a:lnSpc>
                <a:spcPct val="105000"/>
              </a:lnSpc>
            </a:pPr>
            <a:r>
              <a:rPr lang="zh-CN" altLang="en-US" sz="2400" smtClean="0">
                <a:latin typeface="Arial" panose="020B0604020202020204" pitchFamily="34" charset="0"/>
                <a:ea typeface="黑体" panose="02010609060101010101" pitchFamily="49" charset="-122"/>
              </a:rPr>
              <a:t>定长编码法、变长扩展编码法</a:t>
            </a:r>
          </a:p>
          <a:p>
            <a:pPr>
              <a:lnSpc>
                <a:spcPct val="105000"/>
              </a:lnSpc>
            </a:pPr>
            <a:r>
              <a:rPr lang="zh-CN" altLang="en-US" sz="2400" smtClean="0">
                <a:latin typeface="Arial" panose="020B0604020202020204" pitchFamily="34" charset="0"/>
                <a:ea typeface="黑体" panose="02010609060101010101" pitchFamily="49" charset="-122"/>
              </a:rPr>
              <a:t>条件码和标志寄存器</a:t>
            </a:r>
          </a:p>
          <a:p>
            <a:pPr>
              <a:lnSpc>
                <a:spcPct val="105000"/>
              </a:lnSpc>
            </a:pPr>
            <a:r>
              <a:rPr lang="zh-CN" altLang="en-US" sz="2400" smtClean="0">
                <a:latin typeface="Arial" panose="020B0604020202020204" pitchFamily="34" charset="0"/>
                <a:ea typeface="黑体" panose="02010609060101010101" pitchFamily="49" charset="-122"/>
              </a:rPr>
              <a:t>指令设计风格 </a:t>
            </a:r>
          </a:p>
          <a:p>
            <a:pPr>
              <a:lnSpc>
                <a:spcPct val="105000"/>
              </a:lnSpc>
            </a:pPr>
            <a:r>
              <a:rPr lang="zh-CN" altLang="en-US" sz="2400" smtClean="0">
                <a:latin typeface="Arial" panose="020B0604020202020204" pitchFamily="34" charset="0"/>
                <a:ea typeface="黑体" panose="02010609060101010101" pitchFamily="49" charset="-122"/>
              </a:rPr>
              <a:t>指令系统举例</a:t>
            </a:r>
          </a:p>
        </p:txBody>
      </p:sp>
      <p:sp>
        <p:nvSpPr>
          <p:cNvPr id="4100" name="Text Box 4"/>
          <p:cNvSpPr txBox="1">
            <a:spLocks noChangeArrowheads="1"/>
          </p:cNvSpPr>
          <p:nvPr/>
        </p:nvSpPr>
        <p:spPr bwMode="auto">
          <a:xfrm>
            <a:off x="3486150" y="596900"/>
            <a:ext cx="227965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800">
                <a:solidFill>
                  <a:schemeClr val="accent1"/>
                </a:solidFill>
              </a:rPr>
              <a:t>主  要  内  容</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11200" y="114300"/>
            <a:ext cx="4492625" cy="372603"/>
          </a:xfrm>
          <a:noFill/>
        </p:spPr>
        <p:txBody>
          <a:bodyPr/>
          <a:lstStyle/>
          <a:p>
            <a:r>
              <a:rPr lang="zh-CN" altLang="en-US" dirty="0" smtClean="0">
                <a:ea typeface="宋体" panose="02010600030101010101" pitchFamily="2" charset="-122"/>
              </a:rPr>
              <a:t>操作码编码方式</a:t>
            </a:r>
            <a:endParaRPr lang="en-US" altLang="zh-CN" dirty="0" smtClean="0">
              <a:ea typeface="宋体" panose="02010600030101010101" pitchFamily="2" charset="-122"/>
            </a:endParaRPr>
          </a:p>
        </p:txBody>
      </p:sp>
      <p:sp>
        <p:nvSpPr>
          <p:cNvPr id="385027" name="Rectangle 3"/>
          <p:cNvSpPr>
            <a:spLocks noChangeArrowheads="1"/>
          </p:cNvSpPr>
          <p:nvPr/>
        </p:nvSpPr>
        <p:spPr bwMode="auto">
          <a:xfrm>
            <a:off x="450850" y="693738"/>
            <a:ext cx="7854950" cy="3201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5000"/>
              </a:spcBef>
              <a:buSzPct val="60000"/>
              <a:buFont typeface="Wingdings" panose="05000000000000000000" pitchFamily="2" charset="2"/>
              <a:buChar char="u"/>
            </a:pPr>
            <a:r>
              <a:rPr lang="zh-CN" altLang="en-US" sz="2400" dirty="0">
                <a:solidFill>
                  <a:schemeClr val="tx1"/>
                </a:solidFill>
              </a:rPr>
              <a:t> </a:t>
            </a:r>
            <a:r>
              <a:rPr lang="zh-CN" altLang="en-US" sz="2200" dirty="0">
                <a:solidFill>
                  <a:schemeClr val="tx1"/>
                </a:solidFill>
                <a:ea typeface="黑体" panose="02010609060101010101" pitchFamily="49" charset="-122"/>
              </a:rPr>
              <a:t>操作码的编码有两种方式</a:t>
            </a:r>
            <a:endParaRPr lang="en-US" altLang="zh-CN" sz="2200" dirty="0">
              <a:solidFill>
                <a:schemeClr val="tx1"/>
              </a:solidFill>
              <a:ea typeface="黑体" panose="02010609060101010101" pitchFamily="49" charset="-122"/>
            </a:endParaRPr>
          </a:p>
          <a:p>
            <a:pPr>
              <a:spcBef>
                <a:spcPct val="35000"/>
              </a:spcBef>
            </a:pPr>
            <a:r>
              <a:rPr lang="en-US" altLang="zh-CN" sz="2200" dirty="0">
                <a:ea typeface="黑体" panose="02010609060101010101" pitchFamily="49" charset="-122"/>
              </a:rPr>
              <a:t>   </a:t>
            </a:r>
            <a:r>
              <a:rPr lang="en-US" altLang="zh-CN" sz="2200" b="0" dirty="0">
                <a:ea typeface="黑体" panose="02010609060101010101" pitchFamily="49" charset="-122"/>
              </a:rPr>
              <a:t>- </a:t>
            </a:r>
            <a:r>
              <a:rPr lang="en-US" altLang="zh-CN" sz="2200" dirty="0">
                <a:ea typeface="黑体" panose="02010609060101010101" pitchFamily="49" charset="-122"/>
              </a:rPr>
              <a:t>Fixed Length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定长操作码法</a:t>
            </a:r>
            <a:r>
              <a:rPr lang="en-US" altLang="zh-CN" sz="2200" dirty="0">
                <a:solidFill>
                  <a:schemeClr val="accent1"/>
                </a:solidFill>
                <a:ea typeface="黑体" panose="02010609060101010101" pitchFamily="49" charset="-122"/>
              </a:rPr>
              <a:t>)</a:t>
            </a:r>
          </a:p>
          <a:p>
            <a:pPr>
              <a:spcBef>
                <a:spcPct val="35000"/>
              </a:spcBef>
            </a:pPr>
            <a:r>
              <a:rPr lang="en-US" altLang="zh-CN" sz="2200" dirty="0">
                <a:ea typeface="黑体" panose="02010609060101010101" pitchFamily="49" charset="-122"/>
              </a:rPr>
              <a:t>   - Expanding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扩展操作码编法</a:t>
            </a:r>
            <a:r>
              <a:rPr lang="en-US" altLang="zh-CN" sz="2200" dirty="0">
                <a:solidFill>
                  <a:schemeClr val="accent1"/>
                </a:solidFill>
                <a:ea typeface="黑体" panose="02010609060101010101" pitchFamily="49" charset="-122"/>
              </a:rPr>
              <a:t>)</a:t>
            </a:r>
            <a:endParaRPr lang="en-US" altLang="zh-CN" sz="2200" dirty="0">
              <a:ea typeface="黑体" panose="02010609060101010101" pitchFamily="49" charset="-122"/>
            </a:endParaRPr>
          </a:p>
          <a:p>
            <a:pPr>
              <a:spcBef>
                <a:spcPct val="35000"/>
              </a:spcBef>
              <a:buSzPct val="60000"/>
              <a:buFont typeface="Wingdings" panose="05000000000000000000" pitchFamily="2" charset="2"/>
              <a:buChar char="u"/>
            </a:pPr>
            <a:r>
              <a:rPr lang="en-US" altLang="zh-CN" sz="2200" dirty="0">
                <a:solidFill>
                  <a:schemeClr val="tx1"/>
                </a:solidFill>
                <a:ea typeface="黑体" panose="02010609060101010101" pitchFamily="49" charset="-122"/>
              </a:rPr>
              <a:t> </a:t>
            </a:r>
            <a:r>
              <a:rPr lang="zh-CN" altLang="en-US" sz="2200" dirty="0" smtClean="0">
                <a:solidFill>
                  <a:schemeClr val="tx1"/>
                </a:solidFill>
                <a:ea typeface="黑体" panose="02010609060101010101" pitchFamily="49" charset="-122"/>
              </a:rPr>
              <a:t>选择的依据</a:t>
            </a:r>
            <a:endParaRPr lang="en-US" altLang="zh-CN" sz="2200" dirty="0" smtClean="0">
              <a:solidFill>
                <a:schemeClr val="tx1"/>
              </a:solidFill>
              <a:ea typeface="黑体" panose="02010609060101010101" pitchFamily="49" charset="-122"/>
            </a:endParaRPr>
          </a:p>
          <a:p>
            <a:pPr lvl="1">
              <a:spcBef>
                <a:spcPct val="35000"/>
              </a:spcBef>
              <a:buFontTx/>
              <a:buChar char="•"/>
            </a:pPr>
            <a:r>
              <a:rPr lang="en-US" altLang="zh-CN" sz="2200" dirty="0" smtClean="0">
                <a:solidFill>
                  <a:srgbClr val="0033CC"/>
                </a:solidFill>
                <a:ea typeface="黑体" panose="02010609060101010101" pitchFamily="49" charset="-122"/>
              </a:rPr>
              <a:t> </a:t>
            </a:r>
            <a:r>
              <a:rPr lang="zh-CN" altLang="en-US" sz="2200" dirty="0" smtClean="0">
                <a:ea typeface="黑体" panose="02010609060101010101" pitchFamily="49" charset="-122"/>
              </a:rPr>
              <a:t>代码长度更重要时：采用变长指令字、变长操作码</a:t>
            </a:r>
          </a:p>
          <a:p>
            <a:pPr lvl="1">
              <a:spcBef>
                <a:spcPct val="35000"/>
              </a:spcBef>
              <a:buFontTx/>
              <a:buChar char="•"/>
            </a:pPr>
            <a:r>
              <a:rPr lang="zh-CN" altLang="en-US" sz="2200" dirty="0" smtClean="0">
                <a:ea typeface="黑体" panose="02010609060101010101" pitchFamily="49" charset="-122"/>
              </a:rPr>
              <a:t> </a:t>
            </a:r>
            <a:r>
              <a:rPr lang="zh-CN" altLang="en-US" sz="2200" dirty="0">
                <a:ea typeface="黑体" panose="02010609060101010101" pitchFamily="49" charset="-122"/>
              </a:rPr>
              <a:t>性能更重要时：采用定长指令字、定长操作码</a:t>
            </a:r>
          </a:p>
          <a:p>
            <a:pPr lvl="1">
              <a:spcBef>
                <a:spcPct val="35000"/>
              </a:spcBef>
            </a:pPr>
            <a:r>
              <a:rPr lang="zh-CN" altLang="en-US" sz="2200" dirty="0">
                <a:solidFill>
                  <a:srgbClr val="A50021"/>
                </a:solidFill>
                <a:ea typeface="黑体" panose="02010609060101010101" pitchFamily="49" charset="-122"/>
              </a:rPr>
              <a:t>   为什么？</a:t>
            </a:r>
            <a:endParaRPr lang="en-US" altLang="zh-CN" sz="2200" dirty="0">
              <a:ea typeface="黑体" panose="02010609060101010101" pitchFamily="49" charset="-122"/>
            </a:endParaRPr>
          </a:p>
        </p:txBody>
      </p:sp>
      <p:sp>
        <p:nvSpPr>
          <p:cNvPr id="385032" name="Text Box 8"/>
          <p:cNvSpPr txBox="1">
            <a:spLocks noChangeArrowheads="1"/>
          </p:cNvSpPr>
          <p:nvPr/>
        </p:nvSpPr>
        <p:spPr bwMode="auto">
          <a:xfrm>
            <a:off x="450850" y="3966509"/>
            <a:ext cx="8150225" cy="807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0000"/>
              </a:lnSpc>
              <a:spcBef>
                <a:spcPct val="20000"/>
              </a:spcBef>
            </a:pPr>
            <a:r>
              <a:rPr lang="zh-CN" altLang="en-US" sz="2000" dirty="0">
                <a:solidFill>
                  <a:schemeClr val="tx1"/>
                </a:solidFill>
                <a:ea typeface="黑体" panose="02010609060101010101" pitchFamily="49" charset="-122"/>
              </a:rPr>
              <a:t>变长指令字和变长操作码使机器代码更紧凑；定长指令字和定长操作码便于快速访问和译码。学了</a:t>
            </a:r>
            <a:r>
              <a:rPr lang="en-US" altLang="zh-CN" sz="2000" dirty="0">
                <a:solidFill>
                  <a:schemeClr val="tx1"/>
                </a:solidFill>
                <a:ea typeface="黑体" panose="02010609060101010101" pitchFamily="49" charset="-122"/>
              </a:rPr>
              <a:t>CPU</a:t>
            </a:r>
            <a:r>
              <a:rPr lang="zh-CN" altLang="en-US" sz="2000" dirty="0">
                <a:solidFill>
                  <a:schemeClr val="tx1"/>
                </a:solidFill>
                <a:ea typeface="黑体" panose="02010609060101010101" pitchFamily="49" charset="-122"/>
              </a:rPr>
              <a:t>设计就更明白了。</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down)">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wipe(down)">
                                      <p:cBhvr>
                                        <p:cTn id="22" dur="500"/>
                                        <p:tgtEl>
                                          <p:spTgt spid="385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5027">
                                            <p:txEl>
                                              <p:pRg st="6" end="6"/>
                                            </p:txEl>
                                          </p:spTgt>
                                        </p:tgtEl>
                                        <p:attrNameLst>
                                          <p:attrName>style.visibility</p:attrName>
                                        </p:attrNameLst>
                                      </p:cBhvr>
                                      <p:to>
                                        <p:strVal val="visible"/>
                                      </p:to>
                                    </p:set>
                                    <p:animEffect transition="in" filter="blinds(horizontal)">
                                      <p:cBhvr>
                                        <p:cTn id="37" dur="500"/>
                                        <p:tgtEl>
                                          <p:spTgt spid="3850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5032"/>
                                        </p:tgtEl>
                                        <p:attrNameLst>
                                          <p:attrName>style.visibility</p:attrName>
                                        </p:attrNameLst>
                                      </p:cBhvr>
                                      <p:to>
                                        <p:strVal val="visible"/>
                                      </p:to>
                                    </p:set>
                                    <p:animEffect transition="in" filter="blinds(horizontal)">
                                      <p:cBhvr>
                                        <p:cTn id="42" dur="500"/>
                                        <p:tgtEl>
                                          <p:spTgt spid="385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54050" y="85725"/>
            <a:ext cx="8118475" cy="368300"/>
          </a:xfrm>
        </p:spPr>
        <p:txBody>
          <a:bodyPr/>
          <a:lstStyle/>
          <a:p>
            <a:r>
              <a:rPr lang="zh-CN" altLang="en-US" smtClean="0">
                <a:ea typeface="宋体" panose="02010600030101010101" pitchFamily="2" charset="-122"/>
              </a:rPr>
              <a:t>定长操作码编码</a:t>
            </a:r>
            <a:r>
              <a:rPr lang="en-US" altLang="zh-CN" smtClean="0">
                <a:ea typeface="宋体" panose="02010600030101010101" pitchFamily="2" charset="-122"/>
              </a:rPr>
              <a:t>Fixed Length Opcodes </a:t>
            </a:r>
          </a:p>
        </p:txBody>
      </p:sp>
      <p:sp>
        <p:nvSpPr>
          <p:cNvPr id="386051" name="Rectangle 3"/>
          <p:cNvSpPr>
            <a:spLocks noChangeArrowheads="1"/>
          </p:cNvSpPr>
          <p:nvPr/>
        </p:nvSpPr>
        <p:spPr bwMode="auto">
          <a:xfrm>
            <a:off x="546100" y="825500"/>
            <a:ext cx="8039100" cy="555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基本思想</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指令的操作码部分采用固定长度的编码</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如：假设操作码固定为</a:t>
            </a:r>
            <a:r>
              <a:rPr kumimoji="1" lang="en-US" altLang="zh-CN" sz="2000" dirty="0">
                <a:solidFill>
                  <a:srgbClr val="0000FF"/>
                </a:solidFill>
                <a:ea typeface="黑体" panose="02010609060101010101" pitchFamily="49" charset="-122"/>
              </a:rPr>
              <a:t>6</a:t>
            </a:r>
            <a:r>
              <a:rPr kumimoji="1" lang="zh-CN" altLang="en-US" sz="2000" dirty="0">
                <a:solidFill>
                  <a:srgbClr val="0000FF"/>
                </a:solidFill>
                <a:ea typeface="黑体" panose="02010609060101010101" pitchFamily="49" charset="-122"/>
              </a:rPr>
              <a:t>位，则系统最多可表示</a:t>
            </a:r>
            <a:r>
              <a:rPr kumimoji="1" lang="en-US" altLang="zh-CN" sz="2000" dirty="0">
                <a:solidFill>
                  <a:srgbClr val="0000FF"/>
                </a:solidFill>
                <a:ea typeface="黑体" panose="02010609060101010101" pitchFamily="49" charset="-122"/>
              </a:rPr>
              <a:t>64</a:t>
            </a:r>
            <a:r>
              <a:rPr kumimoji="1" lang="zh-CN" altLang="en-US" sz="2000" dirty="0">
                <a:solidFill>
                  <a:srgbClr val="0000FF"/>
                </a:solidFill>
                <a:ea typeface="黑体" panose="02010609060101010101" pitchFamily="49" charset="-122"/>
              </a:rPr>
              <a:t>种指令</a:t>
            </a:r>
          </a:p>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特点</a:t>
            </a:r>
          </a:p>
          <a:p>
            <a:pPr eaLnBrk="1" hangingPunct="1">
              <a:lnSpc>
                <a:spcPct val="115000"/>
              </a:lnSpc>
              <a:spcBef>
                <a:spcPct val="50000"/>
              </a:spcBef>
              <a:buFont typeface="Monotype Sorts" pitchFamily="2" charset="2"/>
              <a:buChar char=" "/>
            </a:pPr>
            <a:r>
              <a:rPr kumimoji="1" lang="zh-CN" altLang="en-US" sz="2000" dirty="0">
                <a:solidFill>
                  <a:srgbClr val="0000FF"/>
                </a:solidFill>
                <a:ea typeface="黑体" panose="02010609060101010101" pitchFamily="49" charset="-122"/>
              </a:rPr>
              <a:t>译码方便，但有信息冗余</a:t>
            </a:r>
          </a:p>
          <a:p>
            <a:pPr eaLnBrk="1" hangingPunct="1">
              <a:lnSpc>
                <a:spcPct val="115000"/>
              </a:lnSpc>
              <a:spcBef>
                <a:spcPct val="50000"/>
              </a:spcBef>
              <a:buSzPct val="60000"/>
              <a:buFont typeface="Wingdings" panose="05000000000000000000" pitchFamily="2" charset="2"/>
              <a:buNone/>
            </a:pPr>
            <a:r>
              <a:rPr kumimoji="1" lang="zh-CN" altLang="en-US" sz="2400" dirty="0">
                <a:solidFill>
                  <a:schemeClr val="tx1"/>
                </a:solidFill>
                <a:ea typeface="黑体" panose="02010609060101010101" pitchFamily="49" charset="-122"/>
              </a:rPr>
              <a:t>   举例</a:t>
            </a:r>
          </a:p>
          <a:p>
            <a:pPr eaLnBrk="1" hangingPunct="1">
              <a:lnSpc>
                <a:spcPct val="110000"/>
              </a:lnSpc>
              <a:spcBef>
                <a:spcPct val="20000"/>
              </a:spcBef>
              <a:buFont typeface="Monotype Sorts" pitchFamily="2" charset="2"/>
              <a:buChar char=" "/>
            </a:pPr>
            <a:r>
              <a:rPr kumimoji="1" lang="en-US" altLang="zh-CN" sz="2000" dirty="0">
                <a:solidFill>
                  <a:srgbClr val="FF0000"/>
                </a:solidFill>
                <a:ea typeface="黑体" panose="02010609060101010101" pitchFamily="49" charset="-122"/>
              </a:rPr>
              <a:t>IBM360/370</a:t>
            </a:r>
            <a:r>
              <a:rPr kumimoji="1" lang="zh-CN" altLang="zh-CN" sz="2000" dirty="0">
                <a:solidFill>
                  <a:srgbClr val="0000FF"/>
                </a:solidFill>
                <a:ea typeface="黑体" panose="02010609060101010101" pitchFamily="49" charset="-122"/>
              </a:rPr>
              <a:t>采用</a:t>
            </a:r>
            <a:r>
              <a:rPr kumimoji="1" lang="zh-CN" altLang="en-US" sz="2000" dirty="0">
                <a:solidFill>
                  <a:srgbClr val="0000FF"/>
                </a:solidFill>
                <a:ea typeface="黑体" panose="02010609060101010101" pitchFamily="49" charset="-122"/>
              </a:rPr>
              <a:t>:</a:t>
            </a:r>
          </a:p>
          <a:p>
            <a:pPr eaLnBrk="1" hangingPunct="1">
              <a:lnSpc>
                <a:spcPct val="110000"/>
              </a:lnSpc>
              <a:spcBef>
                <a:spcPct val="20000"/>
              </a:spcBef>
              <a:buFont typeface="Monotype Sorts" pitchFamily="2" charset="2"/>
              <a:buChar char=" "/>
            </a:pPr>
            <a:r>
              <a:rPr kumimoji="1" lang="zh-CN" altLang="zh-CN" sz="2000" dirty="0">
                <a:solidFill>
                  <a:srgbClr val="0000FF"/>
                </a:solidFill>
                <a:latin typeface="黑体" panose="02010609060101010101" pitchFamily="49" charset="-122"/>
                <a:ea typeface="黑体" panose="02010609060101010101" pitchFamily="49" charset="-122"/>
              </a:rPr>
              <a:t>８</a:t>
            </a:r>
            <a:r>
              <a:rPr kumimoji="1" lang="zh-CN" altLang="zh-CN" sz="2000" dirty="0">
                <a:solidFill>
                  <a:srgbClr val="0000FF"/>
                </a:solidFill>
                <a:ea typeface="黑体" panose="02010609060101010101" pitchFamily="49" charset="-122"/>
              </a:rPr>
              <a:t>位定长操作码，最多可有256条指令</a:t>
            </a:r>
            <a:endParaRPr kumimoji="1" lang="zh-CN" altLang="en-US" sz="2000" dirty="0">
              <a:solidFill>
                <a:srgbClr val="0000FF"/>
              </a:solidFill>
              <a:ea typeface="黑体" panose="02010609060101010101" pitchFamily="49" charset="-122"/>
            </a:endParaRPr>
          </a:p>
          <a:p>
            <a:pPr eaLnBrk="1" hangingPunct="1">
              <a:lnSpc>
                <a:spcPct val="110000"/>
              </a:lnSpc>
              <a:spcBef>
                <a:spcPct val="20000"/>
              </a:spcBef>
              <a:buFont typeface="Monotype Sorts" pitchFamily="2" charset="2"/>
              <a:buChar char=" "/>
            </a:pPr>
            <a:r>
              <a:rPr kumimoji="1" lang="zh-CN" altLang="zh-CN" sz="2000" dirty="0">
                <a:solidFill>
                  <a:srgbClr val="0000FF"/>
                </a:solidFill>
                <a:ea typeface="黑体" panose="02010609060101010101" pitchFamily="49" charset="-122"/>
              </a:rPr>
              <a:t>只提供了</a:t>
            </a:r>
            <a:r>
              <a:rPr kumimoji="1" lang="zh-CN" altLang="en-US" sz="2000" dirty="0">
                <a:solidFill>
                  <a:srgbClr val="0000FF"/>
                </a:solidFill>
                <a:ea typeface="黑体" panose="02010609060101010101" pitchFamily="49" charset="-122"/>
              </a:rPr>
              <a:t>183条指令，有73种编码为冗余信息</a:t>
            </a:r>
          </a:p>
          <a:p>
            <a:pPr eaLnBrk="1" hangingPunct="1">
              <a:lnSpc>
                <a:spcPct val="110000"/>
              </a:lnSpc>
              <a:spcBef>
                <a:spcPct val="20000"/>
              </a:spcBef>
              <a:buFont typeface="Monotype Sorts" pitchFamily="2" charset="2"/>
              <a:buChar char=" "/>
            </a:pPr>
            <a:r>
              <a:rPr kumimoji="1" lang="zh-CN" altLang="en-US" sz="2000" dirty="0">
                <a:solidFill>
                  <a:srgbClr val="0000FF"/>
                </a:solidFill>
                <a:ea typeface="黑体" panose="02010609060101010101" pitchFamily="49" charset="-122"/>
              </a:rPr>
              <a:t>机器字长32位，按字节编址</a:t>
            </a:r>
          </a:p>
          <a:p>
            <a:pPr eaLnBrk="1" hangingPunct="1">
              <a:lnSpc>
                <a:spcPct val="110000"/>
              </a:lnSpc>
              <a:spcBef>
                <a:spcPct val="20000"/>
              </a:spcBef>
              <a:buFont typeface="Monotype Sorts" pitchFamily="2" charset="2"/>
              <a:buChar char=" "/>
            </a:pPr>
            <a:r>
              <a:rPr kumimoji="1" lang="zh-CN" altLang="en-US" sz="2000" dirty="0">
                <a:solidFill>
                  <a:srgbClr val="0000FF"/>
                </a:solidFill>
                <a:ea typeface="黑体" panose="02010609060101010101" pitchFamily="49" charset="-122"/>
              </a:rPr>
              <a:t>有16个32位通用寄存器，基址器</a:t>
            </a:r>
            <a:r>
              <a:rPr kumimoji="1" lang="en-US" altLang="zh-CN" sz="2000" dirty="0">
                <a:solidFill>
                  <a:srgbClr val="0000FF"/>
                </a:solidFill>
                <a:ea typeface="黑体" panose="02010609060101010101" pitchFamily="49" charset="-122"/>
              </a:rPr>
              <a:t>B</a:t>
            </a:r>
            <a:r>
              <a:rPr kumimoji="1" lang="zh-CN" altLang="en-US" sz="2000" dirty="0">
                <a:solidFill>
                  <a:srgbClr val="0000FF"/>
                </a:solidFill>
                <a:ea typeface="黑体" panose="02010609060101010101" pitchFamily="49" charset="-122"/>
              </a:rPr>
              <a:t>和变址器</a:t>
            </a:r>
            <a:r>
              <a:rPr kumimoji="1" lang="en-US" altLang="zh-CN" sz="2000" dirty="0">
                <a:solidFill>
                  <a:srgbClr val="0000FF"/>
                </a:solidFill>
                <a:ea typeface="黑体" panose="02010609060101010101" pitchFamily="49" charset="-122"/>
              </a:rPr>
              <a:t>X</a:t>
            </a:r>
            <a:r>
              <a:rPr kumimoji="1" lang="zh-CN" altLang="en-US" sz="2000" dirty="0">
                <a:solidFill>
                  <a:srgbClr val="0000FF"/>
                </a:solidFill>
                <a:ea typeface="黑体" panose="02010609060101010101" pitchFamily="49" charset="-122"/>
              </a:rPr>
              <a:t>可用其中任意一个</a:t>
            </a:r>
            <a:endParaRPr kumimoji="1" lang="en-US" altLang="zh-CN" sz="2000" dirty="0">
              <a:solidFill>
                <a:srgbClr val="0000FF"/>
              </a:solidFill>
              <a:ea typeface="黑体" panose="02010609060101010101" pitchFamily="49" charset="-122"/>
            </a:endParaRPr>
          </a:p>
          <a:p>
            <a:pPr eaLnBrk="1" hangingPunct="1">
              <a:lnSpc>
                <a:spcPct val="110000"/>
              </a:lnSpc>
              <a:spcBef>
                <a:spcPct val="20000"/>
              </a:spcBef>
              <a:buFont typeface="Monotype Sorts" pitchFamily="2" charset="2"/>
              <a:buChar char=" "/>
            </a:pPr>
            <a:r>
              <a:rPr kumimoji="1" lang="zh-CN" altLang="en-US" sz="2000" dirty="0">
                <a:solidFill>
                  <a:srgbClr val="FF0000"/>
                </a:solidFill>
                <a:ea typeface="黑体" panose="02010609060101010101" pitchFamily="49" charset="-122"/>
              </a:rPr>
              <a:t>问题：通用寄存器编号有几位？</a:t>
            </a:r>
            <a:r>
              <a:rPr kumimoji="1" lang="en-US" altLang="zh-CN" sz="2000" dirty="0">
                <a:solidFill>
                  <a:srgbClr val="FF0000"/>
                </a:solidFill>
                <a:ea typeface="黑体" panose="02010609060101010101" pitchFamily="49" charset="-122"/>
              </a:rPr>
              <a:t>B</a:t>
            </a:r>
            <a:r>
              <a:rPr kumimoji="1" lang="zh-CN" altLang="en-US" sz="2000" dirty="0">
                <a:solidFill>
                  <a:srgbClr val="FF0000"/>
                </a:solidFill>
                <a:ea typeface="黑体" panose="02010609060101010101" pitchFamily="49" charset="-122"/>
              </a:rPr>
              <a:t>和</a:t>
            </a:r>
            <a:r>
              <a:rPr kumimoji="1" lang="en-US" altLang="zh-CN" sz="2000" dirty="0">
                <a:solidFill>
                  <a:srgbClr val="FF0000"/>
                </a:solidFill>
                <a:ea typeface="黑体" panose="02010609060101010101" pitchFamily="49" charset="-122"/>
              </a:rPr>
              <a:t>X</a:t>
            </a:r>
            <a:r>
              <a:rPr kumimoji="1" lang="zh-CN" altLang="en-US" sz="2000" dirty="0">
                <a:solidFill>
                  <a:srgbClr val="FF0000"/>
                </a:solidFill>
                <a:ea typeface="黑体" panose="02010609060101010101" pitchFamily="49" charset="-122"/>
              </a:rPr>
              <a:t>的编号占几位？</a:t>
            </a:r>
            <a:endParaRPr kumimoji="1" lang="en-US" altLang="zh-CN" sz="2000" dirty="0">
              <a:solidFill>
                <a:srgbClr val="FF0000"/>
              </a:solidFill>
              <a:ea typeface="黑体" panose="02010609060101010101" pitchFamily="49" charset="-122"/>
            </a:endParaRPr>
          </a:p>
        </p:txBody>
      </p:sp>
      <p:sp>
        <p:nvSpPr>
          <p:cNvPr id="4" name="TextBox 3"/>
          <p:cNvSpPr txBox="1">
            <a:spLocks noChangeArrowheads="1"/>
          </p:cNvSpPr>
          <p:nvPr/>
        </p:nvSpPr>
        <p:spPr bwMode="auto">
          <a:xfrm>
            <a:off x="7000875" y="6005513"/>
            <a:ext cx="165258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都是</a:t>
            </a:r>
            <a:r>
              <a:rPr lang="en-US" altLang="zh-CN" sz="2400">
                <a:solidFill>
                  <a:schemeClr val="tx1"/>
                </a:solidFill>
                <a:latin typeface="黑体" panose="02010609060101010101" pitchFamily="49" charset="-122"/>
                <a:ea typeface="黑体" panose="02010609060101010101" pitchFamily="49" charset="-122"/>
              </a:rPr>
              <a:t>4</a:t>
            </a:r>
            <a:r>
              <a:rPr lang="zh-CN" altLang="en-US" sz="2400">
                <a:solidFill>
                  <a:schemeClr val="tx1"/>
                </a:solidFill>
                <a:latin typeface="黑体" panose="02010609060101010101" pitchFamily="49" charset="-122"/>
                <a:ea typeface="黑体" panose="02010609060101010101" pitchFamily="49" charset="-122"/>
              </a:rPr>
              <a:t>位！</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down)">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blinds(horizontal)">
                                      <p:cBhvr>
                                        <p:cTn id="12" dur="50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7" dur="50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down)">
                                      <p:cBhvr>
                                        <p:cTn id="22" dur="50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27" dur="500"/>
                                        <p:tgtEl>
                                          <p:spTgt spid="38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wipe(down)">
                                      <p:cBhvr>
                                        <p:cTn id="32" dur="500"/>
                                        <p:tgtEl>
                                          <p:spTgt spid="386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86051">
                                            <p:txEl>
                                              <p:pRg st="6" end="6"/>
                                            </p:txEl>
                                          </p:spTgt>
                                        </p:tgtEl>
                                        <p:attrNameLst>
                                          <p:attrName>style.visibility</p:attrName>
                                        </p:attrNameLst>
                                      </p:cBhvr>
                                      <p:to>
                                        <p:strVal val="visible"/>
                                      </p:to>
                                    </p:set>
                                    <p:animEffect transition="in" filter="blinds(horizontal)">
                                      <p:cBhvr>
                                        <p:cTn id="37" dur="500"/>
                                        <p:tgtEl>
                                          <p:spTgt spid="386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6051">
                                            <p:txEl>
                                              <p:pRg st="7" end="7"/>
                                            </p:txEl>
                                          </p:spTgt>
                                        </p:tgtEl>
                                        <p:attrNameLst>
                                          <p:attrName>style.visibility</p:attrName>
                                        </p:attrNameLst>
                                      </p:cBhvr>
                                      <p:to>
                                        <p:strVal val="visible"/>
                                      </p:to>
                                    </p:set>
                                    <p:animEffect transition="in" filter="blinds(horizontal)">
                                      <p:cBhvr>
                                        <p:cTn id="42" dur="500"/>
                                        <p:tgtEl>
                                          <p:spTgt spid="386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86051">
                                            <p:txEl>
                                              <p:pRg st="8" end="8"/>
                                            </p:txEl>
                                          </p:spTgt>
                                        </p:tgtEl>
                                        <p:attrNameLst>
                                          <p:attrName>style.visibility</p:attrName>
                                        </p:attrNameLst>
                                      </p:cBhvr>
                                      <p:to>
                                        <p:strVal val="visible"/>
                                      </p:to>
                                    </p:set>
                                    <p:animEffect transition="in" filter="blinds(horizontal)">
                                      <p:cBhvr>
                                        <p:cTn id="47" dur="500"/>
                                        <p:tgtEl>
                                          <p:spTgt spid="386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86051">
                                            <p:txEl>
                                              <p:pRg st="9" end="9"/>
                                            </p:txEl>
                                          </p:spTgt>
                                        </p:tgtEl>
                                        <p:attrNameLst>
                                          <p:attrName>style.visibility</p:attrName>
                                        </p:attrNameLst>
                                      </p:cBhvr>
                                      <p:to>
                                        <p:strVal val="visible"/>
                                      </p:to>
                                    </p:set>
                                    <p:animEffect transition="in" filter="blinds(horizontal)">
                                      <p:cBhvr>
                                        <p:cTn id="52" dur="500"/>
                                        <p:tgtEl>
                                          <p:spTgt spid="38605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86051">
                                            <p:txEl>
                                              <p:pRg st="10" end="10"/>
                                            </p:txEl>
                                          </p:spTgt>
                                        </p:tgtEl>
                                        <p:attrNameLst>
                                          <p:attrName>style.visibility</p:attrName>
                                        </p:attrNameLst>
                                      </p:cBhvr>
                                      <p:to>
                                        <p:strVal val="visible"/>
                                      </p:to>
                                    </p:set>
                                    <p:animEffect transition="in" filter="blinds(horizontal)">
                                      <p:cBhvr>
                                        <p:cTn id="57" dur="500"/>
                                        <p:tgtEl>
                                          <p:spTgt spid="38605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86051">
                                            <p:txEl>
                                              <p:pRg st="11" end="11"/>
                                            </p:txEl>
                                          </p:spTgt>
                                        </p:tgtEl>
                                        <p:attrNameLst>
                                          <p:attrName>style.visibility</p:attrName>
                                        </p:attrNameLst>
                                      </p:cBhvr>
                                      <p:to>
                                        <p:strVal val="visible"/>
                                      </p:to>
                                    </p:set>
                                    <p:animEffect transition="in" filter="blinds(horizontal)">
                                      <p:cBhvr>
                                        <p:cTn id="62" dur="500"/>
                                        <p:tgtEl>
                                          <p:spTgt spid="38605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11200" y="114300"/>
            <a:ext cx="5434013" cy="368300"/>
          </a:xfrm>
        </p:spPr>
        <p:txBody>
          <a:bodyPr/>
          <a:lstStyle/>
          <a:p>
            <a:r>
              <a:rPr lang="en-US" altLang="zh-CN" smtClean="0">
                <a:ea typeface="宋体" panose="02010600030101010101" pitchFamily="2" charset="-122"/>
              </a:rPr>
              <a:t>IBM370</a:t>
            </a:r>
            <a:r>
              <a:rPr lang="zh-CN" altLang="en-US" smtClean="0">
                <a:ea typeface="宋体" panose="02010600030101010101" pitchFamily="2" charset="-122"/>
              </a:rPr>
              <a:t>指令格式</a:t>
            </a:r>
          </a:p>
        </p:txBody>
      </p:sp>
      <p:grpSp>
        <p:nvGrpSpPr>
          <p:cNvPr id="27651" name="Group 3"/>
          <p:cNvGrpSpPr>
            <a:grpSpLocks/>
          </p:cNvGrpSpPr>
          <p:nvPr/>
        </p:nvGrpSpPr>
        <p:grpSpPr bwMode="auto">
          <a:xfrm>
            <a:off x="300038" y="571500"/>
            <a:ext cx="8221662" cy="4570413"/>
            <a:chOff x="108" y="720"/>
            <a:chExt cx="5316" cy="3155"/>
          </a:xfrm>
        </p:grpSpPr>
        <p:sp>
          <p:nvSpPr>
            <p:cNvPr id="27654" name="Text Box 4"/>
            <p:cNvSpPr txBox="1">
              <a:spLocks noChangeArrowheads="1"/>
            </p:cNvSpPr>
            <p:nvPr/>
          </p:nvSpPr>
          <p:spPr bwMode="auto">
            <a:xfrm>
              <a:off x="982" y="3292"/>
              <a:ext cx="270"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5" name="Text Box 5"/>
            <p:cNvSpPr txBox="1">
              <a:spLocks noChangeArrowheads="1"/>
            </p:cNvSpPr>
            <p:nvPr/>
          </p:nvSpPr>
          <p:spPr bwMode="auto">
            <a:xfrm>
              <a:off x="1630" y="3301"/>
              <a:ext cx="271"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6" name="Text Box 6"/>
            <p:cNvSpPr txBox="1">
              <a:spLocks noChangeArrowheads="1"/>
            </p:cNvSpPr>
            <p:nvPr/>
          </p:nvSpPr>
          <p:spPr bwMode="auto">
            <a:xfrm>
              <a:off x="2102" y="3295"/>
              <a:ext cx="271"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7" name="Text Box 7"/>
            <p:cNvSpPr txBox="1">
              <a:spLocks noChangeArrowheads="1"/>
            </p:cNvSpPr>
            <p:nvPr/>
          </p:nvSpPr>
          <p:spPr bwMode="auto">
            <a:xfrm>
              <a:off x="2793" y="3295"/>
              <a:ext cx="380"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58" name="Text Box 8"/>
            <p:cNvSpPr txBox="1">
              <a:spLocks noChangeArrowheads="1"/>
            </p:cNvSpPr>
            <p:nvPr/>
          </p:nvSpPr>
          <p:spPr bwMode="auto">
            <a:xfrm>
              <a:off x="3523" y="3295"/>
              <a:ext cx="271"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9" name="Text Box 9"/>
            <p:cNvSpPr txBox="1">
              <a:spLocks noChangeArrowheads="1"/>
            </p:cNvSpPr>
            <p:nvPr/>
          </p:nvSpPr>
          <p:spPr bwMode="auto">
            <a:xfrm>
              <a:off x="4185" y="3301"/>
              <a:ext cx="441"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60" name="Line 10"/>
            <p:cNvSpPr>
              <a:spLocks noChangeShapeType="1"/>
            </p:cNvSpPr>
            <p:nvPr/>
          </p:nvSpPr>
          <p:spPr bwMode="auto">
            <a:xfrm>
              <a:off x="720" y="3328"/>
              <a:ext cx="0" cy="4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61" name="Line 11"/>
            <p:cNvSpPr>
              <a:spLocks noChangeShapeType="1"/>
            </p:cNvSpPr>
            <p:nvPr/>
          </p:nvSpPr>
          <p:spPr bwMode="auto">
            <a:xfrm>
              <a:off x="2066" y="3447"/>
              <a:ext cx="0" cy="3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62" name="Line 12"/>
            <p:cNvSpPr>
              <a:spLocks noChangeShapeType="1"/>
            </p:cNvSpPr>
            <p:nvPr/>
          </p:nvSpPr>
          <p:spPr bwMode="auto">
            <a:xfrm>
              <a:off x="3487" y="3447"/>
              <a:ext cx="0" cy="3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63" name="Line 13"/>
            <p:cNvSpPr>
              <a:spLocks noChangeShapeType="1"/>
            </p:cNvSpPr>
            <p:nvPr/>
          </p:nvSpPr>
          <p:spPr bwMode="auto">
            <a:xfrm>
              <a:off x="4882" y="3447"/>
              <a:ext cx="0" cy="35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64" name="Line 14"/>
            <p:cNvSpPr>
              <a:spLocks noChangeShapeType="1"/>
            </p:cNvSpPr>
            <p:nvPr/>
          </p:nvSpPr>
          <p:spPr bwMode="auto">
            <a:xfrm flipH="1">
              <a:off x="723" y="3706"/>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7665" name="Line 15"/>
            <p:cNvSpPr>
              <a:spLocks noChangeShapeType="1"/>
            </p:cNvSpPr>
            <p:nvPr/>
          </p:nvSpPr>
          <p:spPr bwMode="auto">
            <a:xfrm flipH="1">
              <a:off x="1822" y="3706"/>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27666" name="Text Box 16"/>
            <p:cNvSpPr txBox="1">
              <a:spLocks noChangeArrowheads="1"/>
            </p:cNvSpPr>
            <p:nvPr/>
          </p:nvSpPr>
          <p:spPr bwMode="auto">
            <a:xfrm>
              <a:off x="918" y="3571"/>
              <a:ext cx="109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1</a:t>
              </a:r>
              <a:r>
                <a:rPr lang="zh-CN" altLang="en-US" sz="2200">
                  <a:solidFill>
                    <a:srgbClr val="0033CC"/>
                  </a:solidFill>
                  <a:ea typeface="黑体" panose="02010609060101010101" pitchFamily="49" charset="-122"/>
                </a:rPr>
                <a:t>个半字</a:t>
              </a:r>
            </a:p>
          </p:txBody>
        </p:sp>
        <p:sp>
          <p:nvSpPr>
            <p:cNvPr id="27667" name="Line 17"/>
            <p:cNvSpPr>
              <a:spLocks noChangeShapeType="1"/>
            </p:cNvSpPr>
            <p:nvPr/>
          </p:nvSpPr>
          <p:spPr bwMode="auto">
            <a:xfrm flipH="1">
              <a:off x="2075" y="3709"/>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7668" name="Line 18"/>
            <p:cNvSpPr>
              <a:spLocks noChangeShapeType="1"/>
            </p:cNvSpPr>
            <p:nvPr/>
          </p:nvSpPr>
          <p:spPr bwMode="auto">
            <a:xfrm flipH="1">
              <a:off x="3237" y="3709"/>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27669" name="Text Box 19"/>
            <p:cNvSpPr txBox="1">
              <a:spLocks noChangeArrowheads="1"/>
            </p:cNvSpPr>
            <p:nvPr/>
          </p:nvSpPr>
          <p:spPr bwMode="auto">
            <a:xfrm>
              <a:off x="2270" y="3574"/>
              <a:ext cx="1098"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2</a:t>
              </a:r>
              <a:r>
                <a:rPr lang="zh-CN" altLang="en-US" sz="2200">
                  <a:solidFill>
                    <a:srgbClr val="0033CC"/>
                  </a:solidFill>
                  <a:ea typeface="黑体" panose="02010609060101010101" pitchFamily="49" charset="-122"/>
                </a:rPr>
                <a:t>个半字</a:t>
              </a:r>
            </a:p>
          </p:txBody>
        </p:sp>
        <p:sp>
          <p:nvSpPr>
            <p:cNvPr id="27670" name="Line 20"/>
            <p:cNvSpPr>
              <a:spLocks noChangeShapeType="1"/>
            </p:cNvSpPr>
            <p:nvPr/>
          </p:nvSpPr>
          <p:spPr bwMode="auto">
            <a:xfrm flipH="1">
              <a:off x="3486" y="3715"/>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7671" name="Line 21"/>
            <p:cNvSpPr>
              <a:spLocks noChangeShapeType="1"/>
            </p:cNvSpPr>
            <p:nvPr/>
          </p:nvSpPr>
          <p:spPr bwMode="auto">
            <a:xfrm flipH="1">
              <a:off x="4639" y="3715"/>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27672" name="Text Box 22"/>
            <p:cNvSpPr txBox="1">
              <a:spLocks noChangeArrowheads="1"/>
            </p:cNvSpPr>
            <p:nvPr/>
          </p:nvSpPr>
          <p:spPr bwMode="auto">
            <a:xfrm>
              <a:off x="3699" y="3580"/>
              <a:ext cx="1098"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3</a:t>
              </a:r>
              <a:r>
                <a:rPr lang="zh-CN" altLang="en-US" sz="2200">
                  <a:solidFill>
                    <a:srgbClr val="0033CC"/>
                  </a:solidFill>
                  <a:ea typeface="黑体" panose="02010609060101010101" pitchFamily="49" charset="-122"/>
                </a:rPr>
                <a:t>个半字</a:t>
              </a:r>
            </a:p>
          </p:txBody>
        </p:sp>
        <p:grpSp>
          <p:nvGrpSpPr>
            <p:cNvPr id="27673" name="Group 23"/>
            <p:cNvGrpSpPr>
              <a:grpSpLocks/>
            </p:cNvGrpSpPr>
            <p:nvPr/>
          </p:nvGrpSpPr>
          <p:grpSpPr bwMode="auto">
            <a:xfrm>
              <a:off x="108" y="720"/>
              <a:ext cx="5316" cy="2581"/>
              <a:chOff x="108" y="720"/>
              <a:chExt cx="5316" cy="2581"/>
            </a:xfrm>
          </p:grpSpPr>
          <p:grpSp>
            <p:nvGrpSpPr>
              <p:cNvPr id="27674" name="Group 24"/>
              <p:cNvGrpSpPr>
                <a:grpSpLocks/>
              </p:cNvGrpSpPr>
              <p:nvPr/>
            </p:nvGrpSpPr>
            <p:grpSpPr bwMode="auto">
              <a:xfrm>
                <a:off x="108" y="896"/>
                <a:ext cx="4774" cy="2405"/>
                <a:chOff x="108" y="896"/>
                <a:chExt cx="4774" cy="2405"/>
              </a:xfrm>
            </p:grpSpPr>
            <p:sp>
              <p:nvSpPr>
                <p:cNvPr id="27676" name="Rectangle 25" descr="新闻纸"/>
                <p:cNvSpPr>
                  <a:spLocks noChangeArrowheads="1"/>
                </p:cNvSpPr>
                <p:nvPr/>
              </p:nvSpPr>
              <p:spPr bwMode="auto">
                <a:xfrm>
                  <a:off x="698" y="896"/>
                  <a:ext cx="1368"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77" name="Line 26"/>
                <p:cNvSpPr>
                  <a:spLocks noChangeShapeType="1"/>
                </p:cNvSpPr>
                <p:nvPr/>
              </p:nvSpPr>
              <p:spPr bwMode="auto">
                <a:xfrm>
                  <a:off x="1355" y="896"/>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78" name="Text Box 27"/>
                <p:cNvSpPr txBox="1">
                  <a:spLocks noChangeArrowheads="1"/>
                </p:cNvSpPr>
                <p:nvPr/>
              </p:nvSpPr>
              <p:spPr bwMode="auto">
                <a:xfrm>
                  <a:off x="108" y="914"/>
                  <a:ext cx="696"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RR</a:t>
                  </a:r>
                  <a:r>
                    <a:rPr lang="zh-CN" altLang="en-US" sz="2200">
                      <a:solidFill>
                        <a:schemeClr val="tx1"/>
                      </a:solidFill>
                      <a:ea typeface="黑体" panose="02010609060101010101" pitchFamily="49" charset="-122"/>
                    </a:rPr>
                    <a:t>型</a:t>
                  </a:r>
                </a:p>
              </p:txBody>
            </p:sp>
            <p:sp>
              <p:nvSpPr>
                <p:cNvPr id="27679" name="Line 28"/>
                <p:cNvSpPr>
                  <a:spLocks noChangeShapeType="1"/>
                </p:cNvSpPr>
                <p:nvPr/>
              </p:nvSpPr>
              <p:spPr bwMode="auto">
                <a:xfrm>
                  <a:off x="1737" y="896"/>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80" name="Text Box 29"/>
                <p:cNvSpPr txBox="1">
                  <a:spLocks noChangeArrowheads="1"/>
                </p:cNvSpPr>
                <p:nvPr/>
              </p:nvSpPr>
              <p:spPr bwMode="auto">
                <a:xfrm>
                  <a:off x="813" y="932"/>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1" name="Text Box 30"/>
                <p:cNvSpPr txBox="1">
                  <a:spLocks noChangeArrowheads="1"/>
                </p:cNvSpPr>
                <p:nvPr/>
              </p:nvSpPr>
              <p:spPr bwMode="auto">
                <a:xfrm>
                  <a:off x="1370" y="920"/>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2" name="Text Box 31"/>
                <p:cNvSpPr txBox="1">
                  <a:spLocks noChangeArrowheads="1"/>
                </p:cNvSpPr>
                <p:nvPr/>
              </p:nvSpPr>
              <p:spPr bwMode="auto">
                <a:xfrm>
                  <a:off x="1721" y="932"/>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R2</a:t>
                  </a:r>
                </a:p>
              </p:txBody>
            </p:sp>
            <p:sp>
              <p:nvSpPr>
                <p:cNvPr id="27683" name="Rectangle 32" descr="新闻纸"/>
                <p:cNvSpPr>
                  <a:spLocks noChangeArrowheads="1"/>
                </p:cNvSpPr>
                <p:nvPr/>
              </p:nvSpPr>
              <p:spPr bwMode="auto">
                <a:xfrm>
                  <a:off x="705" y="1387"/>
                  <a:ext cx="278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84" name="Line 33"/>
                <p:cNvSpPr>
                  <a:spLocks noChangeShapeType="1"/>
                </p:cNvSpPr>
                <p:nvPr/>
              </p:nvSpPr>
              <p:spPr bwMode="auto">
                <a:xfrm>
                  <a:off x="1362" y="1387"/>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85" name="Text Box 34"/>
                <p:cNvSpPr txBox="1">
                  <a:spLocks noChangeArrowheads="1"/>
                </p:cNvSpPr>
                <p:nvPr/>
              </p:nvSpPr>
              <p:spPr bwMode="auto">
                <a:xfrm>
                  <a:off x="115" y="1405"/>
                  <a:ext cx="696"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RX</a:t>
                  </a:r>
                  <a:r>
                    <a:rPr lang="zh-CN" altLang="en-US" sz="2200">
                      <a:solidFill>
                        <a:schemeClr val="tx1"/>
                      </a:solidFill>
                      <a:ea typeface="黑体" panose="02010609060101010101" pitchFamily="49" charset="-122"/>
                    </a:rPr>
                    <a:t>型</a:t>
                  </a:r>
                </a:p>
              </p:txBody>
            </p:sp>
            <p:sp>
              <p:nvSpPr>
                <p:cNvPr id="27686" name="Line 35"/>
                <p:cNvSpPr>
                  <a:spLocks noChangeShapeType="1"/>
                </p:cNvSpPr>
                <p:nvPr/>
              </p:nvSpPr>
              <p:spPr bwMode="auto">
                <a:xfrm>
                  <a:off x="1744" y="1387"/>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87" name="Text Box 36"/>
                <p:cNvSpPr txBox="1">
                  <a:spLocks noChangeArrowheads="1"/>
                </p:cNvSpPr>
                <p:nvPr/>
              </p:nvSpPr>
              <p:spPr bwMode="auto">
                <a:xfrm>
                  <a:off x="820" y="1424"/>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8" name="Text Box 37"/>
                <p:cNvSpPr txBox="1">
                  <a:spLocks noChangeArrowheads="1"/>
                </p:cNvSpPr>
                <p:nvPr/>
              </p:nvSpPr>
              <p:spPr bwMode="auto">
                <a:xfrm>
                  <a:off x="1377" y="1411"/>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9" name="Text Box 38"/>
                <p:cNvSpPr txBox="1">
                  <a:spLocks noChangeArrowheads="1"/>
                </p:cNvSpPr>
                <p:nvPr/>
              </p:nvSpPr>
              <p:spPr bwMode="auto">
                <a:xfrm>
                  <a:off x="1800" y="1424"/>
                  <a:ext cx="293"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X</a:t>
                  </a:r>
                </a:p>
              </p:txBody>
            </p:sp>
            <p:sp>
              <p:nvSpPr>
                <p:cNvPr id="27690" name="Rectangle 39" descr="新闻纸"/>
                <p:cNvSpPr>
                  <a:spLocks noChangeArrowheads="1"/>
                </p:cNvSpPr>
                <p:nvPr/>
              </p:nvSpPr>
              <p:spPr bwMode="auto">
                <a:xfrm>
                  <a:off x="711" y="1887"/>
                  <a:ext cx="2776"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1" name="Line 40"/>
                <p:cNvSpPr>
                  <a:spLocks noChangeShapeType="1"/>
                </p:cNvSpPr>
                <p:nvPr/>
              </p:nvSpPr>
              <p:spPr bwMode="auto">
                <a:xfrm>
                  <a:off x="1368" y="1887"/>
                  <a:ext cx="1"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92" name="Text Box 41"/>
                <p:cNvSpPr txBox="1">
                  <a:spLocks noChangeArrowheads="1"/>
                </p:cNvSpPr>
                <p:nvPr/>
              </p:nvSpPr>
              <p:spPr bwMode="auto">
                <a:xfrm>
                  <a:off x="121" y="1904"/>
                  <a:ext cx="696"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RS</a:t>
                  </a:r>
                  <a:r>
                    <a:rPr lang="zh-CN" altLang="en-US" sz="2200">
                      <a:solidFill>
                        <a:schemeClr val="tx1"/>
                      </a:solidFill>
                      <a:ea typeface="黑体" panose="02010609060101010101" pitchFamily="49" charset="-122"/>
                    </a:rPr>
                    <a:t>型</a:t>
                  </a:r>
                </a:p>
              </p:txBody>
            </p:sp>
            <p:sp>
              <p:nvSpPr>
                <p:cNvPr id="27693" name="Line 42"/>
                <p:cNvSpPr>
                  <a:spLocks noChangeShapeType="1"/>
                </p:cNvSpPr>
                <p:nvPr/>
              </p:nvSpPr>
              <p:spPr bwMode="auto">
                <a:xfrm flipH="1">
                  <a:off x="1746" y="1887"/>
                  <a:ext cx="4"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94" name="Text Box 43"/>
                <p:cNvSpPr txBox="1">
                  <a:spLocks noChangeArrowheads="1"/>
                </p:cNvSpPr>
                <p:nvPr/>
              </p:nvSpPr>
              <p:spPr bwMode="auto">
                <a:xfrm>
                  <a:off x="827" y="1923"/>
                  <a:ext cx="438"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95" name="Text Box 44"/>
                <p:cNvSpPr txBox="1">
                  <a:spLocks noChangeArrowheads="1"/>
                </p:cNvSpPr>
                <p:nvPr/>
              </p:nvSpPr>
              <p:spPr bwMode="auto">
                <a:xfrm>
                  <a:off x="1383" y="1911"/>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96" name="Text Box 45"/>
                <p:cNvSpPr txBox="1">
                  <a:spLocks noChangeArrowheads="1"/>
                </p:cNvSpPr>
                <p:nvPr/>
              </p:nvSpPr>
              <p:spPr bwMode="auto">
                <a:xfrm>
                  <a:off x="1734" y="1923"/>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R3</a:t>
                  </a:r>
                </a:p>
              </p:txBody>
            </p:sp>
            <p:sp>
              <p:nvSpPr>
                <p:cNvPr id="27697" name="Rectangle 46" descr="新闻纸"/>
                <p:cNvSpPr>
                  <a:spLocks noChangeArrowheads="1"/>
                </p:cNvSpPr>
                <p:nvPr/>
              </p:nvSpPr>
              <p:spPr bwMode="auto">
                <a:xfrm>
                  <a:off x="723" y="2398"/>
                  <a:ext cx="2764"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8" name="Line 47"/>
                <p:cNvSpPr>
                  <a:spLocks noChangeShapeType="1"/>
                </p:cNvSpPr>
                <p:nvPr/>
              </p:nvSpPr>
              <p:spPr bwMode="auto">
                <a:xfrm>
                  <a:off x="1380" y="2398"/>
                  <a:ext cx="1"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99" name="Text Box 48"/>
                <p:cNvSpPr txBox="1">
                  <a:spLocks noChangeArrowheads="1"/>
                </p:cNvSpPr>
                <p:nvPr/>
              </p:nvSpPr>
              <p:spPr bwMode="auto">
                <a:xfrm>
                  <a:off x="133" y="2416"/>
                  <a:ext cx="696"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SI</a:t>
                  </a:r>
                  <a:r>
                    <a:rPr lang="zh-CN" altLang="en-US" sz="2200">
                      <a:solidFill>
                        <a:schemeClr val="tx1"/>
                      </a:solidFill>
                      <a:ea typeface="黑体" panose="02010609060101010101" pitchFamily="49" charset="-122"/>
                    </a:rPr>
                    <a:t>型</a:t>
                  </a:r>
                </a:p>
              </p:txBody>
            </p:sp>
            <p:sp>
              <p:nvSpPr>
                <p:cNvPr id="27700" name="Text Box 49"/>
                <p:cNvSpPr txBox="1">
                  <a:spLocks noChangeArrowheads="1"/>
                </p:cNvSpPr>
                <p:nvPr/>
              </p:nvSpPr>
              <p:spPr bwMode="auto">
                <a:xfrm>
                  <a:off x="838" y="2434"/>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1" name="Text Box 50"/>
                <p:cNvSpPr txBox="1">
                  <a:spLocks noChangeArrowheads="1"/>
                </p:cNvSpPr>
                <p:nvPr/>
              </p:nvSpPr>
              <p:spPr bwMode="auto">
                <a:xfrm>
                  <a:off x="1666" y="2441"/>
                  <a:ext cx="23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I</a:t>
                  </a:r>
                </a:p>
              </p:txBody>
            </p:sp>
            <p:sp>
              <p:nvSpPr>
                <p:cNvPr id="27702" name="Rectangle 51" descr="新闻纸"/>
                <p:cNvSpPr>
                  <a:spLocks noChangeArrowheads="1"/>
                </p:cNvSpPr>
                <p:nvPr/>
              </p:nvSpPr>
              <p:spPr bwMode="auto">
                <a:xfrm>
                  <a:off x="720" y="2935"/>
                  <a:ext cx="416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703" name="Line 52"/>
                <p:cNvSpPr>
                  <a:spLocks noChangeShapeType="1"/>
                </p:cNvSpPr>
                <p:nvPr/>
              </p:nvSpPr>
              <p:spPr bwMode="auto">
                <a:xfrm>
                  <a:off x="1377" y="2935"/>
                  <a:ext cx="1"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04" name="Text Box 53"/>
                <p:cNvSpPr txBox="1">
                  <a:spLocks noChangeArrowheads="1"/>
                </p:cNvSpPr>
                <p:nvPr/>
              </p:nvSpPr>
              <p:spPr bwMode="auto">
                <a:xfrm>
                  <a:off x="130" y="2954"/>
                  <a:ext cx="69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SS</a:t>
                  </a:r>
                  <a:r>
                    <a:rPr lang="zh-CN" altLang="en-US" sz="2200">
                      <a:solidFill>
                        <a:schemeClr val="tx1"/>
                      </a:solidFill>
                      <a:ea typeface="黑体" panose="02010609060101010101" pitchFamily="49" charset="-122"/>
                    </a:rPr>
                    <a:t>型</a:t>
                  </a:r>
                </a:p>
              </p:txBody>
            </p:sp>
            <p:sp>
              <p:nvSpPr>
                <p:cNvPr id="27705" name="Line 54"/>
                <p:cNvSpPr>
                  <a:spLocks noChangeShapeType="1"/>
                </p:cNvSpPr>
                <p:nvPr/>
              </p:nvSpPr>
              <p:spPr bwMode="auto">
                <a:xfrm>
                  <a:off x="2079" y="2935"/>
                  <a:ext cx="1"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06" name="Text Box 55"/>
                <p:cNvSpPr txBox="1">
                  <a:spLocks noChangeArrowheads="1"/>
                </p:cNvSpPr>
                <p:nvPr/>
              </p:nvSpPr>
              <p:spPr bwMode="auto">
                <a:xfrm>
                  <a:off x="835" y="2971"/>
                  <a:ext cx="439"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7" name="Line 56"/>
                <p:cNvSpPr>
                  <a:spLocks noChangeShapeType="1"/>
                </p:cNvSpPr>
                <p:nvPr/>
              </p:nvSpPr>
              <p:spPr bwMode="auto">
                <a:xfrm>
                  <a:off x="2079" y="1387"/>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08" name="Line 57"/>
                <p:cNvSpPr>
                  <a:spLocks noChangeShapeType="1"/>
                </p:cNvSpPr>
                <p:nvPr/>
              </p:nvSpPr>
              <p:spPr bwMode="auto">
                <a:xfrm>
                  <a:off x="2408" y="1387"/>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09" name="Line 58"/>
                <p:cNvSpPr>
                  <a:spLocks noChangeShapeType="1"/>
                </p:cNvSpPr>
                <p:nvPr/>
              </p:nvSpPr>
              <p:spPr bwMode="auto">
                <a:xfrm>
                  <a:off x="2079" y="1884"/>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10" name="Line 59"/>
                <p:cNvSpPr>
                  <a:spLocks noChangeShapeType="1"/>
                </p:cNvSpPr>
                <p:nvPr/>
              </p:nvSpPr>
              <p:spPr bwMode="auto">
                <a:xfrm>
                  <a:off x="2408" y="1884"/>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11" name="Line 60"/>
                <p:cNvSpPr>
                  <a:spLocks noChangeShapeType="1"/>
                </p:cNvSpPr>
                <p:nvPr/>
              </p:nvSpPr>
              <p:spPr bwMode="auto">
                <a:xfrm>
                  <a:off x="2408" y="2935"/>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12" name="Line 61"/>
                <p:cNvSpPr>
                  <a:spLocks noChangeShapeType="1"/>
                </p:cNvSpPr>
                <p:nvPr/>
              </p:nvSpPr>
              <p:spPr bwMode="auto">
                <a:xfrm>
                  <a:off x="3487" y="2935"/>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13" name="Text Box 62"/>
                <p:cNvSpPr txBox="1">
                  <a:spLocks noChangeArrowheads="1"/>
                </p:cNvSpPr>
                <p:nvPr/>
              </p:nvSpPr>
              <p:spPr bwMode="auto">
                <a:xfrm>
                  <a:off x="2130" y="1424"/>
                  <a:ext cx="293"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4" name="Text Box 63"/>
                <p:cNvSpPr txBox="1">
                  <a:spLocks noChangeArrowheads="1"/>
                </p:cNvSpPr>
                <p:nvPr/>
              </p:nvSpPr>
              <p:spPr bwMode="auto">
                <a:xfrm>
                  <a:off x="2747" y="1420"/>
                  <a:ext cx="293"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5" name="Text Box 64"/>
                <p:cNvSpPr txBox="1">
                  <a:spLocks noChangeArrowheads="1"/>
                </p:cNvSpPr>
                <p:nvPr/>
              </p:nvSpPr>
              <p:spPr bwMode="auto">
                <a:xfrm>
                  <a:off x="2124" y="1923"/>
                  <a:ext cx="294"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6" name="Text Box 65"/>
                <p:cNvSpPr txBox="1">
                  <a:spLocks noChangeArrowheads="1"/>
                </p:cNvSpPr>
                <p:nvPr/>
              </p:nvSpPr>
              <p:spPr bwMode="auto">
                <a:xfrm>
                  <a:off x="2741" y="1920"/>
                  <a:ext cx="293"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7" name="Line 66"/>
                <p:cNvSpPr>
                  <a:spLocks noChangeShapeType="1"/>
                </p:cNvSpPr>
                <p:nvPr/>
              </p:nvSpPr>
              <p:spPr bwMode="auto">
                <a:xfrm>
                  <a:off x="2079" y="2398"/>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18" name="Line 67"/>
                <p:cNvSpPr>
                  <a:spLocks noChangeShapeType="1"/>
                </p:cNvSpPr>
                <p:nvPr/>
              </p:nvSpPr>
              <p:spPr bwMode="auto">
                <a:xfrm>
                  <a:off x="2408" y="2398"/>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19" name="Text Box 68"/>
                <p:cNvSpPr txBox="1">
                  <a:spLocks noChangeArrowheads="1"/>
                </p:cNvSpPr>
                <p:nvPr/>
              </p:nvSpPr>
              <p:spPr bwMode="auto">
                <a:xfrm>
                  <a:off x="2124" y="2446"/>
                  <a:ext cx="294"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20" name="Text Box 69"/>
                <p:cNvSpPr txBox="1">
                  <a:spLocks noChangeArrowheads="1"/>
                </p:cNvSpPr>
                <p:nvPr/>
              </p:nvSpPr>
              <p:spPr bwMode="auto">
                <a:xfrm>
                  <a:off x="2741" y="2443"/>
                  <a:ext cx="293"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21" name="Line 70"/>
                <p:cNvSpPr>
                  <a:spLocks noChangeShapeType="1"/>
                </p:cNvSpPr>
                <p:nvPr/>
              </p:nvSpPr>
              <p:spPr bwMode="auto">
                <a:xfrm>
                  <a:off x="3840" y="2935"/>
                  <a:ext cx="0" cy="3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722" name="Text Box 71"/>
                <p:cNvSpPr txBox="1">
                  <a:spLocks noChangeArrowheads="1"/>
                </p:cNvSpPr>
                <p:nvPr/>
              </p:nvSpPr>
              <p:spPr bwMode="auto">
                <a:xfrm>
                  <a:off x="1666" y="2962"/>
                  <a:ext cx="233"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L</a:t>
                  </a:r>
                </a:p>
              </p:txBody>
            </p:sp>
            <p:sp>
              <p:nvSpPr>
                <p:cNvPr id="27723" name="Text Box 72"/>
                <p:cNvSpPr txBox="1">
                  <a:spLocks noChangeArrowheads="1"/>
                </p:cNvSpPr>
                <p:nvPr/>
              </p:nvSpPr>
              <p:spPr bwMode="auto">
                <a:xfrm>
                  <a:off x="2066" y="2968"/>
                  <a:ext cx="352"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B1</a:t>
                  </a:r>
                </a:p>
              </p:txBody>
            </p:sp>
            <p:sp>
              <p:nvSpPr>
                <p:cNvPr id="27724" name="Text Box 73"/>
                <p:cNvSpPr txBox="1">
                  <a:spLocks noChangeArrowheads="1"/>
                </p:cNvSpPr>
                <p:nvPr/>
              </p:nvSpPr>
              <p:spPr bwMode="auto">
                <a:xfrm>
                  <a:off x="2741" y="2964"/>
                  <a:ext cx="432"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D1</a:t>
                  </a:r>
                </a:p>
              </p:txBody>
            </p:sp>
            <p:sp>
              <p:nvSpPr>
                <p:cNvPr id="27725" name="Text Box 74"/>
                <p:cNvSpPr txBox="1">
                  <a:spLocks noChangeArrowheads="1"/>
                </p:cNvSpPr>
                <p:nvPr/>
              </p:nvSpPr>
              <p:spPr bwMode="auto">
                <a:xfrm>
                  <a:off x="3487" y="2980"/>
                  <a:ext cx="356"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B2</a:t>
                  </a:r>
                </a:p>
              </p:txBody>
            </p:sp>
            <p:sp>
              <p:nvSpPr>
                <p:cNvPr id="27726" name="Text Box 75"/>
                <p:cNvSpPr txBox="1">
                  <a:spLocks noChangeArrowheads="1"/>
                </p:cNvSpPr>
                <p:nvPr/>
              </p:nvSpPr>
              <p:spPr bwMode="auto">
                <a:xfrm>
                  <a:off x="4185" y="2977"/>
                  <a:ext cx="441"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D2</a:t>
                  </a:r>
                </a:p>
              </p:txBody>
            </p:sp>
          </p:grpSp>
          <p:sp>
            <p:nvSpPr>
              <p:cNvPr id="27675" name="Text Box 76"/>
              <p:cNvSpPr txBox="1">
                <a:spLocks noChangeArrowheads="1"/>
              </p:cNvSpPr>
              <p:nvPr/>
            </p:nvSpPr>
            <p:spPr bwMode="auto">
              <a:xfrm>
                <a:off x="4004" y="720"/>
                <a:ext cx="1420" cy="2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Ri</a:t>
                </a:r>
                <a:r>
                  <a:rPr lang="zh-CN" altLang="en-US" sz="2200">
                    <a:solidFill>
                      <a:schemeClr val="tx1"/>
                    </a:solidFill>
                    <a:ea typeface="黑体" panose="02010609060101010101" pitchFamily="49" charset="-122"/>
                  </a:rPr>
                  <a:t>：寄存器</a:t>
                </a:r>
              </a:p>
              <a:p>
                <a:pPr>
                  <a:spcBef>
                    <a:spcPct val="50000"/>
                  </a:spcBef>
                </a:pPr>
                <a:r>
                  <a:rPr lang="en-US" altLang="zh-CN" sz="2200">
                    <a:solidFill>
                      <a:schemeClr val="tx1"/>
                    </a:solidFill>
                    <a:ea typeface="黑体" panose="02010609060101010101" pitchFamily="49" charset="-122"/>
                  </a:rPr>
                  <a:t>X</a:t>
                </a:r>
                <a:r>
                  <a:rPr lang="zh-CN" altLang="en-US" sz="2200">
                    <a:solidFill>
                      <a:schemeClr val="tx1"/>
                    </a:solidFill>
                    <a:ea typeface="黑体" panose="02010609060101010101" pitchFamily="49" charset="-122"/>
                  </a:rPr>
                  <a:t>：变址器</a:t>
                </a:r>
              </a:p>
              <a:p>
                <a:pPr>
                  <a:spcBef>
                    <a:spcPct val="50000"/>
                  </a:spcBef>
                </a:pPr>
                <a:r>
                  <a:rPr lang="en-US" altLang="zh-CN" sz="2200">
                    <a:solidFill>
                      <a:schemeClr val="tx1"/>
                    </a:solidFill>
                    <a:ea typeface="黑体" panose="02010609060101010101" pitchFamily="49" charset="-122"/>
                  </a:rPr>
                  <a:t>Bi</a:t>
                </a:r>
                <a:r>
                  <a:rPr lang="zh-CN" altLang="en-US" sz="2200">
                    <a:solidFill>
                      <a:schemeClr val="tx1"/>
                    </a:solidFill>
                    <a:ea typeface="黑体" panose="02010609060101010101" pitchFamily="49" charset="-122"/>
                  </a:rPr>
                  <a:t>：基址器</a:t>
                </a:r>
              </a:p>
              <a:p>
                <a:pPr>
                  <a:spcBef>
                    <a:spcPct val="50000"/>
                  </a:spcBef>
                </a:pPr>
                <a:r>
                  <a:rPr lang="en-US" altLang="zh-CN" sz="2200">
                    <a:solidFill>
                      <a:schemeClr val="tx1"/>
                    </a:solidFill>
                    <a:ea typeface="黑体" panose="02010609060101010101" pitchFamily="49" charset="-122"/>
                  </a:rPr>
                  <a:t>Di</a:t>
                </a:r>
                <a:r>
                  <a:rPr lang="zh-CN" altLang="en-US" sz="2200">
                    <a:solidFill>
                      <a:schemeClr val="tx1"/>
                    </a:solidFill>
                    <a:ea typeface="黑体" panose="02010609060101010101" pitchFamily="49" charset="-122"/>
                  </a:rPr>
                  <a:t>：位移量</a:t>
                </a:r>
              </a:p>
              <a:p>
                <a:pPr>
                  <a:spcBef>
                    <a:spcPct val="50000"/>
                  </a:spcBef>
                </a:pPr>
                <a:r>
                  <a:rPr lang="en-US" altLang="zh-CN" sz="2200">
                    <a:solidFill>
                      <a:schemeClr val="tx1"/>
                    </a:solidFill>
                    <a:ea typeface="黑体" panose="02010609060101010101" pitchFamily="49" charset="-122"/>
                  </a:rPr>
                  <a:t>I</a:t>
                </a:r>
                <a:r>
                  <a:rPr lang="zh-CN" altLang="en-US" sz="2200">
                    <a:solidFill>
                      <a:schemeClr val="tx1"/>
                    </a:solidFill>
                    <a:ea typeface="黑体" panose="02010609060101010101" pitchFamily="49" charset="-122"/>
                  </a:rPr>
                  <a:t>：立即数</a:t>
                </a:r>
              </a:p>
              <a:p>
                <a:pPr>
                  <a:spcBef>
                    <a:spcPct val="50000"/>
                  </a:spcBef>
                </a:pPr>
                <a:r>
                  <a:rPr lang="en-US" altLang="zh-CN" sz="2200">
                    <a:solidFill>
                      <a:schemeClr val="tx1"/>
                    </a:solidFill>
                    <a:ea typeface="黑体" panose="02010609060101010101" pitchFamily="49" charset="-122"/>
                  </a:rPr>
                  <a:t>L</a:t>
                </a:r>
                <a:r>
                  <a:rPr lang="zh-CN" altLang="en-US" sz="2200">
                    <a:solidFill>
                      <a:schemeClr val="tx1"/>
                    </a:solidFill>
                    <a:ea typeface="黑体" panose="02010609060101010101" pitchFamily="49" charset="-122"/>
                  </a:rPr>
                  <a:t>：数的长度</a:t>
                </a:r>
              </a:p>
            </p:txBody>
          </p:sp>
        </p:grpSp>
      </p:grpSp>
      <p:sp>
        <p:nvSpPr>
          <p:cNvPr id="27652" name="Text Box 78"/>
          <p:cNvSpPr txBox="1">
            <a:spLocks noChangeArrowheads="1"/>
          </p:cNvSpPr>
          <p:nvPr/>
        </p:nvSpPr>
        <p:spPr bwMode="auto">
          <a:xfrm>
            <a:off x="769938" y="5354638"/>
            <a:ext cx="7364412"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a:solidFill>
                  <a:srgbClr val="388A36"/>
                </a:solidFill>
                <a:ea typeface="黑体" panose="02010609060101010101" pitchFamily="49" charset="-122"/>
              </a:rPr>
              <a:t>RR</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SS</a:t>
            </a:r>
            <a:r>
              <a:rPr lang="zh-CN" altLang="en-US" sz="2000">
                <a:solidFill>
                  <a:srgbClr val="388A36"/>
                </a:solidFill>
                <a:ea typeface="黑体" panose="02010609060101010101" pitchFamily="49" charset="-122"/>
              </a:rPr>
              <a:t>：基址存储器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基址存储器</a:t>
            </a:r>
          </a:p>
          <a:p>
            <a:pPr>
              <a:spcBef>
                <a:spcPct val="25000"/>
              </a:spcBef>
            </a:pPr>
            <a:r>
              <a:rPr lang="en-US" altLang="zh-CN" sz="2000">
                <a:solidFill>
                  <a:srgbClr val="388A36"/>
                </a:solidFill>
                <a:ea typeface="黑体" panose="02010609060101010101" pitchFamily="49" charset="-122"/>
              </a:rPr>
              <a:t>RX</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变址存储器	</a:t>
            </a:r>
            <a:r>
              <a:rPr lang="en-US" altLang="zh-CN" sz="2000">
                <a:solidFill>
                  <a:srgbClr val="388A36"/>
                </a:solidFill>
                <a:ea typeface="黑体" panose="02010609060101010101" pitchFamily="49" charset="-122"/>
              </a:rPr>
              <a:t>SI</a:t>
            </a:r>
            <a:r>
              <a:rPr lang="zh-CN" altLang="en-US" sz="2000">
                <a:solidFill>
                  <a:srgbClr val="388A36"/>
                </a:solidFill>
                <a:ea typeface="黑体" panose="02010609060101010101" pitchFamily="49" charset="-122"/>
              </a:rPr>
              <a:t>：基址存储器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立即数</a:t>
            </a:r>
          </a:p>
          <a:p>
            <a:pPr>
              <a:spcBef>
                <a:spcPct val="25000"/>
              </a:spcBef>
            </a:pPr>
            <a:r>
              <a:rPr lang="en-US" altLang="zh-CN" sz="2000">
                <a:solidFill>
                  <a:srgbClr val="388A36"/>
                </a:solidFill>
                <a:ea typeface="黑体" panose="02010609060101010101" pitchFamily="49" charset="-122"/>
              </a:rPr>
              <a:t>RS</a:t>
            </a:r>
            <a:r>
              <a:rPr lang="zh-CN" altLang="en-US" sz="2000">
                <a:solidFill>
                  <a:srgbClr val="388A36"/>
                </a:solidFill>
                <a:ea typeface="黑体" panose="02010609060101010101" pitchFamily="49" charset="-122"/>
              </a:rPr>
              <a:t>：寄存器 </a:t>
            </a:r>
            <a:r>
              <a:rPr lang="en-US" altLang="zh-CN" sz="2000">
                <a:solidFill>
                  <a:srgbClr val="388A36"/>
                </a:solidFill>
                <a:ea typeface="黑体" panose="02010609060101010101" pitchFamily="49" charset="-122"/>
              </a:rPr>
              <a:t>– </a:t>
            </a:r>
            <a:r>
              <a:rPr lang="zh-CN" altLang="en-US" sz="2000">
                <a:solidFill>
                  <a:srgbClr val="388A36"/>
                </a:solidFill>
                <a:ea typeface="黑体" panose="02010609060101010101" pitchFamily="49" charset="-122"/>
              </a:rPr>
              <a:t>基址存储器</a:t>
            </a:r>
          </a:p>
        </p:txBody>
      </p:sp>
      <p:sp>
        <p:nvSpPr>
          <p:cNvPr id="78" name="TextBox 77"/>
          <p:cNvSpPr txBox="1">
            <a:spLocks noChangeArrowheads="1"/>
          </p:cNvSpPr>
          <p:nvPr/>
        </p:nvSpPr>
        <p:spPr bwMode="auto">
          <a:xfrm>
            <a:off x="4162425" y="6149975"/>
            <a:ext cx="46402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格式：定长操作码、变长指令字</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11200" y="114300"/>
            <a:ext cx="6805613" cy="368300"/>
          </a:xfrm>
        </p:spPr>
        <p:txBody>
          <a:bodyPr/>
          <a:lstStyle/>
          <a:p>
            <a:r>
              <a:rPr lang="zh-CN" altLang="en-US" smtClean="0">
                <a:ea typeface="宋体" panose="02010600030101010101" pitchFamily="2" charset="-122"/>
              </a:rPr>
              <a:t>扩展（变长）操作码编码 </a:t>
            </a:r>
            <a:r>
              <a:rPr lang="en-US" altLang="zh-CN" smtClean="0">
                <a:ea typeface="宋体" panose="02010600030101010101" pitchFamily="2" charset="-122"/>
              </a:rPr>
              <a:t>Expanding Opcodes</a:t>
            </a:r>
          </a:p>
        </p:txBody>
      </p:sp>
      <p:sp>
        <p:nvSpPr>
          <p:cNvPr id="388099" name="Rectangle 3"/>
          <p:cNvSpPr>
            <a:spLocks noChangeArrowheads="1"/>
          </p:cNvSpPr>
          <p:nvPr/>
        </p:nvSpPr>
        <p:spPr bwMode="auto">
          <a:xfrm>
            <a:off x="242888" y="660400"/>
            <a:ext cx="8901112"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5000"/>
              </a:lnSpc>
              <a:spcBef>
                <a:spcPct val="35000"/>
              </a:spcBef>
              <a:buSzPct val="100000"/>
              <a:buFont typeface="Wingdings" panose="05000000000000000000" pitchFamily="2" charset="2"/>
              <a:buNone/>
            </a:pPr>
            <a:r>
              <a:rPr lang="zh-CN" altLang="en-US" dirty="0">
                <a:latin typeface="Arial" panose="020B0604020202020204" pitchFamily="34" charset="0"/>
                <a:ea typeface="黑体" panose="02010609060101010101" pitchFamily="49" charset="-122"/>
              </a:rPr>
              <a:t>    基本思想</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将操作码的编码长度分成几种固定长的格式</a:t>
            </a:r>
            <a:r>
              <a:rPr lang="zh-CN" altLang="en-US" dirty="0" smtClean="0">
                <a:solidFill>
                  <a:srgbClr val="0000FF"/>
                </a:solidFill>
                <a:latin typeface="Arial" panose="020B0604020202020204" pitchFamily="34" charset="0"/>
                <a:ea typeface="黑体" panose="02010609060101010101" pitchFamily="49" charset="-122"/>
              </a:rPr>
              <a:t>。这种方式被</a:t>
            </a:r>
            <a:r>
              <a:rPr lang="zh-CN" altLang="en-US" dirty="0">
                <a:solidFill>
                  <a:srgbClr val="0000FF"/>
                </a:solidFill>
                <a:latin typeface="Arial" panose="020B0604020202020204" pitchFamily="34" charset="0"/>
                <a:ea typeface="黑体" panose="02010609060101010101" pitchFamily="49" charset="-122"/>
              </a:rPr>
              <a:t>大多数指令集采用。</a:t>
            </a:r>
            <a:r>
              <a:rPr lang="en-US" altLang="zh-CN" dirty="0">
                <a:solidFill>
                  <a:srgbClr val="0000FF"/>
                </a:solidFill>
                <a:latin typeface="Arial" panose="020B0604020202020204" pitchFamily="34" charset="0"/>
                <a:ea typeface="黑体" panose="02010609060101010101" pitchFamily="49" charset="-122"/>
              </a:rPr>
              <a:t>PDP-11</a:t>
            </a:r>
            <a:r>
              <a:rPr lang="zh-CN" altLang="en-US" dirty="0">
                <a:solidFill>
                  <a:srgbClr val="0000FF"/>
                </a:solidFill>
                <a:latin typeface="Arial" panose="020B0604020202020204" pitchFamily="34" charset="0"/>
                <a:ea typeface="黑体" panose="02010609060101010101" pitchFamily="49" charset="-122"/>
              </a:rPr>
              <a:t>是典型的变长操作码机器。</a:t>
            </a:r>
          </a:p>
          <a:p>
            <a:pPr>
              <a:lnSpc>
                <a:spcPct val="115000"/>
              </a:lnSpc>
              <a:spcBef>
                <a:spcPct val="35000"/>
              </a:spcBef>
              <a:buSzPct val="100000"/>
              <a:buFont typeface="Wingdings" panose="05000000000000000000" pitchFamily="2" charset="2"/>
              <a:buNone/>
            </a:pPr>
            <a:r>
              <a:rPr lang="zh-CN" altLang="en-US" dirty="0">
                <a:latin typeface="Arial" panose="020B0604020202020204" pitchFamily="34" charset="0"/>
                <a:ea typeface="黑体" panose="02010609060101010101" pitchFamily="49" charset="-122"/>
              </a:rPr>
              <a:t>    种类</a:t>
            </a:r>
          </a:p>
          <a:p>
            <a:pPr>
              <a:lnSpc>
                <a:spcPct val="115000"/>
              </a:lnSpc>
              <a:spcBef>
                <a:spcPct val="3500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等长</a:t>
            </a:r>
            <a:r>
              <a:rPr lang="zh-CN" altLang="en-US" dirty="0">
                <a:solidFill>
                  <a:srgbClr val="0000FF"/>
                </a:solidFill>
                <a:latin typeface="Arial" panose="020B0604020202020204" pitchFamily="34" charset="0"/>
                <a:ea typeface="黑体" panose="02010609060101010101" pitchFamily="49" charset="-122"/>
              </a:rPr>
              <a:t>扩展法：4-8-12；3-6-9；…...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不</a:t>
            </a:r>
            <a:r>
              <a:rPr lang="zh-CN" altLang="en-US" dirty="0">
                <a:solidFill>
                  <a:srgbClr val="0000FF"/>
                </a:solidFill>
                <a:latin typeface="Arial" panose="020B0604020202020204" pitchFamily="34" charset="0"/>
                <a:ea typeface="黑体" panose="02010609060101010101" pitchFamily="49" charset="-122"/>
              </a:rPr>
              <a:t>等长扩展法</a:t>
            </a:r>
          </a:p>
          <a:p>
            <a:pPr>
              <a:lnSpc>
                <a:spcPct val="115000"/>
              </a:lnSpc>
              <a:spcBef>
                <a:spcPct val="35000"/>
              </a:spcBef>
              <a:buSzPct val="100000"/>
              <a:buNone/>
            </a:pPr>
            <a:r>
              <a:rPr lang="zh-CN" altLang="en-US" dirty="0" smtClean="0">
                <a:latin typeface="Arial" panose="020B0604020202020204" pitchFamily="34" charset="0"/>
                <a:ea typeface="黑体" panose="02010609060101010101" pitchFamily="49" charset="-122"/>
              </a:rPr>
              <a:t>   扩展方法举例</a:t>
            </a:r>
            <a:endParaRPr lang="zh-CN" altLang="en-US" dirty="0">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设某指令系统指令字是16位，每个地址码为6位。若二地址指令15条，一地址指令34条，则剩下零地址指令最多有多少条？</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解:操作码按短到长进行扩展编码</a:t>
            </a: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二地址指令</a:t>
            </a:r>
            <a:r>
              <a:rPr lang="en-US" altLang="zh-CN"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zh-CN" altLang="en-US"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操作码</a:t>
            </a:r>
            <a:r>
              <a:rPr lang="en-US" altLang="zh-CN"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4</a:t>
            </a:r>
            <a:r>
              <a:rPr lang="zh-CN" altLang="en-US"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位</a:t>
            </a:r>
            <a:r>
              <a:rPr lang="en-US" altLang="zh-CN" dirty="0" smtClean="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en-US" altLang="zh-CN" dirty="0" smtClean="0">
                <a:solidFill>
                  <a:srgbClr val="0000FF"/>
                </a:solidFill>
                <a:latin typeface="Arial" panose="020B0604020202020204" pitchFamily="34" charset="0"/>
                <a:ea typeface="黑体" panose="02010609060101010101" pitchFamily="49" charset="-122"/>
              </a:rPr>
              <a:t>0000 </a:t>
            </a:r>
            <a:r>
              <a:rPr lang="zh-CN" altLang="en-US"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1110</a:t>
            </a:r>
            <a:r>
              <a:rPr lang="zh-CN" altLang="en-US" dirty="0" smtClean="0">
                <a:solidFill>
                  <a:srgbClr val="0000FF"/>
                </a:solidFill>
                <a:latin typeface="Arial" panose="020B0604020202020204" pitchFamily="34" charset="0"/>
                <a:ea typeface="黑体" panose="02010609060101010101" pitchFamily="49" charset="-122"/>
              </a:rPr>
              <a:t>：</a:t>
            </a:r>
            <a:r>
              <a:rPr lang="en-US" altLang="zh-CN" dirty="0" smtClean="0">
                <a:solidFill>
                  <a:srgbClr val="0000FF"/>
                </a:solidFill>
                <a:latin typeface="Arial" panose="020B0604020202020204" pitchFamily="34" charset="0"/>
                <a:ea typeface="黑体" panose="02010609060101010101" pitchFamily="49" charset="-122"/>
              </a:rPr>
              <a:t>15</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一地址指令: </a:t>
            </a:r>
            <a:r>
              <a:rPr lang="zh-CN" altLang="en-US" dirty="0">
                <a:solidFill>
                  <a:srgbClr val="C2228D"/>
                </a:solidFill>
                <a:latin typeface="Arial" panose="020B0604020202020204" pitchFamily="34" charset="0"/>
                <a:ea typeface="黑体" panose="02010609060101010101" pitchFamily="49" charset="-122"/>
              </a:rPr>
              <a:t>11110</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11111:32</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r>
              <a:rPr lang="en-US" altLang="zh-CN" dirty="0">
                <a:solidFill>
                  <a:srgbClr val="C2228D"/>
                </a:solidFill>
                <a:latin typeface="Arial" panose="020B0604020202020204" pitchFamily="34" charset="0"/>
                <a:ea typeface="黑体" panose="02010609060101010101" pitchFamily="49" charset="-122"/>
              </a:rPr>
              <a:t>11111</a:t>
            </a:r>
            <a:r>
              <a:rPr lang="en-US" altLang="zh-CN" dirty="0">
                <a:solidFill>
                  <a:srgbClr val="0000FF"/>
                </a:solidFill>
                <a:latin typeface="Arial" panose="020B0604020202020204" pitchFamily="34" charset="0"/>
                <a:ea typeface="黑体" panose="02010609060101010101" pitchFamily="49" charset="-122"/>
              </a:rPr>
              <a:t> (00000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00001:2</a:t>
            </a:r>
            <a:r>
              <a:rPr lang="zh-CN" altLang="en-US" dirty="0" smtClean="0">
                <a:solidFill>
                  <a:srgbClr val="0000FF"/>
                </a:solidFill>
                <a:latin typeface="Arial" panose="020B0604020202020204" pitchFamily="34" charset="0"/>
                <a:ea typeface="黑体" panose="02010609060101010101" pitchFamily="49" charset="-122"/>
              </a:rPr>
              <a:t>条</a:t>
            </a:r>
            <a:r>
              <a:rPr lang="en-US" altLang="zh-CN" dirty="0" smtClean="0">
                <a:solidFill>
                  <a:srgbClr val="0000FF"/>
                </a:solidFill>
                <a:latin typeface="Arial" panose="020B0604020202020204" pitchFamily="34" charset="0"/>
                <a:ea typeface="黑体" panose="02010609060101010101" pitchFamily="49" charset="-122"/>
              </a:rPr>
              <a:t>) </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dirty="0">
                <a:solidFill>
                  <a:srgbClr val="0000FF"/>
                </a:solidFill>
                <a:latin typeface="Arial" panose="020B0604020202020204" pitchFamily="34" charset="0"/>
                <a:ea typeface="黑体" panose="02010609060101010101" pitchFamily="49" charset="-122"/>
              </a:rPr>
              <a:t>     零地址指令: </a:t>
            </a:r>
            <a:r>
              <a:rPr lang="zh-CN" altLang="en-US" dirty="0">
                <a:solidFill>
                  <a:srgbClr val="C2228D"/>
                </a:solidFill>
                <a:latin typeface="Arial" panose="020B0604020202020204" pitchFamily="34" charset="0"/>
                <a:ea typeface="黑体" panose="02010609060101010101" pitchFamily="49" charset="-122"/>
              </a:rPr>
              <a:t>11111</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(00010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11111:30) </a:t>
            </a:r>
            <a:r>
              <a:rPr lang="en-US" altLang="zh-CN" dirty="0">
                <a:solidFill>
                  <a:srgbClr val="0000FF"/>
                </a:solidFill>
                <a:latin typeface="Arial" panose="020B0604020202020204" pitchFamily="34" charset="0"/>
                <a:ea typeface="黑体" panose="02010609060101010101" pitchFamily="49" charset="-122"/>
              </a:rPr>
              <a:t>(000000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a:t>
            </a:r>
            <a:r>
              <a:rPr lang="en-US" altLang="zh-CN" dirty="0" smtClean="0">
                <a:solidFill>
                  <a:srgbClr val="0000FF"/>
                </a:solidFill>
                <a:latin typeface="Arial" panose="020B0604020202020204" pitchFamily="34" charset="0"/>
                <a:ea typeface="黑体" panose="02010609060101010101" pitchFamily="49" charset="-122"/>
              </a:rPr>
              <a:t>111111:2</a:t>
            </a:r>
            <a:r>
              <a:rPr lang="en-US" altLang="zh-CN" baseline="30000" dirty="0" smtClean="0">
                <a:solidFill>
                  <a:srgbClr val="0000FF"/>
                </a:solidFill>
                <a:latin typeface="Arial" panose="020B0604020202020204" pitchFamily="34" charset="0"/>
                <a:ea typeface="黑体" panose="02010609060101010101" pitchFamily="49" charset="-122"/>
              </a:rPr>
              <a:t>6</a:t>
            </a:r>
            <a:r>
              <a:rPr lang="en-US" altLang="zh-CN" dirty="0" smtClean="0">
                <a:solidFill>
                  <a:srgbClr val="0000FF"/>
                </a:solidFill>
                <a:latin typeface="Arial" panose="020B0604020202020204" pitchFamily="34" charset="0"/>
                <a:ea typeface="黑体" panose="02010609060101010101" pitchFamily="49" charset="-122"/>
              </a:rPr>
              <a:t>=64)</a:t>
            </a:r>
            <a:endParaRPr lang="en-US" altLang="zh-CN" dirty="0">
              <a:solidFill>
                <a:srgbClr val="0000FF"/>
              </a:solidFill>
              <a:latin typeface="Arial" panose="020B0604020202020204" pitchFamily="34" charset="0"/>
              <a:ea typeface="黑体" panose="02010609060101010101" pitchFamily="49" charset="-122"/>
            </a:endParaRPr>
          </a:p>
          <a:p>
            <a:pPr>
              <a:lnSpc>
                <a:spcPct val="115000"/>
              </a:lnSpc>
              <a:spcBef>
                <a:spcPct val="35000"/>
              </a:spcBef>
              <a:buSzPct val="100000"/>
              <a:buFont typeface="Monotype Sorts" pitchFamily="2" charset="2"/>
              <a:buChar char=" "/>
            </a:pPr>
            <a:r>
              <a:rPr lang="zh-CN" altLang="en-US" b="0" dirty="0">
                <a:solidFill>
                  <a:srgbClr val="0000FF"/>
                </a:solidFill>
                <a:latin typeface="Arial" panose="020B0604020202020204" pitchFamily="34" charset="0"/>
                <a:ea typeface="黑体" panose="02010609060101010101" pitchFamily="49" charset="-122"/>
              </a:rPr>
              <a:t>     </a:t>
            </a:r>
            <a:r>
              <a:rPr lang="zh-CN" altLang="en-US" dirty="0">
                <a:solidFill>
                  <a:srgbClr val="0000FF"/>
                </a:solidFill>
                <a:latin typeface="Arial" panose="020B0604020202020204" pitchFamily="34" charset="0"/>
                <a:ea typeface="黑体" panose="02010609060101010101" pitchFamily="49" charset="-122"/>
              </a:rPr>
              <a:t>故零地址指令最多有 30</a:t>
            </a:r>
            <a:r>
              <a:rPr lang="en-US" altLang="zh-CN" dirty="0" smtClean="0">
                <a:solidFill>
                  <a:srgbClr val="0000FF"/>
                </a:solidFill>
                <a:latin typeface="Arial" panose="020B0604020202020204" pitchFamily="34" charset="0"/>
                <a:ea typeface="黑体" panose="02010609060101010101" pitchFamily="49" charset="-122"/>
              </a:rPr>
              <a:t>x64=1920</a:t>
            </a:r>
            <a:r>
              <a:rPr lang="zh-CN" altLang="en-US" dirty="0" smtClean="0">
                <a:solidFill>
                  <a:srgbClr val="0000FF"/>
                </a:solidFill>
                <a:latin typeface="Arial" panose="020B0604020202020204" pitchFamily="34" charset="0"/>
                <a:ea typeface="黑体" panose="02010609060101010101" pitchFamily="49" charset="-122"/>
              </a:rPr>
              <a:t>条</a:t>
            </a:r>
            <a:endParaRPr lang="zh-CN" altLang="en-US" dirty="0">
              <a:solidFill>
                <a:srgbClr val="0000FF"/>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23</a:t>
            </a:fld>
            <a:endParaRPr lang="zh-CN" altLang="en-US"/>
          </a:p>
        </p:txBody>
      </p:sp>
      <p:sp>
        <p:nvSpPr>
          <p:cNvPr id="3" name="左大括号 2"/>
          <p:cNvSpPr/>
          <p:nvPr/>
        </p:nvSpPr>
        <p:spPr bwMode="auto">
          <a:xfrm>
            <a:off x="711200" y="2545977"/>
            <a:ext cx="161365" cy="546847"/>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wipe(down)">
                                      <p:cBhvr>
                                        <p:cTn id="7" dur="500"/>
                                        <p:tgtEl>
                                          <p:spTgt spid="388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1" end="1"/>
                                            </p:txEl>
                                          </p:spTgt>
                                        </p:tgtEl>
                                        <p:attrNameLst>
                                          <p:attrName>style.visibility</p:attrName>
                                        </p:attrNameLst>
                                      </p:cBhvr>
                                      <p:to>
                                        <p:strVal val="visible"/>
                                      </p:to>
                                    </p:set>
                                    <p:animEffect transition="in" filter="blinds(horizontal)">
                                      <p:cBhvr>
                                        <p:cTn id="12" dur="500"/>
                                        <p:tgtEl>
                                          <p:spTgt spid="388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88099">
                                            <p:txEl>
                                              <p:pRg st="2" end="2"/>
                                            </p:txEl>
                                          </p:spTgt>
                                        </p:tgtEl>
                                        <p:attrNameLst>
                                          <p:attrName>style.visibility</p:attrName>
                                        </p:attrNameLst>
                                      </p:cBhvr>
                                      <p:to>
                                        <p:strVal val="visible"/>
                                      </p:to>
                                    </p:set>
                                    <p:animEffect transition="in" filter="wipe(down)">
                                      <p:cBhvr>
                                        <p:cTn id="17" dur="500"/>
                                        <p:tgtEl>
                                          <p:spTgt spid="388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88099">
                                            <p:txEl>
                                              <p:pRg st="3" end="3"/>
                                            </p:txEl>
                                          </p:spTgt>
                                        </p:tgtEl>
                                        <p:attrNameLst>
                                          <p:attrName>style.visibility</p:attrName>
                                        </p:attrNameLst>
                                      </p:cBhvr>
                                      <p:to>
                                        <p:strVal val="visible"/>
                                      </p:to>
                                    </p:set>
                                    <p:animEffect transition="in" filter="blinds(horizontal)">
                                      <p:cBhvr>
                                        <p:cTn id="26" dur="500"/>
                                        <p:tgtEl>
                                          <p:spTgt spid="3880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8099">
                                            <p:txEl>
                                              <p:pRg st="4" end="4"/>
                                            </p:txEl>
                                          </p:spTgt>
                                        </p:tgtEl>
                                        <p:attrNameLst>
                                          <p:attrName>style.visibility</p:attrName>
                                        </p:attrNameLst>
                                      </p:cBhvr>
                                      <p:to>
                                        <p:strVal val="visible"/>
                                      </p:to>
                                    </p:set>
                                    <p:animEffect transition="in" filter="blinds(horizontal)">
                                      <p:cBhvr>
                                        <p:cTn id="31" dur="500"/>
                                        <p:tgtEl>
                                          <p:spTgt spid="38809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88099">
                                            <p:txEl>
                                              <p:pRg st="5" end="5"/>
                                            </p:txEl>
                                          </p:spTgt>
                                        </p:tgtEl>
                                        <p:attrNameLst>
                                          <p:attrName>style.visibility</p:attrName>
                                        </p:attrNameLst>
                                      </p:cBhvr>
                                      <p:to>
                                        <p:strVal val="visible"/>
                                      </p:to>
                                    </p:set>
                                    <p:animEffect transition="in" filter="wipe(down)">
                                      <p:cBhvr>
                                        <p:cTn id="36" dur="500"/>
                                        <p:tgtEl>
                                          <p:spTgt spid="38809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88099">
                                            <p:txEl>
                                              <p:pRg st="6" end="6"/>
                                            </p:txEl>
                                          </p:spTgt>
                                        </p:tgtEl>
                                        <p:attrNameLst>
                                          <p:attrName>style.visibility</p:attrName>
                                        </p:attrNameLst>
                                      </p:cBhvr>
                                      <p:to>
                                        <p:strVal val="visible"/>
                                      </p:to>
                                    </p:set>
                                    <p:animEffect transition="in" filter="blinds(horizontal)">
                                      <p:cBhvr>
                                        <p:cTn id="41" dur="500"/>
                                        <p:tgtEl>
                                          <p:spTgt spid="38809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88099">
                                            <p:txEl>
                                              <p:pRg st="7" end="7"/>
                                            </p:txEl>
                                          </p:spTgt>
                                        </p:tgtEl>
                                        <p:attrNameLst>
                                          <p:attrName>style.visibility</p:attrName>
                                        </p:attrNameLst>
                                      </p:cBhvr>
                                      <p:to>
                                        <p:strVal val="visible"/>
                                      </p:to>
                                    </p:set>
                                    <p:animEffect transition="in" filter="blinds(horizontal)">
                                      <p:cBhvr>
                                        <p:cTn id="46" dur="500"/>
                                        <p:tgtEl>
                                          <p:spTgt spid="38809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88099">
                                            <p:txEl>
                                              <p:pRg st="8" end="8"/>
                                            </p:txEl>
                                          </p:spTgt>
                                        </p:tgtEl>
                                        <p:attrNameLst>
                                          <p:attrName>style.visibility</p:attrName>
                                        </p:attrNameLst>
                                      </p:cBhvr>
                                      <p:to>
                                        <p:strVal val="visible"/>
                                      </p:to>
                                    </p:set>
                                    <p:animEffect transition="in" filter="blinds(horizontal)">
                                      <p:cBhvr>
                                        <p:cTn id="51" dur="500"/>
                                        <p:tgtEl>
                                          <p:spTgt spid="388099">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88099">
                                            <p:txEl>
                                              <p:pRg st="9" end="9"/>
                                            </p:txEl>
                                          </p:spTgt>
                                        </p:tgtEl>
                                        <p:attrNameLst>
                                          <p:attrName>style.visibility</p:attrName>
                                        </p:attrNameLst>
                                      </p:cBhvr>
                                      <p:to>
                                        <p:strVal val="visible"/>
                                      </p:to>
                                    </p:set>
                                    <p:animEffect transition="in" filter="blinds(horizontal)">
                                      <p:cBhvr>
                                        <p:cTn id="56" dur="500"/>
                                        <p:tgtEl>
                                          <p:spTgt spid="388099">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88099">
                                            <p:txEl>
                                              <p:pRg st="10" end="10"/>
                                            </p:txEl>
                                          </p:spTgt>
                                        </p:tgtEl>
                                        <p:attrNameLst>
                                          <p:attrName>style.visibility</p:attrName>
                                        </p:attrNameLst>
                                      </p:cBhvr>
                                      <p:to>
                                        <p:strVal val="visible"/>
                                      </p:to>
                                    </p:set>
                                    <p:animEffect transition="in" filter="blinds(horizontal)">
                                      <p:cBhvr>
                                        <p:cTn id="61" dur="500"/>
                                        <p:tgtEl>
                                          <p:spTgt spid="388099">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88099">
                                            <p:txEl>
                                              <p:pRg st="11" end="11"/>
                                            </p:txEl>
                                          </p:spTgt>
                                        </p:tgtEl>
                                        <p:attrNameLst>
                                          <p:attrName>style.visibility</p:attrName>
                                        </p:attrNameLst>
                                      </p:cBhvr>
                                      <p:to>
                                        <p:strVal val="visible"/>
                                      </p:to>
                                    </p:set>
                                    <p:animEffect transition="in" filter="blinds(horizontal)">
                                      <p:cBhvr>
                                        <p:cTn id="66" dur="500"/>
                                        <p:tgtEl>
                                          <p:spTgt spid="388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11200" y="114300"/>
            <a:ext cx="4940300" cy="368300"/>
          </a:xfrm>
        </p:spPr>
        <p:txBody>
          <a:bodyPr/>
          <a:lstStyle/>
          <a:p>
            <a:r>
              <a:rPr lang="en-US" altLang="zh-CN" smtClean="0">
                <a:ea typeface="宋体" charset="-122"/>
              </a:rPr>
              <a:t>PDP-11</a:t>
            </a:r>
            <a:r>
              <a:rPr lang="zh-CN" altLang="en-US" smtClean="0">
                <a:ea typeface="宋体" charset="-122"/>
              </a:rPr>
              <a:t>中典型指令格式</a:t>
            </a:r>
          </a:p>
        </p:txBody>
      </p:sp>
      <p:sp>
        <p:nvSpPr>
          <p:cNvPr id="29699" name="Rectangle 4" descr="新闻纸"/>
          <p:cNvSpPr>
            <a:spLocks noChangeArrowheads="1"/>
          </p:cNvSpPr>
          <p:nvPr/>
        </p:nvSpPr>
        <p:spPr bwMode="auto">
          <a:xfrm>
            <a:off x="476250" y="885825"/>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00" name="Line 5"/>
          <p:cNvSpPr>
            <a:spLocks noChangeShapeType="1"/>
          </p:cNvSpPr>
          <p:nvPr/>
        </p:nvSpPr>
        <p:spPr bwMode="auto">
          <a:xfrm>
            <a:off x="1147763" y="885825"/>
            <a:ext cx="0" cy="498475"/>
          </a:xfrm>
          <a:prstGeom prst="line">
            <a:avLst/>
          </a:prstGeom>
          <a:noFill/>
          <a:ln w="9525">
            <a:solidFill>
              <a:schemeClr val="tx1"/>
            </a:solidFill>
            <a:round/>
            <a:headEnd/>
            <a:tailEnd/>
          </a:ln>
        </p:spPr>
        <p:txBody>
          <a:bodyPr/>
          <a:lstStyle/>
          <a:p>
            <a:endParaRPr lang="zh-CN" altLang="en-US"/>
          </a:p>
        </p:txBody>
      </p:sp>
      <p:sp>
        <p:nvSpPr>
          <p:cNvPr id="29701" name="Line 6"/>
          <p:cNvSpPr>
            <a:spLocks noChangeShapeType="1"/>
          </p:cNvSpPr>
          <p:nvPr/>
        </p:nvSpPr>
        <p:spPr bwMode="auto">
          <a:xfrm>
            <a:off x="1882775" y="885825"/>
            <a:ext cx="0" cy="498475"/>
          </a:xfrm>
          <a:prstGeom prst="line">
            <a:avLst/>
          </a:prstGeom>
          <a:noFill/>
          <a:ln w="9525">
            <a:solidFill>
              <a:schemeClr val="tx1"/>
            </a:solidFill>
            <a:round/>
            <a:headEnd/>
            <a:tailEnd/>
          </a:ln>
        </p:spPr>
        <p:txBody>
          <a:bodyPr/>
          <a:lstStyle/>
          <a:p>
            <a:endParaRPr lang="zh-CN" altLang="en-US"/>
          </a:p>
        </p:txBody>
      </p:sp>
      <p:sp>
        <p:nvSpPr>
          <p:cNvPr id="389127" name="Text Box 7"/>
          <p:cNvSpPr txBox="1">
            <a:spLocks noChangeArrowheads="1"/>
          </p:cNvSpPr>
          <p:nvPr/>
        </p:nvSpPr>
        <p:spPr bwMode="auto">
          <a:xfrm>
            <a:off x="530225" y="93503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28" name="Text Box 8"/>
          <p:cNvSpPr txBox="1">
            <a:spLocks noChangeArrowheads="1"/>
          </p:cNvSpPr>
          <p:nvPr/>
        </p:nvSpPr>
        <p:spPr bwMode="auto">
          <a:xfrm>
            <a:off x="1385888" y="930275"/>
            <a:ext cx="244475"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S</a:t>
            </a:r>
          </a:p>
        </p:txBody>
      </p:sp>
      <p:sp>
        <p:nvSpPr>
          <p:cNvPr id="389129" name="Text Box 9"/>
          <p:cNvSpPr txBox="1">
            <a:spLocks noChangeArrowheads="1"/>
          </p:cNvSpPr>
          <p:nvPr/>
        </p:nvSpPr>
        <p:spPr bwMode="auto">
          <a:xfrm>
            <a:off x="2087563" y="93503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05" name="Rectangle 10"/>
          <p:cNvSpPr>
            <a:spLocks noChangeArrowheads="1"/>
          </p:cNvSpPr>
          <p:nvPr/>
        </p:nvSpPr>
        <p:spPr bwMode="auto">
          <a:xfrm>
            <a:off x="2647950" y="9001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06" name="Rectangle 11"/>
          <p:cNvSpPr>
            <a:spLocks noChangeArrowheads="1"/>
          </p:cNvSpPr>
          <p:nvPr/>
        </p:nvSpPr>
        <p:spPr bwMode="auto">
          <a:xfrm>
            <a:off x="4381500" y="9001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389132" name="Text Box 12"/>
          <p:cNvSpPr txBox="1">
            <a:spLocks noChangeArrowheads="1"/>
          </p:cNvSpPr>
          <p:nvPr/>
        </p:nvSpPr>
        <p:spPr bwMode="auto">
          <a:xfrm>
            <a:off x="2779713" y="935038"/>
            <a:ext cx="1644650"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rPr>
              <a:t>存储</a:t>
            </a: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地址</a:t>
            </a:r>
          </a:p>
        </p:txBody>
      </p:sp>
      <p:sp>
        <p:nvSpPr>
          <p:cNvPr id="389133" name="Text Box 13"/>
          <p:cNvSpPr txBox="1">
            <a:spLocks noChangeArrowheads="1"/>
          </p:cNvSpPr>
          <p:nvPr/>
        </p:nvSpPr>
        <p:spPr bwMode="auto">
          <a:xfrm>
            <a:off x="4610100" y="930275"/>
            <a:ext cx="1546225"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09" name="Text Box 14"/>
          <p:cNvSpPr txBox="1">
            <a:spLocks noChangeArrowheads="1"/>
          </p:cNvSpPr>
          <p:nvPr/>
        </p:nvSpPr>
        <p:spPr bwMode="auto">
          <a:xfrm>
            <a:off x="530225" y="12969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4</a:t>
            </a:r>
          </a:p>
        </p:txBody>
      </p:sp>
      <p:sp>
        <p:nvSpPr>
          <p:cNvPr id="29710" name="Text Box 15"/>
          <p:cNvSpPr txBox="1">
            <a:spLocks noChangeArrowheads="1"/>
          </p:cNvSpPr>
          <p:nvPr/>
        </p:nvSpPr>
        <p:spPr bwMode="auto">
          <a:xfrm>
            <a:off x="1385888" y="12969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11" name="Text Box 16"/>
          <p:cNvSpPr txBox="1">
            <a:spLocks noChangeArrowheads="1"/>
          </p:cNvSpPr>
          <p:nvPr/>
        </p:nvSpPr>
        <p:spPr bwMode="auto">
          <a:xfrm>
            <a:off x="2114550" y="128428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12" name="Text Box 17"/>
          <p:cNvSpPr txBox="1">
            <a:spLocks noChangeArrowheads="1"/>
          </p:cNvSpPr>
          <p:nvPr/>
        </p:nvSpPr>
        <p:spPr bwMode="auto">
          <a:xfrm>
            <a:off x="3167063" y="128905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13" name="Text Box 18"/>
          <p:cNvSpPr txBox="1">
            <a:spLocks noChangeArrowheads="1"/>
          </p:cNvSpPr>
          <p:nvPr/>
        </p:nvSpPr>
        <p:spPr bwMode="auto">
          <a:xfrm>
            <a:off x="5030788" y="1311275"/>
            <a:ext cx="671512"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14" name="Rectangle 19" descr="新闻纸"/>
          <p:cNvSpPr>
            <a:spLocks noChangeArrowheads="1"/>
          </p:cNvSpPr>
          <p:nvPr/>
        </p:nvSpPr>
        <p:spPr bwMode="auto">
          <a:xfrm>
            <a:off x="501650" y="166687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15" name="Line 20"/>
          <p:cNvSpPr>
            <a:spLocks noChangeShapeType="1"/>
          </p:cNvSpPr>
          <p:nvPr/>
        </p:nvSpPr>
        <p:spPr bwMode="auto">
          <a:xfrm>
            <a:off x="1501775" y="1666875"/>
            <a:ext cx="0" cy="500063"/>
          </a:xfrm>
          <a:prstGeom prst="line">
            <a:avLst/>
          </a:prstGeom>
          <a:noFill/>
          <a:ln w="9525">
            <a:solidFill>
              <a:schemeClr val="tx1"/>
            </a:solidFill>
            <a:round/>
            <a:headEnd/>
            <a:tailEnd/>
          </a:ln>
        </p:spPr>
        <p:txBody>
          <a:bodyPr/>
          <a:lstStyle/>
          <a:p>
            <a:endParaRPr lang="zh-CN" altLang="en-US"/>
          </a:p>
        </p:txBody>
      </p:sp>
      <p:sp>
        <p:nvSpPr>
          <p:cNvPr id="29716" name="Line 21"/>
          <p:cNvSpPr>
            <a:spLocks noChangeShapeType="1"/>
          </p:cNvSpPr>
          <p:nvPr/>
        </p:nvSpPr>
        <p:spPr bwMode="auto">
          <a:xfrm>
            <a:off x="1908175" y="1666875"/>
            <a:ext cx="0" cy="500063"/>
          </a:xfrm>
          <a:prstGeom prst="line">
            <a:avLst/>
          </a:prstGeom>
          <a:noFill/>
          <a:ln w="9525">
            <a:solidFill>
              <a:schemeClr val="tx1"/>
            </a:solidFill>
            <a:round/>
            <a:headEnd/>
            <a:tailEnd/>
          </a:ln>
        </p:spPr>
        <p:txBody>
          <a:bodyPr/>
          <a:lstStyle/>
          <a:p>
            <a:endParaRPr lang="zh-CN" altLang="en-US"/>
          </a:p>
        </p:txBody>
      </p:sp>
      <p:sp>
        <p:nvSpPr>
          <p:cNvPr id="389142" name="Text Box 22"/>
          <p:cNvSpPr txBox="1">
            <a:spLocks noChangeArrowheads="1"/>
          </p:cNvSpPr>
          <p:nvPr/>
        </p:nvSpPr>
        <p:spPr bwMode="auto">
          <a:xfrm>
            <a:off x="555625" y="171608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43" name="Text Box 23"/>
          <p:cNvSpPr txBox="1">
            <a:spLocks noChangeArrowheads="1"/>
          </p:cNvSpPr>
          <p:nvPr/>
        </p:nvSpPr>
        <p:spPr bwMode="auto">
          <a:xfrm>
            <a:off x="1539875" y="1712913"/>
            <a:ext cx="244475"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R</a:t>
            </a:r>
          </a:p>
        </p:txBody>
      </p:sp>
      <p:sp>
        <p:nvSpPr>
          <p:cNvPr id="389144" name="Text Box 24"/>
          <p:cNvSpPr txBox="1">
            <a:spLocks noChangeArrowheads="1"/>
          </p:cNvSpPr>
          <p:nvPr/>
        </p:nvSpPr>
        <p:spPr bwMode="auto">
          <a:xfrm>
            <a:off x="2112963" y="171608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20" name="Rectangle 25"/>
          <p:cNvSpPr>
            <a:spLocks noChangeArrowheads="1"/>
          </p:cNvSpPr>
          <p:nvPr/>
        </p:nvSpPr>
        <p:spPr bwMode="auto">
          <a:xfrm>
            <a:off x="2673350" y="1681163"/>
            <a:ext cx="1747838" cy="500062"/>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389146" name="Text Box 26"/>
          <p:cNvSpPr txBox="1">
            <a:spLocks noChangeArrowheads="1"/>
          </p:cNvSpPr>
          <p:nvPr/>
        </p:nvSpPr>
        <p:spPr bwMode="auto">
          <a:xfrm>
            <a:off x="2779713" y="1716088"/>
            <a:ext cx="1616075" cy="457200"/>
          </a:xfrm>
          <a:prstGeom prst="rect">
            <a:avLst/>
          </a:prstGeom>
          <a:solidFill>
            <a:schemeClr val="bg1"/>
          </a:solid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22" name="Text Box 27"/>
          <p:cNvSpPr txBox="1">
            <a:spLocks noChangeArrowheads="1"/>
          </p:cNvSpPr>
          <p:nvPr/>
        </p:nvSpPr>
        <p:spPr bwMode="auto">
          <a:xfrm>
            <a:off x="855663" y="20637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7</a:t>
            </a:r>
          </a:p>
        </p:txBody>
      </p:sp>
      <p:sp>
        <p:nvSpPr>
          <p:cNvPr id="29723" name="Text Box 28"/>
          <p:cNvSpPr txBox="1">
            <a:spLocks noChangeArrowheads="1"/>
          </p:cNvSpPr>
          <p:nvPr/>
        </p:nvSpPr>
        <p:spPr bwMode="auto">
          <a:xfrm>
            <a:off x="1539875" y="20637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3</a:t>
            </a:r>
          </a:p>
        </p:txBody>
      </p:sp>
      <p:sp>
        <p:nvSpPr>
          <p:cNvPr id="29724" name="Text Box 29"/>
          <p:cNvSpPr txBox="1">
            <a:spLocks noChangeArrowheads="1"/>
          </p:cNvSpPr>
          <p:nvPr/>
        </p:nvSpPr>
        <p:spPr bwMode="auto">
          <a:xfrm>
            <a:off x="2139950" y="2052638"/>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25" name="Text Box 30"/>
          <p:cNvSpPr txBox="1">
            <a:spLocks noChangeArrowheads="1"/>
          </p:cNvSpPr>
          <p:nvPr/>
        </p:nvSpPr>
        <p:spPr bwMode="auto">
          <a:xfrm>
            <a:off x="3192463" y="207010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26" name="Rectangle 31" descr="新闻纸"/>
          <p:cNvSpPr>
            <a:spLocks noChangeArrowheads="1"/>
          </p:cNvSpPr>
          <p:nvPr/>
        </p:nvSpPr>
        <p:spPr bwMode="auto">
          <a:xfrm>
            <a:off x="501650" y="2436813"/>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27" name="Line 32"/>
          <p:cNvSpPr>
            <a:spLocks noChangeShapeType="1"/>
          </p:cNvSpPr>
          <p:nvPr/>
        </p:nvSpPr>
        <p:spPr bwMode="auto">
          <a:xfrm>
            <a:off x="1587500" y="2436813"/>
            <a:ext cx="0" cy="498475"/>
          </a:xfrm>
          <a:prstGeom prst="line">
            <a:avLst/>
          </a:prstGeom>
          <a:noFill/>
          <a:ln w="9525">
            <a:solidFill>
              <a:schemeClr val="tx1"/>
            </a:solidFill>
            <a:round/>
            <a:headEnd/>
            <a:tailEnd/>
          </a:ln>
        </p:spPr>
        <p:txBody>
          <a:bodyPr/>
          <a:lstStyle/>
          <a:p>
            <a:endParaRPr lang="zh-CN" altLang="en-US"/>
          </a:p>
        </p:txBody>
      </p:sp>
      <p:sp>
        <p:nvSpPr>
          <p:cNvPr id="29728" name="Line 33"/>
          <p:cNvSpPr>
            <a:spLocks noChangeShapeType="1"/>
          </p:cNvSpPr>
          <p:nvPr/>
        </p:nvSpPr>
        <p:spPr bwMode="auto">
          <a:xfrm>
            <a:off x="1908175" y="2436813"/>
            <a:ext cx="0" cy="498475"/>
          </a:xfrm>
          <a:prstGeom prst="line">
            <a:avLst/>
          </a:prstGeom>
          <a:noFill/>
          <a:ln w="9525">
            <a:solidFill>
              <a:schemeClr val="tx1"/>
            </a:solidFill>
            <a:round/>
            <a:headEnd/>
            <a:tailEnd/>
          </a:ln>
        </p:spPr>
        <p:txBody>
          <a:bodyPr/>
          <a:lstStyle/>
          <a:p>
            <a:endParaRPr lang="zh-CN" altLang="en-US"/>
          </a:p>
        </p:txBody>
      </p:sp>
      <p:sp>
        <p:nvSpPr>
          <p:cNvPr id="389154" name="Text Box 34"/>
          <p:cNvSpPr txBox="1">
            <a:spLocks noChangeArrowheads="1"/>
          </p:cNvSpPr>
          <p:nvPr/>
        </p:nvSpPr>
        <p:spPr bwMode="auto">
          <a:xfrm>
            <a:off x="555625" y="2486025"/>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55" name="Text Box 35"/>
          <p:cNvSpPr txBox="1">
            <a:spLocks noChangeArrowheads="1"/>
          </p:cNvSpPr>
          <p:nvPr/>
        </p:nvSpPr>
        <p:spPr bwMode="auto">
          <a:xfrm>
            <a:off x="1516063" y="2486025"/>
            <a:ext cx="735012" cy="396875"/>
          </a:xfrm>
          <a:prstGeom prst="rect">
            <a:avLst/>
          </a:prstGeom>
          <a:noFill/>
          <a:ln w="9525">
            <a:noFill/>
            <a:miter lim="800000"/>
            <a:headEnd/>
            <a:tailEnd/>
          </a:ln>
          <a:effectLst/>
        </p:spPr>
        <p:txBody>
          <a:bodyPr>
            <a:spAutoFit/>
          </a:bodyPr>
          <a:lstStyle/>
          <a:p>
            <a:pPr>
              <a:spcBef>
                <a:spcPct val="50000"/>
              </a:spcBef>
              <a:defRPr/>
            </a:pPr>
            <a:r>
              <a:rPr lang="en-US" altLang="zh-CN" sz="2000" b="0">
                <a:solidFill>
                  <a:srgbClr val="0000FF"/>
                </a:solidFill>
                <a:effectLst>
                  <a:outerShdw blurRad="38100" dist="38100" dir="2700000" algn="tl">
                    <a:srgbClr val="C0C0C0"/>
                  </a:outerShdw>
                </a:effectLst>
                <a:latin typeface="Times New Roman" pitchFamily="18" charset="0"/>
              </a:rPr>
              <a:t>FP</a:t>
            </a:r>
          </a:p>
        </p:txBody>
      </p:sp>
      <p:sp>
        <p:nvSpPr>
          <p:cNvPr id="389156" name="Text Box 36"/>
          <p:cNvSpPr txBox="1">
            <a:spLocks noChangeArrowheads="1"/>
          </p:cNvSpPr>
          <p:nvPr/>
        </p:nvSpPr>
        <p:spPr bwMode="auto">
          <a:xfrm>
            <a:off x="2112963" y="247173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32" name="Rectangle 37"/>
          <p:cNvSpPr>
            <a:spLocks noChangeArrowheads="1"/>
          </p:cNvSpPr>
          <p:nvPr/>
        </p:nvSpPr>
        <p:spPr bwMode="auto">
          <a:xfrm>
            <a:off x="2673350" y="2451100"/>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33" name="Text Box 38"/>
          <p:cNvSpPr txBox="1">
            <a:spLocks noChangeArrowheads="1"/>
          </p:cNvSpPr>
          <p:nvPr/>
        </p:nvSpPr>
        <p:spPr bwMode="auto">
          <a:xfrm>
            <a:off x="855663" y="284956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34" name="Text Box 39"/>
          <p:cNvSpPr txBox="1">
            <a:spLocks noChangeArrowheads="1"/>
          </p:cNvSpPr>
          <p:nvPr/>
        </p:nvSpPr>
        <p:spPr bwMode="auto">
          <a:xfrm>
            <a:off x="1539875" y="284956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2</a:t>
            </a:r>
          </a:p>
        </p:txBody>
      </p:sp>
      <p:sp>
        <p:nvSpPr>
          <p:cNvPr id="29735" name="Text Box 40"/>
          <p:cNvSpPr txBox="1">
            <a:spLocks noChangeArrowheads="1"/>
          </p:cNvSpPr>
          <p:nvPr/>
        </p:nvSpPr>
        <p:spPr bwMode="auto">
          <a:xfrm>
            <a:off x="2139950" y="28384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36" name="Text Box 41"/>
          <p:cNvSpPr txBox="1">
            <a:spLocks noChangeArrowheads="1"/>
          </p:cNvSpPr>
          <p:nvPr/>
        </p:nvSpPr>
        <p:spPr bwMode="auto">
          <a:xfrm>
            <a:off x="3192463" y="287020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37" name="Rectangle 42" descr="新闻纸"/>
          <p:cNvSpPr>
            <a:spLocks noChangeArrowheads="1"/>
          </p:cNvSpPr>
          <p:nvPr/>
        </p:nvSpPr>
        <p:spPr bwMode="auto">
          <a:xfrm>
            <a:off x="512763" y="3230563"/>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38" name="Line 43"/>
          <p:cNvSpPr>
            <a:spLocks noChangeShapeType="1"/>
          </p:cNvSpPr>
          <p:nvPr/>
        </p:nvSpPr>
        <p:spPr bwMode="auto">
          <a:xfrm>
            <a:off x="1598613" y="3230563"/>
            <a:ext cx="0" cy="498475"/>
          </a:xfrm>
          <a:prstGeom prst="line">
            <a:avLst/>
          </a:prstGeom>
          <a:noFill/>
          <a:ln w="9525">
            <a:solidFill>
              <a:schemeClr val="tx1"/>
            </a:solidFill>
            <a:round/>
            <a:headEnd/>
            <a:tailEnd/>
          </a:ln>
        </p:spPr>
        <p:txBody>
          <a:bodyPr/>
          <a:lstStyle/>
          <a:p>
            <a:endParaRPr lang="zh-CN" altLang="en-US"/>
          </a:p>
        </p:txBody>
      </p:sp>
      <p:sp>
        <p:nvSpPr>
          <p:cNvPr id="389164" name="Text Box 44"/>
          <p:cNvSpPr txBox="1">
            <a:spLocks noChangeArrowheads="1"/>
          </p:cNvSpPr>
          <p:nvPr/>
        </p:nvSpPr>
        <p:spPr bwMode="auto">
          <a:xfrm>
            <a:off x="566738" y="3279775"/>
            <a:ext cx="646112"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65" name="Text Box 45"/>
          <p:cNvSpPr txBox="1">
            <a:spLocks noChangeArrowheads="1"/>
          </p:cNvSpPr>
          <p:nvPr/>
        </p:nvSpPr>
        <p:spPr bwMode="auto">
          <a:xfrm>
            <a:off x="1954213" y="3275013"/>
            <a:ext cx="842962"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X</a:t>
            </a:r>
          </a:p>
        </p:txBody>
      </p:sp>
      <p:sp>
        <p:nvSpPr>
          <p:cNvPr id="29741" name="Text Box 46"/>
          <p:cNvSpPr txBox="1">
            <a:spLocks noChangeArrowheads="1"/>
          </p:cNvSpPr>
          <p:nvPr/>
        </p:nvSpPr>
        <p:spPr bwMode="auto">
          <a:xfrm>
            <a:off x="866775" y="36131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42" name="Text Box 47"/>
          <p:cNvSpPr txBox="1">
            <a:spLocks noChangeArrowheads="1"/>
          </p:cNvSpPr>
          <p:nvPr/>
        </p:nvSpPr>
        <p:spPr bwMode="auto">
          <a:xfrm>
            <a:off x="1922463" y="3613150"/>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8</a:t>
            </a:r>
          </a:p>
        </p:txBody>
      </p:sp>
      <p:sp>
        <p:nvSpPr>
          <p:cNvPr id="29743" name="Rectangle 48" descr="新闻纸"/>
          <p:cNvSpPr>
            <a:spLocks noChangeArrowheads="1"/>
          </p:cNvSpPr>
          <p:nvPr/>
        </p:nvSpPr>
        <p:spPr bwMode="auto">
          <a:xfrm>
            <a:off x="530225" y="3971925"/>
            <a:ext cx="2171700" cy="498475"/>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44" name="Line 49"/>
          <p:cNvSpPr>
            <a:spLocks noChangeShapeType="1"/>
          </p:cNvSpPr>
          <p:nvPr/>
        </p:nvSpPr>
        <p:spPr bwMode="auto">
          <a:xfrm>
            <a:off x="1936750" y="3971925"/>
            <a:ext cx="0" cy="498475"/>
          </a:xfrm>
          <a:prstGeom prst="line">
            <a:avLst/>
          </a:prstGeom>
          <a:noFill/>
          <a:ln w="9525">
            <a:solidFill>
              <a:schemeClr val="tx1"/>
            </a:solidFill>
            <a:round/>
            <a:headEnd/>
            <a:tailEnd/>
          </a:ln>
        </p:spPr>
        <p:txBody>
          <a:bodyPr/>
          <a:lstStyle/>
          <a:p>
            <a:endParaRPr lang="zh-CN" altLang="en-US"/>
          </a:p>
        </p:txBody>
      </p:sp>
      <p:sp>
        <p:nvSpPr>
          <p:cNvPr id="389170" name="Text Box 50"/>
          <p:cNvSpPr txBox="1">
            <a:spLocks noChangeArrowheads="1"/>
          </p:cNvSpPr>
          <p:nvPr/>
        </p:nvSpPr>
        <p:spPr bwMode="auto">
          <a:xfrm>
            <a:off x="952500" y="4019550"/>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71" name="Text Box 51"/>
          <p:cNvSpPr txBox="1">
            <a:spLocks noChangeArrowheads="1"/>
          </p:cNvSpPr>
          <p:nvPr/>
        </p:nvSpPr>
        <p:spPr bwMode="auto">
          <a:xfrm>
            <a:off x="2141538" y="4019550"/>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D</a:t>
            </a:r>
          </a:p>
        </p:txBody>
      </p:sp>
      <p:sp>
        <p:nvSpPr>
          <p:cNvPr id="29747" name="Rectangle 52"/>
          <p:cNvSpPr>
            <a:spLocks noChangeArrowheads="1"/>
          </p:cNvSpPr>
          <p:nvPr/>
        </p:nvSpPr>
        <p:spPr bwMode="auto">
          <a:xfrm>
            <a:off x="2701925" y="3986213"/>
            <a:ext cx="1747838" cy="498475"/>
          </a:xfrm>
          <a:prstGeom prst="rect">
            <a:avLst/>
          </a:prstGeom>
          <a:noFill/>
          <a:ln w="28575">
            <a:solidFill>
              <a:schemeClr val="tx1"/>
            </a:solidFill>
            <a:prstDash val="sysDot"/>
            <a:miter lim="800000"/>
            <a:headEnd/>
            <a:tailEnd/>
          </a:ln>
        </p:spPr>
        <p:txBody>
          <a:bodyPr wrap="none" anchor="ctr"/>
          <a:lstStyle/>
          <a:p>
            <a:endParaRPr lang="zh-CN" altLang="en-US"/>
          </a:p>
        </p:txBody>
      </p:sp>
      <p:sp>
        <p:nvSpPr>
          <p:cNvPr id="29748" name="Text Box 53"/>
          <p:cNvSpPr txBox="1">
            <a:spLocks noChangeArrowheads="1"/>
          </p:cNvSpPr>
          <p:nvPr/>
        </p:nvSpPr>
        <p:spPr bwMode="auto">
          <a:xfrm>
            <a:off x="1027113" y="4354513"/>
            <a:ext cx="655637"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10</a:t>
            </a:r>
          </a:p>
        </p:txBody>
      </p:sp>
      <p:sp>
        <p:nvSpPr>
          <p:cNvPr id="29749" name="Text Box 54"/>
          <p:cNvSpPr txBox="1">
            <a:spLocks noChangeArrowheads="1"/>
          </p:cNvSpPr>
          <p:nvPr/>
        </p:nvSpPr>
        <p:spPr bwMode="auto">
          <a:xfrm>
            <a:off x="2168525" y="434181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6</a:t>
            </a:r>
          </a:p>
        </p:txBody>
      </p:sp>
      <p:sp>
        <p:nvSpPr>
          <p:cNvPr id="29750" name="Text Box 55"/>
          <p:cNvSpPr txBox="1">
            <a:spLocks noChangeArrowheads="1"/>
          </p:cNvSpPr>
          <p:nvPr/>
        </p:nvSpPr>
        <p:spPr bwMode="auto">
          <a:xfrm>
            <a:off x="3221038" y="4375150"/>
            <a:ext cx="590550"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51" name="Rectangle 56" descr="新闻纸"/>
          <p:cNvSpPr>
            <a:spLocks noChangeArrowheads="1"/>
          </p:cNvSpPr>
          <p:nvPr/>
        </p:nvSpPr>
        <p:spPr bwMode="auto">
          <a:xfrm>
            <a:off x="530225" y="474027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29752" name="Line 57"/>
          <p:cNvSpPr>
            <a:spLocks noChangeShapeType="1"/>
          </p:cNvSpPr>
          <p:nvPr/>
        </p:nvSpPr>
        <p:spPr bwMode="auto">
          <a:xfrm>
            <a:off x="2279650" y="4740275"/>
            <a:ext cx="0" cy="500063"/>
          </a:xfrm>
          <a:prstGeom prst="line">
            <a:avLst/>
          </a:prstGeom>
          <a:noFill/>
          <a:ln w="9525">
            <a:solidFill>
              <a:schemeClr val="tx1"/>
            </a:solidFill>
            <a:round/>
            <a:headEnd/>
            <a:tailEnd/>
          </a:ln>
        </p:spPr>
        <p:txBody>
          <a:bodyPr/>
          <a:lstStyle/>
          <a:p>
            <a:endParaRPr lang="zh-CN" altLang="en-US"/>
          </a:p>
        </p:txBody>
      </p:sp>
      <p:sp>
        <p:nvSpPr>
          <p:cNvPr id="389178" name="Text Box 58"/>
          <p:cNvSpPr txBox="1">
            <a:spLocks noChangeArrowheads="1"/>
          </p:cNvSpPr>
          <p:nvPr/>
        </p:nvSpPr>
        <p:spPr bwMode="auto">
          <a:xfrm>
            <a:off x="1136650" y="478948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389179" name="Text Box 59"/>
          <p:cNvSpPr txBox="1">
            <a:spLocks noChangeArrowheads="1"/>
          </p:cNvSpPr>
          <p:nvPr/>
        </p:nvSpPr>
        <p:spPr bwMode="auto">
          <a:xfrm>
            <a:off x="2284413" y="4789488"/>
            <a:ext cx="452437" cy="457200"/>
          </a:xfrm>
          <a:prstGeom prst="rect">
            <a:avLst/>
          </a:prstGeom>
          <a:noFill/>
          <a:ln w="9525">
            <a:noFill/>
            <a:miter lim="800000"/>
            <a:headEnd/>
            <a:tailEnd/>
          </a:ln>
          <a:effec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Times New Roman" pitchFamily="18" charset="0"/>
              </a:rPr>
              <a:t>R</a:t>
            </a:r>
          </a:p>
        </p:txBody>
      </p:sp>
      <p:sp>
        <p:nvSpPr>
          <p:cNvPr id="29755" name="Text Box 60"/>
          <p:cNvSpPr txBox="1">
            <a:spLocks noChangeArrowheads="1"/>
          </p:cNvSpPr>
          <p:nvPr/>
        </p:nvSpPr>
        <p:spPr bwMode="auto">
          <a:xfrm>
            <a:off x="1385888" y="5140325"/>
            <a:ext cx="579437"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13</a:t>
            </a:r>
          </a:p>
        </p:txBody>
      </p:sp>
      <p:sp>
        <p:nvSpPr>
          <p:cNvPr id="29756" name="Text Box 61"/>
          <p:cNvSpPr txBox="1">
            <a:spLocks noChangeArrowheads="1"/>
          </p:cNvSpPr>
          <p:nvPr/>
        </p:nvSpPr>
        <p:spPr bwMode="auto">
          <a:xfrm>
            <a:off x="2282825" y="5141913"/>
            <a:ext cx="396875"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3</a:t>
            </a:r>
          </a:p>
        </p:txBody>
      </p:sp>
      <p:sp>
        <p:nvSpPr>
          <p:cNvPr id="29757" name="Rectangle 62" descr="新闻纸"/>
          <p:cNvSpPr>
            <a:spLocks noChangeArrowheads="1"/>
          </p:cNvSpPr>
          <p:nvPr/>
        </p:nvSpPr>
        <p:spPr bwMode="auto">
          <a:xfrm>
            <a:off x="541338" y="5534025"/>
            <a:ext cx="2171700" cy="500063"/>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389183" name="Text Box 63"/>
          <p:cNvSpPr txBox="1">
            <a:spLocks noChangeArrowheads="1"/>
          </p:cNvSpPr>
          <p:nvPr/>
        </p:nvSpPr>
        <p:spPr bwMode="auto">
          <a:xfrm>
            <a:off x="1438275" y="5583238"/>
            <a:ext cx="646113" cy="457200"/>
          </a:xfrm>
          <a:prstGeom prst="rect">
            <a:avLst/>
          </a:prstGeom>
          <a:noFill/>
          <a:ln w="9525">
            <a:noFill/>
            <a:miter lim="800000"/>
            <a:headEnd/>
            <a:tailEnd/>
          </a:ln>
          <a:effectLst/>
        </p:spPr>
        <p:txBody>
          <a:bodyPr>
            <a:spAutoFit/>
          </a:bodyPr>
          <a:lstStyle/>
          <a:p>
            <a:pPr>
              <a:spcBef>
                <a:spcPct val="50000"/>
              </a:spcBef>
              <a:defRPr/>
            </a:pPr>
            <a:r>
              <a:rPr lang="en-US" altLang="zh-CN" sz="2400" b="0">
                <a:solidFill>
                  <a:schemeClr val="tx1"/>
                </a:solidFill>
                <a:effectLst>
                  <a:outerShdw blurRad="38100" dist="38100" dir="2700000" algn="tl">
                    <a:srgbClr val="C0C0C0"/>
                  </a:outerShdw>
                </a:effectLst>
                <a:latin typeface="Times New Roman" pitchFamily="18" charset="0"/>
              </a:rPr>
              <a:t>OP</a:t>
            </a:r>
          </a:p>
        </p:txBody>
      </p:sp>
      <p:sp>
        <p:nvSpPr>
          <p:cNvPr id="29759" name="Text Box 64"/>
          <p:cNvSpPr txBox="1">
            <a:spLocks noChangeArrowheads="1"/>
          </p:cNvSpPr>
          <p:nvPr/>
        </p:nvSpPr>
        <p:spPr bwMode="auto">
          <a:xfrm>
            <a:off x="1511300" y="5948363"/>
            <a:ext cx="544513" cy="457200"/>
          </a:xfrm>
          <a:prstGeom prst="rect">
            <a:avLst/>
          </a:prstGeom>
          <a:noFill/>
          <a:ln w="9525">
            <a:noFill/>
            <a:miter lim="800000"/>
            <a:headEnd/>
            <a:tailEnd/>
          </a:ln>
        </p:spPr>
        <p:txBody>
          <a:bodyPr>
            <a:spAutoFit/>
          </a:bodyPr>
          <a:lstStyle/>
          <a:p>
            <a:pPr>
              <a:spcBef>
                <a:spcPct val="50000"/>
              </a:spcBef>
            </a:pPr>
            <a:r>
              <a:rPr lang="en-US" altLang="zh-CN" sz="2400" b="0">
                <a:solidFill>
                  <a:schemeClr val="tx1"/>
                </a:solidFill>
                <a:latin typeface="Times New Roman" pitchFamily="18" charset="0"/>
              </a:rPr>
              <a:t>16</a:t>
            </a:r>
          </a:p>
        </p:txBody>
      </p:sp>
      <p:sp>
        <p:nvSpPr>
          <p:cNvPr id="29760" name="Text Box 65"/>
          <p:cNvSpPr txBox="1">
            <a:spLocks noChangeArrowheads="1"/>
          </p:cNvSpPr>
          <p:nvPr/>
        </p:nvSpPr>
        <p:spPr bwMode="auto">
          <a:xfrm>
            <a:off x="4916488" y="2451100"/>
            <a:ext cx="3995737" cy="3046413"/>
          </a:xfrm>
          <a:prstGeom prst="rect">
            <a:avLst/>
          </a:prstGeom>
          <a:noFill/>
          <a:ln w="9525">
            <a:noFill/>
            <a:miter lim="800000"/>
            <a:headEnd/>
            <a:tailEnd/>
          </a:ln>
        </p:spPr>
        <p:txBody>
          <a:bodyPr>
            <a:spAutoFit/>
          </a:bodyPr>
          <a:lstStyle/>
          <a:p>
            <a:pPr>
              <a:spcBef>
                <a:spcPct val="50000"/>
              </a:spcBef>
            </a:pPr>
            <a:r>
              <a:rPr lang="en-US" altLang="zh-CN" sz="2400">
                <a:solidFill>
                  <a:srgbClr val="0000FF"/>
                </a:solidFill>
                <a:ea typeface="黑体" pitchFamily="49" charset="-122"/>
              </a:rPr>
              <a:t>S</a:t>
            </a:r>
            <a:r>
              <a:rPr lang="zh-CN" altLang="en-US" sz="2400">
                <a:solidFill>
                  <a:srgbClr val="0000FF"/>
                </a:solidFill>
                <a:ea typeface="黑体" pitchFamily="49" charset="-122"/>
              </a:rPr>
              <a:t>、</a:t>
            </a:r>
            <a:r>
              <a:rPr lang="en-US" altLang="zh-CN" sz="2400">
                <a:solidFill>
                  <a:srgbClr val="0000FF"/>
                </a:solidFill>
                <a:ea typeface="黑体" pitchFamily="49" charset="-122"/>
              </a:rPr>
              <a:t>D</a:t>
            </a:r>
            <a:r>
              <a:rPr lang="zh-CN" altLang="en-US" sz="2400">
                <a:solidFill>
                  <a:srgbClr val="0000FF"/>
                </a:solidFill>
                <a:ea typeface="黑体" pitchFamily="49" charset="-122"/>
              </a:rPr>
              <a:t>：</a:t>
            </a:r>
            <a:r>
              <a:rPr lang="en-US" altLang="zh-CN" sz="2400">
                <a:solidFill>
                  <a:schemeClr val="tx1"/>
                </a:solidFill>
                <a:ea typeface="黑体" pitchFamily="49" charset="-122"/>
              </a:rPr>
              <a:t>3</a:t>
            </a:r>
            <a:r>
              <a:rPr lang="zh-CN" altLang="en-US" sz="2400">
                <a:solidFill>
                  <a:schemeClr val="tx1"/>
                </a:solidFill>
                <a:ea typeface="黑体" pitchFamily="49" charset="-122"/>
              </a:rPr>
              <a:t>位指定寻址方式，</a:t>
            </a:r>
            <a:r>
              <a:rPr lang="en-US" altLang="zh-CN" sz="2400">
                <a:solidFill>
                  <a:schemeClr val="tx1"/>
                </a:solidFill>
                <a:ea typeface="黑体" pitchFamily="49" charset="-122"/>
              </a:rPr>
              <a:t>3</a:t>
            </a:r>
            <a:r>
              <a:rPr lang="zh-CN" altLang="en-US" sz="2400">
                <a:solidFill>
                  <a:schemeClr val="tx1"/>
                </a:solidFill>
                <a:ea typeface="黑体" pitchFamily="49" charset="-122"/>
              </a:rPr>
              <a:t>位为寄存器编号</a:t>
            </a:r>
          </a:p>
          <a:p>
            <a:pPr>
              <a:spcBef>
                <a:spcPct val="50000"/>
              </a:spcBef>
            </a:pPr>
            <a:r>
              <a:rPr lang="en-US" altLang="zh-CN" sz="2400">
                <a:solidFill>
                  <a:srgbClr val="0000FF"/>
                </a:solidFill>
                <a:ea typeface="黑体" pitchFamily="49" charset="-122"/>
              </a:rPr>
              <a:t>R</a:t>
            </a:r>
            <a:r>
              <a:rPr lang="zh-CN" altLang="en-US" sz="2400">
                <a:solidFill>
                  <a:srgbClr val="0000FF"/>
                </a:solidFill>
                <a:ea typeface="黑体" pitchFamily="49" charset="-122"/>
              </a:rPr>
              <a:t>：</a:t>
            </a:r>
            <a:r>
              <a:rPr lang="en-US" altLang="zh-CN" sz="2400">
                <a:solidFill>
                  <a:schemeClr val="tx1"/>
                </a:solidFill>
                <a:ea typeface="黑体" pitchFamily="49" charset="-122"/>
              </a:rPr>
              <a:t>8</a:t>
            </a:r>
            <a:r>
              <a:rPr lang="zh-CN" altLang="en-US" sz="2400">
                <a:solidFill>
                  <a:schemeClr val="tx1"/>
                </a:solidFill>
                <a:ea typeface="黑体" pitchFamily="49" charset="-122"/>
              </a:rPr>
              <a:t>个通用寄存器之一</a:t>
            </a:r>
          </a:p>
          <a:p>
            <a:pPr>
              <a:spcBef>
                <a:spcPct val="50000"/>
              </a:spcBef>
            </a:pPr>
            <a:r>
              <a:rPr lang="en-US" altLang="zh-CN" sz="2400">
                <a:solidFill>
                  <a:srgbClr val="0000FF"/>
                </a:solidFill>
                <a:ea typeface="黑体" pitchFamily="49" charset="-122"/>
              </a:rPr>
              <a:t>FR</a:t>
            </a:r>
            <a:r>
              <a:rPr lang="zh-CN" altLang="en-US" sz="2400">
                <a:solidFill>
                  <a:srgbClr val="0000FF"/>
                </a:solidFill>
                <a:ea typeface="黑体" pitchFamily="49" charset="-122"/>
              </a:rPr>
              <a:t>：</a:t>
            </a:r>
            <a:r>
              <a:rPr lang="en-US" altLang="zh-CN" sz="2400">
                <a:solidFill>
                  <a:schemeClr val="tx1"/>
                </a:solidFill>
                <a:ea typeface="黑体" pitchFamily="49" charset="-122"/>
              </a:rPr>
              <a:t>4</a:t>
            </a:r>
            <a:r>
              <a:rPr lang="zh-CN" altLang="en-US" sz="2400">
                <a:solidFill>
                  <a:schemeClr val="tx1"/>
                </a:solidFill>
                <a:ea typeface="黑体" pitchFamily="49" charset="-122"/>
              </a:rPr>
              <a:t>个浮点寄存器之一</a:t>
            </a:r>
          </a:p>
          <a:p>
            <a:pPr>
              <a:spcBef>
                <a:spcPct val="50000"/>
              </a:spcBef>
            </a:pPr>
            <a:r>
              <a:rPr lang="en-US" altLang="zh-CN" sz="2400">
                <a:solidFill>
                  <a:srgbClr val="0000FF"/>
                </a:solidFill>
                <a:ea typeface="黑体" pitchFamily="49" charset="-122"/>
              </a:rPr>
              <a:t>X</a:t>
            </a:r>
            <a:r>
              <a:rPr lang="zh-CN" altLang="en-US" sz="2400">
                <a:solidFill>
                  <a:srgbClr val="0000FF"/>
                </a:solidFill>
                <a:ea typeface="黑体" pitchFamily="49" charset="-122"/>
              </a:rPr>
              <a:t>：</a:t>
            </a:r>
            <a:r>
              <a:rPr lang="zh-CN" altLang="en-US" sz="2400">
                <a:solidFill>
                  <a:schemeClr val="tx1"/>
                </a:solidFill>
                <a:ea typeface="黑体" pitchFamily="49" charset="-122"/>
              </a:rPr>
              <a:t>位移</a:t>
            </a:r>
          </a:p>
          <a:p>
            <a:pPr>
              <a:spcBef>
                <a:spcPct val="50000"/>
              </a:spcBef>
            </a:pPr>
            <a:endParaRPr lang="zh-CN" altLang="en-US" sz="2400">
              <a:solidFill>
                <a:schemeClr val="tx1"/>
              </a:solidFill>
              <a:ea typeface="黑体" pitchFamily="49" charset="-122"/>
            </a:endParaRPr>
          </a:p>
        </p:txBody>
      </p:sp>
      <p:sp>
        <p:nvSpPr>
          <p:cNvPr id="389186" name="Text Box 66"/>
          <p:cNvSpPr txBox="1">
            <a:spLocks noChangeArrowheads="1"/>
          </p:cNvSpPr>
          <p:nvPr/>
        </p:nvSpPr>
        <p:spPr bwMode="auto">
          <a:xfrm>
            <a:off x="2808288" y="2449513"/>
            <a:ext cx="1544637"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389187" name="Text Box 67"/>
          <p:cNvSpPr txBox="1">
            <a:spLocks noChangeArrowheads="1"/>
          </p:cNvSpPr>
          <p:nvPr/>
        </p:nvSpPr>
        <p:spPr bwMode="auto">
          <a:xfrm>
            <a:off x="2849563" y="3979863"/>
            <a:ext cx="1517650" cy="457200"/>
          </a:xfrm>
          <a:prstGeom prst="rect">
            <a:avLst/>
          </a:prstGeom>
          <a:noFill/>
          <a:ln w="9525">
            <a:noFill/>
            <a:miter lim="800000"/>
            <a:headEnd/>
            <a:tailEnd/>
          </a:ln>
          <a:effectLst/>
        </p:spPr>
        <p:txBody>
          <a:bodyPr>
            <a:spAutoFit/>
          </a:bodyPr>
          <a:lstStyle/>
          <a:p>
            <a:pPr>
              <a:spcBef>
                <a:spcPct val="50000"/>
              </a:spcBef>
              <a:defRPr/>
            </a:pPr>
            <a:r>
              <a:rPr lang="zh-CN" altLang="en-US" sz="2400" b="0">
                <a:solidFill>
                  <a:srgbClr val="0000FF"/>
                </a:solidFill>
                <a:effectLst>
                  <a:outerShdw blurRad="38100" dist="38100" dir="2700000" algn="tl">
                    <a:srgbClr val="C0C0C0"/>
                  </a:outerShdw>
                </a:effectLst>
                <a:latin typeface="Times New Roman" pitchFamily="18" charset="0"/>
                <a:ea typeface="黑体" pitchFamily="2" charset="-122"/>
              </a:rPr>
              <a:t>存储地址</a:t>
            </a:r>
          </a:p>
        </p:txBody>
      </p:sp>
      <p:sp>
        <p:nvSpPr>
          <p:cNvPr id="29763" name="Text Box 68"/>
          <p:cNvSpPr txBox="1">
            <a:spLocks noChangeArrowheads="1"/>
          </p:cNvSpPr>
          <p:nvPr/>
        </p:nvSpPr>
        <p:spPr bwMode="auto">
          <a:xfrm>
            <a:off x="4926013" y="1884363"/>
            <a:ext cx="3663950" cy="415925"/>
          </a:xfrm>
          <a:prstGeom prst="rect">
            <a:avLst/>
          </a:prstGeom>
          <a:noFill/>
          <a:ln w="12700">
            <a:noFill/>
            <a:miter lim="800000"/>
            <a:headEnd/>
            <a:tailEnd/>
          </a:ln>
        </p:spPr>
        <p:txBody>
          <a:bodyPr lIns="63500" tIns="25400" rIns="63500" bIns="25400">
            <a:spAutoFit/>
          </a:bodyPr>
          <a:lstStyle/>
          <a:p>
            <a:pPr>
              <a:spcBef>
                <a:spcPct val="50000"/>
              </a:spcBef>
            </a:pPr>
            <a:r>
              <a:rPr lang="zh-CN" altLang="en-US" sz="2400">
                <a:ea typeface="黑体" pitchFamily="49" charset="-122"/>
              </a:rPr>
              <a:t>采用专门的寻址方式字段</a:t>
            </a:r>
          </a:p>
        </p:txBody>
      </p:sp>
      <p:sp>
        <p:nvSpPr>
          <p:cNvPr id="68" name="TextBox 67"/>
          <p:cNvSpPr txBox="1">
            <a:spLocks noChangeArrowheads="1"/>
          </p:cNvSpPr>
          <p:nvPr/>
        </p:nvSpPr>
        <p:spPr bwMode="auto">
          <a:xfrm>
            <a:off x="3562350" y="5605463"/>
            <a:ext cx="4640263" cy="460375"/>
          </a:xfrm>
          <a:prstGeom prst="rect">
            <a:avLst/>
          </a:prstGeom>
          <a:noFill/>
          <a:ln w="9525">
            <a:noFill/>
            <a:miter lim="800000"/>
            <a:headEnd/>
            <a:tailEnd/>
          </a:ln>
        </p:spPr>
        <p:txBody>
          <a:bodyPr>
            <a:spAutoFit/>
          </a:bodyPr>
          <a:lstStyle/>
          <a:p>
            <a:r>
              <a:rPr lang="zh-CN" altLang="en-US" sz="2400">
                <a:solidFill>
                  <a:schemeClr val="tx1"/>
                </a:solidFill>
                <a:latin typeface="黑体" pitchFamily="49" charset="-122"/>
                <a:ea typeface="黑体" pitchFamily="49" charset="-122"/>
              </a:rPr>
              <a:t>格式：变长操作码、变长指令字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0738" y="139700"/>
            <a:ext cx="6924675" cy="368300"/>
          </a:xfrm>
          <a:noFill/>
        </p:spPr>
        <p:txBody>
          <a:bodyPr/>
          <a:lstStyle/>
          <a:p>
            <a:r>
              <a:rPr lang="zh-CN" altLang="en-US" smtClean="0">
                <a:ea typeface="宋体" panose="02010600030101010101" pitchFamily="2" charset="-122"/>
              </a:rPr>
              <a:t>条件测试方式</a:t>
            </a:r>
            <a:endParaRPr lang="en-US" altLang="zh-CN" smtClean="0">
              <a:ea typeface="宋体" panose="02010600030101010101" pitchFamily="2" charset="-122"/>
            </a:endParaRPr>
          </a:p>
        </p:txBody>
      </p:sp>
      <p:sp>
        <p:nvSpPr>
          <p:cNvPr id="391171" name="Rectangle 3"/>
          <p:cNvSpPr>
            <a:spLocks noGrp="1" noChangeArrowheads="1"/>
          </p:cNvSpPr>
          <p:nvPr>
            <p:ph type="body" idx="1"/>
          </p:nvPr>
        </p:nvSpPr>
        <p:spPr>
          <a:xfrm>
            <a:off x="157163" y="708025"/>
            <a:ext cx="8986837" cy="5711825"/>
          </a:xfrm>
        </p:spPr>
        <p:txBody>
          <a:bodyPr lIns="63500" tIns="25400" rIns="63500" bIns="25400">
            <a:spAutoFit/>
          </a:bodyPr>
          <a:lstStyle/>
          <a:p>
            <a:pPr marL="342900" indent="-342900">
              <a:lnSpc>
                <a:spcPct val="120000"/>
              </a:lnSpc>
              <a:spcBef>
                <a:spcPct val="20000"/>
              </a:spcBef>
              <a:buFont typeface="Wingdings" panose="05000000000000000000" pitchFamily="2" charset="2"/>
              <a:buNone/>
              <a:tabLst>
                <a:tab pos="965200" algn="l"/>
              </a:tabLst>
              <a:defRPr/>
            </a:pPr>
            <a:r>
              <a:rPr lang="zh-CN" altLang="en-US" sz="1600" dirty="0" smtClean="0"/>
              <a:t>° </a:t>
            </a:r>
            <a:r>
              <a:rPr lang="zh-CN" altLang="en-US" sz="1800" dirty="0" smtClean="0">
                <a:latin typeface="Arial" panose="020B0604020202020204" pitchFamily="34" charset="0"/>
                <a:ea typeface="黑体" panose="02010609060101010101" pitchFamily="49" charset="-122"/>
              </a:rPr>
              <a:t>条件转移指令通常根据</a:t>
            </a:r>
            <a:r>
              <a:rPr lang="en-US" altLang="zh-CN" sz="1800" dirty="0" smtClean="0">
                <a:solidFill>
                  <a:schemeClr val="accent1"/>
                </a:solidFill>
                <a:latin typeface="Arial" panose="020B0604020202020204" pitchFamily="34" charset="0"/>
                <a:ea typeface="黑体" panose="02010609060101010101" pitchFamily="49" charset="-122"/>
              </a:rPr>
              <a:t>Condition Codes (</a:t>
            </a:r>
            <a:r>
              <a:rPr lang="zh-CN" altLang="en-US" sz="1800" dirty="0" smtClean="0">
                <a:solidFill>
                  <a:schemeClr val="accent1"/>
                </a:solidFill>
                <a:latin typeface="Arial" panose="020B0604020202020204" pitchFamily="34" charset="0"/>
                <a:ea typeface="黑体" panose="02010609060101010101" pitchFamily="49" charset="-122"/>
              </a:rPr>
              <a:t>条件码 </a:t>
            </a:r>
            <a:r>
              <a:rPr lang="en-US" altLang="zh-CN" sz="1800" dirty="0" smtClean="0">
                <a:solidFill>
                  <a:schemeClr val="accent1"/>
                </a:solidFill>
                <a:latin typeface="Arial" panose="020B0604020202020204" pitchFamily="34" charset="0"/>
                <a:ea typeface="黑体" panose="02010609060101010101" pitchFamily="49" charset="-122"/>
              </a:rPr>
              <a:t>CC/ </a:t>
            </a:r>
            <a:r>
              <a:rPr lang="zh-CN" altLang="en-US" sz="1800" dirty="0" smtClean="0">
                <a:solidFill>
                  <a:schemeClr val="accent1"/>
                </a:solidFill>
                <a:latin typeface="Arial" panose="020B0604020202020204" pitchFamily="34" charset="0"/>
                <a:ea typeface="黑体" panose="02010609060101010101" pitchFamily="49" charset="-122"/>
              </a:rPr>
              <a:t>状态位 </a:t>
            </a:r>
            <a:r>
              <a:rPr lang="en-US" altLang="zh-CN" sz="1800" dirty="0" smtClean="0">
                <a:solidFill>
                  <a:schemeClr val="accent1"/>
                </a:solidFill>
                <a:latin typeface="Arial" panose="020B0604020202020204" pitchFamily="34" charset="0"/>
                <a:ea typeface="黑体" panose="02010609060101010101" pitchFamily="49" charset="-122"/>
              </a:rPr>
              <a:t>/ </a:t>
            </a:r>
            <a:r>
              <a:rPr lang="zh-CN" altLang="en-US" sz="1800" dirty="0" smtClean="0">
                <a:solidFill>
                  <a:schemeClr val="accent1"/>
                </a:solidFill>
                <a:latin typeface="Arial" panose="020B0604020202020204" pitchFamily="34" charset="0"/>
                <a:ea typeface="黑体" panose="02010609060101010101" pitchFamily="49" charset="-122"/>
              </a:rPr>
              <a:t>标志位</a:t>
            </a:r>
            <a:r>
              <a:rPr lang="en-US" altLang="zh-CN" sz="1800" dirty="0" smtClean="0">
                <a:solidFill>
                  <a:schemeClr val="accent1"/>
                </a:solidFill>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转移 </a:t>
            </a:r>
            <a:endParaRPr lang="en-US" altLang="zh-CN" sz="1800" dirty="0" smtClean="0">
              <a:solidFill>
                <a:schemeClr val="accent1"/>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一般</a:t>
            </a:r>
            <a:r>
              <a:rPr lang="zh-CN" altLang="en-US" sz="1800" dirty="0" smtClean="0">
                <a:solidFill>
                  <a:schemeClr val="accent2"/>
                </a:solidFill>
                <a:latin typeface="Arial" panose="020B0604020202020204" pitchFamily="34" charset="0"/>
                <a:ea typeface="黑体" panose="02010609060101010101" pitchFamily="49" charset="-122"/>
              </a:rPr>
              <a:t>通过执行算术指令或显式地由比较和测试指令来设置</a:t>
            </a:r>
            <a:r>
              <a:rPr lang="en-US" altLang="zh-CN" sz="1800" dirty="0" smtClean="0">
                <a:solidFill>
                  <a:schemeClr val="accent2"/>
                </a:solidFill>
                <a:latin typeface="Arial" panose="020B0604020202020204" pitchFamily="34" charset="0"/>
                <a:ea typeface="黑体" panose="02010609060101010101" pitchFamily="49" charset="-122"/>
              </a:rPr>
              <a:t>CC</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sub</a:t>
            </a:r>
            <a:r>
              <a:rPr lang="zh-CN" altLang="en-US" sz="1800" dirty="0" smtClean="0">
                <a:solidFill>
                  <a:srgbClr val="A50021"/>
                </a:solidFill>
                <a:latin typeface="Arial" panose="020B0604020202020204" pitchFamily="34" charset="0"/>
                <a:ea typeface="黑体" panose="02010609060101010101" pitchFamily="49" charset="-122"/>
              </a:rPr>
              <a:t> </a:t>
            </a:r>
            <a:r>
              <a:rPr lang="en-US" altLang="zh-CN" sz="1800" dirty="0" smtClean="0">
                <a:solidFill>
                  <a:srgbClr val="A50021"/>
                </a:solidFill>
                <a:latin typeface="Arial" panose="020B0604020202020204" pitchFamily="34" charset="0"/>
                <a:ea typeface="黑体" panose="02010609060101010101" pitchFamily="49" charset="-122"/>
              </a:rPr>
              <a:t>r1, r2, r3     ;r2</a:t>
            </a:r>
            <a:r>
              <a:rPr lang="zh-CN" altLang="en-US" sz="1800" dirty="0" smtClean="0">
                <a:solidFill>
                  <a:srgbClr val="A50021"/>
                </a:solidFill>
                <a:latin typeface="Arial" panose="020B0604020202020204" pitchFamily="34" charset="0"/>
                <a:ea typeface="黑体" panose="02010609060101010101" pitchFamily="49" charset="-122"/>
              </a:rPr>
              <a:t>和</a:t>
            </a:r>
            <a:r>
              <a:rPr lang="en-US" altLang="zh-CN" sz="1800" dirty="0" smtClean="0">
                <a:solidFill>
                  <a:srgbClr val="A50021"/>
                </a:solidFill>
                <a:latin typeface="Arial" panose="020B0604020202020204" pitchFamily="34" charset="0"/>
                <a:ea typeface="黑体" panose="02010609060101010101" pitchFamily="49" charset="-122"/>
              </a:rPr>
              <a:t>r3</a:t>
            </a:r>
            <a:r>
              <a:rPr lang="zh-CN" altLang="en-US" sz="1800" dirty="0" smtClean="0">
                <a:solidFill>
                  <a:srgbClr val="A50021"/>
                </a:solidFill>
                <a:latin typeface="Arial" panose="020B0604020202020204" pitchFamily="34" charset="0"/>
                <a:ea typeface="黑体" panose="02010609060101010101" pitchFamily="49" charset="-122"/>
              </a:rPr>
              <a:t>相减</a:t>
            </a:r>
            <a:r>
              <a:rPr lang="en-US" altLang="zh-CN" sz="1800" dirty="0" smtClean="0">
                <a:solidFill>
                  <a:srgbClr val="A50021"/>
                </a:solidFill>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结果在</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中，并生成标志位</a:t>
            </a:r>
            <a:r>
              <a:rPr lang="en-US" altLang="zh-CN" sz="1800" dirty="0" smtClean="0">
                <a:solidFill>
                  <a:srgbClr val="A50021"/>
                </a:solidFill>
                <a:latin typeface="Arial" panose="020B0604020202020204" pitchFamily="34" charset="0"/>
                <a:ea typeface="黑体" panose="02010609060101010101" pitchFamily="49" charset="-122"/>
              </a:rPr>
              <a:t>ZF</a:t>
            </a:r>
            <a:r>
              <a:rPr lang="zh-CN" altLang="en-US" sz="1800" dirty="0" smtClean="0">
                <a:solidFill>
                  <a:srgbClr val="A50021"/>
                </a:solidFill>
                <a:latin typeface="Arial" panose="020B0604020202020204" pitchFamily="34" charset="0"/>
                <a:ea typeface="黑体" panose="02010609060101010101" pitchFamily="49" charset="-122"/>
              </a:rPr>
              <a:t>、</a:t>
            </a:r>
            <a:r>
              <a:rPr lang="en-US" altLang="zh-CN" sz="1800" dirty="0" smtClean="0">
                <a:solidFill>
                  <a:srgbClr val="A50021"/>
                </a:solidFill>
                <a:latin typeface="Arial" panose="020B0604020202020204" pitchFamily="34" charset="0"/>
                <a:ea typeface="黑体" panose="02010609060101010101" pitchFamily="49" charset="-122"/>
              </a:rPr>
              <a:t>CF</a:t>
            </a:r>
            <a:r>
              <a:rPr lang="zh-CN" altLang="en-US" sz="1800" dirty="0" smtClean="0">
                <a:solidFill>
                  <a:srgbClr val="A50021"/>
                </a:solidFill>
                <a:latin typeface="Arial" panose="020B0604020202020204" pitchFamily="34" charset="0"/>
                <a:ea typeface="黑体" panose="02010609060101010101" pitchFamily="49" charset="-122"/>
              </a:rPr>
              <a:t>等</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bz</a:t>
            </a:r>
            <a:r>
              <a:rPr lang="en-US" altLang="zh-CN" sz="1800" dirty="0" smtClean="0">
                <a:solidFill>
                  <a:srgbClr val="A50021"/>
                </a:solidFill>
                <a:latin typeface="Arial" panose="020B0604020202020204" pitchFamily="34" charset="0"/>
                <a:ea typeface="黑体" panose="02010609060101010101" pitchFamily="49" charset="-122"/>
              </a:rPr>
              <a:t> label</a:t>
            </a:r>
            <a:r>
              <a:rPr lang="zh-CN" altLang="en-US" sz="1800" dirty="0" smtClean="0">
                <a:solidFill>
                  <a:srgbClr val="A50021"/>
                </a:solidFill>
                <a:latin typeface="Arial" panose="020B0604020202020204" pitchFamily="34" charset="0"/>
                <a:ea typeface="黑体" panose="02010609060101010101" pitchFamily="49" charset="-122"/>
              </a:rPr>
              <a:t>	         </a:t>
            </a:r>
            <a:r>
              <a:rPr lang="en-US" altLang="zh-CN" sz="1800" dirty="0" smtClean="0">
                <a:solidFill>
                  <a:srgbClr val="A50021"/>
                </a:solidFill>
                <a:latin typeface="Arial" panose="020B0604020202020204" pitchFamily="34" charset="0"/>
                <a:ea typeface="黑体" panose="02010609060101010101" pitchFamily="49" charset="-122"/>
              </a:rPr>
              <a:t>;</a:t>
            </a:r>
            <a:r>
              <a:rPr lang="zh-CN" altLang="en-US" sz="1800" dirty="0" smtClean="0">
                <a:solidFill>
                  <a:srgbClr val="A50021"/>
                </a:solidFill>
                <a:latin typeface="Arial" panose="020B0604020202020204" pitchFamily="34" charset="0"/>
                <a:ea typeface="黑体" panose="02010609060101010101" pitchFamily="49" charset="-122"/>
              </a:rPr>
              <a:t>标志位</a:t>
            </a:r>
            <a:r>
              <a:rPr lang="en-US" altLang="zh-CN" sz="1800" dirty="0" smtClean="0">
                <a:solidFill>
                  <a:srgbClr val="A50021"/>
                </a:solidFill>
                <a:latin typeface="Arial" panose="020B0604020202020204" pitchFamily="34" charset="0"/>
                <a:ea typeface="黑体" panose="02010609060101010101" pitchFamily="49" charset="-122"/>
              </a:rPr>
              <a:t>ZF=1</a:t>
            </a:r>
            <a:r>
              <a:rPr lang="zh-CN" altLang="en-US" sz="1800" dirty="0" smtClean="0">
                <a:solidFill>
                  <a:srgbClr val="A50021"/>
                </a:solidFill>
                <a:latin typeface="Arial" panose="020B0604020202020204" pitchFamily="34" charset="0"/>
                <a:ea typeface="黑体" panose="02010609060101010101" pitchFamily="49" charset="-122"/>
              </a:rPr>
              <a:t>时转到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处执行；否则顺序执行</a:t>
            </a:r>
          </a:p>
          <a:p>
            <a:pPr marL="342900" indent="-342900">
              <a:lnSpc>
                <a:spcPct val="135000"/>
              </a:lnSpc>
              <a:spcBef>
                <a:spcPct val="20000"/>
              </a:spcBef>
              <a:buFont typeface="Wingdings" panose="05000000000000000000" pitchFamily="2" charset="2"/>
              <a:buNone/>
              <a:tabLst>
                <a:tab pos="965200" algn="l"/>
              </a:tabLst>
              <a:defRPr/>
            </a:pPr>
            <a:r>
              <a:rPr lang="zh-CN" altLang="en-US" sz="1600" dirty="0" smtClean="0">
                <a:latin typeface="Arial" panose="020B0604020202020204" pitchFamily="34" charset="0"/>
                <a:ea typeface="黑体" panose="02010609060101010101" pitchFamily="49" charset="-122"/>
              </a:rPr>
              <a:t>°</a:t>
            </a:r>
            <a:r>
              <a:rPr lang="zh-CN" altLang="en-US" sz="1800" dirty="0" smtClean="0">
                <a:latin typeface="Arial" panose="020B0604020202020204" pitchFamily="34" charset="0"/>
                <a:ea typeface="黑体" panose="02010609060101010101" pitchFamily="49" charset="-122"/>
              </a:rPr>
              <a:t>常用的标志（条件码）有四种：</a:t>
            </a:r>
            <a:endParaRPr lang="en-US" altLang="zh-CN" sz="1800" dirty="0" smtClean="0">
              <a:latin typeface="Arial" panose="020B0604020202020204" pitchFamily="34" charset="0"/>
              <a:ea typeface="黑体" panose="02010609060101010101" pitchFamily="49" charset="-122"/>
            </a:endParaRPr>
          </a:p>
          <a:p>
            <a:pPr marL="342900" indent="-342900">
              <a:lnSpc>
                <a:spcPct val="135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SF – negative   OF</a:t>
            </a:r>
            <a:r>
              <a:rPr lang="zh-CN" altLang="en-US"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 – overflow  </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CF – </a:t>
            </a:r>
            <a:r>
              <a:rPr lang="zh-CN" altLang="en-US"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进位</a:t>
            </a:r>
            <a:r>
              <a:rPr lang="en-US" altLang="zh-CN"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a:t>
            </a:r>
            <a:r>
              <a:rPr lang="zh-CN" altLang="en-US" sz="1800" dirty="0" smtClean="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借位</a:t>
            </a:r>
            <a:r>
              <a:rPr lang="zh-CN" altLang="en-US" dirty="0" smtClean="0">
                <a:solidFill>
                  <a:schemeClr val="accent2"/>
                </a:solidFill>
                <a:latin typeface="Arial" panose="020B0604020202020204" pitchFamily="34" charset="0"/>
                <a:ea typeface="黑体" panose="02010609060101010101" pitchFamily="49" charset="-122"/>
              </a:rPr>
              <a:t>   </a:t>
            </a:r>
            <a:r>
              <a:rPr lang="zh-CN" altLang="en-US" sz="1800" dirty="0" smtClean="0">
                <a:solidFill>
                  <a:schemeClr val="accent2"/>
                </a:solidFill>
                <a:latin typeface="Arial" panose="020B0604020202020204" pitchFamily="34" charset="0"/>
                <a:ea typeface="黑体" panose="02010609060101010101" pitchFamily="49" charset="-122"/>
              </a:rPr>
              <a:t> </a:t>
            </a:r>
            <a:r>
              <a:rPr lang="en-US" altLang="zh-CN" sz="1800" dirty="0" smtClean="0">
                <a:solidFill>
                  <a:schemeClr val="accent2"/>
                </a:solidFill>
                <a:latin typeface="Arial" panose="020B0604020202020204" pitchFamily="34" charset="0"/>
                <a:ea typeface="黑体" panose="02010609060101010101" pitchFamily="49" charset="-122"/>
              </a:rPr>
              <a:t>ZF – zero</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借位如何生成？</a:t>
            </a:r>
            <a:r>
              <a:rPr lang="en-US" altLang="zh-CN" sz="1800" dirty="0" smtClean="0">
                <a:latin typeface="Arial" panose="020B0604020202020204" pitchFamily="34" charset="0"/>
                <a:ea typeface="黑体" panose="02010609060101010101" pitchFamily="49" charset="-122"/>
              </a:rPr>
              <a:t>CF=</a:t>
            </a:r>
            <a:r>
              <a:rPr lang="en-US" altLang="zh-CN" sz="1800" dirty="0" err="1" smtClean="0">
                <a:latin typeface="Arial" panose="020B0604020202020204" pitchFamily="34" charset="0"/>
                <a:ea typeface="黑体" panose="02010609060101010101" pitchFamily="49" charset="-122"/>
              </a:rPr>
              <a:t>Cout</a:t>
            </a:r>
            <a:r>
              <a:rPr lang="en-US" altLang="zh-CN" sz="1800" dirty="0" err="1" smtClean="0">
                <a:latin typeface="Arial" panose="020B0604020202020204" pitchFamily="34" charset="0"/>
              </a:rPr>
              <a:t>⊕sub</a:t>
            </a:r>
            <a:endParaRPr lang="en-US" altLang="zh-CN" sz="1800" dirty="0" smtClean="0">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标志可存于</a:t>
            </a:r>
            <a:r>
              <a:rPr lang="zh-CN" altLang="en-US" sz="1800" dirty="0" smtClean="0">
                <a:solidFill>
                  <a:schemeClr val="accent1"/>
                </a:solidFill>
                <a:latin typeface="Arial" panose="020B0604020202020204" pitchFamily="34" charset="0"/>
                <a:ea typeface="黑体" panose="02010609060101010101" pitchFamily="49" charset="-122"/>
              </a:rPr>
              <a:t>标志寄存器</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条件码寄存器</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solidFill>
                  <a:schemeClr val="accent1"/>
                </a:solidFill>
                <a:latin typeface="Arial" panose="020B0604020202020204" pitchFamily="34" charset="0"/>
                <a:ea typeface="黑体" panose="02010609060101010101" pitchFamily="49" charset="-122"/>
              </a:rPr>
              <a:t>      </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状态寄存器</a:t>
            </a:r>
            <a:r>
              <a:rPr lang="en-US" altLang="zh-CN" sz="1800" dirty="0" smtClean="0">
                <a:latin typeface="Arial" panose="020B0604020202020204" pitchFamily="34" charset="0"/>
                <a:ea typeface="黑体" panose="02010609060101010101" pitchFamily="49" charset="-122"/>
              </a:rPr>
              <a:t>/</a:t>
            </a:r>
            <a:r>
              <a:rPr lang="zh-CN" altLang="en-US" sz="1800" dirty="0" smtClean="0">
                <a:solidFill>
                  <a:schemeClr val="accent1"/>
                </a:solidFill>
                <a:latin typeface="Arial" panose="020B0604020202020204" pitchFamily="34" charset="0"/>
                <a:ea typeface="黑体" panose="02010609060101010101" pitchFamily="49" charset="-122"/>
              </a:rPr>
              <a:t>程序状态字寄存器</a:t>
            </a:r>
            <a:endParaRPr lang="zh-CN" altLang="en-US" sz="1800" dirty="0" smtClean="0">
              <a:solidFill>
                <a:schemeClr val="accent2"/>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zh-CN" altLang="en-US" sz="1800" dirty="0" smtClean="0">
                <a:solidFill>
                  <a:schemeClr val="accent2"/>
                </a:solidFill>
                <a:latin typeface="Arial" panose="020B0604020202020204" pitchFamily="34" charset="0"/>
                <a:ea typeface="黑体" panose="02010609060101010101" pitchFamily="49" charset="-122"/>
              </a:rPr>
              <a:t>     也可由指定的通用寄存器来存放状态位</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cmp</a:t>
            </a:r>
            <a:r>
              <a:rPr lang="en-US" altLang="zh-CN" sz="1800" dirty="0" smtClean="0">
                <a:solidFill>
                  <a:srgbClr val="A50021"/>
                </a:solidFill>
                <a:latin typeface="Arial" panose="020B0604020202020204" pitchFamily="34" charset="0"/>
                <a:ea typeface="黑体" panose="02010609060101010101" pitchFamily="49" charset="-122"/>
              </a:rPr>
              <a:t> r1, r2, r3    ;</a:t>
            </a:r>
            <a:r>
              <a:rPr lang="zh-CN" altLang="en-US" sz="1800" dirty="0" smtClean="0">
                <a:solidFill>
                  <a:srgbClr val="A50021"/>
                </a:solidFill>
                <a:latin typeface="Arial" panose="020B0604020202020204" pitchFamily="34" charset="0"/>
                <a:ea typeface="黑体" panose="02010609060101010101" pitchFamily="49" charset="-122"/>
              </a:rPr>
              <a:t>比较</a:t>
            </a:r>
            <a:r>
              <a:rPr lang="en-US" altLang="zh-CN" sz="1800" dirty="0" smtClean="0">
                <a:solidFill>
                  <a:srgbClr val="A50021"/>
                </a:solidFill>
                <a:latin typeface="Arial" panose="020B0604020202020204" pitchFamily="34" charset="0"/>
                <a:ea typeface="黑体" panose="02010609060101010101" pitchFamily="49" charset="-122"/>
              </a:rPr>
              <a:t>r2</a:t>
            </a:r>
            <a:r>
              <a:rPr lang="zh-CN" altLang="en-US" sz="1800" dirty="0" smtClean="0">
                <a:solidFill>
                  <a:srgbClr val="A50021"/>
                </a:solidFill>
                <a:latin typeface="Arial" panose="020B0604020202020204" pitchFamily="34" charset="0"/>
                <a:ea typeface="黑体" panose="02010609060101010101" pitchFamily="49" charset="-122"/>
              </a:rPr>
              <a:t>和</a:t>
            </a:r>
            <a:r>
              <a:rPr lang="en-US" altLang="zh-CN" sz="1800" dirty="0" smtClean="0">
                <a:solidFill>
                  <a:srgbClr val="A50021"/>
                </a:solidFill>
                <a:latin typeface="Arial" panose="020B0604020202020204" pitchFamily="34" charset="0"/>
                <a:ea typeface="黑体" panose="02010609060101010101" pitchFamily="49" charset="-122"/>
              </a:rPr>
              <a:t>r3, </a:t>
            </a:r>
            <a:r>
              <a:rPr lang="zh-CN" altLang="en-US" sz="1800" dirty="0" smtClean="0">
                <a:solidFill>
                  <a:srgbClr val="A50021"/>
                </a:solidFill>
                <a:latin typeface="Arial" panose="020B0604020202020204" pitchFamily="34" charset="0"/>
                <a:ea typeface="黑体" panose="02010609060101010101" pitchFamily="49" charset="-122"/>
              </a:rPr>
              <a:t>标志位存储在</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中</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bgt</a:t>
            </a:r>
            <a:r>
              <a:rPr lang="en-US" altLang="zh-CN" sz="1800" dirty="0" smtClean="0">
                <a:solidFill>
                  <a:srgbClr val="A50021"/>
                </a:solidFill>
                <a:latin typeface="Arial" panose="020B0604020202020204" pitchFamily="34" charset="0"/>
                <a:ea typeface="黑体" panose="02010609060101010101" pitchFamily="49" charset="-122"/>
              </a:rPr>
              <a:t> r1, label       ;</a:t>
            </a:r>
            <a:r>
              <a:rPr lang="zh-CN" altLang="en-US" sz="1800" dirty="0" smtClean="0">
                <a:solidFill>
                  <a:srgbClr val="A50021"/>
                </a:solidFill>
                <a:latin typeface="Arial" panose="020B0604020202020204" pitchFamily="34" charset="0"/>
                <a:ea typeface="黑体" panose="02010609060101010101" pitchFamily="49" charset="-122"/>
              </a:rPr>
              <a:t>判断</a:t>
            </a:r>
            <a:r>
              <a:rPr lang="en-US" altLang="zh-CN" sz="1800" dirty="0" smtClean="0">
                <a:solidFill>
                  <a:srgbClr val="A50021"/>
                </a:solidFill>
                <a:latin typeface="Arial" panose="020B0604020202020204" pitchFamily="34" charset="0"/>
                <a:ea typeface="黑体" panose="02010609060101010101" pitchFamily="49" charset="-122"/>
              </a:rPr>
              <a:t>r1</a:t>
            </a:r>
            <a:r>
              <a:rPr lang="zh-CN" altLang="en-US" sz="1800" dirty="0" smtClean="0">
                <a:solidFill>
                  <a:srgbClr val="A50021"/>
                </a:solidFill>
                <a:latin typeface="Arial" panose="020B0604020202020204" pitchFamily="34" charset="0"/>
                <a:ea typeface="黑体" panose="02010609060101010101" pitchFamily="49" charset="-122"/>
              </a:rPr>
              <a:t>是否大于</a:t>
            </a:r>
            <a:r>
              <a:rPr lang="en-US" altLang="zh-CN" sz="1800" dirty="0" smtClean="0">
                <a:solidFill>
                  <a:srgbClr val="A50021"/>
                </a:solidFill>
                <a:latin typeface="Arial" panose="020B0604020202020204" pitchFamily="34" charset="0"/>
                <a:ea typeface="黑体" panose="02010609060101010101" pitchFamily="49" charset="-122"/>
              </a:rPr>
              <a:t>0</a:t>
            </a:r>
            <a:r>
              <a:rPr lang="zh-CN" altLang="en-US" sz="1800" dirty="0" smtClean="0">
                <a:solidFill>
                  <a:srgbClr val="A50021"/>
                </a:solidFill>
                <a:latin typeface="Arial" panose="020B0604020202020204" pitchFamily="34" charset="0"/>
                <a:ea typeface="黑体" panose="02010609060101010101" pitchFamily="49" charset="-122"/>
              </a:rPr>
              <a:t>，是则转移到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latin typeface="Arial" panose="020B0604020202020204" pitchFamily="34" charset="0"/>
                <a:ea typeface="黑体" panose="02010609060101010101" pitchFamily="49" charset="-122"/>
              </a:rPr>
              <a:t>可以将两条指令合成一条指令，即：计算并转移</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smtClean="0">
                <a:latin typeface="Arial" panose="020B0604020202020204" pitchFamily="34" charset="0"/>
                <a:ea typeface="黑体" panose="02010609060101010101" pitchFamily="49" charset="-122"/>
              </a:rPr>
              <a:t>	</a:t>
            </a:r>
            <a:r>
              <a:rPr lang="zh-CN" altLang="en-US" sz="1800" dirty="0" smtClean="0">
                <a:solidFill>
                  <a:srgbClr val="A50021"/>
                </a:solidFill>
                <a:latin typeface="Arial" panose="020B0604020202020204" pitchFamily="34" charset="0"/>
                <a:ea typeface="黑体" panose="02010609060101010101" pitchFamily="49" charset="-122"/>
              </a:rPr>
              <a:t>例</a:t>
            </a:r>
            <a:r>
              <a:rPr lang="en-US" altLang="zh-CN" sz="1800" dirty="0" smtClean="0">
                <a:solidFill>
                  <a:srgbClr val="A50021"/>
                </a:solidFill>
                <a:latin typeface="Arial" panose="020B0604020202020204" pitchFamily="34" charset="0"/>
                <a:ea typeface="黑体" panose="02010609060101010101" pitchFamily="49" charset="-122"/>
              </a:rPr>
              <a:t>:	</a:t>
            </a:r>
            <a:r>
              <a:rPr lang="en-US" altLang="zh-CN" sz="1800" dirty="0" err="1" smtClean="0">
                <a:solidFill>
                  <a:srgbClr val="A50021"/>
                </a:solidFill>
                <a:latin typeface="Arial" panose="020B0604020202020204" pitchFamily="34" charset="0"/>
                <a:ea typeface="黑体" panose="02010609060101010101" pitchFamily="49" charset="-122"/>
              </a:rPr>
              <a:t>bgt</a:t>
            </a:r>
            <a:r>
              <a:rPr lang="en-US" altLang="zh-CN" sz="1800" dirty="0" smtClean="0">
                <a:solidFill>
                  <a:srgbClr val="A50021"/>
                </a:solidFill>
                <a:latin typeface="Arial" panose="020B0604020202020204" pitchFamily="34" charset="0"/>
                <a:ea typeface="黑体" panose="02010609060101010101" pitchFamily="49" charset="-122"/>
              </a:rPr>
              <a:t> r1, r2, label   ;</a:t>
            </a:r>
            <a:r>
              <a:rPr lang="zh-CN" altLang="en-US" sz="1800" dirty="0" smtClean="0">
                <a:solidFill>
                  <a:srgbClr val="A50021"/>
                </a:solidFill>
                <a:latin typeface="Arial" panose="020B0604020202020204" pitchFamily="34" charset="0"/>
                <a:ea typeface="黑体" panose="02010609060101010101" pitchFamily="49" charset="-122"/>
              </a:rPr>
              <a:t>如果</a:t>
            </a:r>
            <a:r>
              <a:rPr lang="en-US" altLang="zh-CN" sz="1800" dirty="0" smtClean="0">
                <a:solidFill>
                  <a:srgbClr val="A50021"/>
                </a:solidFill>
                <a:latin typeface="Arial" panose="020B0604020202020204" pitchFamily="34" charset="0"/>
                <a:ea typeface="黑体" panose="02010609060101010101" pitchFamily="49" charset="-122"/>
              </a:rPr>
              <a:t>r1&gt;r2</a:t>
            </a:r>
            <a:r>
              <a:rPr lang="zh-CN" altLang="en-US" sz="1800" dirty="0" smtClean="0">
                <a:solidFill>
                  <a:srgbClr val="A50021"/>
                </a:solidFill>
                <a:latin typeface="Arial" panose="020B0604020202020204" pitchFamily="34" charset="0"/>
                <a:ea typeface="黑体" panose="02010609060101010101" pitchFamily="49" charset="-122"/>
              </a:rPr>
              <a:t>，则转移到</a:t>
            </a:r>
            <a:r>
              <a:rPr lang="en-US" altLang="zh-CN" sz="1800" dirty="0" smtClean="0">
                <a:solidFill>
                  <a:srgbClr val="A50021"/>
                </a:solidFill>
                <a:latin typeface="Arial" panose="020B0604020202020204" pitchFamily="34" charset="0"/>
                <a:ea typeface="黑体" panose="02010609060101010101" pitchFamily="49" charset="-122"/>
              </a:rPr>
              <a:t>label</a:t>
            </a:r>
            <a:r>
              <a:rPr lang="zh-CN" altLang="en-US" sz="1800" dirty="0" smtClean="0">
                <a:solidFill>
                  <a:srgbClr val="A50021"/>
                </a:solidFill>
                <a:latin typeface="Arial" panose="020B0604020202020204" pitchFamily="34" charset="0"/>
                <a:ea typeface="黑体" panose="02010609060101010101" pitchFamily="49" charset="-122"/>
              </a:rPr>
              <a:t>处执行；否则顺序执行</a:t>
            </a:r>
          </a:p>
        </p:txBody>
      </p:sp>
      <p:sp>
        <p:nvSpPr>
          <p:cNvPr id="391172" name="Text Box 4"/>
          <p:cNvSpPr txBox="1">
            <a:spLocks noChangeArrowheads="1"/>
          </p:cNvSpPr>
          <p:nvPr/>
        </p:nvSpPr>
        <p:spPr bwMode="auto">
          <a:xfrm>
            <a:off x="5494338" y="3648075"/>
            <a:ext cx="3435350" cy="1117600"/>
          </a:xfrm>
          <a:prstGeom prst="rect">
            <a:avLst/>
          </a:prstGeom>
          <a:solidFill>
            <a:schemeClr val="bg1">
              <a:alpha val="25098"/>
            </a:schemeClr>
          </a:solidFill>
          <a:ln w="12700">
            <a:solidFill>
              <a:schemeClr val="bg1"/>
            </a:solidFill>
            <a:miter lim="800000"/>
            <a:headEnd/>
            <a:tailEnd/>
          </a:ln>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dirty="0" err="1">
                <a:solidFill>
                  <a:schemeClr val="tx1"/>
                </a:solidFill>
                <a:ea typeface="黑体" panose="02010609060101010101" pitchFamily="49" charset="-122"/>
              </a:rPr>
              <a:t>bgt</a:t>
            </a:r>
            <a:r>
              <a:rPr lang="zh-CN" altLang="en-US" sz="2000" dirty="0">
                <a:solidFill>
                  <a:schemeClr val="tx1"/>
                </a:solidFill>
                <a:ea typeface="黑体" panose="02010609060101010101" pitchFamily="49" charset="-122"/>
              </a:rPr>
              <a:t>的条件？</a:t>
            </a:r>
          </a:p>
          <a:p>
            <a:pPr>
              <a:spcBef>
                <a:spcPct val="25000"/>
              </a:spcBef>
            </a:pPr>
            <a:r>
              <a:rPr lang="zh-CN" altLang="en-US" sz="2000" dirty="0">
                <a:solidFill>
                  <a:schemeClr val="tx1"/>
                </a:solidFill>
                <a:ea typeface="黑体" panose="02010609060101010101" pitchFamily="49" charset="-122"/>
              </a:rPr>
              <a:t>无符号数：</a:t>
            </a:r>
            <a:r>
              <a:rPr lang="en-US" altLang="zh-CN" sz="2000" dirty="0">
                <a:solidFill>
                  <a:schemeClr val="tx1"/>
                </a:solidFill>
                <a:ea typeface="黑体" panose="02010609060101010101" pitchFamily="49" charset="-122"/>
              </a:rPr>
              <a:t>ZF=0^CF=0</a:t>
            </a:r>
          </a:p>
          <a:p>
            <a:pPr>
              <a:spcBef>
                <a:spcPct val="25000"/>
              </a:spcBef>
            </a:pPr>
            <a:r>
              <a:rPr lang="zh-CN" altLang="en-US" sz="2000" dirty="0">
                <a:solidFill>
                  <a:schemeClr val="tx1"/>
                </a:solidFill>
                <a:ea typeface="黑体" panose="02010609060101010101" pitchFamily="49" charset="-122"/>
              </a:rPr>
              <a:t>带符号整数：</a:t>
            </a:r>
            <a:r>
              <a:rPr lang="en-US" altLang="zh-CN" sz="2000" dirty="0">
                <a:solidFill>
                  <a:schemeClr val="tx1"/>
                </a:solidFill>
                <a:ea typeface="黑体" panose="02010609060101010101" pitchFamily="49" charset="-122"/>
              </a:rPr>
              <a:t>ZF=0^SF</a:t>
            </a:r>
            <a:r>
              <a:rPr lang="zh-CN" altLang="en-US"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OF</a:t>
            </a:r>
          </a:p>
        </p:txBody>
      </p:sp>
      <p:sp>
        <p:nvSpPr>
          <p:cNvPr id="2" name="Text Box 4"/>
          <p:cNvSpPr txBox="1">
            <a:spLocks noChangeArrowheads="1"/>
          </p:cNvSpPr>
          <p:nvPr/>
        </p:nvSpPr>
        <p:spPr bwMode="auto">
          <a:xfrm>
            <a:off x="5494338" y="2238375"/>
            <a:ext cx="3435350" cy="1297791"/>
          </a:xfrm>
          <a:prstGeom prst="rect">
            <a:avLst/>
          </a:prstGeom>
          <a:solidFill>
            <a:schemeClr val="bg1"/>
          </a:solidFill>
          <a:ln w="12700">
            <a:solidFill>
              <a:schemeClr val="bg1"/>
            </a:solidFill>
            <a:miter lim="800000"/>
            <a:headEnd/>
            <a:tailEnd/>
          </a:ln>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dirty="0">
                <a:solidFill>
                  <a:srgbClr val="388A36"/>
                </a:solidFill>
                <a:ea typeface="黑体" panose="02010609060101010101" pitchFamily="49" charset="-122"/>
              </a:rPr>
              <a:t>对于</a:t>
            </a:r>
            <a:r>
              <a:rPr lang="zh-CN" altLang="en-US" sz="1800" dirty="0" smtClean="0">
                <a:solidFill>
                  <a:srgbClr val="388A36"/>
                </a:solidFill>
                <a:ea typeface="黑体" panose="02010609060101010101" pitchFamily="49" charset="-122"/>
              </a:rPr>
              <a:t>带符号数和</a:t>
            </a:r>
            <a:r>
              <a:rPr lang="zh-CN" altLang="en-US" sz="1800" dirty="0">
                <a:solidFill>
                  <a:srgbClr val="388A36"/>
                </a:solidFill>
                <a:ea typeface="黑体" panose="02010609060101010101" pitchFamily="49" charset="-122"/>
              </a:rPr>
              <a:t>无</a:t>
            </a:r>
            <a:r>
              <a:rPr lang="zh-CN" altLang="en-US" sz="1800" dirty="0" smtClean="0">
                <a:solidFill>
                  <a:srgbClr val="388A36"/>
                </a:solidFill>
                <a:ea typeface="黑体" panose="02010609060101010101" pitchFamily="49" charset="-122"/>
              </a:rPr>
              <a:t>符号数运算</a:t>
            </a:r>
            <a:r>
              <a:rPr lang="zh-CN" altLang="en-US" sz="1800" dirty="0">
                <a:solidFill>
                  <a:srgbClr val="388A36"/>
                </a:solidFill>
                <a:ea typeface="黑体" panose="02010609060101010101" pitchFamily="49" charset="-122"/>
              </a:rPr>
              <a:t>，标志生成方式有没有不同？</a:t>
            </a:r>
          </a:p>
          <a:p>
            <a:pPr>
              <a:spcBef>
                <a:spcPct val="50000"/>
              </a:spcBef>
            </a:pPr>
            <a:r>
              <a:rPr lang="zh-CN" altLang="en-US" sz="1800" dirty="0">
                <a:solidFill>
                  <a:srgbClr val="388A36"/>
                </a:solidFill>
                <a:ea typeface="黑体" panose="02010609060101010101" pitchFamily="49" charset="-122"/>
              </a:rPr>
              <a:t>没有，因为加法电路不知道是无符号数还是带符号整数！</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25</a:t>
            </a:fld>
            <a:endParaRPr lang="zh-CN" altLang="en-US"/>
          </a:p>
        </p:txBody>
      </p:sp>
      <p:sp>
        <p:nvSpPr>
          <p:cNvPr id="4" name="矩形 3"/>
          <p:cNvSpPr/>
          <p:nvPr/>
        </p:nvSpPr>
        <p:spPr bwMode="auto">
          <a:xfrm>
            <a:off x="5494338" y="2238375"/>
            <a:ext cx="3353827" cy="1297791"/>
          </a:xfrm>
          <a:prstGeom prst="rect">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
        <p:nvSpPr>
          <p:cNvPr id="5" name="矩形 4"/>
          <p:cNvSpPr/>
          <p:nvPr/>
        </p:nvSpPr>
        <p:spPr bwMode="auto">
          <a:xfrm>
            <a:off x="5494338" y="3648075"/>
            <a:ext cx="3353827" cy="1210796"/>
          </a:xfrm>
          <a:prstGeom prst="rect">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accent2"/>
              </a:solidFill>
              <a:effectLst/>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wipe(down)">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wipe(down)">
                                      <p:cBhvr>
                                        <p:cTn id="12" dur="500"/>
                                        <p:tgtEl>
                                          <p:spTgt spid="391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1171">
                                            <p:txEl>
                                              <p:pRg st="2" end="2"/>
                                            </p:txEl>
                                          </p:spTgt>
                                        </p:tgtEl>
                                        <p:attrNameLst>
                                          <p:attrName>style.visibility</p:attrName>
                                        </p:attrNameLst>
                                      </p:cBhvr>
                                      <p:to>
                                        <p:strVal val="visible"/>
                                      </p:to>
                                    </p:set>
                                    <p:animEffect transition="in" filter="blinds(horizontal)">
                                      <p:cBhvr>
                                        <p:cTn id="17" dur="500"/>
                                        <p:tgtEl>
                                          <p:spTgt spid="39117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1171">
                                            <p:txEl>
                                              <p:pRg st="3" end="3"/>
                                            </p:txEl>
                                          </p:spTgt>
                                        </p:tgtEl>
                                        <p:attrNameLst>
                                          <p:attrName>style.visibility</p:attrName>
                                        </p:attrNameLst>
                                      </p:cBhvr>
                                      <p:to>
                                        <p:strVal val="visible"/>
                                      </p:to>
                                    </p:set>
                                    <p:animEffect transition="in" filter="blinds(horizontal)">
                                      <p:cBhvr>
                                        <p:cTn id="20" dur="500"/>
                                        <p:tgtEl>
                                          <p:spTgt spid="391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91171">
                                            <p:txEl>
                                              <p:pRg st="4" end="4"/>
                                            </p:txEl>
                                          </p:spTgt>
                                        </p:tgtEl>
                                        <p:attrNameLst>
                                          <p:attrName>style.visibility</p:attrName>
                                        </p:attrNameLst>
                                      </p:cBhvr>
                                      <p:to>
                                        <p:strVal val="visible"/>
                                      </p:to>
                                    </p:set>
                                    <p:animEffect transition="in" filter="wipe(down)">
                                      <p:cBhvr>
                                        <p:cTn id="25" dur="500"/>
                                        <p:tgtEl>
                                          <p:spTgt spid="3911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391171">
                                            <p:txEl>
                                              <p:pRg st="5" end="5"/>
                                            </p:txEl>
                                          </p:spTgt>
                                        </p:tgtEl>
                                        <p:attrNameLst>
                                          <p:attrName>style.visibility</p:attrName>
                                        </p:attrNameLst>
                                      </p:cBhvr>
                                      <p:to>
                                        <p:strVal val="visible"/>
                                      </p:to>
                                    </p:set>
                                    <p:animEffect transition="in" filter="wipe(down)">
                                      <p:cBhvr>
                                        <p:cTn id="30" dur="500"/>
                                        <p:tgtEl>
                                          <p:spTgt spid="39117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91171">
                                            <p:txEl>
                                              <p:pRg st="6" end="6"/>
                                            </p:txEl>
                                          </p:spTgt>
                                        </p:tgtEl>
                                        <p:attrNameLst>
                                          <p:attrName>style.visibility</p:attrName>
                                        </p:attrNameLst>
                                      </p:cBhvr>
                                      <p:to>
                                        <p:strVal val="visible"/>
                                      </p:to>
                                    </p:set>
                                    <p:animEffect transition="in" filter="blinds(horizontal)">
                                      <p:cBhvr>
                                        <p:cTn id="35" dur="500"/>
                                        <p:tgtEl>
                                          <p:spTgt spid="39117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91171">
                                            <p:txEl>
                                              <p:pRg st="7" end="7"/>
                                            </p:txEl>
                                          </p:spTgt>
                                        </p:tgtEl>
                                        <p:attrNameLst>
                                          <p:attrName>style.visibility</p:attrName>
                                        </p:attrNameLst>
                                      </p:cBhvr>
                                      <p:to>
                                        <p:strVal val="visible"/>
                                      </p:to>
                                    </p:set>
                                    <p:animEffect transition="in" filter="blinds(horizontal)">
                                      <p:cBhvr>
                                        <p:cTn id="40" dur="500"/>
                                        <p:tgtEl>
                                          <p:spTgt spid="39117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animEffect transition="in" filter="blinds(horizontal)">
                                      <p:cBhvr>
                                        <p:cTn id="49" dur="500"/>
                                        <p:tgtEl>
                                          <p:spTgt spid="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
                                            <p:txEl>
                                              <p:pRg st="1" end="1"/>
                                            </p:txEl>
                                          </p:spTgt>
                                        </p:tgtEl>
                                        <p:attrNameLst>
                                          <p:attrName>style.visibility</p:attrName>
                                        </p:attrNameLst>
                                      </p:cBhvr>
                                      <p:to>
                                        <p:strVal val="visible"/>
                                      </p:to>
                                    </p:set>
                                    <p:animEffect transition="in" filter="blinds(horizontal)">
                                      <p:cBhvr>
                                        <p:cTn id="54" dur="500"/>
                                        <p:tgtEl>
                                          <p:spTgt spid="2">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91171">
                                            <p:txEl>
                                              <p:pRg st="8" end="8"/>
                                            </p:txEl>
                                          </p:spTgt>
                                        </p:tgtEl>
                                        <p:attrNameLst>
                                          <p:attrName>style.visibility</p:attrName>
                                        </p:attrNameLst>
                                      </p:cBhvr>
                                      <p:to>
                                        <p:strVal val="visible"/>
                                      </p:to>
                                    </p:set>
                                    <p:animEffect transition="in" filter="blinds(horizontal)">
                                      <p:cBhvr>
                                        <p:cTn id="59" dur="500"/>
                                        <p:tgtEl>
                                          <p:spTgt spid="391171">
                                            <p:txEl>
                                              <p:pRg st="8" end="8"/>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391171">
                                            <p:txEl>
                                              <p:pRg st="9" end="9"/>
                                            </p:txEl>
                                          </p:spTgt>
                                        </p:tgtEl>
                                        <p:attrNameLst>
                                          <p:attrName>style.visibility</p:attrName>
                                        </p:attrNameLst>
                                      </p:cBhvr>
                                      <p:to>
                                        <p:strVal val="visible"/>
                                      </p:to>
                                    </p:set>
                                    <p:animEffect transition="in" filter="blinds(horizontal)">
                                      <p:cBhvr>
                                        <p:cTn id="62" dur="500"/>
                                        <p:tgtEl>
                                          <p:spTgt spid="391171">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91171">
                                            <p:txEl>
                                              <p:pRg st="10" end="10"/>
                                            </p:txEl>
                                          </p:spTgt>
                                        </p:tgtEl>
                                        <p:attrNameLst>
                                          <p:attrName>style.visibility</p:attrName>
                                        </p:attrNameLst>
                                      </p:cBhvr>
                                      <p:to>
                                        <p:strVal val="visible"/>
                                      </p:to>
                                    </p:set>
                                    <p:animEffect transition="in" filter="blinds(horizontal)">
                                      <p:cBhvr>
                                        <p:cTn id="67" dur="500"/>
                                        <p:tgtEl>
                                          <p:spTgt spid="391171">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91171">
                                            <p:txEl>
                                              <p:pRg st="11" end="11"/>
                                            </p:txEl>
                                          </p:spTgt>
                                        </p:tgtEl>
                                        <p:attrNameLst>
                                          <p:attrName>style.visibility</p:attrName>
                                        </p:attrNameLst>
                                      </p:cBhvr>
                                      <p:to>
                                        <p:strVal val="visible"/>
                                      </p:to>
                                    </p:set>
                                    <p:animEffect transition="in" filter="blinds(horizontal)">
                                      <p:cBhvr>
                                        <p:cTn id="72" dur="500"/>
                                        <p:tgtEl>
                                          <p:spTgt spid="391171">
                                            <p:txEl>
                                              <p:pRg st="11" end="11"/>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391171">
                                            <p:txEl>
                                              <p:pRg st="12" end="12"/>
                                            </p:txEl>
                                          </p:spTgt>
                                        </p:tgtEl>
                                        <p:attrNameLst>
                                          <p:attrName>style.visibility</p:attrName>
                                        </p:attrNameLst>
                                      </p:cBhvr>
                                      <p:to>
                                        <p:strVal val="visible"/>
                                      </p:to>
                                    </p:set>
                                    <p:animEffect transition="in" filter="blinds(horizontal)">
                                      <p:cBhvr>
                                        <p:cTn id="75" dur="500"/>
                                        <p:tgtEl>
                                          <p:spTgt spid="391171">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91171">
                                            <p:txEl>
                                              <p:pRg st="13" end="13"/>
                                            </p:txEl>
                                          </p:spTgt>
                                        </p:tgtEl>
                                        <p:attrNameLst>
                                          <p:attrName>style.visibility</p:attrName>
                                        </p:attrNameLst>
                                      </p:cBhvr>
                                      <p:to>
                                        <p:strVal val="visible"/>
                                      </p:to>
                                    </p:set>
                                    <p:animEffect transition="in" filter="blinds(horizontal)">
                                      <p:cBhvr>
                                        <p:cTn id="80" dur="500"/>
                                        <p:tgtEl>
                                          <p:spTgt spid="391171">
                                            <p:txEl>
                                              <p:pRg st="13" end="1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91171">
                                            <p:txEl>
                                              <p:pRg st="14" end="14"/>
                                            </p:txEl>
                                          </p:spTgt>
                                        </p:tgtEl>
                                        <p:attrNameLst>
                                          <p:attrName>style.visibility</p:attrName>
                                        </p:attrNameLst>
                                      </p:cBhvr>
                                      <p:to>
                                        <p:strVal val="visible"/>
                                      </p:to>
                                    </p:set>
                                    <p:animEffect transition="in" filter="blinds(horizontal)">
                                      <p:cBhvr>
                                        <p:cTn id="85" dur="500"/>
                                        <p:tgtEl>
                                          <p:spTgt spid="391171">
                                            <p:txEl>
                                              <p:pRg st="14" end="1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down)">
                                      <p:cBhvr>
                                        <p:cTn id="90" dur="500"/>
                                        <p:tgtEl>
                                          <p:spTgt spid="5"/>
                                        </p:tgtEl>
                                      </p:cBhvr>
                                    </p:animEffect>
                                  </p:childTnLst>
                                </p:cTn>
                              </p:par>
                            </p:childTnLst>
                          </p:cTn>
                        </p:par>
                        <p:par>
                          <p:cTn id="91" fill="hold">
                            <p:stCondLst>
                              <p:cond delay="500"/>
                            </p:stCondLst>
                            <p:childTnLst>
                              <p:par>
                                <p:cTn id="92" presetID="3" presetClass="entr" presetSubtype="10" fill="hold" nodeType="afterEffect">
                                  <p:stCondLst>
                                    <p:cond delay="0"/>
                                  </p:stCondLst>
                                  <p:childTnLst>
                                    <p:set>
                                      <p:cBhvr>
                                        <p:cTn id="93" dur="1" fill="hold">
                                          <p:stCondLst>
                                            <p:cond delay="0"/>
                                          </p:stCondLst>
                                        </p:cTn>
                                        <p:tgtEl>
                                          <p:spTgt spid="391172">
                                            <p:txEl>
                                              <p:pRg st="0" end="0"/>
                                            </p:txEl>
                                          </p:spTgt>
                                        </p:tgtEl>
                                        <p:attrNameLst>
                                          <p:attrName>style.visibility</p:attrName>
                                        </p:attrNameLst>
                                      </p:cBhvr>
                                      <p:to>
                                        <p:strVal val="visible"/>
                                      </p:to>
                                    </p:set>
                                    <p:animEffect transition="in" filter="blinds(horizontal)">
                                      <p:cBhvr>
                                        <p:cTn id="94" dur="500"/>
                                        <p:tgtEl>
                                          <p:spTgt spid="391172">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391172">
                                            <p:txEl>
                                              <p:pRg st="1" end="1"/>
                                            </p:txEl>
                                          </p:spTgt>
                                        </p:tgtEl>
                                        <p:attrNameLst>
                                          <p:attrName>style.visibility</p:attrName>
                                        </p:attrNameLst>
                                      </p:cBhvr>
                                      <p:to>
                                        <p:strVal val="visible"/>
                                      </p:to>
                                    </p:set>
                                    <p:animEffect transition="in" filter="blinds(horizontal)">
                                      <p:cBhvr>
                                        <p:cTn id="99" dur="500"/>
                                        <p:tgtEl>
                                          <p:spTgt spid="391172">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391172">
                                            <p:txEl>
                                              <p:pRg st="2" end="2"/>
                                            </p:txEl>
                                          </p:spTgt>
                                        </p:tgtEl>
                                        <p:attrNameLst>
                                          <p:attrName>style.visibility</p:attrName>
                                        </p:attrNameLst>
                                      </p:cBhvr>
                                      <p:to>
                                        <p:strVal val="visible"/>
                                      </p:to>
                                    </p:set>
                                    <p:animEffect transition="in" filter="blinds(horizontal)">
                                      <p:cBhvr>
                                        <p:cTn id="104" dur="500"/>
                                        <p:tgtEl>
                                          <p:spTgt spid="391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11200" y="80963"/>
            <a:ext cx="7400925" cy="372603"/>
          </a:xfrm>
          <a:noFill/>
        </p:spPr>
        <p:txBody>
          <a:bodyPr/>
          <a:lstStyle/>
          <a:p>
            <a:r>
              <a:rPr lang="zh-CN" altLang="en-US" dirty="0" smtClean="0">
                <a:ea typeface="宋体" panose="02010600030101010101" pitchFamily="2" charset="-122"/>
              </a:rPr>
              <a:t>指令系统设计风格 </a:t>
            </a:r>
            <a:r>
              <a:rPr lang="en-US" altLang="zh-CN" dirty="0" smtClean="0">
                <a:ea typeface="宋体" panose="02010600030101010101" pitchFamily="2" charset="-122"/>
              </a:rPr>
              <a:t>-- </a:t>
            </a:r>
            <a:r>
              <a:rPr lang="zh-CN" altLang="en-US" dirty="0" smtClean="0">
                <a:solidFill>
                  <a:schemeClr val="accent2"/>
                </a:solidFill>
                <a:ea typeface="宋体" panose="02010600030101010101" pitchFamily="2" charset="-122"/>
              </a:rPr>
              <a:t>按操作数位置指定风格来分</a:t>
            </a:r>
          </a:p>
        </p:txBody>
      </p:sp>
      <p:sp>
        <p:nvSpPr>
          <p:cNvPr id="358403" name="Rectangle 3"/>
          <p:cNvSpPr>
            <a:spLocks noGrp="1" noChangeArrowheads="1"/>
          </p:cNvSpPr>
          <p:nvPr>
            <p:ph type="body" idx="1"/>
          </p:nvPr>
        </p:nvSpPr>
        <p:spPr>
          <a:xfrm>
            <a:off x="274638" y="630238"/>
            <a:ext cx="8585200" cy="5922962"/>
          </a:xfrm>
          <a:noFill/>
        </p:spPr>
        <p:txBody>
          <a:bodyPr lIns="63500" tIns="25400" rIns="63500" bIns="25400">
            <a:spAutoFit/>
          </a:bodyPr>
          <a:lstStyle/>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累加器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(earliest machines</a:t>
            </a:r>
            <a:r>
              <a:rPr lang="en-US" altLang="zh-CN" u="sng" dirty="0" smtClean="0">
                <a:solidFill>
                  <a:schemeClr val="accent2"/>
                </a:solidFill>
                <a:latin typeface="Arial" panose="020B0604020202020204" pitchFamily="34" charset="0"/>
                <a:ea typeface="黑体" panose="02010609060101010101" pitchFamily="49" charset="-122"/>
              </a:rPr>
              <a:t>)</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特点：其中一个操作数（源操作数</a:t>
            </a:r>
            <a:r>
              <a:rPr lang="en-US" altLang="zh-CN" dirty="0" smtClean="0">
                <a:solidFill>
                  <a:schemeClr val="accent1"/>
                </a:solidFill>
                <a:latin typeface="Arial" panose="020B0604020202020204" pitchFamily="34" charset="0"/>
                <a:ea typeface="黑体" panose="02010609060101010101" pitchFamily="49" charset="-122"/>
              </a:rPr>
              <a:t>1</a:t>
            </a:r>
            <a:r>
              <a:rPr lang="zh-CN" altLang="en-US" dirty="0" smtClean="0">
                <a:solidFill>
                  <a:schemeClr val="accent1"/>
                </a:solidFill>
                <a:latin typeface="Arial" panose="020B0604020202020204" pitchFamily="34" charset="0"/>
                <a:ea typeface="黑体" panose="02010609060101010101" pitchFamily="49" charset="-122"/>
              </a:rPr>
              <a:t>）和目的操作数总在累加器中</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1 address	          add A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 mem[A]</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1(+x) address        add x A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acc</a:t>
            </a:r>
            <a:r>
              <a:rPr lang="en-US" altLang="zh-CN" dirty="0" smtClean="0">
                <a:latin typeface="Arial" panose="020B0604020202020204" pitchFamily="34" charset="0"/>
                <a:ea typeface="黑体" panose="02010609060101010101" pitchFamily="49" charset="-122"/>
              </a:rPr>
              <a:t> + mem[A + x]</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堆栈</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HP calculator, Java virtual machines</a:t>
            </a:r>
            <a:r>
              <a:rPr lang="en-US" altLang="zh-CN" u="sng" dirty="0" smtClean="0">
                <a:solidFill>
                  <a:schemeClr val="accent2"/>
                </a:solidFill>
                <a:latin typeface="Arial" panose="020B0604020202020204" pitchFamily="34" charset="0"/>
                <a:ea typeface="黑体" panose="02010609060101010101" pitchFamily="49" charset="-122"/>
              </a:rPr>
              <a:t>)</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特点：总是将栈顶两个操作数进行运算，指令无需指定操作数地址</a:t>
            </a:r>
            <a:endParaRPr lang="zh-CN" altLang="en-US"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0 address	           add	    </a:t>
            </a:r>
            <a:r>
              <a:rPr lang="en-US" altLang="zh-CN" dirty="0" err="1" smtClean="0">
                <a:latin typeface="Arial" panose="020B0604020202020204" pitchFamily="34" charset="0"/>
                <a:ea typeface="黑体" panose="02010609060101010101" pitchFamily="49" charset="-122"/>
              </a:rPr>
              <a:t>tos</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tos</a:t>
            </a:r>
            <a:r>
              <a:rPr lang="en-US" altLang="zh-CN" dirty="0" smtClean="0">
                <a:latin typeface="Arial" panose="020B0604020202020204" pitchFamily="34" charset="0"/>
                <a:ea typeface="黑体" panose="02010609060101010101" pitchFamily="49" charset="-122"/>
              </a:rPr>
              <a:t> + next</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通用寄存器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IA-32, Motorola 68xxx)</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特点：操作数可以是寄存器或存储器数据（即</a:t>
            </a:r>
            <a:r>
              <a:rPr lang="en-US" altLang="zh-CN" dirty="0" smtClean="0">
                <a:solidFill>
                  <a:schemeClr val="accent1"/>
                </a:solidFill>
                <a:latin typeface="Arial" panose="020B0604020202020204" pitchFamily="34" charset="0"/>
                <a:ea typeface="黑体" panose="02010609060101010101" pitchFamily="49" charset="-122"/>
              </a:rPr>
              <a:t>A</a:t>
            </a:r>
            <a:r>
              <a:rPr lang="zh-CN" altLang="en-US" dirty="0" smtClean="0">
                <a:solidFill>
                  <a:schemeClr val="accent1"/>
                </a:solidFill>
                <a:latin typeface="Arial" panose="020B0604020202020204" pitchFamily="34" charset="0"/>
                <a:ea typeface="黑体" panose="02010609060101010101" pitchFamily="49" charset="-122"/>
              </a:rPr>
              <a:t>、</a:t>
            </a:r>
            <a:r>
              <a:rPr lang="en-US" altLang="zh-CN" dirty="0" smtClean="0">
                <a:solidFill>
                  <a:schemeClr val="accent1"/>
                </a:solidFill>
                <a:latin typeface="Arial" panose="020B0604020202020204" pitchFamily="34" charset="0"/>
                <a:ea typeface="黑体" panose="02010609060101010101" pitchFamily="49" charset="-122"/>
              </a:rPr>
              <a:t>B</a:t>
            </a:r>
            <a:r>
              <a:rPr lang="zh-CN" altLang="en-US" dirty="0" smtClean="0">
                <a:solidFill>
                  <a:schemeClr val="accent1"/>
                </a:solidFill>
                <a:latin typeface="Arial" panose="020B0604020202020204" pitchFamily="34" charset="0"/>
                <a:ea typeface="黑体" panose="02010609060101010101" pitchFamily="49" charset="-122"/>
              </a:rPr>
              <a:t>和</a:t>
            </a:r>
            <a:r>
              <a:rPr lang="en-US" altLang="zh-CN" dirty="0" smtClean="0">
                <a:solidFill>
                  <a:schemeClr val="accent1"/>
                </a:solidFill>
                <a:latin typeface="Arial" panose="020B0604020202020204" pitchFamily="34" charset="0"/>
                <a:ea typeface="黑体" panose="02010609060101010101" pitchFamily="49" charset="-122"/>
              </a:rPr>
              <a:t>C</a:t>
            </a:r>
            <a:r>
              <a:rPr lang="zh-CN" altLang="en-US" dirty="0" smtClean="0">
                <a:solidFill>
                  <a:schemeClr val="accent1"/>
                </a:solidFill>
                <a:latin typeface="Arial" panose="020B0604020202020204" pitchFamily="34" charset="0"/>
                <a:ea typeface="黑体" panose="02010609060101010101" pitchFamily="49" charset="-122"/>
              </a:rPr>
              <a:t>可以是寄存器或存储单元）</a:t>
            </a:r>
            <a:endParaRPr lang="en-US" altLang="zh-CN"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2 address	          add A B	    EA(A) </a:t>
            </a:r>
            <a:r>
              <a:rPr lang="en-US" altLang="zh-CN" dirty="0" smtClean="0"/>
              <a:t>←</a:t>
            </a:r>
            <a:r>
              <a:rPr lang="en-US" altLang="zh-CN" dirty="0" smtClean="0">
                <a:latin typeface="Arial" panose="020B0604020202020204" pitchFamily="34" charset="0"/>
                <a:ea typeface="黑体" panose="02010609060101010101" pitchFamily="49" charset="-122"/>
              </a:rPr>
              <a:t> EA(A) + EA(B)</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3 address	          add A B C   EA(A) </a:t>
            </a:r>
            <a:r>
              <a:rPr lang="en-US" altLang="zh-CN" dirty="0" smtClean="0"/>
              <a:t>←</a:t>
            </a:r>
            <a:r>
              <a:rPr lang="en-US" altLang="zh-CN" dirty="0" smtClean="0">
                <a:latin typeface="Arial" panose="020B0604020202020204" pitchFamily="34" charset="0"/>
                <a:ea typeface="黑体" panose="02010609060101010101" pitchFamily="49" charset="-122"/>
              </a:rPr>
              <a:t> EA(B) + EA(C)</a:t>
            </a:r>
          </a:p>
          <a:p>
            <a:pPr marL="342900" indent="-342900">
              <a:lnSpc>
                <a:spcPct val="100000"/>
              </a:lnSpc>
              <a:spcBef>
                <a:spcPct val="15000"/>
              </a:spcBef>
              <a:buNone/>
              <a:tabLst>
                <a:tab pos="1828800" algn="l"/>
                <a:tab pos="3657600" algn="l"/>
              </a:tabLst>
            </a:pPr>
            <a:r>
              <a:rPr lang="zh-CN" altLang="en-US" u="sng" dirty="0" smtClean="0">
                <a:solidFill>
                  <a:schemeClr val="accent2"/>
                </a:solidFill>
                <a:latin typeface="Arial" panose="020B0604020202020204" pitchFamily="34" charset="0"/>
                <a:ea typeface="黑体" panose="02010609060101010101" pitchFamily="49" charset="-122"/>
              </a:rPr>
              <a:t>装入</a:t>
            </a:r>
            <a:r>
              <a:rPr lang="en-US" altLang="zh-CN" u="sng" dirty="0">
                <a:solidFill>
                  <a:schemeClr val="accent2"/>
                </a:solidFill>
                <a:latin typeface="Arial" panose="020B0604020202020204" pitchFamily="34" charset="0"/>
                <a:ea typeface="黑体" panose="02010609060101010101" pitchFamily="49" charset="-122"/>
              </a:rPr>
              <a:t>/</a:t>
            </a:r>
            <a:r>
              <a:rPr lang="zh-CN" altLang="en-US" u="sng" dirty="0" smtClean="0">
                <a:solidFill>
                  <a:schemeClr val="accent2"/>
                </a:solidFill>
                <a:latin typeface="Arial" panose="020B0604020202020204" pitchFamily="34" charset="0"/>
                <a:ea typeface="黑体" panose="02010609060101010101" pitchFamily="49" charset="-122"/>
              </a:rPr>
              <a:t>存储</a:t>
            </a:r>
            <a:r>
              <a:rPr lang="zh-CN" altLang="en-US" u="sng" dirty="0">
                <a:solidFill>
                  <a:schemeClr val="accent2"/>
                </a:solidFill>
                <a:latin typeface="Arial" panose="020B0604020202020204" pitchFamily="34" charset="0"/>
                <a:ea typeface="黑体" panose="02010609060101010101" pitchFamily="49" charset="-122"/>
              </a:rPr>
              <a:t>型</a:t>
            </a:r>
            <a:r>
              <a:rPr lang="en-US" altLang="zh-CN" u="sng" dirty="0" smtClean="0">
                <a:solidFill>
                  <a:schemeClr val="accent2"/>
                </a:solidFill>
                <a:latin typeface="Arial" panose="020B0604020202020204" pitchFamily="34" charset="0"/>
                <a:ea typeface="黑体" panose="02010609060101010101" pitchFamily="49" charset="-122"/>
              </a:rPr>
              <a:t>: </a:t>
            </a:r>
            <a:r>
              <a:rPr lang="en-US" altLang="zh-CN" dirty="0" smtClean="0">
                <a:solidFill>
                  <a:schemeClr val="accent2"/>
                </a:solidFill>
                <a:latin typeface="Arial" panose="020B0604020202020204" pitchFamily="34" charset="0"/>
                <a:ea typeface="黑体" panose="02010609060101010101" pitchFamily="49" charset="-122"/>
              </a:rPr>
              <a:t>(e.g. SPARC, MIPS, PowerPC)</a:t>
            </a:r>
            <a:endParaRPr lang="zh-CN" altLang="en-US" u="sng" dirty="0" smtClean="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smtClean="0">
                <a:solidFill>
                  <a:schemeClr val="accent1"/>
                </a:solidFill>
                <a:latin typeface="Arial" panose="020B0604020202020204" pitchFamily="34" charset="0"/>
                <a:ea typeface="黑体" panose="02010609060101010101" pitchFamily="49" charset="-122"/>
              </a:rPr>
              <a:t>特点：运算指令的操作数只能是寄存器数据，只有</a:t>
            </a:r>
            <a:r>
              <a:rPr lang="en-US" altLang="zh-CN" dirty="0" smtClean="0">
                <a:solidFill>
                  <a:schemeClr val="accent1"/>
                </a:solidFill>
                <a:latin typeface="Arial" panose="020B0604020202020204" pitchFamily="34" charset="0"/>
                <a:ea typeface="黑体" panose="02010609060101010101" pitchFamily="49" charset="-122"/>
              </a:rPr>
              <a:t>load/store</a:t>
            </a:r>
            <a:r>
              <a:rPr lang="zh-CN" altLang="en-US" dirty="0" smtClean="0">
                <a:solidFill>
                  <a:schemeClr val="accent1"/>
                </a:solidFill>
                <a:latin typeface="Arial" panose="020B0604020202020204" pitchFamily="34" charset="0"/>
                <a:ea typeface="黑体" panose="02010609060101010101" pitchFamily="49" charset="-122"/>
              </a:rPr>
              <a:t>能访问存储器</a:t>
            </a:r>
            <a:endParaRPr lang="zh-CN" altLang="en-US" u="sng" dirty="0" smtClean="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3 address	add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Rc</a:t>
            </a:r>
            <a:r>
              <a:rPr lang="en-US" altLang="zh-CN" dirty="0" smtClean="0">
                <a:latin typeface="Arial" panose="020B0604020202020204" pitchFamily="34" charset="0"/>
                <a:ea typeface="黑体" panose="02010609060101010101" pitchFamily="49" charset="-122"/>
              </a:rPr>
              <a:t>	   Ra </a:t>
            </a:r>
            <a:r>
              <a:rPr lang="en-US" altLang="zh-CN" dirty="0" smtClean="0"/>
              <a:t>←</a:t>
            </a:r>
            <a:r>
              <a:rPr lang="en-US" altLang="zh-CN"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 </a:t>
            </a:r>
            <a:r>
              <a:rPr lang="en-US" altLang="zh-CN" dirty="0" err="1" smtClean="0">
                <a:latin typeface="Arial" panose="020B0604020202020204" pitchFamily="34" charset="0"/>
                <a:ea typeface="黑体" panose="02010609060101010101" pitchFamily="49" charset="-122"/>
              </a:rPr>
              <a:t>Rc</a:t>
            </a:r>
            <a:endParaRPr lang="en-US" altLang="zh-CN" dirty="0" smtClean="0">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load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Ra </a:t>
            </a:r>
            <a:r>
              <a:rPr lang="en-US" altLang="zh-CN" dirty="0" smtClean="0"/>
              <a:t>←</a:t>
            </a:r>
            <a:r>
              <a:rPr lang="en-US" altLang="zh-CN" dirty="0" smtClean="0">
                <a:latin typeface="Arial" panose="020B0604020202020204" pitchFamily="34" charset="0"/>
                <a:ea typeface="黑体" panose="02010609060101010101" pitchFamily="49" charset="-122"/>
              </a:rPr>
              <a:t>mem[</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smtClean="0">
                <a:latin typeface="Arial" panose="020B0604020202020204" pitchFamily="34" charset="0"/>
                <a:ea typeface="黑体" panose="02010609060101010101" pitchFamily="49" charset="-122"/>
              </a:rPr>
              <a:t>		store Ra </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mem[</a:t>
            </a:r>
            <a:r>
              <a:rPr lang="en-US" altLang="zh-CN" dirty="0" err="1" smtClean="0">
                <a:latin typeface="Arial" panose="020B0604020202020204" pitchFamily="34" charset="0"/>
                <a:ea typeface="黑体" panose="02010609060101010101" pitchFamily="49" charset="-122"/>
              </a:rPr>
              <a:t>Rb</a:t>
            </a:r>
            <a:r>
              <a:rPr lang="en-US" altLang="zh-CN" dirty="0" smtClean="0">
                <a:latin typeface="Arial" panose="020B0604020202020204" pitchFamily="34" charset="0"/>
                <a:ea typeface="黑体" panose="02010609060101010101" pitchFamily="49" charset="-122"/>
              </a:rPr>
              <a:t>] </a:t>
            </a:r>
            <a:r>
              <a:rPr lang="en-US" altLang="zh-CN" dirty="0" smtClean="0"/>
              <a:t>←</a:t>
            </a:r>
            <a:r>
              <a:rPr lang="en-US" altLang="zh-CN" dirty="0" smtClean="0">
                <a:latin typeface="Arial" panose="020B0604020202020204" pitchFamily="34" charset="0"/>
                <a:ea typeface="黑体" panose="02010609060101010101" pitchFamily="49" charset="-122"/>
              </a:rPr>
              <a:t> Ra</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down)">
                                      <p:cBhvr>
                                        <p:cTn id="7" dur="500"/>
                                        <p:tgtEl>
                                          <p:spTgt spid="358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03">
                                            <p:txEl>
                                              <p:pRg st="1" end="1"/>
                                            </p:txEl>
                                          </p:spTgt>
                                        </p:tgtEl>
                                        <p:attrNameLst>
                                          <p:attrName>style.visibility</p:attrName>
                                        </p:attrNameLst>
                                      </p:cBhvr>
                                      <p:to>
                                        <p:strVal val="visible"/>
                                      </p:to>
                                    </p:set>
                                    <p:animEffect transition="in" filter="blinds(horizontal)">
                                      <p:cBhvr>
                                        <p:cTn id="12" dur="500"/>
                                        <p:tgtEl>
                                          <p:spTgt spid="358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03">
                                            <p:txEl>
                                              <p:pRg st="2" end="2"/>
                                            </p:txEl>
                                          </p:spTgt>
                                        </p:tgtEl>
                                        <p:attrNameLst>
                                          <p:attrName>style.visibility</p:attrName>
                                        </p:attrNameLst>
                                      </p:cBhvr>
                                      <p:to>
                                        <p:strVal val="visible"/>
                                      </p:to>
                                    </p:set>
                                    <p:animEffect transition="in" filter="blinds(horizontal)">
                                      <p:cBhvr>
                                        <p:cTn id="17" dur="500"/>
                                        <p:tgtEl>
                                          <p:spTgt spid="358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03">
                                            <p:txEl>
                                              <p:pRg st="3" end="3"/>
                                            </p:txEl>
                                          </p:spTgt>
                                        </p:tgtEl>
                                        <p:attrNameLst>
                                          <p:attrName>style.visibility</p:attrName>
                                        </p:attrNameLst>
                                      </p:cBhvr>
                                      <p:to>
                                        <p:strVal val="visible"/>
                                      </p:to>
                                    </p:set>
                                    <p:animEffect transition="in" filter="blinds(horizontal)">
                                      <p:cBhvr>
                                        <p:cTn id="22" dur="500"/>
                                        <p:tgtEl>
                                          <p:spTgt spid="358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03">
                                            <p:txEl>
                                              <p:pRg st="4" end="4"/>
                                            </p:txEl>
                                          </p:spTgt>
                                        </p:tgtEl>
                                        <p:attrNameLst>
                                          <p:attrName>style.visibility</p:attrName>
                                        </p:attrNameLst>
                                      </p:cBhvr>
                                      <p:to>
                                        <p:strVal val="visible"/>
                                      </p:to>
                                    </p:set>
                                    <p:animEffect transition="in" filter="wipe(down)">
                                      <p:cBhvr>
                                        <p:cTn id="27" dur="500"/>
                                        <p:tgtEl>
                                          <p:spTgt spid="358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8403">
                                            <p:txEl>
                                              <p:pRg st="5" end="5"/>
                                            </p:txEl>
                                          </p:spTgt>
                                        </p:tgtEl>
                                        <p:attrNameLst>
                                          <p:attrName>style.visibility</p:attrName>
                                        </p:attrNameLst>
                                      </p:cBhvr>
                                      <p:to>
                                        <p:strVal val="visible"/>
                                      </p:to>
                                    </p:set>
                                    <p:animEffect transition="in" filter="blinds(horizontal)">
                                      <p:cBhvr>
                                        <p:cTn id="32" dur="500"/>
                                        <p:tgtEl>
                                          <p:spTgt spid="358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8403">
                                            <p:txEl>
                                              <p:pRg st="6" end="6"/>
                                            </p:txEl>
                                          </p:spTgt>
                                        </p:tgtEl>
                                        <p:attrNameLst>
                                          <p:attrName>style.visibility</p:attrName>
                                        </p:attrNameLst>
                                      </p:cBhvr>
                                      <p:to>
                                        <p:strVal val="visible"/>
                                      </p:to>
                                    </p:set>
                                    <p:animEffect transition="in" filter="blinds(horizontal)">
                                      <p:cBhvr>
                                        <p:cTn id="37" dur="500"/>
                                        <p:tgtEl>
                                          <p:spTgt spid="3584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8403">
                                            <p:txEl>
                                              <p:pRg st="7" end="7"/>
                                            </p:txEl>
                                          </p:spTgt>
                                        </p:tgtEl>
                                        <p:attrNameLst>
                                          <p:attrName>style.visibility</p:attrName>
                                        </p:attrNameLst>
                                      </p:cBhvr>
                                      <p:to>
                                        <p:strVal val="visible"/>
                                      </p:to>
                                    </p:set>
                                    <p:animEffect transition="in" filter="wipe(down)">
                                      <p:cBhvr>
                                        <p:cTn id="42" dur="500"/>
                                        <p:tgtEl>
                                          <p:spTgt spid="3584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8403">
                                            <p:txEl>
                                              <p:pRg st="8" end="8"/>
                                            </p:txEl>
                                          </p:spTgt>
                                        </p:tgtEl>
                                        <p:attrNameLst>
                                          <p:attrName>style.visibility</p:attrName>
                                        </p:attrNameLst>
                                      </p:cBhvr>
                                      <p:to>
                                        <p:strVal val="visible"/>
                                      </p:to>
                                    </p:set>
                                    <p:animEffect transition="in" filter="blinds(horizontal)">
                                      <p:cBhvr>
                                        <p:cTn id="47" dur="500"/>
                                        <p:tgtEl>
                                          <p:spTgt spid="3584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8403">
                                            <p:txEl>
                                              <p:pRg st="9" end="9"/>
                                            </p:txEl>
                                          </p:spTgt>
                                        </p:tgtEl>
                                        <p:attrNameLst>
                                          <p:attrName>style.visibility</p:attrName>
                                        </p:attrNameLst>
                                      </p:cBhvr>
                                      <p:to>
                                        <p:strVal val="visible"/>
                                      </p:to>
                                    </p:set>
                                    <p:animEffect transition="in" filter="blinds(horizontal)">
                                      <p:cBhvr>
                                        <p:cTn id="52" dur="500"/>
                                        <p:tgtEl>
                                          <p:spTgt spid="3584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8403">
                                            <p:txEl>
                                              <p:pRg st="10" end="10"/>
                                            </p:txEl>
                                          </p:spTgt>
                                        </p:tgtEl>
                                        <p:attrNameLst>
                                          <p:attrName>style.visibility</p:attrName>
                                        </p:attrNameLst>
                                      </p:cBhvr>
                                      <p:to>
                                        <p:strVal val="visible"/>
                                      </p:to>
                                    </p:set>
                                    <p:animEffect transition="in" filter="blinds(horizontal)">
                                      <p:cBhvr>
                                        <p:cTn id="57" dur="500"/>
                                        <p:tgtEl>
                                          <p:spTgt spid="3584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03">
                                            <p:txEl>
                                              <p:pRg st="11" end="11"/>
                                            </p:txEl>
                                          </p:spTgt>
                                        </p:tgtEl>
                                        <p:attrNameLst>
                                          <p:attrName>style.visibility</p:attrName>
                                        </p:attrNameLst>
                                      </p:cBhvr>
                                      <p:to>
                                        <p:strVal val="visible"/>
                                      </p:to>
                                    </p:set>
                                    <p:animEffect transition="in" filter="wipe(down)">
                                      <p:cBhvr>
                                        <p:cTn id="62" dur="500"/>
                                        <p:tgtEl>
                                          <p:spTgt spid="3584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8403">
                                            <p:txEl>
                                              <p:pRg st="12" end="12"/>
                                            </p:txEl>
                                          </p:spTgt>
                                        </p:tgtEl>
                                        <p:attrNameLst>
                                          <p:attrName>style.visibility</p:attrName>
                                        </p:attrNameLst>
                                      </p:cBhvr>
                                      <p:to>
                                        <p:strVal val="visible"/>
                                      </p:to>
                                    </p:set>
                                    <p:animEffect transition="in" filter="blinds(horizontal)">
                                      <p:cBhvr>
                                        <p:cTn id="67" dur="500"/>
                                        <p:tgtEl>
                                          <p:spTgt spid="35840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58403">
                                            <p:txEl>
                                              <p:pRg st="13" end="13"/>
                                            </p:txEl>
                                          </p:spTgt>
                                        </p:tgtEl>
                                        <p:attrNameLst>
                                          <p:attrName>style.visibility</p:attrName>
                                        </p:attrNameLst>
                                      </p:cBhvr>
                                      <p:to>
                                        <p:strVal val="visible"/>
                                      </p:to>
                                    </p:set>
                                    <p:animEffect transition="in" filter="blinds(horizontal)">
                                      <p:cBhvr>
                                        <p:cTn id="72" dur="500"/>
                                        <p:tgtEl>
                                          <p:spTgt spid="35840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8403">
                                            <p:txEl>
                                              <p:pRg st="14" end="14"/>
                                            </p:txEl>
                                          </p:spTgt>
                                        </p:tgtEl>
                                        <p:attrNameLst>
                                          <p:attrName>style.visibility</p:attrName>
                                        </p:attrNameLst>
                                      </p:cBhvr>
                                      <p:to>
                                        <p:strVal val="visible"/>
                                      </p:to>
                                    </p:set>
                                    <p:animEffect transition="in" filter="blinds(horizontal)">
                                      <p:cBhvr>
                                        <p:cTn id="77" dur="500"/>
                                        <p:tgtEl>
                                          <p:spTgt spid="35840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8403">
                                            <p:txEl>
                                              <p:pRg st="15" end="15"/>
                                            </p:txEl>
                                          </p:spTgt>
                                        </p:tgtEl>
                                        <p:attrNameLst>
                                          <p:attrName>style.visibility</p:attrName>
                                        </p:attrNameLst>
                                      </p:cBhvr>
                                      <p:to>
                                        <p:strVal val="visible"/>
                                      </p:to>
                                    </p:set>
                                    <p:animEffect transition="in" filter="blinds(horizontal)">
                                      <p:cBhvr>
                                        <p:cTn id="82" dur="500"/>
                                        <p:tgtEl>
                                          <p:spTgt spid="35840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5463" y="100013"/>
            <a:ext cx="3531416" cy="372603"/>
          </a:xfrm>
          <a:noFill/>
        </p:spPr>
        <p:txBody>
          <a:bodyPr wrap="none"/>
          <a:lstStyle/>
          <a:p>
            <a:r>
              <a:rPr lang="zh-CN" altLang="en-US" dirty="0" smtClean="0">
                <a:ea typeface="宋体" panose="02010600030101010101" pitchFamily="2" charset="-122"/>
              </a:rPr>
              <a:t>各种指令系统风格的比较</a:t>
            </a:r>
          </a:p>
        </p:txBody>
      </p:sp>
      <p:sp>
        <p:nvSpPr>
          <p:cNvPr id="33795" name="Rectangle 3"/>
          <p:cNvSpPr>
            <a:spLocks noChangeArrowheads="1"/>
          </p:cNvSpPr>
          <p:nvPr/>
        </p:nvSpPr>
        <p:spPr bwMode="auto">
          <a:xfrm>
            <a:off x="247650" y="635000"/>
            <a:ext cx="1245534" cy="3129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smtClean="0"/>
              <a:t>比较内容</a:t>
            </a:r>
            <a:r>
              <a:rPr lang="en-US" altLang="zh-CN" sz="2000" dirty="0" smtClean="0"/>
              <a:t>:</a:t>
            </a:r>
            <a:endParaRPr lang="en-US" altLang="zh-CN" sz="2000" dirty="0"/>
          </a:p>
        </p:txBody>
      </p:sp>
      <p:sp>
        <p:nvSpPr>
          <p:cNvPr id="33796" name="Rectangle 4"/>
          <p:cNvSpPr>
            <a:spLocks noChangeArrowheads="1"/>
          </p:cNvSpPr>
          <p:nvPr/>
        </p:nvSpPr>
        <p:spPr bwMode="auto">
          <a:xfrm>
            <a:off x="476250" y="944563"/>
            <a:ext cx="4406656" cy="3129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smtClean="0"/>
              <a:t>每条指令的长度</a:t>
            </a:r>
            <a:r>
              <a:rPr lang="en-US" altLang="zh-CN" sz="2000" dirty="0" smtClean="0"/>
              <a:t>?  </a:t>
            </a:r>
            <a:r>
              <a:rPr lang="zh-CN" altLang="en-US" sz="2000" dirty="0" smtClean="0"/>
              <a:t>指令的条数</a:t>
            </a:r>
            <a:r>
              <a:rPr lang="en-US" altLang="zh-CN" sz="2000" dirty="0" smtClean="0"/>
              <a:t>?  CPI?</a:t>
            </a:r>
            <a:endParaRPr lang="en-US" altLang="zh-CN" sz="2000" dirty="0"/>
          </a:p>
        </p:txBody>
      </p:sp>
      <p:sp>
        <p:nvSpPr>
          <p:cNvPr id="33797" name="AutoShape 6"/>
          <p:cNvSpPr>
            <a:spLocks noChangeAspect="1" noChangeArrowheads="1" noTextEdit="1"/>
          </p:cNvSpPr>
          <p:nvPr/>
        </p:nvSpPr>
        <p:spPr bwMode="auto">
          <a:xfrm>
            <a:off x="346075" y="311150"/>
            <a:ext cx="8191500" cy="363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3798" name="Rectangle 7"/>
          <p:cNvSpPr>
            <a:spLocks noChangeArrowheads="1"/>
          </p:cNvSpPr>
          <p:nvPr/>
        </p:nvSpPr>
        <p:spPr bwMode="auto">
          <a:xfrm>
            <a:off x="714375" y="306388"/>
            <a:ext cx="1588"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a:p>
        </p:txBody>
      </p:sp>
      <p:sp>
        <p:nvSpPr>
          <p:cNvPr id="33808" name="Rectangle 9"/>
          <p:cNvSpPr>
            <a:spLocks noChangeArrowheads="1"/>
          </p:cNvSpPr>
          <p:nvPr/>
        </p:nvSpPr>
        <p:spPr bwMode="auto">
          <a:xfrm>
            <a:off x="409575" y="1382713"/>
            <a:ext cx="2286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b="0" dirty="0">
                <a:solidFill>
                  <a:srgbClr val="000000"/>
                </a:solidFill>
              </a:rPr>
              <a:t>°</a:t>
            </a:r>
            <a:endParaRPr lang="en-US" altLang="zh-CN" dirty="0"/>
          </a:p>
        </p:txBody>
      </p:sp>
      <p:sp>
        <p:nvSpPr>
          <p:cNvPr id="33809" name="Rectangle 10"/>
          <p:cNvSpPr>
            <a:spLocks noChangeArrowheads="1"/>
          </p:cNvSpPr>
          <p:nvPr/>
        </p:nvSpPr>
        <p:spPr bwMode="auto">
          <a:xfrm>
            <a:off x="612775" y="1265238"/>
            <a:ext cx="462972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rgbClr val="000000"/>
                </a:solidFill>
              </a:rPr>
              <a:t>考虑四种风格的指令系统实现</a:t>
            </a:r>
            <a:r>
              <a:rPr lang="en-US" altLang="zh-CN" sz="2000" dirty="0" smtClean="0">
                <a:solidFill>
                  <a:srgbClr val="000000"/>
                </a:solidFill>
              </a:rPr>
              <a:t>C </a:t>
            </a:r>
            <a:r>
              <a:rPr lang="en-US" altLang="zh-CN" sz="2000" dirty="0">
                <a:solidFill>
                  <a:srgbClr val="000000"/>
                </a:solidFill>
              </a:rPr>
              <a:t>= A + B </a:t>
            </a:r>
            <a:r>
              <a:rPr lang="en-US" altLang="zh-CN" sz="2000" dirty="0" smtClean="0">
                <a:solidFill>
                  <a:srgbClr val="000000"/>
                </a:solidFill>
              </a:rPr>
              <a:t>:</a:t>
            </a:r>
            <a:endParaRPr lang="en-US" altLang="zh-CN" sz="2000" dirty="0"/>
          </a:p>
        </p:txBody>
      </p:sp>
      <p:sp>
        <p:nvSpPr>
          <p:cNvPr id="33810" name="Rectangle 11"/>
          <p:cNvSpPr>
            <a:spLocks noChangeArrowheads="1"/>
          </p:cNvSpPr>
          <p:nvPr/>
        </p:nvSpPr>
        <p:spPr bwMode="auto">
          <a:xfrm>
            <a:off x="409575" y="1593850"/>
            <a:ext cx="7747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chemeClr val="accent1"/>
                </a:solidFill>
              </a:rPr>
              <a:t>堆栈型</a:t>
            </a:r>
            <a:endParaRPr lang="en-US" altLang="zh-CN" sz="2000" dirty="0">
              <a:solidFill>
                <a:schemeClr val="accent1"/>
              </a:solidFill>
            </a:endParaRPr>
          </a:p>
        </p:txBody>
      </p:sp>
      <p:sp>
        <p:nvSpPr>
          <p:cNvPr id="33811" name="Rectangle 12"/>
          <p:cNvSpPr>
            <a:spLocks noChangeArrowheads="1"/>
          </p:cNvSpPr>
          <p:nvPr/>
        </p:nvSpPr>
        <p:spPr bwMode="auto">
          <a:xfrm>
            <a:off x="2235200" y="1593850"/>
            <a:ext cx="10318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solidFill>
                  <a:schemeClr val="accent1"/>
                </a:solidFill>
              </a:rPr>
              <a:t>累加器型</a:t>
            </a:r>
            <a:endParaRPr lang="en-US" altLang="zh-CN" sz="2000" dirty="0">
              <a:solidFill>
                <a:schemeClr val="accent1"/>
              </a:solidFill>
            </a:endParaRPr>
          </a:p>
        </p:txBody>
      </p:sp>
      <p:sp>
        <p:nvSpPr>
          <p:cNvPr id="33812" name="Rectangle 13"/>
          <p:cNvSpPr>
            <a:spLocks noChangeArrowheads="1"/>
          </p:cNvSpPr>
          <p:nvPr/>
        </p:nvSpPr>
        <p:spPr bwMode="auto">
          <a:xfrm>
            <a:off x="4060825" y="1622425"/>
            <a:ext cx="14589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smtClean="0">
                <a:solidFill>
                  <a:schemeClr val="accent1"/>
                </a:solidFill>
              </a:rPr>
              <a:t>通用寄存器型</a:t>
            </a:r>
            <a:r>
              <a:rPr lang="en-US" altLang="zh-CN" sz="1800" dirty="0" smtClean="0">
                <a:solidFill>
                  <a:schemeClr val="accent1"/>
                </a:solidFill>
              </a:rPr>
              <a:t> </a:t>
            </a:r>
            <a:endParaRPr lang="en-US" altLang="zh-CN" dirty="0">
              <a:solidFill>
                <a:schemeClr val="accent1"/>
              </a:solidFill>
            </a:endParaRPr>
          </a:p>
        </p:txBody>
      </p:sp>
      <p:sp>
        <p:nvSpPr>
          <p:cNvPr id="33813" name="Rectangle 14"/>
          <p:cNvSpPr>
            <a:spLocks noChangeArrowheads="1"/>
          </p:cNvSpPr>
          <p:nvPr/>
        </p:nvSpPr>
        <p:spPr bwMode="auto">
          <a:xfrm>
            <a:off x="6800850" y="1622425"/>
            <a:ext cx="12255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u="sng" dirty="0">
                <a:solidFill>
                  <a:schemeClr val="accent1"/>
                </a:solidFill>
                <a:ea typeface="黑体" panose="02010609060101010101" pitchFamily="49" charset="-122"/>
              </a:rPr>
              <a:t>装入</a:t>
            </a:r>
            <a:r>
              <a:rPr lang="en-US" altLang="zh-CN" sz="1800" u="sng" dirty="0">
                <a:solidFill>
                  <a:schemeClr val="accent1"/>
                </a:solidFill>
                <a:ea typeface="黑体" panose="02010609060101010101" pitchFamily="49" charset="-122"/>
              </a:rPr>
              <a:t>/</a:t>
            </a:r>
            <a:r>
              <a:rPr lang="zh-CN" altLang="en-US" sz="1800" u="sng" dirty="0">
                <a:solidFill>
                  <a:schemeClr val="accent1"/>
                </a:solidFill>
                <a:ea typeface="黑体" panose="02010609060101010101" pitchFamily="49" charset="-122"/>
              </a:rPr>
              <a:t>存储型</a:t>
            </a:r>
            <a:endParaRPr lang="en-US" altLang="zh-CN" dirty="0">
              <a:solidFill>
                <a:schemeClr val="accent1"/>
              </a:solidFill>
            </a:endParaRPr>
          </a:p>
        </p:txBody>
      </p:sp>
      <p:sp>
        <p:nvSpPr>
          <p:cNvPr id="33814" name="Rectangle 15"/>
          <p:cNvSpPr>
            <a:spLocks noChangeArrowheads="1"/>
          </p:cNvSpPr>
          <p:nvPr/>
        </p:nvSpPr>
        <p:spPr bwMode="auto">
          <a:xfrm>
            <a:off x="4060825" y="1993900"/>
            <a:ext cx="20193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(register- memory)</a:t>
            </a:r>
            <a:endParaRPr lang="en-US" altLang="zh-CN">
              <a:solidFill>
                <a:schemeClr val="accent1"/>
              </a:solidFill>
            </a:endParaRPr>
          </a:p>
        </p:txBody>
      </p:sp>
      <p:sp>
        <p:nvSpPr>
          <p:cNvPr id="33815" name="Rectangle 16"/>
          <p:cNvSpPr>
            <a:spLocks noChangeArrowheads="1"/>
          </p:cNvSpPr>
          <p:nvPr/>
        </p:nvSpPr>
        <p:spPr bwMode="auto">
          <a:xfrm>
            <a:off x="6800850" y="1993900"/>
            <a:ext cx="13843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(load - store)</a:t>
            </a:r>
            <a:endParaRPr lang="en-US" altLang="zh-CN">
              <a:solidFill>
                <a:schemeClr val="accent1"/>
              </a:solidFill>
            </a:endParaRPr>
          </a:p>
        </p:txBody>
      </p:sp>
      <p:sp>
        <p:nvSpPr>
          <p:cNvPr id="33816" name="Rectangle 17"/>
          <p:cNvSpPr>
            <a:spLocks noChangeArrowheads="1"/>
          </p:cNvSpPr>
          <p:nvPr/>
        </p:nvSpPr>
        <p:spPr bwMode="auto">
          <a:xfrm>
            <a:off x="409575" y="2486025"/>
            <a:ext cx="7874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A</a:t>
            </a:r>
            <a:endParaRPr lang="en-US" altLang="zh-CN" dirty="0"/>
          </a:p>
        </p:txBody>
      </p:sp>
      <p:sp>
        <p:nvSpPr>
          <p:cNvPr id="33817" name="Rectangle 18"/>
          <p:cNvSpPr>
            <a:spLocks noChangeArrowheads="1"/>
          </p:cNvSpPr>
          <p:nvPr/>
        </p:nvSpPr>
        <p:spPr bwMode="auto">
          <a:xfrm>
            <a:off x="2235200" y="2486025"/>
            <a:ext cx="8382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A</a:t>
            </a:r>
            <a:endParaRPr lang="en-US" altLang="zh-CN" dirty="0"/>
          </a:p>
        </p:txBody>
      </p:sp>
      <p:sp>
        <p:nvSpPr>
          <p:cNvPr id="33818" name="Rectangle 19"/>
          <p:cNvSpPr>
            <a:spLocks noChangeArrowheads="1"/>
          </p:cNvSpPr>
          <p:nvPr/>
        </p:nvSpPr>
        <p:spPr bwMode="auto">
          <a:xfrm>
            <a:off x="4060825" y="2486025"/>
            <a:ext cx="1193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19" name="Rectangle 20"/>
          <p:cNvSpPr>
            <a:spLocks noChangeArrowheads="1"/>
          </p:cNvSpPr>
          <p:nvPr/>
        </p:nvSpPr>
        <p:spPr bwMode="auto">
          <a:xfrm>
            <a:off x="6800850" y="2486025"/>
            <a:ext cx="1193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20" name="Rectangle 21"/>
          <p:cNvSpPr>
            <a:spLocks noChangeArrowheads="1"/>
          </p:cNvSpPr>
          <p:nvPr/>
        </p:nvSpPr>
        <p:spPr bwMode="auto">
          <a:xfrm>
            <a:off x="409575" y="2855913"/>
            <a:ext cx="7874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B</a:t>
            </a:r>
            <a:endParaRPr lang="en-US" altLang="zh-CN" dirty="0"/>
          </a:p>
        </p:txBody>
      </p:sp>
      <p:sp>
        <p:nvSpPr>
          <p:cNvPr id="33821" name="Rectangle 22"/>
          <p:cNvSpPr>
            <a:spLocks noChangeArrowheads="1"/>
          </p:cNvSpPr>
          <p:nvPr/>
        </p:nvSpPr>
        <p:spPr bwMode="auto">
          <a:xfrm>
            <a:off x="2235200" y="2855913"/>
            <a:ext cx="8001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B</a:t>
            </a:r>
            <a:endParaRPr lang="en-US" altLang="zh-CN" dirty="0"/>
          </a:p>
        </p:txBody>
      </p:sp>
      <p:sp>
        <p:nvSpPr>
          <p:cNvPr id="33822" name="Rectangle 23"/>
          <p:cNvSpPr>
            <a:spLocks noChangeArrowheads="1"/>
          </p:cNvSpPr>
          <p:nvPr/>
        </p:nvSpPr>
        <p:spPr bwMode="auto">
          <a:xfrm>
            <a:off x="4059238" y="2855913"/>
            <a:ext cx="11557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R1,B</a:t>
            </a:r>
            <a:endParaRPr lang="en-US" altLang="zh-CN" dirty="0"/>
          </a:p>
        </p:txBody>
      </p:sp>
      <p:sp>
        <p:nvSpPr>
          <p:cNvPr id="33823" name="Rectangle 24"/>
          <p:cNvSpPr>
            <a:spLocks noChangeArrowheads="1"/>
          </p:cNvSpPr>
          <p:nvPr/>
        </p:nvSpPr>
        <p:spPr bwMode="auto">
          <a:xfrm>
            <a:off x="6800850" y="2855913"/>
            <a:ext cx="1193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R2,B</a:t>
            </a:r>
            <a:endParaRPr lang="en-US" altLang="zh-CN" dirty="0"/>
          </a:p>
        </p:txBody>
      </p:sp>
      <p:sp>
        <p:nvSpPr>
          <p:cNvPr id="33824" name="Rectangle 25"/>
          <p:cNvSpPr>
            <a:spLocks noChangeArrowheads="1"/>
          </p:cNvSpPr>
          <p:nvPr/>
        </p:nvSpPr>
        <p:spPr bwMode="auto">
          <a:xfrm>
            <a:off x="409575" y="3225800"/>
            <a:ext cx="4445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a:t>
            </a:r>
            <a:endParaRPr lang="en-US" altLang="zh-CN" dirty="0"/>
          </a:p>
        </p:txBody>
      </p:sp>
      <p:sp>
        <p:nvSpPr>
          <p:cNvPr id="33825" name="Rectangle 26"/>
          <p:cNvSpPr>
            <a:spLocks noChangeArrowheads="1"/>
          </p:cNvSpPr>
          <p:nvPr/>
        </p:nvSpPr>
        <p:spPr bwMode="auto">
          <a:xfrm>
            <a:off x="2233613" y="3225800"/>
            <a:ext cx="812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a:t>
            </a:r>
            <a:endParaRPr lang="en-US" altLang="zh-CN" dirty="0"/>
          </a:p>
        </p:txBody>
      </p:sp>
      <p:sp>
        <p:nvSpPr>
          <p:cNvPr id="33826" name="Rectangle 27"/>
          <p:cNvSpPr>
            <a:spLocks noChangeArrowheads="1"/>
          </p:cNvSpPr>
          <p:nvPr/>
        </p:nvSpPr>
        <p:spPr bwMode="auto">
          <a:xfrm>
            <a:off x="4060825" y="3225800"/>
            <a:ext cx="1231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 R1</a:t>
            </a:r>
            <a:endParaRPr lang="en-US" altLang="zh-CN" dirty="0"/>
          </a:p>
        </p:txBody>
      </p:sp>
      <p:sp>
        <p:nvSpPr>
          <p:cNvPr id="33827" name="Rectangle 28"/>
          <p:cNvSpPr>
            <a:spLocks noChangeArrowheads="1"/>
          </p:cNvSpPr>
          <p:nvPr/>
        </p:nvSpPr>
        <p:spPr bwMode="auto">
          <a:xfrm>
            <a:off x="6800850" y="3225800"/>
            <a:ext cx="16383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R3,R1,R2</a:t>
            </a:r>
            <a:endParaRPr lang="en-US" altLang="zh-CN" dirty="0"/>
          </a:p>
        </p:txBody>
      </p:sp>
      <p:sp>
        <p:nvSpPr>
          <p:cNvPr id="33828" name="Rectangle 29"/>
          <p:cNvSpPr>
            <a:spLocks noChangeArrowheads="1"/>
          </p:cNvSpPr>
          <p:nvPr/>
        </p:nvSpPr>
        <p:spPr bwMode="auto">
          <a:xfrm>
            <a:off x="409575" y="3595688"/>
            <a:ext cx="723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Pop  C</a:t>
            </a:r>
            <a:endParaRPr lang="en-US" altLang="zh-CN" dirty="0"/>
          </a:p>
        </p:txBody>
      </p:sp>
      <p:sp>
        <p:nvSpPr>
          <p:cNvPr id="33829" name="Rectangle 30"/>
          <p:cNvSpPr>
            <a:spLocks noChangeArrowheads="1"/>
          </p:cNvSpPr>
          <p:nvPr/>
        </p:nvSpPr>
        <p:spPr bwMode="auto">
          <a:xfrm>
            <a:off x="6799263" y="3595688"/>
            <a:ext cx="11684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C,R3</a:t>
            </a:r>
            <a:endParaRPr lang="en-US" altLang="zh-CN" dirty="0"/>
          </a:p>
        </p:txBody>
      </p:sp>
      <p:sp>
        <p:nvSpPr>
          <p:cNvPr id="33800" name="Rectangle 34"/>
          <p:cNvSpPr>
            <a:spLocks noChangeArrowheads="1"/>
          </p:cNvSpPr>
          <p:nvPr/>
        </p:nvSpPr>
        <p:spPr bwMode="auto">
          <a:xfrm>
            <a:off x="293688" y="4260850"/>
            <a:ext cx="8294687"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ea typeface="黑体" panose="02010609060101010101" pitchFamily="49" charset="-122"/>
              </a:rPr>
              <a:t>但对于复杂表达式，</a:t>
            </a:r>
            <a:r>
              <a:rPr lang="zh-CN" altLang="en-US" sz="2000" dirty="0">
                <a:ea typeface="黑体" panose="02010609060101010101" pitchFamily="49" charset="-122"/>
              </a:rPr>
              <a:t>累加器型风格指令条数变多，因为所有运算都要用累加器，使得程序</a:t>
            </a:r>
            <a:r>
              <a:rPr lang="zh-CN" altLang="en-US" sz="2000" dirty="0" smtClean="0">
                <a:ea typeface="黑体" panose="02010609060101010101" pitchFamily="49" charset="-122"/>
              </a:rPr>
              <a:t>中增加许多</a:t>
            </a:r>
            <a:r>
              <a:rPr lang="zh-CN" altLang="en-US" sz="2000" dirty="0">
                <a:ea typeface="黑体" panose="02010609060101010101" pitchFamily="49" charset="-122"/>
              </a:rPr>
              <a:t>移入 </a:t>
            </a:r>
            <a:r>
              <a:rPr lang="en-US" altLang="zh-CN" sz="2000" dirty="0">
                <a:ea typeface="黑体" panose="02010609060101010101" pitchFamily="49" charset="-122"/>
              </a:rPr>
              <a:t>/ </a:t>
            </a:r>
            <a:r>
              <a:rPr lang="zh-CN" altLang="en-US" sz="2000" dirty="0">
                <a:ea typeface="黑体" panose="02010609060101010101" pitchFamily="49" charset="-122"/>
              </a:rPr>
              <a:t>移出累加器的指令！</a:t>
            </a:r>
          </a:p>
        </p:txBody>
      </p:sp>
      <p:sp>
        <p:nvSpPr>
          <p:cNvPr id="360483" name="Rectangle 35"/>
          <p:cNvSpPr>
            <a:spLocks noChangeArrowheads="1"/>
          </p:cNvSpPr>
          <p:nvPr/>
        </p:nvSpPr>
        <p:spPr bwMode="auto">
          <a:xfrm>
            <a:off x="250825" y="5376863"/>
            <a:ext cx="8524875"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pPr>
            <a:r>
              <a:rPr lang="en-US" altLang="zh-CN" sz="2000" dirty="0">
                <a:solidFill>
                  <a:schemeClr val="accent1"/>
                </a:solidFill>
              </a:rPr>
              <a:t> </a:t>
            </a:r>
            <a:r>
              <a:rPr lang="en-US" altLang="zh-CN" sz="2000" dirty="0" smtClean="0">
                <a:solidFill>
                  <a:schemeClr val="accent1"/>
                </a:solidFill>
              </a:rPr>
              <a:t>19</a:t>
            </a:r>
            <a:r>
              <a:rPr lang="en-US" altLang="zh-CN" sz="2000" dirty="0" smtClean="0">
                <a:solidFill>
                  <a:schemeClr val="accent1"/>
                </a:solidFill>
                <a:ea typeface="黑体" panose="02010609060101010101" pitchFamily="49" charset="-122"/>
              </a:rPr>
              <a:t>75</a:t>
            </a:r>
            <a:r>
              <a:rPr lang="zh-CN" altLang="en-US" sz="2000" dirty="0">
                <a:solidFill>
                  <a:schemeClr val="accent1"/>
                </a:solidFill>
                <a:ea typeface="黑体" panose="02010609060101010101" pitchFamily="49" charset="-122"/>
              </a:rPr>
              <a:t>年开始，寄存器</a:t>
            </a:r>
            <a:r>
              <a:rPr lang="zh-CN" altLang="en-US" sz="2000" dirty="0" smtClean="0">
                <a:solidFill>
                  <a:schemeClr val="accent1"/>
                </a:solidFill>
                <a:ea typeface="黑体" panose="02010609060101010101" pitchFamily="49" charset="-122"/>
              </a:rPr>
              <a:t>型（后</a:t>
            </a:r>
            <a:r>
              <a:rPr lang="en-US" altLang="zh-CN" sz="2000" dirty="0" smtClean="0">
                <a:solidFill>
                  <a:schemeClr val="accent1"/>
                </a:solidFill>
                <a:ea typeface="黑体" panose="02010609060101010101" pitchFamily="49" charset="-122"/>
              </a:rPr>
              <a:t>2</a:t>
            </a:r>
            <a:r>
              <a:rPr lang="zh-CN" altLang="en-US" sz="2000" dirty="0" smtClean="0">
                <a:solidFill>
                  <a:schemeClr val="accent1"/>
                </a:solidFill>
                <a:ea typeface="黑体" panose="02010609060101010101" pitchFamily="49" charset="-122"/>
              </a:rPr>
              <a:t>种）占</a:t>
            </a:r>
            <a:r>
              <a:rPr lang="zh-CN" altLang="en-US" sz="2000" dirty="0">
                <a:solidFill>
                  <a:schemeClr val="accent1"/>
                </a:solidFill>
                <a:ea typeface="黑体" panose="02010609060101010101" pitchFamily="49" charset="-122"/>
              </a:rPr>
              <a:t>主导地位，原因：</a:t>
            </a:r>
            <a:endParaRPr lang="en-US" altLang="zh-CN" sz="2000" dirty="0">
              <a:solidFill>
                <a:schemeClr val="tx1"/>
              </a:solidFill>
              <a:ea typeface="黑体" panose="02010609060101010101" pitchFamily="49" charset="-122"/>
            </a:endParaRPr>
          </a:p>
          <a:p>
            <a:pPr lvl="1">
              <a:lnSpc>
                <a:spcPct val="110000"/>
              </a:lnSpc>
              <a:buFontTx/>
              <a:buChar char="•"/>
            </a:pPr>
            <a:r>
              <a:rPr lang="zh-CN" altLang="en-US" sz="2000" dirty="0">
                <a:solidFill>
                  <a:schemeClr val="tx1"/>
                </a:solidFill>
                <a:ea typeface="黑体" panose="02010609060101010101" pitchFamily="49" charset="-122"/>
              </a:rPr>
              <a:t>  寄存器速度快，使用大量通用寄存器可减少访存操作</a:t>
            </a:r>
          </a:p>
          <a:p>
            <a:pPr lvl="1">
              <a:lnSpc>
                <a:spcPct val="110000"/>
              </a:lnSpc>
              <a:buFontTx/>
              <a:buChar char="•"/>
            </a:pPr>
            <a:r>
              <a:rPr lang="zh-CN" altLang="en-US" sz="2000" dirty="0">
                <a:solidFill>
                  <a:schemeClr val="tx1"/>
                </a:solidFill>
                <a:ea typeface="黑体" panose="02010609060101010101" pitchFamily="49" charset="-122"/>
              </a:rPr>
              <a:t>  表达式编译时与顺序无关（相对于</a:t>
            </a:r>
            <a:r>
              <a:rPr lang="en-US" altLang="zh-CN" sz="2000" dirty="0">
                <a:solidFill>
                  <a:schemeClr val="tx1"/>
                </a:solidFill>
                <a:ea typeface="黑体" panose="02010609060101010101" pitchFamily="49" charset="-122"/>
              </a:rPr>
              <a:t>Stack</a:t>
            </a:r>
            <a:r>
              <a:rPr lang="zh-CN" altLang="en-US" sz="2000" dirty="0">
                <a:solidFill>
                  <a:schemeClr val="tx1"/>
                </a:solidFill>
                <a:ea typeface="黑体" panose="02010609060101010101" pitchFamily="49" charset="-122"/>
              </a:rPr>
              <a:t>）</a:t>
            </a:r>
          </a:p>
        </p:txBody>
      </p:sp>
      <p:sp>
        <p:nvSpPr>
          <p:cNvPr id="33802" name="Rectangle 36"/>
          <p:cNvSpPr>
            <a:spLocks noChangeArrowheads="1"/>
          </p:cNvSpPr>
          <p:nvPr/>
        </p:nvSpPr>
        <p:spPr bwMode="auto">
          <a:xfrm>
            <a:off x="3990975" y="1597025"/>
            <a:ext cx="4252913" cy="842963"/>
          </a:xfrm>
          <a:prstGeom prst="rect">
            <a:avLst/>
          </a:prstGeom>
          <a:noFill/>
          <a:ln w="127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8" name="矩形 37"/>
          <p:cNvSpPr>
            <a:spLocks noChangeArrowheads="1"/>
          </p:cNvSpPr>
          <p:nvPr/>
        </p:nvSpPr>
        <p:spPr bwMode="auto">
          <a:xfrm>
            <a:off x="315913" y="4933950"/>
            <a:ext cx="71897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C00000"/>
                </a:solidFill>
                <a:ea typeface="黑体" panose="02010609060101010101" pitchFamily="49" charset="-122"/>
              </a:rPr>
              <a:t>想象一下“</a:t>
            </a:r>
            <a:r>
              <a:rPr lang="en-US" altLang="zh-CN" sz="2000">
                <a:solidFill>
                  <a:srgbClr val="C00000"/>
                </a:solidFill>
                <a:ea typeface="黑体" panose="02010609060101010101" pitchFamily="49" charset="-122"/>
              </a:rPr>
              <a:t>C=a</a:t>
            </a:r>
            <a:r>
              <a:rPr lang="zh-CN" altLang="en-US" sz="2000">
                <a:solidFill>
                  <a:srgbClr val="C00000"/>
                </a:solidFill>
                <a:ea typeface="黑体" panose="02010609060101010101" pitchFamily="49" charset="-122"/>
              </a:rPr>
              <a:t>*</a:t>
            </a:r>
            <a:r>
              <a:rPr lang="en-US" altLang="zh-CN" sz="2000">
                <a:solidFill>
                  <a:srgbClr val="C00000"/>
                </a:solidFill>
                <a:ea typeface="黑体" panose="02010609060101010101" pitchFamily="49" charset="-122"/>
              </a:rPr>
              <a:t>x+b*y+x*y</a:t>
            </a:r>
            <a:r>
              <a:rPr lang="zh-CN" altLang="en-US" sz="2000">
                <a:solidFill>
                  <a:srgbClr val="C00000"/>
                </a:solidFill>
                <a:ea typeface="黑体" panose="02010609060101010101" pitchFamily="49" charset="-122"/>
              </a:rPr>
              <a:t>”用累加器型风格实现的情况！</a:t>
            </a:r>
            <a:endParaRPr lang="zh-CN" altLang="en-US">
              <a:solidFill>
                <a:srgbClr val="C00000"/>
              </a:solidFill>
            </a:endParaRPr>
          </a:p>
        </p:txBody>
      </p:sp>
      <p:grpSp>
        <p:nvGrpSpPr>
          <p:cNvPr id="33805" name="Group 31"/>
          <p:cNvGrpSpPr>
            <a:grpSpLocks/>
          </p:cNvGrpSpPr>
          <p:nvPr/>
        </p:nvGrpSpPr>
        <p:grpSpPr bwMode="auto">
          <a:xfrm>
            <a:off x="2149475" y="3522663"/>
            <a:ext cx="3197225" cy="714375"/>
            <a:chOff x="1550" y="2437"/>
            <a:chExt cx="1782" cy="1148"/>
          </a:xfrm>
        </p:grpSpPr>
        <p:sp>
          <p:nvSpPr>
            <p:cNvPr id="33806" name="AutoShape 32"/>
            <p:cNvSpPr>
              <a:spLocks/>
            </p:cNvSpPr>
            <p:nvPr/>
          </p:nvSpPr>
          <p:spPr bwMode="auto">
            <a:xfrm rot="5400000">
              <a:off x="2177" y="1810"/>
              <a:ext cx="528" cy="1782"/>
            </a:xfrm>
            <a:prstGeom prst="rightBrace">
              <a:avLst>
                <a:gd name="adj1" fmla="val 49047"/>
                <a:gd name="adj2" fmla="val 50056"/>
              </a:avLst>
            </a:prstGeom>
            <a:noFill/>
            <a:ln w="1270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rot="10800000" vert="eaVert"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a:p>
          </p:txBody>
        </p:sp>
        <p:sp>
          <p:nvSpPr>
            <p:cNvPr id="33807" name="Text Box 33"/>
            <p:cNvSpPr txBox="1">
              <a:spLocks noChangeArrowheads="1"/>
            </p:cNvSpPr>
            <p:nvPr/>
          </p:nvSpPr>
          <p:spPr bwMode="auto">
            <a:xfrm>
              <a:off x="1857" y="3014"/>
              <a:ext cx="952" cy="5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C7845"/>
                  </a:solidFill>
                  <a:ea typeface="黑体" panose="02010609060101010101" pitchFamily="49" charset="-122"/>
                </a:rPr>
                <a:t>指令条数较少</a:t>
              </a:r>
              <a:endParaRPr lang="en-US" altLang="zh-CN" sz="2000">
                <a:solidFill>
                  <a:srgbClr val="3C7845"/>
                </a:solidFill>
                <a:ea typeface="黑体" panose="02010609060101010101" pitchFamily="49" charset="-122"/>
              </a:endParaRPr>
            </a:p>
          </p:txBody>
        </p:sp>
      </p:grpSp>
      <p:sp>
        <p:nvSpPr>
          <p:cNvPr id="2" name="灯片编号占位符 1"/>
          <p:cNvSpPr>
            <a:spLocks noGrp="1"/>
          </p:cNvSpPr>
          <p:nvPr>
            <p:ph type="sldNum" sz="quarter" idx="4"/>
          </p:nvPr>
        </p:nvSpPr>
        <p:spPr/>
        <p:txBody>
          <a:bodyPr/>
          <a:lstStyle/>
          <a:p>
            <a:fld id="{395DEAD1-49DF-46A7-BC72-EE85A9CC6BAA}" type="slidenum">
              <a:rPr lang="zh-CN" altLang="en-US" smtClean="0"/>
              <a:pPr/>
              <a:t>27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810"/>
                                        </p:tgtEl>
                                        <p:attrNameLst>
                                          <p:attrName>style.visibility</p:attrName>
                                        </p:attrNameLst>
                                      </p:cBhvr>
                                      <p:to>
                                        <p:strVal val="visible"/>
                                      </p:to>
                                    </p:set>
                                    <p:animEffect transition="in" filter="wipe(down)">
                                      <p:cBhvr>
                                        <p:cTn id="7" dur="500"/>
                                        <p:tgtEl>
                                          <p:spTgt spid="33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811"/>
                                        </p:tgtEl>
                                        <p:attrNameLst>
                                          <p:attrName>style.visibility</p:attrName>
                                        </p:attrNameLst>
                                      </p:cBhvr>
                                      <p:to>
                                        <p:strVal val="visible"/>
                                      </p:to>
                                    </p:set>
                                    <p:animEffect transition="in" filter="wipe(down)">
                                      <p:cBhvr>
                                        <p:cTn id="12" dur="500"/>
                                        <p:tgtEl>
                                          <p:spTgt spid="33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802"/>
                                        </p:tgtEl>
                                        <p:attrNameLst>
                                          <p:attrName>style.visibility</p:attrName>
                                        </p:attrNameLst>
                                      </p:cBhvr>
                                      <p:to>
                                        <p:strVal val="visible"/>
                                      </p:to>
                                    </p:set>
                                    <p:animEffect transition="in" filter="wipe(down)">
                                      <p:cBhvr>
                                        <p:cTn id="17" dur="500"/>
                                        <p:tgtEl>
                                          <p:spTgt spid="3380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3812"/>
                                        </p:tgtEl>
                                        <p:attrNameLst>
                                          <p:attrName>style.visibility</p:attrName>
                                        </p:attrNameLst>
                                      </p:cBhvr>
                                      <p:to>
                                        <p:strVal val="visible"/>
                                      </p:to>
                                    </p:set>
                                    <p:animEffect transition="in" filter="wipe(down)">
                                      <p:cBhvr>
                                        <p:cTn id="20" dur="500"/>
                                        <p:tgtEl>
                                          <p:spTgt spid="3381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3813"/>
                                        </p:tgtEl>
                                        <p:attrNameLst>
                                          <p:attrName>style.visibility</p:attrName>
                                        </p:attrNameLst>
                                      </p:cBhvr>
                                      <p:to>
                                        <p:strVal val="visible"/>
                                      </p:to>
                                    </p:set>
                                    <p:animEffect transition="in" filter="wipe(down)">
                                      <p:cBhvr>
                                        <p:cTn id="23" dur="500"/>
                                        <p:tgtEl>
                                          <p:spTgt spid="3381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3814"/>
                                        </p:tgtEl>
                                        <p:attrNameLst>
                                          <p:attrName>style.visibility</p:attrName>
                                        </p:attrNameLst>
                                      </p:cBhvr>
                                      <p:to>
                                        <p:strVal val="visible"/>
                                      </p:to>
                                    </p:set>
                                    <p:animEffect transition="in" filter="wipe(down)">
                                      <p:cBhvr>
                                        <p:cTn id="26" dur="500"/>
                                        <p:tgtEl>
                                          <p:spTgt spid="3381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3815"/>
                                        </p:tgtEl>
                                        <p:attrNameLst>
                                          <p:attrName>style.visibility</p:attrName>
                                        </p:attrNameLst>
                                      </p:cBhvr>
                                      <p:to>
                                        <p:strVal val="visible"/>
                                      </p:to>
                                    </p:set>
                                    <p:animEffect transition="in" filter="wipe(down)">
                                      <p:cBhvr>
                                        <p:cTn id="29" dur="500"/>
                                        <p:tgtEl>
                                          <p:spTgt spid="338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3816"/>
                                        </p:tgtEl>
                                        <p:attrNameLst>
                                          <p:attrName>style.visibility</p:attrName>
                                        </p:attrNameLst>
                                      </p:cBhvr>
                                      <p:to>
                                        <p:strVal val="visible"/>
                                      </p:to>
                                    </p:set>
                                    <p:animEffect transition="in" filter="wipe(down)">
                                      <p:cBhvr>
                                        <p:cTn id="34" dur="500"/>
                                        <p:tgtEl>
                                          <p:spTgt spid="33816"/>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33820"/>
                                        </p:tgtEl>
                                        <p:attrNameLst>
                                          <p:attrName>style.visibility</p:attrName>
                                        </p:attrNameLst>
                                      </p:cBhvr>
                                      <p:to>
                                        <p:strVal val="visible"/>
                                      </p:to>
                                    </p:set>
                                    <p:animEffect transition="in" filter="wipe(down)">
                                      <p:cBhvr>
                                        <p:cTn id="38" dur="500"/>
                                        <p:tgtEl>
                                          <p:spTgt spid="33820"/>
                                        </p:tgtEl>
                                      </p:cBhvr>
                                    </p:animEffect>
                                  </p:childTnLst>
                                </p:cTn>
                              </p:par>
                            </p:childTnLst>
                          </p:cTn>
                        </p:par>
                        <p:par>
                          <p:cTn id="39" fill="hold">
                            <p:stCondLst>
                              <p:cond delay="1000"/>
                            </p:stCondLst>
                            <p:childTnLst>
                              <p:par>
                                <p:cTn id="40" presetID="22" presetClass="entr" presetSubtype="4" fill="hold" grpId="0" nodeType="afterEffect">
                                  <p:stCondLst>
                                    <p:cond delay="0"/>
                                  </p:stCondLst>
                                  <p:childTnLst>
                                    <p:set>
                                      <p:cBhvr>
                                        <p:cTn id="41" dur="1" fill="hold">
                                          <p:stCondLst>
                                            <p:cond delay="0"/>
                                          </p:stCondLst>
                                        </p:cTn>
                                        <p:tgtEl>
                                          <p:spTgt spid="33824"/>
                                        </p:tgtEl>
                                        <p:attrNameLst>
                                          <p:attrName>style.visibility</p:attrName>
                                        </p:attrNameLst>
                                      </p:cBhvr>
                                      <p:to>
                                        <p:strVal val="visible"/>
                                      </p:to>
                                    </p:set>
                                    <p:animEffect transition="in" filter="wipe(down)">
                                      <p:cBhvr>
                                        <p:cTn id="42" dur="500"/>
                                        <p:tgtEl>
                                          <p:spTgt spid="33824"/>
                                        </p:tgtEl>
                                      </p:cBhvr>
                                    </p:animEffect>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33828"/>
                                        </p:tgtEl>
                                        <p:attrNameLst>
                                          <p:attrName>style.visibility</p:attrName>
                                        </p:attrNameLst>
                                      </p:cBhvr>
                                      <p:to>
                                        <p:strVal val="visible"/>
                                      </p:to>
                                    </p:set>
                                    <p:animEffect transition="in" filter="wipe(down)">
                                      <p:cBhvr>
                                        <p:cTn id="46" dur="500"/>
                                        <p:tgtEl>
                                          <p:spTgt spid="338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3817"/>
                                        </p:tgtEl>
                                        <p:attrNameLst>
                                          <p:attrName>style.visibility</p:attrName>
                                        </p:attrNameLst>
                                      </p:cBhvr>
                                      <p:to>
                                        <p:strVal val="visible"/>
                                      </p:to>
                                    </p:set>
                                    <p:animEffect transition="in" filter="wipe(down)">
                                      <p:cBhvr>
                                        <p:cTn id="51" dur="500"/>
                                        <p:tgtEl>
                                          <p:spTgt spid="33817"/>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3821"/>
                                        </p:tgtEl>
                                        <p:attrNameLst>
                                          <p:attrName>style.visibility</p:attrName>
                                        </p:attrNameLst>
                                      </p:cBhvr>
                                      <p:to>
                                        <p:strVal val="visible"/>
                                      </p:to>
                                    </p:set>
                                    <p:animEffect transition="in" filter="wipe(down)">
                                      <p:cBhvr>
                                        <p:cTn id="55" dur="500"/>
                                        <p:tgtEl>
                                          <p:spTgt spid="33821"/>
                                        </p:tgtEl>
                                      </p:cBhvr>
                                    </p:animEffect>
                                  </p:childTnLst>
                                </p:cTn>
                              </p:par>
                            </p:childTnLst>
                          </p:cTn>
                        </p:par>
                        <p:par>
                          <p:cTn id="56" fill="hold">
                            <p:stCondLst>
                              <p:cond delay="1000"/>
                            </p:stCondLst>
                            <p:childTnLst>
                              <p:par>
                                <p:cTn id="57" presetID="22" presetClass="entr" presetSubtype="4" fill="hold" grpId="0" nodeType="afterEffect">
                                  <p:stCondLst>
                                    <p:cond delay="0"/>
                                  </p:stCondLst>
                                  <p:childTnLst>
                                    <p:set>
                                      <p:cBhvr>
                                        <p:cTn id="58" dur="1" fill="hold">
                                          <p:stCondLst>
                                            <p:cond delay="0"/>
                                          </p:stCondLst>
                                        </p:cTn>
                                        <p:tgtEl>
                                          <p:spTgt spid="33825"/>
                                        </p:tgtEl>
                                        <p:attrNameLst>
                                          <p:attrName>style.visibility</p:attrName>
                                        </p:attrNameLst>
                                      </p:cBhvr>
                                      <p:to>
                                        <p:strVal val="visible"/>
                                      </p:to>
                                    </p:set>
                                    <p:animEffect transition="in" filter="wipe(down)">
                                      <p:cBhvr>
                                        <p:cTn id="59" dur="500"/>
                                        <p:tgtEl>
                                          <p:spTgt spid="3382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3818"/>
                                        </p:tgtEl>
                                        <p:attrNameLst>
                                          <p:attrName>style.visibility</p:attrName>
                                        </p:attrNameLst>
                                      </p:cBhvr>
                                      <p:to>
                                        <p:strVal val="visible"/>
                                      </p:to>
                                    </p:set>
                                    <p:animEffect transition="in" filter="wipe(down)">
                                      <p:cBhvr>
                                        <p:cTn id="64" dur="500"/>
                                        <p:tgtEl>
                                          <p:spTgt spid="33818"/>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33822"/>
                                        </p:tgtEl>
                                        <p:attrNameLst>
                                          <p:attrName>style.visibility</p:attrName>
                                        </p:attrNameLst>
                                      </p:cBhvr>
                                      <p:to>
                                        <p:strVal val="visible"/>
                                      </p:to>
                                    </p:set>
                                    <p:animEffect transition="in" filter="wipe(down)">
                                      <p:cBhvr>
                                        <p:cTn id="68" dur="500"/>
                                        <p:tgtEl>
                                          <p:spTgt spid="33822"/>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33826"/>
                                        </p:tgtEl>
                                        <p:attrNameLst>
                                          <p:attrName>style.visibility</p:attrName>
                                        </p:attrNameLst>
                                      </p:cBhvr>
                                      <p:to>
                                        <p:strVal val="visible"/>
                                      </p:to>
                                    </p:set>
                                    <p:animEffect transition="in" filter="wipe(down)">
                                      <p:cBhvr>
                                        <p:cTn id="72" dur="500"/>
                                        <p:tgtEl>
                                          <p:spTgt spid="338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3819"/>
                                        </p:tgtEl>
                                        <p:attrNameLst>
                                          <p:attrName>style.visibility</p:attrName>
                                        </p:attrNameLst>
                                      </p:cBhvr>
                                      <p:to>
                                        <p:strVal val="visible"/>
                                      </p:to>
                                    </p:set>
                                    <p:animEffect transition="in" filter="wipe(down)">
                                      <p:cBhvr>
                                        <p:cTn id="77" dur="500"/>
                                        <p:tgtEl>
                                          <p:spTgt spid="33819"/>
                                        </p:tgtEl>
                                      </p:cBhvr>
                                    </p:animEffec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33823"/>
                                        </p:tgtEl>
                                        <p:attrNameLst>
                                          <p:attrName>style.visibility</p:attrName>
                                        </p:attrNameLst>
                                      </p:cBhvr>
                                      <p:to>
                                        <p:strVal val="visible"/>
                                      </p:to>
                                    </p:set>
                                    <p:animEffect transition="in" filter="wipe(down)">
                                      <p:cBhvr>
                                        <p:cTn id="81" dur="500"/>
                                        <p:tgtEl>
                                          <p:spTgt spid="33823"/>
                                        </p:tgtEl>
                                      </p:cBhvr>
                                    </p:animEffect>
                                  </p:childTnLst>
                                </p:cTn>
                              </p:par>
                            </p:childTnLst>
                          </p:cTn>
                        </p:par>
                        <p:par>
                          <p:cTn id="82" fill="hold">
                            <p:stCondLst>
                              <p:cond delay="1000"/>
                            </p:stCondLst>
                            <p:childTnLst>
                              <p:par>
                                <p:cTn id="83" presetID="22" presetClass="entr" presetSubtype="4" fill="hold" grpId="0" nodeType="afterEffect">
                                  <p:stCondLst>
                                    <p:cond delay="0"/>
                                  </p:stCondLst>
                                  <p:childTnLst>
                                    <p:set>
                                      <p:cBhvr>
                                        <p:cTn id="84" dur="1" fill="hold">
                                          <p:stCondLst>
                                            <p:cond delay="0"/>
                                          </p:stCondLst>
                                        </p:cTn>
                                        <p:tgtEl>
                                          <p:spTgt spid="33827"/>
                                        </p:tgtEl>
                                        <p:attrNameLst>
                                          <p:attrName>style.visibility</p:attrName>
                                        </p:attrNameLst>
                                      </p:cBhvr>
                                      <p:to>
                                        <p:strVal val="visible"/>
                                      </p:to>
                                    </p:set>
                                    <p:animEffect transition="in" filter="wipe(down)">
                                      <p:cBhvr>
                                        <p:cTn id="85" dur="500"/>
                                        <p:tgtEl>
                                          <p:spTgt spid="33827"/>
                                        </p:tgtEl>
                                      </p:cBhvr>
                                    </p:animEffect>
                                  </p:childTnLst>
                                </p:cTn>
                              </p:par>
                            </p:childTnLst>
                          </p:cTn>
                        </p:par>
                        <p:par>
                          <p:cTn id="86" fill="hold">
                            <p:stCondLst>
                              <p:cond delay="1500"/>
                            </p:stCondLst>
                            <p:childTnLst>
                              <p:par>
                                <p:cTn id="87" presetID="22" presetClass="entr" presetSubtype="4" fill="hold" grpId="0" nodeType="afterEffect">
                                  <p:stCondLst>
                                    <p:cond delay="0"/>
                                  </p:stCondLst>
                                  <p:childTnLst>
                                    <p:set>
                                      <p:cBhvr>
                                        <p:cTn id="88" dur="1" fill="hold">
                                          <p:stCondLst>
                                            <p:cond delay="0"/>
                                          </p:stCondLst>
                                        </p:cTn>
                                        <p:tgtEl>
                                          <p:spTgt spid="33829"/>
                                        </p:tgtEl>
                                        <p:attrNameLst>
                                          <p:attrName>style.visibility</p:attrName>
                                        </p:attrNameLst>
                                      </p:cBhvr>
                                      <p:to>
                                        <p:strVal val="visible"/>
                                      </p:to>
                                    </p:set>
                                    <p:animEffect transition="in" filter="wipe(down)">
                                      <p:cBhvr>
                                        <p:cTn id="89" dur="500"/>
                                        <p:tgtEl>
                                          <p:spTgt spid="3382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3805"/>
                                        </p:tgtEl>
                                        <p:attrNameLst>
                                          <p:attrName>style.visibility</p:attrName>
                                        </p:attrNameLst>
                                      </p:cBhvr>
                                      <p:to>
                                        <p:strVal val="visible"/>
                                      </p:to>
                                    </p:set>
                                    <p:animEffect transition="in" filter="wipe(down)">
                                      <p:cBhvr>
                                        <p:cTn id="94" dur="500"/>
                                        <p:tgtEl>
                                          <p:spTgt spid="3380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33800"/>
                                        </p:tgtEl>
                                        <p:attrNameLst>
                                          <p:attrName>style.visibility</p:attrName>
                                        </p:attrNameLst>
                                      </p:cBhvr>
                                      <p:to>
                                        <p:strVal val="visible"/>
                                      </p:to>
                                    </p:set>
                                    <p:animEffect transition="in" filter="wipe(down)">
                                      <p:cBhvr>
                                        <p:cTn id="99" dur="500"/>
                                        <p:tgtEl>
                                          <p:spTgt spid="33800"/>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blinds(horizontal)">
                                      <p:cBhvr>
                                        <p:cTn id="104" dur="500"/>
                                        <p:tgtEl>
                                          <p:spTgt spid="38"/>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360483">
                                            <p:txEl>
                                              <p:pRg st="0" end="0"/>
                                            </p:txEl>
                                          </p:spTgt>
                                        </p:tgtEl>
                                        <p:attrNameLst>
                                          <p:attrName>style.visibility</p:attrName>
                                        </p:attrNameLst>
                                      </p:cBhvr>
                                      <p:to>
                                        <p:strVal val="visible"/>
                                      </p:to>
                                    </p:set>
                                    <p:animEffect transition="in" filter="blinds(horizontal)">
                                      <p:cBhvr>
                                        <p:cTn id="109" dur="500"/>
                                        <p:tgtEl>
                                          <p:spTgt spid="360483">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360483">
                                            <p:txEl>
                                              <p:pRg st="1" end="1"/>
                                            </p:txEl>
                                          </p:spTgt>
                                        </p:tgtEl>
                                        <p:attrNameLst>
                                          <p:attrName>style.visibility</p:attrName>
                                        </p:attrNameLst>
                                      </p:cBhvr>
                                      <p:to>
                                        <p:strVal val="visible"/>
                                      </p:to>
                                    </p:set>
                                    <p:animEffect transition="in" filter="blinds(horizontal)">
                                      <p:cBhvr>
                                        <p:cTn id="114" dur="500"/>
                                        <p:tgtEl>
                                          <p:spTgt spid="360483">
                                            <p:txEl>
                                              <p:pRg st="1" end="1"/>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360483">
                                            <p:txEl>
                                              <p:pRg st="2" end="2"/>
                                            </p:txEl>
                                          </p:spTgt>
                                        </p:tgtEl>
                                        <p:attrNameLst>
                                          <p:attrName>style.visibility</p:attrName>
                                        </p:attrNameLst>
                                      </p:cBhvr>
                                      <p:to>
                                        <p:strVal val="visible"/>
                                      </p:to>
                                    </p:set>
                                    <p:animEffect transition="in" filter="blinds(horizontal)">
                                      <p:cBhvr>
                                        <p:cTn id="119" dur="500"/>
                                        <p:tgtEl>
                                          <p:spTgt spid="36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1" grpId="0"/>
      <p:bldP spid="33812" grpId="0"/>
      <p:bldP spid="33813" grpId="0"/>
      <p:bldP spid="33814" grpId="0"/>
      <p:bldP spid="33815" grpId="0"/>
      <p:bldP spid="33816" grpId="0"/>
      <p:bldP spid="33817" grpId="0"/>
      <p:bldP spid="33818" grpId="0"/>
      <p:bldP spid="33819" grpId="0"/>
      <p:bldP spid="33820" grpId="0"/>
      <p:bldP spid="33821" grpId="0"/>
      <p:bldP spid="33822" grpId="0"/>
      <p:bldP spid="33823" grpId="0"/>
      <p:bldP spid="33824" grpId="0"/>
      <p:bldP spid="33825" grpId="0"/>
      <p:bldP spid="33826" grpId="0"/>
      <p:bldP spid="33827" grpId="0"/>
      <p:bldP spid="33828" grpId="0"/>
      <p:bldP spid="33829" grpId="0"/>
      <p:bldP spid="33800" grpId="0"/>
      <p:bldP spid="33802" grpId="0" animBg="1"/>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11200" y="104212"/>
            <a:ext cx="6801224" cy="372603"/>
          </a:xfrm>
          <a:noFill/>
        </p:spPr>
        <p:txBody>
          <a:bodyPr anchor="ctr"/>
          <a:lstStyle/>
          <a:p>
            <a:r>
              <a:rPr lang="zh-CN" altLang="en-US" dirty="0" smtClean="0">
                <a:ea typeface="宋体" panose="02010600030101010101" pitchFamily="2" charset="-122"/>
              </a:rPr>
              <a:t>指令系统设计风格 </a:t>
            </a:r>
            <a:r>
              <a:rPr lang="en-US" altLang="zh-CN" dirty="0" smtClean="0">
                <a:ea typeface="宋体" panose="02010600030101010101" pitchFamily="2" charset="-122"/>
              </a:rPr>
              <a:t>– </a:t>
            </a:r>
            <a:r>
              <a:rPr lang="zh-CN" altLang="en-US" dirty="0" smtClean="0">
                <a:solidFill>
                  <a:schemeClr val="accent2"/>
                </a:solidFill>
                <a:ea typeface="宋体" panose="02010600030101010101" pitchFamily="2" charset="-122"/>
              </a:rPr>
              <a:t>按指令格式的复杂度来分</a:t>
            </a:r>
          </a:p>
        </p:txBody>
      </p:sp>
      <p:sp>
        <p:nvSpPr>
          <p:cNvPr id="410627" name="Rectangle 3"/>
          <p:cNvSpPr>
            <a:spLocks noGrp="1" noChangeArrowheads="1"/>
          </p:cNvSpPr>
          <p:nvPr>
            <p:ph type="body" idx="1"/>
          </p:nvPr>
        </p:nvSpPr>
        <p:spPr>
          <a:xfrm>
            <a:off x="233363" y="1630363"/>
            <a:ext cx="8385175" cy="3511550"/>
          </a:xfrm>
          <a:noFill/>
        </p:spPr>
        <p:txBody>
          <a:bodyPr/>
          <a:lstStyle/>
          <a:p>
            <a:pPr>
              <a:lnSpc>
                <a:spcPct val="140000"/>
              </a:lnSpc>
              <a:buFont typeface="Wingdings" panose="05000000000000000000" pitchFamily="2" charset="2"/>
              <a:buNone/>
            </a:pPr>
            <a:r>
              <a:rPr lang="zh-CN" altLang="en-US" sz="1800" smtClean="0">
                <a:latin typeface="Arial" panose="020B0604020202020204" pitchFamily="34" charset="0"/>
                <a:ea typeface="黑体" panose="02010609060101010101" pitchFamily="49" charset="-122"/>
              </a:rPr>
              <a:t>早期</a:t>
            </a:r>
            <a:r>
              <a:rPr lang="en-US" altLang="en-US" sz="1800" smtClean="0">
                <a:latin typeface="Arial" panose="020B0604020202020204" pitchFamily="34" charset="0"/>
                <a:ea typeface="黑体" panose="02010609060101010101" pitchFamily="49" charset="-122"/>
              </a:rPr>
              <a:t>CISC</a:t>
            </a:r>
            <a:r>
              <a:rPr lang="zh-CN" altLang="en-US" sz="1800" smtClean="0">
                <a:latin typeface="Arial" panose="020B0604020202020204" pitchFamily="34" charset="0"/>
                <a:ea typeface="黑体" panose="02010609060101010101" pitchFamily="49" charset="-122"/>
              </a:rPr>
              <a:t>设计风格的主要特点</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(1) 指令系统复杂</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变长操作码 </a:t>
            </a:r>
            <a:r>
              <a:rPr lang="en-US" altLang="zh-CN" sz="1800" smtClean="0">
                <a:solidFill>
                  <a:srgbClr val="A50021"/>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变长指令字 </a:t>
            </a:r>
            <a:r>
              <a:rPr lang="en-US" altLang="zh-CN" sz="1800" smtClean="0">
                <a:solidFill>
                  <a:srgbClr val="A50021"/>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指令多 / 寻址方式多 / 指令格式多 </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(2) 指令周期长</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绝大多数指令需要多个时钟周期才能完成</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(3) 各种指令都能访问存储器</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A50021"/>
                </a:solidFill>
                <a:latin typeface="Arial" panose="020B0604020202020204" pitchFamily="34" charset="0"/>
                <a:ea typeface="黑体" panose="02010609060101010101" pitchFamily="49" charset="-122"/>
              </a:rPr>
              <a:t>除了专门的存储器读写指令外，运算指令也能访问存储器</a:t>
            </a:r>
          </a:p>
          <a:p>
            <a:pPr>
              <a:lnSpc>
                <a:spcPct val="110000"/>
              </a:lnSpc>
              <a:spcBef>
                <a:spcPct val="10000"/>
              </a:spcBef>
              <a:buFont typeface="Monotype Sorts" pitchFamily="2" charset="2"/>
              <a:buChar char=" "/>
            </a:pPr>
            <a:r>
              <a:rPr lang="zh-CN" altLang="en-US" sz="1800" smtClean="0">
                <a:solidFill>
                  <a:srgbClr val="C2228D"/>
                </a:solidFill>
                <a:latin typeface="Arial" panose="020B0604020202020204" pitchFamily="34" charset="0"/>
                <a:ea typeface="黑体" panose="02010609060101010101" pitchFamily="49" charset="-122"/>
              </a:rPr>
              <a:t> </a:t>
            </a:r>
            <a:r>
              <a:rPr lang="zh-CN" altLang="en-US" sz="1800" smtClean="0">
                <a:solidFill>
                  <a:srgbClr val="0033CC"/>
                </a:solidFill>
                <a:latin typeface="Arial" panose="020B0604020202020204" pitchFamily="34" charset="0"/>
                <a:ea typeface="黑体" panose="02010609060101010101" pitchFamily="49" charset="-122"/>
              </a:rPr>
              <a:t>(4) 采用微程序控制</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 (5) 有专用寄存器</a:t>
            </a:r>
          </a:p>
          <a:p>
            <a:pPr>
              <a:lnSpc>
                <a:spcPct val="110000"/>
              </a:lnSpc>
              <a:spcBef>
                <a:spcPct val="10000"/>
              </a:spcBef>
              <a:buFont typeface="Monotype Sorts" pitchFamily="2" charset="2"/>
              <a:buChar char=" "/>
            </a:pPr>
            <a:r>
              <a:rPr lang="zh-CN" altLang="en-US" sz="1800" smtClean="0">
                <a:solidFill>
                  <a:srgbClr val="0033CC"/>
                </a:solidFill>
                <a:latin typeface="Arial" panose="020B0604020202020204" pitchFamily="34" charset="0"/>
                <a:ea typeface="黑体" panose="02010609060101010101" pitchFamily="49" charset="-122"/>
              </a:rPr>
              <a:t> (6) 难以进行编译优化来生成高效目标代码</a:t>
            </a:r>
          </a:p>
        </p:txBody>
      </p:sp>
      <p:sp>
        <p:nvSpPr>
          <p:cNvPr id="410628" name="Rectangle 4"/>
          <p:cNvSpPr>
            <a:spLocks noChangeArrowheads="1"/>
          </p:cNvSpPr>
          <p:nvPr/>
        </p:nvSpPr>
        <p:spPr bwMode="auto">
          <a:xfrm>
            <a:off x="962025" y="5157788"/>
            <a:ext cx="6900863"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pPr>
            <a:r>
              <a:rPr lang="zh-CN" altLang="en-US" sz="1800" dirty="0">
                <a:solidFill>
                  <a:schemeClr val="tx1"/>
                </a:solidFill>
                <a:ea typeface="黑体" panose="02010609060101010101" pitchFamily="49" charset="-122"/>
              </a:rPr>
              <a:t>例如，</a:t>
            </a:r>
            <a:r>
              <a:rPr lang="en-US" altLang="zh-CN" sz="1800" dirty="0">
                <a:solidFill>
                  <a:schemeClr val="tx1"/>
                </a:solidFill>
                <a:ea typeface="黑体" panose="02010609060101010101" pitchFamily="49" charset="-122"/>
              </a:rPr>
              <a:t>VAX-11/780</a:t>
            </a:r>
            <a:r>
              <a:rPr lang="zh-CN" altLang="en-US" sz="1800" dirty="0">
                <a:solidFill>
                  <a:schemeClr val="tx1"/>
                </a:solidFill>
                <a:ea typeface="黑体" panose="02010609060101010101" pitchFamily="49" charset="-122"/>
              </a:rPr>
              <a:t>小型机</a:t>
            </a:r>
          </a:p>
          <a:p>
            <a:pPr lvl="1">
              <a:lnSpc>
                <a:spcPct val="120000"/>
              </a:lnSpc>
            </a:pPr>
            <a:r>
              <a:rPr lang="zh-CN" altLang="en-US" sz="1800" dirty="0">
                <a:ea typeface="黑体" panose="02010609060101010101" pitchFamily="49" charset="-122"/>
              </a:rPr>
              <a:t>16种寻址方式；9种数据格式；303条指令；</a:t>
            </a:r>
          </a:p>
          <a:p>
            <a:pPr lvl="1">
              <a:lnSpc>
                <a:spcPct val="120000"/>
              </a:lnSpc>
            </a:pPr>
            <a:r>
              <a:rPr lang="zh-CN" altLang="en-US" sz="1800" dirty="0">
                <a:ea typeface="黑体" panose="02010609060101010101" pitchFamily="49" charset="-122"/>
              </a:rPr>
              <a:t>一条指令包括1～2个字节的操作码</a:t>
            </a:r>
            <a:r>
              <a:rPr lang="zh-CN" altLang="en-US" sz="1800" dirty="0" smtClean="0">
                <a:ea typeface="黑体" panose="02010609060101010101" pitchFamily="49" charset="-122"/>
              </a:rPr>
              <a:t>和后续</a:t>
            </a:r>
            <a:r>
              <a:rPr lang="en-US" altLang="zh-CN" sz="1800" dirty="0">
                <a:ea typeface="黑体" panose="02010609060101010101" pitchFamily="49" charset="-122"/>
              </a:rPr>
              <a:t>N</a:t>
            </a:r>
            <a:r>
              <a:rPr lang="zh-CN" altLang="en-US" sz="1800" dirty="0">
                <a:ea typeface="黑体" panose="02010609060101010101" pitchFamily="49" charset="-122"/>
              </a:rPr>
              <a:t>个操作数说明符。一个说明符的长度达1 ～10个字节。</a:t>
            </a:r>
            <a:endParaRPr lang="zh-CN" altLang="en-US" sz="1800" b="0" dirty="0">
              <a:solidFill>
                <a:schemeClr val="tx1"/>
              </a:solidFill>
              <a:ea typeface="黑体" panose="02010609060101010101" pitchFamily="49" charset="-122"/>
            </a:endParaRPr>
          </a:p>
        </p:txBody>
      </p:sp>
      <p:sp>
        <p:nvSpPr>
          <p:cNvPr id="39941" name="Rectangle 6"/>
          <p:cNvSpPr>
            <a:spLocks noChangeArrowheads="1"/>
          </p:cNvSpPr>
          <p:nvPr/>
        </p:nvSpPr>
        <p:spPr bwMode="auto">
          <a:xfrm>
            <a:off x="304800" y="614363"/>
            <a:ext cx="7813675" cy="1011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zh-CN" altLang="en-US" sz="1800">
                <a:solidFill>
                  <a:schemeClr val="tx1"/>
                </a:solidFill>
                <a:ea typeface="黑体" panose="02010609060101010101" pitchFamily="49" charset="-122"/>
              </a:rPr>
              <a:t>按指令格式的复杂度来分，有两种类型计算机：</a:t>
            </a:r>
          </a:p>
          <a:p>
            <a:pPr lvl="1">
              <a:spcBef>
                <a:spcPct val="25000"/>
              </a:spcBef>
            </a:pPr>
            <a:r>
              <a:rPr lang="zh-CN" altLang="en-US" sz="1800">
                <a:ea typeface="黑体" panose="02010609060101010101" pitchFamily="49" charset="-122"/>
              </a:rPr>
              <a:t>复杂指令集计算机</a:t>
            </a:r>
            <a:r>
              <a:rPr lang="en-US" altLang="zh-CN" sz="1800">
                <a:ea typeface="黑体" panose="02010609060101010101" pitchFamily="49" charset="-122"/>
              </a:rPr>
              <a:t>CISC (Complex Instruction Set Computer)</a:t>
            </a:r>
          </a:p>
          <a:p>
            <a:pPr lvl="1">
              <a:spcBef>
                <a:spcPct val="25000"/>
              </a:spcBef>
            </a:pPr>
            <a:r>
              <a:rPr lang="zh-CN" altLang="en-US" sz="1800">
                <a:ea typeface="黑体" panose="02010609060101010101" pitchFamily="49" charset="-122"/>
              </a:rPr>
              <a:t>精简指令集计算机</a:t>
            </a:r>
            <a:r>
              <a:rPr lang="en-US" altLang="zh-CN" sz="1800">
                <a:ea typeface="黑体" panose="02010609060101010101" pitchFamily="49" charset="-122"/>
              </a:rPr>
              <a:t>RISC (Reduce</a:t>
            </a:r>
            <a:r>
              <a:rPr lang="zh-CN" altLang="en-US" sz="1800">
                <a:ea typeface="黑体" panose="02010609060101010101" pitchFamily="49" charset="-122"/>
              </a:rPr>
              <a:t> </a:t>
            </a:r>
            <a:r>
              <a:rPr lang="en-US" altLang="zh-CN" sz="1800">
                <a:ea typeface="黑体" panose="02010609060101010101" pitchFamily="49" charset="-122"/>
              </a:rPr>
              <a:t>Instruction Set Computer)</a:t>
            </a:r>
            <a:endParaRPr lang="zh-CN" altLang="en-US" sz="180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down)">
                                      <p:cBhvr>
                                        <p:cTn id="7" dur="500"/>
                                        <p:tgtEl>
                                          <p:spTgt spid="39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941">
                                            <p:txEl>
                                              <p:pRg st="1" end="1"/>
                                            </p:txEl>
                                          </p:spTgt>
                                        </p:tgtEl>
                                        <p:attrNameLst>
                                          <p:attrName>style.visibility</p:attrName>
                                        </p:attrNameLst>
                                      </p:cBhvr>
                                      <p:to>
                                        <p:strVal val="visible"/>
                                      </p:to>
                                    </p:set>
                                    <p:animEffect transition="in" filter="wipe(down)">
                                      <p:cBhvr>
                                        <p:cTn id="12" dur="500"/>
                                        <p:tgtEl>
                                          <p:spTgt spid="39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9941">
                                            <p:txEl>
                                              <p:pRg st="2" end="2"/>
                                            </p:txEl>
                                          </p:spTgt>
                                        </p:tgtEl>
                                        <p:attrNameLst>
                                          <p:attrName>style.visibility</p:attrName>
                                        </p:attrNameLst>
                                      </p:cBhvr>
                                      <p:to>
                                        <p:strVal val="visible"/>
                                      </p:to>
                                    </p:set>
                                    <p:animEffect transition="in" filter="wipe(down)">
                                      <p:cBhvr>
                                        <p:cTn id="17" dur="500"/>
                                        <p:tgtEl>
                                          <p:spTgt spid="399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10627">
                                            <p:txEl>
                                              <p:pRg st="0" end="0"/>
                                            </p:txEl>
                                          </p:spTgt>
                                        </p:tgtEl>
                                        <p:attrNameLst>
                                          <p:attrName>style.visibility</p:attrName>
                                        </p:attrNameLst>
                                      </p:cBhvr>
                                      <p:to>
                                        <p:strVal val="visible"/>
                                      </p:to>
                                    </p:set>
                                    <p:animEffect transition="in" filter="wipe(down)">
                                      <p:cBhvr>
                                        <p:cTn id="22" dur="500"/>
                                        <p:tgtEl>
                                          <p:spTgt spid="4106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27" dur="500"/>
                                        <p:tgtEl>
                                          <p:spTgt spid="410627">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30" dur="500"/>
                                        <p:tgtEl>
                                          <p:spTgt spid="410627">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35" dur="500"/>
                                        <p:tgtEl>
                                          <p:spTgt spid="410627">
                                            <p:txEl>
                                              <p:pRg st="3" end="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8" dur="500"/>
                                        <p:tgtEl>
                                          <p:spTgt spid="410627">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43" dur="500"/>
                                        <p:tgtEl>
                                          <p:spTgt spid="410627">
                                            <p:txEl>
                                              <p:pRg st="5" end="5"/>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6" dur="500"/>
                                        <p:tgtEl>
                                          <p:spTgt spid="410627">
                                            <p:txEl>
                                              <p:pRg st="6" end="6"/>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51" dur="500"/>
                                        <p:tgtEl>
                                          <p:spTgt spid="410627">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6" dur="500"/>
                                        <p:tgtEl>
                                          <p:spTgt spid="410627">
                                            <p:txEl>
                                              <p:pRg st="8" end="8"/>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61" dur="500"/>
                                        <p:tgtEl>
                                          <p:spTgt spid="410627">
                                            <p:txEl>
                                              <p:pRg st="9" end="9"/>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10628"/>
                                        </p:tgtEl>
                                        <p:attrNameLst>
                                          <p:attrName>style.visibility</p:attrName>
                                        </p:attrNameLst>
                                      </p:cBhvr>
                                      <p:to>
                                        <p:strVal val="visible"/>
                                      </p:to>
                                    </p:set>
                                    <p:animEffect transition="in" filter="blinds(horizontal)">
                                      <p:cBhvr>
                                        <p:cTn id="66"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11200" y="114300"/>
            <a:ext cx="3306763" cy="368300"/>
          </a:xfrm>
        </p:spPr>
        <p:txBody>
          <a:bodyPr/>
          <a:lstStyle/>
          <a:p>
            <a:r>
              <a:rPr lang="zh-CN" altLang="en-US" smtClean="0">
                <a:ea typeface="宋体" panose="02010600030101010101" pitchFamily="2" charset="-122"/>
              </a:rPr>
              <a:t>复杂指令集计算机</a:t>
            </a:r>
            <a:r>
              <a:rPr lang="en-US" altLang="zh-CN" smtClean="0">
                <a:ea typeface="宋体" panose="02010600030101010101" pitchFamily="2" charset="-122"/>
              </a:rPr>
              <a:t>CISC</a:t>
            </a:r>
          </a:p>
        </p:txBody>
      </p:sp>
      <p:sp>
        <p:nvSpPr>
          <p:cNvPr id="411651" name="Rectangle 3"/>
          <p:cNvSpPr>
            <a:spLocks noGrp="1" noChangeArrowheads="1"/>
          </p:cNvSpPr>
          <p:nvPr>
            <p:ph type="body" idx="1"/>
          </p:nvPr>
        </p:nvSpPr>
        <p:spPr>
          <a:xfrm>
            <a:off x="519113" y="3133725"/>
            <a:ext cx="8153400" cy="3443288"/>
          </a:xfrm>
        </p:spPr>
        <p:txBody>
          <a:bodyPr/>
          <a:lstStyle/>
          <a:p>
            <a:pPr>
              <a:lnSpc>
                <a:spcPct val="140000"/>
              </a:lnSpc>
            </a:pPr>
            <a:r>
              <a:rPr lang="zh-CN" altLang="en-US" dirty="0" smtClean="0">
                <a:latin typeface="Arial" panose="020B0604020202020204" pitchFamily="34" charset="0"/>
                <a:ea typeface="黑体" panose="02010609060101010101" pitchFamily="49" charset="-122"/>
              </a:rPr>
              <a:t>通过对</a:t>
            </a:r>
            <a:r>
              <a:rPr lang="en-US" altLang="zh-CN" dirty="0" smtClean="0">
                <a:latin typeface="Arial" panose="020B0604020202020204" pitchFamily="34" charset="0"/>
                <a:ea typeface="黑体" panose="02010609060101010101" pitchFamily="49" charset="-122"/>
              </a:rPr>
              <a:t>CISC</a:t>
            </a:r>
            <a:r>
              <a:rPr lang="zh-CN" altLang="en-US" dirty="0" smtClean="0">
                <a:latin typeface="Arial" panose="020B0604020202020204" pitchFamily="34" charset="0"/>
                <a:ea typeface="黑体" panose="02010609060101010101" pitchFamily="49" charset="-122"/>
              </a:rPr>
              <a:t>进行分析测试，发现一个普遍</a:t>
            </a:r>
            <a:r>
              <a:rPr lang="zh-CN" altLang="en-US" dirty="0" smtClean="0">
                <a:latin typeface="Arial" panose="020B0604020202020204" pitchFamily="34" charset="0"/>
                <a:ea typeface="黑体" panose="02010609060101010101" pitchFamily="49" charset="-122"/>
                <a:hlinkClick r:id="" action="ppaction://hlinkshowjump?jump=nextslide"/>
              </a:rPr>
              <a:t>现象 </a:t>
            </a:r>
            <a:r>
              <a:rPr lang="zh-CN" altLang="en-US" dirty="0" smtClean="0">
                <a:latin typeface="Arial" panose="020B0604020202020204" pitchFamily="34" charset="0"/>
                <a:ea typeface="黑体" panose="02010609060101010101" pitchFamily="49" charset="-122"/>
              </a:rPr>
              <a:t>：</a:t>
            </a:r>
          </a:p>
          <a:p>
            <a:pPr lvl="1">
              <a:lnSpc>
                <a:spcPct val="140000"/>
              </a:lnSpc>
            </a:pPr>
            <a:r>
              <a:rPr lang="zh-CN" altLang="en-US" sz="2000" dirty="0" smtClean="0">
                <a:latin typeface="Arial" panose="020B0604020202020204" pitchFamily="34" charset="0"/>
                <a:ea typeface="黑体" panose="02010609060101010101" pitchFamily="49" charset="-122"/>
              </a:rPr>
              <a:t>在程序中各种指令出现的频率悬殊很大，最常使用的是一些简单指令，这些指令占程序的80%，但只占指令系统的20%。而且在微程序控制的计算机中，占指令总数20%的复杂指令占用了控制存储器容量的80%。</a:t>
            </a:r>
          </a:p>
          <a:p>
            <a:pPr>
              <a:lnSpc>
                <a:spcPct val="140000"/>
              </a:lnSpc>
            </a:pPr>
            <a:r>
              <a:rPr lang="zh-CN" altLang="en-US" dirty="0" smtClean="0">
                <a:latin typeface="Arial" panose="020B0604020202020204" pitchFamily="34" charset="0"/>
                <a:ea typeface="黑体" panose="02010609060101010101" pitchFamily="49" charset="-122"/>
              </a:rPr>
              <a:t>1982年美国加州伯克利大学的</a:t>
            </a:r>
            <a:r>
              <a:rPr lang="en-US" altLang="zh-CN" dirty="0" err="1" smtClean="0">
                <a:solidFill>
                  <a:srgbClr val="C2228D"/>
                </a:solidFill>
                <a:latin typeface="Arial" panose="020B0604020202020204" pitchFamily="34" charset="0"/>
                <a:ea typeface="黑体" panose="02010609060101010101" pitchFamily="49" charset="-122"/>
              </a:rPr>
              <a:t>RISCⅠ</a:t>
            </a:r>
            <a:r>
              <a:rPr lang="en-US" altLang="zh-CN" dirty="0" smtClean="0">
                <a:latin typeface="Arial" panose="020B0604020202020204" pitchFamily="34" charset="0"/>
                <a:ea typeface="黑体" panose="02010609060101010101" pitchFamily="49" charset="-122"/>
              </a:rPr>
              <a:t>，</a:t>
            </a:r>
            <a:r>
              <a:rPr lang="zh-CN" altLang="en-US" dirty="0" smtClean="0">
                <a:latin typeface="Arial" panose="020B0604020202020204" pitchFamily="34" charset="0"/>
                <a:ea typeface="黑体" panose="02010609060101010101" pitchFamily="49" charset="-122"/>
              </a:rPr>
              <a:t>斯坦福大学的</a:t>
            </a:r>
            <a:r>
              <a:rPr lang="en-US" altLang="zh-CN" dirty="0" smtClean="0">
                <a:solidFill>
                  <a:srgbClr val="C2228D"/>
                </a:solidFill>
                <a:latin typeface="Arial" panose="020B0604020202020204" pitchFamily="34" charset="0"/>
                <a:ea typeface="黑体" panose="02010609060101010101" pitchFamily="49" charset="-122"/>
              </a:rPr>
              <a:t>MIPS</a:t>
            </a:r>
            <a:r>
              <a:rPr lang="en-US" altLang="zh-CN" dirty="0" smtClean="0">
                <a:latin typeface="Arial" panose="020B0604020202020204" pitchFamily="34" charset="0"/>
                <a:ea typeface="黑体" panose="02010609060101010101" pitchFamily="49" charset="-122"/>
              </a:rPr>
              <a:t>，IBM</a:t>
            </a:r>
            <a:r>
              <a:rPr lang="zh-CN" altLang="en-US" dirty="0" smtClean="0">
                <a:latin typeface="Arial" panose="020B0604020202020204" pitchFamily="34" charset="0"/>
                <a:ea typeface="黑体" panose="02010609060101010101" pitchFamily="49" charset="-122"/>
              </a:rPr>
              <a:t>公司的</a:t>
            </a:r>
            <a:r>
              <a:rPr lang="en-US" altLang="zh-CN" dirty="0" smtClean="0">
                <a:solidFill>
                  <a:srgbClr val="C2228D"/>
                </a:solidFill>
                <a:latin typeface="Arial" panose="020B0604020202020204" pitchFamily="34" charset="0"/>
                <a:ea typeface="黑体" panose="02010609060101010101" pitchFamily="49" charset="-122"/>
              </a:rPr>
              <a:t>IBM801</a:t>
            </a:r>
            <a:r>
              <a:rPr lang="zh-CN" altLang="en-US" dirty="0" smtClean="0">
                <a:latin typeface="Arial" panose="020B0604020202020204" pitchFamily="34" charset="0"/>
                <a:ea typeface="黑体" panose="02010609060101010101" pitchFamily="49" charset="-122"/>
              </a:rPr>
              <a:t>相继宣告完成，这些机器被称为</a:t>
            </a:r>
            <a:r>
              <a:rPr lang="zh-CN" altLang="en-US" dirty="0" smtClean="0">
                <a:solidFill>
                  <a:srgbClr val="C2228D"/>
                </a:solidFill>
                <a:latin typeface="Arial" panose="020B0604020202020204" pitchFamily="34" charset="0"/>
                <a:ea typeface="黑体" panose="02010609060101010101" pitchFamily="49" charset="-122"/>
              </a:rPr>
              <a:t>第一代</a:t>
            </a:r>
            <a:r>
              <a:rPr lang="en-US" altLang="zh-CN" dirty="0" smtClean="0">
                <a:solidFill>
                  <a:srgbClr val="C2228D"/>
                </a:solidFill>
                <a:latin typeface="Arial" panose="020B0604020202020204" pitchFamily="34" charset="0"/>
                <a:ea typeface="黑体" panose="02010609060101010101" pitchFamily="49" charset="-122"/>
              </a:rPr>
              <a:t>RISC</a:t>
            </a:r>
            <a:r>
              <a:rPr lang="zh-CN" altLang="en-US" dirty="0" smtClean="0">
                <a:solidFill>
                  <a:srgbClr val="C2228D"/>
                </a:solidFill>
                <a:latin typeface="Arial" panose="020B0604020202020204" pitchFamily="34" charset="0"/>
                <a:ea typeface="黑体" panose="02010609060101010101" pitchFamily="49" charset="-122"/>
              </a:rPr>
              <a:t>机</a:t>
            </a:r>
            <a:r>
              <a:rPr lang="zh-CN" altLang="en-US" dirty="0" smtClean="0">
                <a:latin typeface="Arial" panose="020B0604020202020204" pitchFamily="34" charset="0"/>
                <a:ea typeface="黑体" panose="02010609060101010101" pitchFamily="49" charset="-122"/>
              </a:rPr>
              <a:t>。</a:t>
            </a:r>
          </a:p>
        </p:txBody>
      </p:sp>
      <p:sp>
        <p:nvSpPr>
          <p:cNvPr id="411652" name="Rectangle 4"/>
          <p:cNvSpPr>
            <a:spLocks noChangeArrowheads="1"/>
          </p:cNvSpPr>
          <p:nvPr/>
        </p:nvSpPr>
        <p:spPr bwMode="auto">
          <a:xfrm>
            <a:off x="536575" y="661988"/>
            <a:ext cx="8434388" cy="274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en-US" altLang="zh-CN" sz="2000" dirty="0">
                <a:solidFill>
                  <a:schemeClr val="tx1"/>
                </a:solidFill>
                <a:ea typeface="黑体" panose="02010609060101010101" pitchFamily="49" charset="-122"/>
              </a:rPr>
              <a:t>CISC</a:t>
            </a:r>
            <a:r>
              <a:rPr lang="zh-CN" altLang="en-US" sz="2000" dirty="0">
                <a:solidFill>
                  <a:schemeClr val="tx1"/>
                </a:solidFill>
                <a:ea typeface="黑体" panose="02010609060101010101" pitchFamily="49" charset="-122"/>
              </a:rPr>
              <a:t>的缺陷</a:t>
            </a:r>
          </a:p>
          <a:p>
            <a:pPr lvl="1">
              <a:lnSpc>
                <a:spcPct val="130000"/>
              </a:lnSpc>
              <a:spcBef>
                <a:spcPct val="30000"/>
              </a:spcBef>
              <a:buSzPct val="100000"/>
              <a:buFontTx/>
              <a:buChar char="–"/>
            </a:pPr>
            <a:r>
              <a:rPr lang="zh-CN" altLang="en-US" sz="2000" dirty="0" smtClean="0">
                <a:solidFill>
                  <a:srgbClr val="0000FF"/>
                </a:solidFill>
                <a:ea typeface="黑体" panose="02010609060101010101" pitchFamily="49" charset="-122"/>
              </a:rPr>
              <a:t>越来越庞大</a:t>
            </a:r>
            <a:r>
              <a:rPr lang="zh-CN" altLang="en-US" sz="2000" dirty="0">
                <a:solidFill>
                  <a:srgbClr val="0000FF"/>
                </a:solidFill>
                <a:ea typeface="黑体" panose="02010609060101010101" pitchFamily="49" charset="-122"/>
              </a:rPr>
              <a:t>的指令系统不但使计算机的</a:t>
            </a:r>
            <a:r>
              <a:rPr lang="zh-CN" altLang="en-US" sz="2000" dirty="0">
                <a:solidFill>
                  <a:srgbClr val="C2228D"/>
                </a:solidFill>
                <a:ea typeface="黑体" panose="02010609060101010101" pitchFamily="49" charset="-122"/>
              </a:rPr>
              <a:t>研制周期变长</a:t>
            </a:r>
            <a:r>
              <a:rPr lang="zh-CN" altLang="en-US" sz="2000" dirty="0">
                <a:solidFill>
                  <a:srgbClr val="0000FF"/>
                </a:solidFill>
                <a:ea typeface="黑体" panose="02010609060101010101" pitchFamily="49" charset="-122"/>
              </a:rPr>
              <a:t>，而且</a:t>
            </a:r>
            <a:r>
              <a:rPr lang="zh-CN" altLang="en-US" sz="2000" dirty="0">
                <a:solidFill>
                  <a:srgbClr val="C2228D"/>
                </a:solidFill>
                <a:ea typeface="黑体" panose="02010609060101010101" pitchFamily="49" charset="-122"/>
              </a:rPr>
              <a:t>难以保证设计的正确性，难以调试和维护，</a:t>
            </a:r>
            <a:r>
              <a:rPr lang="zh-CN" altLang="en-US" sz="2000" dirty="0">
                <a:solidFill>
                  <a:srgbClr val="0000FF"/>
                </a:solidFill>
                <a:ea typeface="黑体" panose="02010609060101010101" pitchFamily="49" charset="-122"/>
              </a:rPr>
              <a:t>并且因指令操作复杂而</a:t>
            </a:r>
            <a:r>
              <a:rPr lang="zh-CN" altLang="en-US" sz="2000" dirty="0">
                <a:solidFill>
                  <a:srgbClr val="C2228D"/>
                </a:solidFill>
                <a:ea typeface="黑体" panose="02010609060101010101" pitchFamily="49" charset="-122"/>
              </a:rPr>
              <a:t>增加机器周期</a:t>
            </a:r>
            <a:r>
              <a:rPr lang="zh-CN" altLang="en-US" sz="2000" dirty="0">
                <a:solidFill>
                  <a:srgbClr val="0000FF"/>
                </a:solidFill>
                <a:ea typeface="黑体" panose="02010609060101010101" pitchFamily="49" charset="-122"/>
              </a:rPr>
              <a:t>，从而</a:t>
            </a:r>
            <a:r>
              <a:rPr lang="zh-CN" altLang="en-US" sz="2000" dirty="0">
                <a:solidFill>
                  <a:srgbClr val="C2228D"/>
                </a:solidFill>
                <a:ea typeface="黑体" panose="02010609060101010101" pitchFamily="49" charset="-122"/>
              </a:rPr>
              <a:t>降低了系统性能。</a:t>
            </a:r>
          </a:p>
          <a:p>
            <a:pPr>
              <a:lnSpc>
                <a:spcPct val="14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1975年</a:t>
            </a:r>
            <a:r>
              <a:rPr lang="en-US" altLang="zh-CN" sz="2000" dirty="0">
                <a:solidFill>
                  <a:schemeClr val="tx1"/>
                </a:solidFill>
                <a:ea typeface="黑体" panose="02010609060101010101" pitchFamily="49" charset="-122"/>
              </a:rPr>
              <a:t>IBM</a:t>
            </a:r>
            <a:r>
              <a:rPr lang="zh-CN" altLang="en-US" sz="2000" dirty="0">
                <a:solidFill>
                  <a:schemeClr val="tx1"/>
                </a:solidFill>
                <a:ea typeface="黑体" panose="02010609060101010101" pitchFamily="49" charset="-122"/>
              </a:rPr>
              <a:t>公司开始研究</a:t>
            </a:r>
            <a:r>
              <a:rPr lang="zh-CN" altLang="en-US" sz="2000" dirty="0">
                <a:solidFill>
                  <a:srgbClr val="C2228D"/>
                </a:solidFill>
                <a:ea typeface="黑体" panose="02010609060101010101" pitchFamily="49" charset="-122"/>
              </a:rPr>
              <a:t>指令系统的合理性问题</a:t>
            </a:r>
            <a:r>
              <a:rPr lang="zh-CN" altLang="en-US"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John </a:t>
            </a:r>
            <a:r>
              <a:rPr lang="en-US" altLang="zh-CN" sz="2000" dirty="0" err="1" smtClean="0">
                <a:solidFill>
                  <a:schemeClr val="tx1"/>
                </a:solidFill>
                <a:ea typeface="黑体" panose="02010609060101010101" pitchFamily="49" charset="-122"/>
              </a:rPr>
              <a:t>Cocke</a:t>
            </a:r>
            <a:r>
              <a:rPr lang="zh-CN" altLang="en-US" sz="2000" dirty="0" smtClean="0">
                <a:solidFill>
                  <a:schemeClr val="tx1"/>
                </a:solidFill>
                <a:ea typeface="黑体" panose="02010609060101010101" pitchFamily="49" charset="-122"/>
              </a:rPr>
              <a:t>等人提出精简指令集计算机 </a:t>
            </a:r>
            <a:r>
              <a:rPr lang="en-US" altLang="zh-CN" sz="2000" dirty="0">
                <a:ea typeface="黑体" panose="02010609060101010101" pitchFamily="49" charset="-122"/>
              </a:rPr>
              <a:t>RISC ( Reduce Instruction Set Computer )</a:t>
            </a:r>
            <a:r>
              <a:rPr lang="zh-CN" altLang="en-US" sz="2000" dirty="0">
                <a:solidFill>
                  <a:schemeClr val="tx1"/>
                </a:solidFill>
                <a:ea typeface="黑体" panose="02010609060101010101" pitchFamily="49" charset="-122"/>
              </a:rPr>
              <a:t>。</a:t>
            </a:r>
          </a:p>
        </p:txBody>
      </p:sp>
      <p:sp>
        <p:nvSpPr>
          <p:cNvPr id="5" name="Text Box 6"/>
          <p:cNvSpPr txBox="1">
            <a:spLocks noChangeArrowheads="1"/>
          </p:cNvSpPr>
          <p:nvPr/>
        </p:nvSpPr>
        <p:spPr bwMode="auto">
          <a:xfrm>
            <a:off x="8059738" y="6253163"/>
            <a:ext cx="895350"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hlinkClick r:id="rId2" action="ppaction://hlinksldjump"/>
              </a:rPr>
              <a:t>SKIP</a:t>
            </a:r>
            <a:endParaRPr lang="en-US" altLang="zh-CN" sz="180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xEl>
                                              <p:pRg st="1" end="1"/>
                                            </p:txEl>
                                          </p:spTgt>
                                        </p:tgtEl>
                                        <p:attrNameLst>
                                          <p:attrName>style.visibility</p:attrName>
                                        </p:attrNameLst>
                                      </p:cBhvr>
                                      <p:to>
                                        <p:strVal val="visible"/>
                                      </p:to>
                                    </p:set>
                                    <p:animEffect transition="in" filter="blinds(horizontal)">
                                      <p:cBhvr>
                                        <p:cTn id="7" dur="500"/>
                                        <p:tgtEl>
                                          <p:spTgt spid="41165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2">
                                            <p:txEl>
                                              <p:pRg st="2" end="2"/>
                                            </p:txEl>
                                          </p:spTgt>
                                        </p:tgtEl>
                                        <p:attrNameLst>
                                          <p:attrName>style.visibility</p:attrName>
                                        </p:attrNameLst>
                                      </p:cBhvr>
                                      <p:to>
                                        <p:strVal val="visible"/>
                                      </p:to>
                                    </p:set>
                                    <p:animEffect transition="in" filter="blinds(horizontal)">
                                      <p:cBhvr>
                                        <p:cTn id="12" dur="500"/>
                                        <p:tgtEl>
                                          <p:spTgt spid="41165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17" dur="500"/>
                                        <p:tgtEl>
                                          <p:spTgt spid="4116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22" dur="500"/>
                                        <p:tgtEl>
                                          <p:spTgt spid="4116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27" dur="500"/>
                                        <p:tgtEl>
                                          <p:spTgt spid="41165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1200" y="114300"/>
            <a:ext cx="3359150" cy="368300"/>
          </a:xfrm>
          <a:noFill/>
        </p:spPr>
        <p:txBody>
          <a:bodyPr wrap="none"/>
          <a:lstStyle/>
          <a:p>
            <a:r>
              <a:rPr lang="en-US" altLang="zh-CN" smtClean="0">
                <a:ea typeface="宋体" panose="02010600030101010101" pitchFamily="2" charset="-122"/>
              </a:rPr>
              <a:t>Instruction Set Design</a:t>
            </a:r>
          </a:p>
        </p:txBody>
      </p:sp>
      <p:grpSp>
        <p:nvGrpSpPr>
          <p:cNvPr id="5123" name="Group 3"/>
          <p:cNvGrpSpPr>
            <a:grpSpLocks/>
          </p:cNvGrpSpPr>
          <p:nvPr/>
        </p:nvGrpSpPr>
        <p:grpSpPr bwMode="auto">
          <a:xfrm>
            <a:off x="1293813" y="2443163"/>
            <a:ext cx="6483350" cy="2141537"/>
            <a:chOff x="488" y="532"/>
            <a:chExt cx="4500" cy="2268"/>
          </a:xfrm>
        </p:grpSpPr>
        <p:sp>
          <p:nvSpPr>
            <p:cNvPr id="5126"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 name="Oval 5"/>
            <p:cNvSpPr>
              <a:spLocks noChangeArrowheads="1"/>
            </p:cNvSpPr>
            <p:nvPr/>
          </p:nvSpPr>
          <p:spPr bwMode="auto">
            <a:xfrm>
              <a:off x="2308" y="532"/>
              <a:ext cx="232" cy="184"/>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 name="Line 6"/>
            <p:cNvSpPr>
              <a:spLocks noChangeShapeType="1"/>
            </p:cNvSpPr>
            <p:nvPr/>
          </p:nvSpPr>
          <p:spPr bwMode="auto">
            <a:xfrm flipH="1">
              <a:off x="2396" y="724"/>
              <a:ext cx="56" cy="37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29" name="Line 7"/>
            <p:cNvSpPr>
              <a:spLocks noChangeShapeType="1"/>
            </p:cNvSpPr>
            <p:nvPr/>
          </p:nvSpPr>
          <p:spPr bwMode="auto">
            <a:xfrm>
              <a:off x="2404" y="1104"/>
              <a:ext cx="13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0" name="Line 8"/>
            <p:cNvSpPr>
              <a:spLocks noChangeShapeType="1"/>
            </p:cNvSpPr>
            <p:nvPr/>
          </p:nvSpPr>
          <p:spPr bwMode="auto">
            <a:xfrm>
              <a:off x="2544" y="1108"/>
              <a:ext cx="0" cy="1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1" name="Line 9"/>
            <p:cNvSpPr>
              <a:spLocks noChangeShapeType="1"/>
            </p:cNvSpPr>
            <p:nvPr/>
          </p:nvSpPr>
          <p:spPr bwMode="auto">
            <a:xfrm>
              <a:off x="2548" y="1296"/>
              <a:ext cx="4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2" name="Line 10"/>
            <p:cNvSpPr>
              <a:spLocks noChangeShapeType="1"/>
            </p:cNvSpPr>
            <p:nvPr/>
          </p:nvSpPr>
          <p:spPr bwMode="auto">
            <a:xfrm flipH="1">
              <a:off x="2300" y="1108"/>
              <a:ext cx="104" cy="23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3" name="Line 11"/>
            <p:cNvSpPr>
              <a:spLocks noChangeShapeType="1"/>
            </p:cNvSpPr>
            <p:nvPr/>
          </p:nvSpPr>
          <p:spPr bwMode="auto">
            <a:xfrm flipH="1">
              <a:off x="2156" y="1348"/>
              <a:ext cx="152" cy="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4" name="Line 12"/>
            <p:cNvSpPr>
              <a:spLocks noChangeShapeType="1"/>
            </p:cNvSpPr>
            <p:nvPr/>
          </p:nvSpPr>
          <p:spPr bwMode="auto">
            <a:xfrm>
              <a:off x="2452" y="868"/>
              <a:ext cx="136" cy="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5" name="Line 13"/>
            <p:cNvSpPr>
              <a:spLocks noChangeShapeType="1"/>
            </p:cNvSpPr>
            <p:nvPr/>
          </p:nvSpPr>
          <p:spPr bwMode="auto">
            <a:xfrm flipV="1">
              <a:off x="2596" y="860"/>
              <a:ext cx="88"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6" name="Line 14"/>
            <p:cNvSpPr>
              <a:spLocks noChangeShapeType="1"/>
            </p:cNvSpPr>
            <p:nvPr/>
          </p:nvSpPr>
          <p:spPr bwMode="auto">
            <a:xfrm>
              <a:off x="2404" y="816"/>
              <a:ext cx="13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7" name="Line 15"/>
            <p:cNvSpPr>
              <a:spLocks noChangeShapeType="1"/>
            </p:cNvSpPr>
            <p:nvPr/>
          </p:nvSpPr>
          <p:spPr bwMode="auto">
            <a:xfrm flipV="1">
              <a:off x="2548" y="716"/>
              <a:ext cx="88"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38" name="Oval 16"/>
            <p:cNvSpPr>
              <a:spLocks noChangeArrowheads="1"/>
            </p:cNvSpPr>
            <p:nvPr/>
          </p:nvSpPr>
          <p:spPr bwMode="auto">
            <a:xfrm>
              <a:off x="3172" y="580"/>
              <a:ext cx="232" cy="184"/>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39" name="Line 17"/>
            <p:cNvSpPr>
              <a:spLocks noChangeShapeType="1"/>
            </p:cNvSpPr>
            <p:nvPr/>
          </p:nvSpPr>
          <p:spPr bwMode="auto">
            <a:xfrm>
              <a:off x="3316" y="772"/>
              <a:ext cx="40" cy="42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0" name="Line 18"/>
            <p:cNvSpPr>
              <a:spLocks noChangeShapeType="1"/>
            </p:cNvSpPr>
            <p:nvPr/>
          </p:nvSpPr>
          <p:spPr bwMode="auto">
            <a:xfrm flipH="1">
              <a:off x="3164" y="1156"/>
              <a:ext cx="200" cy="1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1" name="Line 19"/>
            <p:cNvSpPr>
              <a:spLocks noChangeShapeType="1"/>
            </p:cNvSpPr>
            <p:nvPr/>
          </p:nvSpPr>
          <p:spPr bwMode="auto">
            <a:xfrm>
              <a:off x="3172" y="1300"/>
              <a:ext cx="88" cy="1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2" name="Line 20"/>
            <p:cNvSpPr>
              <a:spLocks noChangeShapeType="1"/>
            </p:cNvSpPr>
            <p:nvPr/>
          </p:nvSpPr>
          <p:spPr bwMode="auto">
            <a:xfrm>
              <a:off x="3364" y="1156"/>
              <a:ext cx="184" cy="1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3" name="Line 21"/>
            <p:cNvSpPr>
              <a:spLocks noChangeShapeType="1"/>
            </p:cNvSpPr>
            <p:nvPr/>
          </p:nvSpPr>
          <p:spPr bwMode="auto">
            <a:xfrm flipV="1">
              <a:off x="3556" y="1196"/>
              <a:ext cx="136"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4" name="Line 22"/>
            <p:cNvSpPr>
              <a:spLocks noChangeShapeType="1"/>
            </p:cNvSpPr>
            <p:nvPr/>
          </p:nvSpPr>
          <p:spPr bwMode="auto">
            <a:xfrm>
              <a:off x="3700" y="1204"/>
              <a:ext cx="40" cy="4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5" name="Line 23"/>
            <p:cNvSpPr>
              <a:spLocks noChangeShapeType="1"/>
            </p:cNvSpPr>
            <p:nvPr/>
          </p:nvSpPr>
          <p:spPr bwMode="auto">
            <a:xfrm flipH="1">
              <a:off x="3212" y="916"/>
              <a:ext cx="104" cy="1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6" name="Line 24"/>
            <p:cNvSpPr>
              <a:spLocks noChangeShapeType="1"/>
            </p:cNvSpPr>
            <p:nvPr/>
          </p:nvSpPr>
          <p:spPr bwMode="auto">
            <a:xfrm flipH="1" flipV="1">
              <a:off x="3068" y="1004"/>
              <a:ext cx="152" cy="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7" name="Line 25"/>
            <p:cNvSpPr>
              <a:spLocks noChangeShapeType="1"/>
            </p:cNvSpPr>
            <p:nvPr/>
          </p:nvSpPr>
          <p:spPr bwMode="auto">
            <a:xfrm flipH="1">
              <a:off x="3116" y="864"/>
              <a:ext cx="20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8" name="Line 26"/>
            <p:cNvSpPr>
              <a:spLocks noChangeShapeType="1"/>
            </p:cNvSpPr>
            <p:nvPr/>
          </p:nvSpPr>
          <p:spPr bwMode="auto">
            <a:xfrm flipH="1" flipV="1">
              <a:off x="2972" y="764"/>
              <a:ext cx="152"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49" name="Line 27"/>
            <p:cNvSpPr>
              <a:spLocks noChangeShapeType="1"/>
            </p:cNvSpPr>
            <p:nvPr/>
          </p:nvSpPr>
          <p:spPr bwMode="auto">
            <a:xfrm flipV="1">
              <a:off x="3220" y="668"/>
              <a:ext cx="40" cy="5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0" name="Line 28"/>
            <p:cNvSpPr>
              <a:spLocks noChangeShapeType="1"/>
            </p:cNvSpPr>
            <p:nvPr/>
          </p:nvSpPr>
          <p:spPr bwMode="auto">
            <a:xfrm flipH="1" flipV="1">
              <a:off x="2396" y="620"/>
              <a:ext cx="104"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1" name="Oval 29"/>
            <p:cNvSpPr>
              <a:spLocks noChangeArrowheads="1"/>
            </p:cNvSpPr>
            <p:nvPr/>
          </p:nvSpPr>
          <p:spPr bwMode="auto">
            <a:xfrm>
              <a:off x="2608" y="1744"/>
              <a:ext cx="400" cy="304"/>
            </a:xfrm>
            <a:prstGeom prst="ellipse">
              <a:avLst/>
            </a:prstGeom>
            <a:noFill/>
            <a:ln w="508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52" name="Line 30"/>
            <p:cNvSpPr>
              <a:spLocks noChangeShapeType="1"/>
            </p:cNvSpPr>
            <p:nvPr/>
          </p:nvSpPr>
          <p:spPr bwMode="auto">
            <a:xfrm flipV="1">
              <a:off x="2752" y="1904"/>
              <a:ext cx="16" cy="8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3" name="Line 31"/>
            <p:cNvSpPr>
              <a:spLocks noChangeShapeType="1"/>
            </p:cNvSpPr>
            <p:nvPr/>
          </p:nvSpPr>
          <p:spPr bwMode="auto">
            <a:xfrm>
              <a:off x="2800" y="1920"/>
              <a:ext cx="16"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4" name="Line 32"/>
            <p:cNvSpPr>
              <a:spLocks noChangeShapeType="1"/>
            </p:cNvSpPr>
            <p:nvPr/>
          </p:nvSpPr>
          <p:spPr bwMode="auto">
            <a:xfrm>
              <a:off x="2848" y="1936"/>
              <a:ext cx="16" cy="16"/>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5" name="Line 33"/>
            <p:cNvSpPr>
              <a:spLocks noChangeShapeType="1"/>
            </p:cNvSpPr>
            <p:nvPr/>
          </p:nvSpPr>
          <p:spPr bwMode="auto">
            <a:xfrm>
              <a:off x="2848" y="1824"/>
              <a:ext cx="64"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6" name="Line 34"/>
            <p:cNvSpPr>
              <a:spLocks noChangeShapeType="1"/>
            </p:cNvSpPr>
            <p:nvPr/>
          </p:nvSpPr>
          <p:spPr bwMode="auto">
            <a:xfrm flipH="1">
              <a:off x="2672" y="1824"/>
              <a:ext cx="80"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7" name="Line 35"/>
            <p:cNvSpPr>
              <a:spLocks noChangeShapeType="1"/>
            </p:cNvSpPr>
            <p:nvPr/>
          </p:nvSpPr>
          <p:spPr bwMode="auto">
            <a:xfrm flipV="1">
              <a:off x="2400" y="2720"/>
              <a:ext cx="0" cy="8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8" name="Line 36"/>
            <p:cNvSpPr>
              <a:spLocks noChangeShapeType="1"/>
            </p:cNvSpPr>
            <p:nvPr/>
          </p:nvSpPr>
          <p:spPr bwMode="auto">
            <a:xfrm>
              <a:off x="2832" y="2080"/>
              <a:ext cx="0" cy="352"/>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59" name="Line 37"/>
            <p:cNvSpPr>
              <a:spLocks noChangeShapeType="1"/>
            </p:cNvSpPr>
            <p:nvPr/>
          </p:nvSpPr>
          <p:spPr bwMode="auto">
            <a:xfrm>
              <a:off x="2848" y="2448"/>
              <a:ext cx="208"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0" name="Line 38"/>
            <p:cNvSpPr>
              <a:spLocks noChangeShapeType="1"/>
            </p:cNvSpPr>
            <p:nvPr/>
          </p:nvSpPr>
          <p:spPr bwMode="auto">
            <a:xfrm>
              <a:off x="3088" y="2464"/>
              <a:ext cx="64" cy="256"/>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1" name="Line 39"/>
            <p:cNvSpPr>
              <a:spLocks noChangeShapeType="1"/>
            </p:cNvSpPr>
            <p:nvPr/>
          </p:nvSpPr>
          <p:spPr bwMode="auto">
            <a:xfrm flipV="1">
              <a:off x="3184" y="2672"/>
              <a:ext cx="16" cy="8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2" name="Line 40"/>
            <p:cNvSpPr>
              <a:spLocks noChangeShapeType="1"/>
            </p:cNvSpPr>
            <p:nvPr/>
          </p:nvSpPr>
          <p:spPr bwMode="auto">
            <a:xfrm flipH="1">
              <a:off x="2576" y="2464"/>
              <a:ext cx="272" cy="16"/>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3" name="Line 41"/>
            <p:cNvSpPr>
              <a:spLocks noChangeShapeType="1"/>
            </p:cNvSpPr>
            <p:nvPr/>
          </p:nvSpPr>
          <p:spPr bwMode="auto">
            <a:xfrm flipH="1">
              <a:off x="2480" y="2512"/>
              <a:ext cx="128" cy="256"/>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4" name="Line 42"/>
            <p:cNvSpPr>
              <a:spLocks noChangeShapeType="1"/>
            </p:cNvSpPr>
            <p:nvPr/>
          </p:nvSpPr>
          <p:spPr bwMode="auto">
            <a:xfrm flipH="1">
              <a:off x="2384" y="2784"/>
              <a:ext cx="128"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5" name="Line 43"/>
            <p:cNvSpPr>
              <a:spLocks noChangeShapeType="1"/>
            </p:cNvSpPr>
            <p:nvPr/>
          </p:nvSpPr>
          <p:spPr bwMode="auto">
            <a:xfrm>
              <a:off x="2848" y="2080"/>
              <a:ext cx="304" cy="16"/>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6" name="Line 44"/>
            <p:cNvSpPr>
              <a:spLocks noChangeShapeType="1"/>
            </p:cNvSpPr>
            <p:nvPr/>
          </p:nvSpPr>
          <p:spPr bwMode="auto">
            <a:xfrm flipV="1">
              <a:off x="3184" y="1664"/>
              <a:ext cx="208" cy="464"/>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7" name="Line 45"/>
            <p:cNvSpPr>
              <a:spLocks noChangeShapeType="1"/>
            </p:cNvSpPr>
            <p:nvPr/>
          </p:nvSpPr>
          <p:spPr bwMode="auto">
            <a:xfrm>
              <a:off x="3424" y="1680"/>
              <a:ext cx="112"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8" name="Line 46"/>
            <p:cNvSpPr>
              <a:spLocks noChangeShapeType="1"/>
            </p:cNvSpPr>
            <p:nvPr/>
          </p:nvSpPr>
          <p:spPr bwMode="auto">
            <a:xfrm flipH="1">
              <a:off x="2528" y="2128"/>
              <a:ext cx="320" cy="16"/>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69" name="Line 47"/>
            <p:cNvSpPr>
              <a:spLocks noChangeShapeType="1"/>
            </p:cNvSpPr>
            <p:nvPr/>
          </p:nvSpPr>
          <p:spPr bwMode="auto">
            <a:xfrm flipH="1" flipV="1">
              <a:off x="2192" y="1664"/>
              <a:ext cx="368" cy="512"/>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70" name="Line 48"/>
            <p:cNvSpPr>
              <a:spLocks noChangeShapeType="1"/>
            </p:cNvSpPr>
            <p:nvPr/>
          </p:nvSpPr>
          <p:spPr bwMode="auto">
            <a:xfrm flipH="1">
              <a:off x="2048" y="1680"/>
              <a:ext cx="176"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useBgFill="1">
          <p:nvSpPr>
            <p:cNvPr id="5171" name="Rectangle 49"/>
            <p:cNvSpPr>
              <a:spLocks noChangeArrowheads="1"/>
            </p:cNvSpPr>
            <p:nvPr/>
          </p:nvSpPr>
          <p:spPr bwMode="auto">
            <a:xfrm>
              <a:off x="2264" y="1448"/>
              <a:ext cx="1252" cy="321"/>
            </a:xfrm>
            <a:prstGeom prst="rect">
              <a:avLst/>
            </a:prstGeom>
            <a:ln>
              <a:noFill/>
            </a:ln>
            <a:extLs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2000"/>
                </a:lnSpc>
              </a:pPr>
              <a:r>
                <a:rPr lang="en-US" altLang="zh-CN" sz="1800">
                  <a:solidFill>
                    <a:schemeClr val="tx1"/>
                  </a:solidFill>
                </a:rPr>
                <a:t>instruction set</a:t>
              </a:r>
            </a:p>
          </p:txBody>
        </p:sp>
        <p:sp>
          <p:nvSpPr>
            <p:cNvPr id="5172" name="Rectangle 50"/>
            <p:cNvSpPr>
              <a:spLocks noChangeArrowheads="1"/>
            </p:cNvSpPr>
            <p:nvPr/>
          </p:nvSpPr>
          <p:spPr bwMode="auto">
            <a:xfrm>
              <a:off x="488" y="878"/>
              <a:ext cx="740" cy="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software</a:t>
              </a:r>
            </a:p>
          </p:txBody>
        </p:sp>
        <p:sp>
          <p:nvSpPr>
            <p:cNvPr id="5173" name="Rectangle 51"/>
            <p:cNvSpPr>
              <a:spLocks noChangeArrowheads="1"/>
            </p:cNvSpPr>
            <p:nvPr/>
          </p:nvSpPr>
          <p:spPr bwMode="auto">
            <a:xfrm>
              <a:off x="488" y="2080"/>
              <a:ext cx="793" cy="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hardware</a:t>
              </a:r>
            </a:p>
          </p:txBody>
        </p:sp>
      </p:grpSp>
      <p:sp>
        <p:nvSpPr>
          <p:cNvPr id="345140" name="Text Box 52"/>
          <p:cNvSpPr txBox="1">
            <a:spLocks noChangeArrowheads="1"/>
          </p:cNvSpPr>
          <p:nvPr/>
        </p:nvSpPr>
        <p:spPr bwMode="auto">
          <a:xfrm>
            <a:off x="731838" y="4656138"/>
            <a:ext cx="5946775" cy="187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ea typeface="黑体" panose="02010609060101010101" pitchFamily="49" charset="-122"/>
              </a:rPr>
              <a:t>回顾     </a:t>
            </a:r>
            <a:r>
              <a:rPr lang="zh-CN" altLang="en-US" sz="2000">
                <a:solidFill>
                  <a:schemeClr val="tx1"/>
                </a:solidFill>
                <a:ea typeface="黑体" panose="02010609060101010101" pitchFamily="49" charset="-122"/>
              </a:rPr>
              <a:t>冯</a:t>
            </a:r>
            <a:r>
              <a:rPr lang="en-US" altLang="zh-CN" sz="2000">
                <a:solidFill>
                  <a:schemeClr val="tx1"/>
                </a:solidFill>
                <a:ea typeface="黑体" panose="02010609060101010101" pitchFamily="49" charset="-122"/>
              </a:rPr>
              <a:t>.</a:t>
            </a:r>
            <a:r>
              <a:rPr lang="zh-CN" altLang="en-US" sz="2000">
                <a:solidFill>
                  <a:schemeClr val="tx1"/>
                </a:solidFill>
                <a:ea typeface="黑体" panose="02010609060101010101" pitchFamily="49" charset="-122"/>
              </a:rPr>
              <a:t>诺依曼结构机器对指令规定：</a:t>
            </a:r>
          </a:p>
          <a:p>
            <a:pPr>
              <a:spcBef>
                <a:spcPct val="20000"/>
              </a:spcBef>
              <a:buSzPct val="80000"/>
              <a:buFont typeface="Wingdings" panose="05000000000000000000" pitchFamily="2" charset="2"/>
              <a:buChar char="u"/>
            </a:pPr>
            <a:r>
              <a:rPr lang="zh-CN" altLang="en-US" sz="2000">
                <a:solidFill>
                  <a:schemeClr val="tx1"/>
                </a:solidFill>
                <a:ea typeface="黑体" panose="02010609060101010101" pitchFamily="49" charset="-122"/>
              </a:rPr>
              <a:t> 用二进制表示，和数据一起存放在主存中</a:t>
            </a:r>
          </a:p>
          <a:p>
            <a:pPr>
              <a:spcBef>
                <a:spcPct val="20000"/>
              </a:spcBef>
              <a:buSzPct val="80000"/>
              <a:buFont typeface="Wingdings" panose="05000000000000000000" pitchFamily="2" charset="2"/>
              <a:buChar char="u"/>
            </a:pPr>
            <a:r>
              <a:rPr lang="zh-CN" altLang="en-US" sz="2000">
                <a:solidFill>
                  <a:schemeClr val="tx1"/>
                </a:solidFill>
                <a:ea typeface="黑体" panose="02010609060101010101" pitchFamily="49" charset="-122"/>
              </a:rPr>
              <a:t>  由两部分组成：操作码和操作数（或其地址码）</a:t>
            </a:r>
          </a:p>
          <a:p>
            <a:pPr lvl="1">
              <a:spcBef>
                <a:spcPct val="20000"/>
              </a:spcBef>
              <a:buFontTx/>
              <a:buChar char="•"/>
            </a:pPr>
            <a:r>
              <a:rPr lang="en-US" altLang="zh-CN" sz="2000">
                <a:solidFill>
                  <a:schemeClr val="tx1"/>
                </a:solidFill>
                <a:ea typeface="黑体" panose="02010609060101010101" pitchFamily="49" charset="-122"/>
              </a:rPr>
              <a:t> </a:t>
            </a:r>
            <a:r>
              <a:rPr lang="zh-CN" altLang="en-US" sz="2000">
                <a:solidFill>
                  <a:schemeClr val="accent1"/>
                </a:solidFill>
                <a:ea typeface="黑体" panose="02010609060101010101" pitchFamily="49" charset="-122"/>
              </a:rPr>
              <a:t>操作码</a:t>
            </a:r>
            <a:r>
              <a:rPr lang="en-US" altLang="zh-CN" sz="2000">
                <a:solidFill>
                  <a:schemeClr val="tx1"/>
                </a:solidFill>
                <a:ea typeface="黑体" panose="02010609060101010101" pitchFamily="49" charset="-122"/>
              </a:rPr>
              <a:t>:  </a:t>
            </a:r>
            <a:r>
              <a:rPr lang="zh-CN" altLang="en-US" sz="2000">
                <a:solidFill>
                  <a:schemeClr val="tx1"/>
                </a:solidFill>
                <a:ea typeface="黑体" panose="02010609060101010101" pitchFamily="49" charset="-122"/>
              </a:rPr>
              <a:t>定义操作的类型</a:t>
            </a:r>
            <a:endParaRPr lang="en-US" altLang="zh-CN" sz="2000">
              <a:solidFill>
                <a:schemeClr val="tx1"/>
              </a:solidFill>
              <a:ea typeface="黑体" panose="02010609060101010101" pitchFamily="49" charset="-122"/>
            </a:endParaRPr>
          </a:p>
          <a:p>
            <a:pPr lvl="1">
              <a:spcBef>
                <a:spcPct val="20000"/>
              </a:spcBef>
              <a:buFontTx/>
              <a:buChar char="•"/>
            </a:pPr>
            <a:r>
              <a:rPr lang="en-US" altLang="zh-CN" sz="2000">
                <a:solidFill>
                  <a:schemeClr val="tx1"/>
                </a:solidFill>
                <a:ea typeface="黑体" panose="02010609060101010101" pitchFamily="49" charset="-122"/>
              </a:rPr>
              <a:t> </a:t>
            </a:r>
            <a:r>
              <a:rPr lang="zh-CN" altLang="en-US" sz="2000">
                <a:solidFill>
                  <a:schemeClr val="accent1"/>
                </a:solidFill>
                <a:ea typeface="黑体" panose="02010609060101010101" pitchFamily="49" charset="-122"/>
              </a:rPr>
              <a:t>操作数</a:t>
            </a:r>
            <a:r>
              <a:rPr lang="en-US" altLang="zh-CN" sz="2000">
                <a:solidFill>
                  <a:schemeClr val="tx1"/>
                </a:solidFill>
                <a:ea typeface="黑体" panose="02010609060101010101" pitchFamily="49" charset="-122"/>
              </a:rPr>
              <a:t>:  </a:t>
            </a:r>
            <a:r>
              <a:rPr lang="zh-CN" altLang="en-US" sz="2000">
                <a:solidFill>
                  <a:schemeClr val="tx1"/>
                </a:solidFill>
                <a:ea typeface="黑体" panose="02010609060101010101" pitchFamily="49" charset="-122"/>
              </a:rPr>
              <a:t>指示操作的源和目的</a:t>
            </a:r>
            <a:endParaRPr lang="en-US" altLang="zh-CN" sz="2000">
              <a:solidFill>
                <a:schemeClr val="tx1"/>
              </a:solidFill>
              <a:ea typeface="黑体" panose="02010609060101010101" pitchFamily="49" charset="-122"/>
            </a:endParaRPr>
          </a:p>
        </p:txBody>
      </p:sp>
      <p:sp>
        <p:nvSpPr>
          <p:cNvPr id="345141" name="Rectangle 53"/>
          <p:cNvSpPr>
            <a:spLocks noGrp="1" noChangeArrowheads="1"/>
          </p:cNvSpPr>
          <p:nvPr>
            <p:ph type="body" idx="1"/>
          </p:nvPr>
        </p:nvSpPr>
        <p:spPr>
          <a:xfrm>
            <a:off x="236538" y="519113"/>
            <a:ext cx="8824912" cy="2087562"/>
          </a:xfrm>
          <a:noFill/>
        </p:spPr>
        <p:txBody>
          <a:bodyPr/>
          <a:lstStyle/>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指令系统处在软</a:t>
            </a:r>
            <a:r>
              <a:rPr lang="en-US" altLang="zh-CN" sz="2100" smtClean="0">
                <a:latin typeface="Arial" panose="020B0604020202020204" pitchFamily="34" charset="0"/>
                <a:ea typeface="黑体" panose="02010609060101010101" pitchFamily="49" charset="-122"/>
              </a:rPr>
              <a:t>/</a:t>
            </a:r>
            <a:r>
              <a:rPr lang="zh-CN" altLang="en-US" sz="2100" smtClean="0">
                <a:latin typeface="Arial" panose="020B0604020202020204" pitchFamily="34" charset="0"/>
                <a:ea typeface="黑体" panose="02010609060101010101" pitchFamily="49" charset="-122"/>
              </a:rPr>
              <a:t>硬件交界面，同时被硬件设计者和系统程序员看到</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硬件设计者角度：指令系统为</a:t>
            </a:r>
            <a:r>
              <a:rPr lang="en-US" altLang="en-US" sz="2100" smtClean="0">
                <a:latin typeface="Arial" panose="020B0604020202020204" pitchFamily="34" charset="0"/>
                <a:ea typeface="黑体" panose="02010609060101010101" pitchFamily="49" charset="-122"/>
              </a:rPr>
              <a:t>CPU</a:t>
            </a:r>
            <a:r>
              <a:rPr lang="zh-CN" altLang="en-US" sz="2100" smtClean="0">
                <a:latin typeface="Arial" panose="020B0604020202020204" pitchFamily="34" charset="0"/>
                <a:ea typeface="黑体" panose="02010609060101010101" pitchFamily="49" charset="-122"/>
              </a:rPr>
              <a:t>提供功能需求，要求易于硬件设计</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系统程序员角度：通过指令系统来使用硬件，要求易于编写编译器</a:t>
            </a:r>
          </a:p>
          <a:p>
            <a:pPr marL="342900" indent="-342900">
              <a:lnSpc>
                <a:spcPct val="100000"/>
              </a:lnSpc>
              <a:buSzPct val="70000"/>
            </a:pPr>
            <a:r>
              <a:rPr lang="zh-CN" altLang="en-US" sz="2100" smtClean="0">
                <a:latin typeface="Arial" panose="020B0604020202020204" pitchFamily="34" charset="0"/>
                <a:ea typeface="黑体" panose="02010609060101010101" pitchFamily="49" charset="-122"/>
              </a:rPr>
              <a:t>指令系统设计的好坏还决定了：计算机的性能和成本</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41">
                                            <p:txEl>
                                              <p:pRg st="0" end="0"/>
                                            </p:txEl>
                                          </p:spTgt>
                                        </p:tgtEl>
                                        <p:attrNameLst>
                                          <p:attrName>style.visibility</p:attrName>
                                        </p:attrNameLst>
                                      </p:cBhvr>
                                      <p:to>
                                        <p:strVal val="visible"/>
                                      </p:to>
                                    </p:set>
                                    <p:animEffect transition="in" filter="blinds(horizontal)">
                                      <p:cBhvr>
                                        <p:cTn id="7" dur="500"/>
                                        <p:tgtEl>
                                          <p:spTgt spid="345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5141">
                                            <p:txEl>
                                              <p:pRg st="1" end="1"/>
                                            </p:txEl>
                                          </p:spTgt>
                                        </p:tgtEl>
                                        <p:attrNameLst>
                                          <p:attrName>style.visibility</p:attrName>
                                        </p:attrNameLst>
                                      </p:cBhvr>
                                      <p:to>
                                        <p:strVal val="visible"/>
                                      </p:to>
                                    </p:set>
                                    <p:animEffect transition="in" filter="blinds(horizontal)">
                                      <p:cBhvr>
                                        <p:cTn id="12" dur="500"/>
                                        <p:tgtEl>
                                          <p:spTgt spid="345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5141">
                                            <p:txEl>
                                              <p:pRg st="2" end="2"/>
                                            </p:txEl>
                                          </p:spTgt>
                                        </p:tgtEl>
                                        <p:attrNameLst>
                                          <p:attrName>style.visibility</p:attrName>
                                        </p:attrNameLst>
                                      </p:cBhvr>
                                      <p:to>
                                        <p:strVal val="visible"/>
                                      </p:to>
                                    </p:set>
                                    <p:animEffect transition="in" filter="blinds(horizontal)">
                                      <p:cBhvr>
                                        <p:cTn id="17" dur="500"/>
                                        <p:tgtEl>
                                          <p:spTgt spid="345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5141">
                                            <p:txEl>
                                              <p:pRg st="3" end="3"/>
                                            </p:txEl>
                                          </p:spTgt>
                                        </p:tgtEl>
                                        <p:attrNameLst>
                                          <p:attrName>style.visibility</p:attrName>
                                        </p:attrNameLst>
                                      </p:cBhvr>
                                      <p:to>
                                        <p:strVal val="visible"/>
                                      </p:to>
                                    </p:set>
                                    <p:animEffect transition="in" filter="blinds(horizontal)">
                                      <p:cBhvr>
                                        <p:cTn id="22" dur="500"/>
                                        <p:tgtEl>
                                          <p:spTgt spid="345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5140">
                                            <p:txEl>
                                              <p:pRg st="0" end="0"/>
                                            </p:txEl>
                                          </p:spTgt>
                                        </p:tgtEl>
                                        <p:attrNameLst>
                                          <p:attrName>style.visibility</p:attrName>
                                        </p:attrNameLst>
                                      </p:cBhvr>
                                      <p:to>
                                        <p:strVal val="visible"/>
                                      </p:to>
                                    </p:set>
                                    <p:animEffect transition="in" filter="blinds(horizontal)">
                                      <p:cBhvr>
                                        <p:cTn id="27" dur="500"/>
                                        <p:tgtEl>
                                          <p:spTgt spid="34514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5140">
                                            <p:txEl>
                                              <p:pRg st="1" end="1"/>
                                            </p:txEl>
                                          </p:spTgt>
                                        </p:tgtEl>
                                        <p:attrNameLst>
                                          <p:attrName>style.visibility</p:attrName>
                                        </p:attrNameLst>
                                      </p:cBhvr>
                                      <p:to>
                                        <p:strVal val="visible"/>
                                      </p:to>
                                    </p:set>
                                    <p:animEffect transition="in" filter="blinds(horizontal)">
                                      <p:cBhvr>
                                        <p:cTn id="32" dur="500"/>
                                        <p:tgtEl>
                                          <p:spTgt spid="34514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45140">
                                            <p:txEl>
                                              <p:pRg st="2" end="2"/>
                                            </p:txEl>
                                          </p:spTgt>
                                        </p:tgtEl>
                                        <p:attrNameLst>
                                          <p:attrName>style.visibility</p:attrName>
                                        </p:attrNameLst>
                                      </p:cBhvr>
                                      <p:to>
                                        <p:strVal val="visible"/>
                                      </p:to>
                                    </p:set>
                                    <p:animEffect transition="in" filter="blinds(horizontal)">
                                      <p:cBhvr>
                                        <p:cTn id="37" dur="500"/>
                                        <p:tgtEl>
                                          <p:spTgt spid="34514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45140">
                                            <p:txEl>
                                              <p:pRg st="3" end="3"/>
                                            </p:txEl>
                                          </p:spTgt>
                                        </p:tgtEl>
                                        <p:attrNameLst>
                                          <p:attrName>style.visibility</p:attrName>
                                        </p:attrNameLst>
                                      </p:cBhvr>
                                      <p:to>
                                        <p:strVal val="visible"/>
                                      </p:to>
                                    </p:set>
                                    <p:animEffect transition="in" filter="blinds(horizontal)">
                                      <p:cBhvr>
                                        <p:cTn id="42" dur="500"/>
                                        <p:tgtEl>
                                          <p:spTgt spid="345140">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45140">
                                            <p:txEl>
                                              <p:pRg st="4" end="4"/>
                                            </p:txEl>
                                          </p:spTgt>
                                        </p:tgtEl>
                                        <p:attrNameLst>
                                          <p:attrName>style.visibility</p:attrName>
                                        </p:attrNameLst>
                                      </p:cBhvr>
                                      <p:to>
                                        <p:strVal val="visible"/>
                                      </p:to>
                                    </p:set>
                                    <p:animEffect transition="in" filter="blinds(horizontal)">
                                      <p:cBhvr>
                                        <p:cTn id="47" dur="500"/>
                                        <p:tgtEl>
                                          <p:spTgt spid="345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4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11200" y="114300"/>
            <a:ext cx="3868738" cy="368300"/>
          </a:xfrm>
          <a:noFill/>
        </p:spPr>
        <p:txBody>
          <a:bodyPr wrap="none"/>
          <a:lstStyle/>
          <a:p>
            <a:r>
              <a:rPr lang="en-US" altLang="zh-CN" smtClean="0">
                <a:ea typeface="宋体" panose="02010600030101010101" pitchFamily="2" charset="-122"/>
              </a:rPr>
              <a:t>Top 10 80x86 Instructions</a:t>
            </a:r>
          </a:p>
        </p:txBody>
      </p:sp>
      <p:pic>
        <p:nvPicPr>
          <p:cNvPr id="37891" name="Picture 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4950" y="735013"/>
            <a:ext cx="8772525" cy="5145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37892" name="Text Box 4"/>
          <p:cNvSpPr txBox="1">
            <a:spLocks noChangeArrowheads="1"/>
          </p:cNvSpPr>
          <p:nvPr/>
        </p:nvSpPr>
        <p:spPr bwMode="auto">
          <a:xfrm>
            <a:off x="747713" y="6067425"/>
            <a:ext cx="615315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 </a:t>
            </a:r>
            <a:r>
              <a:rPr lang="zh-CN" altLang="en-US" sz="2000">
                <a:ea typeface="黑体" panose="02010609060101010101" pitchFamily="49" charset="-122"/>
              </a:rPr>
              <a:t>简单指令占主要部分，使用频率高！</a:t>
            </a:r>
            <a:r>
              <a:rPr lang="en-US" altLang="zh-CN" sz="2000">
                <a:ea typeface="黑体" panose="02010609060101010101" pitchFamily="49" charset="-122"/>
              </a:rPr>
              <a:t>)</a:t>
            </a:r>
          </a:p>
        </p:txBody>
      </p:sp>
      <p:sp>
        <p:nvSpPr>
          <p:cNvPr id="37893" name="Rectangle 5"/>
          <p:cNvSpPr>
            <a:spLocks noGrp="1" noChangeArrowheads="1"/>
          </p:cNvSpPr>
          <p:nvPr>
            <p:ph type="body" idx="1"/>
          </p:nvPr>
        </p:nvSpPr>
        <p:spPr>
          <a:noFill/>
        </p:spPr>
        <p:txBody>
          <a:bodyPr/>
          <a:lstStyle/>
          <a:p>
            <a:pPr algn="just">
              <a:lnSpc>
                <a:spcPct val="86000"/>
              </a:lnSpc>
              <a:spcBef>
                <a:spcPct val="40000"/>
              </a:spcBef>
              <a:buFont typeface="Wingdings" panose="05000000000000000000" pitchFamily="2" charset="2"/>
              <a:buNone/>
            </a:pPr>
            <a:r>
              <a:rPr lang="en-US" altLang="zh-CN" sz="1600" smtClean="0"/>
              <a:t>   </a:t>
            </a:r>
          </a:p>
        </p:txBody>
      </p:sp>
      <p:sp>
        <p:nvSpPr>
          <p:cNvPr id="39942" name="Text Box 6"/>
          <p:cNvSpPr txBox="1">
            <a:spLocks noChangeArrowheads="1"/>
          </p:cNvSpPr>
          <p:nvPr/>
        </p:nvSpPr>
        <p:spPr bwMode="auto">
          <a:xfrm>
            <a:off x="7094538" y="6046788"/>
            <a:ext cx="114617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 action="ppaction://hlinkshowjump?jump=previousslide"/>
              </a:rPr>
              <a:t>BACK</a:t>
            </a:r>
            <a:endParaRPr lang="en-US" altLang="zh-CN" sz="1800" dirty="0"/>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linds(horizontal)">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11200" y="114300"/>
            <a:ext cx="4846638" cy="368300"/>
          </a:xfrm>
          <a:noFill/>
        </p:spPr>
        <p:txBody>
          <a:bodyPr anchor="ctr"/>
          <a:lstStyle/>
          <a:p>
            <a:r>
              <a:rPr lang="en-US" altLang="zh-CN" smtClean="0">
                <a:ea typeface="宋体" panose="02010600030101010101" pitchFamily="2" charset="-122"/>
              </a:rPr>
              <a:t>RISC</a:t>
            </a:r>
            <a:r>
              <a:rPr lang="zh-CN" altLang="en-US" smtClean="0">
                <a:ea typeface="宋体" panose="02010600030101010101" pitchFamily="2" charset="-122"/>
              </a:rPr>
              <a:t>设计风格的主要特点</a:t>
            </a:r>
          </a:p>
        </p:txBody>
      </p:sp>
      <p:sp>
        <p:nvSpPr>
          <p:cNvPr id="413699" name="Rectangle 3"/>
          <p:cNvSpPr>
            <a:spLocks noGrp="1" noChangeArrowheads="1"/>
          </p:cNvSpPr>
          <p:nvPr>
            <p:ph type="body" idx="1"/>
          </p:nvPr>
        </p:nvSpPr>
        <p:spPr>
          <a:xfrm>
            <a:off x="269875" y="638175"/>
            <a:ext cx="8607425" cy="4586288"/>
          </a:xfrm>
          <a:noFill/>
        </p:spPr>
        <p:txBody>
          <a:bodyPr/>
          <a:lstStyle/>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(1) 简化的指令系统</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指令少 / 寻址方式少 / 指令格式少 / 指令长度一致</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(2) 以</a:t>
            </a:r>
            <a:r>
              <a:rPr lang="en-US" altLang="zh-CN" dirty="0" smtClean="0">
                <a:solidFill>
                  <a:srgbClr val="0000FF"/>
                </a:solidFill>
                <a:latin typeface="Arial" panose="020B0604020202020204" pitchFamily="34" charset="0"/>
                <a:ea typeface="黑体" panose="02010609060101010101" pitchFamily="49" charset="-122"/>
              </a:rPr>
              <a:t>RR</a:t>
            </a:r>
            <a:r>
              <a:rPr lang="zh-CN" altLang="en-US" dirty="0" smtClean="0">
                <a:solidFill>
                  <a:srgbClr val="0000FF"/>
                </a:solidFill>
                <a:latin typeface="Arial" panose="020B0604020202020204" pitchFamily="34" charset="0"/>
                <a:ea typeface="黑体" panose="02010609060101010101" pitchFamily="49" charset="-122"/>
              </a:rPr>
              <a:t>方式工作</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除</a:t>
            </a:r>
            <a:r>
              <a:rPr lang="en-US" altLang="zh-CN" dirty="0" smtClean="0">
                <a:solidFill>
                  <a:srgbClr val="C2228D"/>
                </a:solidFill>
                <a:latin typeface="Arial" panose="020B0604020202020204" pitchFamily="34" charset="0"/>
                <a:ea typeface="黑体" panose="02010609060101010101" pitchFamily="49" charset="-122"/>
              </a:rPr>
              <a:t>Load/Store</a:t>
            </a:r>
            <a:r>
              <a:rPr lang="zh-CN" altLang="en-US" dirty="0" smtClean="0">
                <a:solidFill>
                  <a:srgbClr val="C2228D"/>
                </a:solidFill>
                <a:latin typeface="Arial" panose="020B0604020202020204" pitchFamily="34" charset="0"/>
                <a:ea typeface="黑体" panose="02010609060101010101" pitchFamily="49" charset="-122"/>
              </a:rPr>
              <a:t>指令可访问存储器外，其余指令都只访问寄存器。</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(3) 指令周期短</a:t>
            </a:r>
          </a:p>
          <a:p>
            <a:pPr marL="342900" indent="-342900">
              <a:lnSpc>
                <a:spcPct val="115000"/>
              </a:lnSpc>
              <a:buFont typeface="Monotype Sorts" pitchFamily="2" charset="2"/>
              <a:buChar char=" "/>
            </a:pPr>
            <a:r>
              <a:rPr lang="zh-CN" altLang="en-US" dirty="0" smtClean="0">
                <a:solidFill>
                  <a:srgbClr val="C2228D"/>
                </a:solidFill>
                <a:latin typeface="Arial" panose="020B0604020202020204" pitchFamily="34" charset="0"/>
                <a:ea typeface="黑体" panose="02010609060101010101" pitchFamily="49" charset="-122"/>
              </a:rPr>
              <a:t>      以流水线方式工作，</a:t>
            </a:r>
            <a:r>
              <a:rPr lang="zh-CN" altLang="en-US" dirty="0" smtClean="0">
                <a:latin typeface="Arial" panose="020B0604020202020204" pitchFamily="34" charset="0"/>
                <a:ea typeface="黑体" panose="02010609060101010101" pitchFamily="49" charset="-122"/>
              </a:rPr>
              <a:t> </a:t>
            </a:r>
            <a:r>
              <a:rPr lang="zh-CN" altLang="en-US" dirty="0" smtClean="0">
                <a:solidFill>
                  <a:srgbClr val="C2228D"/>
                </a:solidFill>
                <a:latin typeface="Arial" panose="020B0604020202020204" pitchFamily="34" charset="0"/>
                <a:ea typeface="黑体" panose="02010609060101010101" pitchFamily="49" charset="-122"/>
              </a:rPr>
              <a:t>因而除</a:t>
            </a:r>
            <a:r>
              <a:rPr lang="en-US" altLang="zh-CN" dirty="0" smtClean="0">
                <a:solidFill>
                  <a:srgbClr val="C2228D"/>
                </a:solidFill>
                <a:latin typeface="Arial" panose="020B0604020202020204" pitchFamily="34" charset="0"/>
                <a:ea typeface="黑体" panose="02010609060101010101" pitchFamily="49" charset="-122"/>
              </a:rPr>
              <a:t>Load/Store</a:t>
            </a:r>
            <a:r>
              <a:rPr lang="zh-CN" altLang="en-US" dirty="0" smtClean="0">
                <a:solidFill>
                  <a:srgbClr val="C2228D"/>
                </a:solidFill>
                <a:latin typeface="Arial" panose="020B0604020202020204" pitchFamily="34" charset="0"/>
                <a:ea typeface="黑体" panose="02010609060101010101" pitchFamily="49" charset="-122"/>
              </a:rPr>
              <a:t>指令外，其他简单指令都只需一个或一个不到的时钟周期就可完成。</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(4) 采用大量通用寄存器，以减少访存次数</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(5) 采用硬连线控制器控制，不用或少用微程序控制</a:t>
            </a:r>
          </a:p>
          <a:p>
            <a:pPr marL="342900" indent="-342900">
              <a:lnSpc>
                <a:spcPct val="115000"/>
              </a:lnSpc>
              <a:buFont typeface="Monotype Sorts" pitchFamily="2" charset="2"/>
              <a:buChar char=" "/>
            </a:pPr>
            <a:r>
              <a:rPr lang="zh-CN" altLang="en-US" dirty="0" smtClean="0">
                <a:solidFill>
                  <a:srgbClr val="0000FF"/>
                </a:solidFill>
                <a:latin typeface="Arial" panose="020B0604020202020204" pitchFamily="34" charset="0"/>
                <a:ea typeface="黑体" panose="02010609060101010101" pitchFamily="49" charset="-122"/>
              </a:rPr>
              <a:t> (6)  采用优化的编译系统，力求有效地支持高级语言程序</a:t>
            </a:r>
          </a:p>
        </p:txBody>
      </p:sp>
      <p:sp>
        <p:nvSpPr>
          <p:cNvPr id="413700" name="Text Box 4"/>
          <p:cNvSpPr txBox="1">
            <a:spLocks noChangeArrowheads="1"/>
          </p:cNvSpPr>
          <p:nvPr/>
        </p:nvSpPr>
        <p:spPr bwMode="auto">
          <a:xfrm>
            <a:off x="376238" y="5265738"/>
            <a:ext cx="8526462" cy="11285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solidFill>
                  <a:schemeClr val="tx1"/>
                </a:solidFill>
                <a:ea typeface="黑体" panose="02010609060101010101" pitchFamily="49" charset="-122"/>
              </a:rPr>
              <a:t>MIPS</a:t>
            </a:r>
            <a:r>
              <a:rPr lang="zh-CN" altLang="en-US" sz="2000" dirty="0">
                <a:solidFill>
                  <a:schemeClr val="tx1"/>
                </a:solidFill>
                <a:ea typeface="黑体" panose="02010609060101010101" pitchFamily="49" charset="-122"/>
              </a:rPr>
              <a:t>是典型的</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处理器</a:t>
            </a:r>
            <a:r>
              <a:rPr lang="zh-CN" altLang="en-US" sz="2000" dirty="0" smtClean="0">
                <a:solidFill>
                  <a:schemeClr val="tx1"/>
                </a:solidFill>
                <a:ea typeface="黑体" panose="02010609060101010101" pitchFamily="49" charset="-122"/>
              </a:rPr>
              <a:t>，</a:t>
            </a:r>
            <a:r>
              <a:rPr lang="en-US" altLang="zh-CN" sz="2000" dirty="0" smtClean="0">
                <a:solidFill>
                  <a:schemeClr val="tx1"/>
                </a:solidFill>
                <a:ea typeface="黑体" panose="02010609060101010101" pitchFamily="49" charset="-122"/>
              </a:rPr>
              <a:t>20</a:t>
            </a:r>
            <a:r>
              <a:rPr lang="zh-CN" altLang="en-US" sz="2000" dirty="0" smtClean="0">
                <a:solidFill>
                  <a:schemeClr val="tx1"/>
                </a:solidFill>
                <a:ea typeface="黑体" panose="02010609060101010101" pitchFamily="49" charset="-122"/>
              </a:rPr>
              <a:t>世纪</a:t>
            </a:r>
            <a:r>
              <a:rPr lang="en-US" altLang="zh-CN" sz="2000" dirty="0" smtClean="0">
                <a:solidFill>
                  <a:schemeClr val="tx1"/>
                </a:solidFill>
                <a:ea typeface="黑体" panose="02010609060101010101" pitchFamily="49" charset="-122"/>
              </a:rPr>
              <a:t>80</a:t>
            </a:r>
            <a:r>
              <a:rPr lang="zh-CN" altLang="en-US" sz="2000" dirty="0" smtClean="0">
                <a:solidFill>
                  <a:schemeClr val="tx1"/>
                </a:solidFill>
                <a:ea typeface="黑体" panose="02010609060101010101" pitchFamily="49" charset="-122"/>
              </a:rPr>
              <a:t>年代以来出现了大量的</a:t>
            </a:r>
            <a:r>
              <a:rPr lang="en-US" altLang="zh-CN" sz="2000" dirty="0" smtClean="0">
                <a:solidFill>
                  <a:schemeClr val="tx1"/>
                </a:solidFill>
                <a:ea typeface="黑体" panose="02010609060101010101" pitchFamily="49" charset="-122"/>
              </a:rPr>
              <a:t>RISC</a:t>
            </a:r>
            <a:r>
              <a:rPr lang="zh-CN" altLang="en-US" sz="2000" dirty="0" smtClean="0">
                <a:solidFill>
                  <a:schemeClr val="tx1"/>
                </a:solidFill>
                <a:ea typeface="黑体" panose="02010609060101010101" pitchFamily="49" charset="-122"/>
              </a:rPr>
              <a:t>体系结构计算机。</a:t>
            </a:r>
            <a:endParaRPr lang="zh-CN" altLang="en-US" sz="2000" dirty="0">
              <a:solidFill>
                <a:schemeClr val="tx1"/>
              </a:solidFill>
              <a:ea typeface="黑体" panose="02010609060101010101" pitchFamily="49" charset="-122"/>
            </a:endParaRPr>
          </a:p>
          <a:p>
            <a:pPr>
              <a:spcBef>
                <a:spcPct val="50000"/>
              </a:spcBef>
            </a:pPr>
            <a:r>
              <a:rPr lang="en-US" altLang="zh-CN" sz="2000" dirty="0">
                <a:solidFill>
                  <a:schemeClr val="tx1"/>
                </a:solidFill>
                <a:ea typeface="黑体" panose="02010609060101010101" pitchFamily="49" charset="-122"/>
              </a:rPr>
              <a:t>x86</a:t>
            </a:r>
            <a:r>
              <a:rPr lang="zh-CN" altLang="en-US" sz="2000" dirty="0">
                <a:solidFill>
                  <a:schemeClr val="tx1"/>
                </a:solidFill>
                <a:ea typeface="黑体" panose="02010609060101010101" pitchFamily="49" charset="-122"/>
              </a:rPr>
              <a:t>因为“兼容”的需要，保留了</a:t>
            </a:r>
            <a:r>
              <a:rPr lang="en-US" altLang="zh-CN" sz="2000" dirty="0">
                <a:solidFill>
                  <a:schemeClr val="tx1"/>
                </a:solidFill>
                <a:ea typeface="黑体" panose="02010609060101010101" pitchFamily="49" charset="-122"/>
              </a:rPr>
              <a:t>CISC</a:t>
            </a:r>
            <a:r>
              <a:rPr lang="zh-CN" altLang="en-US" sz="2000" dirty="0">
                <a:solidFill>
                  <a:schemeClr val="tx1"/>
                </a:solidFill>
                <a:ea typeface="黑体" panose="02010609060101010101" pitchFamily="49" charset="-122"/>
              </a:rPr>
              <a:t>的风格，同时也借鉴了</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思想</a:t>
            </a:r>
            <a:r>
              <a:rPr lang="zh-CN" altLang="en-US" sz="2000" dirty="0">
                <a:solidFill>
                  <a:schemeClr val="tx1"/>
                </a:solidFill>
              </a:rPr>
              <a:t> </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0" dur="500"/>
                                        <p:tgtEl>
                                          <p:spTgt spid="413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5" dur="500"/>
                                        <p:tgtEl>
                                          <p:spTgt spid="413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18" dur="500"/>
                                        <p:tgtEl>
                                          <p:spTgt spid="4136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3" dur="500"/>
                                        <p:tgtEl>
                                          <p:spTgt spid="413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6" dur="500"/>
                                        <p:tgtEl>
                                          <p:spTgt spid="413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1" dur="500"/>
                                        <p:tgtEl>
                                          <p:spTgt spid="41369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6" dur="500"/>
                                        <p:tgtEl>
                                          <p:spTgt spid="41369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3699">
                                            <p:txEl>
                                              <p:pRg st="8" end="8"/>
                                            </p:txEl>
                                          </p:spTgt>
                                        </p:tgtEl>
                                        <p:attrNameLst>
                                          <p:attrName>style.visibility</p:attrName>
                                        </p:attrNameLst>
                                      </p:cBhvr>
                                      <p:to>
                                        <p:strVal val="visible"/>
                                      </p:to>
                                    </p:set>
                                    <p:animEffect transition="in" filter="blinds(horizontal)">
                                      <p:cBhvr>
                                        <p:cTn id="41" dur="500"/>
                                        <p:tgtEl>
                                          <p:spTgt spid="413699">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13700">
                                            <p:txEl>
                                              <p:pRg st="0" end="0"/>
                                            </p:txEl>
                                          </p:spTgt>
                                        </p:tgtEl>
                                        <p:attrNameLst>
                                          <p:attrName>style.visibility</p:attrName>
                                        </p:attrNameLst>
                                      </p:cBhvr>
                                      <p:to>
                                        <p:strVal val="visible"/>
                                      </p:to>
                                    </p:set>
                                    <p:animEffect transition="in" filter="blinds(horizontal)">
                                      <p:cBhvr>
                                        <p:cTn id="46" dur="500"/>
                                        <p:tgtEl>
                                          <p:spTgt spid="413700">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3700">
                                            <p:txEl>
                                              <p:pRg st="1" end="1"/>
                                            </p:txEl>
                                          </p:spTgt>
                                        </p:tgtEl>
                                        <p:attrNameLst>
                                          <p:attrName>style.visibility</p:attrName>
                                        </p:attrNameLst>
                                      </p:cBhvr>
                                      <p:to>
                                        <p:strVal val="visible"/>
                                      </p:to>
                                    </p:set>
                                    <p:animEffect transition="in" filter="blinds(horizontal)">
                                      <p:cBhvr>
                                        <p:cTn id="51" dur="500"/>
                                        <p:tgtEl>
                                          <p:spTgt spid="413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11200" y="114300"/>
            <a:ext cx="6804025" cy="368300"/>
          </a:xfrm>
          <a:noFill/>
        </p:spPr>
        <p:txBody>
          <a:bodyPr/>
          <a:lstStyle/>
          <a:p>
            <a:r>
              <a:rPr lang="zh-CN" altLang="en-US" smtClean="0">
                <a:ea typeface="宋体" charset="-122"/>
              </a:rPr>
              <a:t>指令系统举例</a:t>
            </a:r>
            <a:r>
              <a:rPr lang="en-US" altLang="zh-CN" smtClean="0">
                <a:ea typeface="宋体" charset="-122"/>
              </a:rPr>
              <a:t>: Address &amp; Registers</a:t>
            </a:r>
          </a:p>
        </p:txBody>
      </p:sp>
      <p:sp>
        <p:nvSpPr>
          <p:cNvPr id="44035" name="Rectangle 3"/>
          <p:cNvSpPr>
            <a:spLocks noChangeArrowheads="1"/>
          </p:cNvSpPr>
          <p:nvPr/>
        </p:nvSpPr>
        <p:spPr bwMode="auto">
          <a:xfrm>
            <a:off x="1649413" y="769938"/>
            <a:ext cx="1304925" cy="4718050"/>
          </a:xfrm>
          <a:prstGeom prst="rect">
            <a:avLst/>
          </a:prstGeom>
          <a:noFill/>
          <a:ln w="12700">
            <a:noFill/>
            <a:miter lim="800000"/>
            <a:headEnd/>
            <a:tailEnd/>
          </a:ln>
        </p:spPr>
        <p:txBody>
          <a:bodyPr lIns="63500" tIns="25400" rIns="63500" bIns="25400">
            <a:spAutoFit/>
          </a:bodyPr>
          <a:lstStyle/>
          <a:p>
            <a:pPr>
              <a:lnSpc>
                <a:spcPct val="85000"/>
              </a:lnSpc>
            </a:pPr>
            <a:r>
              <a:rPr lang="en-US" altLang="zh-CN" sz="1800">
                <a:solidFill>
                  <a:schemeClr val="tx1"/>
                </a:solidFill>
              </a:rPr>
              <a:t>Intel 8086</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VAX 11</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MC 68000</a:t>
            </a: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r>
              <a:rPr lang="en-US" altLang="zh-CN" sz="1800">
                <a:solidFill>
                  <a:schemeClr val="tx1"/>
                </a:solidFill>
              </a:rPr>
              <a:t>MIPS</a:t>
            </a:r>
          </a:p>
        </p:txBody>
      </p:sp>
      <p:sp>
        <p:nvSpPr>
          <p:cNvPr id="44036" name="Rectangle 4"/>
          <p:cNvSpPr>
            <a:spLocks noChangeArrowheads="1"/>
          </p:cNvSpPr>
          <p:nvPr/>
        </p:nvSpPr>
        <p:spPr bwMode="auto">
          <a:xfrm>
            <a:off x="3479800" y="723900"/>
            <a:ext cx="2563813" cy="5484813"/>
          </a:xfrm>
          <a:prstGeom prst="rect">
            <a:avLst/>
          </a:prstGeom>
          <a:noFill/>
          <a:ln w="12700">
            <a:noFill/>
            <a:miter lim="800000"/>
            <a:headEnd/>
            <a:tailEnd/>
          </a:ln>
        </p:spPr>
        <p:txBody>
          <a:bodyPr lIns="63500" tIns="25400" rIns="63500" bIns="25400">
            <a:spAutoFit/>
          </a:bodyPr>
          <a:lstStyle/>
          <a:p>
            <a:pPr>
              <a:lnSpc>
                <a:spcPct val="85000"/>
              </a:lnSpc>
            </a:pPr>
            <a:r>
              <a:rPr lang="zh-CN" altLang="en-US" sz="2000">
                <a:solidFill>
                  <a:schemeClr val="tx1"/>
                </a:solidFill>
              </a:rPr>
              <a:t>2     </a:t>
            </a:r>
            <a:r>
              <a:rPr lang="en-US" altLang="zh-CN" sz="2000">
                <a:solidFill>
                  <a:schemeClr val="tx1"/>
                </a:solidFill>
              </a:rPr>
              <a:t>x 8 bit bytes</a:t>
            </a:r>
          </a:p>
          <a:p>
            <a:pPr>
              <a:lnSpc>
                <a:spcPct val="85000"/>
              </a:lnSpc>
            </a:pPr>
            <a:r>
              <a:rPr lang="en-US" altLang="zh-CN" sz="2000">
                <a:solidFill>
                  <a:schemeClr val="tx1"/>
                </a:solidFill>
              </a:rPr>
              <a:t>AX, BX, CX, DX</a:t>
            </a:r>
          </a:p>
          <a:p>
            <a:pPr>
              <a:lnSpc>
                <a:spcPct val="85000"/>
              </a:lnSpc>
            </a:pPr>
            <a:r>
              <a:rPr lang="en-US" altLang="zh-CN" sz="2000">
                <a:solidFill>
                  <a:schemeClr val="tx1"/>
                </a:solidFill>
              </a:rPr>
              <a:t>SP, BP, SI, DI</a:t>
            </a:r>
          </a:p>
          <a:p>
            <a:pPr>
              <a:lnSpc>
                <a:spcPct val="85000"/>
              </a:lnSpc>
            </a:pPr>
            <a:r>
              <a:rPr lang="en-US" altLang="zh-CN" sz="2000">
                <a:solidFill>
                  <a:schemeClr val="tx1"/>
                </a:solidFill>
              </a:rPr>
              <a:t>CS, SS, DS</a:t>
            </a:r>
          </a:p>
          <a:p>
            <a:pPr>
              <a:lnSpc>
                <a:spcPct val="85000"/>
              </a:lnSpc>
            </a:pPr>
            <a:r>
              <a:rPr lang="en-US" altLang="zh-CN" sz="2000">
                <a:solidFill>
                  <a:srgbClr val="EE3900"/>
                </a:solidFill>
              </a:rPr>
              <a:t>IP</a:t>
            </a:r>
            <a:r>
              <a:rPr lang="en-US" altLang="zh-CN" sz="2000">
                <a:solidFill>
                  <a:schemeClr val="tx1"/>
                </a:solidFill>
              </a:rPr>
              <a:t>, Flags</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16 x 32 bit GPRs</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8 x 32 bit GPRs</a:t>
            </a:r>
          </a:p>
          <a:p>
            <a:pPr>
              <a:lnSpc>
                <a:spcPct val="85000"/>
              </a:lnSpc>
            </a:pPr>
            <a:r>
              <a:rPr lang="en-US" altLang="zh-CN" sz="2000">
                <a:solidFill>
                  <a:schemeClr val="tx1"/>
                </a:solidFill>
              </a:rPr>
              <a:t>7 x 32 bit addr reg</a:t>
            </a:r>
          </a:p>
          <a:p>
            <a:pPr>
              <a:lnSpc>
                <a:spcPct val="85000"/>
              </a:lnSpc>
            </a:pPr>
            <a:r>
              <a:rPr lang="en-US" altLang="zh-CN" sz="2000">
                <a:solidFill>
                  <a:schemeClr val="tx1"/>
                </a:solidFill>
              </a:rPr>
              <a:t>1 x 32 bit SP</a:t>
            </a:r>
          </a:p>
          <a:p>
            <a:pPr>
              <a:lnSpc>
                <a:spcPct val="85000"/>
              </a:lnSpc>
            </a:pPr>
            <a:r>
              <a:rPr lang="en-US" altLang="zh-CN" sz="2000">
                <a:solidFill>
                  <a:schemeClr val="tx1"/>
                </a:solidFill>
              </a:rPr>
              <a:t>1 x 32 bit </a:t>
            </a:r>
            <a:r>
              <a:rPr lang="en-US" altLang="zh-CN" sz="2000">
                <a:solidFill>
                  <a:srgbClr val="EE3900"/>
                </a:solidFill>
              </a:rPr>
              <a:t>PC</a:t>
            </a:r>
          </a:p>
          <a:p>
            <a:pPr>
              <a:lnSpc>
                <a:spcPct val="85000"/>
              </a:lnSpc>
            </a:pPr>
            <a:endParaRPr lang="en-US" altLang="zh-CN" sz="2000">
              <a:solidFill>
                <a:schemeClr val="tx1"/>
              </a:solidFill>
            </a:endParaRPr>
          </a:p>
          <a:p>
            <a:pPr>
              <a:lnSpc>
                <a:spcPct val="85000"/>
              </a:lnSpc>
            </a:pPr>
            <a:r>
              <a:rPr lang="en-US" altLang="zh-CN" sz="2000">
                <a:solidFill>
                  <a:schemeClr val="tx1"/>
                </a:solidFill>
              </a:rPr>
              <a:t>2    x 8 bit bytes</a:t>
            </a:r>
          </a:p>
          <a:p>
            <a:pPr>
              <a:lnSpc>
                <a:spcPct val="85000"/>
              </a:lnSpc>
            </a:pPr>
            <a:r>
              <a:rPr lang="en-US" altLang="zh-CN" sz="2000">
                <a:solidFill>
                  <a:schemeClr val="tx1"/>
                </a:solidFill>
              </a:rPr>
              <a:t>32 x 32 bit GPRs</a:t>
            </a:r>
          </a:p>
          <a:p>
            <a:pPr>
              <a:lnSpc>
                <a:spcPct val="85000"/>
              </a:lnSpc>
            </a:pPr>
            <a:r>
              <a:rPr lang="en-US" altLang="zh-CN" sz="2000">
                <a:solidFill>
                  <a:schemeClr val="tx1"/>
                </a:solidFill>
              </a:rPr>
              <a:t>32 x 32 bit FPRs</a:t>
            </a:r>
          </a:p>
          <a:p>
            <a:pPr>
              <a:lnSpc>
                <a:spcPct val="85000"/>
              </a:lnSpc>
            </a:pPr>
            <a:r>
              <a:rPr lang="en-US" altLang="zh-CN" sz="2000">
                <a:solidFill>
                  <a:schemeClr val="tx1"/>
                </a:solidFill>
              </a:rPr>
              <a:t>HI, LO, </a:t>
            </a:r>
            <a:r>
              <a:rPr lang="en-US" altLang="zh-CN" sz="2000">
                <a:solidFill>
                  <a:srgbClr val="EE3900"/>
                </a:solidFill>
              </a:rPr>
              <a:t>PC</a:t>
            </a:r>
          </a:p>
        </p:txBody>
      </p:sp>
      <p:sp>
        <p:nvSpPr>
          <p:cNvPr id="44037" name="Rectangle 5"/>
          <p:cNvSpPr>
            <a:spLocks noChangeArrowheads="1"/>
          </p:cNvSpPr>
          <p:nvPr/>
        </p:nvSpPr>
        <p:spPr bwMode="auto">
          <a:xfrm>
            <a:off x="5819775" y="788988"/>
            <a:ext cx="3170238" cy="42973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a:solidFill>
                  <a:schemeClr val="tx1"/>
                </a:solidFill>
              </a:rPr>
              <a:t>acc, index, count, quot</a:t>
            </a:r>
          </a:p>
          <a:p>
            <a:pPr>
              <a:lnSpc>
                <a:spcPct val="85000"/>
              </a:lnSpc>
            </a:pPr>
            <a:r>
              <a:rPr lang="en-US" altLang="zh-CN" sz="2000">
                <a:solidFill>
                  <a:schemeClr val="tx1"/>
                </a:solidFill>
              </a:rPr>
              <a:t>stack, stack frame, string</a:t>
            </a:r>
          </a:p>
          <a:p>
            <a:pPr>
              <a:lnSpc>
                <a:spcPct val="85000"/>
              </a:lnSpc>
            </a:pPr>
            <a:r>
              <a:rPr lang="en-US" altLang="zh-CN" sz="2000">
                <a:solidFill>
                  <a:schemeClr val="tx1"/>
                </a:solidFill>
              </a:rPr>
              <a:t>code,stack,data segment</a:t>
            </a: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endParaRPr lang="en-US" altLang="zh-CN" sz="2000">
              <a:solidFill>
                <a:schemeClr val="tx1"/>
              </a:solidFill>
            </a:endParaRPr>
          </a:p>
          <a:p>
            <a:pPr>
              <a:lnSpc>
                <a:spcPct val="85000"/>
              </a:lnSpc>
            </a:pPr>
            <a:r>
              <a:rPr lang="en-US" altLang="zh-CN" sz="2000">
                <a:solidFill>
                  <a:srgbClr val="EE3900"/>
                </a:solidFill>
              </a:rPr>
              <a:t>r15-- program counter</a:t>
            </a:r>
          </a:p>
          <a:p>
            <a:pPr>
              <a:lnSpc>
                <a:spcPct val="85000"/>
              </a:lnSpc>
            </a:pPr>
            <a:r>
              <a:rPr lang="en-US" altLang="zh-CN" sz="2000">
                <a:solidFill>
                  <a:schemeClr val="tx1"/>
                </a:solidFill>
              </a:rPr>
              <a:t>r14-- stack pointer</a:t>
            </a:r>
          </a:p>
          <a:p>
            <a:pPr>
              <a:lnSpc>
                <a:spcPct val="85000"/>
              </a:lnSpc>
            </a:pPr>
            <a:r>
              <a:rPr lang="en-US" altLang="zh-CN" sz="2000">
                <a:solidFill>
                  <a:schemeClr val="tx1"/>
                </a:solidFill>
              </a:rPr>
              <a:t>r13-- frame pointer</a:t>
            </a:r>
          </a:p>
          <a:p>
            <a:pPr>
              <a:lnSpc>
                <a:spcPct val="85000"/>
              </a:lnSpc>
            </a:pPr>
            <a:r>
              <a:rPr lang="en-US" altLang="zh-CN" sz="2000">
                <a:solidFill>
                  <a:schemeClr val="tx1"/>
                </a:solidFill>
              </a:rPr>
              <a:t>r12-- argument pointer</a:t>
            </a:r>
          </a:p>
          <a:p>
            <a:pPr>
              <a:lnSpc>
                <a:spcPct val="85000"/>
              </a:lnSpc>
            </a:pPr>
            <a:endParaRPr lang="en-US" altLang="zh-CN" sz="20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a:lnSpc>
                <a:spcPct val="85000"/>
              </a:lnSpc>
            </a:pPr>
            <a:endParaRPr lang="en-US" altLang="zh-CN" sz="1800">
              <a:solidFill>
                <a:schemeClr val="tx1"/>
              </a:solidFill>
            </a:endParaRPr>
          </a:p>
          <a:p>
            <a:pPr latinLnBrk="1">
              <a:lnSpc>
                <a:spcPct val="85000"/>
              </a:lnSpc>
            </a:pPr>
            <a:endParaRPr lang="zh-CN" altLang="en-US" sz="1800">
              <a:solidFill>
                <a:schemeClr val="tx1"/>
              </a:solidFill>
            </a:endParaRPr>
          </a:p>
        </p:txBody>
      </p:sp>
      <p:sp>
        <p:nvSpPr>
          <p:cNvPr id="44038" name="Rectangle 6"/>
          <p:cNvSpPr>
            <a:spLocks noChangeArrowheads="1"/>
          </p:cNvSpPr>
          <p:nvPr/>
        </p:nvSpPr>
        <p:spPr bwMode="auto">
          <a:xfrm>
            <a:off x="3617913" y="2420938"/>
            <a:ext cx="381000" cy="284162"/>
          </a:xfrm>
          <a:prstGeom prst="rect">
            <a:avLst/>
          </a:prstGeom>
          <a:noFill/>
          <a:ln w="12700">
            <a:noFill/>
            <a:miter lim="800000"/>
            <a:headEnd/>
            <a:tailEnd/>
          </a:ln>
        </p:spPr>
        <p:txBody>
          <a:bodyPr lIns="63500" tIns="25400" rIns="63500" bIns="25400">
            <a:spAutoFit/>
          </a:bodyPr>
          <a:lstStyle/>
          <a:p>
            <a:pPr>
              <a:lnSpc>
                <a:spcPct val="85000"/>
              </a:lnSpc>
            </a:pPr>
            <a:r>
              <a:rPr lang="zh-CN" altLang="en-US" sz="1800">
                <a:solidFill>
                  <a:schemeClr val="tx1"/>
                </a:solidFill>
              </a:rPr>
              <a:t>32</a:t>
            </a:r>
          </a:p>
        </p:txBody>
      </p:sp>
      <p:sp>
        <p:nvSpPr>
          <p:cNvPr id="44039" name="Rectangle 7"/>
          <p:cNvSpPr>
            <a:spLocks noChangeArrowheads="1"/>
          </p:cNvSpPr>
          <p:nvPr/>
        </p:nvSpPr>
        <p:spPr bwMode="auto">
          <a:xfrm>
            <a:off x="3630613" y="5040313"/>
            <a:ext cx="381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solidFill>
                  <a:schemeClr val="tx1"/>
                </a:solidFill>
              </a:rPr>
              <a:t>32</a:t>
            </a:r>
          </a:p>
        </p:txBody>
      </p:sp>
      <p:sp>
        <p:nvSpPr>
          <p:cNvPr id="44040" name="Rectangle 8"/>
          <p:cNvSpPr>
            <a:spLocks noChangeArrowheads="1"/>
          </p:cNvSpPr>
          <p:nvPr/>
        </p:nvSpPr>
        <p:spPr bwMode="auto">
          <a:xfrm>
            <a:off x="3630613" y="3468688"/>
            <a:ext cx="381000" cy="284162"/>
          </a:xfrm>
          <a:prstGeom prst="rect">
            <a:avLst/>
          </a:prstGeom>
          <a:noFill/>
          <a:ln w="12700">
            <a:noFill/>
            <a:miter lim="800000"/>
            <a:headEnd/>
            <a:tailEnd/>
          </a:ln>
        </p:spPr>
        <p:txBody>
          <a:bodyPr lIns="63500" tIns="25400" rIns="63500" bIns="25400">
            <a:spAutoFit/>
          </a:bodyPr>
          <a:lstStyle/>
          <a:p>
            <a:pPr>
              <a:lnSpc>
                <a:spcPct val="85000"/>
              </a:lnSpc>
            </a:pPr>
            <a:r>
              <a:rPr lang="zh-CN" altLang="en-US" sz="1800">
                <a:solidFill>
                  <a:schemeClr val="tx1"/>
                </a:solidFill>
              </a:rPr>
              <a:t>24</a:t>
            </a:r>
          </a:p>
        </p:txBody>
      </p:sp>
      <p:sp>
        <p:nvSpPr>
          <p:cNvPr id="44041" name="Rectangle 9"/>
          <p:cNvSpPr>
            <a:spLocks noChangeArrowheads="1"/>
          </p:cNvSpPr>
          <p:nvPr/>
        </p:nvSpPr>
        <p:spPr bwMode="auto">
          <a:xfrm>
            <a:off x="3652838" y="609600"/>
            <a:ext cx="381000" cy="2841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1800">
                <a:solidFill>
                  <a:schemeClr val="tx1"/>
                </a:solidFill>
              </a:rPr>
              <a:t>20</a:t>
            </a:r>
          </a:p>
        </p:txBody>
      </p:sp>
      <p:sp>
        <p:nvSpPr>
          <p:cNvPr id="417803" name="Text Box 11"/>
          <p:cNvSpPr txBox="1">
            <a:spLocks noChangeArrowheads="1"/>
          </p:cNvSpPr>
          <p:nvPr/>
        </p:nvSpPr>
        <p:spPr bwMode="auto">
          <a:xfrm>
            <a:off x="301625" y="5778500"/>
            <a:ext cx="2660650" cy="6604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dirty="0" smtClean="0">
                <a:ea typeface="黑体" pitchFamily="49" charset="-122"/>
              </a:rPr>
              <a:t>问题：</a:t>
            </a:r>
            <a:r>
              <a:rPr lang="en-US" altLang="zh-CN" sz="2000" dirty="0" smtClean="0">
                <a:ea typeface="黑体" pitchFamily="49" charset="-122"/>
              </a:rPr>
              <a:t>GPR</a:t>
            </a:r>
            <a:r>
              <a:rPr lang="zh-CN" altLang="en-US" sz="2000" dirty="0" smtClean="0">
                <a:ea typeface="黑体" pitchFamily="49" charset="-122"/>
              </a:rPr>
              <a:t>是什么？</a:t>
            </a:r>
            <a:r>
              <a:rPr lang="en-US" altLang="zh-CN" sz="2000" dirty="0" smtClean="0">
                <a:ea typeface="黑体" pitchFamily="49" charset="-122"/>
              </a:rPr>
              <a:t>Flags</a:t>
            </a:r>
            <a:r>
              <a:rPr lang="zh-CN" altLang="en-US" sz="2000" dirty="0">
                <a:ea typeface="黑体" pitchFamily="49" charset="-122"/>
              </a:rPr>
              <a:t>是什么？</a:t>
            </a:r>
          </a:p>
        </p:txBody>
      </p:sp>
      <p:sp>
        <p:nvSpPr>
          <p:cNvPr id="44043" name="Rectangle 12"/>
          <p:cNvSpPr>
            <a:spLocks noChangeArrowheads="1"/>
          </p:cNvSpPr>
          <p:nvPr/>
        </p:nvSpPr>
        <p:spPr bwMode="auto">
          <a:xfrm>
            <a:off x="711200" y="114300"/>
            <a:ext cx="2066925" cy="368300"/>
          </a:xfrm>
          <a:prstGeom prst="rect">
            <a:avLst/>
          </a:prstGeom>
          <a:noFill/>
          <a:ln w="12700">
            <a:noFill/>
            <a:miter lim="800000"/>
            <a:headEnd/>
            <a:tailEnd/>
          </a:ln>
        </p:spPr>
        <p:txBody>
          <a:bodyPr wrap="none" lIns="63500" tIns="25400" rIns="63500" bIns="25400">
            <a:spAutoFit/>
          </a:bodyPr>
          <a:lstStyle/>
          <a:p>
            <a:pPr>
              <a:lnSpc>
                <a:spcPct val="87000"/>
              </a:lnSpc>
            </a:pPr>
            <a:r>
              <a:rPr lang="zh-CN" altLang="en-US" sz="2400"/>
              <a:t>指令系统举例</a:t>
            </a:r>
            <a:r>
              <a:rPr lang="en-US" altLang="zh-CN" sz="2400"/>
              <a:t>:</a:t>
            </a:r>
            <a:endParaRPr lang="zh-CN" altLang="en-US" sz="2400"/>
          </a:p>
        </p:txBody>
      </p:sp>
      <p:sp>
        <p:nvSpPr>
          <p:cNvPr id="417805" name="Text Box 13"/>
          <p:cNvSpPr txBox="1">
            <a:spLocks noChangeArrowheads="1"/>
          </p:cNvSpPr>
          <p:nvPr/>
        </p:nvSpPr>
        <p:spPr bwMode="auto">
          <a:xfrm>
            <a:off x="5929313" y="5194300"/>
            <a:ext cx="2395537" cy="66675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latin typeface="黑体" pitchFamily="49" charset="-122"/>
                <a:ea typeface="黑体" pitchFamily="49" charset="-122"/>
              </a:rPr>
              <a:t>HI</a:t>
            </a:r>
            <a:r>
              <a:rPr lang="zh-CN" altLang="en-US" sz="2000">
                <a:latin typeface="黑体" pitchFamily="49" charset="-122"/>
                <a:ea typeface="黑体" pitchFamily="49" charset="-122"/>
              </a:rPr>
              <a:t>和</a:t>
            </a:r>
            <a:r>
              <a:rPr lang="en-US" altLang="zh-CN" sz="2000">
                <a:latin typeface="黑体" pitchFamily="49" charset="-122"/>
                <a:ea typeface="黑体" pitchFamily="49" charset="-122"/>
              </a:rPr>
              <a:t>LO</a:t>
            </a:r>
            <a:r>
              <a:rPr lang="zh-CN" altLang="en-US" sz="2000">
                <a:latin typeface="黑体" pitchFamily="49" charset="-122"/>
                <a:ea typeface="黑体" pitchFamily="49" charset="-122"/>
              </a:rPr>
              <a:t>是</a:t>
            </a:r>
            <a:r>
              <a:rPr lang="en-US" altLang="zh-CN" sz="2000">
                <a:latin typeface="黑体" pitchFamily="49" charset="-122"/>
                <a:ea typeface="黑体" pitchFamily="49" charset="-122"/>
              </a:rPr>
              <a:t>MIPS</a:t>
            </a:r>
            <a:r>
              <a:rPr lang="zh-CN" altLang="en-US" sz="2000">
                <a:latin typeface="黑体" pitchFamily="49" charset="-122"/>
                <a:ea typeface="黑体" pitchFamily="49" charset="-122"/>
              </a:rPr>
              <a:t>内部的乘商寄存器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7803"/>
                                        </p:tgtEl>
                                        <p:attrNameLst>
                                          <p:attrName>style.visibility</p:attrName>
                                        </p:attrNameLst>
                                      </p:cBhvr>
                                      <p:to>
                                        <p:strVal val="visible"/>
                                      </p:to>
                                    </p:set>
                                    <p:animEffect transition="in" filter="blinds(horizontal)">
                                      <p:cBhvr>
                                        <p:cTn id="7" dur="500"/>
                                        <p:tgtEl>
                                          <p:spTgt spid="417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7805"/>
                                        </p:tgtEl>
                                        <p:attrNameLst>
                                          <p:attrName>style.visibility</p:attrName>
                                        </p:attrNameLst>
                                      </p:cBhvr>
                                      <p:to>
                                        <p:strVal val="visible"/>
                                      </p:to>
                                    </p:set>
                                    <p:animEffect transition="in" filter="blinds(horizontal)">
                                      <p:cBhvr>
                                        <p:cTn id="12" dur="500"/>
                                        <p:tgtEl>
                                          <p:spTgt spid="417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3" grpId="0"/>
      <p:bldP spid="41780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0" y="3219450"/>
            <a:ext cx="9144000" cy="0"/>
          </a:xfrm>
          <a:prstGeom prst="rect">
            <a:avLst/>
          </a:prstGeom>
          <a:noFill/>
          <a:ln w="12700">
            <a:noFill/>
            <a:miter lim="800000"/>
            <a:headEnd/>
            <a:tailEnd/>
          </a:ln>
        </p:spPr>
        <p:txBody>
          <a:bodyPr wrap="none" lIns="63500" tIns="25400" rIns="63500" bIns="25400" anchor="ctr">
            <a:spAutoFit/>
          </a:bodyPr>
          <a:lstStyle/>
          <a:p>
            <a:endParaRPr lang="zh-CN" altLang="en-US"/>
          </a:p>
        </p:txBody>
      </p:sp>
      <p:graphicFrame>
        <p:nvGraphicFramePr>
          <p:cNvPr id="422916" name="Object 4"/>
          <p:cNvGraphicFramePr>
            <a:graphicFrameLocks noChangeAspect="1"/>
          </p:cNvGraphicFramePr>
          <p:nvPr/>
        </p:nvGraphicFramePr>
        <p:xfrm>
          <a:off x="304800" y="981075"/>
          <a:ext cx="8275638" cy="760413"/>
        </p:xfrm>
        <a:graphic>
          <a:graphicData uri="http://schemas.openxmlformats.org/presentationml/2006/ole">
            <p:oleObj spid="_x0000_s2050" r:id="rId3" imgW="3816096" imgH="396240" progId="Visio.Drawing.11">
              <p:embed/>
            </p:oleObj>
          </a:graphicData>
        </a:graphic>
      </p:graphicFrame>
      <p:pic>
        <p:nvPicPr>
          <p:cNvPr id="422918" name="Picture 6"/>
          <p:cNvPicPr>
            <a:picLocks noChangeAspect="1" noChangeArrowheads="1"/>
          </p:cNvPicPr>
          <p:nvPr/>
        </p:nvPicPr>
        <p:blipFill>
          <a:blip r:embed="rId4"/>
          <a:srcRect/>
          <a:stretch>
            <a:fillRect/>
          </a:stretch>
        </p:blipFill>
        <p:spPr bwMode="auto">
          <a:xfrm>
            <a:off x="382588" y="3243263"/>
            <a:ext cx="8410575" cy="1597025"/>
          </a:xfrm>
          <a:prstGeom prst="rect">
            <a:avLst/>
          </a:prstGeom>
          <a:noFill/>
          <a:ln w="9525">
            <a:noFill/>
            <a:miter lim="800000"/>
            <a:headEnd/>
            <a:tailEnd/>
          </a:ln>
        </p:spPr>
      </p:pic>
      <p:sp>
        <p:nvSpPr>
          <p:cNvPr id="45061" name="Rectangle 7"/>
          <p:cNvSpPr>
            <a:spLocks noChangeArrowheads="1"/>
          </p:cNvSpPr>
          <p:nvPr/>
        </p:nvSpPr>
        <p:spPr bwMode="auto">
          <a:xfrm>
            <a:off x="711200" y="114300"/>
            <a:ext cx="6956425" cy="368300"/>
          </a:xfrm>
          <a:prstGeom prst="rect">
            <a:avLst/>
          </a:prstGeom>
          <a:noFill/>
          <a:ln w="12700">
            <a:noFill/>
            <a:miter lim="800000"/>
            <a:headEnd/>
            <a:tailEnd/>
          </a:ln>
        </p:spPr>
        <p:txBody>
          <a:bodyPr lIns="63500" tIns="25400" rIns="63500" bIns="25400">
            <a:spAutoFit/>
          </a:bodyPr>
          <a:lstStyle/>
          <a:p>
            <a:pPr>
              <a:lnSpc>
                <a:spcPct val="87000"/>
              </a:lnSpc>
            </a:pPr>
            <a:r>
              <a:rPr lang="zh-CN" altLang="en-US" sz="2400"/>
              <a:t>指令系统举例：</a:t>
            </a:r>
            <a:r>
              <a:rPr lang="en-US" altLang="zh-CN" sz="2400"/>
              <a:t>Pentium</a:t>
            </a:r>
            <a:r>
              <a:rPr lang="zh-CN" altLang="en-US" sz="2400"/>
              <a:t>指令格式</a:t>
            </a:r>
          </a:p>
        </p:txBody>
      </p:sp>
      <p:sp>
        <p:nvSpPr>
          <p:cNvPr id="45062" name="Text Box 8"/>
          <p:cNvSpPr txBox="1">
            <a:spLocks noChangeArrowheads="1"/>
          </p:cNvSpPr>
          <p:nvPr/>
        </p:nvSpPr>
        <p:spPr bwMode="auto">
          <a:xfrm>
            <a:off x="781050" y="800100"/>
            <a:ext cx="2009775" cy="173038"/>
          </a:xfrm>
          <a:prstGeom prst="rect">
            <a:avLst/>
          </a:prstGeom>
          <a:noFill/>
          <a:ln w="12700">
            <a:noFill/>
            <a:miter lim="800000"/>
            <a:headEnd/>
            <a:tailEnd/>
          </a:ln>
        </p:spPr>
        <p:txBody>
          <a:bodyPr lIns="63500" tIns="25400" rIns="63500" bIns="25400">
            <a:spAutoFit/>
          </a:bodyPr>
          <a:lstStyle/>
          <a:p>
            <a:pPr>
              <a:spcBef>
                <a:spcPct val="50000"/>
              </a:spcBef>
            </a:pPr>
            <a:endParaRPr lang="zh-CN" altLang="en-US"/>
          </a:p>
        </p:txBody>
      </p:sp>
      <p:sp>
        <p:nvSpPr>
          <p:cNvPr id="45063" name="Text Box 10"/>
          <p:cNvSpPr txBox="1">
            <a:spLocks noChangeArrowheads="1"/>
          </p:cNvSpPr>
          <p:nvPr/>
        </p:nvSpPr>
        <p:spPr bwMode="auto">
          <a:xfrm>
            <a:off x="212725" y="593725"/>
            <a:ext cx="6284913" cy="325438"/>
          </a:xfrm>
          <a:prstGeom prst="rect">
            <a:avLst/>
          </a:prstGeom>
          <a:noFill/>
          <a:ln w="12700">
            <a:noFill/>
            <a:miter lim="800000"/>
            <a:headEnd/>
            <a:tailEnd/>
          </a:ln>
        </p:spPr>
        <p:txBody>
          <a:bodyPr lIns="63500" tIns="25400" rIns="63500" bIns="25400">
            <a:spAutoFit/>
          </a:bodyPr>
          <a:lstStyle/>
          <a:p>
            <a:pPr>
              <a:spcBef>
                <a:spcPct val="20000"/>
              </a:spcBef>
            </a:pPr>
            <a:r>
              <a:rPr lang="zh-CN" altLang="en-US" sz="1800">
                <a:solidFill>
                  <a:srgbClr val="EE3900"/>
                </a:solidFill>
                <a:ea typeface="黑体" pitchFamily="49" charset="-122"/>
              </a:rPr>
              <a:t>前缀：</a:t>
            </a:r>
            <a:r>
              <a:rPr lang="zh-CN" altLang="en-US" sz="1800">
                <a:ea typeface="黑体" pitchFamily="49" charset="-122"/>
              </a:rPr>
              <a:t>包括指令、段、操作数长度、地址长度四种类型</a:t>
            </a:r>
          </a:p>
        </p:txBody>
      </p:sp>
      <p:sp>
        <p:nvSpPr>
          <p:cNvPr id="45064" name="Text Box 12"/>
          <p:cNvSpPr txBox="1">
            <a:spLocks noChangeArrowheads="1"/>
          </p:cNvSpPr>
          <p:nvPr/>
        </p:nvSpPr>
        <p:spPr bwMode="auto">
          <a:xfrm>
            <a:off x="184150" y="1789113"/>
            <a:ext cx="8793163" cy="1423987"/>
          </a:xfrm>
          <a:prstGeom prst="rect">
            <a:avLst/>
          </a:prstGeom>
          <a:noFill/>
          <a:ln w="12700">
            <a:noFill/>
            <a:miter lim="800000"/>
            <a:headEnd/>
            <a:tailEnd/>
          </a:ln>
        </p:spPr>
        <p:txBody>
          <a:bodyPr lIns="63500" tIns="25400" rIns="63500" bIns="25400">
            <a:spAutoFit/>
          </a:bodyPr>
          <a:lstStyle/>
          <a:p>
            <a:pPr>
              <a:spcBef>
                <a:spcPct val="10000"/>
              </a:spcBef>
            </a:pPr>
            <a:r>
              <a:rPr lang="zh-CN" altLang="en-US" sz="1800" dirty="0">
                <a:solidFill>
                  <a:srgbClr val="EE3900"/>
                </a:solidFill>
                <a:ea typeface="黑体" pitchFamily="49" charset="-122"/>
              </a:rPr>
              <a:t>指令：</a:t>
            </a:r>
            <a:r>
              <a:rPr lang="zh-CN" altLang="en-US" sz="1800" dirty="0">
                <a:ea typeface="黑体" pitchFamily="49" charset="-122"/>
              </a:rPr>
              <a:t>含</a:t>
            </a:r>
            <a:r>
              <a:rPr lang="zh-CN" altLang="en-US" sz="1800" dirty="0">
                <a:solidFill>
                  <a:srgbClr val="EE3900"/>
                </a:solidFill>
                <a:ea typeface="黑体" pitchFamily="49" charset="-122"/>
              </a:rPr>
              <a:t>操作码、寻址方式、</a:t>
            </a:r>
            <a:r>
              <a:rPr lang="en-US" altLang="zh-CN" sz="1800" dirty="0">
                <a:solidFill>
                  <a:srgbClr val="EE3900"/>
                </a:solidFill>
                <a:ea typeface="黑体" pitchFamily="49" charset="-122"/>
              </a:rPr>
              <a:t>SIB</a:t>
            </a:r>
            <a:r>
              <a:rPr lang="zh-CN" altLang="en-US" sz="1800" dirty="0">
                <a:solidFill>
                  <a:srgbClr val="EE3900"/>
                </a:solidFill>
                <a:ea typeface="黑体" pitchFamily="49" charset="-122"/>
              </a:rPr>
              <a:t>、位移量和直接数据</a:t>
            </a:r>
            <a:r>
              <a:rPr lang="zh-CN" altLang="en-US" sz="1800" dirty="0">
                <a:ea typeface="黑体" pitchFamily="49" charset="-122"/>
              </a:rPr>
              <a:t>五部分，位移量和立即数都可是</a:t>
            </a:r>
            <a:r>
              <a:rPr lang="en-US" altLang="zh-CN" sz="1800" dirty="0">
                <a:ea typeface="黑体" pitchFamily="49" charset="-122"/>
              </a:rPr>
              <a:t>1/2/4B</a:t>
            </a:r>
            <a:r>
              <a:rPr lang="zh-CN" altLang="en-US" sz="1800" dirty="0">
                <a:ea typeface="黑体" pitchFamily="49" charset="-122"/>
              </a:rPr>
              <a:t>。</a:t>
            </a:r>
            <a:r>
              <a:rPr lang="en-US" altLang="zh-CN" sz="1800" dirty="0">
                <a:ea typeface="黑体" pitchFamily="49" charset="-122"/>
              </a:rPr>
              <a:t>SIB</a:t>
            </a:r>
            <a:r>
              <a:rPr lang="zh-CN" altLang="en-US" sz="1800" dirty="0">
                <a:ea typeface="黑体" pitchFamily="49" charset="-122"/>
              </a:rPr>
              <a:t>中基址</a:t>
            </a:r>
            <a:r>
              <a:rPr lang="en-US" altLang="zh-CN" sz="1800" dirty="0">
                <a:ea typeface="黑体" pitchFamily="49" charset="-122"/>
              </a:rPr>
              <a:t>B</a:t>
            </a:r>
            <a:r>
              <a:rPr lang="zh-CN" altLang="en-US" sz="1800" dirty="0">
                <a:ea typeface="黑体" pitchFamily="49" charset="-122"/>
              </a:rPr>
              <a:t>和变址</a:t>
            </a:r>
            <a:r>
              <a:rPr lang="en-US" altLang="zh-CN" sz="1800" dirty="0">
                <a:ea typeface="黑体" pitchFamily="49" charset="-122"/>
              </a:rPr>
              <a:t>I</a:t>
            </a:r>
            <a:r>
              <a:rPr lang="zh-CN" altLang="en-US" sz="1800" dirty="0">
                <a:ea typeface="黑体" pitchFamily="49" charset="-122"/>
              </a:rPr>
              <a:t>都可是</a:t>
            </a:r>
            <a:r>
              <a:rPr lang="en-US" altLang="zh-CN" sz="1800" dirty="0">
                <a:ea typeface="黑体" pitchFamily="49" charset="-122"/>
              </a:rPr>
              <a:t>8</a:t>
            </a:r>
            <a:r>
              <a:rPr lang="zh-CN" altLang="en-US" sz="1800" dirty="0">
                <a:ea typeface="黑体" pitchFamily="49" charset="-122"/>
              </a:rPr>
              <a:t>个</a:t>
            </a:r>
            <a:r>
              <a:rPr lang="en-US" altLang="zh-CN" sz="1800" dirty="0">
                <a:ea typeface="黑体" pitchFamily="49" charset="-122"/>
              </a:rPr>
              <a:t>GRS</a:t>
            </a:r>
            <a:r>
              <a:rPr lang="zh-CN" altLang="en-US" sz="1800" dirty="0">
                <a:ea typeface="黑体" pitchFamily="49" charset="-122"/>
              </a:rPr>
              <a:t>中任一个。</a:t>
            </a:r>
            <a:r>
              <a:rPr lang="en-US" altLang="zh-CN" sz="1800" dirty="0">
                <a:ea typeface="黑体" pitchFamily="49" charset="-122"/>
              </a:rPr>
              <a:t>SS</a:t>
            </a:r>
            <a:r>
              <a:rPr lang="zh-CN" altLang="en-US" sz="1800" dirty="0">
                <a:ea typeface="黑体" pitchFamily="49" charset="-122"/>
              </a:rPr>
              <a:t>给出比例因子。操作码：</a:t>
            </a:r>
            <a:r>
              <a:rPr lang="en-US" altLang="zh-CN" sz="1800" dirty="0" err="1">
                <a:solidFill>
                  <a:srgbClr val="A50021"/>
                </a:solidFill>
                <a:ea typeface="黑体" pitchFamily="49" charset="-122"/>
              </a:rPr>
              <a:t>opcode</a:t>
            </a:r>
            <a:r>
              <a:rPr lang="en-US" altLang="zh-CN" sz="1800" dirty="0">
                <a:solidFill>
                  <a:srgbClr val="A50021"/>
                </a:solidFill>
                <a:ea typeface="黑体" pitchFamily="49" charset="-122"/>
              </a:rPr>
              <a:t>; w</a:t>
            </a:r>
            <a:r>
              <a:rPr lang="zh-CN" altLang="en-US" sz="1800" dirty="0">
                <a:solidFill>
                  <a:srgbClr val="A50021"/>
                </a:solidFill>
                <a:ea typeface="黑体" pitchFamily="49" charset="-122"/>
              </a:rPr>
              <a:t>：与机器模式（</a:t>
            </a:r>
            <a:r>
              <a:rPr lang="en-US" altLang="zh-CN" sz="1800" dirty="0">
                <a:solidFill>
                  <a:srgbClr val="A50021"/>
                </a:solidFill>
                <a:ea typeface="黑体" pitchFamily="49" charset="-122"/>
              </a:rPr>
              <a:t>16 / 32</a:t>
            </a:r>
            <a:r>
              <a:rPr lang="zh-CN" altLang="en-US" sz="1800" dirty="0">
                <a:solidFill>
                  <a:srgbClr val="A50021"/>
                </a:solidFill>
                <a:ea typeface="黑体" pitchFamily="49" charset="-122"/>
              </a:rPr>
              <a:t>位）一起确定寄存器位数（</a:t>
            </a:r>
            <a:r>
              <a:rPr lang="en-US" altLang="zh-CN" sz="1800" dirty="0">
                <a:solidFill>
                  <a:srgbClr val="A50021"/>
                </a:solidFill>
                <a:ea typeface="黑体" pitchFamily="49" charset="-122"/>
              </a:rPr>
              <a:t>AL / AX / EAX</a:t>
            </a:r>
            <a:r>
              <a:rPr lang="zh-CN" altLang="en-US" sz="1800" dirty="0">
                <a:solidFill>
                  <a:srgbClr val="A50021"/>
                </a:solidFill>
                <a:ea typeface="黑体" pitchFamily="49" charset="-122"/>
              </a:rPr>
              <a:t>）</a:t>
            </a:r>
            <a:r>
              <a:rPr lang="en-US" altLang="zh-CN" sz="1800" dirty="0">
                <a:solidFill>
                  <a:srgbClr val="A50021"/>
                </a:solidFill>
                <a:ea typeface="黑体" pitchFamily="49" charset="-122"/>
              </a:rPr>
              <a:t>; d</a:t>
            </a:r>
            <a:r>
              <a:rPr lang="zh-CN" altLang="en-US" sz="1800" dirty="0">
                <a:solidFill>
                  <a:srgbClr val="A50021"/>
                </a:solidFill>
                <a:ea typeface="黑体" pitchFamily="49" charset="-122"/>
              </a:rPr>
              <a:t>：操作方向；</a:t>
            </a:r>
            <a:r>
              <a:rPr lang="zh-CN" altLang="en-US" sz="1800" dirty="0">
                <a:ea typeface="黑体" pitchFamily="49" charset="-122"/>
              </a:rPr>
              <a:t>寻址方式：</a:t>
            </a:r>
            <a:r>
              <a:rPr lang="en-US" altLang="zh-CN" sz="1800" dirty="0">
                <a:solidFill>
                  <a:srgbClr val="A50021"/>
                </a:solidFill>
                <a:ea typeface="黑体" pitchFamily="49" charset="-122"/>
              </a:rPr>
              <a:t> mod</a:t>
            </a:r>
            <a:r>
              <a:rPr lang="zh-CN" altLang="en-US" sz="1800" dirty="0">
                <a:solidFill>
                  <a:srgbClr val="A50021"/>
                </a:solidFill>
                <a:ea typeface="黑体" pitchFamily="49" charset="-122"/>
              </a:rPr>
              <a:t>、</a:t>
            </a:r>
            <a:r>
              <a:rPr lang="en-US" altLang="zh-CN" sz="1800" dirty="0">
                <a:solidFill>
                  <a:srgbClr val="A50021"/>
                </a:solidFill>
                <a:ea typeface="黑体" pitchFamily="49" charset="-122"/>
              </a:rPr>
              <a:t>r/m</a:t>
            </a:r>
            <a:r>
              <a:rPr lang="zh-CN" altLang="en-US" sz="1800" dirty="0">
                <a:solidFill>
                  <a:srgbClr val="A50021"/>
                </a:solidFill>
                <a:ea typeface="黑体" pitchFamily="49" charset="-122"/>
              </a:rPr>
              <a:t>、 </a:t>
            </a:r>
            <a:r>
              <a:rPr lang="en-US" altLang="zh-CN" sz="1800" dirty="0" err="1">
                <a:solidFill>
                  <a:srgbClr val="A50021"/>
                </a:solidFill>
                <a:ea typeface="黑体" pitchFamily="49" charset="-122"/>
              </a:rPr>
              <a:t>reg</a:t>
            </a:r>
            <a:r>
              <a:rPr lang="en-US" altLang="zh-CN" sz="1800" dirty="0">
                <a:solidFill>
                  <a:srgbClr val="A50021"/>
                </a:solidFill>
                <a:ea typeface="黑体" pitchFamily="49" charset="-122"/>
              </a:rPr>
              <a:t>/op</a:t>
            </a:r>
            <a:r>
              <a:rPr lang="zh-CN" altLang="en-US" sz="1800" dirty="0">
                <a:solidFill>
                  <a:srgbClr val="A50021"/>
                </a:solidFill>
                <a:ea typeface="黑体" pitchFamily="49" charset="-122"/>
              </a:rPr>
              <a:t>三个字段与</a:t>
            </a:r>
            <a:r>
              <a:rPr lang="en-US" altLang="zh-CN" sz="1800" dirty="0">
                <a:solidFill>
                  <a:srgbClr val="A50021"/>
                </a:solidFill>
                <a:ea typeface="黑体" pitchFamily="49" charset="-122"/>
              </a:rPr>
              <a:t>w</a:t>
            </a:r>
            <a:r>
              <a:rPr lang="zh-CN" altLang="en-US" sz="1800" dirty="0">
                <a:solidFill>
                  <a:srgbClr val="A50021"/>
                </a:solidFill>
                <a:ea typeface="黑体" pitchFamily="49" charset="-122"/>
              </a:rPr>
              <a:t>字段和机器模式一起确定操作数所在的寄存器编号或有效地址计算方式</a:t>
            </a:r>
          </a:p>
        </p:txBody>
      </p:sp>
      <p:sp>
        <p:nvSpPr>
          <p:cNvPr id="422926" name="Rectangle 14"/>
          <p:cNvSpPr>
            <a:spLocks noGrp="1" noChangeArrowheads="1"/>
          </p:cNvSpPr>
          <p:nvPr>
            <p:ph type="body" idx="1"/>
          </p:nvPr>
        </p:nvSpPr>
        <p:spPr>
          <a:xfrm>
            <a:off x="200025" y="4652963"/>
            <a:ext cx="4254500" cy="1363662"/>
          </a:xfrm>
          <a:noFill/>
        </p:spPr>
        <p:txBody>
          <a:bodyPr/>
          <a:lstStyle/>
          <a:p>
            <a:pPr>
              <a:lnSpc>
                <a:spcPct val="70000"/>
              </a:lnSpc>
            </a:pPr>
            <a:endParaRPr lang="en-US" altLang="zh-CN" sz="800" smtClean="0"/>
          </a:p>
          <a:p>
            <a:pPr>
              <a:lnSpc>
                <a:spcPct val="70000"/>
              </a:lnSpc>
              <a:buFont typeface="Wingdings" pitchFamily="2" charset="2"/>
              <a:buNone/>
            </a:pPr>
            <a:r>
              <a:rPr lang="zh-CN" altLang="en-US" sz="1800" smtClean="0">
                <a:solidFill>
                  <a:schemeClr val="accent2"/>
                </a:solidFill>
                <a:latin typeface="Arial" charset="0"/>
                <a:ea typeface="黑体" pitchFamily="49" charset="-122"/>
              </a:rPr>
              <a:t>变长指令字：</a:t>
            </a:r>
            <a:r>
              <a:rPr lang="en-US" altLang="zh-CN" sz="1800" smtClean="0">
                <a:solidFill>
                  <a:schemeClr val="accent2"/>
                </a:solidFill>
                <a:latin typeface="Arial" charset="0"/>
                <a:ea typeface="黑体" pitchFamily="49" charset="-122"/>
              </a:rPr>
              <a:t>1B~17B</a:t>
            </a:r>
          </a:p>
          <a:p>
            <a:pPr>
              <a:lnSpc>
                <a:spcPct val="70000"/>
              </a:lnSpc>
              <a:buFont typeface="Wingdings" pitchFamily="2" charset="2"/>
              <a:buNone/>
            </a:pPr>
            <a:r>
              <a:rPr lang="zh-CN" altLang="en-US" sz="1800" smtClean="0">
                <a:solidFill>
                  <a:schemeClr val="accent2"/>
                </a:solidFill>
                <a:latin typeface="Arial" charset="0"/>
                <a:ea typeface="黑体" pitchFamily="49" charset="-122"/>
              </a:rPr>
              <a:t>变长操作码：</a:t>
            </a:r>
            <a:r>
              <a:rPr lang="en-US" altLang="zh-CN" sz="1800" smtClean="0">
                <a:solidFill>
                  <a:schemeClr val="accent2"/>
                </a:solidFill>
                <a:latin typeface="Arial" charset="0"/>
                <a:ea typeface="黑体" pitchFamily="49" charset="-122"/>
              </a:rPr>
              <a:t>4b / 5b / 6b / 7b / 8b /……</a:t>
            </a:r>
          </a:p>
          <a:p>
            <a:pPr>
              <a:lnSpc>
                <a:spcPct val="70000"/>
              </a:lnSpc>
              <a:buFont typeface="Wingdings" pitchFamily="2" charset="2"/>
              <a:buNone/>
            </a:pPr>
            <a:r>
              <a:rPr lang="zh-CN" altLang="en-US" sz="1800" smtClean="0">
                <a:solidFill>
                  <a:schemeClr val="accent2"/>
                </a:solidFill>
                <a:latin typeface="Arial" charset="0"/>
                <a:ea typeface="黑体" pitchFamily="49" charset="-122"/>
              </a:rPr>
              <a:t>变长操作数：</a:t>
            </a:r>
            <a:r>
              <a:rPr lang="en-US" altLang="zh-CN" sz="1800" smtClean="0">
                <a:solidFill>
                  <a:schemeClr val="accent2"/>
                </a:solidFill>
                <a:latin typeface="Arial" charset="0"/>
                <a:ea typeface="黑体" pitchFamily="49" charset="-122"/>
              </a:rPr>
              <a:t>Byte / Word / DW / QW</a:t>
            </a:r>
          </a:p>
          <a:p>
            <a:pPr>
              <a:lnSpc>
                <a:spcPct val="70000"/>
              </a:lnSpc>
              <a:buFont typeface="Wingdings" pitchFamily="2" charset="2"/>
              <a:buNone/>
            </a:pPr>
            <a:r>
              <a:rPr lang="zh-CN" altLang="en-US" sz="1800" smtClean="0">
                <a:solidFill>
                  <a:schemeClr val="accent2"/>
                </a:solidFill>
                <a:latin typeface="Arial" charset="0"/>
                <a:ea typeface="黑体" pitchFamily="49" charset="-122"/>
              </a:rPr>
              <a:t>变长寄存器：</a:t>
            </a:r>
            <a:r>
              <a:rPr lang="en-US" altLang="zh-CN" sz="1800" smtClean="0">
                <a:solidFill>
                  <a:schemeClr val="accent2"/>
                </a:solidFill>
                <a:latin typeface="Arial" charset="0"/>
                <a:ea typeface="黑体" pitchFamily="49" charset="-122"/>
              </a:rPr>
              <a:t>8</a:t>
            </a:r>
            <a:r>
              <a:rPr lang="zh-CN" altLang="en-US" sz="1800" smtClean="0">
                <a:solidFill>
                  <a:schemeClr val="accent2"/>
                </a:solidFill>
                <a:latin typeface="Arial" charset="0"/>
                <a:ea typeface="黑体" pitchFamily="49" charset="-122"/>
              </a:rPr>
              <a:t>位 </a:t>
            </a:r>
            <a:r>
              <a:rPr lang="en-US" altLang="zh-CN" sz="1800" smtClean="0">
                <a:solidFill>
                  <a:schemeClr val="accent2"/>
                </a:solidFill>
                <a:latin typeface="Arial" charset="0"/>
                <a:ea typeface="黑体" pitchFamily="49" charset="-122"/>
              </a:rPr>
              <a:t>/ 16</a:t>
            </a:r>
            <a:r>
              <a:rPr lang="zh-CN" altLang="en-US" sz="1800" smtClean="0">
                <a:solidFill>
                  <a:schemeClr val="accent2"/>
                </a:solidFill>
                <a:latin typeface="Arial" charset="0"/>
                <a:ea typeface="黑体" pitchFamily="49" charset="-122"/>
              </a:rPr>
              <a:t>位 </a:t>
            </a:r>
            <a:r>
              <a:rPr lang="en-US" altLang="zh-CN" sz="1800" smtClean="0">
                <a:solidFill>
                  <a:schemeClr val="accent2"/>
                </a:solidFill>
                <a:latin typeface="Arial" charset="0"/>
                <a:ea typeface="黑体" pitchFamily="49" charset="-122"/>
              </a:rPr>
              <a:t>/32</a:t>
            </a:r>
            <a:r>
              <a:rPr lang="zh-CN" altLang="en-US" sz="1800" smtClean="0">
                <a:solidFill>
                  <a:schemeClr val="accent2"/>
                </a:solidFill>
                <a:latin typeface="Arial" charset="0"/>
                <a:ea typeface="黑体" pitchFamily="49" charset="-122"/>
              </a:rPr>
              <a:t>位</a:t>
            </a:r>
          </a:p>
        </p:txBody>
      </p:sp>
      <p:sp>
        <p:nvSpPr>
          <p:cNvPr id="422927" name="Rectangle 15"/>
          <p:cNvSpPr>
            <a:spLocks noChangeArrowheads="1"/>
          </p:cNvSpPr>
          <p:nvPr/>
        </p:nvSpPr>
        <p:spPr bwMode="auto">
          <a:xfrm>
            <a:off x="4602163" y="4754563"/>
            <a:ext cx="4259262" cy="1831975"/>
          </a:xfrm>
          <a:prstGeom prst="rect">
            <a:avLst/>
          </a:prstGeom>
          <a:noFill/>
          <a:ln w="9525">
            <a:noFill/>
            <a:miter lim="800000"/>
            <a:headEnd/>
            <a:tailEnd/>
          </a:ln>
        </p:spPr>
        <p:txBody>
          <a:bodyPr/>
          <a:lstStyle/>
          <a:p>
            <a:pPr marL="285750" indent="-285750">
              <a:lnSpc>
                <a:spcPct val="115000"/>
              </a:lnSpc>
              <a:spcBef>
                <a:spcPct val="10000"/>
              </a:spcBef>
              <a:buSzPct val="75000"/>
              <a:buFont typeface="Wingdings" pitchFamily="2" charset="2"/>
              <a:buNone/>
            </a:pPr>
            <a:r>
              <a:rPr lang="zh-CN" altLang="en-US" sz="1800">
                <a:solidFill>
                  <a:srgbClr val="C51915"/>
                </a:solidFill>
                <a:ea typeface="黑体" pitchFamily="49" charset="-122"/>
              </a:rPr>
              <a:t>调用指令自动把返回地址压栈</a:t>
            </a:r>
          </a:p>
          <a:p>
            <a:pPr marL="285750" indent="-285750">
              <a:spcBef>
                <a:spcPct val="10000"/>
              </a:spcBef>
              <a:buSzPct val="75000"/>
              <a:buFont typeface="Wingdings" pitchFamily="2" charset="2"/>
              <a:buNone/>
            </a:pPr>
            <a:r>
              <a:rPr lang="zh-CN" altLang="en-US" sz="1800">
                <a:solidFill>
                  <a:srgbClr val="C51915"/>
                </a:solidFill>
                <a:ea typeface="黑体" pitchFamily="49" charset="-122"/>
              </a:rPr>
              <a:t>专门的</a:t>
            </a:r>
            <a:r>
              <a:rPr lang="en-US" altLang="zh-CN" sz="1800">
                <a:solidFill>
                  <a:srgbClr val="C51915"/>
                </a:solidFill>
                <a:ea typeface="黑体" pitchFamily="49" charset="-122"/>
              </a:rPr>
              <a:t>push/pop</a:t>
            </a:r>
            <a:r>
              <a:rPr lang="zh-CN" altLang="en-US" sz="1800">
                <a:solidFill>
                  <a:srgbClr val="C51915"/>
                </a:solidFill>
                <a:ea typeface="黑体" pitchFamily="49" charset="-122"/>
              </a:rPr>
              <a:t>指令，自动修改栈指针</a:t>
            </a:r>
          </a:p>
          <a:p>
            <a:pPr marL="285750" indent="-285750">
              <a:spcBef>
                <a:spcPct val="10000"/>
              </a:spcBef>
              <a:buSzPct val="75000"/>
              <a:buFont typeface="Wingdings" pitchFamily="2" charset="2"/>
              <a:buNone/>
            </a:pPr>
            <a:r>
              <a:rPr lang="en-US" altLang="zh-CN" sz="1800">
                <a:solidFill>
                  <a:srgbClr val="C51915"/>
                </a:solidFill>
                <a:ea typeface="黑体" pitchFamily="49" charset="-122"/>
              </a:rPr>
              <a:t>ALU</a:t>
            </a:r>
            <a:r>
              <a:rPr lang="zh-CN" altLang="en-US" sz="1800">
                <a:solidFill>
                  <a:srgbClr val="C51915"/>
                </a:solidFill>
                <a:ea typeface="黑体" pitchFamily="49" charset="-122"/>
              </a:rPr>
              <a:t>指令在</a:t>
            </a:r>
            <a:r>
              <a:rPr lang="en-US" altLang="zh-CN" sz="1800">
                <a:solidFill>
                  <a:srgbClr val="C51915"/>
                </a:solidFill>
                <a:ea typeface="黑体" pitchFamily="49" charset="-122"/>
              </a:rPr>
              <a:t>Flags</a:t>
            </a:r>
            <a:r>
              <a:rPr lang="zh-CN" altLang="en-US" sz="1800">
                <a:solidFill>
                  <a:srgbClr val="C51915"/>
                </a:solidFill>
                <a:ea typeface="黑体" pitchFamily="49" charset="-122"/>
              </a:rPr>
              <a:t>中隐含生成条件码</a:t>
            </a:r>
          </a:p>
          <a:p>
            <a:pPr marL="285750" indent="-285750">
              <a:spcBef>
                <a:spcPct val="10000"/>
              </a:spcBef>
              <a:buSzPct val="75000"/>
              <a:buFont typeface="Wingdings" pitchFamily="2" charset="2"/>
              <a:buNone/>
            </a:pPr>
            <a:r>
              <a:rPr lang="en-US" altLang="zh-CN" sz="1800">
                <a:solidFill>
                  <a:srgbClr val="C51915"/>
                </a:solidFill>
                <a:ea typeface="黑体" pitchFamily="49" charset="-122"/>
              </a:rPr>
              <a:t>ALU</a:t>
            </a:r>
            <a:r>
              <a:rPr lang="zh-CN" altLang="en-US" sz="1800">
                <a:solidFill>
                  <a:srgbClr val="C51915"/>
                </a:solidFill>
                <a:ea typeface="黑体" pitchFamily="49" charset="-122"/>
              </a:rPr>
              <a:t>指令中的一个操作数可来自存储器</a:t>
            </a:r>
          </a:p>
          <a:p>
            <a:pPr marL="285750" indent="-285750">
              <a:spcBef>
                <a:spcPct val="10000"/>
              </a:spcBef>
              <a:buSzPct val="75000"/>
              <a:buFont typeface="Wingdings" pitchFamily="2" charset="2"/>
              <a:buNone/>
            </a:pPr>
            <a:r>
              <a:rPr lang="zh-CN" altLang="en-US" sz="1800">
                <a:solidFill>
                  <a:srgbClr val="C51915"/>
                </a:solidFill>
                <a:ea typeface="黑体" pitchFamily="49" charset="-122"/>
              </a:rPr>
              <a:t>提供基址加比例索引寻址</a:t>
            </a:r>
          </a:p>
          <a:p>
            <a:pPr marL="285750" indent="-285750">
              <a:spcBef>
                <a:spcPct val="10000"/>
              </a:spcBef>
              <a:buSzPct val="75000"/>
              <a:buFont typeface="Wingdings" pitchFamily="2" charset="2"/>
              <a:buNone/>
            </a:pPr>
            <a:endParaRPr lang="zh-CN" altLang="en-US" sz="1600">
              <a:solidFill>
                <a:srgbClr val="C51915"/>
              </a:solidFill>
              <a:latin typeface="宋体" charset="-122"/>
            </a:endParaRPr>
          </a:p>
        </p:txBody>
      </p:sp>
      <p:sp>
        <p:nvSpPr>
          <p:cNvPr id="422928" name="Text Box 16"/>
          <p:cNvSpPr txBox="1">
            <a:spLocks noChangeArrowheads="1"/>
          </p:cNvSpPr>
          <p:nvPr/>
        </p:nvSpPr>
        <p:spPr bwMode="auto">
          <a:xfrm>
            <a:off x="222250" y="6037263"/>
            <a:ext cx="3879850" cy="600075"/>
          </a:xfrm>
          <a:prstGeom prst="rect">
            <a:avLst/>
          </a:prstGeom>
          <a:noFill/>
          <a:ln w="12700">
            <a:noFill/>
            <a:miter lim="800000"/>
            <a:headEnd/>
            <a:tailEnd/>
          </a:ln>
        </p:spPr>
        <p:txBody>
          <a:bodyPr lIns="63500" tIns="25400" rIns="63500" bIns="25400">
            <a:spAutoFit/>
          </a:bodyPr>
          <a:lstStyle/>
          <a:p>
            <a:pPr>
              <a:spcBef>
                <a:spcPct val="50000"/>
              </a:spcBef>
            </a:pPr>
            <a:r>
              <a:rPr lang="zh-CN" altLang="en-US" sz="1800">
                <a:solidFill>
                  <a:srgbClr val="EE3900"/>
                </a:solidFill>
                <a:ea typeface="黑体" pitchFamily="49" charset="-122"/>
              </a:rPr>
              <a:t>问题</a:t>
            </a:r>
            <a:r>
              <a:rPr lang="en-US" altLang="zh-CN" sz="1800">
                <a:solidFill>
                  <a:srgbClr val="EE3900"/>
                </a:solidFill>
                <a:ea typeface="黑体" pitchFamily="49" charset="-122"/>
              </a:rPr>
              <a:t>: </a:t>
            </a:r>
            <a:r>
              <a:rPr lang="zh-CN" altLang="en-US" sz="1800">
                <a:solidFill>
                  <a:srgbClr val="EE3900"/>
                </a:solidFill>
                <a:ea typeface="黑体" pitchFamily="49" charset="-122"/>
              </a:rPr>
              <a:t>是累加器型、通用寄存器型、</a:t>
            </a:r>
            <a:r>
              <a:rPr lang="en-US" altLang="zh-CN" sz="1800">
                <a:solidFill>
                  <a:srgbClr val="EE3900"/>
                </a:solidFill>
                <a:ea typeface="黑体" pitchFamily="49" charset="-122"/>
              </a:rPr>
              <a:t>ld/st</a:t>
            </a:r>
            <a:r>
              <a:rPr lang="zh-CN" altLang="en-US" sz="1800">
                <a:solidFill>
                  <a:srgbClr val="EE3900"/>
                </a:solidFill>
                <a:ea typeface="黑体" pitchFamily="49" charset="-122"/>
              </a:rPr>
              <a:t>型？是</a:t>
            </a:r>
            <a:r>
              <a:rPr lang="en-US" altLang="zh-CN" sz="1800">
                <a:solidFill>
                  <a:srgbClr val="EE3900"/>
                </a:solidFill>
                <a:ea typeface="黑体" pitchFamily="49" charset="-122"/>
              </a:rPr>
              <a:t>CISC</a:t>
            </a:r>
            <a:r>
              <a:rPr lang="zh-CN" altLang="en-US" sz="1800">
                <a:solidFill>
                  <a:srgbClr val="EE3900"/>
                </a:solidFill>
                <a:ea typeface="黑体" pitchFamily="49" charset="-122"/>
              </a:rPr>
              <a:t>型、</a:t>
            </a:r>
            <a:r>
              <a:rPr lang="en-US" altLang="zh-CN" sz="1800">
                <a:solidFill>
                  <a:srgbClr val="EE3900"/>
                </a:solidFill>
                <a:ea typeface="黑体" pitchFamily="49" charset="-122"/>
              </a:rPr>
              <a:t>RISC</a:t>
            </a:r>
            <a:r>
              <a:rPr lang="zh-CN" altLang="en-US" sz="1800">
                <a:solidFill>
                  <a:srgbClr val="EE3900"/>
                </a:solidFill>
                <a:ea typeface="黑体" pitchFamily="49" charset="-122"/>
              </a:rPr>
              <a:t>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blinds(horizontal)">
                                      <p:cBhvr>
                                        <p:cTn id="7" dur="500"/>
                                        <p:tgtEl>
                                          <p:spTgt spid="422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8"/>
                                        </p:tgtEl>
                                        <p:attrNameLst>
                                          <p:attrName>style.visibility</p:attrName>
                                        </p:attrNameLst>
                                      </p:cBhvr>
                                      <p:to>
                                        <p:strVal val="visible"/>
                                      </p:to>
                                    </p:set>
                                    <p:animEffect transition="in" filter="blinds(horizontal)">
                                      <p:cBhvr>
                                        <p:cTn id="12" dur="500"/>
                                        <p:tgtEl>
                                          <p:spTgt spid="422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2926">
                                            <p:txEl>
                                              <p:pRg st="1" end="1"/>
                                            </p:txEl>
                                          </p:spTgt>
                                        </p:tgtEl>
                                        <p:attrNameLst>
                                          <p:attrName>style.visibility</p:attrName>
                                        </p:attrNameLst>
                                      </p:cBhvr>
                                      <p:to>
                                        <p:strVal val="visible"/>
                                      </p:to>
                                    </p:set>
                                    <p:animEffect transition="in" filter="blinds(horizontal)">
                                      <p:cBhvr>
                                        <p:cTn id="17" dur="500"/>
                                        <p:tgtEl>
                                          <p:spTgt spid="42292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2926">
                                            <p:txEl>
                                              <p:pRg st="2" end="2"/>
                                            </p:txEl>
                                          </p:spTgt>
                                        </p:tgtEl>
                                        <p:attrNameLst>
                                          <p:attrName>style.visibility</p:attrName>
                                        </p:attrNameLst>
                                      </p:cBhvr>
                                      <p:to>
                                        <p:strVal val="visible"/>
                                      </p:to>
                                    </p:set>
                                    <p:animEffect transition="in" filter="blinds(horizontal)">
                                      <p:cBhvr>
                                        <p:cTn id="22" dur="500"/>
                                        <p:tgtEl>
                                          <p:spTgt spid="42292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2926">
                                            <p:txEl>
                                              <p:pRg st="3" end="3"/>
                                            </p:txEl>
                                          </p:spTgt>
                                        </p:tgtEl>
                                        <p:attrNameLst>
                                          <p:attrName>style.visibility</p:attrName>
                                        </p:attrNameLst>
                                      </p:cBhvr>
                                      <p:to>
                                        <p:strVal val="visible"/>
                                      </p:to>
                                    </p:set>
                                    <p:animEffect transition="in" filter="blinds(horizontal)">
                                      <p:cBhvr>
                                        <p:cTn id="27" dur="500"/>
                                        <p:tgtEl>
                                          <p:spTgt spid="42292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2926">
                                            <p:txEl>
                                              <p:pRg st="4" end="4"/>
                                            </p:txEl>
                                          </p:spTgt>
                                        </p:tgtEl>
                                        <p:attrNameLst>
                                          <p:attrName>style.visibility</p:attrName>
                                        </p:attrNameLst>
                                      </p:cBhvr>
                                      <p:to>
                                        <p:strVal val="visible"/>
                                      </p:to>
                                    </p:set>
                                    <p:animEffect transition="in" filter="blinds(horizontal)">
                                      <p:cBhvr>
                                        <p:cTn id="32" dur="500"/>
                                        <p:tgtEl>
                                          <p:spTgt spid="42292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2927">
                                            <p:txEl>
                                              <p:pRg st="0" end="0"/>
                                            </p:txEl>
                                          </p:spTgt>
                                        </p:tgtEl>
                                        <p:attrNameLst>
                                          <p:attrName>style.visibility</p:attrName>
                                        </p:attrNameLst>
                                      </p:cBhvr>
                                      <p:to>
                                        <p:strVal val="visible"/>
                                      </p:to>
                                    </p:set>
                                    <p:animEffect transition="in" filter="blinds(horizontal)">
                                      <p:cBhvr>
                                        <p:cTn id="37" dur="500"/>
                                        <p:tgtEl>
                                          <p:spTgt spid="42292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2927">
                                            <p:txEl>
                                              <p:pRg st="1" end="1"/>
                                            </p:txEl>
                                          </p:spTgt>
                                        </p:tgtEl>
                                        <p:attrNameLst>
                                          <p:attrName>style.visibility</p:attrName>
                                        </p:attrNameLst>
                                      </p:cBhvr>
                                      <p:to>
                                        <p:strVal val="visible"/>
                                      </p:to>
                                    </p:set>
                                    <p:animEffect transition="in" filter="blinds(horizontal)">
                                      <p:cBhvr>
                                        <p:cTn id="42" dur="500"/>
                                        <p:tgtEl>
                                          <p:spTgt spid="422927">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2927">
                                            <p:txEl>
                                              <p:pRg st="2" end="2"/>
                                            </p:txEl>
                                          </p:spTgt>
                                        </p:tgtEl>
                                        <p:attrNameLst>
                                          <p:attrName>style.visibility</p:attrName>
                                        </p:attrNameLst>
                                      </p:cBhvr>
                                      <p:to>
                                        <p:strVal val="visible"/>
                                      </p:to>
                                    </p:set>
                                    <p:animEffect transition="in" filter="blinds(horizontal)">
                                      <p:cBhvr>
                                        <p:cTn id="47" dur="500"/>
                                        <p:tgtEl>
                                          <p:spTgt spid="422927">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2927">
                                            <p:txEl>
                                              <p:pRg st="3" end="3"/>
                                            </p:txEl>
                                          </p:spTgt>
                                        </p:tgtEl>
                                        <p:attrNameLst>
                                          <p:attrName>style.visibility</p:attrName>
                                        </p:attrNameLst>
                                      </p:cBhvr>
                                      <p:to>
                                        <p:strVal val="visible"/>
                                      </p:to>
                                    </p:set>
                                    <p:animEffect transition="in" filter="blinds(horizontal)">
                                      <p:cBhvr>
                                        <p:cTn id="52" dur="500"/>
                                        <p:tgtEl>
                                          <p:spTgt spid="422927">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2927">
                                            <p:txEl>
                                              <p:pRg st="4" end="4"/>
                                            </p:txEl>
                                          </p:spTgt>
                                        </p:tgtEl>
                                        <p:attrNameLst>
                                          <p:attrName>style.visibility</p:attrName>
                                        </p:attrNameLst>
                                      </p:cBhvr>
                                      <p:to>
                                        <p:strVal val="visible"/>
                                      </p:to>
                                    </p:set>
                                    <p:animEffect transition="in" filter="blinds(horizontal)">
                                      <p:cBhvr>
                                        <p:cTn id="57" dur="500"/>
                                        <p:tgtEl>
                                          <p:spTgt spid="422927">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2928"/>
                                        </p:tgtEl>
                                        <p:attrNameLst>
                                          <p:attrName>style.visibility</p:attrName>
                                        </p:attrNameLst>
                                      </p:cBhvr>
                                      <p:to>
                                        <p:strVal val="visible"/>
                                      </p:to>
                                    </p:set>
                                    <p:animEffect transition="in" filter="blinds(horizontal)">
                                      <p:cBhvr>
                                        <p:cTn id="62" dur="500"/>
                                        <p:tgtEl>
                                          <p:spTgt spid="422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28650" y="61913"/>
            <a:ext cx="5827713" cy="368300"/>
          </a:xfrm>
          <a:noFill/>
        </p:spPr>
        <p:txBody>
          <a:bodyPr anchor="ctr"/>
          <a:lstStyle/>
          <a:p>
            <a:r>
              <a:rPr lang="en-US" altLang="zh-CN" smtClean="0">
                <a:ea typeface="宋体" charset="-122"/>
              </a:rPr>
              <a:t>Pentium</a:t>
            </a:r>
            <a:r>
              <a:rPr lang="zh-CN" altLang="en-US" smtClean="0">
                <a:ea typeface="宋体" charset="-122"/>
              </a:rPr>
              <a:t>处理器的寻址方式</a:t>
            </a:r>
          </a:p>
        </p:txBody>
      </p:sp>
      <p:sp>
        <p:nvSpPr>
          <p:cNvPr id="378883" name="Rectangle 3"/>
          <p:cNvSpPr>
            <a:spLocks noGrp="1" noChangeArrowheads="1"/>
          </p:cNvSpPr>
          <p:nvPr>
            <p:ph type="body" idx="1"/>
          </p:nvPr>
        </p:nvSpPr>
        <p:spPr>
          <a:xfrm>
            <a:off x="209550" y="561975"/>
            <a:ext cx="8763000" cy="5322888"/>
          </a:xfrm>
        </p:spPr>
        <p:txBody>
          <a:bodyPr/>
          <a:lstStyle/>
          <a:p>
            <a:pPr marL="342900" indent="-342900">
              <a:lnSpc>
                <a:spcPct val="115000"/>
              </a:lnSpc>
              <a:spcBef>
                <a:spcPct val="20000"/>
              </a:spcBef>
              <a:buFont typeface="Wingdings" pitchFamily="2" charset="2"/>
              <a:buNone/>
              <a:defRPr/>
            </a:pPr>
            <a:r>
              <a:rPr lang="zh-CN" altLang="en-US" dirty="0" smtClean="0">
                <a:latin typeface="Arial" charset="0"/>
              </a:rPr>
              <a:t>      </a:t>
            </a:r>
            <a:r>
              <a:rPr lang="zh-CN" altLang="en-US" dirty="0" smtClean="0">
                <a:latin typeface="Arial" charset="0"/>
                <a:ea typeface="黑体" pitchFamily="2" charset="-122"/>
              </a:rPr>
              <a:t>操作数的来源：</a:t>
            </a:r>
          </a:p>
          <a:p>
            <a:pPr marL="742950" lvl="1" indent="-285750">
              <a:lnSpc>
                <a:spcPct val="115000"/>
              </a:lnSpc>
              <a:spcBef>
                <a:spcPct val="20000"/>
              </a:spcBef>
              <a:buFont typeface="Wingdings" pitchFamily="2" charset="2"/>
              <a:buNone/>
              <a:defRPr/>
            </a:pPr>
            <a:r>
              <a:rPr lang="zh-CN" altLang="en-US" sz="2000" dirty="0" smtClean="0">
                <a:solidFill>
                  <a:srgbClr val="CC3300"/>
                </a:solidFill>
                <a:latin typeface="Arial" charset="0"/>
                <a:ea typeface="黑体" pitchFamily="2" charset="-122"/>
              </a:rPr>
              <a:t>    立即数(立即寻址)</a:t>
            </a:r>
            <a:r>
              <a:rPr lang="zh-CN" altLang="en-US" sz="2000" dirty="0" smtClean="0">
                <a:latin typeface="Arial" charset="0"/>
                <a:ea typeface="黑体" pitchFamily="2" charset="-122"/>
              </a:rPr>
              <a:t>：直接来自指令</a:t>
            </a:r>
          </a:p>
          <a:p>
            <a:pPr marL="742950" lvl="1" indent="-285750">
              <a:lnSpc>
                <a:spcPct val="115000"/>
              </a:lnSpc>
              <a:spcBef>
                <a:spcPct val="20000"/>
              </a:spcBef>
              <a:buFont typeface="Wingdings" pitchFamily="2" charset="2"/>
              <a:buNone/>
              <a:defRPr/>
            </a:pPr>
            <a:r>
              <a:rPr lang="zh-CN" altLang="en-US" sz="2000" dirty="0" smtClean="0">
                <a:solidFill>
                  <a:srgbClr val="CC3300"/>
                </a:solidFill>
                <a:latin typeface="Arial" charset="0"/>
                <a:ea typeface="黑体" pitchFamily="2" charset="-122"/>
              </a:rPr>
              <a:t>    寄存器(寄存器寻址)</a:t>
            </a:r>
            <a:r>
              <a:rPr lang="zh-CN" altLang="en-US" sz="2000" dirty="0" smtClean="0">
                <a:latin typeface="Arial" charset="0"/>
                <a:ea typeface="黑体" pitchFamily="2" charset="-122"/>
              </a:rPr>
              <a:t>：来自32位 / 16位 / 8位通用寄存器</a:t>
            </a:r>
          </a:p>
          <a:p>
            <a:pPr marL="742950" lvl="1" indent="-285750">
              <a:lnSpc>
                <a:spcPct val="115000"/>
              </a:lnSpc>
              <a:spcBef>
                <a:spcPct val="20000"/>
              </a:spcBef>
              <a:buFont typeface="Wingdings" pitchFamily="2" charset="2"/>
              <a:buNone/>
              <a:defRPr/>
            </a:pPr>
            <a:r>
              <a:rPr lang="zh-CN" altLang="en-US" sz="2000" dirty="0" smtClean="0">
                <a:solidFill>
                  <a:srgbClr val="CC3300"/>
                </a:solidFill>
                <a:latin typeface="Arial" charset="0"/>
                <a:ea typeface="黑体" pitchFamily="2" charset="-122"/>
              </a:rPr>
              <a:t>    存储单元(其他寻址)</a:t>
            </a:r>
            <a:r>
              <a:rPr lang="zh-CN" altLang="en-US" sz="2000" dirty="0" smtClean="0">
                <a:latin typeface="Arial" charset="0"/>
                <a:ea typeface="黑体" pitchFamily="2" charset="-122"/>
              </a:rPr>
              <a:t>：需进行地址转换</a:t>
            </a:r>
          </a:p>
          <a:p>
            <a:pPr marL="342900" indent="-342900">
              <a:lnSpc>
                <a:spcPct val="115000"/>
              </a:lnSpc>
              <a:spcBef>
                <a:spcPct val="20000"/>
              </a:spcBef>
              <a:buFont typeface="Monotype Sorts" pitchFamily="2" charset="2"/>
              <a:buNone/>
              <a:defRPr/>
            </a:pPr>
            <a:r>
              <a:rPr lang="zh-CN" altLang="en-US" dirty="0" smtClean="0">
                <a:latin typeface="Arial" charset="0"/>
                <a:ea typeface="黑体" pitchFamily="2" charset="-122"/>
              </a:rPr>
              <a:t>          </a:t>
            </a:r>
            <a:r>
              <a:rPr lang="zh-CN" altLang="en-US" dirty="0" smtClean="0">
                <a:solidFill>
                  <a:srgbClr val="C2228D"/>
                </a:solidFill>
                <a:effectLst>
                  <a:outerShdw blurRad="38100" dist="38100" dir="2700000" algn="tl">
                    <a:srgbClr val="C0C0C0"/>
                  </a:outerShdw>
                </a:effectLst>
                <a:latin typeface="Arial" charset="0"/>
                <a:ea typeface="黑体" pitchFamily="2" charset="-122"/>
              </a:rPr>
              <a:t>虚拟地址 =&gt; 线性地址</a:t>
            </a:r>
            <a:r>
              <a:rPr lang="en-US" altLang="zh-CN" dirty="0" smtClean="0">
                <a:solidFill>
                  <a:srgbClr val="C2228D"/>
                </a:solidFill>
                <a:effectLst>
                  <a:outerShdw blurRad="38100" dist="38100" dir="2700000" algn="tl">
                    <a:srgbClr val="C0C0C0"/>
                  </a:outerShdw>
                </a:effectLst>
                <a:latin typeface="Arial" charset="0"/>
                <a:ea typeface="黑体" pitchFamily="2" charset="-122"/>
              </a:rPr>
              <a:t>LA ( =&gt; </a:t>
            </a:r>
            <a:r>
              <a:rPr lang="zh-CN" altLang="en-US" dirty="0" smtClean="0">
                <a:solidFill>
                  <a:srgbClr val="C2228D"/>
                </a:solidFill>
                <a:effectLst>
                  <a:outerShdw blurRad="38100" dist="38100" dir="2700000" algn="tl">
                    <a:srgbClr val="C0C0C0"/>
                  </a:outerShdw>
                </a:effectLst>
                <a:latin typeface="Arial" charset="0"/>
                <a:ea typeface="黑体" pitchFamily="2" charset="-122"/>
              </a:rPr>
              <a:t>内存地址)</a:t>
            </a:r>
            <a:endParaRPr lang="zh-CN" altLang="en-US" dirty="0" smtClean="0">
              <a:latin typeface="Arial" charset="0"/>
              <a:ea typeface="黑体" pitchFamily="2" charset="-122"/>
            </a:endParaRPr>
          </a:p>
          <a:p>
            <a:pPr marL="342900" indent="-342900">
              <a:lnSpc>
                <a:spcPct val="115000"/>
              </a:lnSpc>
              <a:spcBef>
                <a:spcPct val="20000"/>
              </a:spcBef>
              <a:buFont typeface="Monotype Sorts" pitchFamily="2" charset="2"/>
              <a:buNone/>
              <a:defRPr/>
            </a:pPr>
            <a:r>
              <a:rPr lang="zh-CN" altLang="en-US" dirty="0" smtClean="0">
                <a:solidFill>
                  <a:srgbClr val="C2228D"/>
                </a:solidFill>
                <a:effectLst>
                  <a:outerShdw blurRad="38100" dist="38100" dir="2700000" algn="tl">
                    <a:srgbClr val="C0C0C0"/>
                  </a:outerShdw>
                </a:effectLst>
                <a:latin typeface="Arial" charset="0"/>
                <a:ea typeface="黑体" pitchFamily="2" charset="-122"/>
              </a:rPr>
              <a:t>                        </a:t>
            </a:r>
            <a:r>
              <a:rPr lang="zh-CN" altLang="en-US" dirty="0" smtClean="0">
                <a:solidFill>
                  <a:srgbClr val="0099FF"/>
                </a:solidFill>
                <a:latin typeface="Arial" charset="0"/>
                <a:ea typeface="黑体" pitchFamily="2" charset="-122"/>
              </a:rPr>
              <a:t>分段                     分页</a:t>
            </a:r>
          </a:p>
          <a:p>
            <a:pPr marL="742950" lvl="1" indent="-285750">
              <a:lnSpc>
                <a:spcPct val="115000"/>
              </a:lnSpc>
              <a:spcBef>
                <a:spcPct val="20000"/>
              </a:spcBef>
              <a:buFont typeface="Wingdings" pitchFamily="2" charset="2"/>
              <a:buNone/>
              <a:defRPr/>
            </a:pPr>
            <a:r>
              <a:rPr lang="zh-CN" altLang="en-US" sz="2000" dirty="0" smtClean="0">
                <a:solidFill>
                  <a:schemeClr val="tx1"/>
                </a:solidFill>
                <a:latin typeface="Arial" charset="0"/>
                <a:ea typeface="黑体" pitchFamily="2" charset="-122"/>
              </a:rPr>
              <a:t>指令中的信息：</a:t>
            </a:r>
            <a:r>
              <a:rPr lang="zh-CN" altLang="en-US" sz="2000" dirty="0" smtClean="0">
                <a:solidFill>
                  <a:srgbClr val="0000FF"/>
                </a:solidFill>
                <a:latin typeface="Arial" charset="0"/>
                <a:ea typeface="黑体" pitchFamily="2" charset="-122"/>
              </a:rPr>
              <a:t> </a:t>
            </a:r>
          </a:p>
          <a:p>
            <a:pPr marL="742950" lvl="1" indent="-285750">
              <a:lnSpc>
                <a:spcPct val="115000"/>
              </a:lnSpc>
              <a:spcBef>
                <a:spcPct val="20000"/>
              </a:spcBef>
              <a:buFont typeface="Wingdings" pitchFamily="2" charset="2"/>
              <a:buNone/>
              <a:defRPr/>
            </a:pPr>
            <a:r>
              <a:rPr lang="zh-CN" altLang="en-US" sz="2000" dirty="0" smtClean="0">
                <a:solidFill>
                  <a:srgbClr val="0000FF"/>
                </a:solidFill>
                <a:latin typeface="Arial" charset="0"/>
                <a:ea typeface="黑体" pitchFamily="2" charset="-122"/>
              </a:rPr>
              <a:t> (1) </a:t>
            </a:r>
            <a:r>
              <a:rPr lang="zh-CN" altLang="en-US" sz="2000" dirty="0" smtClean="0">
                <a:solidFill>
                  <a:srgbClr val="C2228D"/>
                </a:solidFill>
                <a:latin typeface="Arial" charset="0"/>
                <a:ea typeface="黑体" pitchFamily="2" charset="-122"/>
              </a:rPr>
              <a:t>段寄存器</a:t>
            </a:r>
            <a:r>
              <a:rPr lang="en-US" altLang="zh-CN" sz="2000" dirty="0" smtClean="0">
                <a:solidFill>
                  <a:srgbClr val="C2228D"/>
                </a:solidFill>
                <a:latin typeface="Arial" charset="0"/>
                <a:ea typeface="黑体" pitchFamily="2" charset="-122"/>
              </a:rPr>
              <a:t>SR</a:t>
            </a:r>
            <a:r>
              <a:rPr lang="zh-CN" altLang="en-US" sz="2000" dirty="0" smtClean="0">
                <a:solidFill>
                  <a:srgbClr val="0033CC"/>
                </a:solidFill>
                <a:latin typeface="Arial" charset="0"/>
                <a:ea typeface="黑体" pitchFamily="2" charset="-122"/>
              </a:rPr>
              <a:t>（</a:t>
            </a:r>
            <a:r>
              <a:rPr lang="zh-CN" altLang="en-US" sz="2000" dirty="0" smtClean="0">
                <a:solidFill>
                  <a:srgbClr val="0000FF"/>
                </a:solidFill>
                <a:latin typeface="Arial" charset="0"/>
                <a:ea typeface="黑体" pitchFamily="2" charset="-122"/>
              </a:rPr>
              <a:t>隐含或显式给出）</a:t>
            </a:r>
          </a:p>
          <a:p>
            <a:pPr marL="342900" indent="-342900">
              <a:lnSpc>
                <a:spcPct val="115000"/>
              </a:lnSpc>
              <a:spcBef>
                <a:spcPct val="20000"/>
              </a:spcBef>
              <a:buFont typeface="Wingdings" pitchFamily="2" charset="2"/>
              <a:buNone/>
              <a:defRPr/>
            </a:pPr>
            <a:r>
              <a:rPr lang="zh-CN" altLang="en-US" dirty="0" smtClean="0">
                <a:solidFill>
                  <a:srgbClr val="0000FF"/>
                </a:solidFill>
                <a:latin typeface="Arial" charset="0"/>
                <a:ea typeface="黑体" pitchFamily="2" charset="-122"/>
              </a:rPr>
              <a:t>        (2) </a:t>
            </a:r>
            <a:r>
              <a:rPr lang="zh-CN" altLang="en-US" dirty="0" smtClean="0">
                <a:solidFill>
                  <a:srgbClr val="A50021"/>
                </a:solidFill>
                <a:latin typeface="Arial" charset="0"/>
                <a:ea typeface="黑体" pitchFamily="2" charset="-122"/>
              </a:rPr>
              <a:t>8/16/32位</a:t>
            </a:r>
            <a:r>
              <a:rPr lang="zh-CN" altLang="en-US" dirty="0" smtClean="0">
                <a:solidFill>
                  <a:srgbClr val="C2228D"/>
                </a:solidFill>
                <a:latin typeface="Arial" charset="0"/>
                <a:ea typeface="黑体" pitchFamily="2" charset="-122"/>
              </a:rPr>
              <a:t>偏移量</a:t>
            </a:r>
            <a:r>
              <a:rPr lang="en-US" altLang="zh-CN" dirty="0" smtClean="0">
                <a:solidFill>
                  <a:srgbClr val="C2228D"/>
                </a:solidFill>
                <a:latin typeface="Arial" charset="0"/>
                <a:ea typeface="黑体" pitchFamily="2" charset="-122"/>
              </a:rPr>
              <a:t>A </a:t>
            </a:r>
            <a:r>
              <a:rPr lang="zh-CN" altLang="en-US" dirty="0" smtClean="0">
                <a:solidFill>
                  <a:srgbClr val="0033CC"/>
                </a:solidFill>
                <a:latin typeface="Arial" charset="0"/>
                <a:ea typeface="黑体" pitchFamily="2" charset="-122"/>
              </a:rPr>
              <a:t>（</a:t>
            </a:r>
            <a:r>
              <a:rPr lang="zh-CN" altLang="en-US" dirty="0" smtClean="0">
                <a:solidFill>
                  <a:srgbClr val="0000FF"/>
                </a:solidFill>
                <a:latin typeface="Arial" charset="0"/>
                <a:ea typeface="黑体" pitchFamily="2" charset="-122"/>
              </a:rPr>
              <a:t>显式给出）</a:t>
            </a:r>
          </a:p>
          <a:p>
            <a:pPr marL="342900" indent="-342900">
              <a:lnSpc>
                <a:spcPct val="115000"/>
              </a:lnSpc>
              <a:spcBef>
                <a:spcPct val="20000"/>
              </a:spcBef>
              <a:buFont typeface="Wingdings" pitchFamily="2" charset="2"/>
              <a:buNone/>
              <a:defRPr/>
            </a:pPr>
            <a:r>
              <a:rPr lang="zh-CN" altLang="en-US" dirty="0" smtClean="0">
                <a:solidFill>
                  <a:srgbClr val="0000FF"/>
                </a:solidFill>
                <a:latin typeface="Arial" charset="0"/>
                <a:ea typeface="黑体" pitchFamily="2" charset="-122"/>
              </a:rPr>
              <a:t>        (2) </a:t>
            </a:r>
            <a:r>
              <a:rPr lang="zh-CN" altLang="en-US" dirty="0" smtClean="0">
                <a:solidFill>
                  <a:srgbClr val="C2228D"/>
                </a:solidFill>
                <a:latin typeface="Arial" charset="0"/>
                <a:ea typeface="黑体" pitchFamily="2" charset="-122"/>
              </a:rPr>
              <a:t>基址寄存器</a:t>
            </a:r>
            <a:r>
              <a:rPr lang="en-US" altLang="en-US" dirty="0" smtClean="0">
                <a:solidFill>
                  <a:srgbClr val="C2228D"/>
                </a:solidFill>
                <a:latin typeface="Arial" charset="0"/>
                <a:ea typeface="黑体" pitchFamily="2" charset="-122"/>
              </a:rPr>
              <a:t>B </a:t>
            </a:r>
            <a:r>
              <a:rPr lang="zh-CN" altLang="en-US" dirty="0" smtClean="0">
                <a:solidFill>
                  <a:srgbClr val="0033CC"/>
                </a:solidFill>
                <a:latin typeface="Arial" charset="0"/>
                <a:ea typeface="黑体" pitchFamily="2" charset="-122"/>
              </a:rPr>
              <a:t>（</a:t>
            </a:r>
            <a:r>
              <a:rPr lang="zh-CN" altLang="en-US" dirty="0" smtClean="0">
                <a:solidFill>
                  <a:srgbClr val="0000FF"/>
                </a:solidFill>
                <a:latin typeface="Arial" charset="0"/>
                <a:ea typeface="黑体" pitchFamily="2" charset="-122"/>
              </a:rPr>
              <a:t>明显给出，任意通用寄存器皆可）</a:t>
            </a:r>
          </a:p>
          <a:p>
            <a:pPr marL="342900" indent="-342900">
              <a:lnSpc>
                <a:spcPct val="115000"/>
              </a:lnSpc>
              <a:spcBef>
                <a:spcPct val="20000"/>
              </a:spcBef>
              <a:buFont typeface="Wingdings" pitchFamily="2" charset="2"/>
              <a:buNone/>
              <a:defRPr/>
            </a:pPr>
            <a:r>
              <a:rPr lang="zh-CN" altLang="en-US" dirty="0" smtClean="0">
                <a:solidFill>
                  <a:srgbClr val="0000FF"/>
                </a:solidFill>
                <a:latin typeface="Arial" charset="0"/>
                <a:ea typeface="黑体" pitchFamily="2" charset="-122"/>
              </a:rPr>
              <a:t>        (3) </a:t>
            </a:r>
            <a:r>
              <a:rPr lang="zh-CN" altLang="en-US" dirty="0" smtClean="0">
                <a:solidFill>
                  <a:srgbClr val="C2228D"/>
                </a:solidFill>
                <a:latin typeface="Arial" charset="0"/>
                <a:ea typeface="黑体" pitchFamily="2" charset="-122"/>
              </a:rPr>
              <a:t>变址寄存器</a:t>
            </a:r>
            <a:r>
              <a:rPr lang="en-US" altLang="zh-CN" dirty="0" smtClean="0">
                <a:solidFill>
                  <a:srgbClr val="C2228D"/>
                </a:solidFill>
                <a:latin typeface="Arial" charset="0"/>
                <a:ea typeface="黑体" pitchFamily="2" charset="-122"/>
              </a:rPr>
              <a:t>I </a:t>
            </a:r>
            <a:r>
              <a:rPr lang="zh-CN" altLang="en-US" dirty="0" smtClean="0">
                <a:solidFill>
                  <a:srgbClr val="0033CC"/>
                </a:solidFill>
                <a:latin typeface="Arial" charset="0"/>
                <a:ea typeface="黑体" pitchFamily="2" charset="-122"/>
              </a:rPr>
              <a:t>（</a:t>
            </a:r>
            <a:r>
              <a:rPr lang="zh-CN" altLang="en-US" dirty="0" smtClean="0">
                <a:solidFill>
                  <a:srgbClr val="0000FF"/>
                </a:solidFill>
                <a:latin typeface="Arial" charset="0"/>
                <a:ea typeface="黑体" pitchFamily="2" charset="-122"/>
              </a:rPr>
              <a:t>明显给出，除</a:t>
            </a:r>
            <a:r>
              <a:rPr lang="en-US" altLang="en-US" dirty="0" smtClean="0">
                <a:solidFill>
                  <a:srgbClr val="0000FF"/>
                </a:solidFill>
                <a:latin typeface="Arial" charset="0"/>
                <a:ea typeface="黑体" pitchFamily="2" charset="-122"/>
              </a:rPr>
              <a:t>ESP</a:t>
            </a:r>
            <a:r>
              <a:rPr lang="zh-CN" altLang="en-US" dirty="0" smtClean="0">
                <a:solidFill>
                  <a:srgbClr val="0000FF"/>
                </a:solidFill>
                <a:latin typeface="Arial" charset="0"/>
                <a:ea typeface="黑体" pitchFamily="2" charset="-122"/>
              </a:rPr>
              <a:t>外的任意通用寄存器皆可。）</a:t>
            </a:r>
          </a:p>
          <a:p>
            <a:pPr lvl="2">
              <a:lnSpc>
                <a:spcPct val="115000"/>
              </a:lnSpc>
              <a:spcBef>
                <a:spcPct val="20000"/>
              </a:spcBef>
              <a:buFont typeface="Wingdings" pitchFamily="2" charset="2"/>
              <a:buChar char="Ø"/>
              <a:defRPr/>
            </a:pPr>
            <a:r>
              <a:rPr lang="zh-CN" altLang="en-US" sz="2000" dirty="0" smtClean="0">
                <a:solidFill>
                  <a:srgbClr val="0000FF"/>
                </a:solidFill>
                <a:latin typeface="Arial" charset="0"/>
                <a:ea typeface="黑体" pitchFamily="2" charset="-122"/>
              </a:rPr>
              <a:t>有比例变址和非比例变址</a:t>
            </a:r>
          </a:p>
          <a:p>
            <a:pPr lvl="2">
              <a:lnSpc>
                <a:spcPct val="115000"/>
              </a:lnSpc>
              <a:spcBef>
                <a:spcPct val="20000"/>
              </a:spcBef>
              <a:buFont typeface="Wingdings" pitchFamily="2" charset="2"/>
              <a:buChar char="Ø"/>
              <a:defRPr/>
            </a:pPr>
            <a:r>
              <a:rPr lang="zh-CN" altLang="en-US" sz="2000" dirty="0" smtClean="0">
                <a:solidFill>
                  <a:srgbClr val="0000FF"/>
                </a:solidFill>
                <a:latin typeface="Arial" charset="0"/>
                <a:ea typeface="黑体" pitchFamily="2" charset="-122"/>
              </a:rPr>
              <a:t>比例变址时要乘以</a:t>
            </a:r>
            <a:r>
              <a:rPr lang="zh-CN" altLang="en-US" sz="2000" dirty="0" smtClean="0">
                <a:solidFill>
                  <a:srgbClr val="C2228D"/>
                </a:solidFill>
                <a:latin typeface="Arial" charset="0"/>
                <a:ea typeface="黑体" pitchFamily="2" charset="-122"/>
              </a:rPr>
              <a:t>比例因子</a:t>
            </a:r>
            <a:r>
              <a:rPr lang="en-US" altLang="zh-CN" sz="2000" dirty="0" smtClean="0">
                <a:solidFill>
                  <a:srgbClr val="C2228D"/>
                </a:solidFill>
                <a:latin typeface="Arial" charset="0"/>
                <a:ea typeface="黑体" pitchFamily="2" charset="-122"/>
              </a:rPr>
              <a:t>S</a:t>
            </a:r>
            <a:r>
              <a:rPr lang="zh-CN" altLang="en-US" sz="2000" dirty="0" smtClean="0">
                <a:solidFill>
                  <a:srgbClr val="C2228D"/>
                </a:solidFill>
                <a:latin typeface="Arial" charset="0"/>
                <a:ea typeface="黑体" pitchFamily="2" charset="-122"/>
              </a:rPr>
              <a:t> </a:t>
            </a:r>
            <a:r>
              <a:rPr lang="en-US" altLang="zh-CN" sz="2000" dirty="0" smtClean="0">
                <a:solidFill>
                  <a:srgbClr val="0033CC"/>
                </a:solidFill>
                <a:latin typeface="Arial" charset="0"/>
                <a:ea typeface="黑体" pitchFamily="2" charset="-122"/>
              </a:rPr>
              <a:t>(</a:t>
            </a:r>
            <a:r>
              <a:rPr lang="en-US" altLang="zh-CN" sz="2000" dirty="0" smtClean="0">
                <a:solidFill>
                  <a:srgbClr val="0000FF"/>
                </a:solidFill>
                <a:latin typeface="Arial" charset="0"/>
                <a:ea typeface="黑体" pitchFamily="2" charset="-122"/>
              </a:rPr>
              <a:t>1</a:t>
            </a:r>
            <a:r>
              <a:rPr lang="zh-CN" altLang="zh-CN" sz="2000" dirty="0" smtClean="0">
                <a:solidFill>
                  <a:srgbClr val="0000FF"/>
                </a:solidFill>
                <a:latin typeface="Arial" charset="0"/>
                <a:ea typeface="黑体" pitchFamily="2" charset="-122"/>
              </a:rPr>
              <a:t>:</a:t>
            </a:r>
            <a:r>
              <a:rPr lang="en-US" altLang="zh-CN" sz="2000" dirty="0" smtClean="0">
                <a:solidFill>
                  <a:srgbClr val="0000FF"/>
                </a:solidFill>
                <a:latin typeface="Arial" charset="0"/>
                <a:ea typeface="黑体" pitchFamily="2" charset="-122"/>
              </a:rPr>
              <a:t>8</a:t>
            </a:r>
            <a:r>
              <a:rPr lang="zh-CN" altLang="en-US" sz="2000" dirty="0" smtClean="0">
                <a:solidFill>
                  <a:srgbClr val="0000FF"/>
                </a:solidFill>
                <a:latin typeface="Arial" charset="0"/>
                <a:ea typeface="黑体" pitchFamily="2" charset="-122"/>
              </a:rPr>
              <a:t>位 / 2</a:t>
            </a:r>
            <a:r>
              <a:rPr lang="zh-CN" altLang="zh-CN" sz="2000" dirty="0" smtClean="0">
                <a:solidFill>
                  <a:srgbClr val="0000FF"/>
                </a:solidFill>
                <a:latin typeface="Arial" charset="0"/>
                <a:ea typeface="黑体" pitchFamily="2" charset="-122"/>
              </a:rPr>
              <a:t>:16</a:t>
            </a:r>
            <a:r>
              <a:rPr lang="zh-CN" altLang="en-US" sz="2000" dirty="0" smtClean="0">
                <a:solidFill>
                  <a:srgbClr val="0000FF"/>
                </a:solidFill>
                <a:latin typeface="Arial" charset="0"/>
                <a:ea typeface="黑体" pitchFamily="2" charset="-122"/>
              </a:rPr>
              <a:t>位 / 4:32位 / 8:64位</a:t>
            </a:r>
            <a:r>
              <a:rPr lang="en-US" altLang="zh-CN" sz="2000" dirty="0" smtClean="0">
                <a:solidFill>
                  <a:srgbClr val="0000FF"/>
                </a:solidFill>
                <a:latin typeface="Arial" charset="0"/>
                <a:ea typeface="黑体" pitchFamily="2" charset="-122"/>
              </a:rPr>
              <a:t>) </a:t>
            </a:r>
          </a:p>
          <a:p>
            <a:pPr marL="342900" indent="-342900">
              <a:lnSpc>
                <a:spcPct val="100000"/>
              </a:lnSpc>
              <a:buFont typeface="Monotype Sorts" pitchFamily="2" charset="2"/>
              <a:buNone/>
              <a:defRPr/>
            </a:pPr>
            <a:endParaRPr lang="zh-CN" altLang="en-US" dirty="0" smtClean="0">
              <a:latin typeface="Arial" charset="0"/>
            </a:endParaRPr>
          </a:p>
        </p:txBody>
      </p:sp>
      <p:sp>
        <p:nvSpPr>
          <p:cNvPr id="4" name="Text Box 11"/>
          <p:cNvSpPr txBox="1">
            <a:spLocks noChangeArrowheads="1"/>
          </p:cNvSpPr>
          <p:nvPr/>
        </p:nvSpPr>
        <p:spPr bwMode="auto">
          <a:xfrm>
            <a:off x="301625" y="6029325"/>
            <a:ext cx="8621713" cy="358775"/>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solidFill>
                  <a:srgbClr val="FF0000"/>
                </a:solidFill>
                <a:ea typeface="黑体" pitchFamily="49" charset="-122"/>
              </a:rPr>
              <a:t>指令“ </a:t>
            </a:r>
            <a:r>
              <a:rPr lang="en-US" altLang="zh-CN" sz="2000">
                <a:solidFill>
                  <a:srgbClr val="FF0000"/>
                </a:solidFill>
                <a:ea typeface="黑体" pitchFamily="49" charset="-122"/>
              </a:rPr>
              <a:t>MOV EAX, ES: [EBP+ESI*8+100]</a:t>
            </a:r>
            <a:r>
              <a:rPr lang="zh-CN" altLang="en-US" sz="2000">
                <a:solidFill>
                  <a:srgbClr val="FF0000"/>
                </a:solidFill>
                <a:ea typeface="黑体" pitchFamily="49" charset="-122"/>
              </a:rPr>
              <a:t>”的含义是什么？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883">
                                            <p:txEl>
                                              <p:pRg st="1" end="1"/>
                                            </p:txEl>
                                          </p:spTgt>
                                        </p:tgtEl>
                                        <p:attrNameLst>
                                          <p:attrName>style.visibility</p:attrName>
                                        </p:attrNameLst>
                                      </p:cBhvr>
                                      <p:to>
                                        <p:strVal val="visible"/>
                                      </p:to>
                                    </p:set>
                                    <p:animEffect transition="in" filter="blinds(horizontal)">
                                      <p:cBhvr>
                                        <p:cTn id="7" dur="500"/>
                                        <p:tgtEl>
                                          <p:spTgt spid="3788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883">
                                            <p:txEl>
                                              <p:pRg st="2" end="2"/>
                                            </p:txEl>
                                          </p:spTgt>
                                        </p:tgtEl>
                                        <p:attrNameLst>
                                          <p:attrName>style.visibility</p:attrName>
                                        </p:attrNameLst>
                                      </p:cBhvr>
                                      <p:to>
                                        <p:strVal val="visible"/>
                                      </p:to>
                                    </p:set>
                                    <p:animEffect transition="in" filter="blinds(horizontal)">
                                      <p:cBhvr>
                                        <p:cTn id="12" dur="500"/>
                                        <p:tgtEl>
                                          <p:spTgt spid="3788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883">
                                            <p:txEl>
                                              <p:pRg st="3" end="3"/>
                                            </p:txEl>
                                          </p:spTgt>
                                        </p:tgtEl>
                                        <p:attrNameLst>
                                          <p:attrName>style.visibility</p:attrName>
                                        </p:attrNameLst>
                                      </p:cBhvr>
                                      <p:to>
                                        <p:strVal val="visible"/>
                                      </p:to>
                                    </p:set>
                                    <p:animEffect transition="in" filter="blinds(horizontal)">
                                      <p:cBhvr>
                                        <p:cTn id="17" dur="500"/>
                                        <p:tgtEl>
                                          <p:spTgt spid="3788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8883">
                                            <p:txEl>
                                              <p:pRg st="4" end="4"/>
                                            </p:txEl>
                                          </p:spTgt>
                                        </p:tgtEl>
                                        <p:attrNameLst>
                                          <p:attrName>style.visibility</p:attrName>
                                        </p:attrNameLst>
                                      </p:cBhvr>
                                      <p:to>
                                        <p:strVal val="visible"/>
                                      </p:to>
                                    </p:set>
                                    <p:animEffect transition="in" filter="blinds(horizontal)">
                                      <p:cBhvr>
                                        <p:cTn id="22" dur="500"/>
                                        <p:tgtEl>
                                          <p:spTgt spid="3788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8883">
                                            <p:txEl>
                                              <p:pRg st="5" end="5"/>
                                            </p:txEl>
                                          </p:spTgt>
                                        </p:tgtEl>
                                        <p:attrNameLst>
                                          <p:attrName>style.visibility</p:attrName>
                                        </p:attrNameLst>
                                      </p:cBhvr>
                                      <p:to>
                                        <p:strVal val="visible"/>
                                      </p:to>
                                    </p:set>
                                    <p:animEffect transition="in" filter="blinds(horizontal)">
                                      <p:cBhvr>
                                        <p:cTn id="27" dur="500"/>
                                        <p:tgtEl>
                                          <p:spTgt spid="37888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8883">
                                            <p:txEl>
                                              <p:pRg st="7" end="7"/>
                                            </p:txEl>
                                          </p:spTgt>
                                        </p:tgtEl>
                                        <p:attrNameLst>
                                          <p:attrName>style.visibility</p:attrName>
                                        </p:attrNameLst>
                                      </p:cBhvr>
                                      <p:to>
                                        <p:strVal val="visible"/>
                                      </p:to>
                                    </p:set>
                                    <p:animEffect transition="in" filter="blinds(horizontal)">
                                      <p:cBhvr>
                                        <p:cTn id="32" dur="500"/>
                                        <p:tgtEl>
                                          <p:spTgt spid="37888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8883">
                                            <p:txEl>
                                              <p:pRg st="8" end="8"/>
                                            </p:txEl>
                                          </p:spTgt>
                                        </p:tgtEl>
                                        <p:attrNameLst>
                                          <p:attrName>style.visibility</p:attrName>
                                        </p:attrNameLst>
                                      </p:cBhvr>
                                      <p:to>
                                        <p:strVal val="visible"/>
                                      </p:to>
                                    </p:set>
                                    <p:animEffect transition="in" filter="blinds(horizontal)">
                                      <p:cBhvr>
                                        <p:cTn id="37" dur="500"/>
                                        <p:tgtEl>
                                          <p:spTgt spid="37888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8883">
                                            <p:txEl>
                                              <p:pRg st="9" end="9"/>
                                            </p:txEl>
                                          </p:spTgt>
                                        </p:tgtEl>
                                        <p:attrNameLst>
                                          <p:attrName>style.visibility</p:attrName>
                                        </p:attrNameLst>
                                      </p:cBhvr>
                                      <p:to>
                                        <p:strVal val="visible"/>
                                      </p:to>
                                    </p:set>
                                    <p:animEffect transition="in" filter="blinds(horizontal)">
                                      <p:cBhvr>
                                        <p:cTn id="42" dur="500"/>
                                        <p:tgtEl>
                                          <p:spTgt spid="37888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8883">
                                            <p:txEl>
                                              <p:pRg st="10" end="10"/>
                                            </p:txEl>
                                          </p:spTgt>
                                        </p:tgtEl>
                                        <p:attrNameLst>
                                          <p:attrName>style.visibility</p:attrName>
                                        </p:attrNameLst>
                                      </p:cBhvr>
                                      <p:to>
                                        <p:strVal val="visible"/>
                                      </p:to>
                                    </p:set>
                                    <p:animEffect transition="in" filter="blinds(horizontal)">
                                      <p:cBhvr>
                                        <p:cTn id="47" dur="500"/>
                                        <p:tgtEl>
                                          <p:spTgt spid="378883">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78883">
                                            <p:txEl>
                                              <p:pRg st="11" end="11"/>
                                            </p:txEl>
                                          </p:spTgt>
                                        </p:tgtEl>
                                        <p:attrNameLst>
                                          <p:attrName>style.visibility</p:attrName>
                                        </p:attrNameLst>
                                      </p:cBhvr>
                                      <p:to>
                                        <p:strVal val="visible"/>
                                      </p:to>
                                    </p:set>
                                    <p:animEffect transition="in" filter="blinds(horizontal)">
                                      <p:cBhvr>
                                        <p:cTn id="52" dur="500"/>
                                        <p:tgtEl>
                                          <p:spTgt spid="378883">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8883">
                                            <p:txEl>
                                              <p:pRg st="12" end="12"/>
                                            </p:txEl>
                                          </p:spTgt>
                                        </p:tgtEl>
                                        <p:attrNameLst>
                                          <p:attrName>style.visibility</p:attrName>
                                        </p:attrNameLst>
                                      </p:cBhvr>
                                      <p:to>
                                        <p:strVal val="visible"/>
                                      </p:to>
                                    </p:set>
                                    <p:animEffect transition="in" filter="blinds(horizontal)">
                                      <p:cBhvr>
                                        <p:cTn id="57" dur="500"/>
                                        <p:tgtEl>
                                          <p:spTgt spid="378883">
                                            <p:txEl>
                                              <p:pRg st="12" end="1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11200" y="114300"/>
            <a:ext cx="2093913" cy="368300"/>
          </a:xfrm>
        </p:spPr>
        <p:txBody>
          <a:bodyPr/>
          <a:lstStyle/>
          <a:p>
            <a:r>
              <a:rPr lang="zh-CN" altLang="en-US" smtClean="0">
                <a:ea typeface="宋体" panose="02010600030101010101" pitchFamily="2" charset="-122"/>
              </a:rPr>
              <a:t>第一讲小结</a:t>
            </a:r>
          </a:p>
        </p:txBody>
      </p:sp>
      <p:sp>
        <p:nvSpPr>
          <p:cNvPr id="423939" name="Rectangle 3"/>
          <p:cNvSpPr>
            <a:spLocks noChangeArrowheads="1"/>
          </p:cNvSpPr>
          <p:nvPr/>
        </p:nvSpPr>
        <p:spPr bwMode="auto">
          <a:xfrm>
            <a:off x="423863" y="538163"/>
            <a:ext cx="8229600" cy="586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指令由“操作码”和“地址码”两部分组成。</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操作类型</a:t>
            </a:r>
          </a:p>
          <a:p>
            <a:pPr lvl="1">
              <a:lnSpc>
                <a:spcPct val="105000"/>
              </a:lnSpc>
              <a:spcBef>
                <a:spcPct val="5000"/>
              </a:spcBef>
              <a:buSzPct val="100000"/>
              <a:buFontTx/>
              <a:buChar char="–"/>
            </a:pPr>
            <a:r>
              <a:rPr lang="zh-CN" altLang="en-US" sz="1800" dirty="0">
                <a:ea typeface="黑体" panose="02010609060101010101" pitchFamily="49" charset="-122"/>
              </a:rPr>
              <a:t>传送 </a:t>
            </a:r>
            <a:r>
              <a:rPr lang="en-US" altLang="zh-CN" sz="1800" dirty="0">
                <a:ea typeface="黑体" panose="02010609060101010101" pitchFamily="49" charset="-122"/>
              </a:rPr>
              <a:t>/ </a:t>
            </a:r>
            <a:r>
              <a:rPr lang="zh-CN" altLang="en-US" sz="1800" dirty="0">
                <a:ea typeface="黑体" panose="02010609060101010101" pitchFamily="49" charset="-122"/>
              </a:rPr>
              <a:t>算术 </a:t>
            </a:r>
            <a:r>
              <a:rPr lang="en-US" altLang="zh-CN" sz="1800" dirty="0">
                <a:ea typeface="黑体" panose="02010609060101010101" pitchFamily="49" charset="-122"/>
              </a:rPr>
              <a:t>/ </a:t>
            </a:r>
            <a:r>
              <a:rPr lang="zh-CN" altLang="en-US" sz="1800" dirty="0">
                <a:ea typeface="黑体" panose="02010609060101010101" pitchFamily="49" charset="-122"/>
              </a:rPr>
              <a:t>逻辑 </a:t>
            </a:r>
            <a:r>
              <a:rPr lang="en-US" altLang="zh-CN" sz="1800" dirty="0">
                <a:ea typeface="黑体" panose="02010609060101010101" pitchFamily="49" charset="-122"/>
              </a:rPr>
              <a:t>/ </a:t>
            </a:r>
            <a:r>
              <a:rPr lang="zh-CN" altLang="en-US" sz="1800" dirty="0">
                <a:ea typeface="黑体" panose="02010609060101010101" pitchFamily="49" charset="-122"/>
              </a:rPr>
              <a:t>移位 </a:t>
            </a:r>
            <a:r>
              <a:rPr lang="en-US" altLang="zh-CN" sz="1800" dirty="0">
                <a:ea typeface="黑体" panose="02010609060101010101" pitchFamily="49" charset="-122"/>
              </a:rPr>
              <a:t>/ </a:t>
            </a:r>
            <a:r>
              <a:rPr lang="zh-CN" altLang="en-US" sz="1800" dirty="0">
                <a:ea typeface="黑体" panose="02010609060101010101" pitchFamily="49" charset="-122"/>
              </a:rPr>
              <a:t>字符串 </a:t>
            </a:r>
            <a:r>
              <a:rPr lang="en-US" altLang="zh-CN" sz="1800" dirty="0">
                <a:ea typeface="黑体" panose="02010609060101010101" pitchFamily="49" charset="-122"/>
              </a:rPr>
              <a:t>/ </a:t>
            </a:r>
            <a:r>
              <a:rPr lang="zh-CN" altLang="en-US" sz="1800" dirty="0">
                <a:ea typeface="黑体" panose="02010609060101010101" pitchFamily="49" charset="-122"/>
              </a:rPr>
              <a:t>转移控制 </a:t>
            </a:r>
            <a:r>
              <a:rPr lang="en-US" altLang="zh-CN" sz="1800" dirty="0">
                <a:ea typeface="黑体" panose="02010609060101010101" pitchFamily="49" charset="-122"/>
              </a:rPr>
              <a:t>/ </a:t>
            </a:r>
            <a:r>
              <a:rPr lang="zh-CN" altLang="en-US" sz="1800" dirty="0">
                <a:ea typeface="黑体" panose="02010609060101010101" pitchFamily="49" charset="-122"/>
              </a:rPr>
              <a:t>调用 </a:t>
            </a:r>
            <a:r>
              <a:rPr lang="en-US" altLang="zh-CN" sz="1800" dirty="0">
                <a:ea typeface="黑体" panose="02010609060101010101" pitchFamily="49" charset="-122"/>
              </a:rPr>
              <a:t>/ </a:t>
            </a:r>
            <a:r>
              <a:rPr lang="zh-CN" altLang="en-US" sz="1800" dirty="0">
                <a:ea typeface="黑体" panose="02010609060101010101" pitchFamily="49" charset="-122"/>
              </a:rPr>
              <a:t>中断 </a:t>
            </a:r>
            <a:r>
              <a:rPr lang="en-US" altLang="zh-CN" sz="1800" dirty="0">
                <a:ea typeface="黑体" panose="02010609060101010101" pitchFamily="49" charset="-122"/>
              </a:rPr>
              <a:t>/ </a:t>
            </a:r>
            <a:r>
              <a:rPr lang="zh-CN" altLang="en-US" sz="1800" dirty="0">
                <a:ea typeface="黑体" panose="02010609060101010101" pitchFamily="49" charset="-122"/>
              </a:rPr>
              <a:t>信号同步</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操作数类型</a:t>
            </a:r>
          </a:p>
          <a:p>
            <a:pPr lvl="1">
              <a:lnSpc>
                <a:spcPct val="105000"/>
              </a:lnSpc>
              <a:spcBef>
                <a:spcPct val="5000"/>
              </a:spcBef>
              <a:buSzPct val="100000"/>
              <a:buFontTx/>
              <a:buChar char="–"/>
            </a:pPr>
            <a:r>
              <a:rPr lang="zh-CN" altLang="en-US" sz="1800" dirty="0">
                <a:ea typeface="黑体" panose="02010609060101010101" pitchFamily="49" charset="-122"/>
              </a:rPr>
              <a:t>整数（带符号、无符号、十进制）、浮点数、位、位串</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地址码的编码要考虑：</a:t>
            </a:r>
          </a:p>
          <a:p>
            <a:pPr lvl="1">
              <a:lnSpc>
                <a:spcPct val="105000"/>
              </a:lnSpc>
              <a:spcBef>
                <a:spcPct val="5000"/>
              </a:spcBef>
              <a:buSzPct val="100000"/>
              <a:buFontTx/>
              <a:buChar char="–"/>
            </a:pPr>
            <a:r>
              <a:rPr lang="zh-CN" altLang="en-US" sz="1800" dirty="0">
                <a:ea typeface="黑体" panose="02010609060101010101" pitchFamily="49" charset="-122"/>
              </a:rPr>
              <a:t>操作数的个数</a:t>
            </a:r>
          </a:p>
          <a:p>
            <a:pPr lvl="1">
              <a:lnSpc>
                <a:spcPct val="105000"/>
              </a:lnSpc>
              <a:spcBef>
                <a:spcPct val="5000"/>
              </a:spcBef>
              <a:buSzPct val="100000"/>
              <a:buFontTx/>
              <a:buChar char="–"/>
            </a:pPr>
            <a:r>
              <a:rPr lang="zh-CN" altLang="en-US" sz="1800" dirty="0">
                <a:ea typeface="黑体" panose="02010609060101010101" pitchFamily="49" charset="-122"/>
              </a:rPr>
              <a:t>寻址方式：立即 </a:t>
            </a:r>
            <a:r>
              <a:rPr lang="en-US" altLang="zh-CN" sz="1800" dirty="0">
                <a:ea typeface="黑体" panose="02010609060101010101" pitchFamily="49" charset="-122"/>
              </a:rPr>
              <a:t>/ </a:t>
            </a:r>
            <a:r>
              <a:rPr lang="zh-CN" altLang="en-US" sz="1800" dirty="0">
                <a:ea typeface="黑体" panose="02010609060101010101" pitchFamily="49" charset="-122"/>
              </a:rPr>
              <a:t>寄存器 </a:t>
            </a:r>
            <a:r>
              <a:rPr lang="en-US" altLang="zh-CN" sz="1800" dirty="0">
                <a:ea typeface="黑体" panose="02010609060101010101" pitchFamily="49" charset="-122"/>
              </a:rPr>
              <a:t>/ </a:t>
            </a:r>
            <a:r>
              <a:rPr lang="zh-CN" altLang="en-US" sz="1800" dirty="0">
                <a:ea typeface="黑体" panose="02010609060101010101" pitchFamily="49" charset="-122"/>
              </a:rPr>
              <a:t>寄间 </a:t>
            </a:r>
            <a:r>
              <a:rPr lang="en-US" altLang="zh-CN" sz="1800" dirty="0">
                <a:ea typeface="黑体" panose="02010609060101010101" pitchFamily="49" charset="-122"/>
              </a:rPr>
              <a:t>/ </a:t>
            </a:r>
            <a:r>
              <a:rPr lang="zh-CN" altLang="en-US" sz="1800" dirty="0">
                <a:ea typeface="黑体" panose="02010609060101010101" pitchFamily="49" charset="-122"/>
              </a:rPr>
              <a:t>直接 </a:t>
            </a:r>
            <a:r>
              <a:rPr lang="en-US" altLang="zh-CN" sz="1800" dirty="0">
                <a:ea typeface="黑体" panose="02010609060101010101" pitchFamily="49" charset="-122"/>
              </a:rPr>
              <a:t>/ </a:t>
            </a:r>
            <a:r>
              <a:rPr lang="zh-CN" altLang="en-US" sz="1800" dirty="0">
                <a:ea typeface="黑体" panose="02010609060101010101" pitchFamily="49" charset="-122"/>
              </a:rPr>
              <a:t>间接 </a:t>
            </a:r>
            <a:r>
              <a:rPr lang="en-US" altLang="zh-CN" sz="1800" dirty="0">
                <a:ea typeface="黑体" panose="02010609060101010101" pitchFamily="49" charset="-122"/>
              </a:rPr>
              <a:t>/ </a:t>
            </a:r>
            <a:r>
              <a:rPr lang="zh-CN" altLang="en-US" sz="1800" dirty="0">
                <a:ea typeface="黑体" panose="02010609060101010101" pitchFamily="49" charset="-122"/>
              </a:rPr>
              <a:t>相对 </a:t>
            </a:r>
            <a:r>
              <a:rPr lang="en-US" altLang="zh-CN" sz="1800" dirty="0">
                <a:ea typeface="黑体" panose="02010609060101010101" pitchFamily="49" charset="-122"/>
              </a:rPr>
              <a:t>/ </a:t>
            </a:r>
            <a:r>
              <a:rPr lang="zh-CN" altLang="en-US" sz="1800" dirty="0">
                <a:ea typeface="黑体" panose="02010609060101010101" pitchFamily="49" charset="-122"/>
              </a:rPr>
              <a:t>基址 </a:t>
            </a:r>
            <a:r>
              <a:rPr lang="en-US" altLang="zh-CN" sz="1800" dirty="0">
                <a:ea typeface="黑体" panose="02010609060101010101" pitchFamily="49" charset="-122"/>
              </a:rPr>
              <a:t>/ </a:t>
            </a:r>
            <a:r>
              <a:rPr lang="zh-CN" altLang="en-US" sz="1800" dirty="0">
                <a:ea typeface="黑体" panose="02010609060101010101" pitchFamily="49" charset="-122"/>
              </a:rPr>
              <a:t>变址 </a:t>
            </a:r>
            <a:r>
              <a:rPr lang="en-US" altLang="zh-CN" sz="1800" dirty="0">
                <a:ea typeface="黑体" panose="02010609060101010101" pitchFamily="49" charset="-122"/>
              </a:rPr>
              <a:t>/ </a:t>
            </a:r>
            <a:r>
              <a:rPr lang="zh-CN" altLang="en-US" sz="1800" dirty="0">
                <a:ea typeface="黑体" panose="02010609060101010101" pitchFamily="49" charset="-122"/>
              </a:rPr>
              <a:t>堆栈</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操作码的编码要考虑：</a:t>
            </a:r>
          </a:p>
          <a:p>
            <a:pPr lvl="1">
              <a:lnSpc>
                <a:spcPct val="105000"/>
              </a:lnSpc>
              <a:spcBef>
                <a:spcPct val="5000"/>
              </a:spcBef>
              <a:buSzPct val="100000"/>
              <a:buFontTx/>
              <a:buChar char="–"/>
            </a:pPr>
            <a:r>
              <a:rPr lang="zh-CN" altLang="en-US" sz="1800" dirty="0">
                <a:ea typeface="黑体" panose="02010609060101010101" pitchFamily="49" charset="-122"/>
              </a:rPr>
              <a:t>定长操作码 </a:t>
            </a:r>
            <a:r>
              <a:rPr lang="en-US" altLang="zh-CN" sz="1800" dirty="0">
                <a:ea typeface="黑体" panose="02010609060101010101" pitchFamily="49" charset="-122"/>
              </a:rPr>
              <a:t>/ </a:t>
            </a:r>
            <a:r>
              <a:rPr lang="zh-CN" altLang="en-US" sz="1800" dirty="0">
                <a:ea typeface="黑体" panose="02010609060101010101" pitchFamily="49" charset="-122"/>
              </a:rPr>
              <a:t>扩展操作码</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条件码的生成</a:t>
            </a:r>
          </a:p>
          <a:p>
            <a:pPr lvl="1">
              <a:lnSpc>
                <a:spcPct val="105000"/>
              </a:lnSpc>
              <a:spcBef>
                <a:spcPct val="5000"/>
              </a:spcBef>
              <a:buSzPct val="100000"/>
              <a:buFontTx/>
              <a:buChar char="–"/>
            </a:pPr>
            <a:r>
              <a:rPr lang="zh-CN" altLang="en-US" sz="1800" dirty="0">
                <a:ea typeface="黑体" panose="02010609060101010101" pitchFamily="49" charset="-122"/>
              </a:rPr>
              <a:t>四种基本标志：</a:t>
            </a:r>
            <a:r>
              <a:rPr lang="en-US" altLang="zh-CN" sz="1800" dirty="0">
                <a:ea typeface="黑体" panose="02010609060101010101" pitchFamily="49" charset="-122"/>
              </a:rPr>
              <a:t>NF</a:t>
            </a:r>
            <a:r>
              <a:rPr lang="zh-CN" altLang="en-US" sz="1800" dirty="0">
                <a:ea typeface="黑体" panose="02010609060101010101" pitchFamily="49" charset="-122"/>
              </a:rPr>
              <a:t>（</a:t>
            </a:r>
            <a:r>
              <a:rPr lang="en-US" altLang="zh-CN" sz="1800" dirty="0">
                <a:ea typeface="黑体" panose="02010609060101010101" pitchFamily="49" charset="-122"/>
              </a:rPr>
              <a:t>SF</a:t>
            </a:r>
            <a:r>
              <a:rPr lang="zh-CN" altLang="en-US" sz="1800" dirty="0">
                <a:ea typeface="黑体" panose="02010609060101010101" pitchFamily="49" charset="-122"/>
              </a:rPr>
              <a:t>） </a:t>
            </a:r>
            <a:r>
              <a:rPr lang="en-US" altLang="zh-CN" sz="1800" dirty="0">
                <a:ea typeface="黑体" panose="02010609060101010101" pitchFamily="49" charset="-122"/>
              </a:rPr>
              <a:t>/  VF</a:t>
            </a:r>
            <a:r>
              <a:rPr lang="zh-CN" altLang="en-US" sz="1800" dirty="0">
                <a:ea typeface="黑体" panose="02010609060101010101" pitchFamily="49" charset="-122"/>
              </a:rPr>
              <a:t>（</a:t>
            </a:r>
            <a:r>
              <a:rPr lang="en-US" altLang="zh-CN" sz="1800" dirty="0">
                <a:ea typeface="黑体" panose="02010609060101010101" pitchFamily="49" charset="-122"/>
              </a:rPr>
              <a:t>OF</a:t>
            </a:r>
            <a:r>
              <a:rPr lang="zh-CN" altLang="en-US" sz="1800" dirty="0">
                <a:ea typeface="黑体" panose="02010609060101010101" pitchFamily="49" charset="-122"/>
              </a:rPr>
              <a:t>） </a:t>
            </a:r>
            <a:r>
              <a:rPr lang="en-US" altLang="zh-CN" sz="1800" dirty="0">
                <a:ea typeface="黑体" panose="02010609060101010101" pitchFamily="49" charset="-122"/>
              </a:rPr>
              <a:t>/  CF  /  ZF</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指令设计风格：</a:t>
            </a:r>
          </a:p>
          <a:p>
            <a:pPr lvl="1">
              <a:lnSpc>
                <a:spcPct val="105000"/>
              </a:lnSpc>
              <a:spcBef>
                <a:spcPct val="5000"/>
              </a:spcBef>
              <a:buSzPct val="100000"/>
              <a:buFontTx/>
              <a:buChar char="–"/>
            </a:pPr>
            <a:r>
              <a:rPr lang="zh-CN" altLang="en-US" sz="1800" dirty="0">
                <a:ea typeface="黑体" panose="02010609060101010101" pitchFamily="49" charset="-122"/>
              </a:rPr>
              <a:t>按操作数地址指定方式来分：</a:t>
            </a:r>
          </a:p>
          <a:p>
            <a:pPr lvl="2">
              <a:lnSpc>
                <a:spcPct val="105000"/>
              </a:lnSpc>
              <a:spcBef>
                <a:spcPct val="5000"/>
              </a:spcBef>
              <a:buSzPct val="100000"/>
              <a:buFontTx/>
              <a:buChar char="»"/>
            </a:pPr>
            <a:r>
              <a:rPr lang="zh-CN" altLang="en-US" sz="1800" dirty="0">
                <a:solidFill>
                  <a:srgbClr val="A50021"/>
                </a:solidFill>
                <a:ea typeface="黑体" panose="02010609060101010101" pitchFamily="49" charset="-122"/>
              </a:rPr>
              <a:t>累加器型 、堆栈型 、通用寄存器型、</a:t>
            </a:r>
            <a:r>
              <a:rPr lang="en-US" altLang="zh-CN" sz="1800" dirty="0">
                <a:solidFill>
                  <a:srgbClr val="A50021"/>
                </a:solidFill>
                <a:ea typeface="黑体" panose="02010609060101010101" pitchFamily="49" charset="-122"/>
              </a:rPr>
              <a:t>load/store</a:t>
            </a:r>
            <a:r>
              <a:rPr lang="zh-CN" altLang="en-US" sz="1800" dirty="0">
                <a:solidFill>
                  <a:srgbClr val="A50021"/>
                </a:solidFill>
                <a:ea typeface="黑体" panose="02010609060101010101" pitchFamily="49" charset="-122"/>
              </a:rPr>
              <a:t>型</a:t>
            </a:r>
          </a:p>
          <a:p>
            <a:pPr lvl="1">
              <a:lnSpc>
                <a:spcPct val="105000"/>
              </a:lnSpc>
              <a:spcBef>
                <a:spcPct val="5000"/>
              </a:spcBef>
              <a:buSzPct val="100000"/>
              <a:buFontTx/>
              <a:buChar char="–"/>
            </a:pPr>
            <a:r>
              <a:rPr lang="zh-CN" altLang="en-US" sz="1800" dirty="0">
                <a:ea typeface="黑体" panose="02010609060101010101" pitchFamily="49" charset="-122"/>
              </a:rPr>
              <a:t>按指令格式的复杂度来分</a:t>
            </a:r>
          </a:p>
          <a:p>
            <a:pPr lvl="2">
              <a:lnSpc>
                <a:spcPct val="105000"/>
              </a:lnSpc>
              <a:spcBef>
                <a:spcPct val="5000"/>
              </a:spcBef>
              <a:buSzPct val="100000"/>
              <a:buFontTx/>
              <a:buChar char="»"/>
            </a:pPr>
            <a:r>
              <a:rPr lang="zh-CN" altLang="en-US" sz="1800" dirty="0">
                <a:solidFill>
                  <a:srgbClr val="A50021"/>
                </a:solidFill>
                <a:ea typeface="黑体" panose="02010609060101010101" pitchFamily="49" charset="-122"/>
              </a:rPr>
              <a:t>复杂指令集计算机</a:t>
            </a:r>
            <a:r>
              <a:rPr lang="en-US" altLang="zh-CN" sz="1800" dirty="0">
                <a:solidFill>
                  <a:srgbClr val="A50021"/>
                </a:solidFill>
                <a:ea typeface="黑体" panose="02010609060101010101" pitchFamily="49" charset="-122"/>
              </a:rPr>
              <a:t>CISC</a:t>
            </a:r>
            <a:r>
              <a:rPr lang="zh-CN" altLang="en-US" sz="1800" dirty="0">
                <a:solidFill>
                  <a:srgbClr val="A50021"/>
                </a:solidFill>
                <a:ea typeface="黑体" panose="02010609060101010101" pitchFamily="49" charset="-122"/>
              </a:rPr>
              <a:t>、精简指令集计算机</a:t>
            </a:r>
            <a:r>
              <a:rPr lang="en-US" altLang="zh-CN" sz="1800" dirty="0">
                <a:solidFill>
                  <a:srgbClr val="A50021"/>
                </a:solidFill>
                <a:ea typeface="黑体" panose="02010609060101010101" pitchFamily="49" charset="-122"/>
              </a:rPr>
              <a:t>RISC</a:t>
            </a:r>
          </a:p>
          <a:p>
            <a:pPr>
              <a:lnSpc>
                <a:spcPct val="105000"/>
              </a:lnSpc>
              <a:spcBef>
                <a:spcPct val="5000"/>
              </a:spcBef>
              <a:buSzPct val="75000"/>
              <a:buFont typeface="Wingdings" panose="05000000000000000000" pitchFamily="2" charset="2"/>
              <a:buChar char="u"/>
            </a:pPr>
            <a:r>
              <a:rPr lang="zh-CN" altLang="en-US" sz="1800" dirty="0" smtClean="0">
                <a:solidFill>
                  <a:srgbClr val="EE3900"/>
                </a:solidFill>
                <a:ea typeface="黑体" panose="02010609060101010101" pitchFamily="49" charset="-122"/>
              </a:rPr>
              <a:t>后面将通过</a:t>
            </a:r>
            <a:r>
              <a:rPr lang="en-US" altLang="zh-CN" sz="1800" dirty="0">
                <a:solidFill>
                  <a:srgbClr val="EE3900"/>
                </a:solidFill>
                <a:ea typeface="黑体" panose="02010609060101010101" pitchFamily="49" charset="-122"/>
              </a:rPr>
              <a:t>MIPS</a:t>
            </a:r>
            <a:r>
              <a:rPr lang="zh-CN" altLang="en-US" sz="1800" dirty="0">
                <a:solidFill>
                  <a:srgbClr val="EE3900"/>
                </a:solidFill>
                <a:ea typeface="黑体" panose="02010609060101010101" pitchFamily="49" charset="-122"/>
              </a:rPr>
              <a:t>指令系统，介绍如何在机器语言级表示程序</a:t>
            </a:r>
            <a:endParaRPr lang="en-US" altLang="zh-CN" sz="1800" dirty="0">
              <a:solidFill>
                <a:srgbClr val="EE3900"/>
              </a:solidFill>
              <a:ea typeface="黑体" panose="02010609060101010101" pitchFamily="49" charset="-122"/>
            </a:endParaRPr>
          </a:p>
        </p:txBody>
      </p:sp>
      <p:sp>
        <p:nvSpPr>
          <p:cNvPr id="39940" name="Text Box 4"/>
          <p:cNvSpPr txBox="1">
            <a:spLocks noChangeArrowheads="1"/>
          </p:cNvSpPr>
          <p:nvPr/>
        </p:nvSpPr>
        <p:spPr bwMode="auto">
          <a:xfrm>
            <a:off x="3705225" y="6267450"/>
            <a:ext cx="3390900" cy="173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endParaRPr lang="zh-CN" altLang="en-US"/>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7" dur="500"/>
                                        <p:tgtEl>
                                          <p:spTgt spid="423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2" dur="500"/>
                                        <p:tgtEl>
                                          <p:spTgt spid="423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7" dur="500"/>
                                        <p:tgtEl>
                                          <p:spTgt spid="423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22" dur="500"/>
                                        <p:tgtEl>
                                          <p:spTgt spid="423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27" dur="500"/>
                                        <p:tgtEl>
                                          <p:spTgt spid="423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5" end="5"/>
                                            </p:txEl>
                                          </p:spTgt>
                                        </p:tgtEl>
                                        <p:attrNameLst>
                                          <p:attrName>style.visibility</p:attrName>
                                        </p:attrNameLst>
                                      </p:cBhvr>
                                      <p:to>
                                        <p:strVal val="visible"/>
                                      </p:to>
                                    </p:set>
                                    <p:animEffect transition="in" filter="blinds(horizontal)">
                                      <p:cBhvr>
                                        <p:cTn id="32" dur="500"/>
                                        <p:tgtEl>
                                          <p:spTgt spid="423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3939">
                                            <p:txEl>
                                              <p:pRg st="6" end="6"/>
                                            </p:txEl>
                                          </p:spTgt>
                                        </p:tgtEl>
                                        <p:attrNameLst>
                                          <p:attrName>style.visibility</p:attrName>
                                        </p:attrNameLst>
                                      </p:cBhvr>
                                      <p:to>
                                        <p:strVal val="visible"/>
                                      </p:to>
                                    </p:set>
                                    <p:animEffect transition="in" filter="blinds(horizontal)">
                                      <p:cBhvr>
                                        <p:cTn id="37" dur="500"/>
                                        <p:tgtEl>
                                          <p:spTgt spid="4239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3939">
                                            <p:txEl>
                                              <p:pRg st="7" end="7"/>
                                            </p:txEl>
                                          </p:spTgt>
                                        </p:tgtEl>
                                        <p:attrNameLst>
                                          <p:attrName>style.visibility</p:attrName>
                                        </p:attrNameLst>
                                      </p:cBhvr>
                                      <p:to>
                                        <p:strVal val="visible"/>
                                      </p:to>
                                    </p:set>
                                    <p:animEffect transition="in" filter="blinds(horizontal)">
                                      <p:cBhvr>
                                        <p:cTn id="42" dur="500"/>
                                        <p:tgtEl>
                                          <p:spTgt spid="4239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3939">
                                            <p:txEl>
                                              <p:pRg st="8" end="8"/>
                                            </p:txEl>
                                          </p:spTgt>
                                        </p:tgtEl>
                                        <p:attrNameLst>
                                          <p:attrName>style.visibility</p:attrName>
                                        </p:attrNameLst>
                                      </p:cBhvr>
                                      <p:to>
                                        <p:strVal val="visible"/>
                                      </p:to>
                                    </p:set>
                                    <p:animEffect transition="in" filter="blinds(horizontal)">
                                      <p:cBhvr>
                                        <p:cTn id="47" dur="500"/>
                                        <p:tgtEl>
                                          <p:spTgt spid="4239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3939">
                                            <p:txEl>
                                              <p:pRg st="9" end="9"/>
                                            </p:txEl>
                                          </p:spTgt>
                                        </p:tgtEl>
                                        <p:attrNameLst>
                                          <p:attrName>style.visibility</p:attrName>
                                        </p:attrNameLst>
                                      </p:cBhvr>
                                      <p:to>
                                        <p:strVal val="visible"/>
                                      </p:to>
                                    </p:set>
                                    <p:animEffect transition="in" filter="blinds(horizontal)">
                                      <p:cBhvr>
                                        <p:cTn id="52" dur="500"/>
                                        <p:tgtEl>
                                          <p:spTgt spid="42393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3939">
                                            <p:txEl>
                                              <p:pRg st="10" end="10"/>
                                            </p:txEl>
                                          </p:spTgt>
                                        </p:tgtEl>
                                        <p:attrNameLst>
                                          <p:attrName>style.visibility</p:attrName>
                                        </p:attrNameLst>
                                      </p:cBhvr>
                                      <p:to>
                                        <p:strVal val="visible"/>
                                      </p:to>
                                    </p:set>
                                    <p:animEffect transition="in" filter="blinds(horizontal)">
                                      <p:cBhvr>
                                        <p:cTn id="57" dur="500"/>
                                        <p:tgtEl>
                                          <p:spTgt spid="42393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23939">
                                            <p:txEl>
                                              <p:pRg st="11" end="11"/>
                                            </p:txEl>
                                          </p:spTgt>
                                        </p:tgtEl>
                                        <p:attrNameLst>
                                          <p:attrName>style.visibility</p:attrName>
                                        </p:attrNameLst>
                                      </p:cBhvr>
                                      <p:to>
                                        <p:strVal val="visible"/>
                                      </p:to>
                                    </p:set>
                                    <p:animEffect transition="in" filter="blinds(horizontal)">
                                      <p:cBhvr>
                                        <p:cTn id="62" dur="500"/>
                                        <p:tgtEl>
                                          <p:spTgt spid="42393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23939">
                                            <p:txEl>
                                              <p:pRg st="12" end="12"/>
                                            </p:txEl>
                                          </p:spTgt>
                                        </p:tgtEl>
                                        <p:attrNameLst>
                                          <p:attrName>style.visibility</p:attrName>
                                        </p:attrNameLst>
                                      </p:cBhvr>
                                      <p:to>
                                        <p:strVal val="visible"/>
                                      </p:to>
                                    </p:set>
                                    <p:animEffect transition="in" filter="blinds(horizontal)">
                                      <p:cBhvr>
                                        <p:cTn id="67" dur="500"/>
                                        <p:tgtEl>
                                          <p:spTgt spid="42393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23939">
                                            <p:txEl>
                                              <p:pRg st="13" end="13"/>
                                            </p:txEl>
                                          </p:spTgt>
                                        </p:tgtEl>
                                        <p:attrNameLst>
                                          <p:attrName>style.visibility</p:attrName>
                                        </p:attrNameLst>
                                      </p:cBhvr>
                                      <p:to>
                                        <p:strVal val="visible"/>
                                      </p:to>
                                    </p:set>
                                    <p:animEffect transition="in" filter="blinds(horizontal)">
                                      <p:cBhvr>
                                        <p:cTn id="72" dur="500"/>
                                        <p:tgtEl>
                                          <p:spTgt spid="423939">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23939">
                                            <p:txEl>
                                              <p:pRg st="14" end="14"/>
                                            </p:txEl>
                                          </p:spTgt>
                                        </p:tgtEl>
                                        <p:attrNameLst>
                                          <p:attrName>style.visibility</p:attrName>
                                        </p:attrNameLst>
                                      </p:cBhvr>
                                      <p:to>
                                        <p:strVal val="visible"/>
                                      </p:to>
                                    </p:set>
                                    <p:animEffect transition="in" filter="blinds(horizontal)">
                                      <p:cBhvr>
                                        <p:cTn id="77" dur="500"/>
                                        <p:tgtEl>
                                          <p:spTgt spid="423939">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23939">
                                            <p:txEl>
                                              <p:pRg st="15" end="15"/>
                                            </p:txEl>
                                          </p:spTgt>
                                        </p:tgtEl>
                                        <p:attrNameLst>
                                          <p:attrName>style.visibility</p:attrName>
                                        </p:attrNameLst>
                                      </p:cBhvr>
                                      <p:to>
                                        <p:strVal val="visible"/>
                                      </p:to>
                                    </p:set>
                                    <p:animEffect transition="in" filter="blinds(horizontal)">
                                      <p:cBhvr>
                                        <p:cTn id="82" dur="500"/>
                                        <p:tgtEl>
                                          <p:spTgt spid="423939">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423939">
                                            <p:txEl>
                                              <p:pRg st="16" end="16"/>
                                            </p:txEl>
                                          </p:spTgt>
                                        </p:tgtEl>
                                        <p:attrNameLst>
                                          <p:attrName>style.visibility</p:attrName>
                                        </p:attrNameLst>
                                      </p:cBhvr>
                                      <p:to>
                                        <p:strVal val="visible"/>
                                      </p:to>
                                    </p:set>
                                    <p:animEffect transition="in" filter="blinds(horizontal)">
                                      <p:cBhvr>
                                        <p:cTn id="87" dur="500"/>
                                        <p:tgtEl>
                                          <p:spTgt spid="423939">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423939">
                                            <p:txEl>
                                              <p:pRg st="17" end="17"/>
                                            </p:txEl>
                                          </p:spTgt>
                                        </p:tgtEl>
                                        <p:attrNameLst>
                                          <p:attrName>style.visibility</p:attrName>
                                        </p:attrNameLst>
                                      </p:cBhvr>
                                      <p:to>
                                        <p:strVal val="visible"/>
                                      </p:to>
                                    </p:set>
                                    <p:animEffect transition="in" filter="blinds(horizontal)">
                                      <p:cBhvr>
                                        <p:cTn id="92" dur="500"/>
                                        <p:tgtEl>
                                          <p:spTgt spid="42393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11200" y="71438"/>
            <a:ext cx="7545388" cy="396875"/>
          </a:xfrm>
        </p:spPr>
        <p:txBody>
          <a:bodyPr/>
          <a:lstStyle/>
          <a:p>
            <a:pPr algn="ctr"/>
            <a:r>
              <a:rPr lang="zh-CN" altLang="en-US" sz="2600" dirty="0" smtClean="0">
                <a:latin typeface="黑体" panose="02010609060101010101" pitchFamily="49" charset="-122"/>
                <a:ea typeface="黑体" panose="02010609060101010101" pitchFamily="49" charset="-122"/>
              </a:rPr>
              <a:t> 第二讲 程序的机器级表示</a:t>
            </a:r>
            <a:r>
              <a:rPr lang="en-US" altLang="zh-CN" sz="2600" dirty="0" smtClean="0">
                <a:solidFill>
                  <a:schemeClr val="accent2"/>
                </a:solidFill>
                <a:latin typeface="黑体" panose="02010609060101010101" pitchFamily="49" charset="-122"/>
                <a:ea typeface="黑体" panose="02010609060101010101" pitchFamily="49" charset="-122"/>
              </a:rPr>
              <a:t>—</a:t>
            </a:r>
            <a:r>
              <a:rPr lang="zh-CN" altLang="en-US" sz="2600" dirty="0" smtClean="0">
                <a:solidFill>
                  <a:schemeClr val="accent2"/>
                </a:solidFill>
                <a:latin typeface="黑体" panose="02010609060101010101" pitchFamily="49" charset="-122"/>
                <a:ea typeface="黑体" panose="02010609060101010101" pitchFamily="49" charset="-122"/>
              </a:rPr>
              <a:t>以</a:t>
            </a:r>
            <a:r>
              <a:rPr lang="en-US" altLang="zh-CN" sz="2600" dirty="0" smtClean="0">
                <a:solidFill>
                  <a:schemeClr val="accent2"/>
                </a:solidFill>
                <a:latin typeface="黑体" panose="02010609060101010101" pitchFamily="49" charset="-122"/>
                <a:ea typeface="黑体" panose="02010609060101010101" pitchFamily="49" charset="-122"/>
              </a:rPr>
              <a:t>MIPS</a:t>
            </a:r>
            <a:r>
              <a:rPr lang="zh-CN" altLang="en-US" sz="2600" dirty="0" smtClean="0">
                <a:solidFill>
                  <a:schemeClr val="accent2"/>
                </a:solidFill>
                <a:latin typeface="黑体" panose="02010609060101010101" pitchFamily="49" charset="-122"/>
                <a:ea typeface="黑体" panose="02010609060101010101" pitchFamily="49" charset="-122"/>
              </a:rPr>
              <a:t>为例</a:t>
            </a:r>
          </a:p>
        </p:txBody>
      </p:sp>
      <p:sp>
        <p:nvSpPr>
          <p:cNvPr id="40963" name="Rectangle 3"/>
          <p:cNvSpPr>
            <a:spLocks noGrp="1" noChangeArrowheads="1"/>
          </p:cNvSpPr>
          <p:nvPr>
            <p:ph type="body" idx="1"/>
          </p:nvPr>
        </p:nvSpPr>
        <p:spPr>
          <a:xfrm>
            <a:off x="704850" y="585788"/>
            <a:ext cx="7764463" cy="5919787"/>
          </a:xfrm>
        </p:spPr>
        <p:txBody>
          <a:bodyPr/>
          <a:lstStyle/>
          <a:p>
            <a:pPr algn="ctr">
              <a:lnSpc>
                <a:spcPct val="115000"/>
              </a:lnSpc>
              <a:spcBef>
                <a:spcPct val="15000"/>
              </a:spcBef>
              <a:buFont typeface="Wingdings" panose="05000000000000000000" pitchFamily="2" charset="2"/>
              <a:buNone/>
            </a:pPr>
            <a:r>
              <a:rPr lang="zh-CN" altLang="en-US" sz="2400" dirty="0" smtClean="0">
                <a:solidFill>
                  <a:srgbClr val="EE3900"/>
                </a:solidFill>
              </a:rPr>
              <a:t>主要内容</a:t>
            </a:r>
            <a:endParaRPr lang="en-US" altLang="zh-CN" sz="2400" dirty="0" smtClean="0">
              <a:solidFill>
                <a:srgbClr val="EE3900"/>
              </a:solidFill>
              <a:latin typeface="Arial" panose="020B0604020202020204" pitchFamily="34" charset="0"/>
            </a:endParaRP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的指令格式</a:t>
            </a:r>
          </a:p>
          <a:p>
            <a:pPr lvl="1">
              <a:lnSpc>
                <a:spcPct val="105000"/>
              </a:lnSpc>
              <a:spcBef>
                <a:spcPct val="15000"/>
              </a:spcBef>
            </a:pP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 </a:t>
            </a:r>
            <a:r>
              <a:rPr lang="en-US" altLang="zh-CN" dirty="0" smtClean="0">
                <a:latin typeface="Arial" panose="020B0604020202020204" pitchFamily="34" charset="0"/>
                <a:ea typeface="黑体" panose="02010609060101010101" pitchFamily="49" charset="-122"/>
              </a:rPr>
              <a:t>/ I</a:t>
            </a:r>
            <a:r>
              <a:rPr lang="zh-CN" altLang="en-US" dirty="0" smtClean="0">
                <a:latin typeface="Arial" panose="020B0604020202020204" pitchFamily="34" charset="0"/>
                <a:ea typeface="黑体" panose="02010609060101010101" pitchFamily="49" charset="-122"/>
              </a:rPr>
              <a:t>型 </a:t>
            </a:r>
            <a:r>
              <a:rPr lang="en-US" altLang="zh-CN" dirty="0" smtClean="0">
                <a:latin typeface="Arial" panose="020B0604020202020204" pitchFamily="34" charset="0"/>
                <a:ea typeface="黑体" panose="02010609060101010101" pitchFamily="49" charset="-122"/>
              </a:rPr>
              <a:t>/ J</a:t>
            </a:r>
            <a:r>
              <a:rPr lang="zh-CN" altLang="en-US" dirty="0" smtClean="0">
                <a:latin typeface="Arial" panose="020B0604020202020204" pitchFamily="34" charset="0"/>
                <a:ea typeface="黑体" panose="02010609060101010101" pitchFamily="49" charset="-122"/>
              </a:rPr>
              <a:t>型</a:t>
            </a: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的寄存器</a:t>
            </a: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长度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个数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功能分配 </a:t>
            </a: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的指令寻址方式</a:t>
            </a: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立即数寻址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寄存器寻址 </a:t>
            </a:r>
            <a:r>
              <a:rPr lang="en-US" altLang="zh-CN" dirty="0" smtClean="0">
                <a:latin typeface="Arial" panose="020B0604020202020204" pitchFamily="34" charset="0"/>
                <a:ea typeface="黑体" panose="02010609060101010101" pitchFamily="49" charset="-122"/>
              </a:rPr>
              <a:t>/ PC</a:t>
            </a:r>
            <a:r>
              <a:rPr lang="zh-CN" altLang="en-US" dirty="0" smtClean="0">
                <a:latin typeface="Arial" panose="020B0604020202020204" pitchFamily="34" charset="0"/>
                <a:ea typeface="黑体" panose="02010609060101010101" pitchFamily="49" charset="-122"/>
              </a:rPr>
              <a:t>相对寻址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伪直接寻址 </a:t>
            </a:r>
            <a:endParaRPr lang="en-US" altLang="zh-CN" dirty="0" smtClean="0">
              <a:latin typeface="Arial" panose="020B0604020202020204" pitchFamily="34" charset="0"/>
              <a:ea typeface="黑体" panose="02010609060101010101" pitchFamily="49" charset="-122"/>
            </a:endParaRPr>
          </a:p>
          <a:p>
            <a:pPr>
              <a:lnSpc>
                <a:spcPct val="105000"/>
              </a:lnSpc>
              <a:spcBef>
                <a:spcPct val="15000"/>
              </a:spcBef>
            </a:pPr>
            <a:r>
              <a:rPr lang="en-US" altLang="zh-CN" sz="1800" dirty="0" smtClean="0">
                <a:latin typeface="Arial" panose="020B0604020202020204" pitchFamily="34" charset="0"/>
                <a:ea typeface="黑体" panose="02010609060101010101" pitchFamily="49" charset="-122"/>
              </a:rPr>
              <a:t>MIPS</a:t>
            </a:r>
            <a:r>
              <a:rPr lang="zh-CN" altLang="en-US" sz="1800" dirty="0" smtClean="0">
                <a:latin typeface="Arial" panose="020B0604020202020204" pitchFamily="34" charset="0"/>
                <a:ea typeface="黑体" panose="02010609060101010101" pitchFamily="49" charset="-122"/>
              </a:rPr>
              <a:t>的</a:t>
            </a:r>
            <a:r>
              <a:rPr lang="zh-CN" altLang="en-US" sz="1800" dirty="0" smtClean="0">
                <a:ea typeface="宋体" panose="02010600030101010101" pitchFamily="2" charset="-122"/>
                <a:cs typeface="Arial" panose="020B0604020202020204" pitchFamily="34" charset="0"/>
              </a:rPr>
              <a:t>汇编形式与指令的对应</a:t>
            </a:r>
            <a:endParaRPr lang="zh-CN" altLang="en-US" sz="1800" dirty="0" smtClean="0">
              <a:latin typeface="Arial" panose="020B0604020202020204" pitchFamily="34" charset="0"/>
              <a:ea typeface="黑体" panose="02010609060101010101" pitchFamily="49" charset="-122"/>
            </a:endParaRPr>
          </a:p>
          <a:p>
            <a:pPr lvl="1">
              <a:lnSpc>
                <a:spcPct val="105000"/>
              </a:lnSpc>
              <a:spcBef>
                <a:spcPct val="15000"/>
              </a:spcBef>
            </a:pPr>
            <a:r>
              <a:rPr lang="zh-CN" altLang="en-US" dirty="0" smtClean="0">
                <a:latin typeface="Arial" panose="020B0604020202020204" pitchFamily="34" charset="0"/>
                <a:ea typeface="黑体" panose="02010609060101010101" pitchFamily="49" charset="-122"/>
              </a:rPr>
              <a:t>操作码的表示</a:t>
            </a:r>
            <a:r>
              <a:rPr lang="en-US" altLang="zh-CN" dirty="0" smtClean="0">
                <a:latin typeface="Arial" panose="020B0604020202020204" pitchFamily="34" charset="0"/>
                <a:ea typeface="黑体" panose="02010609060101010101" pitchFamily="49" charset="-122"/>
              </a:rPr>
              <a:t> / </a:t>
            </a:r>
            <a:r>
              <a:rPr lang="zh-CN" altLang="en-US" dirty="0" smtClean="0">
                <a:latin typeface="Arial" panose="020B0604020202020204" pitchFamily="34" charset="0"/>
                <a:ea typeface="黑体" panose="02010609060101010101" pitchFamily="49" charset="-122"/>
              </a:rPr>
              <a:t>寄存器的表示 </a:t>
            </a: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存储器数据表示</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54050" y="71438"/>
            <a:ext cx="5518150" cy="372603"/>
          </a:xfrm>
        </p:spPr>
        <p:txBody>
          <a:bodyPr/>
          <a:lstStyle/>
          <a:p>
            <a:r>
              <a:rPr lang="en-US" altLang="zh-CN" dirty="0" smtClean="0">
                <a:ea typeface="宋体" panose="02010600030101010101" pitchFamily="2" charset="-122"/>
              </a:rPr>
              <a:t>MIPS</a:t>
            </a:r>
            <a:r>
              <a:rPr lang="zh-CN" altLang="en-US" dirty="0" smtClean="0">
                <a:ea typeface="宋体" panose="02010600030101010101" pitchFamily="2" charset="-122"/>
              </a:rPr>
              <a:t>的指令格式</a:t>
            </a:r>
          </a:p>
        </p:txBody>
      </p:sp>
      <p:sp>
        <p:nvSpPr>
          <p:cNvPr id="266245" name="Rectangle 5"/>
          <p:cNvSpPr>
            <a:spLocks noChangeArrowheads="1"/>
          </p:cNvSpPr>
          <p:nvPr/>
        </p:nvSpPr>
        <p:spPr bwMode="auto">
          <a:xfrm>
            <a:off x="307975" y="1179424"/>
            <a:ext cx="8162925" cy="5295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endParaRPr lang="zh-CN" altLang="en-US" sz="2000" dirty="0">
              <a:solidFill>
                <a:schemeClr val="tx1"/>
              </a:solidFill>
            </a:endParaRPr>
          </a:p>
          <a:p>
            <a:pPr>
              <a:lnSpc>
                <a:spcPct val="90000"/>
              </a:lnSpc>
              <a:spcBef>
                <a:spcPct val="30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有三种指令格式</a:t>
            </a:r>
            <a:endParaRPr lang="en-US" altLang="zh-CN" sz="1800" dirty="0">
              <a:solidFill>
                <a:schemeClr val="tx1"/>
              </a:solidFill>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R</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pPr>
            <a:r>
              <a:rPr lang="zh-CN" altLang="en-US" sz="2000" dirty="0">
                <a:solidFill>
                  <a:srgbClr val="A50021"/>
                </a:solidFill>
                <a:ea typeface="黑体" panose="02010609060101010101" pitchFamily="49" charset="-122"/>
              </a:rPr>
              <a:t>两个操作数和结果都在寄存器的运算指令。如：</a:t>
            </a:r>
            <a:r>
              <a:rPr lang="en-US" altLang="zh-CN" sz="2000" dirty="0">
                <a:solidFill>
                  <a:srgbClr val="A50021"/>
                </a:solidFill>
                <a:ea typeface="黑体" panose="02010609060101010101" pitchFamily="49" charset="-122"/>
              </a:rPr>
              <a:t>sub </a:t>
            </a:r>
            <a:r>
              <a:rPr lang="en-US" altLang="zh-CN" sz="2000" dirty="0" err="1">
                <a:solidFill>
                  <a:srgbClr val="A50021"/>
                </a:solidFill>
                <a:ea typeface="黑体" panose="02010609060101010101" pitchFamily="49" charset="-122"/>
              </a:rPr>
              <a:t>rd</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endParaRPr lang="en-US" altLang="zh-CN" sz="2000" dirty="0">
              <a:solidFill>
                <a:srgbClr val="A50021"/>
              </a:solidFill>
              <a:ea typeface="黑体" panose="02010609060101010101" pitchFamily="49" charset="-122"/>
            </a:endParaRPr>
          </a:p>
          <a:p>
            <a:pPr lvl="2">
              <a:lnSpc>
                <a:spcPct val="90000"/>
              </a:lnSpc>
              <a:spcBef>
                <a:spcPct val="30000"/>
              </a:spcBef>
              <a:buSzPct val="100000"/>
            </a:pPr>
            <a:endParaRPr lang="en-US" altLang="zh-CN" sz="900" dirty="0">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I</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buFontTx/>
              <a:buChar char="•"/>
            </a:pPr>
            <a:r>
              <a:rPr lang="zh-CN" altLang="en-US" sz="2000" dirty="0">
                <a:solidFill>
                  <a:srgbClr val="A50021"/>
                </a:solidFill>
                <a:ea typeface="黑体" panose="02010609060101010101" pitchFamily="49" charset="-122"/>
              </a:rPr>
              <a:t>运算指令：一个寄存器、一个立即数。如：</a:t>
            </a:r>
            <a:r>
              <a:rPr lang="en-US" altLang="zh-CN" sz="2000" dirty="0" err="1">
                <a:solidFill>
                  <a:srgbClr val="A50021"/>
                </a:solidFill>
                <a:ea typeface="黑体" panose="02010609060101010101" pitchFamily="49" charset="-122"/>
              </a:rPr>
              <a:t>ori</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imm16</a:t>
            </a:r>
          </a:p>
          <a:p>
            <a:pPr lvl="2">
              <a:lnSpc>
                <a:spcPct val="90000"/>
              </a:lnSpc>
              <a:spcBef>
                <a:spcPct val="30000"/>
              </a:spcBef>
              <a:buSzPct val="100000"/>
              <a:buFontTx/>
              <a:buChar char="•"/>
            </a:pPr>
            <a:r>
              <a:rPr lang="en-US" altLang="zh-CN" sz="2000" dirty="0">
                <a:solidFill>
                  <a:srgbClr val="A50021"/>
                </a:solidFill>
                <a:ea typeface="黑体" panose="02010609060101010101" pitchFamily="49" charset="-122"/>
              </a:rPr>
              <a:t>LOAD</a:t>
            </a:r>
            <a:r>
              <a:rPr lang="zh-CN" altLang="en-US" sz="2000" dirty="0">
                <a:solidFill>
                  <a:srgbClr val="A50021"/>
                </a:solidFill>
                <a:ea typeface="黑体" panose="02010609060101010101" pitchFamily="49" charset="-122"/>
              </a:rPr>
              <a:t>和</a:t>
            </a:r>
            <a:r>
              <a:rPr lang="en-US" altLang="zh-CN" sz="2000" dirty="0">
                <a:solidFill>
                  <a:srgbClr val="A50021"/>
                </a:solidFill>
                <a:ea typeface="黑体" panose="02010609060101010101" pitchFamily="49" charset="-122"/>
              </a:rPr>
              <a:t>STORE</a:t>
            </a:r>
            <a:r>
              <a:rPr lang="zh-CN" altLang="en-US" sz="2000" dirty="0">
                <a:solidFill>
                  <a:srgbClr val="A50021"/>
                </a:solidFill>
                <a:ea typeface="黑体" panose="02010609060101010101" pitchFamily="49" charset="-122"/>
              </a:rPr>
              <a:t>指令。如：</a:t>
            </a:r>
            <a:r>
              <a:rPr lang="en-US" altLang="zh-CN" sz="2000" dirty="0" err="1">
                <a:solidFill>
                  <a:srgbClr val="A50021"/>
                </a:solidFill>
                <a:ea typeface="黑体" panose="02010609060101010101" pitchFamily="49" charset="-122"/>
              </a:rPr>
              <a:t>lw</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imm16</a:t>
            </a:r>
          </a:p>
          <a:p>
            <a:pPr lvl="2">
              <a:lnSpc>
                <a:spcPct val="90000"/>
              </a:lnSpc>
              <a:spcBef>
                <a:spcPct val="30000"/>
              </a:spcBef>
              <a:buSzPct val="100000"/>
              <a:buFontTx/>
              <a:buChar char="•"/>
            </a:pPr>
            <a:r>
              <a:rPr lang="zh-CN" altLang="en-US" sz="2000" dirty="0">
                <a:solidFill>
                  <a:srgbClr val="A50021"/>
                </a:solidFill>
                <a:ea typeface="黑体" panose="02010609060101010101" pitchFamily="49" charset="-122"/>
              </a:rPr>
              <a:t>条件分支指令。如：</a:t>
            </a:r>
            <a:r>
              <a:rPr lang="en-US" altLang="zh-CN" sz="2000" dirty="0" err="1">
                <a:solidFill>
                  <a:srgbClr val="A50021"/>
                </a:solidFill>
                <a:ea typeface="黑体" panose="02010609060101010101" pitchFamily="49" charset="-122"/>
              </a:rPr>
              <a:t>beq</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rs</a:t>
            </a:r>
            <a:r>
              <a:rPr lang="en-US" altLang="zh-CN" sz="2000" dirty="0">
                <a:solidFill>
                  <a:srgbClr val="A50021"/>
                </a:solidFill>
                <a:ea typeface="黑体" panose="02010609060101010101" pitchFamily="49" charset="-122"/>
              </a:rPr>
              <a:t>, </a:t>
            </a:r>
            <a:r>
              <a:rPr lang="en-US" altLang="zh-CN" sz="2000" dirty="0" err="1">
                <a:solidFill>
                  <a:srgbClr val="A50021"/>
                </a:solidFill>
                <a:ea typeface="黑体" panose="02010609060101010101" pitchFamily="49" charset="-122"/>
              </a:rPr>
              <a:t>rt</a:t>
            </a:r>
            <a:r>
              <a:rPr lang="en-US" altLang="zh-CN" sz="2000" dirty="0">
                <a:solidFill>
                  <a:srgbClr val="A50021"/>
                </a:solidFill>
                <a:ea typeface="黑体" panose="02010609060101010101" pitchFamily="49" charset="-122"/>
              </a:rPr>
              <a:t>, </a:t>
            </a:r>
            <a:r>
              <a:rPr lang="en-US" altLang="zh-CN" sz="2000" dirty="0" smtClean="0">
                <a:solidFill>
                  <a:srgbClr val="A50021"/>
                </a:solidFill>
                <a:ea typeface="黑体" panose="02010609060101010101" pitchFamily="49" charset="-122"/>
              </a:rPr>
              <a:t>imm16</a:t>
            </a:r>
            <a:endParaRPr lang="en-US" altLang="zh-CN" sz="1800" dirty="0">
              <a:ea typeface="黑体" panose="02010609060101010101" pitchFamily="49" charset="-122"/>
            </a:endParaRPr>
          </a:p>
          <a:p>
            <a:pPr lvl="1">
              <a:lnSpc>
                <a:spcPct val="90000"/>
              </a:lnSpc>
              <a:spcBef>
                <a:spcPct val="30000"/>
              </a:spcBef>
              <a:buSzPct val="100000"/>
              <a:buFontTx/>
              <a:buChar char="–"/>
            </a:pPr>
            <a:r>
              <a:rPr lang="en-US" altLang="zh-CN" sz="1800" dirty="0" smtClean="0">
                <a:ea typeface="黑体" panose="02010609060101010101" pitchFamily="49" charset="-122"/>
              </a:rPr>
              <a:t>J</a:t>
            </a:r>
            <a:r>
              <a:rPr lang="zh-CN" altLang="en-US" sz="1800" dirty="0" smtClean="0">
                <a:ea typeface="黑体" panose="02010609060101010101" pitchFamily="49" charset="-122"/>
              </a:rPr>
              <a:t>型指令</a:t>
            </a:r>
            <a:endParaRPr lang="en-US" altLang="zh-CN" sz="1800" dirty="0" smtClean="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1">
              <a:lnSpc>
                <a:spcPct val="90000"/>
              </a:lnSpc>
              <a:spcBef>
                <a:spcPct val="30000"/>
              </a:spcBef>
              <a:buSzPct val="100000"/>
              <a:buFontTx/>
              <a:buChar char="–"/>
            </a:pPr>
            <a:endParaRPr lang="en-US" altLang="zh-CN" sz="1800" dirty="0">
              <a:ea typeface="黑体" panose="02010609060101010101" pitchFamily="49" charset="-122"/>
            </a:endParaRPr>
          </a:p>
          <a:p>
            <a:pPr lvl="2">
              <a:lnSpc>
                <a:spcPct val="90000"/>
              </a:lnSpc>
              <a:spcBef>
                <a:spcPct val="30000"/>
              </a:spcBef>
              <a:buSzPct val="100000"/>
            </a:pPr>
            <a:r>
              <a:rPr lang="zh-CN" altLang="en-US" sz="1800" dirty="0">
                <a:solidFill>
                  <a:srgbClr val="A50021"/>
                </a:solidFill>
                <a:ea typeface="黑体" panose="02010609060101010101" pitchFamily="49" charset="-122"/>
              </a:rPr>
              <a:t>无条件跳转指令。如：</a:t>
            </a:r>
            <a:r>
              <a:rPr lang="en-US" altLang="zh-CN" sz="1800" dirty="0">
                <a:solidFill>
                  <a:srgbClr val="A50021"/>
                </a:solidFill>
                <a:ea typeface="黑体" panose="02010609060101010101" pitchFamily="49" charset="-122"/>
              </a:rPr>
              <a:t>j  target</a:t>
            </a:r>
          </a:p>
        </p:txBody>
      </p:sp>
      <p:grpSp>
        <p:nvGrpSpPr>
          <p:cNvPr id="43052" name="Group 18"/>
          <p:cNvGrpSpPr>
            <a:grpSpLocks/>
          </p:cNvGrpSpPr>
          <p:nvPr/>
        </p:nvGrpSpPr>
        <p:grpSpPr bwMode="auto">
          <a:xfrm>
            <a:off x="2835182" y="1527007"/>
            <a:ext cx="5962650" cy="973138"/>
            <a:chOff x="1918" y="672"/>
            <a:chExt cx="3756" cy="613"/>
          </a:xfrm>
        </p:grpSpPr>
        <p:grpSp>
          <p:nvGrpSpPr>
            <p:cNvPr id="43054" name="Group 19"/>
            <p:cNvGrpSpPr>
              <a:grpSpLocks/>
            </p:cNvGrpSpPr>
            <p:nvPr/>
          </p:nvGrpSpPr>
          <p:grpSpPr bwMode="auto">
            <a:xfrm>
              <a:off x="1918" y="672"/>
              <a:ext cx="3756" cy="402"/>
              <a:chOff x="1918" y="672"/>
              <a:chExt cx="3756" cy="402"/>
            </a:xfrm>
          </p:grpSpPr>
          <p:grpSp>
            <p:nvGrpSpPr>
              <p:cNvPr id="43061" name="Group 20"/>
              <p:cNvGrpSpPr>
                <a:grpSpLocks/>
              </p:cNvGrpSpPr>
              <p:nvPr/>
            </p:nvGrpSpPr>
            <p:grpSpPr bwMode="auto">
              <a:xfrm>
                <a:off x="1979" y="836"/>
                <a:ext cx="3607" cy="238"/>
                <a:chOff x="1979" y="836"/>
                <a:chExt cx="3607" cy="238"/>
              </a:xfrm>
            </p:grpSpPr>
            <p:sp>
              <p:nvSpPr>
                <p:cNvPr id="43069" name="Rectangle 21"/>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0" name="Group 22"/>
                <p:cNvGrpSpPr>
                  <a:grpSpLocks/>
                </p:cNvGrpSpPr>
                <p:nvPr/>
              </p:nvGrpSpPr>
              <p:grpSpPr bwMode="auto">
                <a:xfrm>
                  <a:off x="1979" y="836"/>
                  <a:ext cx="3607" cy="238"/>
                  <a:chOff x="1979" y="836"/>
                  <a:chExt cx="3607" cy="238"/>
                </a:xfrm>
              </p:grpSpPr>
              <p:grpSp>
                <p:nvGrpSpPr>
                  <p:cNvPr id="43071" name="Group 23"/>
                  <p:cNvGrpSpPr>
                    <a:grpSpLocks/>
                  </p:cNvGrpSpPr>
                  <p:nvPr/>
                </p:nvGrpSpPr>
                <p:grpSpPr bwMode="auto">
                  <a:xfrm>
                    <a:off x="1979" y="836"/>
                    <a:ext cx="624" cy="229"/>
                    <a:chOff x="1979" y="836"/>
                    <a:chExt cx="624" cy="229"/>
                  </a:xfrm>
                </p:grpSpPr>
                <p:sp>
                  <p:nvSpPr>
                    <p:cNvPr id="43087" name="Rectangle 24"/>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161" y="836"/>
                      <a:ext cx="26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grpSp>
                <p:nvGrpSpPr>
                  <p:cNvPr id="43072" name="Group 26"/>
                  <p:cNvGrpSpPr>
                    <a:grpSpLocks/>
                  </p:cNvGrpSpPr>
                  <p:nvPr/>
                </p:nvGrpSpPr>
                <p:grpSpPr bwMode="auto">
                  <a:xfrm>
                    <a:off x="2611" y="836"/>
                    <a:ext cx="580" cy="229"/>
                    <a:chOff x="2611" y="836"/>
                    <a:chExt cx="580" cy="229"/>
                  </a:xfrm>
                </p:grpSpPr>
                <p:sp>
                  <p:nvSpPr>
                    <p:cNvPr id="43085" name="Rectangle 27"/>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6" name="Rectangle 28"/>
                    <p:cNvSpPr>
                      <a:spLocks noChangeArrowheads="1"/>
                    </p:cNvSpPr>
                    <p:nvPr/>
                  </p:nvSpPr>
                  <p:spPr bwMode="auto">
                    <a:xfrm>
                      <a:off x="2776" y="836"/>
                      <a:ext cx="234"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rs</a:t>
                      </a:r>
                    </a:p>
                  </p:txBody>
                </p:sp>
              </p:grpSp>
              <p:grpSp>
                <p:nvGrpSpPr>
                  <p:cNvPr id="43073" name="Group 29"/>
                  <p:cNvGrpSpPr>
                    <a:grpSpLocks/>
                  </p:cNvGrpSpPr>
                  <p:nvPr/>
                </p:nvGrpSpPr>
                <p:grpSpPr bwMode="auto">
                  <a:xfrm>
                    <a:off x="3199" y="836"/>
                    <a:ext cx="579" cy="229"/>
                    <a:chOff x="3199" y="836"/>
                    <a:chExt cx="579" cy="229"/>
                  </a:xfrm>
                </p:grpSpPr>
                <p:sp>
                  <p:nvSpPr>
                    <p:cNvPr id="43083" name="Rectangle 30"/>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4" name="Rectangle 31"/>
                    <p:cNvSpPr>
                      <a:spLocks noChangeArrowheads="1"/>
                    </p:cNvSpPr>
                    <p:nvPr/>
                  </p:nvSpPr>
                  <p:spPr bwMode="auto">
                    <a:xfrm>
                      <a:off x="3363" y="836"/>
                      <a:ext cx="22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p>
                  </p:txBody>
                </p:sp>
              </p:grpSp>
              <p:grpSp>
                <p:nvGrpSpPr>
                  <p:cNvPr id="43074" name="Group 32"/>
                  <p:cNvGrpSpPr>
                    <a:grpSpLocks/>
                  </p:cNvGrpSpPr>
                  <p:nvPr/>
                </p:nvGrpSpPr>
                <p:grpSpPr bwMode="auto">
                  <a:xfrm>
                    <a:off x="3786" y="836"/>
                    <a:ext cx="579" cy="229"/>
                    <a:chOff x="3786" y="836"/>
                    <a:chExt cx="579" cy="229"/>
                  </a:xfrm>
                </p:grpSpPr>
                <p:sp>
                  <p:nvSpPr>
                    <p:cNvPr id="43081" name="Rectangle 33"/>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2" name="Rectangle 34"/>
                    <p:cNvSpPr>
                      <a:spLocks noChangeArrowheads="1"/>
                    </p:cNvSpPr>
                    <p:nvPr/>
                  </p:nvSpPr>
                  <p:spPr bwMode="auto">
                    <a:xfrm>
                      <a:off x="3951" y="836"/>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rd</a:t>
                      </a:r>
                    </a:p>
                  </p:txBody>
                </p:sp>
              </p:grpSp>
              <p:grpSp>
                <p:nvGrpSpPr>
                  <p:cNvPr id="43075" name="Group 35"/>
                  <p:cNvGrpSpPr>
                    <a:grpSpLocks/>
                  </p:cNvGrpSpPr>
                  <p:nvPr/>
                </p:nvGrpSpPr>
                <p:grpSpPr bwMode="auto">
                  <a:xfrm>
                    <a:off x="4373" y="845"/>
                    <a:ext cx="580" cy="229"/>
                    <a:chOff x="4373" y="845"/>
                    <a:chExt cx="580" cy="229"/>
                  </a:xfrm>
                </p:grpSpPr>
                <p:sp>
                  <p:nvSpPr>
                    <p:cNvPr id="43079" name="Rectangle 36"/>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0" name="Rectangle 37"/>
                    <p:cNvSpPr>
                      <a:spLocks noChangeArrowheads="1"/>
                    </p:cNvSpPr>
                    <p:nvPr/>
                  </p:nvSpPr>
                  <p:spPr bwMode="auto">
                    <a:xfrm>
                      <a:off x="4448" y="845"/>
                      <a:ext cx="490"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shamt</a:t>
                      </a:r>
                    </a:p>
                  </p:txBody>
                </p:sp>
              </p:grpSp>
              <p:grpSp>
                <p:nvGrpSpPr>
                  <p:cNvPr id="43076" name="Group 38"/>
                  <p:cNvGrpSpPr>
                    <a:grpSpLocks/>
                  </p:cNvGrpSpPr>
                  <p:nvPr/>
                </p:nvGrpSpPr>
                <p:grpSpPr bwMode="auto">
                  <a:xfrm>
                    <a:off x="4961" y="845"/>
                    <a:ext cx="625" cy="229"/>
                    <a:chOff x="4961" y="845"/>
                    <a:chExt cx="625" cy="229"/>
                  </a:xfrm>
                </p:grpSpPr>
                <p:sp>
                  <p:nvSpPr>
                    <p:cNvPr id="43077" name="Rectangle 39"/>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78" name="Rectangle 40"/>
                    <p:cNvSpPr>
                      <a:spLocks noChangeArrowheads="1"/>
                    </p:cNvSpPr>
                    <p:nvPr/>
                  </p:nvSpPr>
                  <p:spPr bwMode="auto">
                    <a:xfrm>
                      <a:off x="5143" y="845"/>
                      <a:ext cx="38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func</a:t>
                      </a:r>
                    </a:p>
                  </p:txBody>
                </p:sp>
              </p:grpSp>
            </p:grpSp>
          </p:grpSp>
          <p:sp>
            <p:nvSpPr>
              <p:cNvPr id="43062" name="Rectangle 41"/>
              <p:cNvSpPr>
                <a:spLocks noChangeArrowheads="1"/>
              </p:cNvSpPr>
              <p:nvPr/>
            </p:nvSpPr>
            <p:spPr bwMode="auto">
              <a:xfrm>
                <a:off x="5488" y="672"/>
                <a:ext cx="18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63" name="Rectangle 42"/>
              <p:cNvSpPr>
                <a:spLocks noChangeArrowheads="1"/>
              </p:cNvSpPr>
              <p:nvPr/>
            </p:nvSpPr>
            <p:spPr bwMode="auto">
              <a:xfrm>
                <a:off x="4810" y="672"/>
                <a:ext cx="18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3064" name="Rectangle 43"/>
              <p:cNvSpPr>
                <a:spLocks noChangeArrowheads="1"/>
              </p:cNvSpPr>
              <p:nvPr/>
            </p:nvSpPr>
            <p:spPr bwMode="auto">
              <a:xfrm>
                <a:off x="4177" y="67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11</a:t>
                </a:r>
              </a:p>
            </p:txBody>
          </p:sp>
          <p:sp>
            <p:nvSpPr>
              <p:cNvPr id="43065" name="Rectangle 44"/>
              <p:cNvSpPr>
                <a:spLocks noChangeArrowheads="1"/>
              </p:cNvSpPr>
              <p:nvPr/>
            </p:nvSpPr>
            <p:spPr bwMode="auto">
              <a:xfrm>
                <a:off x="3590" y="67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a:t>
                </a:r>
              </a:p>
            </p:txBody>
          </p:sp>
          <p:sp>
            <p:nvSpPr>
              <p:cNvPr id="43066" name="Rectangle 45"/>
              <p:cNvSpPr>
                <a:spLocks noChangeArrowheads="1"/>
              </p:cNvSpPr>
              <p:nvPr/>
            </p:nvSpPr>
            <p:spPr bwMode="auto">
              <a:xfrm>
                <a:off x="3002" y="67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21</a:t>
                </a:r>
              </a:p>
            </p:txBody>
          </p:sp>
          <p:sp>
            <p:nvSpPr>
              <p:cNvPr id="43067" name="Rectangle 46"/>
              <p:cNvSpPr>
                <a:spLocks noChangeArrowheads="1"/>
              </p:cNvSpPr>
              <p:nvPr/>
            </p:nvSpPr>
            <p:spPr bwMode="auto">
              <a:xfrm>
                <a:off x="2414" y="67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68" name="Rectangle 47"/>
              <p:cNvSpPr>
                <a:spLocks noChangeArrowheads="1"/>
              </p:cNvSpPr>
              <p:nvPr/>
            </p:nvSpPr>
            <p:spPr bwMode="auto">
              <a:xfrm>
                <a:off x="1918" y="67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grpSp>
        <p:sp>
          <p:nvSpPr>
            <p:cNvPr id="43055" name="Rectangle 48"/>
            <p:cNvSpPr>
              <a:spLocks noChangeArrowheads="1"/>
            </p:cNvSpPr>
            <p:nvPr/>
          </p:nvSpPr>
          <p:spPr bwMode="auto">
            <a:xfrm>
              <a:off x="2143" y="1056"/>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56" name="Rectangle 49"/>
            <p:cNvSpPr>
              <a:spLocks noChangeArrowheads="1"/>
            </p:cNvSpPr>
            <p:nvPr/>
          </p:nvSpPr>
          <p:spPr bwMode="auto">
            <a:xfrm>
              <a:off x="5126" y="1056"/>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57" name="Rectangle 50"/>
            <p:cNvSpPr>
              <a:spLocks noChangeArrowheads="1"/>
            </p:cNvSpPr>
            <p:nvPr/>
          </p:nvSpPr>
          <p:spPr bwMode="auto">
            <a:xfrm>
              <a:off x="4493" y="1056"/>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58" name="Rectangle 51"/>
            <p:cNvSpPr>
              <a:spLocks noChangeArrowheads="1"/>
            </p:cNvSpPr>
            <p:nvPr/>
          </p:nvSpPr>
          <p:spPr bwMode="auto">
            <a:xfrm>
              <a:off x="3906" y="1056"/>
              <a:ext cx="442"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r>
                <a:rPr lang="zh-CN" altLang="en-US" sz="1600" b="0">
                  <a:solidFill>
                    <a:schemeClr val="tx1"/>
                  </a:solidFill>
                  <a:latin typeface="Times New Roman" panose="02020603050405020304" pitchFamily="18" charset="0"/>
                </a:rPr>
                <a:t> </a:t>
              </a:r>
              <a:r>
                <a:rPr lang="en-US" altLang="zh-CN" sz="1800">
                  <a:solidFill>
                    <a:schemeClr val="tx1"/>
                  </a:solidFill>
                  <a:latin typeface="Times New Roman" panose="02020603050405020304" pitchFamily="18" charset="0"/>
                </a:rPr>
                <a:t>bits</a:t>
              </a:r>
            </a:p>
          </p:txBody>
        </p:sp>
        <p:sp>
          <p:nvSpPr>
            <p:cNvPr id="43059" name="Rectangle 52"/>
            <p:cNvSpPr>
              <a:spLocks noChangeArrowheads="1"/>
            </p:cNvSpPr>
            <p:nvPr/>
          </p:nvSpPr>
          <p:spPr bwMode="auto">
            <a:xfrm>
              <a:off x="3318" y="1056"/>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60" name="Rectangle 53"/>
            <p:cNvSpPr>
              <a:spLocks noChangeArrowheads="1"/>
            </p:cNvSpPr>
            <p:nvPr/>
          </p:nvSpPr>
          <p:spPr bwMode="auto">
            <a:xfrm>
              <a:off x="2731" y="1056"/>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grpSp>
      <p:grpSp>
        <p:nvGrpSpPr>
          <p:cNvPr id="43029" name="Group 54"/>
          <p:cNvGrpSpPr>
            <a:grpSpLocks/>
          </p:cNvGrpSpPr>
          <p:nvPr/>
        </p:nvGrpSpPr>
        <p:grpSpPr bwMode="auto">
          <a:xfrm>
            <a:off x="2825751" y="2949179"/>
            <a:ext cx="5962650" cy="973138"/>
            <a:chOff x="1918" y="1392"/>
            <a:chExt cx="3756" cy="613"/>
          </a:xfrm>
        </p:grpSpPr>
        <p:sp>
          <p:nvSpPr>
            <p:cNvPr id="43031" name="Rectangle 55"/>
            <p:cNvSpPr>
              <a:spLocks noChangeArrowheads="1"/>
            </p:cNvSpPr>
            <p:nvPr/>
          </p:nvSpPr>
          <p:spPr bwMode="auto">
            <a:xfrm>
              <a:off x="1983" y="1592"/>
              <a:ext cx="3599" cy="17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32" name="Group 56"/>
            <p:cNvGrpSpPr>
              <a:grpSpLocks/>
            </p:cNvGrpSpPr>
            <p:nvPr/>
          </p:nvGrpSpPr>
          <p:grpSpPr bwMode="auto">
            <a:xfrm>
              <a:off x="1979" y="1556"/>
              <a:ext cx="624" cy="229"/>
              <a:chOff x="1979" y="1556"/>
              <a:chExt cx="624" cy="229"/>
            </a:xfrm>
          </p:grpSpPr>
          <p:sp>
            <p:nvSpPr>
              <p:cNvPr id="43050" name="Rectangle 57"/>
              <p:cNvSpPr>
                <a:spLocks noChangeArrowheads="1"/>
              </p:cNvSpPr>
              <p:nvPr/>
            </p:nvSpPr>
            <p:spPr bwMode="auto">
              <a:xfrm>
                <a:off x="1979" y="1588"/>
                <a:ext cx="624"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51" name="Rectangle 58"/>
              <p:cNvSpPr>
                <a:spLocks noChangeArrowheads="1"/>
              </p:cNvSpPr>
              <p:nvPr/>
            </p:nvSpPr>
            <p:spPr bwMode="auto">
              <a:xfrm>
                <a:off x="2161" y="1556"/>
                <a:ext cx="26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grpSp>
          <p:nvGrpSpPr>
            <p:cNvPr id="43033" name="Group 59"/>
            <p:cNvGrpSpPr>
              <a:grpSpLocks/>
            </p:cNvGrpSpPr>
            <p:nvPr/>
          </p:nvGrpSpPr>
          <p:grpSpPr bwMode="auto">
            <a:xfrm>
              <a:off x="2611" y="1565"/>
              <a:ext cx="580" cy="229"/>
              <a:chOff x="2611" y="1565"/>
              <a:chExt cx="580" cy="229"/>
            </a:xfrm>
          </p:grpSpPr>
          <p:sp>
            <p:nvSpPr>
              <p:cNvPr id="43048" name="Rectangle 60"/>
              <p:cNvSpPr>
                <a:spLocks noChangeArrowheads="1"/>
              </p:cNvSpPr>
              <p:nvPr/>
            </p:nvSpPr>
            <p:spPr bwMode="auto">
              <a:xfrm>
                <a:off x="2611" y="1588"/>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49" name="Rectangle 61"/>
              <p:cNvSpPr>
                <a:spLocks noChangeArrowheads="1"/>
              </p:cNvSpPr>
              <p:nvPr/>
            </p:nvSpPr>
            <p:spPr bwMode="auto">
              <a:xfrm>
                <a:off x="2776" y="1565"/>
                <a:ext cx="234"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rs</a:t>
                </a:r>
              </a:p>
            </p:txBody>
          </p:sp>
        </p:grpSp>
        <p:grpSp>
          <p:nvGrpSpPr>
            <p:cNvPr id="43034" name="Group 62"/>
            <p:cNvGrpSpPr>
              <a:grpSpLocks/>
            </p:cNvGrpSpPr>
            <p:nvPr/>
          </p:nvGrpSpPr>
          <p:grpSpPr bwMode="auto">
            <a:xfrm>
              <a:off x="3199" y="1565"/>
              <a:ext cx="579" cy="229"/>
              <a:chOff x="3199" y="1565"/>
              <a:chExt cx="579" cy="229"/>
            </a:xfrm>
          </p:grpSpPr>
          <p:sp>
            <p:nvSpPr>
              <p:cNvPr id="43046" name="Rectangle 63"/>
              <p:cNvSpPr>
                <a:spLocks noChangeArrowheads="1"/>
              </p:cNvSpPr>
              <p:nvPr/>
            </p:nvSpPr>
            <p:spPr bwMode="auto">
              <a:xfrm>
                <a:off x="3199" y="1588"/>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47" name="Rectangle 64"/>
              <p:cNvSpPr>
                <a:spLocks noChangeArrowheads="1"/>
              </p:cNvSpPr>
              <p:nvPr/>
            </p:nvSpPr>
            <p:spPr bwMode="auto">
              <a:xfrm>
                <a:off x="3363" y="1565"/>
                <a:ext cx="22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p>
            </p:txBody>
          </p:sp>
        </p:grpSp>
        <p:sp>
          <p:nvSpPr>
            <p:cNvPr id="43035" name="Rectangle 65"/>
            <p:cNvSpPr>
              <a:spLocks noChangeArrowheads="1"/>
            </p:cNvSpPr>
            <p:nvPr/>
          </p:nvSpPr>
          <p:spPr bwMode="auto">
            <a:xfrm>
              <a:off x="3786" y="1588"/>
              <a:ext cx="180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36" name="Rectangle 66"/>
            <p:cNvSpPr>
              <a:spLocks noChangeArrowheads="1"/>
            </p:cNvSpPr>
            <p:nvPr/>
          </p:nvSpPr>
          <p:spPr bwMode="auto">
            <a:xfrm>
              <a:off x="4289" y="1556"/>
              <a:ext cx="762"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immediate</a:t>
              </a:r>
            </a:p>
          </p:txBody>
        </p:sp>
        <p:sp>
          <p:nvSpPr>
            <p:cNvPr id="43037" name="Rectangle 67"/>
            <p:cNvSpPr>
              <a:spLocks noChangeArrowheads="1"/>
            </p:cNvSpPr>
            <p:nvPr/>
          </p:nvSpPr>
          <p:spPr bwMode="auto">
            <a:xfrm>
              <a:off x="5488" y="1392"/>
              <a:ext cx="18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38" name="Rectangle 68"/>
            <p:cNvSpPr>
              <a:spLocks noChangeArrowheads="1"/>
            </p:cNvSpPr>
            <p:nvPr/>
          </p:nvSpPr>
          <p:spPr bwMode="auto">
            <a:xfrm>
              <a:off x="3590" y="139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a:t>
              </a:r>
            </a:p>
          </p:txBody>
        </p:sp>
        <p:sp>
          <p:nvSpPr>
            <p:cNvPr id="43039" name="Rectangle 69"/>
            <p:cNvSpPr>
              <a:spLocks noChangeArrowheads="1"/>
            </p:cNvSpPr>
            <p:nvPr/>
          </p:nvSpPr>
          <p:spPr bwMode="auto">
            <a:xfrm>
              <a:off x="3002" y="139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21</a:t>
              </a:r>
            </a:p>
          </p:txBody>
        </p:sp>
        <p:sp>
          <p:nvSpPr>
            <p:cNvPr id="43040" name="Rectangle 70"/>
            <p:cNvSpPr>
              <a:spLocks noChangeArrowheads="1"/>
            </p:cNvSpPr>
            <p:nvPr/>
          </p:nvSpPr>
          <p:spPr bwMode="auto">
            <a:xfrm>
              <a:off x="2414" y="139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41" name="Rectangle 71"/>
            <p:cNvSpPr>
              <a:spLocks noChangeArrowheads="1"/>
            </p:cNvSpPr>
            <p:nvPr/>
          </p:nvSpPr>
          <p:spPr bwMode="auto">
            <a:xfrm>
              <a:off x="1918" y="1392"/>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sp>
          <p:nvSpPr>
            <p:cNvPr id="43042" name="Rectangle 72"/>
            <p:cNvSpPr>
              <a:spLocks noChangeArrowheads="1"/>
            </p:cNvSpPr>
            <p:nvPr/>
          </p:nvSpPr>
          <p:spPr bwMode="auto">
            <a:xfrm>
              <a:off x="2143" y="1776"/>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43" name="Rectangle 73"/>
            <p:cNvSpPr>
              <a:spLocks noChangeArrowheads="1"/>
            </p:cNvSpPr>
            <p:nvPr/>
          </p:nvSpPr>
          <p:spPr bwMode="auto">
            <a:xfrm>
              <a:off x="4448" y="1776"/>
              <a:ext cx="51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16 </a:t>
              </a:r>
              <a:r>
                <a:rPr lang="en-US" altLang="zh-CN" sz="1800">
                  <a:solidFill>
                    <a:schemeClr val="tx1"/>
                  </a:solidFill>
                  <a:latin typeface="Times New Roman" panose="02020603050405020304" pitchFamily="18" charset="0"/>
                </a:rPr>
                <a:t>bits</a:t>
              </a:r>
            </a:p>
          </p:txBody>
        </p:sp>
        <p:sp>
          <p:nvSpPr>
            <p:cNvPr id="43044" name="Rectangle 74"/>
            <p:cNvSpPr>
              <a:spLocks noChangeArrowheads="1"/>
            </p:cNvSpPr>
            <p:nvPr/>
          </p:nvSpPr>
          <p:spPr bwMode="auto">
            <a:xfrm>
              <a:off x="3318" y="1776"/>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sp>
          <p:nvSpPr>
            <p:cNvPr id="43045" name="Rectangle 75"/>
            <p:cNvSpPr>
              <a:spLocks noChangeArrowheads="1"/>
            </p:cNvSpPr>
            <p:nvPr/>
          </p:nvSpPr>
          <p:spPr bwMode="auto">
            <a:xfrm>
              <a:off x="2731" y="1776"/>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 </a:t>
              </a:r>
              <a:r>
                <a:rPr lang="en-US" altLang="zh-CN" sz="1800">
                  <a:solidFill>
                    <a:schemeClr val="tx1"/>
                  </a:solidFill>
                  <a:latin typeface="Times New Roman" panose="02020603050405020304" pitchFamily="18" charset="0"/>
                </a:rPr>
                <a:t>bits</a:t>
              </a:r>
            </a:p>
          </p:txBody>
        </p:sp>
      </p:grpSp>
      <p:grpSp>
        <p:nvGrpSpPr>
          <p:cNvPr id="43016" name="Group 6"/>
          <p:cNvGrpSpPr>
            <a:grpSpLocks/>
          </p:cNvGrpSpPr>
          <p:nvPr/>
        </p:nvGrpSpPr>
        <p:grpSpPr bwMode="auto">
          <a:xfrm>
            <a:off x="2957513" y="5120483"/>
            <a:ext cx="5962650" cy="973138"/>
            <a:chOff x="1918" y="3360"/>
            <a:chExt cx="3756" cy="613"/>
          </a:xfrm>
        </p:grpSpPr>
        <p:sp>
          <p:nvSpPr>
            <p:cNvPr id="43018" name="Rectangle 7"/>
            <p:cNvSpPr>
              <a:spLocks noChangeArrowheads="1"/>
            </p:cNvSpPr>
            <p:nvPr/>
          </p:nvSpPr>
          <p:spPr bwMode="auto">
            <a:xfrm>
              <a:off x="1983" y="3560"/>
              <a:ext cx="3599" cy="17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19" name="Group 8"/>
            <p:cNvGrpSpPr>
              <a:grpSpLocks/>
            </p:cNvGrpSpPr>
            <p:nvPr/>
          </p:nvGrpSpPr>
          <p:grpSpPr bwMode="auto">
            <a:xfrm>
              <a:off x="1979" y="3524"/>
              <a:ext cx="624" cy="229"/>
              <a:chOff x="1979" y="3524"/>
              <a:chExt cx="624" cy="229"/>
            </a:xfrm>
          </p:grpSpPr>
          <p:sp>
            <p:nvSpPr>
              <p:cNvPr id="43027" name="Rectangle 9"/>
              <p:cNvSpPr>
                <a:spLocks noChangeArrowheads="1"/>
              </p:cNvSpPr>
              <p:nvPr/>
            </p:nvSpPr>
            <p:spPr bwMode="auto">
              <a:xfrm>
                <a:off x="1979" y="3556"/>
                <a:ext cx="624"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28" name="Rectangle 10"/>
              <p:cNvSpPr>
                <a:spLocks noChangeArrowheads="1"/>
              </p:cNvSpPr>
              <p:nvPr/>
            </p:nvSpPr>
            <p:spPr bwMode="auto">
              <a:xfrm>
                <a:off x="2161" y="3524"/>
                <a:ext cx="26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op</a:t>
                </a:r>
              </a:p>
            </p:txBody>
          </p:sp>
        </p:grpSp>
        <p:sp>
          <p:nvSpPr>
            <p:cNvPr id="43020" name="Rectangle 11"/>
            <p:cNvSpPr>
              <a:spLocks noChangeArrowheads="1"/>
            </p:cNvSpPr>
            <p:nvPr/>
          </p:nvSpPr>
          <p:spPr bwMode="auto">
            <a:xfrm>
              <a:off x="2611" y="3556"/>
              <a:ext cx="2975"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21" name="Rectangle 12"/>
            <p:cNvSpPr>
              <a:spLocks noChangeArrowheads="1"/>
            </p:cNvSpPr>
            <p:nvPr/>
          </p:nvSpPr>
          <p:spPr bwMode="auto">
            <a:xfrm>
              <a:off x="3554" y="3533"/>
              <a:ext cx="990"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target address</a:t>
              </a:r>
            </a:p>
          </p:txBody>
        </p:sp>
        <p:sp>
          <p:nvSpPr>
            <p:cNvPr id="43022" name="Rectangle 13"/>
            <p:cNvSpPr>
              <a:spLocks noChangeArrowheads="1"/>
            </p:cNvSpPr>
            <p:nvPr/>
          </p:nvSpPr>
          <p:spPr bwMode="auto">
            <a:xfrm>
              <a:off x="5488" y="3360"/>
              <a:ext cx="18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0</a:t>
              </a:r>
            </a:p>
          </p:txBody>
        </p:sp>
        <p:sp>
          <p:nvSpPr>
            <p:cNvPr id="43023" name="Rectangle 14"/>
            <p:cNvSpPr>
              <a:spLocks noChangeArrowheads="1"/>
            </p:cNvSpPr>
            <p:nvPr/>
          </p:nvSpPr>
          <p:spPr bwMode="auto">
            <a:xfrm>
              <a:off x="2414" y="3360"/>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p>
          </p:txBody>
        </p:sp>
        <p:sp>
          <p:nvSpPr>
            <p:cNvPr id="43024" name="Rectangle 15"/>
            <p:cNvSpPr>
              <a:spLocks noChangeArrowheads="1"/>
            </p:cNvSpPr>
            <p:nvPr/>
          </p:nvSpPr>
          <p:spPr bwMode="auto">
            <a:xfrm>
              <a:off x="1918" y="3360"/>
              <a:ext cx="258"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31</a:t>
              </a:r>
            </a:p>
          </p:txBody>
        </p:sp>
        <p:sp>
          <p:nvSpPr>
            <p:cNvPr id="43025" name="Rectangle 16"/>
            <p:cNvSpPr>
              <a:spLocks noChangeArrowheads="1"/>
            </p:cNvSpPr>
            <p:nvPr/>
          </p:nvSpPr>
          <p:spPr bwMode="auto">
            <a:xfrm>
              <a:off x="2143" y="3744"/>
              <a:ext cx="446"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 </a:t>
              </a:r>
              <a:r>
                <a:rPr lang="en-US" altLang="zh-CN" sz="1800">
                  <a:solidFill>
                    <a:schemeClr val="tx1"/>
                  </a:solidFill>
                  <a:latin typeface="Times New Roman" panose="02020603050405020304" pitchFamily="18" charset="0"/>
                </a:rPr>
                <a:t>bits</a:t>
              </a:r>
            </a:p>
          </p:txBody>
        </p:sp>
        <p:sp>
          <p:nvSpPr>
            <p:cNvPr id="43026" name="Rectangle 17"/>
            <p:cNvSpPr>
              <a:spLocks noChangeArrowheads="1"/>
            </p:cNvSpPr>
            <p:nvPr/>
          </p:nvSpPr>
          <p:spPr bwMode="auto">
            <a:xfrm>
              <a:off x="3816" y="3744"/>
              <a:ext cx="514"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26</a:t>
              </a:r>
              <a:r>
                <a:rPr lang="zh-CN" altLang="en-US" sz="1600" b="0">
                  <a:solidFill>
                    <a:schemeClr val="tx1"/>
                  </a:solidFill>
                  <a:latin typeface="Times New Roman" panose="02020603050405020304" pitchFamily="18" charset="0"/>
                </a:rPr>
                <a:t> </a:t>
              </a:r>
              <a:r>
                <a:rPr lang="en-US" altLang="zh-CN" sz="1800">
                  <a:solidFill>
                    <a:schemeClr val="tx1"/>
                  </a:solidFill>
                  <a:latin typeface="Times New Roman" panose="02020603050405020304" pitchFamily="18" charset="0"/>
                </a:rPr>
                <a:t>bits</a:t>
              </a:r>
            </a:p>
          </p:txBody>
        </p:sp>
      </p:grpSp>
      <p:sp>
        <p:nvSpPr>
          <p:cNvPr id="55303" name="Rectangle 83"/>
          <p:cNvSpPr>
            <a:spLocks noChangeArrowheads="1"/>
          </p:cNvSpPr>
          <p:nvPr/>
        </p:nvSpPr>
        <p:spPr bwMode="auto">
          <a:xfrm>
            <a:off x="300038" y="655638"/>
            <a:ext cx="6148387" cy="697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所有指令都是</a:t>
            </a:r>
            <a:r>
              <a:rPr lang="en-US" altLang="zh-CN" sz="2000" dirty="0">
                <a:solidFill>
                  <a:schemeClr val="tx1"/>
                </a:solidFill>
                <a:ea typeface="黑体" panose="02010609060101010101" pitchFamily="49" charset="-122"/>
              </a:rPr>
              <a:t>32</a:t>
            </a:r>
            <a:r>
              <a:rPr lang="zh-CN" altLang="en-US" sz="2000" dirty="0">
                <a:solidFill>
                  <a:schemeClr val="tx1"/>
                </a:solidFill>
                <a:ea typeface="黑体" panose="02010609060101010101" pitchFamily="49" charset="-122"/>
              </a:rPr>
              <a:t>位</a:t>
            </a:r>
            <a:r>
              <a:rPr lang="zh-CN" altLang="en-US" sz="2000" dirty="0" smtClean="0">
                <a:solidFill>
                  <a:schemeClr val="tx1"/>
                </a:solidFill>
                <a:ea typeface="黑体" panose="02010609060101010101" pitchFamily="49" charset="-122"/>
              </a:rPr>
              <a:t>宽（字长），</a:t>
            </a:r>
            <a:r>
              <a:rPr lang="zh-CN" altLang="en-US" sz="2000" dirty="0">
                <a:solidFill>
                  <a:schemeClr val="tx1"/>
                </a:solidFill>
                <a:ea typeface="黑体" panose="02010609060101010101" pitchFamily="49" charset="-122"/>
              </a:rPr>
              <a:t>须按字地址对齐</a:t>
            </a:r>
          </a:p>
          <a:p>
            <a:pPr>
              <a:lnSpc>
                <a:spcPct val="90000"/>
              </a:lnSpc>
              <a:spcBef>
                <a:spcPct val="30000"/>
              </a:spcBef>
              <a:buSzPct val="75000"/>
              <a:buFont typeface="Wingdings" panose="05000000000000000000" pitchFamily="2" charset="2"/>
              <a:buNone/>
            </a:pPr>
            <a:r>
              <a:rPr lang="en-US" altLang="zh-CN" sz="2000" dirty="0">
                <a:solidFill>
                  <a:schemeClr val="tx1"/>
                </a:solidFill>
                <a:ea typeface="黑体" panose="02010609060101010101" pitchFamily="49" charset="-122"/>
              </a:rPr>
              <a:t>    </a:t>
            </a:r>
            <a:r>
              <a:rPr lang="zh-CN" altLang="en-US" sz="2000" dirty="0">
                <a:solidFill>
                  <a:schemeClr val="tx1"/>
                </a:solidFill>
                <a:ea typeface="黑体" panose="02010609060101010101" pitchFamily="49" charset="-122"/>
              </a:rPr>
              <a:t>字地址为</a:t>
            </a:r>
            <a:r>
              <a:rPr lang="en-US" altLang="zh-CN" sz="2000" dirty="0">
                <a:solidFill>
                  <a:schemeClr val="tx1"/>
                </a:solidFill>
                <a:ea typeface="黑体" panose="02010609060101010101" pitchFamily="49" charset="-122"/>
              </a:rPr>
              <a:t>4</a:t>
            </a:r>
            <a:r>
              <a:rPr lang="zh-CN" altLang="en-US" sz="2000" dirty="0">
                <a:solidFill>
                  <a:schemeClr val="tx1"/>
                </a:solidFill>
                <a:ea typeface="黑体" panose="02010609060101010101" pitchFamily="49" charset="-122"/>
              </a:rPr>
              <a:t>的倍数！</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303"/>
                                        </p:tgtEl>
                                        <p:attrNameLst>
                                          <p:attrName>style.visibility</p:attrName>
                                        </p:attrNameLst>
                                      </p:cBhvr>
                                      <p:to>
                                        <p:strVal val="visible"/>
                                      </p:to>
                                    </p:set>
                                    <p:animEffect transition="in" filter="wipe(down)">
                                      <p:cBhvr>
                                        <p:cTn id="7" dur="500"/>
                                        <p:tgtEl>
                                          <p:spTgt spid="55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blinds(horizontal)">
                                      <p:cBhvr>
                                        <p:cTn id="12" dur="500"/>
                                        <p:tgtEl>
                                          <p:spTgt spid="266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blinds(horizontal)">
                                      <p:cBhvr>
                                        <p:cTn id="17" dur="500"/>
                                        <p:tgtEl>
                                          <p:spTgt spid="2662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3052"/>
                                        </p:tgtEl>
                                        <p:attrNameLst>
                                          <p:attrName>style.visibility</p:attrName>
                                        </p:attrNameLst>
                                      </p:cBhvr>
                                      <p:to>
                                        <p:strVal val="visible"/>
                                      </p:to>
                                    </p:set>
                                    <p:animEffect transition="in" filter="wipe(down)">
                                      <p:cBhvr>
                                        <p:cTn id="22" dur="500"/>
                                        <p:tgtEl>
                                          <p:spTgt spid="430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45">
                                            <p:txEl>
                                              <p:pRg st="4" end="4"/>
                                            </p:txEl>
                                          </p:spTgt>
                                        </p:tgtEl>
                                        <p:attrNameLst>
                                          <p:attrName>style.visibility</p:attrName>
                                        </p:attrNameLst>
                                      </p:cBhvr>
                                      <p:to>
                                        <p:strVal val="visible"/>
                                      </p:to>
                                    </p:set>
                                    <p:animEffect transition="in" filter="blinds(horizontal)">
                                      <p:cBhvr>
                                        <p:cTn id="27" dur="500"/>
                                        <p:tgtEl>
                                          <p:spTgt spid="2662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45">
                                            <p:txEl>
                                              <p:pRg st="6" end="6"/>
                                            </p:txEl>
                                          </p:spTgt>
                                        </p:tgtEl>
                                        <p:attrNameLst>
                                          <p:attrName>style.visibility</p:attrName>
                                        </p:attrNameLst>
                                      </p:cBhvr>
                                      <p:to>
                                        <p:strVal val="visible"/>
                                      </p:to>
                                    </p:set>
                                    <p:animEffect transition="in" filter="blinds(horizontal)">
                                      <p:cBhvr>
                                        <p:cTn id="32" dur="500"/>
                                        <p:tgtEl>
                                          <p:spTgt spid="26624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3029"/>
                                        </p:tgtEl>
                                        <p:attrNameLst>
                                          <p:attrName>style.visibility</p:attrName>
                                        </p:attrNameLst>
                                      </p:cBhvr>
                                      <p:to>
                                        <p:strVal val="visible"/>
                                      </p:to>
                                    </p:set>
                                    <p:animEffect transition="in" filter="wipe(down)">
                                      <p:cBhvr>
                                        <p:cTn id="37" dur="500"/>
                                        <p:tgtEl>
                                          <p:spTgt spid="430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6245">
                                            <p:txEl>
                                              <p:pRg st="9" end="9"/>
                                            </p:txEl>
                                          </p:spTgt>
                                        </p:tgtEl>
                                        <p:attrNameLst>
                                          <p:attrName>style.visibility</p:attrName>
                                        </p:attrNameLst>
                                      </p:cBhvr>
                                      <p:to>
                                        <p:strVal val="visible"/>
                                      </p:to>
                                    </p:set>
                                    <p:animEffect transition="in" filter="blinds(horizontal)">
                                      <p:cBhvr>
                                        <p:cTn id="42" dur="500"/>
                                        <p:tgtEl>
                                          <p:spTgt spid="26624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6245">
                                            <p:txEl>
                                              <p:pRg st="10" end="10"/>
                                            </p:txEl>
                                          </p:spTgt>
                                        </p:tgtEl>
                                        <p:attrNameLst>
                                          <p:attrName>style.visibility</p:attrName>
                                        </p:attrNameLst>
                                      </p:cBhvr>
                                      <p:to>
                                        <p:strVal val="visible"/>
                                      </p:to>
                                    </p:set>
                                    <p:animEffect transition="in" filter="blinds(horizontal)">
                                      <p:cBhvr>
                                        <p:cTn id="47" dur="500"/>
                                        <p:tgtEl>
                                          <p:spTgt spid="26624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6245">
                                            <p:txEl>
                                              <p:pRg st="11" end="11"/>
                                            </p:txEl>
                                          </p:spTgt>
                                        </p:tgtEl>
                                        <p:attrNameLst>
                                          <p:attrName>style.visibility</p:attrName>
                                        </p:attrNameLst>
                                      </p:cBhvr>
                                      <p:to>
                                        <p:strVal val="visible"/>
                                      </p:to>
                                    </p:set>
                                    <p:animEffect transition="in" filter="blinds(horizontal)">
                                      <p:cBhvr>
                                        <p:cTn id="52" dur="500"/>
                                        <p:tgtEl>
                                          <p:spTgt spid="26624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66245">
                                            <p:txEl>
                                              <p:pRg st="12" end="12"/>
                                            </p:txEl>
                                          </p:spTgt>
                                        </p:tgtEl>
                                        <p:attrNameLst>
                                          <p:attrName>style.visibility</p:attrName>
                                        </p:attrNameLst>
                                      </p:cBhvr>
                                      <p:to>
                                        <p:strVal val="visible"/>
                                      </p:to>
                                    </p:set>
                                    <p:animEffect transition="in" filter="blinds(horizontal)">
                                      <p:cBhvr>
                                        <p:cTn id="57" dur="500"/>
                                        <p:tgtEl>
                                          <p:spTgt spid="26624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3016"/>
                                        </p:tgtEl>
                                        <p:attrNameLst>
                                          <p:attrName>style.visibility</p:attrName>
                                        </p:attrNameLst>
                                      </p:cBhvr>
                                      <p:to>
                                        <p:strVal val="visible"/>
                                      </p:to>
                                    </p:set>
                                    <p:animEffect transition="in" filter="wipe(down)">
                                      <p:cBhvr>
                                        <p:cTn id="62" dur="500"/>
                                        <p:tgtEl>
                                          <p:spTgt spid="430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66245">
                                            <p:txEl>
                                              <p:pRg st="15" end="15"/>
                                            </p:txEl>
                                          </p:spTgt>
                                        </p:tgtEl>
                                        <p:attrNameLst>
                                          <p:attrName>style.visibility</p:attrName>
                                        </p:attrNameLst>
                                      </p:cBhvr>
                                      <p:to>
                                        <p:strVal val="visible"/>
                                      </p:to>
                                    </p:set>
                                    <p:animEffect transition="in" filter="blinds(horizontal)">
                                      <p:cBhvr>
                                        <p:cTn id="67" dur="500"/>
                                        <p:tgtEl>
                                          <p:spTgt spid="26624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711200" y="114300"/>
            <a:ext cx="7867650" cy="543202"/>
          </a:xfrm>
        </p:spPr>
        <p:txBody>
          <a:bodyPr/>
          <a:lstStyle/>
          <a:p>
            <a:r>
              <a:rPr lang="en-US" altLang="zh-CN" dirty="0" smtClean="0">
                <a:solidFill>
                  <a:srgbClr val="FF0000"/>
                </a:solidFill>
                <a:ea typeface="华文中宋" panose="02010600040101010101" pitchFamily="2" charset="-122"/>
              </a:rPr>
              <a:t>R</a:t>
            </a:r>
            <a:r>
              <a:rPr lang="zh-CN" altLang="en-US" dirty="0" smtClean="0">
                <a:solidFill>
                  <a:srgbClr val="FF0000"/>
                </a:solidFill>
                <a:ea typeface="华文中宋" panose="02010600040101010101" pitchFamily="2" charset="-122"/>
              </a:rPr>
              <a:t>型指令</a:t>
            </a:r>
            <a:endParaRPr lang="zh-CN" altLang="en-US" dirty="0" smtClean="0">
              <a:ea typeface="宋体" panose="02010600030101010101" pitchFamily="2" charset="-122"/>
            </a:endParaRPr>
          </a:p>
        </p:txBody>
      </p:sp>
      <p:grpSp>
        <p:nvGrpSpPr>
          <p:cNvPr id="5" name="组合 4"/>
          <p:cNvGrpSpPr>
            <a:grpSpLocks/>
          </p:cNvGrpSpPr>
          <p:nvPr/>
        </p:nvGrpSpPr>
        <p:grpSpPr bwMode="auto">
          <a:xfrm>
            <a:off x="0" y="1258888"/>
            <a:ext cx="9063318" cy="1236662"/>
            <a:chOff x="1583668" y="1974162"/>
            <a:chExt cx="5795389" cy="1067982"/>
          </a:xfrm>
        </p:grpSpPr>
        <p:sp>
          <p:nvSpPr>
            <p:cNvPr id="6" name="矩形 5"/>
            <p:cNvSpPr/>
            <p:nvPr/>
          </p:nvSpPr>
          <p:spPr>
            <a:xfrm>
              <a:off x="1618158" y="2307411"/>
              <a:ext cx="1224964" cy="360225"/>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0000"/>
                  </a:solidFill>
                </a:rPr>
                <a:t>op</a:t>
              </a:r>
              <a:endParaRPr lang="zh-CN" altLang="en-US" sz="2400" dirty="0">
                <a:solidFill>
                  <a:srgbClr val="FF0000"/>
                </a:solidFill>
              </a:endParaRPr>
            </a:p>
          </p:txBody>
        </p:sp>
        <p:sp>
          <p:nvSpPr>
            <p:cNvPr id="7" name="矩形 6"/>
            <p:cNvSpPr/>
            <p:nvPr/>
          </p:nvSpPr>
          <p:spPr>
            <a:xfrm>
              <a:off x="2843122"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rs</a:t>
              </a:r>
              <a:endParaRPr lang="zh-CN" altLang="en-US" sz="2400" dirty="0">
                <a:solidFill>
                  <a:srgbClr val="FF0000"/>
                </a:solidFill>
              </a:endParaRPr>
            </a:p>
          </p:txBody>
        </p:sp>
        <p:sp>
          <p:nvSpPr>
            <p:cNvPr id="8" name="矩形 7"/>
            <p:cNvSpPr/>
            <p:nvPr/>
          </p:nvSpPr>
          <p:spPr>
            <a:xfrm>
              <a:off x="3706543" y="2307411"/>
              <a:ext cx="864610"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rt</a:t>
              </a:r>
              <a:endParaRPr lang="zh-CN" altLang="en-US" sz="2400" dirty="0">
                <a:solidFill>
                  <a:srgbClr val="FF0000"/>
                </a:solidFill>
              </a:endParaRPr>
            </a:p>
          </p:txBody>
        </p:sp>
        <p:sp>
          <p:nvSpPr>
            <p:cNvPr id="9" name="矩形 8"/>
            <p:cNvSpPr/>
            <p:nvPr/>
          </p:nvSpPr>
          <p:spPr>
            <a:xfrm>
              <a:off x="4571153"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rd</a:t>
              </a:r>
              <a:endParaRPr lang="zh-CN" altLang="en-US" sz="2400" dirty="0">
                <a:solidFill>
                  <a:srgbClr val="FF0000"/>
                </a:solidFill>
              </a:endParaRPr>
            </a:p>
          </p:txBody>
        </p:sp>
        <p:sp>
          <p:nvSpPr>
            <p:cNvPr id="10" name="矩形 9"/>
            <p:cNvSpPr/>
            <p:nvPr/>
          </p:nvSpPr>
          <p:spPr>
            <a:xfrm>
              <a:off x="5434575" y="2307411"/>
              <a:ext cx="86461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shamt</a:t>
              </a:r>
              <a:endParaRPr lang="zh-CN" altLang="en-US" sz="2400" dirty="0">
                <a:solidFill>
                  <a:srgbClr val="FF0000"/>
                </a:solidFill>
              </a:endParaRPr>
            </a:p>
          </p:txBody>
        </p:sp>
        <p:sp>
          <p:nvSpPr>
            <p:cNvPr id="11" name="矩形 10"/>
            <p:cNvSpPr/>
            <p:nvPr/>
          </p:nvSpPr>
          <p:spPr>
            <a:xfrm>
              <a:off x="6299186" y="2307411"/>
              <a:ext cx="107987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func</a:t>
              </a:r>
              <a:endParaRPr lang="zh-CN" altLang="en-US" sz="2400" dirty="0">
                <a:solidFill>
                  <a:srgbClr val="FF0000"/>
                </a:solidFill>
              </a:endParaRPr>
            </a:p>
          </p:txBody>
        </p:sp>
        <p:grpSp>
          <p:nvGrpSpPr>
            <p:cNvPr id="45073" name="组合 11"/>
            <p:cNvGrpSpPr>
              <a:grpSpLocks/>
            </p:cNvGrpSpPr>
            <p:nvPr/>
          </p:nvGrpSpPr>
          <p:grpSpPr bwMode="auto">
            <a:xfrm>
              <a:off x="1583668" y="2682104"/>
              <a:ext cx="5760640" cy="360040"/>
              <a:chOff x="1635795" y="3284984"/>
              <a:chExt cx="5760640" cy="360040"/>
            </a:xfrm>
          </p:grpSpPr>
          <p:sp>
            <p:nvSpPr>
              <p:cNvPr id="20" name="矩形 19"/>
              <p:cNvSpPr/>
              <p:nvPr/>
            </p:nvSpPr>
            <p:spPr>
              <a:xfrm>
                <a:off x="1635795" y="3284799"/>
                <a:ext cx="1223775"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sp>
            <p:nvSpPr>
              <p:cNvPr id="21" name="矩形 20"/>
              <p:cNvSpPr/>
              <p:nvPr/>
            </p:nvSpPr>
            <p:spPr>
              <a:xfrm>
                <a:off x="2859570"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2" name="矩形 21"/>
              <p:cNvSpPr/>
              <p:nvPr/>
            </p:nvSpPr>
            <p:spPr>
              <a:xfrm>
                <a:off x="3724180" y="3284799"/>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3" name="矩形 22"/>
              <p:cNvSpPr/>
              <p:nvPr/>
            </p:nvSpPr>
            <p:spPr>
              <a:xfrm>
                <a:off x="4588791" y="3284799"/>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4" name="矩形 23"/>
              <p:cNvSpPr/>
              <p:nvPr/>
            </p:nvSpPr>
            <p:spPr>
              <a:xfrm>
                <a:off x="5452213"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5" name="矩形 24"/>
              <p:cNvSpPr/>
              <p:nvPr/>
            </p:nvSpPr>
            <p:spPr>
              <a:xfrm>
                <a:off x="6316823" y="3284799"/>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grpSp>
        <p:grpSp>
          <p:nvGrpSpPr>
            <p:cNvPr id="45074" name="组合 12"/>
            <p:cNvGrpSpPr>
              <a:grpSpLocks/>
            </p:cNvGrpSpPr>
            <p:nvPr/>
          </p:nvGrpSpPr>
          <p:grpSpPr bwMode="auto">
            <a:xfrm>
              <a:off x="1583668" y="1974162"/>
              <a:ext cx="5760899" cy="360225"/>
              <a:chOff x="1635795" y="3284984"/>
              <a:chExt cx="5760899" cy="360225"/>
            </a:xfrm>
          </p:grpSpPr>
          <p:sp>
            <p:nvSpPr>
              <p:cNvPr id="14" name="矩形 13"/>
              <p:cNvSpPr/>
              <p:nvPr/>
            </p:nvSpPr>
            <p:spPr>
              <a:xfrm>
                <a:off x="1635795" y="3284984"/>
                <a:ext cx="1223775"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31          26</a:t>
                </a:r>
                <a:endParaRPr lang="zh-CN" altLang="en-US" sz="1800" dirty="0">
                  <a:solidFill>
                    <a:schemeClr val="tx1"/>
                  </a:solidFill>
                </a:endParaRPr>
              </a:p>
            </p:txBody>
          </p:sp>
          <p:sp>
            <p:nvSpPr>
              <p:cNvPr id="15" name="矩形 14"/>
              <p:cNvSpPr/>
              <p:nvPr/>
            </p:nvSpPr>
            <p:spPr>
              <a:xfrm>
                <a:off x="2859570"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25    21</a:t>
                </a:r>
                <a:endParaRPr lang="zh-CN" altLang="en-US" sz="1800" dirty="0">
                  <a:solidFill>
                    <a:schemeClr val="tx1"/>
                  </a:solidFill>
                </a:endParaRPr>
              </a:p>
            </p:txBody>
          </p:sp>
          <p:sp>
            <p:nvSpPr>
              <p:cNvPr id="16" name="矩形 15"/>
              <p:cNvSpPr/>
              <p:nvPr/>
            </p:nvSpPr>
            <p:spPr>
              <a:xfrm>
                <a:off x="3724180" y="3284984"/>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20    16</a:t>
                </a:r>
                <a:endParaRPr lang="zh-CN" altLang="en-US" sz="1800" dirty="0">
                  <a:solidFill>
                    <a:schemeClr val="tx1"/>
                  </a:solidFill>
                </a:endParaRPr>
              </a:p>
            </p:txBody>
          </p:sp>
          <p:sp>
            <p:nvSpPr>
              <p:cNvPr id="17" name="矩形 16"/>
              <p:cNvSpPr/>
              <p:nvPr/>
            </p:nvSpPr>
            <p:spPr>
              <a:xfrm>
                <a:off x="4588791" y="3284984"/>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15    11</a:t>
                </a:r>
                <a:endParaRPr lang="zh-CN" altLang="en-US" sz="1800" dirty="0">
                  <a:solidFill>
                    <a:schemeClr val="tx1"/>
                  </a:solidFill>
                </a:endParaRPr>
              </a:p>
            </p:txBody>
          </p:sp>
          <p:sp>
            <p:nvSpPr>
              <p:cNvPr id="18" name="矩形 17"/>
              <p:cNvSpPr/>
              <p:nvPr/>
            </p:nvSpPr>
            <p:spPr>
              <a:xfrm>
                <a:off x="5452213"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10     6</a:t>
                </a:r>
                <a:endParaRPr lang="zh-CN" altLang="en-US" sz="1800" dirty="0">
                  <a:solidFill>
                    <a:schemeClr val="tx1"/>
                  </a:solidFill>
                </a:endParaRPr>
              </a:p>
            </p:txBody>
          </p:sp>
          <p:sp>
            <p:nvSpPr>
              <p:cNvPr id="19" name="矩形 18"/>
              <p:cNvSpPr/>
              <p:nvPr/>
            </p:nvSpPr>
            <p:spPr>
              <a:xfrm>
                <a:off x="6316823" y="3284984"/>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50</a:t>
                </a:r>
                <a:endParaRPr lang="zh-CN" altLang="en-US" sz="1800" dirty="0">
                  <a:solidFill>
                    <a:schemeClr val="tx1"/>
                  </a:solidFill>
                </a:endParaRPr>
              </a:p>
            </p:txBody>
          </p:sp>
        </p:grpSp>
      </p:grpSp>
      <p:sp>
        <p:nvSpPr>
          <p:cNvPr id="26" name="Text Box 3"/>
          <p:cNvSpPr txBox="1">
            <a:spLocks noChangeArrowheads="1"/>
          </p:cNvSpPr>
          <p:nvPr/>
        </p:nvSpPr>
        <p:spPr bwMode="auto">
          <a:xfrm>
            <a:off x="711200" y="2663277"/>
            <a:ext cx="7424737"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zh-CN" altLang="en-US" sz="2400" dirty="0">
                <a:ea typeface="华文中宋" panose="02010600040101010101" pitchFamily="2" charset="-122"/>
              </a:rPr>
              <a:t>参与操作的</a:t>
            </a:r>
            <a:r>
              <a:rPr lang="en-US" altLang="zh-CN" sz="2400" dirty="0">
                <a:ea typeface="华文中宋" panose="02010600040101010101" pitchFamily="2" charset="-122"/>
              </a:rPr>
              <a:t>3</a:t>
            </a:r>
            <a:r>
              <a:rPr lang="zh-CN" altLang="en-US" sz="2400" dirty="0">
                <a:ea typeface="华文中宋" panose="02010600040101010101" pitchFamily="2" charset="-122"/>
              </a:rPr>
              <a:t>个操作数都是寄存器操作数；</a:t>
            </a:r>
          </a:p>
        </p:txBody>
      </p:sp>
      <p:sp>
        <p:nvSpPr>
          <p:cNvPr id="27" name="Text Box 3"/>
          <p:cNvSpPr txBox="1">
            <a:spLocks noChangeArrowheads="1"/>
          </p:cNvSpPr>
          <p:nvPr/>
        </p:nvSpPr>
        <p:spPr bwMode="auto">
          <a:xfrm>
            <a:off x="711200" y="3193502"/>
            <a:ext cx="7424737"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dirty="0">
                <a:ea typeface="华文中宋" panose="02010600040101010101" pitchFamily="2" charset="-122"/>
              </a:rPr>
              <a:t>R</a:t>
            </a:r>
            <a:r>
              <a:rPr lang="zh-CN" altLang="en-US" sz="2400" dirty="0">
                <a:ea typeface="华文中宋" panose="02010600040101010101" pitchFamily="2" charset="-122"/>
              </a:rPr>
              <a:t>型指令的</a:t>
            </a:r>
            <a:r>
              <a:rPr lang="en-US" altLang="zh-CN" sz="2400" dirty="0">
                <a:ea typeface="华文中宋" panose="02010600040101010101" pitchFamily="2" charset="-122"/>
              </a:rPr>
              <a:t>op</a:t>
            </a:r>
            <a:r>
              <a:rPr lang="zh-CN" altLang="en-US" sz="2400" dirty="0">
                <a:ea typeface="华文中宋" panose="02010600040101010101" pitchFamily="2" charset="-122"/>
              </a:rPr>
              <a:t>全为</a:t>
            </a:r>
            <a:r>
              <a:rPr lang="en-US" altLang="zh-CN" sz="2400" dirty="0">
                <a:ea typeface="华文中宋" panose="02010600040101010101" pitchFamily="2" charset="-122"/>
              </a:rPr>
              <a:t>0</a:t>
            </a:r>
            <a:r>
              <a:rPr lang="zh-CN" altLang="en-US" sz="2400" dirty="0">
                <a:ea typeface="华文中宋" panose="02010600040101010101" pitchFamily="2" charset="-122"/>
              </a:rPr>
              <a:t>，具体功能由</a:t>
            </a:r>
            <a:r>
              <a:rPr lang="en-US" altLang="zh-CN" sz="2400" dirty="0" err="1">
                <a:ea typeface="华文中宋" panose="02010600040101010101" pitchFamily="2" charset="-122"/>
              </a:rPr>
              <a:t>func</a:t>
            </a:r>
            <a:r>
              <a:rPr lang="zh-CN" altLang="en-US" sz="2400" dirty="0">
                <a:ea typeface="华文中宋" panose="02010600040101010101" pitchFamily="2" charset="-122"/>
              </a:rPr>
              <a:t>部分确定；</a:t>
            </a:r>
          </a:p>
        </p:txBody>
      </p:sp>
      <p:sp>
        <p:nvSpPr>
          <p:cNvPr id="28" name="Text Box 3"/>
          <p:cNvSpPr txBox="1">
            <a:spLocks noChangeArrowheads="1"/>
          </p:cNvSpPr>
          <p:nvPr/>
        </p:nvSpPr>
        <p:spPr bwMode="auto">
          <a:xfrm>
            <a:off x="711200" y="3742777"/>
            <a:ext cx="7424737"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rs</a:t>
            </a:r>
            <a:r>
              <a:rPr lang="zh-CN" altLang="en-US" sz="2400">
                <a:ea typeface="华文中宋" panose="02010600040101010101" pitchFamily="2" charset="-122"/>
              </a:rPr>
              <a:t>：第</a:t>
            </a:r>
            <a:r>
              <a:rPr lang="en-US" altLang="zh-CN" sz="2400">
                <a:ea typeface="华文中宋" panose="02010600040101010101" pitchFamily="2" charset="-122"/>
              </a:rPr>
              <a:t>1</a:t>
            </a:r>
            <a:r>
              <a:rPr lang="zh-CN" altLang="en-US" sz="2400">
                <a:ea typeface="华文中宋" panose="02010600040101010101" pitchFamily="2" charset="-122"/>
              </a:rPr>
              <a:t>个源操作数；</a:t>
            </a:r>
          </a:p>
        </p:txBody>
      </p:sp>
      <p:sp>
        <p:nvSpPr>
          <p:cNvPr id="29" name="Text Box 3"/>
          <p:cNvSpPr txBox="1">
            <a:spLocks noChangeArrowheads="1"/>
          </p:cNvSpPr>
          <p:nvPr/>
        </p:nvSpPr>
        <p:spPr bwMode="auto">
          <a:xfrm>
            <a:off x="701675" y="4255540"/>
            <a:ext cx="7424737"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rt</a:t>
            </a:r>
            <a:r>
              <a:rPr lang="zh-CN" altLang="en-US" sz="2400">
                <a:ea typeface="华文中宋" panose="02010600040101010101" pitchFamily="2" charset="-122"/>
              </a:rPr>
              <a:t>：第</a:t>
            </a:r>
            <a:r>
              <a:rPr lang="en-US" altLang="zh-CN" sz="2400">
                <a:ea typeface="华文中宋" panose="02010600040101010101" pitchFamily="2" charset="-122"/>
              </a:rPr>
              <a:t>2</a:t>
            </a:r>
            <a:r>
              <a:rPr lang="zh-CN" altLang="en-US" sz="2400">
                <a:ea typeface="华文中宋" panose="02010600040101010101" pitchFamily="2" charset="-122"/>
              </a:rPr>
              <a:t>个源操作数；</a:t>
            </a:r>
          </a:p>
        </p:txBody>
      </p:sp>
      <p:sp>
        <p:nvSpPr>
          <p:cNvPr id="30" name="Text Box 3"/>
          <p:cNvSpPr txBox="1">
            <a:spLocks noChangeArrowheads="1"/>
          </p:cNvSpPr>
          <p:nvPr/>
        </p:nvSpPr>
        <p:spPr bwMode="auto">
          <a:xfrm>
            <a:off x="701675" y="4785765"/>
            <a:ext cx="7424737"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a:ea typeface="华文中宋" panose="02010600040101010101" pitchFamily="2" charset="-122"/>
              </a:rPr>
              <a:t>rd</a:t>
            </a:r>
            <a:r>
              <a:rPr lang="zh-CN" altLang="en-US" sz="2400">
                <a:ea typeface="华文中宋" panose="02010600040101010101" pitchFamily="2" charset="-122"/>
              </a:rPr>
              <a:t>：目的寄存器；</a:t>
            </a:r>
          </a:p>
        </p:txBody>
      </p:sp>
      <p:sp>
        <p:nvSpPr>
          <p:cNvPr id="31" name="Text Box 3"/>
          <p:cNvSpPr txBox="1">
            <a:spLocks noChangeArrowheads="1"/>
          </p:cNvSpPr>
          <p:nvPr/>
        </p:nvSpPr>
        <p:spPr bwMode="auto">
          <a:xfrm>
            <a:off x="698499" y="5306465"/>
            <a:ext cx="8370887"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400" dirty="0" err="1">
                <a:ea typeface="华文中宋" panose="02010600040101010101" pitchFamily="2" charset="-122"/>
              </a:rPr>
              <a:t>shamt</a:t>
            </a:r>
            <a:r>
              <a:rPr lang="zh-CN" altLang="en-US" sz="2400" dirty="0">
                <a:ea typeface="华文中宋" panose="02010600040101010101" pitchFamily="2" charset="-122"/>
              </a:rPr>
              <a:t>：对非移位指令为</a:t>
            </a:r>
            <a:r>
              <a:rPr lang="en-US" altLang="zh-CN" sz="2400" dirty="0">
                <a:ea typeface="华文中宋" panose="02010600040101010101" pitchFamily="2" charset="-122"/>
              </a:rPr>
              <a:t>00000</a:t>
            </a:r>
            <a:r>
              <a:rPr lang="zh-CN" altLang="en-US" sz="2400" dirty="0">
                <a:ea typeface="华文中宋" panose="02010600040101010101" pitchFamily="2" charset="-122"/>
              </a:rPr>
              <a:t>。移位指令为移位次数。</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1200" y="114300"/>
            <a:ext cx="5797550" cy="373063"/>
          </a:xfrm>
        </p:spPr>
        <p:txBody>
          <a:bodyPr/>
          <a:lstStyle/>
          <a:p>
            <a:r>
              <a:rPr lang="zh-CN" altLang="en-US" smtClean="0">
                <a:ea typeface="宋体" panose="02010600030101010101" pitchFamily="2" charset="-122"/>
              </a:rPr>
              <a:t>常见</a:t>
            </a:r>
            <a:r>
              <a:rPr lang="en-US" altLang="zh-CN" smtClean="0">
                <a:ea typeface="宋体" panose="02010600030101010101" pitchFamily="2" charset="-122"/>
              </a:rPr>
              <a:t>R</a:t>
            </a:r>
            <a:r>
              <a:rPr lang="zh-CN" altLang="en-US" smtClean="0">
                <a:ea typeface="宋体" panose="02010600030101010101" pitchFamily="2" charset="-122"/>
              </a:rPr>
              <a:t>型</a:t>
            </a:r>
            <a:r>
              <a:rPr lang="en-US" altLang="zh-CN" smtClean="0">
                <a:ea typeface="宋体" panose="02010600030101010101" pitchFamily="2" charset="-122"/>
              </a:rPr>
              <a:t>MIPS</a:t>
            </a:r>
            <a:r>
              <a:rPr lang="zh-CN" altLang="en-US" smtClean="0">
                <a:ea typeface="宋体" panose="02010600030101010101" pitchFamily="2" charset="-122"/>
              </a:rPr>
              <a:t>指令的操作码编码</a:t>
            </a:r>
            <a:r>
              <a:rPr lang="en-US" altLang="zh-CN" smtClean="0">
                <a:ea typeface="宋体" panose="02010600030101010101" pitchFamily="2" charset="-122"/>
              </a:rPr>
              <a:t>/</a:t>
            </a:r>
            <a:r>
              <a:rPr lang="zh-CN" altLang="en-US" smtClean="0">
                <a:ea typeface="宋体" panose="02010600030101010101" pitchFamily="2" charset="-122"/>
              </a:rPr>
              <a:t>解码表</a:t>
            </a:r>
          </a:p>
        </p:txBody>
      </p:sp>
      <p:graphicFrame>
        <p:nvGraphicFramePr>
          <p:cNvPr id="15" name="表格 14"/>
          <p:cNvGraphicFramePr>
            <a:graphicFrameLocks noGrp="1"/>
          </p:cNvGraphicFramePr>
          <p:nvPr/>
        </p:nvGraphicFramePr>
        <p:xfrm>
          <a:off x="2" y="749286"/>
          <a:ext cx="9067753" cy="5344010"/>
        </p:xfrm>
        <a:graphic>
          <a:graphicData uri="http://schemas.openxmlformats.org/drawingml/2006/table">
            <a:tbl>
              <a:tblPr firstRow="1" bandRow="1"/>
              <a:tblGrid>
                <a:gridCol w="844749"/>
                <a:gridCol w="1090807"/>
                <a:gridCol w="1006898"/>
                <a:gridCol w="1090807"/>
                <a:gridCol w="1006898"/>
                <a:gridCol w="1090807"/>
                <a:gridCol w="1174715"/>
                <a:gridCol w="1762072"/>
              </a:tblGrid>
              <a:tr h="534401">
                <a:tc>
                  <a:txBody>
                    <a:bodyPr/>
                    <a:lstStyle/>
                    <a:p>
                      <a:pPr algn="ctr"/>
                      <a:r>
                        <a:rPr lang="zh-CN" altLang="en-US" sz="2000" dirty="0" smtClean="0">
                          <a:ln>
                            <a:solidFill>
                              <a:sysClr val="windowText" lastClr="000000"/>
                            </a:solidFill>
                          </a:ln>
                          <a:solidFill>
                            <a:schemeClr val="tx1"/>
                          </a:solidFill>
                        </a:rPr>
                        <a:t>指令</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b="0" dirty="0" smtClean="0">
                          <a:ln>
                            <a:solidFill>
                              <a:sysClr val="windowText" lastClr="000000"/>
                            </a:solidFill>
                          </a:ln>
                          <a:solidFill>
                            <a:schemeClr val="tx1"/>
                          </a:solidFill>
                          <a:latin typeface="+mn-lt"/>
                          <a:ea typeface="+mj-ea"/>
                        </a:rPr>
                        <a:t>[31:26]</a:t>
                      </a:r>
                      <a:endParaRPr lang="zh-CN" altLang="en-US" sz="2000" b="0" dirty="0">
                        <a:ln>
                          <a:solidFill>
                            <a:sysClr val="windowText" lastClr="000000"/>
                          </a:solidFill>
                        </a:ln>
                        <a:solidFill>
                          <a:schemeClr val="tx1"/>
                        </a:solidFill>
                        <a:latin typeface="+mn-lt"/>
                        <a:ea typeface="+mj-ea"/>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[25:21]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[20:16]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[15:11]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[5:0]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功能</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smtClean="0">
                          <a:ln>
                            <a:solidFill>
                              <a:sysClr val="windowText" lastClr="000000"/>
                            </a:solidFill>
                          </a:ln>
                          <a:solidFill>
                            <a:schemeClr val="tx1"/>
                          </a:solidFill>
                        </a:rPr>
                        <a:t>add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寄存器加</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smtClean="0">
                          <a:ln>
                            <a:solidFill>
                              <a:sysClr val="windowText" lastClr="000000"/>
                            </a:solidFill>
                          </a:ln>
                          <a:solidFill>
                            <a:schemeClr val="tx1"/>
                          </a:solidFill>
                        </a:rPr>
                        <a:t>sub</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寄存器减</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smtClean="0">
                          <a:ln>
                            <a:solidFill>
                              <a:sysClr val="windowText" lastClr="000000"/>
                            </a:solidFill>
                          </a:ln>
                          <a:solidFill>
                            <a:schemeClr val="tx1"/>
                          </a:solidFill>
                        </a:rPr>
                        <a:t>and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寄存器与</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smtClean="0">
                          <a:ln>
                            <a:solidFill>
                              <a:sysClr val="windowText" lastClr="000000"/>
                            </a:solidFill>
                          </a:ln>
                          <a:solidFill>
                            <a:schemeClr val="tx1"/>
                          </a:solidFill>
                        </a:rPr>
                        <a:t>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100101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寄存器或</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err="1" smtClean="0">
                          <a:ln>
                            <a:solidFill>
                              <a:sysClr val="windowText" lastClr="000000"/>
                            </a:solidFill>
                          </a:ln>
                          <a:solidFill>
                            <a:schemeClr val="tx1"/>
                          </a:solidFill>
                        </a:rPr>
                        <a:t>xor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100110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寄存器异或</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err="1" smtClean="0">
                          <a:ln>
                            <a:solidFill>
                              <a:sysClr val="windowText" lastClr="000000"/>
                            </a:solidFill>
                          </a:ln>
                          <a:solidFill>
                            <a:schemeClr val="tx1"/>
                          </a:solidFill>
                        </a:rPr>
                        <a:t>sll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左移</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err="1" smtClean="0">
                          <a:ln>
                            <a:solidFill>
                              <a:sysClr val="windowText" lastClr="000000"/>
                            </a:solidFill>
                          </a:ln>
                          <a:solidFill>
                            <a:schemeClr val="tx1"/>
                          </a:solidFill>
                        </a:rPr>
                        <a:t>srl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逻辑右移</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err="1" smtClean="0">
                          <a:ln>
                            <a:solidFill>
                              <a:sysClr val="windowText" lastClr="000000"/>
                            </a:solidFill>
                          </a:ln>
                          <a:solidFill>
                            <a:schemeClr val="tx1"/>
                          </a:solidFill>
                        </a:rPr>
                        <a:t>sra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算术右移</a:t>
                      </a:r>
                      <a:endParaRPr lang="zh-CN" altLang="en-US" sz="2000" dirty="0">
                        <a:ln>
                          <a:solidFill>
                            <a:sysClr val="windowText" lastClr="000000"/>
                          </a:solidFill>
                        </a:ln>
                        <a:solidFill>
                          <a:schemeClr val="tx1"/>
                        </a:solidFill>
                      </a:endParaRPr>
                    </a:p>
                  </a:txBody>
                  <a:tcPr anchor="ctr">
                    <a:solidFill>
                      <a:srgbClr val="FDFBFB"/>
                    </a:solidFill>
                  </a:tcPr>
                </a:tc>
              </a:tr>
              <a:tr h="534401">
                <a:tc>
                  <a:txBody>
                    <a:bodyPr/>
                    <a:lstStyle/>
                    <a:p>
                      <a:pPr algn="ctr"/>
                      <a:r>
                        <a:rPr lang="en-US" altLang="zh-CN" sz="2000" dirty="0" err="1" smtClean="0">
                          <a:ln>
                            <a:solidFill>
                              <a:sysClr val="windowText" lastClr="000000"/>
                            </a:solidFill>
                          </a:ln>
                          <a:solidFill>
                            <a:schemeClr val="tx1"/>
                          </a:solidFill>
                        </a:rPr>
                        <a:t>jr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smtClean="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smtClean="0">
                          <a:ln>
                            <a:solidFill>
                              <a:sysClr val="windowText" lastClr="000000"/>
                            </a:solidFill>
                          </a:ln>
                          <a:solidFill>
                            <a:schemeClr val="tx1"/>
                          </a:solidFill>
                        </a:rPr>
                        <a:t>001000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smtClean="0">
                          <a:ln>
                            <a:solidFill>
                              <a:sysClr val="windowText" lastClr="000000"/>
                            </a:solidFill>
                          </a:ln>
                          <a:solidFill>
                            <a:schemeClr val="tx1"/>
                          </a:solidFill>
                        </a:rPr>
                        <a:t>寄存器跳转</a:t>
                      </a:r>
                      <a:endParaRPr lang="zh-CN" altLang="en-US" sz="2000" dirty="0">
                        <a:ln>
                          <a:solidFill>
                            <a:sysClr val="windowText" lastClr="000000"/>
                          </a:solidFill>
                        </a:ln>
                        <a:solidFill>
                          <a:schemeClr val="tx1"/>
                        </a:solidFill>
                      </a:endParaRPr>
                    </a:p>
                  </a:txBody>
                  <a:tcPr anchor="ctr">
                    <a:solidFill>
                      <a:srgbClr val="FDFBFB"/>
                    </a:solidFill>
                  </a:tcPr>
                </a:tc>
              </a:tr>
            </a:tbl>
          </a:graphicData>
        </a:graphic>
      </p:graphicFrame>
      <p:sp>
        <p:nvSpPr>
          <p:cNvPr id="2" name="灯片编号占位符 1"/>
          <p:cNvSpPr>
            <a:spLocks noGrp="1"/>
          </p:cNvSpPr>
          <p:nvPr>
            <p:ph type="sldNum" sz="quarter" idx="4"/>
          </p:nvPr>
        </p:nvSpPr>
        <p:spPr/>
        <p:txBody>
          <a:bodyPr/>
          <a:lstStyle/>
          <a:p>
            <a:fld id="{395DEAD1-49DF-46A7-BC72-EE85A9CC6BAA}" type="slidenum">
              <a:rPr lang="zh-CN" altLang="en-US" smtClean="0"/>
              <a:pPr/>
              <a:t>39</a:t>
            </a:fld>
            <a:endParaRPr lang="zh-CN" altLang="en-US" dirty="0"/>
          </a:p>
        </p:txBody>
      </p:sp>
      <p:sp>
        <p:nvSpPr>
          <p:cNvPr id="6" name="Text Box 6"/>
          <p:cNvSpPr txBox="1">
            <a:spLocks noChangeArrowheads="1"/>
          </p:cNvSpPr>
          <p:nvPr/>
        </p:nvSpPr>
        <p:spPr bwMode="auto">
          <a:xfrm>
            <a:off x="5938988" y="6281103"/>
            <a:ext cx="114617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rId2" action="ppaction://hlinksldjump"/>
              </a:rPr>
              <a:t>BACK</a:t>
            </a:r>
            <a:endParaRPr lang="en-US" altLang="zh-CN" sz="1800" dirty="0"/>
          </a:p>
        </p:txBody>
      </p:sp>
      <p:sp>
        <p:nvSpPr>
          <p:cNvPr id="7" name="Text Box 6"/>
          <p:cNvSpPr txBox="1">
            <a:spLocks noChangeArrowheads="1"/>
          </p:cNvSpPr>
          <p:nvPr/>
        </p:nvSpPr>
        <p:spPr bwMode="auto">
          <a:xfrm>
            <a:off x="7371548" y="6269673"/>
            <a:ext cx="114617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smtClean="0">
                <a:hlinkClick r:id="rId3" action="ppaction://hlinksldjump"/>
              </a:rPr>
              <a:t>BACK</a:t>
            </a:r>
            <a:r>
              <a:rPr lang="en-US" altLang="zh-CN" sz="1800" dirty="0" smtClean="0">
                <a:hlinkClick r:id="rId3" action="ppaction://hlinksldjump"/>
              </a:rPr>
              <a:t>2</a:t>
            </a:r>
            <a:endParaRPr lang="en-US" altLang="zh-CN"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8500" y="42863"/>
            <a:ext cx="6781800" cy="422275"/>
          </a:xfrm>
        </p:spPr>
        <p:txBody>
          <a:bodyPr/>
          <a:lstStyle/>
          <a:p>
            <a:r>
              <a:rPr lang="zh-CN" altLang="en-US" sz="2800" smtClean="0">
                <a:latin typeface="宋体" panose="02010600030101010101" pitchFamily="2" charset="-122"/>
                <a:ea typeface="宋体" panose="02010600030101010101" pitchFamily="2" charset="-122"/>
              </a:rPr>
              <a:t>一条指令须包含的信息</a:t>
            </a:r>
            <a:endParaRPr lang="zh-CN" altLang="en-US" sz="3200" smtClean="0">
              <a:latin typeface="宋体" panose="02010600030101010101" pitchFamily="2" charset="-122"/>
              <a:ea typeface="宋体" panose="02010600030101010101" pitchFamily="2" charset="-122"/>
            </a:endParaRPr>
          </a:p>
        </p:txBody>
      </p:sp>
      <p:sp>
        <p:nvSpPr>
          <p:cNvPr id="347139" name="Rectangle 3"/>
          <p:cNvSpPr>
            <a:spLocks noGrp="1" noChangeArrowheads="1"/>
          </p:cNvSpPr>
          <p:nvPr>
            <p:ph type="body" idx="1"/>
          </p:nvPr>
        </p:nvSpPr>
        <p:spPr>
          <a:xfrm>
            <a:off x="446088" y="868363"/>
            <a:ext cx="8615362" cy="5354637"/>
          </a:xfrm>
          <a:noFill/>
        </p:spPr>
        <p:txBody>
          <a:bodyPr/>
          <a:lstStyle/>
          <a:p>
            <a:pPr marL="342900" indent="-342900">
              <a:lnSpc>
                <a:spcPct val="110000"/>
              </a:lnSpc>
              <a:buFont typeface="Wingdings" panose="05000000000000000000" pitchFamily="2" charset="2"/>
              <a:buNone/>
            </a:pPr>
            <a:r>
              <a:rPr lang="zh-CN" altLang="en-US" sz="2400" dirty="0" smtClean="0">
                <a:solidFill>
                  <a:srgbClr val="31209A"/>
                </a:solidFill>
                <a:latin typeface="黑体" panose="02010609060101010101" pitchFamily="49" charset="-122"/>
                <a:ea typeface="黑体" panose="02010609060101010101" pitchFamily="49" charset="-122"/>
              </a:rPr>
              <a:t>一条指令必须</a:t>
            </a:r>
            <a:r>
              <a:rPr lang="zh-CN" altLang="en-US" sz="2400" dirty="0" smtClean="0">
                <a:solidFill>
                  <a:schemeClr val="accent1"/>
                </a:solidFill>
                <a:latin typeface="黑体" panose="02010609060101010101" pitchFamily="49" charset="-122"/>
                <a:ea typeface="黑体" panose="02010609060101010101" pitchFamily="49" charset="-122"/>
              </a:rPr>
              <a:t>明显</a:t>
            </a:r>
            <a:r>
              <a:rPr lang="zh-CN" altLang="en-US" sz="2400" dirty="0" smtClean="0">
                <a:solidFill>
                  <a:srgbClr val="31209A"/>
                </a:solidFill>
                <a:latin typeface="黑体" panose="02010609060101010101" pitchFamily="49" charset="-122"/>
                <a:ea typeface="黑体" panose="02010609060101010101" pitchFamily="49" charset="-122"/>
              </a:rPr>
              <a:t>或</a:t>
            </a:r>
            <a:r>
              <a:rPr lang="zh-CN" altLang="en-US" sz="2400" dirty="0" smtClean="0">
                <a:solidFill>
                  <a:schemeClr val="accent1"/>
                </a:solidFill>
                <a:latin typeface="黑体" panose="02010609060101010101" pitchFamily="49" charset="-122"/>
                <a:ea typeface="黑体" panose="02010609060101010101" pitchFamily="49" charset="-122"/>
              </a:rPr>
              <a:t>隐含</a:t>
            </a:r>
            <a:r>
              <a:rPr lang="zh-CN" altLang="en-US" sz="2400" dirty="0" smtClean="0">
                <a:solidFill>
                  <a:srgbClr val="31209A"/>
                </a:solidFill>
                <a:latin typeface="黑体" panose="02010609060101010101" pitchFamily="49" charset="-122"/>
                <a:ea typeface="黑体" panose="02010609060101010101" pitchFamily="49" charset="-122"/>
              </a:rPr>
              <a:t>包含的信息有哪些？</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操作码：指定操作类型</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操作码长度：固定／可变</a:t>
            </a:r>
            <a:r>
              <a:rPr lang="en-US"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源操作数或其地址：一个或多个源操作数所在的地址</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操作数来源：主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寄存器</a:t>
            </a:r>
            <a:r>
              <a:rPr lang="en-US" altLang="zh-CN" sz="2400" dirty="0" smtClean="0">
                <a:solidFill>
                  <a:srgbClr val="31209A"/>
                </a:solidFill>
                <a:latin typeface="黑体" panose="02010609060101010101" pitchFamily="49" charset="-122"/>
                <a:ea typeface="黑体" panose="02010609060101010101" pitchFamily="49" charset="-122"/>
              </a:rPr>
              <a:t>/</a:t>
            </a:r>
            <a:r>
              <a:rPr lang="en-US" altLang="en-US" sz="2400" dirty="0" smtClean="0">
                <a:solidFill>
                  <a:srgbClr val="31209A"/>
                </a:solidFill>
                <a:latin typeface="黑体" panose="02010609060101010101" pitchFamily="49" charset="-122"/>
                <a:ea typeface="黑体" panose="02010609060101010101" pitchFamily="49" charset="-122"/>
              </a:rPr>
              <a:t>I/O</a:t>
            </a:r>
            <a:r>
              <a:rPr lang="zh-CN" altLang="en-US" sz="2400" dirty="0" smtClean="0">
                <a:solidFill>
                  <a:srgbClr val="31209A"/>
                </a:solidFill>
                <a:latin typeface="黑体" panose="02010609060101010101" pitchFamily="49" charset="-122"/>
                <a:ea typeface="黑体" panose="02010609060101010101" pitchFamily="49" charset="-122"/>
              </a:rPr>
              <a:t>端口</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指令本身）</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结果的地址：产生的结果存放何处（目的操作数）</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结果地址：主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寄存器</a:t>
            </a:r>
            <a:r>
              <a:rPr lang="en-US" altLang="zh-CN" sz="2400" dirty="0" smtClean="0">
                <a:solidFill>
                  <a:srgbClr val="31209A"/>
                </a:solidFill>
                <a:latin typeface="黑体" panose="02010609060101010101" pitchFamily="49" charset="-122"/>
                <a:ea typeface="黑体" panose="02010609060101010101" pitchFamily="49" charset="-122"/>
              </a:rPr>
              <a:t>/</a:t>
            </a:r>
            <a:r>
              <a:rPr lang="en-US" altLang="en-US" sz="2400" dirty="0" smtClean="0">
                <a:solidFill>
                  <a:srgbClr val="31209A"/>
                </a:solidFill>
                <a:latin typeface="黑体" panose="02010609060101010101" pitchFamily="49" charset="-122"/>
                <a:ea typeface="黑体" panose="02010609060101010101" pitchFamily="49" charset="-122"/>
              </a:rPr>
              <a:t>I/O</a:t>
            </a:r>
            <a:r>
              <a:rPr lang="zh-CN" altLang="en-US" sz="2400" dirty="0" smtClean="0">
                <a:solidFill>
                  <a:srgbClr val="31209A"/>
                </a:solidFill>
                <a:latin typeface="黑体" panose="02010609060101010101" pitchFamily="49" charset="-122"/>
                <a:ea typeface="黑体" panose="02010609060101010101" pitchFamily="49" charset="-122"/>
              </a:rPr>
              <a:t>端口</a:t>
            </a:r>
            <a:r>
              <a:rPr lang="en-US"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smtClean="0">
                <a:solidFill>
                  <a:schemeClr val="accent2"/>
                </a:solidFill>
                <a:latin typeface="黑体" panose="02010609060101010101" pitchFamily="49" charset="-122"/>
                <a:ea typeface="黑体" panose="02010609060101010101" pitchFamily="49" charset="-122"/>
              </a:rPr>
              <a:t>下一条指令地址：下条指令存放何处</a:t>
            </a:r>
          </a:p>
          <a:p>
            <a:pPr marL="342900" indent="-342900">
              <a:lnSpc>
                <a:spcPct val="110000"/>
              </a:lnSpc>
              <a:buFont typeface="Monotype Sorts" pitchFamily="2" charset="2"/>
              <a:buChar char=" "/>
            </a:pPr>
            <a:r>
              <a:rPr lang="zh-CN" altLang="en-US" sz="2400" dirty="0" smtClean="0">
                <a:solidFill>
                  <a:srgbClr val="31209A"/>
                </a:solidFill>
                <a:latin typeface="黑体" panose="02010609060101010101" pitchFamily="49" charset="-122"/>
                <a:ea typeface="黑体" panose="02010609060101010101" pitchFamily="49" charset="-122"/>
              </a:rPr>
              <a:t>   </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下条指令地址 ：主</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虚</a:t>
            </a:r>
            <a:r>
              <a:rPr lang="en-US" altLang="zh-CN" sz="2400" dirty="0" smtClean="0">
                <a:solidFill>
                  <a:srgbClr val="31209A"/>
                </a:solidFill>
                <a:latin typeface="黑体" panose="02010609060101010101" pitchFamily="49" charset="-122"/>
                <a:ea typeface="黑体" panose="02010609060101010101" pitchFamily="49" charset="-122"/>
              </a:rPr>
              <a:t>)</a:t>
            </a:r>
            <a:r>
              <a:rPr lang="zh-CN" altLang="en-US" sz="2400" dirty="0" smtClean="0">
                <a:solidFill>
                  <a:srgbClr val="31209A"/>
                </a:solidFill>
                <a:latin typeface="黑体" panose="02010609060101010101" pitchFamily="49" charset="-122"/>
                <a:ea typeface="黑体" panose="02010609060101010101" pitchFamily="49" charset="-122"/>
              </a:rPr>
              <a:t>存</a:t>
            </a:r>
            <a:r>
              <a:rPr lang="zh-CN" altLang="zh-CN" sz="2400" dirty="0" smtClean="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Char char=" "/>
            </a:pPr>
            <a:r>
              <a:rPr lang="en-US" altLang="zh-CN" sz="2400" dirty="0" smtClean="0">
                <a:solidFill>
                  <a:srgbClr val="31209A"/>
                </a:solidFill>
                <a:latin typeface="黑体" panose="02010609060101010101" pitchFamily="49" charset="-122"/>
                <a:ea typeface="黑体" panose="02010609060101010101" pitchFamily="49" charset="-122"/>
              </a:rPr>
              <a:t>   (</a:t>
            </a:r>
            <a:r>
              <a:rPr lang="zh-CN" altLang="en-US" sz="2400" dirty="0" smtClean="0">
                <a:solidFill>
                  <a:srgbClr val="31209A"/>
                </a:solidFill>
                <a:latin typeface="黑体" panose="02010609060101010101" pitchFamily="49" charset="-122"/>
                <a:ea typeface="黑体" panose="02010609060101010101" pitchFamily="49" charset="-122"/>
              </a:rPr>
              <a:t>正常情况隐含在</a:t>
            </a:r>
            <a:r>
              <a:rPr lang="en-US" altLang="en-US" sz="2400" dirty="0" smtClean="0">
                <a:solidFill>
                  <a:srgbClr val="31209A"/>
                </a:solidFill>
                <a:latin typeface="黑体" panose="02010609060101010101" pitchFamily="49" charset="-122"/>
                <a:ea typeface="黑体" panose="02010609060101010101" pitchFamily="49" charset="-122"/>
              </a:rPr>
              <a:t>PC</a:t>
            </a:r>
            <a:r>
              <a:rPr lang="zh-CN" altLang="en-US" sz="2400" dirty="0" smtClean="0">
                <a:solidFill>
                  <a:srgbClr val="31209A"/>
                </a:solidFill>
                <a:latin typeface="黑体" panose="02010609060101010101" pitchFamily="49" charset="-122"/>
                <a:ea typeface="黑体" panose="02010609060101010101" pitchFamily="49" charset="-122"/>
              </a:rPr>
              <a:t>中，改变顺序时由指令给出）</a:t>
            </a:r>
          </a:p>
          <a:p>
            <a:pPr marL="342900" indent="-342900">
              <a:lnSpc>
                <a:spcPct val="110000"/>
              </a:lnSpc>
              <a:buFont typeface="Monotype Sorts" pitchFamily="2" charset="2"/>
              <a:buChar char="l"/>
            </a:pPr>
            <a:endParaRPr lang="zh-CN" altLang="en-US" dirty="0" smtClean="0">
              <a:solidFill>
                <a:srgbClr val="31209A"/>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7139">
                                            <p:txEl>
                                              <p:pRg st="1" end="1"/>
                                            </p:txEl>
                                          </p:spTgt>
                                        </p:tgtEl>
                                        <p:attrNameLst>
                                          <p:attrName>style.visibility</p:attrName>
                                        </p:attrNameLst>
                                      </p:cBhvr>
                                      <p:to>
                                        <p:strVal val="visible"/>
                                      </p:to>
                                    </p:set>
                                    <p:animEffect transition="in" filter="blinds(horizontal)">
                                      <p:cBhvr>
                                        <p:cTn id="7" dur="500"/>
                                        <p:tgtEl>
                                          <p:spTgt spid="3471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7139">
                                            <p:txEl>
                                              <p:pRg st="2" end="2"/>
                                            </p:txEl>
                                          </p:spTgt>
                                        </p:tgtEl>
                                        <p:attrNameLst>
                                          <p:attrName>style.visibility</p:attrName>
                                        </p:attrNameLst>
                                      </p:cBhvr>
                                      <p:to>
                                        <p:strVal val="visible"/>
                                      </p:to>
                                    </p:set>
                                    <p:animEffect transition="in" filter="blinds(horizontal)">
                                      <p:cBhvr>
                                        <p:cTn id="10" dur="500"/>
                                        <p:tgtEl>
                                          <p:spTgt spid="34713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47139">
                                            <p:txEl>
                                              <p:pRg st="3" end="3"/>
                                            </p:txEl>
                                          </p:spTgt>
                                        </p:tgtEl>
                                        <p:attrNameLst>
                                          <p:attrName>style.visibility</p:attrName>
                                        </p:attrNameLst>
                                      </p:cBhvr>
                                      <p:to>
                                        <p:strVal val="visible"/>
                                      </p:to>
                                    </p:set>
                                    <p:animEffect transition="in" filter="blinds(horizontal)">
                                      <p:cBhvr>
                                        <p:cTn id="15" dur="500"/>
                                        <p:tgtEl>
                                          <p:spTgt spid="34713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7139">
                                            <p:txEl>
                                              <p:pRg st="4" end="4"/>
                                            </p:txEl>
                                          </p:spTgt>
                                        </p:tgtEl>
                                        <p:attrNameLst>
                                          <p:attrName>style.visibility</p:attrName>
                                        </p:attrNameLst>
                                      </p:cBhvr>
                                      <p:to>
                                        <p:strVal val="visible"/>
                                      </p:to>
                                    </p:set>
                                    <p:animEffect transition="in" filter="blinds(horizontal)">
                                      <p:cBhvr>
                                        <p:cTn id="18" dur="500"/>
                                        <p:tgtEl>
                                          <p:spTgt spid="34713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47139">
                                            <p:txEl>
                                              <p:pRg st="5" end="5"/>
                                            </p:txEl>
                                          </p:spTgt>
                                        </p:tgtEl>
                                        <p:attrNameLst>
                                          <p:attrName>style.visibility</p:attrName>
                                        </p:attrNameLst>
                                      </p:cBhvr>
                                      <p:to>
                                        <p:strVal val="visible"/>
                                      </p:to>
                                    </p:set>
                                    <p:animEffect transition="in" filter="blinds(horizontal)">
                                      <p:cBhvr>
                                        <p:cTn id="23" dur="500"/>
                                        <p:tgtEl>
                                          <p:spTgt spid="34713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47139">
                                            <p:txEl>
                                              <p:pRg st="6" end="6"/>
                                            </p:txEl>
                                          </p:spTgt>
                                        </p:tgtEl>
                                        <p:attrNameLst>
                                          <p:attrName>style.visibility</p:attrName>
                                        </p:attrNameLst>
                                      </p:cBhvr>
                                      <p:to>
                                        <p:strVal val="visible"/>
                                      </p:to>
                                    </p:set>
                                    <p:animEffect transition="in" filter="blinds(horizontal)">
                                      <p:cBhvr>
                                        <p:cTn id="26" dur="500"/>
                                        <p:tgtEl>
                                          <p:spTgt spid="34713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47139">
                                            <p:txEl>
                                              <p:pRg st="7" end="7"/>
                                            </p:txEl>
                                          </p:spTgt>
                                        </p:tgtEl>
                                        <p:attrNameLst>
                                          <p:attrName>style.visibility</p:attrName>
                                        </p:attrNameLst>
                                      </p:cBhvr>
                                      <p:to>
                                        <p:strVal val="visible"/>
                                      </p:to>
                                    </p:set>
                                    <p:animEffect transition="in" filter="blinds(horizontal)">
                                      <p:cBhvr>
                                        <p:cTn id="31" dur="500"/>
                                        <p:tgtEl>
                                          <p:spTgt spid="347139">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47139">
                                            <p:txEl>
                                              <p:pRg st="8" end="8"/>
                                            </p:txEl>
                                          </p:spTgt>
                                        </p:tgtEl>
                                        <p:attrNameLst>
                                          <p:attrName>style.visibility</p:attrName>
                                        </p:attrNameLst>
                                      </p:cBhvr>
                                      <p:to>
                                        <p:strVal val="visible"/>
                                      </p:to>
                                    </p:set>
                                    <p:animEffect transition="in" filter="blinds(horizontal)">
                                      <p:cBhvr>
                                        <p:cTn id="34" dur="500"/>
                                        <p:tgtEl>
                                          <p:spTgt spid="347139">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47139">
                                            <p:txEl>
                                              <p:pRg st="9" end="9"/>
                                            </p:txEl>
                                          </p:spTgt>
                                        </p:tgtEl>
                                        <p:attrNameLst>
                                          <p:attrName>style.visibility</p:attrName>
                                        </p:attrNameLst>
                                      </p:cBhvr>
                                      <p:to>
                                        <p:strVal val="visible"/>
                                      </p:to>
                                    </p:set>
                                    <p:animEffect transition="in" filter="blinds(horizontal)">
                                      <p:cBhvr>
                                        <p:cTn id="37" dur="500"/>
                                        <p:tgtEl>
                                          <p:spTgt spid="347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R</a:t>
            </a:r>
            <a:r>
              <a:rPr lang="zh-CN" altLang="en-US" dirty="0" smtClean="0"/>
              <a:t>型指令举例</a:t>
            </a:r>
            <a:endParaRPr lang="zh-CN" altLang="en-US" dirty="0"/>
          </a:p>
        </p:txBody>
      </p:sp>
      <p:sp>
        <p:nvSpPr>
          <p:cNvPr id="4" name="矩形 3"/>
          <p:cNvSpPr/>
          <p:nvPr/>
        </p:nvSpPr>
        <p:spPr>
          <a:xfrm>
            <a:off x="546342" y="658286"/>
            <a:ext cx="7501019" cy="1938992"/>
          </a:xfrm>
          <a:prstGeom prst="rect">
            <a:avLst/>
          </a:prstGeom>
        </p:spPr>
        <p:txBody>
          <a:bodyPr wrap="square">
            <a:spAutoFit/>
          </a:bodyPr>
          <a:lstStyle/>
          <a:p>
            <a:r>
              <a:rPr lang="en-US" altLang="zh-CN" sz="2400" b="1" dirty="0" smtClean="0">
                <a:solidFill>
                  <a:schemeClr val="tx1"/>
                </a:solidFill>
              </a:rPr>
              <a:t>add  rd</a:t>
            </a:r>
            <a:r>
              <a:rPr lang="en-US" altLang="zh-CN" sz="2400" b="1" dirty="0" smtClean="0">
                <a:solidFill>
                  <a:schemeClr val="tx1"/>
                </a:solidFill>
              </a:rPr>
              <a:t>, </a:t>
            </a:r>
            <a:r>
              <a:rPr lang="en-US" altLang="zh-CN" sz="2400" b="1" dirty="0" err="1" smtClean="0">
                <a:solidFill>
                  <a:schemeClr val="tx1"/>
                </a:solidFill>
              </a:rPr>
              <a:t>rs</a:t>
            </a:r>
            <a:r>
              <a:rPr lang="en-US" altLang="zh-CN" sz="2400" b="1" dirty="0" smtClean="0">
                <a:solidFill>
                  <a:schemeClr val="tx1"/>
                </a:solidFill>
              </a:rPr>
              <a:t>, </a:t>
            </a:r>
            <a:r>
              <a:rPr lang="en-US" altLang="zh-CN" sz="2400" b="1" dirty="0" err="1" smtClean="0">
                <a:solidFill>
                  <a:schemeClr val="tx1"/>
                </a:solidFill>
              </a:rPr>
              <a:t>rt</a:t>
            </a:r>
            <a:r>
              <a:rPr lang="en-US" altLang="zh-CN" sz="2400" b="1" dirty="0" smtClean="0">
                <a:solidFill>
                  <a:schemeClr val="tx1"/>
                </a:solidFill>
              </a:rPr>
              <a:t>    </a:t>
            </a:r>
            <a:r>
              <a:rPr lang="en-US" altLang="zh-CN" sz="2400" b="1" dirty="0" smtClean="0">
                <a:solidFill>
                  <a:schemeClr val="tx1"/>
                </a:solidFill>
              </a:rPr>
              <a:t>   #</a:t>
            </a:r>
            <a:r>
              <a:rPr lang="en-US" altLang="zh-CN" sz="2400" b="1" dirty="0" smtClean="0">
                <a:solidFill>
                  <a:schemeClr val="tx1"/>
                </a:solidFill>
              </a:rPr>
              <a:t>rd</a:t>
            </a:r>
            <a:r>
              <a:rPr lang="zh-CN" altLang="en-US" sz="2400" b="1" dirty="0" smtClean="0">
                <a:solidFill>
                  <a:schemeClr val="tx1"/>
                </a:solidFill>
              </a:rPr>
              <a:t>←</a:t>
            </a:r>
            <a:r>
              <a:rPr lang="en-US" altLang="zh-CN" sz="2400" b="1" dirty="0" err="1" smtClean="0">
                <a:solidFill>
                  <a:schemeClr val="tx1"/>
                </a:solidFill>
              </a:rPr>
              <a:t>rs</a:t>
            </a:r>
            <a:r>
              <a:rPr lang="en-US" altLang="zh-CN" sz="2400" b="1" dirty="0" smtClean="0">
                <a:solidFill>
                  <a:schemeClr val="tx1"/>
                </a:solidFill>
              </a:rPr>
              <a:t> </a:t>
            </a:r>
            <a:r>
              <a:rPr lang="en-US" altLang="zh-CN" sz="2400" dirty="0" smtClean="0">
                <a:solidFill>
                  <a:schemeClr val="tx1"/>
                </a:solidFill>
              </a:rPr>
              <a:t>+</a:t>
            </a:r>
            <a:r>
              <a:rPr lang="en-US" altLang="zh-CN" sz="2400" b="1" dirty="0" smtClean="0">
                <a:solidFill>
                  <a:schemeClr val="tx1"/>
                </a:solidFill>
              </a:rPr>
              <a:t> </a:t>
            </a:r>
            <a:r>
              <a:rPr lang="en-US" altLang="zh-CN" sz="2400" b="1" dirty="0" err="1" smtClean="0">
                <a:solidFill>
                  <a:schemeClr val="tx1"/>
                </a:solidFill>
              </a:rPr>
              <a:t>rt</a:t>
            </a:r>
            <a:r>
              <a:rPr lang="en-US" altLang="zh-CN" sz="2400" b="1" dirty="0" smtClean="0">
                <a:solidFill>
                  <a:schemeClr val="tx1"/>
                </a:solidFill>
              </a:rPr>
              <a:t> </a:t>
            </a:r>
            <a:endParaRPr lang="en-US" altLang="zh-CN" sz="2400" b="1" dirty="0" smtClean="0">
              <a:solidFill>
                <a:schemeClr val="tx1"/>
              </a:solidFill>
            </a:endParaRPr>
          </a:p>
          <a:p>
            <a:r>
              <a:rPr lang="en-US" altLang="zh-CN" sz="2400" dirty="0" smtClean="0">
                <a:solidFill>
                  <a:schemeClr val="tx1"/>
                </a:solidFill>
              </a:rPr>
              <a:t>sub  rd</a:t>
            </a:r>
            <a:r>
              <a:rPr lang="en-US" altLang="zh-CN" sz="2400" dirty="0" smtClean="0">
                <a:solidFill>
                  <a:schemeClr val="tx1"/>
                </a:solidFill>
              </a:rPr>
              <a:t>,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r>
              <a:rPr lang="en-US" altLang="zh-CN" sz="2400" dirty="0" smtClean="0">
                <a:solidFill>
                  <a:schemeClr val="tx1"/>
                </a:solidFill>
              </a:rPr>
              <a:t>   </a:t>
            </a:r>
          </a:p>
          <a:p>
            <a:r>
              <a:rPr lang="en-US" altLang="zh-CN" sz="2400" dirty="0" smtClean="0">
                <a:solidFill>
                  <a:schemeClr val="tx1"/>
                </a:solidFill>
              </a:rPr>
              <a:t>a</a:t>
            </a:r>
            <a:r>
              <a:rPr lang="en-US" altLang="zh-CN" sz="2400" dirty="0" smtClean="0">
                <a:solidFill>
                  <a:schemeClr val="tx1"/>
                </a:solidFill>
              </a:rPr>
              <a:t>nd  rd</a:t>
            </a:r>
            <a:r>
              <a:rPr lang="en-US" altLang="zh-CN" sz="2400" dirty="0" smtClean="0">
                <a:solidFill>
                  <a:schemeClr val="tx1"/>
                </a:solidFill>
              </a:rPr>
              <a:t>,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endParaRPr lang="en-US" altLang="zh-CN" sz="2400" dirty="0" smtClean="0">
              <a:solidFill>
                <a:schemeClr val="tx1"/>
              </a:solidFill>
            </a:endParaRPr>
          </a:p>
          <a:p>
            <a:r>
              <a:rPr lang="en-US" altLang="zh-CN" sz="2400" dirty="0" smtClean="0">
                <a:solidFill>
                  <a:schemeClr val="tx1"/>
                </a:solidFill>
              </a:rPr>
              <a:t>o</a:t>
            </a:r>
            <a:r>
              <a:rPr lang="en-US" altLang="zh-CN" sz="2400" dirty="0" smtClean="0">
                <a:solidFill>
                  <a:schemeClr val="tx1"/>
                </a:solidFill>
              </a:rPr>
              <a:t>r     rd</a:t>
            </a:r>
            <a:r>
              <a:rPr lang="en-US" altLang="zh-CN" sz="2400" dirty="0" smtClean="0">
                <a:solidFill>
                  <a:schemeClr val="tx1"/>
                </a:solidFill>
              </a:rPr>
              <a:t>,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endParaRPr lang="en-US" altLang="zh-CN" sz="2400" dirty="0" smtClean="0">
              <a:solidFill>
                <a:schemeClr val="tx1"/>
              </a:solidFill>
            </a:endParaRPr>
          </a:p>
          <a:p>
            <a:r>
              <a:rPr lang="en-US" altLang="zh-CN" sz="2400" dirty="0" err="1" smtClean="0">
                <a:solidFill>
                  <a:schemeClr val="tx1"/>
                </a:solidFill>
              </a:rPr>
              <a:t>xor</a:t>
            </a:r>
            <a:r>
              <a:rPr lang="en-US" altLang="zh-CN" sz="2400" dirty="0" smtClean="0">
                <a:solidFill>
                  <a:schemeClr val="tx1"/>
                </a:solidFill>
              </a:rPr>
              <a:t>   rd</a:t>
            </a:r>
            <a:r>
              <a:rPr lang="en-US" altLang="zh-CN" sz="2400" dirty="0" smtClean="0">
                <a:solidFill>
                  <a:schemeClr val="tx1"/>
                </a:solidFill>
              </a:rPr>
              <a:t>, </a:t>
            </a:r>
            <a:r>
              <a:rPr lang="en-US" altLang="zh-CN" sz="2400" dirty="0" err="1" smtClean="0">
                <a:solidFill>
                  <a:schemeClr val="tx1"/>
                </a:solidFill>
              </a:rPr>
              <a:t>rs</a:t>
            </a:r>
            <a:r>
              <a:rPr lang="en-US" altLang="zh-CN" sz="2400" dirty="0" smtClean="0">
                <a:solidFill>
                  <a:schemeClr val="tx1"/>
                </a:solidFill>
              </a:rPr>
              <a:t>, </a:t>
            </a:r>
            <a:r>
              <a:rPr lang="en-US" altLang="zh-CN" sz="2400" dirty="0" err="1" smtClean="0">
                <a:solidFill>
                  <a:schemeClr val="tx1"/>
                </a:solidFill>
              </a:rPr>
              <a:t>rt</a:t>
            </a:r>
            <a:r>
              <a:rPr lang="en-US" altLang="zh-CN" sz="2400" dirty="0" smtClean="0">
                <a:solidFill>
                  <a:schemeClr val="tx1"/>
                </a:solidFill>
              </a:rPr>
              <a:t> </a:t>
            </a:r>
            <a:endParaRPr lang="zh-CN" altLang="en-US" sz="2400" b="1" dirty="0">
              <a:solidFill>
                <a:schemeClr val="tx1"/>
              </a:solidFill>
            </a:endParaRPr>
          </a:p>
        </p:txBody>
      </p:sp>
      <p:sp>
        <p:nvSpPr>
          <p:cNvPr id="5" name="矩形 4"/>
          <p:cNvSpPr/>
          <p:nvPr/>
        </p:nvSpPr>
        <p:spPr>
          <a:xfrm>
            <a:off x="683502" y="3124296"/>
            <a:ext cx="6871728" cy="1200329"/>
          </a:xfrm>
          <a:prstGeom prst="rect">
            <a:avLst/>
          </a:prstGeom>
        </p:spPr>
        <p:txBody>
          <a:bodyPr wrap="square">
            <a:spAutoFit/>
          </a:bodyPr>
          <a:lstStyle/>
          <a:p>
            <a:r>
              <a:rPr lang="en-US" altLang="zh-CN" sz="2400" b="1" dirty="0" err="1" smtClean="0">
                <a:solidFill>
                  <a:schemeClr val="tx1"/>
                </a:solidFill>
              </a:rPr>
              <a:t>sll</a:t>
            </a:r>
            <a:r>
              <a:rPr lang="en-US" altLang="zh-CN" sz="2400" b="1" dirty="0" smtClean="0">
                <a:solidFill>
                  <a:schemeClr val="tx1"/>
                </a:solidFill>
              </a:rPr>
              <a:t>   $</a:t>
            </a:r>
            <a:r>
              <a:rPr lang="en-US" altLang="zh-CN" sz="2400" b="1" dirty="0">
                <a:solidFill>
                  <a:schemeClr val="tx1"/>
                </a:solidFill>
              </a:rPr>
              <a:t>s1 ,$s2</a:t>
            </a:r>
            <a:r>
              <a:rPr lang="en-US" altLang="zh-CN" sz="2400" b="1" dirty="0" smtClean="0">
                <a:solidFill>
                  <a:schemeClr val="tx1"/>
                </a:solidFill>
              </a:rPr>
              <a:t>, </a:t>
            </a:r>
            <a:r>
              <a:rPr lang="en-US" altLang="zh-CN" sz="2400" b="1" dirty="0">
                <a:solidFill>
                  <a:schemeClr val="tx1"/>
                </a:solidFill>
              </a:rPr>
              <a:t>2</a:t>
            </a:r>
            <a:r>
              <a:rPr lang="en-US" altLang="zh-CN" sz="2400" b="1" dirty="0" smtClean="0">
                <a:solidFill>
                  <a:schemeClr val="tx1"/>
                </a:solidFill>
              </a:rPr>
              <a:t>          #$</a:t>
            </a:r>
            <a:r>
              <a:rPr lang="en-US" altLang="zh-CN" sz="2400" b="1" dirty="0">
                <a:solidFill>
                  <a:schemeClr val="tx1"/>
                </a:solidFill>
              </a:rPr>
              <a:t>s1 </a:t>
            </a:r>
            <a:r>
              <a:rPr lang="zh-CN" altLang="en-US" sz="2400" b="1" dirty="0" smtClean="0">
                <a:solidFill>
                  <a:schemeClr val="tx1"/>
                </a:solidFill>
              </a:rPr>
              <a:t>←</a:t>
            </a:r>
            <a:r>
              <a:rPr lang="en-US" altLang="zh-CN" sz="2400" b="1" dirty="0" smtClean="0">
                <a:solidFill>
                  <a:schemeClr val="tx1"/>
                </a:solidFill>
              </a:rPr>
              <a:t> </a:t>
            </a:r>
            <a:r>
              <a:rPr lang="en-US" altLang="zh-CN" sz="2400" b="1" dirty="0">
                <a:solidFill>
                  <a:schemeClr val="tx1"/>
                </a:solidFill>
              </a:rPr>
              <a:t>$s2 </a:t>
            </a:r>
            <a:r>
              <a:rPr lang="en-US" altLang="zh-CN" sz="2400" b="1" dirty="0" smtClean="0">
                <a:solidFill>
                  <a:schemeClr val="tx1"/>
                </a:solidFill>
              </a:rPr>
              <a:t>left shift 2</a:t>
            </a:r>
          </a:p>
          <a:p>
            <a:r>
              <a:rPr lang="en-US" altLang="zh-CN" sz="2400" dirty="0" err="1" smtClean="0">
                <a:solidFill>
                  <a:schemeClr val="tx1"/>
                </a:solidFill>
              </a:rPr>
              <a:t>s</a:t>
            </a:r>
            <a:r>
              <a:rPr lang="en-US" altLang="zh-CN" sz="2400" dirty="0" err="1" smtClean="0">
                <a:solidFill>
                  <a:schemeClr val="tx1"/>
                </a:solidFill>
              </a:rPr>
              <a:t>rl</a:t>
            </a:r>
            <a:r>
              <a:rPr lang="en-US" altLang="zh-CN" sz="2400" dirty="0" smtClean="0">
                <a:solidFill>
                  <a:schemeClr val="tx1"/>
                </a:solidFill>
              </a:rPr>
              <a:t>  </a:t>
            </a:r>
            <a:r>
              <a:rPr lang="en-US" altLang="zh-CN" sz="2400" dirty="0" smtClean="0">
                <a:solidFill>
                  <a:schemeClr val="tx1"/>
                </a:solidFill>
              </a:rPr>
              <a:t>$s1 ,$s2, </a:t>
            </a:r>
            <a:r>
              <a:rPr lang="en-US" altLang="zh-CN" sz="2400" dirty="0" smtClean="0">
                <a:solidFill>
                  <a:schemeClr val="tx1"/>
                </a:solidFill>
              </a:rPr>
              <a:t>2</a:t>
            </a:r>
          </a:p>
          <a:p>
            <a:r>
              <a:rPr lang="en-US" altLang="zh-CN" sz="2400" dirty="0" err="1" smtClean="0">
                <a:solidFill>
                  <a:schemeClr val="tx1"/>
                </a:solidFill>
              </a:rPr>
              <a:t>sra</a:t>
            </a:r>
            <a:r>
              <a:rPr lang="en-US" altLang="zh-CN" sz="2400" dirty="0" smtClean="0">
                <a:solidFill>
                  <a:schemeClr val="tx1"/>
                </a:solidFill>
              </a:rPr>
              <a:t>  $</a:t>
            </a:r>
            <a:r>
              <a:rPr lang="en-US" altLang="zh-CN" sz="2400" dirty="0" smtClean="0">
                <a:solidFill>
                  <a:schemeClr val="tx1"/>
                </a:solidFill>
              </a:rPr>
              <a:t>s1 ,$s2, 2</a:t>
            </a:r>
            <a:r>
              <a:rPr lang="en-US" altLang="zh-CN" sz="2400" dirty="0" smtClean="0">
                <a:solidFill>
                  <a:schemeClr val="tx1"/>
                </a:solidFill>
              </a:rPr>
              <a:t> </a:t>
            </a:r>
            <a:endParaRPr lang="zh-CN" altLang="en-US" sz="2400" b="1" dirty="0">
              <a:solidFill>
                <a:schemeClr val="tx1"/>
              </a:solidFill>
            </a:endParaRPr>
          </a:p>
        </p:txBody>
      </p:sp>
      <p:sp>
        <p:nvSpPr>
          <p:cNvPr id="6" name="矩形 5"/>
          <p:cNvSpPr/>
          <p:nvPr/>
        </p:nvSpPr>
        <p:spPr>
          <a:xfrm>
            <a:off x="698214" y="4940510"/>
            <a:ext cx="8742966" cy="461665"/>
          </a:xfrm>
          <a:prstGeom prst="rect">
            <a:avLst/>
          </a:prstGeom>
        </p:spPr>
        <p:txBody>
          <a:bodyPr wrap="square">
            <a:spAutoFit/>
          </a:bodyPr>
          <a:lstStyle/>
          <a:p>
            <a:r>
              <a:rPr lang="en-US" altLang="zh-CN" sz="2400" b="1" dirty="0" err="1" smtClean="0">
                <a:solidFill>
                  <a:schemeClr val="tx1"/>
                </a:solidFill>
              </a:rPr>
              <a:t>jr</a:t>
            </a:r>
            <a:r>
              <a:rPr lang="en-US" altLang="zh-CN" sz="2400" b="1" dirty="0" smtClean="0">
                <a:solidFill>
                  <a:schemeClr val="tx1"/>
                </a:solidFill>
              </a:rPr>
              <a:t>  $s2      # PC</a:t>
            </a:r>
            <a:r>
              <a:rPr lang="zh-CN" altLang="en-US" sz="2400" b="1" dirty="0" smtClean="0">
                <a:solidFill>
                  <a:schemeClr val="tx1"/>
                </a:solidFill>
              </a:rPr>
              <a:t>←</a:t>
            </a:r>
            <a:r>
              <a:rPr lang="en-US" altLang="zh-CN" sz="2400" b="1" dirty="0" smtClean="0">
                <a:solidFill>
                  <a:schemeClr val="tx1"/>
                </a:solidFill>
              </a:rPr>
              <a:t>$s2, </a:t>
            </a:r>
            <a:r>
              <a:rPr lang="zh-CN" altLang="en-US" sz="2400" b="1" dirty="0" smtClean="0">
                <a:solidFill>
                  <a:schemeClr val="tx1"/>
                </a:solidFill>
              </a:rPr>
              <a:t> 寄存器</a:t>
            </a:r>
            <a:r>
              <a:rPr lang="en-US" altLang="zh-CN" sz="2400" b="1" dirty="0" smtClean="0">
                <a:solidFill>
                  <a:schemeClr val="tx1"/>
                </a:solidFill>
              </a:rPr>
              <a:t>$s2</a:t>
            </a:r>
            <a:r>
              <a:rPr lang="zh-CN" altLang="en-US" sz="2400" b="1" dirty="0" smtClean="0">
                <a:solidFill>
                  <a:schemeClr val="tx1"/>
                </a:solidFill>
              </a:rPr>
              <a:t>提供转移目的地。</a:t>
            </a:r>
            <a:r>
              <a:rPr lang="en-US" altLang="zh-CN" sz="2400" b="1" dirty="0" smtClean="0">
                <a:solidFill>
                  <a:schemeClr val="tx1"/>
                </a:solidFill>
              </a:rPr>
              <a:t> </a:t>
            </a:r>
            <a:endParaRPr lang="zh-CN" altLang="en-US" sz="2400" b="1" dirty="0">
              <a:solidFill>
                <a:schemeClr val="tx1"/>
              </a:solidFill>
            </a:endParaRPr>
          </a:p>
        </p:txBody>
      </p:sp>
      <p:sp>
        <p:nvSpPr>
          <p:cNvPr id="7" name="矩形 6"/>
          <p:cNvSpPr/>
          <p:nvPr/>
        </p:nvSpPr>
        <p:spPr>
          <a:xfrm>
            <a:off x="691419" y="5576006"/>
            <a:ext cx="8635461" cy="461665"/>
          </a:xfrm>
          <a:prstGeom prst="rect">
            <a:avLst/>
          </a:prstGeom>
        </p:spPr>
        <p:txBody>
          <a:bodyPr wrap="square">
            <a:spAutoFit/>
          </a:bodyPr>
          <a:lstStyle/>
          <a:p>
            <a:r>
              <a:rPr lang="en-US" altLang="zh-CN" sz="2400" b="1" dirty="0" err="1" smtClean="0">
                <a:solidFill>
                  <a:schemeClr val="tx1"/>
                </a:solidFill>
              </a:rPr>
              <a:t>jr</a:t>
            </a:r>
            <a:r>
              <a:rPr lang="en-US" altLang="zh-CN" sz="2400" b="1" dirty="0" smtClean="0">
                <a:solidFill>
                  <a:schemeClr val="tx1"/>
                </a:solidFill>
              </a:rPr>
              <a:t>  $</a:t>
            </a:r>
            <a:r>
              <a:rPr lang="en-US" altLang="zh-CN" sz="2400" b="1" dirty="0" err="1" smtClean="0">
                <a:solidFill>
                  <a:schemeClr val="tx1"/>
                </a:solidFill>
              </a:rPr>
              <a:t>ra</a:t>
            </a:r>
            <a:r>
              <a:rPr lang="en-US" altLang="zh-CN" sz="2400" b="1" dirty="0" smtClean="0">
                <a:solidFill>
                  <a:schemeClr val="tx1"/>
                </a:solidFill>
              </a:rPr>
              <a:t>      # PC</a:t>
            </a:r>
            <a:r>
              <a:rPr lang="zh-CN" altLang="en-US" sz="2400" b="1" dirty="0" smtClean="0">
                <a:solidFill>
                  <a:schemeClr val="tx1"/>
                </a:solidFill>
              </a:rPr>
              <a:t>←</a:t>
            </a:r>
            <a:r>
              <a:rPr lang="en-US" altLang="zh-CN" sz="2400" b="1" dirty="0" smtClean="0">
                <a:solidFill>
                  <a:schemeClr val="tx1"/>
                </a:solidFill>
              </a:rPr>
              <a:t>$</a:t>
            </a:r>
            <a:r>
              <a:rPr lang="en-US" altLang="zh-CN" sz="2400" b="1" dirty="0" err="1" smtClean="0">
                <a:solidFill>
                  <a:schemeClr val="tx1"/>
                </a:solidFill>
              </a:rPr>
              <a:t>ra</a:t>
            </a:r>
            <a:r>
              <a:rPr lang="en-US" altLang="zh-CN" sz="2400" b="1" dirty="0" smtClean="0">
                <a:solidFill>
                  <a:schemeClr val="tx1"/>
                </a:solidFill>
              </a:rPr>
              <a:t>,</a:t>
            </a:r>
            <a:r>
              <a:rPr lang="zh-CN" altLang="en-US" sz="2400" b="1" dirty="0" smtClean="0">
                <a:solidFill>
                  <a:schemeClr val="tx1"/>
                </a:solidFill>
              </a:rPr>
              <a:t>一般用于过程调用的返回</a:t>
            </a:r>
            <a:r>
              <a:rPr lang="zh-CN" altLang="en-US" sz="2400" b="1" dirty="0" smtClean="0">
                <a:solidFill>
                  <a:schemeClr val="tx1"/>
                </a:solidFill>
              </a:rPr>
              <a:t>。 </a:t>
            </a:r>
            <a:r>
              <a:rPr lang="en-US" altLang="zh-CN" sz="2400" b="1" dirty="0" smtClean="0">
                <a:solidFill>
                  <a:schemeClr val="tx1"/>
                </a:solidFill>
              </a:rPr>
              <a:t> </a:t>
            </a:r>
            <a:endParaRPr lang="zh-CN" altLang="en-US" sz="24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40</a:t>
            </a:fld>
            <a:endParaRPr lang="zh-CN" altLang="en-US"/>
          </a:p>
        </p:txBody>
      </p:sp>
    </p:spTree>
    <p:extLst>
      <p:ext uri="{BB962C8B-B14F-4D97-AF65-F5344CB8AC3E}">
        <p14:creationId xmlns:p14="http://schemas.microsoft.com/office/powerpoint/2010/main" xmlns="" val="14233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solidFill>
                  <a:srgbClr val="C00000"/>
                </a:solidFill>
              </a:rPr>
              <a:t>I</a:t>
            </a:r>
            <a:r>
              <a:rPr lang="zh-CN" altLang="en-US" dirty="0">
                <a:solidFill>
                  <a:srgbClr val="C00000"/>
                </a:solidFill>
              </a:rPr>
              <a:t>型</a:t>
            </a:r>
            <a:r>
              <a:rPr lang="zh-CN" altLang="en-US" dirty="0" smtClean="0">
                <a:solidFill>
                  <a:srgbClr val="C00000"/>
                </a:solidFill>
              </a:rPr>
              <a:t>指令</a:t>
            </a:r>
            <a:endParaRPr lang="zh-CN" altLang="en-US" dirty="0">
              <a:solidFill>
                <a:srgbClr val="C00000"/>
              </a:solidFill>
            </a:endParaRPr>
          </a:p>
        </p:txBody>
      </p:sp>
      <p:sp>
        <p:nvSpPr>
          <p:cNvPr id="4" name="Text Box 3"/>
          <p:cNvSpPr txBox="1">
            <a:spLocks noChangeArrowheads="1"/>
          </p:cNvSpPr>
          <p:nvPr/>
        </p:nvSpPr>
        <p:spPr bwMode="auto">
          <a:xfrm>
            <a:off x="776620" y="2287256"/>
            <a:ext cx="8357594" cy="838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zh-CN" altLang="en-US" sz="2400" b="1" dirty="0" smtClean="0"/>
              <a:t>指令中包含</a:t>
            </a:r>
            <a:r>
              <a:rPr lang="en-US" altLang="zh-CN" sz="2400" b="1" dirty="0" smtClean="0"/>
              <a:t>1</a:t>
            </a:r>
            <a:r>
              <a:rPr lang="zh-CN" altLang="en-US" sz="2400" b="1" dirty="0" smtClean="0"/>
              <a:t>个立即数，它可能是</a:t>
            </a:r>
            <a:r>
              <a:rPr lang="en-US" altLang="zh-CN" sz="2400" b="1" dirty="0" smtClean="0"/>
              <a:t>1</a:t>
            </a:r>
            <a:r>
              <a:rPr lang="zh-CN" altLang="en-US" sz="2400" b="1" dirty="0" smtClean="0"/>
              <a:t>个操作数，或存储器的偏移地址；</a:t>
            </a:r>
            <a:endParaRPr lang="zh-CN" altLang="en-US" sz="2400" b="1" dirty="0"/>
          </a:p>
        </p:txBody>
      </p:sp>
      <p:sp>
        <p:nvSpPr>
          <p:cNvPr id="5" name="Text Box 3"/>
          <p:cNvSpPr txBox="1">
            <a:spLocks noChangeArrowheads="1"/>
          </p:cNvSpPr>
          <p:nvPr/>
        </p:nvSpPr>
        <p:spPr bwMode="auto">
          <a:xfrm>
            <a:off x="786406" y="3070705"/>
            <a:ext cx="7848872"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op</a:t>
            </a:r>
            <a:r>
              <a:rPr lang="zh-CN" altLang="en-US" sz="2400" b="1" dirty="0" smtClean="0"/>
              <a:t>：确定指令的功能；</a:t>
            </a:r>
            <a:endParaRPr lang="zh-CN" altLang="en-US" sz="2400" b="1" dirty="0"/>
          </a:p>
        </p:txBody>
      </p:sp>
      <p:sp>
        <p:nvSpPr>
          <p:cNvPr id="6" name="Text Box 3"/>
          <p:cNvSpPr txBox="1">
            <a:spLocks noChangeArrowheads="1"/>
          </p:cNvSpPr>
          <p:nvPr/>
        </p:nvSpPr>
        <p:spPr bwMode="auto">
          <a:xfrm>
            <a:off x="733765" y="3601617"/>
            <a:ext cx="8312553" cy="838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err="1" smtClean="0"/>
              <a:t>rs</a:t>
            </a:r>
            <a:r>
              <a:rPr lang="zh-CN" altLang="en-US" sz="2400" b="1" dirty="0" smtClean="0"/>
              <a:t>：</a:t>
            </a:r>
            <a:r>
              <a:rPr lang="zh-CN" altLang="en-US" sz="2400" b="1" dirty="0"/>
              <a:t>一</a:t>
            </a:r>
            <a:r>
              <a:rPr lang="zh-CN" altLang="en-US" sz="2400" b="1" dirty="0" smtClean="0"/>
              <a:t>个源操作数，是寄存器操作数；或者在存取指令中用于偏移寻址方式中的基地址寄存器。</a:t>
            </a:r>
            <a:endParaRPr lang="zh-CN" altLang="en-US" sz="2400" b="1" dirty="0"/>
          </a:p>
        </p:txBody>
      </p:sp>
      <p:sp>
        <p:nvSpPr>
          <p:cNvPr id="7" name="Text Box 3"/>
          <p:cNvSpPr txBox="1">
            <a:spLocks noChangeArrowheads="1"/>
          </p:cNvSpPr>
          <p:nvPr/>
        </p:nvSpPr>
        <p:spPr bwMode="auto">
          <a:xfrm>
            <a:off x="733765" y="4380371"/>
            <a:ext cx="7848872"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err="1" smtClean="0"/>
              <a:t>rt</a:t>
            </a:r>
            <a:r>
              <a:rPr lang="zh-CN" altLang="en-US" sz="2400" b="1" dirty="0" smtClean="0"/>
              <a:t>：目的寄存器；</a:t>
            </a:r>
            <a:endParaRPr lang="zh-CN" altLang="en-US" sz="2400" b="1" dirty="0"/>
          </a:p>
        </p:txBody>
      </p:sp>
      <p:sp>
        <p:nvSpPr>
          <p:cNvPr id="8" name="Text Box 3"/>
          <p:cNvSpPr txBox="1">
            <a:spLocks noChangeArrowheads="1"/>
          </p:cNvSpPr>
          <p:nvPr/>
        </p:nvSpPr>
        <p:spPr bwMode="auto">
          <a:xfrm>
            <a:off x="733765" y="4911283"/>
            <a:ext cx="7848872" cy="19467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Immediate</a:t>
            </a:r>
            <a:r>
              <a:rPr lang="zh-CN" altLang="en-US" sz="2400" b="1" dirty="0" smtClean="0"/>
              <a:t>：立即数，可以是第</a:t>
            </a:r>
            <a:r>
              <a:rPr lang="en-US" altLang="zh-CN" sz="2400" b="1" dirty="0"/>
              <a:t>2</a:t>
            </a:r>
            <a:r>
              <a:rPr lang="zh-CN" altLang="en-US" sz="2400" b="1" dirty="0"/>
              <a:t>个源操作数</a:t>
            </a:r>
            <a:r>
              <a:rPr lang="zh-CN" altLang="en-US" sz="2400" b="1" dirty="0" smtClean="0"/>
              <a:t>，或者是偏移寻址中的偏移量。即：根据指令的不同，可以表示立即寻址的操作数，也是可以与寄存器</a:t>
            </a:r>
            <a:r>
              <a:rPr lang="en-US" altLang="zh-CN" sz="2400" b="1" dirty="0" err="1" smtClean="0"/>
              <a:t>rs</a:t>
            </a:r>
            <a:r>
              <a:rPr lang="zh-CN" altLang="en-US" sz="2400" b="1" dirty="0" smtClean="0"/>
              <a:t>组成偏移寻址方式。</a:t>
            </a:r>
            <a:endParaRPr lang="en-US" altLang="zh-CN" sz="2400" b="1" dirty="0" smtClean="0"/>
          </a:p>
          <a:p>
            <a:pPr algn="l"/>
            <a:endParaRPr lang="zh-CN" altLang="en-US" sz="2400" b="1" dirty="0"/>
          </a:p>
        </p:txBody>
      </p:sp>
      <p:grpSp>
        <p:nvGrpSpPr>
          <p:cNvPr id="9" name="组合 8"/>
          <p:cNvGrpSpPr/>
          <p:nvPr/>
        </p:nvGrpSpPr>
        <p:grpSpPr>
          <a:xfrm>
            <a:off x="0" y="869576"/>
            <a:ext cx="9144000" cy="1380918"/>
            <a:chOff x="1543777" y="1974162"/>
            <a:chExt cx="5795389" cy="1067982"/>
          </a:xfrm>
        </p:grpSpPr>
        <p:sp>
          <p:nvSpPr>
            <p:cNvPr id="10" name="矩形 9"/>
            <p:cNvSpPr/>
            <p:nvPr/>
          </p:nvSpPr>
          <p:spPr>
            <a:xfrm>
              <a:off x="1578526" y="2307386"/>
              <a:ext cx="122413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smtClean="0">
                  <a:solidFill>
                    <a:srgbClr val="FF0000"/>
                  </a:solidFill>
                </a:rPr>
                <a:t>op</a:t>
              </a:r>
              <a:endParaRPr lang="zh-CN" altLang="en-US" sz="2400" b="1" dirty="0">
                <a:solidFill>
                  <a:srgbClr val="FF0000"/>
                </a:solidFill>
              </a:endParaRPr>
            </a:p>
          </p:txBody>
        </p:sp>
        <p:sp>
          <p:nvSpPr>
            <p:cNvPr id="11" name="矩形 10"/>
            <p:cNvSpPr/>
            <p:nvPr/>
          </p:nvSpPr>
          <p:spPr>
            <a:xfrm>
              <a:off x="2802662"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smtClean="0">
                  <a:solidFill>
                    <a:srgbClr val="FF0000"/>
                  </a:solidFill>
                </a:rPr>
                <a:t>rs</a:t>
              </a:r>
              <a:endParaRPr lang="zh-CN" altLang="en-US" sz="2400" b="1" dirty="0">
                <a:solidFill>
                  <a:srgbClr val="FF0000"/>
                </a:solidFill>
              </a:endParaRPr>
            </a:p>
          </p:txBody>
        </p:sp>
        <p:sp>
          <p:nvSpPr>
            <p:cNvPr id="12" name="矩形 11"/>
            <p:cNvSpPr/>
            <p:nvPr/>
          </p:nvSpPr>
          <p:spPr>
            <a:xfrm>
              <a:off x="3666758"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smtClean="0">
                  <a:solidFill>
                    <a:srgbClr val="FF0000"/>
                  </a:solidFill>
                </a:rPr>
                <a:t>rt</a:t>
              </a:r>
              <a:endParaRPr lang="zh-CN" altLang="en-US" sz="2400" b="1" dirty="0">
                <a:solidFill>
                  <a:srgbClr val="FF0000"/>
                </a:solidFill>
              </a:endParaRPr>
            </a:p>
          </p:txBody>
        </p:sp>
        <p:sp>
          <p:nvSpPr>
            <p:cNvPr id="13" name="矩形 12"/>
            <p:cNvSpPr/>
            <p:nvPr/>
          </p:nvSpPr>
          <p:spPr>
            <a:xfrm>
              <a:off x="4530854" y="2307386"/>
              <a:ext cx="2808312"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smtClean="0">
                  <a:solidFill>
                    <a:srgbClr val="FF0000"/>
                  </a:solidFill>
                </a:rPr>
                <a:t>immediate</a:t>
              </a:r>
              <a:endParaRPr lang="zh-CN" altLang="en-US" sz="2400" b="1" dirty="0">
                <a:solidFill>
                  <a:srgbClr val="FF0000"/>
                </a:solidFill>
              </a:endParaRPr>
            </a:p>
          </p:txBody>
        </p:sp>
        <p:grpSp>
          <p:nvGrpSpPr>
            <p:cNvPr id="14" name="组合 13"/>
            <p:cNvGrpSpPr/>
            <p:nvPr/>
          </p:nvGrpSpPr>
          <p:grpSpPr>
            <a:xfrm>
              <a:off x="1543777" y="2682104"/>
              <a:ext cx="5760640" cy="360040"/>
              <a:chOff x="1635795" y="3284984"/>
              <a:chExt cx="5760640" cy="360040"/>
            </a:xfrm>
          </p:grpSpPr>
          <p:sp>
            <p:nvSpPr>
              <p:cNvPr id="22" name="矩形 21"/>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6</a:t>
                </a:r>
                <a:r>
                  <a:rPr lang="zh-CN" altLang="en-US" sz="2000" b="1" dirty="0" smtClean="0">
                    <a:solidFill>
                      <a:schemeClr val="tx1"/>
                    </a:solidFill>
                  </a:rPr>
                  <a:t>位</a:t>
                </a:r>
                <a:endParaRPr lang="zh-CN" altLang="en-US" sz="2000" b="1" dirty="0">
                  <a:solidFill>
                    <a:schemeClr val="tx1"/>
                  </a:solidFill>
                </a:endParaRPr>
              </a:p>
            </p:txBody>
          </p:sp>
          <p:sp>
            <p:nvSpPr>
              <p:cNvPr id="23" name="矩形 22"/>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5</a:t>
                </a:r>
                <a:r>
                  <a:rPr lang="zh-CN" altLang="en-US" sz="2000" b="1" dirty="0" smtClean="0">
                    <a:solidFill>
                      <a:schemeClr val="tx1"/>
                    </a:solidFill>
                  </a:rPr>
                  <a:t>位</a:t>
                </a:r>
                <a:endParaRPr lang="zh-CN" altLang="en-US" sz="2000" b="1" dirty="0">
                  <a:solidFill>
                    <a:schemeClr val="tx1"/>
                  </a:solidFill>
                </a:endParaRPr>
              </a:p>
            </p:txBody>
          </p:sp>
          <p:sp>
            <p:nvSpPr>
              <p:cNvPr id="24" name="矩形 23"/>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5</a:t>
                </a:r>
                <a:r>
                  <a:rPr lang="zh-CN" altLang="en-US" sz="2000" b="1" dirty="0" smtClean="0">
                    <a:solidFill>
                      <a:schemeClr val="tx1"/>
                    </a:solidFill>
                  </a:rPr>
                  <a:t>位</a:t>
                </a:r>
                <a:endParaRPr lang="zh-CN" altLang="en-US" sz="2000" b="1" dirty="0">
                  <a:solidFill>
                    <a:schemeClr val="tx1"/>
                  </a:solidFill>
                </a:endParaRPr>
              </a:p>
            </p:txBody>
          </p:sp>
          <p:sp>
            <p:nvSpPr>
              <p:cNvPr id="25" name="矩形 24"/>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26" name="矩形 25"/>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16</a:t>
                </a:r>
                <a:r>
                  <a:rPr lang="zh-CN" altLang="en-US" sz="2000" b="1" dirty="0" smtClean="0">
                    <a:solidFill>
                      <a:schemeClr val="tx1"/>
                    </a:solidFill>
                  </a:rPr>
                  <a:t>位</a:t>
                </a:r>
                <a:endParaRPr lang="zh-CN" altLang="en-US" sz="2000" b="1" dirty="0">
                  <a:solidFill>
                    <a:schemeClr val="tx1"/>
                  </a:solidFill>
                </a:endParaRPr>
              </a:p>
            </p:txBody>
          </p:sp>
          <p:sp>
            <p:nvSpPr>
              <p:cNvPr id="27" name="矩形 26"/>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grpSp>
        <p:grpSp>
          <p:nvGrpSpPr>
            <p:cNvPr id="15" name="组合 14"/>
            <p:cNvGrpSpPr/>
            <p:nvPr/>
          </p:nvGrpSpPr>
          <p:grpSpPr>
            <a:xfrm>
              <a:off x="1543777" y="1974162"/>
              <a:ext cx="5760640" cy="360040"/>
              <a:chOff x="1635795" y="3284984"/>
              <a:chExt cx="5760640" cy="360040"/>
            </a:xfrm>
          </p:grpSpPr>
          <p:sp>
            <p:nvSpPr>
              <p:cNvPr id="16" name="矩形 15"/>
              <p:cNvSpPr/>
              <p:nvPr/>
            </p:nvSpPr>
            <p:spPr>
              <a:xfrm>
                <a:off x="1635795" y="3284984"/>
                <a:ext cx="125888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31     26</a:t>
                </a:r>
                <a:endParaRPr lang="zh-CN" altLang="en-US" sz="2000" b="1" dirty="0">
                  <a:solidFill>
                    <a:schemeClr val="tx1"/>
                  </a:solidFill>
                </a:endParaRPr>
              </a:p>
            </p:txBody>
          </p:sp>
          <p:sp>
            <p:nvSpPr>
              <p:cNvPr id="17" name="矩形 16"/>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25    21</a:t>
                </a:r>
                <a:endParaRPr lang="zh-CN" altLang="en-US" sz="2000" b="1" dirty="0">
                  <a:solidFill>
                    <a:schemeClr val="tx1"/>
                  </a:solidFill>
                </a:endParaRPr>
              </a:p>
            </p:txBody>
          </p:sp>
          <p:sp>
            <p:nvSpPr>
              <p:cNvPr id="18" name="矩形 17"/>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20    16</a:t>
                </a:r>
                <a:endParaRPr lang="zh-CN" altLang="en-US" sz="2000" b="1" dirty="0">
                  <a:solidFill>
                    <a:schemeClr val="tx1"/>
                  </a:solidFill>
                </a:endParaRPr>
              </a:p>
            </p:txBody>
          </p:sp>
          <p:sp>
            <p:nvSpPr>
              <p:cNvPr id="19" name="矩形 18"/>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15   </a:t>
                </a:r>
                <a:endParaRPr lang="zh-CN" altLang="en-US" sz="2000" b="1" dirty="0">
                  <a:solidFill>
                    <a:schemeClr val="tx1"/>
                  </a:solidFill>
                </a:endParaRPr>
              </a:p>
            </p:txBody>
          </p:sp>
          <p:sp>
            <p:nvSpPr>
              <p:cNvPr id="20" name="矩形 19"/>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21" name="矩形 20"/>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smtClean="0">
                    <a:solidFill>
                      <a:schemeClr val="tx1"/>
                    </a:solidFill>
                  </a:rPr>
                  <a:t>0</a:t>
                </a:r>
                <a:endParaRPr lang="zh-CN" altLang="en-US" sz="2000" b="1" dirty="0">
                  <a:solidFill>
                    <a:schemeClr val="tx1"/>
                  </a:solidFill>
                </a:endParaRPr>
              </a:p>
            </p:txBody>
          </p:sp>
        </p:grpSp>
      </p:grpSp>
      <p:sp>
        <p:nvSpPr>
          <p:cNvPr id="3" name="灯片编号占位符 2"/>
          <p:cNvSpPr>
            <a:spLocks noGrp="1"/>
          </p:cNvSpPr>
          <p:nvPr>
            <p:ph type="sldNum" sz="quarter" idx="4"/>
          </p:nvPr>
        </p:nvSpPr>
        <p:spPr/>
        <p:txBody>
          <a:bodyPr/>
          <a:lstStyle/>
          <a:p>
            <a:fld id="{395DEAD1-49DF-46A7-BC72-EE85A9CC6BAA}" type="slidenum">
              <a:rPr lang="zh-CN" altLang="en-US" smtClean="0"/>
              <a:pPr/>
              <a:t>41</a:t>
            </a:fld>
            <a:endParaRPr lang="zh-CN" altLang="en-US"/>
          </a:p>
        </p:txBody>
      </p:sp>
    </p:spTree>
    <p:extLst>
      <p:ext uri="{BB962C8B-B14F-4D97-AF65-F5344CB8AC3E}">
        <p14:creationId xmlns:p14="http://schemas.microsoft.com/office/powerpoint/2010/main" xmlns="" val="414703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11200" y="114300"/>
            <a:ext cx="4622800" cy="373063"/>
          </a:xfrm>
        </p:spPr>
        <p:txBody>
          <a:bodyPr/>
          <a:lstStyle/>
          <a:p>
            <a:r>
              <a:rPr lang="zh-CN" altLang="en-US" smtClean="0">
                <a:ea typeface="宋体" panose="02010600030101010101" pitchFamily="2" charset="-122"/>
              </a:rPr>
              <a:t>常见</a:t>
            </a:r>
            <a:r>
              <a:rPr lang="en-US" altLang="zh-CN" smtClean="0">
                <a:ea typeface="宋体" panose="02010600030101010101" pitchFamily="2" charset="-122"/>
              </a:rPr>
              <a:t>I</a:t>
            </a:r>
            <a:r>
              <a:rPr lang="zh-CN" altLang="en-US" smtClean="0">
                <a:ea typeface="宋体" panose="02010600030101010101" pitchFamily="2" charset="-122"/>
              </a:rPr>
              <a:t>型</a:t>
            </a:r>
            <a:r>
              <a:rPr lang="en-US" altLang="zh-CN" smtClean="0">
                <a:ea typeface="宋体" panose="02010600030101010101" pitchFamily="2" charset="-122"/>
              </a:rPr>
              <a:t>MIPS</a:t>
            </a:r>
            <a:r>
              <a:rPr lang="zh-CN" altLang="en-US" smtClean="0">
                <a:ea typeface="宋体" panose="02010600030101010101" pitchFamily="2" charset="-122"/>
              </a:rPr>
              <a:t>指令的编码</a:t>
            </a:r>
            <a:r>
              <a:rPr lang="en-US" altLang="zh-CN" smtClean="0">
                <a:ea typeface="宋体" panose="02010600030101010101" pitchFamily="2" charset="-122"/>
              </a:rPr>
              <a:t>/</a:t>
            </a:r>
            <a:r>
              <a:rPr lang="zh-CN" altLang="en-US" smtClean="0">
                <a:ea typeface="宋体" panose="02010600030101010101" pitchFamily="2" charset="-122"/>
              </a:rPr>
              <a:t>解码表</a:t>
            </a:r>
          </a:p>
        </p:txBody>
      </p:sp>
      <p:graphicFrame>
        <p:nvGraphicFramePr>
          <p:cNvPr id="10" name="表格 9"/>
          <p:cNvGraphicFramePr>
            <a:graphicFrameLocks noGrp="1"/>
          </p:cNvGraphicFramePr>
          <p:nvPr/>
        </p:nvGraphicFramePr>
        <p:xfrm>
          <a:off x="0" y="863611"/>
          <a:ext cx="9144001" cy="4703470"/>
        </p:xfrm>
        <a:graphic>
          <a:graphicData uri="http://schemas.openxmlformats.org/drawingml/2006/table">
            <a:tbl>
              <a:tblPr firstRow="1" bandRow="1"/>
              <a:tblGrid>
                <a:gridCol w="851854"/>
                <a:gridCol w="1099979"/>
                <a:gridCol w="1015365"/>
                <a:gridCol w="1099979"/>
                <a:gridCol w="3299936"/>
                <a:gridCol w="1776888"/>
              </a:tblGrid>
              <a:tr h="470347">
                <a:tc>
                  <a:txBody>
                    <a:bodyPr/>
                    <a:lstStyle/>
                    <a:p>
                      <a:pPr algn="ctr"/>
                      <a:r>
                        <a:rPr lang="zh-CN" altLang="en-US" sz="2000" dirty="0" smtClean="0">
                          <a:ln>
                            <a:solidFill>
                              <a:sysClr val="windowText" lastClr="000000"/>
                            </a:solidFill>
                          </a:ln>
                        </a:rPr>
                        <a:t>指令</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b="0" dirty="0" smtClean="0">
                          <a:ln>
                            <a:solidFill>
                              <a:sysClr val="windowText" lastClr="000000"/>
                            </a:solidFill>
                          </a:ln>
                          <a:latin typeface="+mn-lt"/>
                          <a:ea typeface="+mj-ea"/>
                        </a:rPr>
                        <a:t>[31:26]</a:t>
                      </a:r>
                      <a:endParaRPr lang="zh-CN" altLang="en-US" sz="20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000" dirty="0" smtClean="0">
                          <a:ln>
                            <a:solidFill>
                              <a:sysClr val="windowText" lastClr="000000"/>
                            </a:solidFill>
                          </a:ln>
                        </a:rPr>
                        <a:t>[25:21]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[20:16]</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[15:0]</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功能</a:t>
                      </a:r>
                      <a:endParaRPr lang="zh-CN" altLang="en-US" sz="2000" dirty="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addi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立即数加</a:t>
                      </a:r>
                      <a:endParaRPr lang="zh-CN" altLang="en-US" sz="2000" dirty="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andi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立即数与</a:t>
                      </a:r>
                      <a:endParaRPr lang="en-US" altLang="zh-CN" sz="2000" dirty="0" smtClean="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立即数或</a:t>
                      </a:r>
                      <a:endParaRPr lang="zh-CN" altLang="en-US" sz="2000" dirty="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xori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001110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立即数异或</a:t>
                      </a:r>
                      <a:endParaRPr lang="zh-CN" altLang="en-US" sz="2000" dirty="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lw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100011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取字数据</a:t>
                      </a:r>
                      <a:endParaRPr lang="zh-CN" altLang="en-US" sz="2000" dirty="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sw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101011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存字数据</a:t>
                      </a:r>
                      <a:endParaRPr lang="zh-CN" altLang="en-US" sz="2000" dirty="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beq</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相等转移</a:t>
                      </a:r>
                      <a:endParaRPr lang="zh-CN" altLang="en-US" sz="2000" dirty="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bne</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不等转移</a:t>
                      </a:r>
                      <a:endParaRPr lang="zh-CN" altLang="en-US" sz="2000" dirty="0">
                        <a:ln>
                          <a:solidFill>
                            <a:sysClr val="windowText" lastClr="000000"/>
                          </a:solidFill>
                        </a:ln>
                      </a:endParaRPr>
                    </a:p>
                  </a:txBody>
                  <a:tcPr anchor="ctr">
                    <a:solidFill>
                      <a:srgbClr val="FDFBFB"/>
                    </a:solidFill>
                  </a:tcPr>
                </a:tc>
              </a:tr>
              <a:tr h="470347">
                <a:tc>
                  <a:txBody>
                    <a:bodyPr/>
                    <a:lstStyle/>
                    <a:p>
                      <a:pPr algn="ctr"/>
                      <a:r>
                        <a:rPr lang="en-US" altLang="zh-CN" sz="2000" dirty="0" err="1" smtClean="0">
                          <a:ln>
                            <a:solidFill>
                              <a:sysClr val="windowText" lastClr="000000"/>
                            </a:solidFill>
                          </a:ln>
                        </a:rPr>
                        <a:t>lui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001111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00000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smtClean="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smtClean="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smtClean="0">
                          <a:ln>
                            <a:solidFill>
                              <a:sysClr val="windowText" lastClr="000000"/>
                            </a:solidFill>
                          </a:ln>
                        </a:rPr>
                        <a:t>设置高位</a:t>
                      </a:r>
                      <a:endParaRPr lang="zh-CN" altLang="en-US" sz="2000" dirty="0">
                        <a:ln>
                          <a:solidFill>
                            <a:sysClr val="windowText" lastClr="000000"/>
                          </a:solidFill>
                        </a:ln>
                      </a:endParaRPr>
                    </a:p>
                  </a:txBody>
                  <a:tcPr anchor="ctr">
                    <a:solidFill>
                      <a:srgbClr val="FDFBFB"/>
                    </a:solidFill>
                  </a:tcPr>
                </a:tc>
              </a:tr>
            </a:tbl>
          </a:graphicData>
        </a:graphic>
      </p:graphicFrame>
      <p:sp>
        <p:nvSpPr>
          <p:cNvPr id="2" name="灯片编号占位符 1"/>
          <p:cNvSpPr>
            <a:spLocks noGrp="1"/>
          </p:cNvSpPr>
          <p:nvPr>
            <p:ph type="sldNum" sz="quarter" idx="4"/>
          </p:nvPr>
        </p:nvSpPr>
        <p:spPr/>
        <p:txBody>
          <a:bodyPr/>
          <a:lstStyle/>
          <a:p>
            <a:fld id="{395DEAD1-49DF-46A7-BC72-EE85A9CC6BAA}"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I</a:t>
            </a:r>
            <a:r>
              <a:rPr lang="zh-CN" altLang="en-US" dirty="0" smtClean="0"/>
              <a:t>型指令举例</a:t>
            </a:r>
            <a:endParaRPr lang="zh-CN" altLang="en-US" dirty="0"/>
          </a:p>
        </p:txBody>
      </p:sp>
      <p:sp>
        <p:nvSpPr>
          <p:cNvPr id="10" name="矩形 9"/>
          <p:cNvSpPr/>
          <p:nvPr/>
        </p:nvSpPr>
        <p:spPr>
          <a:xfrm>
            <a:off x="240030" y="623284"/>
            <a:ext cx="9124801" cy="955903"/>
          </a:xfrm>
          <a:prstGeom prst="rect">
            <a:avLst/>
          </a:prstGeom>
        </p:spPr>
        <p:txBody>
          <a:bodyPr wrap="square">
            <a:spAutoFit/>
          </a:bodyPr>
          <a:lstStyle/>
          <a:p>
            <a:pPr>
              <a:lnSpc>
                <a:spcPct val="150000"/>
              </a:lnSpc>
            </a:pPr>
            <a:r>
              <a:rPr lang="en-US" altLang="zh-CN" sz="2000" b="1" dirty="0" err="1" smtClean="0">
                <a:solidFill>
                  <a:schemeClr val="tx1"/>
                </a:solidFill>
              </a:rPr>
              <a:t>addi</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a:t>
            </a:r>
            <a:r>
              <a:rPr lang="en-US" altLang="zh-CN" sz="2000" b="1" dirty="0" smtClean="0">
                <a:solidFill>
                  <a:schemeClr val="tx1"/>
                </a:solidFill>
              </a:rPr>
              <a:t> </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smtClean="0">
                <a:solidFill>
                  <a:schemeClr val="tx1"/>
                </a:solidFill>
              </a:rPr>
              <a:t> </a:t>
            </a:r>
            <a:r>
              <a:rPr lang="en-US" altLang="zh-CN" sz="2000" dirty="0" smtClean="0">
                <a:solidFill>
                  <a:schemeClr val="tx1"/>
                </a:solidFill>
              </a:rPr>
              <a:t>                                  #</a:t>
            </a:r>
            <a:r>
              <a:rPr lang="zh-CN" altLang="en-US" sz="2000" dirty="0" smtClean="0">
                <a:solidFill>
                  <a:schemeClr val="tx1"/>
                </a:solidFill>
              </a:rPr>
              <a:t>对</a:t>
            </a:r>
            <a:r>
              <a:rPr lang="en-US" altLang="zh-CN" sz="2000" dirty="0" err="1">
                <a:solidFill>
                  <a:schemeClr val="tx1"/>
                </a:solidFill>
              </a:rPr>
              <a:t>imm</a:t>
            </a:r>
            <a:r>
              <a:rPr lang="zh-CN" altLang="en-US" sz="2000" dirty="0">
                <a:solidFill>
                  <a:schemeClr val="tx1"/>
                </a:solidFill>
              </a:rPr>
              <a:t>进行</a:t>
            </a:r>
            <a:r>
              <a:rPr lang="en-US" altLang="zh-CN" sz="2000" dirty="0">
                <a:solidFill>
                  <a:schemeClr val="tx1"/>
                </a:solidFill>
              </a:rPr>
              <a:t>16</a:t>
            </a:r>
            <a:r>
              <a:rPr lang="zh-CN" altLang="en-US" sz="2000" dirty="0">
                <a:solidFill>
                  <a:schemeClr val="tx1"/>
                </a:solidFill>
              </a:rPr>
              <a:t>位的符号扩展，</a:t>
            </a:r>
            <a:r>
              <a:rPr lang="en-US" altLang="zh-CN" sz="2000" dirty="0">
                <a:solidFill>
                  <a:schemeClr val="tx1"/>
                </a:solidFill>
              </a:rPr>
              <a:t> </a:t>
            </a:r>
            <a:r>
              <a:rPr lang="zh-CN" altLang="en-US" sz="2000" dirty="0">
                <a:solidFill>
                  <a:schemeClr val="tx1"/>
                </a:solidFill>
              </a:rPr>
              <a:t>然后相加</a:t>
            </a:r>
            <a:r>
              <a:rPr lang="zh-CN" altLang="en-US" sz="2000" dirty="0" smtClean="0">
                <a:solidFill>
                  <a:schemeClr val="tx1"/>
                </a:solidFill>
              </a:rPr>
              <a:t>。</a:t>
            </a:r>
            <a:endParaRPr lang="en-US" altLang="zh-CN" sz="2000" b="1" dirty="0" smtClean="0">
              <a:solidFill>
                <a:schemeClr val="tx1"/>
              </a:solidFill>
            </a:endParaRPr>
          </a:p>
        </p:txBody>
      </p:sp>
      <p:sp>
        <p:nvSpPr>
          <p:cNvPr id="11" name="矩形 10"/>
          <p:cNvSpPr/>
          <p:nvPr/>
        </p:nvSpPr>
        <p:spPr>
          <a:xfrm>
            <a:off x="284897" y="1668780"/>
            <a:ext cx="8597528" cy="1938992"/>
          </a:xfrm>
          <a:prstGeom prst="rect">
            <a:avLst/>
          </a:prstGeom>
        </p:spPr>
        <p:txBody>
          <a:bodyPr wrap="square">
            <a:spAutoFit/>
          </a:bodyPr>
          <a:lstStyle/>
          <a:p>
            <a:pPr>
              <a:lnSpc>
                <a:spcPct val="150000"/>
              </a:lnSpc>
            </a:pPr>
            <a:r>
              <a:rPr lang="en-US" altLang="zh-CN" sz="2000" b="1" dirty="0" err="1" smtClean="0">
                <a:solidFill>
                  <a:schemeClr val="tx1"/>
                </a:solidFill>
              </a:rPr>
              <a:t>andi</a:t>
            </a:r>
            <a:r>
              <a:rPr lang="en-US" altLang="zh-CN" sz="2000" dirty="0" smtClean="0">
                <a:solidFill>
                  <a:schemeClr val="tx1"/>
                </a:solidFill>
              </a:rPr>
              <a:t> </a:t>
            </a:r>
            <a:r>
              <a:rPr lang="en-US" altLang="zh-CN" sz="2000"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op </a:t>
            </a:r>
            <a:r>
              <a:rPr lang="en-US" altLang="zh-CN" sz="2000" b="1" dirty="0" err="1" smtClean="0">
                <a:solidFill>
                  <a:schemeClr val="tx1"/>
                </a:solidFill>
              </a:rPr>
              <a:t>imm</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smtClean="0">
                <a:solidFill>
                  <a:schemeClr val="tx1"/>
                </a:solidFill>
              </a:rPr>
              <a:t> </a:t>
            </a:r>
            <a:r>
              <a:rPr lang="en-US" altLang="zh-CN" sz="2000" dirty="0" smtClean="0">
                <a:solidFill>
                  <a:schemeClr val="tx1"/>
                </a:solidFill>
              </a:rPr>
              <a:t>                                      #</a:t>
            </a:r>
            <a:r>
              <a:rPr lang="zh-CN" altLang="en-US" sz="2000" dirty="0" smtClean="0">
                <a:solidFill>
                  <a:schemeClr val="tx1"/>
                </a:solidFill>
              </a:rPr>
              <a:t>对</a:t>
            </a:r>
            <a:r>
              <a:rPr lang="en-US" altLang="zh-CN" sz="2000" dirty="0" err="1">
                <a:solidFill>
                  <a:schemeClr val="tx1"/>
                </a:solidFill>
              </a:rPr>
              <a:t>imm</a:t>
            </a:r>
            <a:r>
              <a:rPr lang="zh-CN" altLang="en-US" sz="2000" dirty="0">
                <a:solidFill>
                  <a:schemeClr val="tx1"/>
                </a:solidFill>
              </a:rPr>
              <a:t>进行</a:t>
            </a:r>
            <a:r>
              <a:rPr lang="en-US" altLang="zh-CN" sz="2000" dirty="0">
                <a:solidFill>
                  <a:schemeClr val="tx1"/>
                </a:solidFill>
              </a:rPr>
              <a:t>16</a:t>
            </a:r>
            <a:r>
              <a:rPr lang="zh-CN" altLang="en-US" sz="2000" dirty="0">
                <a:solidFill>
                  <a:schemeClr val="tx1"/>
                </a:solidFill>
              </a:rPr>
              <a:t>位的零扩展</a:t>
            </a:r>
            <a:r>
              <a:rPr lang="en-US" altLang="zh-CN" sz="2000" dirty="0">
                <a:solidFill>
                  <a:schemeClr val="tx1"/>
                </a:solidFill>
              </a:rPr>
              <a:t> </a:t>
            </a:r>
            <a:r>
              <a:rPr lang="zh-CN" altLang="en-US" sz="2000" dirty="0">
                <a:solidFill>
                  <a:schemeClr val="tx1"/>
                </a:solidFill>
              </a:rPr>
              <a:t>，然后参加操作</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en-US" altLang="zh-CN" sz="2000" dirty="0" err="1" smtClean="0">
                <a:solidFill>
                  <a:schemeClr val="tx1"/>
                </a:solidFill>
              </a:rPr>
              <a:t>ori</a:t>
            </a:r>
            <a:r>
              <a:rPr lang="en-US" altLang="zh-CN" sz="2000" dirty="0" smtClean="0">
                <a:solidFill>
                  <a:schemeClr val="tx1"/>
                </a:solidFill>
              </a:rPr>
              <a:t>  </a:t>
            </a:r>
            <a:r>
              <a:rPr lang="en-US" altLang="zh-CN" sz="2000" dirty="0" err="1" smtClean="0">
                <a:solidFill>
                  <a:schemeClr val="tx1"/>
                </a:solidFill>
              </a:rPr>
              <a:t>rt</a:t>
            </a:r>
            <a:r>
              <a:rPr lang="en-US" altLang="zh-CN" sz="2000" dirty="0" smtClean="0">
                <a:solidFill>
                  <a:schemeClr val="tx1"/>
                </a:solidFill>
              </a:rPr>
              <a:t> , </a:t>
            </a:r>
            <a:r>
              <a:rPr lang="en-US" altLang="zh-CN" sz="2000" dirty="0" err="1" smtClean="0">
                <a:solidFill>
                  <a:schemeClr val="tx1"/>
                </a:solidFill>
              </a:rPr>
              <a:t>rs</a:t>
            </a:r>
            <a:r>
              <a:rPr lang="en-US" altLang="zh-CN" sz="2000" dirty="0" smtClean="0">
                <a:solidFill>
                  <a:schemeClr val="tx1"/>
                </a:solidFill>
              </a:rPr>
              <a:t> , </a:t>
            </a:r>
            <a:r>
              <a:rPr lang="en-US" altLang="zh-CN" sz="2000" dirty="0" err="1" smtClean="0">
                <a:solidFill>
                  <a:schemeClr val="tx1"/>
                </a:solidFill>
              </a:rPr>
              <a:t>imm</a:t>
            </a:r>
            <a:r>
              <a:rPr lang="en-US" altLang="zh-CN" sz="2000" dirty="0" smtClean="0">
                <a:solidFill>
                  <a:schemeClr val="tx1"/>
                </a:solidFill>
              </a:rPr>
              <a:t> </a:t>
            </a:r>
            <a:endParaRPr lang="en-US" altLang="zh-CN" sz="2000" dirty="0" smtClean="0">
              <a:solidFill>
                <a:schemeClr val="tx1"/>
              </a:solidFill>
            </a:endParaRPr>
          </a:p>
          <a:p>
            <a:pPr>
              <a:lnSpc>
                <a:spcPct val="150000"/>
              </a:lnSpc>
            </a:pPr>
            <a:r>
              <a:rPr lang="en-US" altLang="zh-CN" sz="2000" dirty="0" err="1" smtClean="0">
                <a:solidFill>
                  <a:schemeClr val="tx1"/>
                </a:solidFill>
              </a:rPr>
              <a:t>xori</a:t>
            </a:r>
            <a:r>
              <a:rPr lang="en-US" altLang="zh-CN" sz="2000" dirty="0" smtClean="0">
                <a:solidFill>
                  <a:schemeClr val="tx1"/>
                </a:solidFill>
              </a:rPr>
              <a:t>  </a:t>
            </a:r>
            <a:r>
              <a:rPr lang="en-US" altLang="zh-CN" sz="2000" dirty="0" err="1" smtClean="0">
                <a:solidFill>
                  <a:schemeClr val="tx1"/>
                </a:solidFill>
              </a:rPr>
              <a:t>rt</a:t>
            </a:r>
            <a:r>
              <a:rPr lang="en-US" altLang="zh-CN" sz="2000" dirty="0" smtClean="0">
                <a:solidFill>
                  <a:schemeClr val="tx1"/>
                </a:solidFill>
              </a:rPr>
              <a:t> , </a:t>
            </a:r>
            <a:r>
              <a:rPr lang="en-US" altLang="zh-CN" sz="2000" dirty="0" err="1" smtClean="0">
                <a:solidFill>
                  <a:schemeClr val="tx1"/>
                </a:solidFill>
              </a:rPr>
              <a:t>rs</a:t>
            </a:r>
            <a:r>
              <a:rPr lang="en-US" altLang="zh-CN" sz="2000" dirty="0" smtClean="0">
                <a:solidFill>
                  <a:schemeClr val="tx1"/>
                </a:solidFill>
              </a:rPr>
              <a:t> , </a:t>
            </a:r>
            <a:r>
              <a:rPr lang="en-US" altLang="zh-CN" sz="2000" dirty="0" err="1" smtClean="0">
                <a:solidFill>
                  <a:schemeClr val="tx1"/>
                </a:solidFill>
              </a:rPr>
              <a:t>imm</a:t>
            </a:r>
            <a:r>
              <a:rPr lang="en-US" altLang="zh-CN" sz="2000" dirty="0" smtClean="0">
                <a:solidFill>
                  <a:schemeClr val="tx1"/>
                </a:solidFill>
              </a:rPr>
              <a:t> </a:t>
            </a:r>
            <a:endParaRPr lang="en-US" altLang="zh-CN" sz="2000" dirty="0" smtClean="0">
              <a:solidFill>
                <a:schemeClr val="tx1"/>
              </a:solidFill>
            </a:endParaRPr>
          </a:p>
        </p:txBody>
      </p:sp>
      <p:sp>
        <p:nvSpPr>
          <p:cNvPr id="12" name="矩形 11"/>
          <p:cNvSpPr/>
          <p:nvPr/>
        </p:nvSpPr>
        <p:spPr>
          <a:xfrm>
            <a:off x="326956" y="5721451"/>
            <a:ext cx="8729265" cy="400110"/>
          </a:xfrm>
          <a:prstGeom prst="rect">
            <a:avLst/>
          </a:prstGeom>
        </p:spPr>
        <p:txBody>
          <a:bodyPr wrap="square">
            <a:spAutoFit/>
          </a:bodyPr>
          <a:lstStyle/>
          <a:p>
            <a:r>
              <a:rPr lang="en-US" altLang="zh-CN" sz="2000" b="1" dirty="0" err="1" smtClean="0">
                <a:solidFill>
                  <a:schemeClr val="tx1"/>
                </a:solidFill>
              </a:rPr>
              <a:t>lui</a:t>
            </a:r>
            <a:r>
              <a:rPr lang="en-US" altLang="zh-CN" sz="2000" b="1" dirty="0" smtClean="0">
                <a:solidFill>
                  <a:schemeClr val="tx1"/>
                </a:solidFill>
              </a:rPr>
              <a:t>  rt , </a:t>
            </a:r>
            <a:r>
              <a:rPr lang="en-US" altLang="zh-CN" sz="2000" b="1" dirty="0" err="1" smtClean="0">
                <a:solidFill>
                  <a:schemeClr val="tx1"/>
                </a:solidFill>
              </a:rPr>
              <a:t>imm</a:t>
            </a:r>
            <a:r>
              <a:rPr lang="en-US" altLang="zh-CN" sz="2000" b="1" dirty="0" smtClean="0">
                <a:solidFill>
                  <a:schemeClr val="tx1"/>
                </a:solidFill>
              </a:rPr>
              <a:t>            </a:t>
            </a:r>
            <a:r>
              <a:rPr lang="en-US" altLang="zh-CN" sz="2000" b="1" dirty="0" smtClean="0">
                <a:solidFill>
                  <a:schemeClr val="tx1"/>
                </a:solidFill>
              </a:rPr>
              <a:t>       </a:t>
            </a:r>
            <a:r>
              <a:rPr lang="en-US" altLang="zh-CN" sz="2000" b="1" dirty="0" smtClean="0">
                <a:solidFill>
                  <a:schemeClr val="tx1"/>
                </a:solidFill>
              </a:rPr>
              <a:t>#  rt </a:t>
            </a:r>
            <a:r>
              <a:rPr lang="zh-CN" altLang="en-US" sz="2000" b="1" dirty="0" smtClean="0">
                <a:solidFill>
                  <a:schemeClr val="tx1"/>
                </a:solidFill>
              </a:rPr>
              <a:t>←</a:t>
            </a:r>
            <a:r>
              <a:rPr lang="en-US" altLang="zh-CN" sz="2000" b="1" dirty="0" smtClean="0">
                <a:solidFill>
                  <a:schemeClr val="tx1"/>
                </a:solidFill>
              </a:rPr>
              <a:t> </a:t>
            </a:r>
            <a:r>
              <a:rPr lang="en-US" altLang="zh-CN" sz="2000" b="1" dirty="0" err="1" smtClean="0">
                <a:solidFill>
                  <a:schemeClr val="tx1"/>
                </a:solidFill>
              </a:rPr>
              <a:t>imm</a:t>
            </a:r>
            <a:r>
              <a:rPr lang="en-US" altLang="zh-CN" sz="2000" b="1" dirty="0" smtClean="0">
                <a:solidFill>
                  <a:schemeClr val="tx1"/>
                </a:solidFill>
              </a:rPr>
              <a:t>&lt;&lt;16</a:t>
            </a:r>
            <a:r>
              <a:rPr lang="zh-CN" altLang="en-US" sz="2000" b="1" dirty="0" smtClean="0">
                <a:solidFill>
                  <a:schemeClr val="tx1"/>
                </a:solidFill>
              </a:rPr>
              <a:t>，</a:t>
            </a:r>
            <a:r>
              <a:rPr lang="en-US" altLang="zh-CN" sz="2000" b="1" dirty="0" err="1" smtClean="0">
                <a:solidFill>
                  <a:schemeClr val="tx1"/>
                </a:solidFill>
              </a:rPr>
              <a:t>rt</a:t>
            </a:r>
            <a:r>
              <a:rPr lang="zh-CN" altLang="en-US" sz="2000" b="1" dirty="0" smtClean="0">
                <a:solidFill>
                  <a:schemeClr val="tx1"/>
                </a:solidFill>
              </a:rPr>
              <a:t>的低</a:t>
            </a:r>
            <a:r>
              <a:rPr lang="en-US" altLang="zh-CN" sz="2000" b="1" dirty="0" smtClean="0">
                <a:solidFill>
                  <a:schemeClr val="tx1"/>
                </a:solidFill>
              </a:rPr>
              <a:t>16</a:t>
            </a:r>
            <a:r>
              <a:rPr lang="zh-CN" altLang="en-US" sz="2000" b="1" dirty="0" smtClean="0">
                <a:solidFill>
                  <a:schemeClr val="tx1"/>
                </a:solidFill>
              </a:rPr>
              <a:t>位为</a:t>
            </a:r>
            <a:r>
              <a:rPr lang="en-US" altLang="zh-CN" sz="2000" b="1" dirty="0" smtClean="0">
                <a:solidFill>
                  <a:schemeClr val="tx1"/>
                </a:solidFill>
              </a:rPr>
              <a:t>0 </a:t>
            </a:r>
            <a:endParaRPr lang="zh-CN" altLang="en-US" sz="2000" b="1" dirty="0">
              <a:solidFill>
                <a:schemeClr val="tx1"/>
              </a:solidFill>
            </a:endParaRPr>
          </a:p>
        </p:txBody>
      </p:sp>
      <p:sp>
        <p:nvSpPr>
          <p:cNvPr id="13" name="矩形 12"/>
          <p:cNvSpPr/>
          <p:nvPr/>
        </p:nvSpPr>
        <p:spPr>
          <a:xfrm>
            <a:off x="284897" y="3638222"/>
            <a:ext cx="8748464" cy="400110"/>
          </a:xfrm>
          <a:prstGeom prst="rect">
            <a:avLst/>
          </a:prstGeom>
        </p:spPr>
        <p:txBody>
          <a:bodyPr wrap="square">
            <a:spAutoFit/>
          </a:bodyPr>
          <a:lstStyle/>
          <a:p>
            <a:r>
              <a:rPr lang="en-US" altLang="zh-CN" sz="2000" b="1" dirty="0" err="1" smtClean="0">
                <a:solidFill>
                  <a:schemeClr val="tx1"/>
                </a:solidFill>
              </a:rPr>
              <a:t>lw</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offset(</a:t>
            </a:r>
            <a:r>
              <a:rPr lang="en-US" altLang="zh-CN" sz="2000" b="1" dirty="0" err="1" smtClean="0">
                <a:solidFill>
                  <a:schemeClr val="tx1"/>
                </a:solidFill>
              </a:rPr>
              <a:t>rs</a:t>
            </a:r>
            <a:r>
              <a:rPr lang="en-US" altLang="zh-CN" sz="2000" b="1" dirty="0" smtClean="0">
                <a:solidFill>
                  <a:schemeClr val="tx1"/>
                </a:solidFill>
              </a:rPr>
              <a:t>)  </a:t>
            </a:r>
            <a:r>
              <a:rPr lang="en-US" altLang="zh-CN" sz="2000" b="1" dirty="0" smtClean="0">
                <a:solidFill>
                  <a:schemeClr val="tx1"/>
                </a:solidFill>
              </a:rPr>
              <a:t>         </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a:t>
            </a:r>
            <a:r>
              <a:rPr lang="zh-CN" altLang="en-US" sz="2000" b="1" dirty="0" smtClean="0">
                <a:solidFill>
                  <a:schemeClr val="tx1"/>
                </a:solidFill>
              </a:rPr>
              <a:t>←</a:t>
            </a:r>
            <a:r>
              <a:rPr lang="en-US" altLang="zh-CN" sz="2000" b="1" dirty="0" smtClean="0">
                <a:solidFill>
                  <a:schemeClr val="tx1"/>
                </a:solidFill>
              </a:rPr>
              <a:t> mem[(</a:t>
            </a:r>
            <a:r>
              <a:rPr lang="en-US" altLang="zh-CN" sz="2000" b="1" dirty="0" err="1" smtClean="0">
                <a:solidFill>
                  <a:schemeClr val="tx1"/>
                </a:solidFill>
              </a:rPr>
              <a:t>rs</a:t>
            </a:r>
            <a:r>
              <a:rPr lang="en-US" altLang="zh-CN" sz="2000" b="1" dirty="0" smtClean="0">
                <a:solidFill>
                  <a:schemeClr val="tx1"/>
                </a:solidFill>
              </a:rPr>
              <a:t>)+offset],</a:t>
            </a:r>
            <a:r>
              <a:rPr lang="zh-CN" altLang="en-US" sz="2000" b="1" dirty="0" smtClean="0">
                <a:solidFill>
                  <a:schemeClr val="tx1"/>
                </a:solidFill>
              </a:rPr>
              <a:t>对</a:t>
            </a:r>
            <a:r>
              <a:rPr lang="en-US" altLang="zh-CN" sz="2000" b="1" dirty="0" smtClean="0">
                <a:solidFill>
                  <a:schemeClr val="tx1"/>
                </a:solidFill>
              </a:rPr>
              <a:t>offset</a:t>
            </a:r>
            <a:r>
              <a:rPr lang="zh-CN" altLang="en-US" sz="2000" b="1" dirty="0" smtClean="0">
                <a:solidFill>
                  <a:schemeClr val="tx1"/>
                </a:solidFill>
              </a:rPr>
              <a:t>符号扩展</a:t>
            </a:r>
            <a:r>
              <a:rPr lang="en-US" altLang="zh-CN" sz="2000" b="1" dirty="0" smtClean="0">
                <a:solidFill>
                  <a:schemeClr val="tx1"/>
                </a:solidFill>
              </a:rPr>
              <a:t> </a:t>
            </a:r>
            <a:endParaRPr lang="zh-CN" altLang="en-US" sz="2000" b="1" dirty="0">
              <a:solidFill>
                <a:schemeClr val="tx1"/>
              </a:solidFill>
            </a:endParaRPr>
          </a:p>
        </p:txBody>
      </p:sp>
      <p:sp>
        <p:nvSpPr>
          <p:cNvPr id="14" name="矩形 13"/>
          <p:cNvSpPr/>
          <p:nvPr/>
        </p:nvSpPr>
        <p:spPr>
          <a:xfrm>
            <a:off x="281235" y="4250267"/>
            <a:ext cx="8729265" cy="400110"/>
          </a:xfrm>
          <a:prstGeom prst="rect">
            <a:avLst/>
          </a:prstGeom>
        </p:spPr>
        <p:txBody>
          <a:bodyPr wrap="square">
            <a:spAutoFit/>
          </a:bodyPr>
          <a:lstStyle/>
          <a:p>
            <a:r>
              <a:rPr lang="en-US" altLang="zh-CN" sz="2000" b="1" dirty="0" err="1" smtClean="0">
                <a:solidFill>
                  <a:schemeClr val="tx1"/>
                </a:solidFill>
              </a:rPr>
              <a:t>sw</a:t>
            </a:r>
            <a:r>
              <a:rPr lang="en-US" altLang="zh-CN" sz="2000" b="1" dirty="0" smtClean="0">
                <a:solidFill>
                  <a:schemeClr val="tx1"/>
                </a:solidFill>
              </a:rPr>
              <a:t>  </a:t>
            </a:r>
            <a:r>
              <a:rPr lang="en-US" altLang="zh-CN" sz="2000" b="1" dirty="0" err="1" smtClean="0">
                <a:solidFill>
                  <a:schemeClr val="tx1"/>
                </a:solidFill>
              </a:rPr>
              <a:t>rt</a:t>
            </a:r>
            <a:r>
              <a:rPr lang="en-US" altLang="zh-CN" sz="2000" b="1" dirty="0" smtClean="0">
                <a:solidFill>
                  <a:schemeClr val="tx1"/>
                </a:solidFill>
              </a:rPr>
              <a:t> , offset(</a:t>
            </a:r>
            <a:r>
              <a:rPr lang="en-US" altLang="zh-CN" sz="2000" b="1" dirty="0" err="1" smtClean="0">
                <a:solidFill>
                  <a:schemeClr val="tx1"/>
                </a:solidFill>
              </a:rPr>
              <a:t>rs</a:t>
            </a:r>
            <a:r>
              <a:rPr lang="en-US" altLang="zh-CN" sz="2000" b="1" dirty="0" smtClean="0">
                <a:solidFill>
                  <a:schemeClr val="tx1"/>
                </a:solidFill>
              </a:rPr>
              <a:t>)  </a:t>
            </a:r>
            <a:r>
              <a:rPr lang="en-US" altLang="zh-CN" sz="2000" b="1" dirty="0" smtClean="0">
                <a:solidFill>
                  <a:schemeClr val="tx1"/>
                </a:solidFill>
              </a:rPr>
              <a:t>       </a:t>
            </a:r>
            <a:r>
              <a:rPr lang="en-US" altLang="zh-CN" sz="2000" b="1" dirty="0" smtClean="0">
                <a:solidFill>
                  <a:schemeClr val="tx1"/>
                </a:solidFill>
              </a:rPr>
              <a:t>#  mem[(</a:t>
            </a:r>
            <a:r>
              <a:rPr lang="en-US" altLang="zh-CN" sz="2000" b="1" dirty="0" err="1" smtClean="0">
                <a:solidFill>
                  <a:schemeClr val="tx1"/>
                </a:solidFill>
              </a:rPr>
              <a:t>rs</a:t>
            </a:r>
            <a:r>
              <a:rPr lang="en-US" altLang="zh-CN" sz="2000" b="1" dirty="0" smtClean="0">
                <a:solidFill>
                  <a:schemeClr val="tx1"/>
                </a:solidFill>
              </a:rPr>
              <a:t>)+offset]) </a:t>
            </a:r>
            <a:r>
              <a:rPr lang="zh-CN" altLang="en-US" sz="2000" b="1" dirty="0" smtClean="0">
                <a:solidFill>
                  <a:schemeClr val="tx1"/>
                </a:solidFill>
              </a:rPr>
              <a:t>←</a:t>
            </a:r>
            <a:r>
              <a:rPr lang="en-US" altLang="zh-CN" sz="2000" b="1" dirty="0" err="1" smtClean="0">
                <a:solidFill>
                  <a:schemeClr val="tx1"/>
                </a:solidFill>
              </a:rPr>
              <a:t>rt</a:t>
            </a:r>
            <a:r>
              <a:rPr lang="en-US" altLang="zh-CN" sz="2000" dirty="0" smtClean="0">
                <a:solidFill>
                  <a:schemeClr val="tx1"/>
                </a:solidFill>
              </a:rPr>
              <a:t>, </a:t>
            </a:r>
            <a:r>
              <a:rPr lang="zh-CN" altLang="en-US" sz="2000" dirty="0" smtClean="0">
                <a:solidFill>
                  <a:schemeClr val="tx1"/>
                </a:solidFill>
              </a:rPr>
              <a:t>同样用符号扩展</a:t>
            </a:r>
            <a:r>
              <a:rPr lang="en-US" altLang="zh-CN" sz="2000" b="1" dirty="0" smtClean="0">
                <a:solidFill>
                  <a:schemeClr val="tx1"/>
                </a:solidFill>
              </a:rPr>
              <a:t> </a:t>
            </a:r>
            <a:endParaRPr lang="zh-CN" altLang="en-US" sz="2000" b="1" dirty="0">
              <a:solidFill>
                <a:schemeClr val="tx1"/>
              </a:solidFill>
            </a:endParaRPr>
          </a:p>
        </p:txBody>
      </p:sp>
      <p:sp>
        <p:nvSpPr>
          <p:cNvPr id="15" name="矩形 14"/>
          <p:cNvSpPr/>
          <p:nvPr/>
        </p:nvSpPr>
        <p:spPr>
          <a:xfrm>
            <a:off x="296327" y="4841140"/>
            <a:ext cx="8748464" cy="707886"/>
          </a:xfrm>
          <a:prstGeom prst="rect">
            <a:avLst/>
          </a:prstGeom>
        </p:spPr>
        <p:txBody>
          <a:bodyPr wrap="square">
            <a:spAutoFit/>
          </a:bodyPr>
          <a:lstStyle/>
          <a:p>
            <a:r>
              <a:rPr lang="en-US" altLang="zh-CN" sz="2000" b="1" dirty="0" err="1" smtClean="0">
                <a:solidFill>
                  <a:schemeClr val="tx1"/>
                </a:solidFill>
              </a:rPr>
              <a:t>bne</a:t>
            </a:r>
            <a:r>
              <a:rPr lang="en-US" altLang="zh-CN" sz="2000" b="1" dirty="0" smtClean="0">
                <a:solidFill>
                  <a:schemeClr val="tx1"/>
                </a:solidFill>
              </a:rPr>
              <a:t>  </a:t>
            </a:r>
            <a:r>
              <a:rPr lang="en-US" altLang="zh-CN" sz="2000" b="1" dirty="0" err="1" smtClean="0">
                <a:solidFill>
                  <a:schemeClr val="tx1"/>
                </a:solidFill>
              </a:rPr>
              <a:t>rs</a:t>
            </a:r>
            <a:r>
              <a:rPr lang="en-US" altLang="zh-CN" sz="2000" b="1" dirty="0" smtClean="0">
                <a:solidFill>
                  <a:schemeClr val="tx1"/>
                </a:solidFill>
              </a:rPr>
              <a:t> , </a:t>
            </a:r>
            <a:r>
              <a:rPr lang="en-US" altLang="zh-CN" sz="2000" b="1" dirty="0" err="1" smtClean="0">
                <a:solidFill>
                  <a:schemeClr val="tx1"/>
                </a:solidFill>
              </a:rPr>
              <a:t>rt</a:t>
            </a:r>
            <a:r>
              <a:rPr lang="en-US" altLang="zh-CN" sz="2000" b="1" dirty="0" smtClean="0">
                <a:solidFill>
                  <a:schemeClr val="tx1"/>
                </a:solidFill>
              </a:rPr>
              <a:t>  , </a:t>
            </a:r>
            <a:r>
              <a:rPr lang="en-US" altLang="zh-CN" sz="2000" b="1" dirty="0" err="1" smtClean="0">
                <a:solidFill>
                  <a:schemeClr val="tx1"/>
                </a:solidFill>
              </a:rPr>
              <a:t>imm</a:t>
            </a:r>
            <a:r>
              <a:rPr lang="en-US" altLang="zh-CN" sz="2000" b="1" dirty="0" smtClean="0">
                <a:solidFill>
                  <a:schemeClr val="tx1"/>
                </a:solidFill>
              </a:rPr>
              <a:t>     </a:t>
            </a:r>
            <a:r>
              <a:rPr lang="en-US" altLang="zh-CN" sz="2000" b="1" dirty="0" smtClean="0">
                <a:solidFill>
                  <a:schemeClr val="tx1"/>
                </a:solidFill>
              </a:rPr>
              <a:t>    </a:t>
            </a:r>
            <a:r>
              <a:rPr lang="en-US" altLang="zh-CN" sz="2000" b="1" dirty="0" smtClean="0">
                <a:solidFill>
                  <a:schemeClr val="tx1"/>
                </a:solidFill>
              </a:rPr>
              <a:t>#  if(</a:t>
            </a:r>
            <a:r>
              <a:rPr lang="en-US" altLang="zh-CN" sz="2000" b="1" dirty="0" err="1" smtClean="0">
                <a:solidFill>
                  <a:schemeClr val="tx1"/>
                </a:solidFill>
              </a:rPr>
              <a:t>rs</a:t>
            </a:r>
            <a:r>
              <a:rPr lang="en-US" altLang="zh-CN" sz="2000" b="1" dirty="0" smtClean="0">
                <a:solidFill>
                  <a:schemeClr val="tx1"/>
                </a:solidFill>
              </a:rPr>
              <a:t>!=</a:t>
            </a:r>
            <a:r>
              <a:rPr lang="en-US" altLang="zh-CN" sz="2000" b="1" dirty="0" err="1" smtClean="0">
                <a:solidFill>
                  <a:schemeClr val="tx1"/>
                </a:solidFill>
              </a:rPr>
              <a:t>rt</a:t>
            </a:r>
            <a:r>
              <a:rPr lang="en-US" altLang="zh-CN" sz="2000" b="1" dirty="0" smtClean="0">
                <a:solidFill>
                  <a:schemeClr val="tx1"/>
                </a:solidFill>
              </a:rPr>
              <a:t>)  PC</a:t>
            </a:r>
            <a:r>
              <a:rPr lang="zh-CN" altLang="en-US" sz="2000" b="1" dirty="0" smtClean="0">
                <a:solidFill>
                  <a:schemeClr val="tx1"/>
                </a:solidFill>
              </a:rPr>
              <a:t>←</a:t>
            </a:r>
            <a:r>
              <a:rPr lang="en-US" altLang="zh-CN" sz="2000" b="1" dirty="0" err="1" smtClean="0">
                <a:solidFill>
                  <a:schemeClr val="tx1"/>
                </a:solidFill>
              </a:rPr>
              <a:t>PC+imm</a:t>
            </a:r>
            <a:r>
              <a:rPr lang="en-US" altLang="zh-CN" sz="2000" b="1" dirty="0" smtClean="0">
                <a:solidFill>
                  <a:schemeClr val="tx1"/>
                </a:solidFill>
              </a:rPr>
              <a:t>&lt;&lt;2</a:t>
            </a:r>
            <a:r>
              <a:rPr lang="zh-CN" altLang="en-US" sz="2000" dirty="0">
                <a:solidFill>
                  <a:schemeClr val="tx1"/>
                </a:solidFill>
              </a:rPr>
              <a:t>，相加时</a:t>
            </a:r>
            <a:endParaRPr lang="en-US" altLang="zh-CN" sz="2000" b="1" dirty="0" smtClean="0">
              <a:solidFill>
                <a:schemeClr val="tx1"/>
              </a:solidFill>
            </a:endParaRPr>
          </a:p>
          <a:p>
            <a:r>
              <a:rPr lang="en-US" altLang="zh-CN" sz="2000" dirty="0">
                <a:solidFill>
                  <a:schemeClr val="tx1"/>
                </a:solidFill>
              </a:rPr>
              <a:t> </a:t>
            </a:r>
            <a:r>
              <a:rPr lang="en-US" altLang="zh-CN" sz="2000" dirty="0" smtClean="0">
                <a:solidFill>
                  <a:schemeClr val="tx1"/>
                </a:solidFill>
              </a:rPr>
              <a:t>                     </a:t>
            </a:r>
            <a:r>
              <a:rPr lang="en-US" altLang="zh-CN" sz="2000" dirty="0" smtClean="0">
                <a:solidFill>
                  <a:schemeClr val="tx1"/>
                </a:solidFill>
              </a:rPr>
              <a:t>               </a:t>
            </a:r>
            <a:r>
              <a:rPr lang="zh-CN" altLang="en-US" sz="2000" b="1" dirty="0" smtClean="0">
                <a:solidFill>
                  <a:schemeClr val="tx1"/>
                </a:solidFill>
              </a:rPr>
              <a:t> </a:t>
            </a:r>
            <a:r>
              <a:rPr lang="en-US" altLang="zh-CN" sz="2000" b="1" dirty="0" smtClean="0">
                <a:solidFill>
                  <a:schemeClr val="tx1"/>
                </a:solidFill>
              </a:rPr>
              <a:t># </a:t>
            </a:r>
            <a:r>
              <a:rPr lang="zh-CN" altLang="en-US" sz="2000" b="1" dirty="0" smtClean="0">
                <a:solidFill>
                  <a:schemeClr val="tx1"/>
                </a:solidFill>
              </a:rPr>
              <a:t>对</a:t>
            </a:r>
            <a:r>
              <a:rPr lang="en-US" altLang="zh-CN" sz="2000" b="1" dirty="0" err="1" smtClean="0">
                <a:solidFill>
                  <a:schemeClr val="tx1"/>
                </a:solidFill>
              </a:rPr>
              <a:t>imm</a:t>
            </a:r>
            <a:r>
              <a:rPr lang="zh-CN" altLang="en-US" sz="2000" b="1" dirty="0" smtClean="0">
                <a:solidFill>
                  <a:schemeClr val="tx1"/>
                </a:solidFill>
              </a:rPr>
              <a:t>进行</a:t>
            </a:r>
            <a:r>
              <a:rPr lang="en-US" altLang="zh-CN" sz="2000" b="1" dirty="0" smtClean="0">
                <a:solidFill>
                  <a:schemeClr val="tx1"/>
                </a:solidFill>
              </a:rPr>
              <a:t>16</a:t>
            </a:r>
            <a:r>
              <a:rPr lang="zh-CN" altLang="en-US" sz="2000" b="1" dirty="0" smtClean="0">
                <a:solidFill>
                  <a:schemeClr val="tx1"/>
                </a:solidFill>
              </a:rPr>
              <a:t>位符号扩展。采用的是相对寻址</a:t>
            </a:r>
            <a:r>
              <a:rPr lang="en-US" altLang="zh-CN" sz="2000" b="1" dirty="0" smtClean="0">
                <a:solidFill>
                  <a:schemeClr val="tx1"/>
                </a:solidFill>
              </a:rPr>
              <a:t> </a:t>
            </a:r>
            <a:endParaRPr lang="zh-CN" altLang="en-US" sz="20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43</a:t>
            </a:fld>
            <a:endParaRPr lang="zh-CN" altLang="en-US"/>
          </a:p>
        </p:txBody>
      </p:sp>
    </p:spTree>
    <p:extLst>
      <p:ext uri="{BB962C8B-B14F-4D97-AF65-F5344CB8AC3E}">
        <p14:creationId xmlns:p14="http://schemas.microsoft.com/office/powerpoint/2010/main" xmlns="" val="3164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J</a:t>
            </a:r>
            <a:r>
              <a:rPr lang="zh-CN" altLang="en-US" dirty="0" smtClean="0"/>
              <a:t>型指令</a:t>
            </a:r>
            <a:endParaRPr lang="zh-CN" altLang="en-US" dirty="0"/>
          </a:p>
        </p:txBody>
      </p:sp>
      <p:sp>
        <p:nvSpPr>
          <p:cNvPr id="4" name="Text Box 3"/>
          <p:cNvSpPr txBox="1">
            <a:spLocks noChangeArrowheads="1"/>
          </p:cNvSpPr>
          <p:nvPr/>
        </p:nvSpPr>
        <p:spPr bwMode="auto">
          <a:xfrm>
            <a:off x="606632" y="1983164"/>
            <a:ext cx="7848872"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op</a:t>
            </a:r>
            <a:r>
              <a:rPr lang="zh-CN" altLang="en-US" sz="2400" b="1" dirty="0" smtClean="0"/>
              <a:t>：确定指令的功能</a:t>
            </a:r>
            <a:endParaRPr lang="zh-CN" altLang="en-US" sz="2400" b="1" dirty="0"/>
          </a:p>
        </p:txBody>
      </p:sp>
      <p:sp>
        <p:nvSpPr>
          <p:cNvPr id="5" name="Text Box 3"/>
          <p:cNvSpPr txBox="1">
            <a:spLocks noChangeArrowheads="1"/>
          </p:cNvSpPr>
          <p:nvPr/>
        </p:nvSpPr>
        <p:spPr bwMode="auto">
          <a:xfrm>
            <a:off x="606632" y="2514109"/>
            <a:ext cx="7848872" cy="4693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400" b="1" dirty="0" smtClean="0"/>
              <a:t>address</a:t>
            </a:r>
            <a:r>
              <a:rPr lang="zh-CN" altLang="en-US" sz="2400" b="1" dirty="0" smtClean="0"/>
              <a:t>：转移地址</a:t>
            </a:r>
            <a:endParaRPr lang="zh-CN" altLang="en-US" sz="2400" b="1" dirty="0"/>
          </a:p>
        </p:txBody>
      </p:sp>
      <p:grpSp>
        <p:nvGrpSpPr>
          <p:cNvPr id="6" name="组合 5"/>
          <p:cNvGrpSpPr/>
          <p:nvPr/>
        </p:nvGrpSpPr>
        <p:grpSpPr>
          <a:xfrm>
            <a:off x="708748" y="876029"/>
            <a:ext cx="7503174" cy="1078203"/>
            <a:chOff x="1543777" y="1963941"/>
            <a:chExt cx="5795389" cy="1078203"/>
          </a:xfrm>
        </p:grpSpPr>
        <p:sp>
          <p:nvSpPr>
            <p:cNvPr id="7" name="矩形 6"/>
            <p:cNvSpPr/>
            <p:nvPr/>
          </p:nvSpPr>
          <p:spPr>
            <a:xfrm>
              <a:off x="1578526" y="2307386"/>
              <a:ext cx="122413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rgbClr val="FF0000"/>
                  </a:solidFill>
                </a:rPr>
                <a:t>op</a:t>
              </a:r>
              <a:endParaRPr lang="zh-CN" altLang="en-US" sz="2000" b="1" dirty="0">
                <a:solidFill>
                  <a:srgbClr val="FF0000"/>
                </a:solidFill>
              </a:endParaRPr>
            </a:p>
          </p:txBody>
        </p:sp>
        <p:sp>
          <p:nvSpPr>
            <p:cNvPr id="8" name="矩形 7"/>
            <p:cNvSpPr/>
            <p:nvPr/>
          </p:nvSpPr>
          <p:spPr>
            <a:xfrm>
              <a:off x="2802662" y="2307386"/>
              <a:ext cx="4536504"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rgbClr val="FF0000"/>
                  </a:solidFill>
                </a:rPr>
                <a:t>address</a:t>
              </a:r>
              <a:endParaRPr lang="zh-CN" altLang="en-US" sz="2000" b="1" dirty="0">
                <a:solidFill>
                  <a:srgbClr val="FF0000"/>
                </a:solidFill>
              </a:endParaRPr>
            </a:p>
          </p:txBody>
        </p:sp>
        <p:sp>
          <p:nvSpPr>
            <p:cNvPr id="9" name="矩形 8"/>
            <p:cNvSpPr/>
            <p:nvPr/>
          </p:nvSpPr>
          <p:spPr>
            <a:xfrm>
              <a:off x="1543777" y="268210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6</a:t>
              </a:r>
              <a:r>
                <a:rPr lang="zh-CN" altLang="en-US" sz="2000" b="1" dirty="0" smtClean="0">
                  <a:solidFill>
                    <a:schemeClr val="tx1"/>
                  </a:solidFill>
                </a:rPr>
                <a:t>位</a:t>
              </a:r>
              <a:endParaRPr lang="zh-CN" altLang="en-US" sz="2000" b="1" dirty="0">
                <a:solidFill>
                  <a:schemeClr val="tx1"/>
                </a:solidFill>
              </a:endParaRPr>
            </a:p>
          </p:txBody>
        </p:sp>
        <p:sp>
          <p:nvSpPr>
            <p:cNvPr id="10" name="矩形 9"/>
            <p:cNvSpPr/>
            <p:nvPr/>
          </p:nvSpPr>
          <p:spPr>
            <a:xfrm>
              <a:off x="3632009"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1" name="矩形 10"/>
            <p:cNvSpPr/>
            <p:nvPr/>
          </p:nvSpPr>
          <p:spPr>
            <a:xfrm>
              <a:off x="4496105"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2" name="矩形 11"/>
            <p:cNvSpPr/>
            <p:nvPr/>
          </p:nvSpPr>
          <p:spPr>
            <a:xfrm>
              <a:off x="2802662" y="2682104"/>
              <a:ext cx="4536503"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26</a:t>
              </a:r>
              <a:r>
                <a:rPr lang="zh-CN" altLang="en-US" sz="2000" b="1" dirty="0" smtClean="0">
                  <a:solidFill>
                    <a:schemeClr val="tx1"/>
                  </a:solidFill>
                </a:rPr>
                <a:t>位</a:t>
              </a:r>
              <a:endParaRPr lang="zh-CN" altLang="en-US" sz="2000" b="1" dirty="0">
                <a:solidFill>
                  <a:schemeClr val="tx1"/>
                </a:solidFill>
              </a:endParaRPr>
            </a:p>
          </p:txBody>
        </p:sp>
        <p:sp>
          <p:nvSpPr>
            <p:cNvPr id="13" name="矩形 12"/>
            <p:cNvSpPr/>
            <p:nvPr/>
          </p:nvSpPr>
          <p:spPr>
            <a:xfrm>
              <a:off x="6224297" y="268210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4" name="矩形 13"/>
            <p:cNvSpPr/>
            <p:nvPr/>
          </p:nvSpPr>
          <p:spPr>
            <a:xfrm>
              <a:off x="1543777" y="1974162"/>
              <a:ext cx="126966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smtClean="0">
                  <a:solidFill>
                    <a:schemeClr val="tx1"/>
                  </a:solidFill>
                </a:rPr>
                <a:t>31       26</a:t>
              </a:r>
              <a:endParaRPr lang="zh-CN" altLang="en-US" sz="2000" b="1" dirty="0">
                <a:solidFill>
                  <a:schemeClr val="tx1"/>
                </a:solidFill>
              </a:endParaRPr>
            </a:p>
          </p:txBody>
        </p:sp>
        <p:sp>
          <p:nvSpPr>
            <p:cNvPr id="15" name="矩形 14"/>
            <p:cNvSpPr/>
            <p:nvPr/>
          </p:nvSpPr>
          <p:spPr>
            <a:xfrm>
              <a:off x="2813443" y="1963941"/>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chemeClr val="tx1"/>
                  </a:solidFill>
                </a:rPr>
                <a:t>25</a:t>
              </a:r>
              <a:endParaRPr lang="zh-CN" altLang="en-US" sz="2000" b="1" dirty="0">
                <a:solidFill>
                  <a:schemeClr val="tx1"/>
                </a:solidFill>
              </a:endParaRPr>
            </a:p>
          </p:txBody>
        </p:sp>
        <p:sp>
          <p:nvSpPr>
            <p:cNvPr id="16" name="矩形 15"/>
            <p:cNvSpPr/>
            <p:nvPr/>
          </p:nvSpPr>
          <p:spPr>
            <a:xfrm>
              <a:off x="3632009"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7" name="矩形 16"/>
            <p:cNvSpPr/>
            <p:nvPr/>
          </p:nvSpPr>
          <p:spPr>
            <a:xfrm>
              <a:off x="4496105"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tx1"/>
                </a:solidFill>
              </a:endParaRPr>
            </a:p>
          </p:txBody>
        </p:sp>
        <p:sp>
          <p:nvSpPr>
            <p:cNvPr id="18" name="矩形 17"/>
            <p:cNvSpPr/>
            <p:nvPr/>
          </p:nvSpPr>
          <p:spPr>
            <a:xfrm>
              <a:off x="5360201"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9" name="矩形 18"/>
            <p:cNvSpPr/>
            <p:nvPr/>
          </p:nvSpPr>
          <p:spPr>
            <a:xfrm>
              <a:off x="6224297" y="1974162"/>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smtClean="0">
                  <a:solidFill>
                    <a:schemeClr val="tx1"/>
                  </a:solidFill>
                </a:rPr>
                <a:t>0</a:t>
              </a:r>
              <a:endParaRPr lang="zh-CN" altLang="en-US" sz="2000" b="1" dirty="0">
                <a:solidFill>
                  <a:schemeClr val="tx1"/>
                </a:solidFill>
              </a:endParaRPr>
            </a:p>
          </p:txBody>
        </p:sp>
      </p:grpSp>
      <p:graphicFrame>
        <p:nvGraphicFramePr>
          <p:cNvPr id="20" name="表格 19"/>
          <p:cNvGraphicFramePr>
            <a:graphicFrameLocks noGrp="1"/>
          </p:cNvGraphicFramePr>
          <p:nvPr>
            <p:extLst>
              <p:ext uri="{D42A27DB-BD31-4B8C-83A1-F6EECF244321}">
                <p14:modId xmlns:p14="http://schemas.microsoft.com/office/powerpoint/2010/main" xmlns="" val="413769704"/>
              </p:ext>
            </p:extLst>
          </p:nvPr>
        </p:nvGraphicFramePr>
        <p:xfrm>
          <a:off x="352109" y="3222657"/>
          <a:ext cx="8210248" cy="1371600"/>
        </p:xfrm>
        <a:graphic>
          <a:graphicData uri="http://schemas.openxmlformats.org/drawingml/2006/table">
            <a:tbl>
              <a:tblPr firstRow="1" bandRow="1"/>
              <a:tblGrid>
                <a:gridCol w="904287"/>
                <a:gridCol w="1255953"/>
                <a:gridCol w="4484445"/>
                <a:gridCol w="1565563"/>
              </a:tblGrid>
              <a:tr h="415845">
                <a:tc>
                  <a:txBody>
                    <a:bodyPr/>
                    <a:lstStyle/>
                    <a:p>
                      <a:pPr algn="ctr"/>
                      <a:r>
                        <a:rPr lang="zh-CN" altLang="en-US" sz="2400" dirty="0" smtClean="0">
                          <a:ln>
                            <a:solidFill>
                              <a:sysClr val="windowText" lastClr="000000"/>
                            </a:solidFill>
                          </a:ln>
                        </a:rPr>
                        <a:t>指令</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b="0" dirty="0" smtClean="0">
                          <a:ln>
                            <a:solidFill>
                              <a:sysClr val="windowText" lastClr="000000"/>
                            </a:solidFill>
                          </a:ln>
                          <a:latin typeface="+mn-lt"/>
                          <a:ea typeface="+mj-ea"/>
                        </a:rPr>
                        <a:t>[31:26]</a:t>
                      </a:r>
                      <a:endParaRPr lang="zh-CN" altLang="en-US" sz="24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400" dirty="0" smtClean="0">
                          <a:ln>
                            <a:solidFill>
                              <a:sysClr val="windowText" lastClr="000000"/>
                            </a:solidFill>
                          </a:ln>
                        </a:rPr>
                        <a:t>[25:0]</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功能</a:t>
                      </a:r>
                      <a:endParaRPr lang="zh-CN" altLang="en-US" sz="2400" dirty="0">
                        <a:ln>
                          <a:solidFill>
                            <a:sysClr val="windowText" lastClr="000000"/>
                          </a:solidFill>
                        </a:ln>
                      </a:endParaRPr>
                    </a:p>
                  </a:txBody>
                  <a:tcPr anchor="ctr">
                    <a:solidFill>
                      <a:srgbClr val="FDFBFB"/>
                    </a:solidFill>
                  </a:tcPr>
                </a:tc>
              </a:tr>
              <a:tr h="415845">
                <a:tc>
                  <a:txBody>
                    <a:bodyPr/>
                    <a:lstStyle/>
                    <a:p>
                      <a:pPr algn="ctr"/>
                      <a:r>
                        <a:rPr lang="en-US" altLang="zh-CN" sz="2400" dirty="0" smtClean="0">
                          <a:ln>
                            <a:solidFill>
                              <a:sysClr val="windowText" lastClr="000000"/>
                            </a:solidFill>
                          </a:ln>
                        </a:rPr>
                        <a:t>j</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000010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跳转</a:t>
                      </a:r>
                      <a:endParaRPr lang="zh-CN" altLang="en-US" sz="2400" dirty="0">
                        <a:ln>
                          <a:solidFill>
                            <a:sysClr val="windowText" lastClr="000000"/>
                          </a:solidFill>
                        </a:ln>
                      </a:endParaRPr>
                    </a:p>
                  </a:txBody>
                  <a:tcPr anchor="ctr">
                    <a:solidFill>
                      <a:srgbClr val="FDFBFB"/>
                    </a:solidFill>
                  </a:tcPr>
                </a:tc>
              </a:tr>
              <a:tr h="415845">
                <a:tc>
                  <a:txBody>
                    <a:bodyPr/>
                    <a:lstStyle/>
                    <a:p>
                      <a:pPr algn="ctr"/>
                      <a:r>
                        <a:rPr lang="en-US" altLang="zh-CN" sz="2400" dirty="0" err="1" smtClean="0">
                          <a:ln>
                            <a:solidFill>
                              <a:sysClr val="windowText" lastClr="000000"/>
                            </a:solidFill>
                          </a:ln>
                        </a:rPr>
                        <a:t>jal</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001100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smtClean="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smtClean="0">
                          <a:ln>
                            <a:solidFill>
                              <a:sysClr val="windowText" lastClr="000000"/>
                            </a:solidFill>
                          </a:ln>
                        </a:rPr>
                        <a:t>调用</a:t>
                      </a:r>
                      <a:endParaRPr lang="en-US" altLang="zh-CN" sz="2400" dirty="0" smtClean="0">
                        <a:ln>
                          <a:solidFill>
                            <a:sysClr val="windowText" lastClr="000000"/>
                          </a:solidFill>
                        </a:ln>
                      </a:endParaRPr>
                    </a:p>
                  </a:txBody>
                  <a:tcPr anchor="ctr">
                    <a:solidFill>
                      <a:srgbClr val="FDFBFB"/>
                    </a:solidFill>
                  </a:tcPr>
                </a:tc>
              </a:tr>
            </a:tbl>
          </a:graphicData>
        </a:graphic>
      </p:graphicFrame>
      <p:sp>
        <p:nvSpPr>
          <p:cNvPr id="21" name="矩形 20"/>
          <p:cNvSpPr/>
          <p:nvPr/>
        </p:nvSpPr>
        <p:spPr>
          <a:xfrm>
            <a:off x="352109" y="4834376"/>
            <a:ext cx="8679304" cy="707886"/>
          </a:xfrm>
          <a:prstGeom prst="rect">
            <a:avLst/>
          </a:prstGeom>
        </p:spPr>
        <p:txBody>
          <a:bodyPr wrap="square">
            <a:spAutoFit/>
          </a:bodyPr>
          <a:lstStyle/>
          <a:p>
            <a:r>
              <a:rPr lang="en-US" altLang="zh-CN" sz="2000" b="1" dirty="0" smtClean="0">
                <a:solidFill>
                  <a:schemeClr val="tx1"/>
                </a:solidFill>
              </a:rPr>
              <a:t>j  target     </a:t>
            </a:r>
            <a:r>
              <a:rPr lang="en-US" altLang="zh-CN" sz="2000" b="1" dirty="0" smtClean="0">
                <a:solidFill>
                  <a:schemeClr val="tx1"/>
                </a:solidFill>
              </a:rPr>
              <a:t>            # </a:t>
            </a:r>
            <a:r>
              <a:rPr lang="en-US" altLang="zh-CN" sz="2000" b="1" dirty="0" smtClean="0">
                <a:solidFill>
                  <a:schemeClr val="tx1"/>
                </a:solidFill>
              </a:rPr>
              <a:t>PC</a:t>
            </a:r>
            <a:r>
              <a:rPr lang="zh-CN" altLang="en-US" sz="2000" b="1" dirty="0" smtClean="0">
                <a:solidFill>
                  <a:schemeClr val="tx1"/>
                </a:solidFill>
              </a:rPr>
              <a:t>←</a:t>
            </a:r>
            <a:r>
              <a:rPr lang="en-US" altLang="zh-CN" sz="2000" b="1" dirty="0" smtClean="0">
                <a:solidFill>
                  <a:schemeClr val="tx1"/>
                </a:solidFill>
              </a:rPr>
              <a:t>target</a:t>
            </a:r>
            <a:r>
              <a:rPr lang="zh-CN" altLang="en-US" sz="2000" b="1" dirty="0">
                <a:solidFill>
                  <a:schemeClr val="tx1"/>
                </a:solidFill>
              </a:rPr>
              <a:t>：</a:t>
            </a:r>
            <a:r>
              <a:rPr lang="en-US" altLang="zh-CN" sz="2000" b="1" dirty="0" smtClean="0">
                <a:solidFill>
                  <a:schemeClr val="tx1"/>
                </a:solidFill>
              </a:rPr>
              <a:t>PC</a:t>
            </a:r>
            <a:r>
              <a:rPr lang="zh-CN" altLang="en-US" sz="2000" b="1" dirty="0" smtClean="0">
                <a:solidFill>
                  <a:schemeClr val="tx1"/>
                </a:solidFill>
              </a:rPr>
              <a:t>高</a:t>
            </a:r>
            <a:r>
              <a:rPr lang="en-US" altLang="zh-CN" sz="2000" b="1" dirty="0" smtClean="0">
                <a:solidFill>
                  <a:schemeClr val="tx1"/>
                </a:solidFill>
              </a:rPr>
              <a:t>4</a:t>
            </a:r>
            <a:r>
              <a:rPr lang="zh-CN" altLang="en-US" sz="2000" b="1" dirty="0" smtClean="0">
                <a:solidFill>
                  <a:schemeClr val="tx1"/>
                </a:solidFill>
              </a:rPr>
              <a:t>位不变</a:t>
            </a:r>
            <a:r>
              <a:rPr lang="zh-CN" altLang="en-US" sz="2000" b="1" dirty="0" smtClean="0">
                <a:solidFill>
                  <a:schemeClr val="tx1"/>
                </a:solidFill>
              </a:rPr>
              <a:t>，</a:t>
            </a:r>
            <a:endParaRPr lang="en-US" altLang="zh-CN" sz="2000" b="1" dirty="0" smtClean="0">
              <a:solidFill>
                <a:schemeClr val="tx1"/>
              </a:solidFill>
            </a:endParaRPr>
          </a:p>
          <a:p>
            <a:r>
              <a:rPr lang="en-US" altLang="zh-CN" sz="2000" dirty="0" smtClean="0">
                <a:solidFill>
                  <a:schemeClr val="tx1"/>
                </a:solidFill>
              </a:rPr>
              <a:t> </a:t>
            </a:r>
            <a:r>
              <a:rPr lang="en-US" altLang="zh-CN" sz="2000" dirty="0" smtClean="0">
                <a:solidFill>
                  <a:schemeClr val="tx1"/>
                </a:solidFill>
              </a:rPr>
              <a:t>                             #</a:t>
            </a:r>
            <a:r>
              <a:rPr lang="zh-CN" altLang="en-US" sz="2000" b="1" dirty="0" smtClean="0">
                <a:solidFill>
                  <a:schemeClr val="tx1"/>
                </a:solidFill>
              </a:rPr>
              <a:t>将</a:t>
            </a:r>
            <a:r>
              <a:rPr lang="en-US" altLang="zh-CN" sz="2000" b="1" dirty="0" smtClean="0">
                <a:solidFill>
                  <a:schemeClr val="tx1"/>
                </a:solidFill>
              </a:rPr>
              <a:t>target</a:t>
            </a:r>
            <a:r>
              <a:rPr lang="zh-CN" altLang="en-US" sz="2000" b="1" dirty="0" smtClean="0">
                <a:solidFill>
                  <a:schemeClr val="tx1"/>
                </a:solidFill>
              </a:rPr>
              <a:t>左移</a:t>
            </a:r>
            <a:r>
              <a:rPr lang="en-US" altLang="zh-CN" sz="2000" b="1" dirty="0" smtClean="0">
                <a:solidFill>
                  <a:schemeClr val="tx1"/>
                </a:solidFill>
              </a:rPr>
              <a:t>2</a:t>
            </a:r>
            <a:r>
              <a:rPr lang="zh-CN" altLang="en-US" sz="2000" b="1" dirty="0" smtClean="0">
                <a:solidFill>
                  <a:schemeClr val="tx1"/>
                </a:solidFill>
              </a:rPr>
              <a:t>位，送入</a:t>
            </a:r>
            <a:r>
              <a:rPr lang="en-US" altLang="zh-CN" sz="2000" b="1" dirty="0" smtClean="0">
                <a:solidFill>
                  <a:schemeClr val="tx1"/>
                </a:solidFill>
              </a:rPr>
              <a:t>PC</a:t>
            </a:r>
            <a:r>
              <a:rPr lang="zh-CN" altLang="en-US" sz="2000" b="1" dirty="0" smtClean="0">
                <a:solidFill>
                  <a:schemeClr val="tx1"/>
                </a:solidFill>
              </a:rPr>
              <a:t>的低</a:t>
            </a:r>
            <a:r>
              <a:rPr lang="en-US" altLang="zh-CN" sz="2000" b="1" dirty="0" smtClean="0">
                <a:solidFill>
                  <a:schemeClr val="tx1"/>
                </a:solidFill>
              </a:rPr>
              <a:t>28</a:t>
            </a:r>
            <a:r>
              <a:rPr lang="zh-CN" altLang="en-US" sz="2000" b="1" dirty="0" smtClean="0">
                <a:solidFill>
                  <a:schemeClr val="tx1"/>
                </a:solidFill>
              </a:rPr>
              <a:t>位。</a:t>
            </a:r>
            <a:r>
              <a:rPr lang="en-US" altLang="zh-CN" sz="2000" b="1" dirty="0" smtClean="0">
                <a:solidFill>
                  <a:schemeClr val="tx1"/>
                </a:solidFill>
              </a:rPr>
              <a:t> </a:t>
            </a:r>
            <a:endParaRPr lang="zh-CN" altLang="en-US" sz="2000" b="1" dirty="0">
              <a:solidFill>
                <a:schemeClr val="tx1"/>
              </a:solidFill>
            </a:endParaRPr>
          </a:p>
        </p:txBody>
      </p:sp>
      <p:sp>
        <p:nvSpPr>
          <p:cNvPr id="22" name="矩形 21"/>
          <p:cNvSpPr/>
          <p:nvPr/>
        </p:nvSpPr>
        <p:spPr>
          <a:xfrm>
            <a:off x="352108" y="5739756"/>
            <a:ext cx="8791891" cy="707886"/>
          </a:xfrm>
          <a:prstGeom prst="rect">
            <a:avLst/>
          </a:prstGeom>
        </p:spPr>
        <p:txBody>
          <a:bodyPr wrap="square">
            <a:spAutoFit/>
          </a:bodyPr>
          <a:lstStyle/>
          <a:p>
            <a:r>
              <a:rPr lang="en-US" altLang="zh-CN" sz="2000" b="1" dirty="0" err="1" smtClean="0">
                <a:solidFill>
                  <a:schemeClr val="tx1"/>
                </a:solidFill>
              </a:rPr>
              <a:t>jal</a:t>
            </a:r>
            <a:r>
              <a:rPr lang="en-US" altLang="zh-CN" sz="2000" b="1" dirty="0" smtClean="0">
                <a:solidFill>
                  <a:schemeClr val="tx1"/>
                </a:solidFill>
              </a:rPr>
              <a:t>  target </a:t>
            </a:r>
            <a:r>
              <a:rPr lang="en-US" altLang="zh-CN" sz="2000" b="1" dirty="0" smtClean="0">
                <a:solidFill>
                  <a:schemeClr val="tx1"/>
                </a:solidFill>
              </a:rPr>
              <a:t>             </a:t>
            </a:r>
            <a:r>
              <a:rPr lang="en-US" altLang="zh-CN" sz="2000" b="1" dirty="0" smtClean="0">
                <a:solidFill>
                  <a:schemeClr val="tx1"/>
                </a:solidFill>
              </a:rPr>
              <a:t># </a:t>
            </a:r>
            <a:r>
              <a:rPr lang="en-US" altLang="zh-CN" sz="2000" b="1" dirty="0" err="1" smtClean="0">
                <a:solidFill>
                  <a:schemeClr val="tx1"/>
                </a:solidFill>
              </a:rPr>
              <a:t>ra</a:t>
            </a:r>
            <a:r>
              <a:rPr lang="zh-CN" altLang="en-US" sz="2000" b="1" dirty="0" smtClean="0">
                <a:solidFill>
                  <a:schemeClr val="tx1"/>
                </a:solidFill>
              </a:rPr>
              <a:t>←</a:t>
            </a:r>
            <a:r>
              <a:rPr lang="en-US" altLang="zh-CN" sz="2000" b="1" dirty="0" smtClean="0">
                <a:solidFill>
                  <a:schemeClr val="tx1"/>
                </a:solidFill>
              </a:rPr>
              <a:t>PC+4(PC</a:t>
            </a:r>
            <a:r>
              <a:rPr lang="zh-CN" altLang="en-US" sz="2000" b="1" dirty="0" smtClean="0">
                <a:solidFill>
                  <a:schemeClr val="tx1"/>
                </a:solidFill>
              </a:rPr>
              <a:t>的值</a:t>
            </a:r>
            <a:r>
              <a:rPr lang="en-US" altLang="zh-CN" sz="2000" b="1" dirty="0" smtClean="0">
                <a:solidFill>
                  <a:schemeClr val="tx1"/>
                </a:solidFill>
              </a:rPr>
              <a:t>=</a:t>
            </a:r>
            <a:r>
              <a:rPr lang="zh-CN" altLang="en-US" sz="2000" b="1" dirty="0" smtClean="0">
                <a:solidFill>
                  <a:schemeClr val="tx1"/>
                </a:solidFill>
              </a:rPr>
              <a:t>本指令的地址</a:t>
            </a:r>
            <a:r>
              <a:rPr lang="en-US" altLang="zh-CN" sz="2000" b="1" dirty="0" smtClean="0">
                <a:solidFill>
                  <a:schemeClr val="tx1"/>
                </a:solidFill>
              </a:rPr>
              <a:t>)</a:t>
            </a:r>
            <a:r>
              <a:rPr lang="zh-CN" altLang="en-US" sz="2000" b="1" dirty="0" smtClean="0">
                <a:solidFill>
                  <a:schemeClr val="tx1"/>
                </a:solidFill>
              </a:rPr>
              <a:t>，</a:t>
            </a:r>
            <a:r>
              <a:rPr lang="en-US" altLang="zh-CN" sz="2000" b="1" dirty="0" smtClean="0">
                <a:solidFill>
                  <a:schemeClr val="tx1"/>
                </a:solidFill>
              </a:rPr>
              <a:t>PC</a:t>
            </a:r>
            <a:r>
              <a:rPr lang="zh-CN" altLang="en-US" sz="2000" b="1" dirty="0">
                <a:solidFill>
                  <a:schemeClr val="tx1"/>
                </a:solidFill>
              </a:rPr>
              <a:t> ← </a:t>
            </a:r>
            <a:r>
              <a:rPr lang="en-US" altLang="zh-CN" sz="2000" b="1" dirty="0" smtClean="0">
                <a:solidFill>
                  <a:schemeClr val="tx1"/>
                </a:solidFill>
              </a:rPr>
              <a:t>target </a:t>
            </a:r>
            <a:r>
              <a:rPr lang="zh-CN" altLang="en-US" sz="2000" b="1" dirty="0" smtClean="0">
                <a:solidFill>
                  <a:schemeClr val="tx1"/>
                </a:solidFill>
              </a:rPr>
              <a:t>，</a:t>
            </a:r>
            <a:endParaRPr lang="en-US" altLang="zh-CN" sz="2000" b="1" dirty="0" smtClean="0">
              <a:solidFill>
                <a:schemeClr val="tx1"/>
              </a:solidFill>
            </a:endParaRPr>
          </a:p>
          <a:p>
            <a:r>
              <a:rPr lang="en-US" altLang="zh-CN" sz="2000" dirty="0" smtClean="0">
                <a:solidFill>
                  <a:schemeClr val="tx1"/>
                </a:solidFill>
              </a:rPr>
              <a:t> </a:t>
            </a:r>
            <a:r>
              <a:rPr lang="en-US" altLang="zh-CN" sz="2000" dirty="0" smtClean="0">
                <a:solidFill>
                  <a:schemeClr val="tx1"/>
                </a:solidFill>
              </a:rPr>
              <a:t>                             #</a:t>
            </a:r>
            <a:r>
              <a:rPr lang="zh-CN" altLang="en-US" sz="2000" b="1" dirty="0" smtClean="0">
                <a:solidFill>
                  <a:schemeClr val="tx1"/>
                </a:solidFill>
              </a:rPr>
              <a:t>具体</a:t>
            </a:r>
            <a:r>
              <a:rPr lang="zh-CN" altLang="en-US" sz="2000" b="1" dirty="0" smtClean="0">
                <a:solidFill>
                  <a:schemeClr val="tx1"/>
                </a:solidFill>
              </a:rPr>
              <a:t>传送同上指令。  </a:t>
            </a:r>
            <a:r>
              <a:rPr lang="en-US" altLang="zh-CN" sz="2000" dirty="0" err="1" smtClean="0">
                <a:solidFill>
                  <a:schemeClr val="tx1"/>
                </a:solidFill>
              </a:rPr>
              <a:t>ra</a:t>
            </a:r>
            <a:r>
              <a:rPr lang="en-US" altLang="zh-CN" sz="2000" dirty="0" smtClean="0">
                <a:solidFill>
                  <a:schemeClr val="tx1"/>
                </a:solidFill>
              </a:rPr>
              <a:t> : </a:t>
            </a:r>
            <a:r>
              <a:rPr lang="zh-CN" altLang="en-US" sz="2000" dirty="0" smtClean="0">
                <a:solidFill>
                  <a:schemeClr val="tx1"/>
                </a:solidFill>
              </a:rPr>
              <a:t>返回地址（</a:t>
            </a:r>
            <a:r>
              <a:rPr lang="en-US" altLang="zh-CN" sz="2000" dirty="0" smtClean="0">
                <a:solidFill>
                  <a:schemeClr val="tx1"/>
                </a:solidFill>
              </a:rPr>
              <a:t>return address</a:t>
            </a:r>
            <a:r>
              <a:rPr lang="zh-CN" altLang="en-US" sz="2000" dirty="0" smtClean="0">
                <a:solidFill>
                  <a:schemeClr val="tx1"/>
                </a:solidFill>
              </a:rPr>
              <a:t>）</a:t>
            </a:r>
            <a:endParaRPr lang="zh-CN" altLang="en-US" sz="2000" b="1" dirty="0">
              <a:solidFill>
                <a:schemeClr val="tx1"/>
              </a:solidFill>
            </a:endParaRP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44</a:t>
            </a:fld>
            <a:endParaRPr lang="zh-CN" altLang="en-US"/>
          </a:p>
        </p:txBody>
      </p:sp>
    </p:spTree>
    <p:extLst>
      <p:ext uri="{BB962C8B-B14F-4D97-AF65-F5344CB8AC3E}">
        <p14:creationId xmlns:p14="http://schemas.microsoft.com/office/powerpoint/2010/main" xmlns="" val="192570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1"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smtClean="0"/>
              <a:t>MIPS</a:t>
            </a:r>
            <a:r>
              <a:rPr lang="zh-CN" altLang="en-US" dirty="0" smtClean="0"/>
              <a:t>的通用寄存器</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2843998946"/>
              </p:ext>
            </p:extLst>
          </p:nvPr>
        </p:nvGraphicFramePr>
        <p:xfrm>
          <a:off x="359649" y="871257"/>
          <a:ext cx="8344707" cy="3505200"/>
        </p:xfrm>
        <a:graphic>
          <a:graphicData uri="http://schemas.openxmlformats.org/drawingml/2006/table">
            <a:tbl>
              <a:tblPr firstRow="1" bandRow="1"/>
              <a:tblGrid>
                <a:gridCol w="1276121"/>
                <a:gridCol w="1350179"/>
                <a:gridCol w="5718407"/>
              </a:tblGrid>
              <a:tr h="438150">
                <a:tc>
                  <a:txBody>
                    <a:bodyPr/>
                    <a:lstStyle/>
                    <a:p>
                      <a:r>
                        <a:rPr lang="zh-CN" altLang="en-US" sz="2200" b="1" dirty="0" smtClean="0">
                          <a:solidFill>
                            <a:schemeClr val="tx1"/>
                          </a:solidFill>
                        </a:rPr>
                        <a:t>寄存器名 </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smtClean="0">
                          <a:solidFill>
                            <a:schemeClr val="tx1"/>
                          </a:solidFill>
                        </a:rPr>
                        <a:t>寄存器号</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smtClean="0">
                          <a:solidFill>
                            <a:schemeClr val="tx1"/>
                          </a:solidFill>
                        </a:rPr>
                        <a:t>用途</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r>
              <a:tr h="438150">
                <a:tc>
                  <a:txBody>
                    <a:bodyPr/>
                    <a:lstStyle/>
                    <a:p>
                      <a:r>
                        <a:rPr lang="en-US" altLang="zh-CN" sz="2200" b="1" dirty="0" smtClean="0">
                          <a:solidFill>
                            <a:schemeClr val="tx1"/>
                          </a:solidFill>
                        </a:rPr>
                        <a:t>$zero</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smtClean="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smtClean="0">
                          <a:solidFill>
                            <a:schemeClr val="tx1"/>
                          </a:solidFill>
                        </a:rPr>
                        <a:t>常数</a:t>
                      </a:r>
                      <a:r>
                        <a:rPr lang="en-US" altLang="zh-CN" sz="2200" b="1" dirty="0" smtClean="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r>
              <a:tr h="438150">
                <a:tc>
                  <a:txBody>
                    <a:bodyPr/>
                    <a:lstStyle/>
                    <a:p>
                      <a:r>
                        <a:rPr lang="en-US" altLang="zh-CN" sz="2200" b="1" dirty="0" smtClean="0">
                          <a:solidFill>
                            <a:schemeClr val="tx1"/>
                          </a:solidFill>
                        </a:rPr>
                        <a:t>$at</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1</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汇编器专用</a:t>
                      </a:r>
                      <a:endParaRPr lang="zh-CN" altLang="en-US" sz="2200" b="1" dirty="0">
                        <a:solidFill>
                          <a:schemeClr val="tx1"/>
                        </a:solidFill>
                      </a:endParaRPr>
                    </a:p>
                  </a:txBody>
                  <a:tcPr marL="0" marR="0" marT="0" marB="0" anchor="ctr" anchorCtr="1">
                    <a:solidFill>
                      <a:srgbClr val="FDFBFB"/>
                    </a:solidFill>
                  </a:tcPr>
                </a:tc>
              </a:tr>
              <a:tr h="438150">
                <a:tc>
                  <a:txBody>
                    <a:bodyPr/>
                    <a:lstStyle/>
                    <a:p>
                      <a:r>
                        <a:rPr lang="en-US" altLang="zh-CN" sz="2200" b="1" dirty="0" smtClean="0">
                          <a:solidFill>
                            <a:schemeClr val="tx1"/>
                          </a:solidFill>
                        </a:rPr>
                        <a:t>$v0</a:t>
                      </a:r>
                      <a:r>
                        <a:rPr lang="zh-CN" altLang="en-US" sz="2200" b="1" dirty="0" smtClean="0">
                          <a:solidFill>
                            <a:schemeClr val="tx1"/>
                          </a:solidFill>
                        </a:rPr>
                        <a:t>～</a:t>
                      </a:r>
                      <a:r>
                        <a:rPr lang="en-US" altLang="zh-CN" sz="2200" b="1" dirty="0" smtClean="0">
                          <a:solidFill>
                            <a:schemeClr val="tx1"/>
                          </a:solidFill>
                        </a:rPr>
                        <a:t>$v1</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a:t>
                      </a:r>
                      <a:r>
                        <a:rPr lang="zh-CN" altLang="en-US" sz="2200" b="1" dirty="0" smtClean="0">
                          <a:solidFill>
                            <a:schemeClr val="tx1"/>
                          </a:solidFill>
                        </a:rPr>
                        <a:t>～</a:t>
                      </a:r>
                      <a:r>
                        <a:rPr lang="en-US" altLang="zh-CN" sz="2200" b="1" dirty="0" smtClean="0">
                          <a:solidFill>
                            <a:schemeClr val="tx1"/>
                          </a:solidFill>
                        </a:rPr>
                        <a:t>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表达式计算或函数调用的返回结果</a:t>
                      </a:r>
                      <a:endParaRPr lang="zh-CN" altLang="en-US" sz="2200" b="1" dirty="0">
                        <a:solidFill>
                          <a:schemeClr val="tx1"/>
                        </a:solidFill>
                      </a:endParaRPr>
                    </a:p>
                  </a:txBody>
                  <a:tcPr marL="0" marR="0" marT="0" marB="0" anchor="ctr" anchorCtr="1">
                    <a:solidFill>
                      <a:srgbClr val="FDFBFB"/>
                    </a:solidFill>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$a0</a:t>
                      </a:r>
                      <a:r>
                        <a:rPr lang="zh-CN" altLang="en-US" sz="2200" b="1" dirty="0" smtClean="0">
                          <a:solidFill>
                            <a:schemeClr val="tx1"/>
                          </a:solidFill>
                        </a:rPr>
                        <a:t>～</a:t>
                      </a:r>
                      <a:r>
                        <a:rPr lang="en-US" altLang="zh-CN" sz="2200" b="1" dirty="0" smtClean="0">
                          <a:solidFill>
                            <a:schemeClr val="tx1"/>
                          </a:solidFill>
                        </a:rPr>
                        <a:t>$a3</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4</a:t>
                      </a:r>
                      <a:r>
                        <a:rPr lang="zh-CN" altLang="en-US" sz="2200" b="1" dirty="0" smtClean="0">
                          <a:solidFill>
                            <a:schemeClr val="tx1"/>
                          </a:solidFill>
                        </a:rPr>
                        <a:t>～</a:t>
                      </a:r>
                      <a:r>
                        <a:rPr lang="en-US" altLang="zh-CN" sz="2200" b="1" dirty="0" smtClean="0">
                          <a:solidFill>
                            <a:schemeClr val="tx1"/>
                          </a:solidFill>
                        </a:rPr>
                        <a:t>7</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函数调用传递参数</a:t>
                      </a:r>
                      <a:r>
                        <a:rPr lang="en-US" altLang="zh-CN" sz="2200" b="1" dirty="0" smtClean="0">
                          <a:solidFill>
                            <a:schemeClr val="tx1"/>
                          </a:solidFill>
                        </a:rPr>
                        <a:t>1</a:t>
                      </a:r>
                      <a:r>
                        <a:rPr lang="zh-CN" altLang="en-US" sz="2200" b="1" dirty="0" smtClean="0">
                          <a:solidFill>
                            <a:schemeClr val="tx1"/>
                          </a:solidFill>
                        </a:rPr>
                        <a:t>～</a:t>
                      </a:r>
                      <a:r>
                        <a:rPr lang="en-US" altLang="zh-CN" sz="2200" b="1" dirty="0" smtClean="0">
                          <a:solidFill>
                            <a:schemeClr val="tx1"/>
                          </a:solidFill>
                        </a:rPr>
                        <a:t>3</a:t>
                      </a:r>
                      <a:endParaRPr lang="zh-CN" altLang="en-US" sz="2200" b="1" dirty="0">
                        <a:solidFill>
                          <a:schemeClr val="tx1"/>
                        </a:solidFill>
                      </a:endParaRPr>
                    </a:p>
                  </a:txBody>
                  <a:tcPr marL="0" marR="0" marT="0" marB="0" anchor="ctr" anchorCtr="1">
                    <a:solidFill>
                      <a:srgbClr val="FDFBFB"/>
                    </a:solidFill>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$t0</a:t>
                      </a:r>
                      <a:r>
                        <a:rPr lang="zh-CN" altLang="en-US" sz="2200" b="1" dirty="0" smtClean="0">
                          <a:solidFill>
                            <a:schemeClr val="tx1"/>
                          </a:solidFill>
                        </a:rPr>
                        <a:t>～</a:t>
                      </a:r>
                      <a:r>
                        <a:rPr lang="en-US" altLang="zh-CN" sz="2200" b="1" dirty="0" smtClean="0">
                          <a:solidFill>
                            <a:schemeClr val="tx1"/>
                          </a:solidFill>
                        </a:rPr>
                        <a:t>$t7</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8</a:t>
                      </a:r>
                      <a:r>
                        <a:rPr lang="zh-CN" altLang="en-US" sz="2200" b="1" dirty="0" smtClean="0">
                          <a:solidFill>
                            <a:schemeClr val="tx1"/>
                          </a:solidFill>
                        </a:rPr>
                        <a:t>～</a:t>
                      </a:r>
                      <a:r>
                        <a:rPr lang="en-US" altLang="zh-CN" sz="2200" b="1" dirty="0" smtClean="0">
                          <a:solidFill>
                            <a:schemeClr val="tx1"/>
                          </a:solidFill>
                        </a:rPr>
                        <a:t>15</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临时变量，函数调用时不需要保存和恢复</a:t>
                      </a:r>
                    </a:p>
                  </a:txBody>
                  <a:tcPr marL="0" marR="0" marT="0" marB="0" anchor="ctr" anchorCtr="1">
                    <a:solidFill>
                      <a:srgbClr val="FDFBFB"/>
                    </a:solidFill>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$s0</a:t>
                      </a:r>
                      <a:r>
                        <a:rPr lang="zh-CN" altLang="en-US" sz="2200" b="1" dirty="0" smtClean="0">
                          <a:solidFill>
                            <a:schemeClr val="tx1"/>
                          </a:solidFill>
                        </a:rPr>
                        <a:t>～</a:t>
                      </a:r>
                      <a:r>
                        <a:rPr lang="en-US" altLang="zh-CN" sz="2200" b="1" dirty="0" smtClean="0">
                          <a:solidFill>
                            <a:schemeClr val="tx1"/>
                          </a:solidFill>
                        </a:rPr>
                        <a:t>$s7</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16</a:t>
                      </a:r>
                      <a:r>
                        <a:rPr lang="zh-CN" altLang="en-US" sz="2200" b="1" dirty="0" smtClean="0">
                          <a:solidFill>
                            <a:schemeClr val="tx1"/>
                          </a:solidFill>
                        </a:rPr>
                        <a:t>～</a:t>
                      </a:r>
                      <a:r>
                        <a:rPr lang="en-US" altLang="zh-CN" sz="2200" b="1" dirty="0" smtClean="0">
                          <a:solidFill>
                            <a:schemeClr val="tx1"/>
                          </a:solidFill>
                        </a:rPr>
                        <a:t>23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函数调用时需要保存和恢复的寄存器变量</a:t>
                      </a:r>
                      <a:endParaRPr lang="zh-CN" altLang="en-US" sz="2200" b="1" dirty="0">
                        <a:solidFill>
                          <a:schemeClr val="tx1"/>
                        </a:solidFill>
                      </a:endParaRPr>
                    </a:p>
                  </a:txBody>
                  <a:tcPr marL="0" marR="0" marT="0" marB="0" anchor="ctr" anchorCtr="1">
                    <a:solidFill>
                      <a:srgbClr val="FDFBFB"/>
                    </a:solidFill>
                  </a:tcPr>
                </a:tc>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$t8</a:t>
                      </a:r>
                      <a:r>
                        <a:rPr lang="zh-CN" altLang="en-US" sz="2200" b="1" dirty="0" smtClean="0">
                          <a:solidFill>
                            <a:schemeClr val="tx1"/>
                          </a:solidFill>
                        </a:rPr>
                        <a:t>～</a:t>
                      </a:r>
                      <a:r>
                        <a:rPr lang="en-US" altLang="zh-CN" sz="2200" b="1" dirty="0" smtClean="0">
                          <a:solidFill>
                            <a:schemeClr val="tx1"/>
                          </a:solidFill>
                        </a:rPr>
                        <a:t>$t9</a:t>
                      </a:r>
                      <a:endParaRPr lang="zh-CN" altLang="en-US" sz="2200" b="1" dirty="0" smtClean="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en-US" altLang="zh-CN" sz="2200" b="1" dirty="0" smtClean="0">
                          <a:solidFill>
                            <a:schemeClr val="tx1"/>
                          </a:solidFill>
                        </a:rPr>
                        <a:t>24</a:t>
                      </a:r>
                      <a:r>
                        <a:rPr lang="zh-CN" altLang="en-US" sz="2200" b="1" dirty="0" smtClean="0">
                          <a:solidFill>
                            <a:schemeClr val="tx1"/>
                          </a:solidFill>
                        </a:rPr>
                        <a:t>～</a:t>
                      </a:r>
                      <a:r>
                        <a:rPr lang="en-US" altLang="zh-CN" sz="2200" b="1" dirty="0" smtClean="0">
                          <a:solidFill>
                            <a:schemeClr val="tx1"/>
                          </a:solidFill>
                        </a:rPr>
                        <a:t>25</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临时变量，函数调用时不需要保存和恢复</a:t>
                      </a: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2130149151"/>
              </p:ext>
            </p:extLst>
          </p:nvPr>
        </p:nvGraphicFramePr>
        <p:xfrm>
          <a:off x="359649" y="4376457"/>
          <a:ext cx="8344706" cy="1999565"/>
        </p:xfrm>
        <a:graphic>
          <a:graphicData uri="http://schemas.openxmlformats.org/drawingml/2006/table">
            <a:tbl>
              <a:tblPr firstRow="1" bandRow="1"/>
              <a:tblGrid>
                <a:gridCol w="1280892"/>
                <a:gridCol w="1344706"/>
                <a:gridCol w="5719108"/>
              </a:tblGrid>
              <a:tr h="399913">
                <a:tc>
                  <a:txBody>
                    <a:bodyPr/>
                    <a:lstStyle/>
                    <a:p>
                      <a:r>
                        <a:rPr lang="en-US" altLang="zh-CN" sz="2200" b="1" dirty="0" smtClean="0">
                          <a:solidFill>
                            <a:schemeClr val="tx1"/>
                          </a:solidFill>
                        </a:rPr>
                        <a:t>$k0</a:t>
                      </a:r>
                      <a:r>
                        <a:rPr lang="zh-CN" altLang="en-US" sz="2200" b="1" dirty="0" smtClean="0">
                          <a:solidFill>
                            <a:schemeClr val="tx1"/>
                          </a:solidFill>
                        </a:rPr>
                        <a:t>～</a:t>
                      </a:r>
                      <a:r>
                        <a:rPr lang="en-US" altLang="zh-CN" sz="2200" b="1" dirty="0" smtClean="0">
                          <a:solidFill>
                            <a:schemeClr val="tx1"/>
                          </a:solidFill>
                        </a:rPr>
                        <a:t>$k1</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smtClean="0">
                          <a:solidFill>
                            <a:schemeClr val="tx1"/>
                          </a:solidFill>
                        </a:rPr>
                        <a:t>26</a:t>
                      </a:r>
                      <a:r>
                        <a:rPr lang="zh-CN" altLang="en-US" sz="2200" b="1" dirty="0" smtClean="0">
                          <a:solidFill>
                            <a:schemeClr val="tx1"/>
                          </a:solidFill>
                        </a:rPr>
                        <a:t>～</a:t>
                      </a:r>
                      <a:r>
                        <a:rPr lang="en-US" altLang="zh-CN" sz="2200" b="1" dirty="0" smtClean="0">
                          <a:solidFill>
                            <a:schemeClr val="tx1"/>
                          </a:solidFill>
                        </a:rPr>
                        <a:t>27</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smtClean="0">
                          <a:solidFill>
                            <a:schemeClr val="tx1"/>
                          </a:solidFill>
                        </a:rPr>
                        <a:t>操作系统专用</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r>
              <a:tr h="399913">
                <a:tc>
                  <a:txBody>
                    <a:bodyPr/>
                    <a:lstStyle/>
                    <a:p>
                      <a:r>
                        <a:rPr lang="en-US" altLang="zh-CN" sz="2200" b="1" dirty="0" smtClean="0">
                          <a:solidFill>
                            <a:schemeClr val="tx1"/>
                          </a:solidFill>
                        </a:rPr>
                        <a:t>$</a:t>
                      </a:r>
                      <a:r>
                        <a:rPr lang="en-US" altLang="zh-CN" sz="2200" b="1" dirty="0" err="1" smtClean="0">
                          <a:solidFill>
                            <a:schemeClr val="tx1"/>
                          </a:solidFill>
                        </a:rPr>
                        <a:t>gp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28</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全局指针变量</a:t>
                      </a:r>
                      <a:r>
                        <a:rPr lang="en-US" altLang="zh-CN" sz="2200" b="1" dirty="0" smtClean="0">
                          <a:solidFill>
                            <a:schemeClr val="tx1"/>
                          </a:solidFill>
                        </a:rPr>
                        <a:t>(Global</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a:solidFill>
                          <a:schemeClr val="tx1"/>
                        </a:solidFill>
                      </a:endParaRPr>
                    </a:p>
                  </a:txBody>
                  <a:tcPr marL="0" marR="0" marT="0" marB="0" anchor="ctr" anchorCtr="1">
                    <a:solidFill>
                      <a:srgbClr val="FDFBFB"/>
                    </a:solidFill>
                  </a:tcPr>
                </a:tc>
              </a:tr>
              <a:tr h="399913">
                <a:tc>
                  <a:txBody>
                    <a:bodyPr/>
                    <a:lstStyle/>
                    <a:p>
                      <a:r>
                        <a:rPr lang="en-US" altLang="zh-CN" sz="2200" b="1" dirty="0" smtClean="0">
                          <a:solidFill>
                            <a:schemeClr val="tx1"/>
                          </a:solidFill>
                        </a:rPr>
                        <a:t>$</a:t>
                      </a:r>
                      <a:r>
                        <a:rPr lang="en-US" altLang="zh-CN" sz="2200" b="1" dirty="0" err="1" smtClean="0">
                          <a:solidFill>
                            <a:schemeClr val="tx1"/>
                          </a:solidFill>
                        </a:rPr>
                        <a:t>sp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29</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堆栈指针变量</a:t>
                      </a:r>
                      <a:r>
                        <a:rPr lang="en-US" altLang="zh-CN" sz="2200" b="1" dirty="0" smtClean="0">
                          <a:solidFill>
                            <a:schemeClr val="tx1"/>
                          </a:solidFill>
                        </a:rPr>
                        <a:t>(Stack</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smtClean="0">
                        <a:solidFill>
                          <a:schemeClr val="tx1"/>
                        </a:solidFill>
                      </a:endParaRPr>
                    </a:p>
                  </a:txBody>
                  <a:tcPr marL="0" marR="0" marT="0" marB="0" anchor="ctr" anchorCtr="1">
                    <a:solidFill>
                      <a:srgbClr val="FDFBFB"/>
                    </a:solidFill>
                  </a:tcPr>
                </a:tc>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t>
                      </a:r>
                      <a:r>
                        <a:rPr lang="en-US" altLang="zh-CN" sz="2200" b="1" dirty="0" err="1" smtClean="0">
                          <a:solidFill>
                            <a:schemeClr val="tx1"/>
                          </a:solidFill>
                        </a:rPr>
                        <a:t>fp</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30</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smtClean="0">
                          <a:solidFill>
                            <a:schemeClr val="tx1"/>
                          </a:solidFill>
                        </a:rPr>
                        <a:t>帧指针变量</a:t>
                      </a:r>
                      <a:r>
                        <a:rPr lang="en-US" altLang="zh-CN" sz="2200" b="1" dirty="0" smtClean="0">
                          <a:solidFill>
                            <a:schemeClr val="tx1"/>
                          </a:solidFill>
                        </a:rPr>
                        <a:t>(Frame</a:t>
                      </a:r>
                      <a:r>
                        <a:rPr lang="en-US" altLang="zh-CN" sz="2200" b="1" baseline="0" dirty="0" smtClean="0">
                          <a:solidFill>
                            <a:schemeClr val="tx1"/>
                          </a:solidFill>
                        </a:rPr>
                        <a:t> Pointer</a:t>
                      </a:r>
                      <a:r>
                        <a:rPr lang="en-US" altLang="zh-CN" sz="2200" b="1" dirty="0" smtClean="0">
                          <a:solidFill>
                            <a:schemeClr val="tx1"/>
                          </a:solidFill>
                        </a:rPr>
                        <a:t>)</a:t>
                      </a:r>
                      <a:endParaRPr lang="zh-CN" altLang="en-US" sz="2200" b="1" dirty="0">
                        <a:solidFill>
                          <a:schemeClr val="tx1"/>
                        </a:solidFill>
                      </a:endParaRPr>
                    </a:p>
                  </a:txBody>
                  <a:tcPr marL="0" marR="0" marT="0" marB="0" anchor="ctr" anchorCtr="1">
                    <a:solidFill>
                      <a:srgbClr val="FDFBFB"/>
                    </a:solidFill>
                  </a:tcPr>
                </a:tc>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solidFill>
                            <a:schemeClr val="tx1"/>
                          </a:solidFill>
                        </a:rPr>
                        <a:t>$</a:t>
                      </a:r>
                      <a:r>
                        <a:rPr lang="en-US" altLang="zh-CN" sz="2200" b="1" dirty="0" err="1" smtClean="0">
                          <a:solidFill>
                            <a:schemeClr val="tx1"/>
                          </a:solidFill>
                        </a:rPr>
                        <a:t>ra</a:t>
                      </a:r>
                      <a:endParaRPr lang="zh-CN" altLang="en-US" sz="2200" b="1" dirty="0" smtClean="0">
                        <a:solidFill>
                          <a:schemeClr val="tx1"/>
                        </a:solidFill>
                      </a:endParaRPr>
                    </a:p>
                  </a:txBody>
                  <a:tcPr marL="0" marR="0" marT="0" marB="0" anchor="ctr" anchorCtr="1">
                    <a:solidFill>
                      <a:srgbClr val="FDFBFB"/>
                    </a:solidFill>
                  </a:tcPr>
                </a:tc>
                <a:tc>
                  <a:txBody>
                    <a:bodyPr/>
                    <a:lstStyle/>
                    <a:p>
                      <a:r>
                        <a:rPr lang="en-US" altLang="zh-CN" sz="2200" b="1" dirty="0" smtClean="0">
                          <a:solidFill>
                            <a:schemeClr val="tx1"/>
                          </a:solidFill>
                        </a:rPr>
                        <a:t>31</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tx1"/>
                          </a:solidFill>
                        </a:rPr>
                        <a:t>返回地址</a:t>
                      </a:r>
                      <a:r>
                        <a:rPr lang="en-US" altLang="zh-CN" sz="2200" b="1" dirty="0" smtClean="0">
                          <a:solidFill>
                            <a:schemeClr val="tx1"/>
                          </a:solidFill>
                        </a:rPr>
                        <a:t>(Return</a:t>
                      </a:r>
                      <a:r>
                        <a:rPr lang="en-US" altLang="zh-CN" sz="2200" b="1" baseline="0" dirty="0" smtClean="0">
                          <a:solidFill>
                            <a:schemeClr val="tx1"/>
                          </a:solidFill>
                        </a:rPr>
                        <a:t> Address</a:t>
                      </a:r>
                      <a:r>
                        <a:rPr lang="en-US" altLang="zh-CN" sz="2200" b="1" dirty="0" smtClean="0">
                          <a:solidFill>
                            <a:schemeClr val="tx1"/>
                          </a:solidFill>
                        </a:rPr>
                        <a:t>)</a:t>
                      </a:r>
                      <a:endParaRPr lang="zh-CN" altLang="en-US" sz="2200" b="1" dirty="0" smtClean="0">
                        <a:solidFill>
                          <a:schemeClr val="tx1"/>
                        </a:solidFill>
                      </a:endParaRPr>
                    </a:p>
                  </a:txBody>
                  <a:tcPr marL="0" marR="0" marT="0" marB="0" anchor="ctr" anchorCtr="1">
                    <a:solidFill>
                      <a:srgbClr val="FDFBFB"/>
                    </a:solidFill>
                  </a:tcPr>
                </a:tc>
              </a:tr>
            </a:tbl>
          </a:graphicData>
        </a:graphic>
      </p:graphicFrame>
      <p:sp>
        <p:nvSpPr>
          <p:cNvPr id="6" name="Text Box 6"/>
          <p:cNvSpPr txBox="1">
            <a:spLocks noChangeArrowheads="1"/>
          </p:cNvSpPr>
          <p:nvPr/>
        </p:nvSpPr>
        <p:spPr bwMode="auto">
          <a:xfrm>
            <a:off x="5744678" y="6441123"/>
            <a:ext cx="1146175"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smtClean="0">
                <a:hlinkClick r:id="rId2" action="ppaction://hlinksldjump"/>
              </a:rPr>
              <a:t>BACK</a:t>
            </a:r>
            <a:endParaRPr lang="en-US" altLang="zh-CN" sz="1800" dirty="0"/>
          </a:p>
        </p:txBody>
      </p:sp>
      <p:sp>
        <p:nvSpPr>
          <p:cNvPr id="3" name="灯片编号占位符 2"/>
          <p:cNvSpPr>
            <a:spLocks noGrp="1"/>
          </p:cNvSpPr>
          <p:nvPr>
            <p:ph type="sldNum" sz="quarter" idx="4"/>
          </p:nvPr>
        </p:nvSpPr>
        <p:spPr>
          <a:xfrm>
            <a:off x="6675120" y="6858000"/>
            <a:ext cx="2057400" cy="365125"/>
          </a:xfrm>
        </p:spPr>
        <p:txBody>
          <a:bodyPr/>
          <a:lstStyle/>
          <a:p>
            <a:fld id="{395DEAD1-49DF-46A7-BC72-EE85A9CC6BAA}" type="slidenum">
              <a:rPr lang="zh-CN" altLang="en-US" smtClean="0"/>
              <a:pPr/>
              <a:t>45</a:t>
            </a:fld>
            <a:endParaRPr lang="zh-CN" altLang="en-US" dirty="0"/>
          </a:p>
        </p:txBody>
      </p:sp>
    </p:spTree>
    <p:extLst>
      <p:ext uri="{BB962C8B-B14F-4D97-AF65-F5344CB8AC3E}">
        <p14:creationId xmlns:p14="http://schemas.microsoft.com/office/powerpoint/2010/main" xmlns="" val="1545209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457200" y="846138"/>
            <a:ext cx="8229600" cy="56400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algn="l">
              <a:lnSpc>
                <a:spcPct val="150000"/>
              </a:lnSpc>
            </a:pPr>
            <a:r>
              <a:rPr lang="zh-CN" altLang="en-US" sz="2400" b="1" dirty="0">
                <a:solidFill>
                  <a:srgbClr val="C00000"/>
                </a:solidFill>
              </a:rPr>
              <a:t>说明</a:t>
            </a:r>
            <a:r>
              <a:rPr lang="zh-CN" altLang="en-US" sz="2400" b="1" dirty="0" smtClean="0">
                <a:solidFill>
                  <a:srgbClr val="C00000"/>
                </a:solidFill>
              </a:rPr>
              <a:t>：</a:t>
            </a:r>
            <a:endParaRPr lang="en-US" altLang="zh-CN" sz="2400" b="1" dirty="0" smtClean="0">
              <a:solidFill>
                <a:srgbClr val="C00000"/>
              </a:solidFill>
            </a:endParaRPr>
          </a:p>
          <a:p>
            <a:pPr marL="457200" indent="-457200" algn="l">
              <a:lnSpc>
                <a:spcPct val="150000"/>
              </a:lnSpc>
              <a:buFont typeface="Wingdings" panose="05000000000000000000" pitchFamily="2" charset="2"/>
              <a:buChar char="u"/>
            </a:pPr>
            <a:r>
              <a:rPr lang="en-US" altLang="zh-CN" sz="2400" b="1" dirty="0" smtClean="0"/>
              <a:t>0</a:t>
            </a:r>
            <a:r>
              <a:rPr lang="zh-CN" altLang="en-US" sz="2400" b="1" dirty="0" smtClean="0"/>
              <a:t>号寄存器</a:t>
            </a:r>
            <a:r>
              <a:rPr lang="en-US" altLang="zh-CN" sz="2400" b="1" dirty="0" smtClean="0"/>
              <a:t>$zero</a:t>
            </a:r>
            <a:r>
              <a:rPr lang="zh-CN" altLang="en-US" sz="2400" b="1" dirty="0" smtClean="0"/>
              <a:t>为固定值零，不能改变；</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1</a:t>
            </a:r>
            <a:r>
              <a:rPr lang="zh-CN" altLang="en-US" sz="2400" b="1" dirty="0" smtClean="0"/>
              <a:t>号寄存器</a:t>
            </a:r>
            <a:r>
              <a:rPr lang="en-US" altLang="zh-CN" sz="2400" b="1" dirty="0" smtClean="0"/>
              <a:t>$at</a:t>
            </a:r>
            <a:r>
              <a:rPr lang="zh-CN" altLang="en-US" sz="2400" b="1" dirty="0"/>
              <a:t>被</a:t>
            </a:r>
            <a:r>
              <a:rPr lang="zh-CN" altLang="en-US" sz="2400" b="1" dirty="0" smtClean="0"/>
              <a:t>汇编器保留为专用。</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$k0</a:t>
            </a:r>
            <a:r>
              <a:rPr lang="zh-CN" altLang="en-US" sz="2400" b="1" dirty="0" smtClean="0"/>
              <a:t>和</a:t>
            </a:r>
            <a:r>
              <a:rPr lang="en-US" altLang="zh-CN" sz="2400" b="1" dirty="0" smtClean="0"/>
              <a:t>$k1</a:t>
            </a:r>
            <a:r>
              <a:rPr lang="zh-CN" altLang="en-US" sz="2400" b="1" dirty="0" smtClean="0"/>
              <a:t>是留给操作系统专用。</a:t>
            </a:r>
            <a:endParaRPr lang="en-US" altLang="zh-CN" sz="2400" b="1" dirty="0" smtClean="0"/>
          </a:p>
          <a:p>
            <a:pPr marL="457200" indent="-457200" algn="l">
              <a:lnSpc>
                <a:spcPct val="150000"/>
              </a:lnSpc>
              <a:buFont typeface="Wingdings" panose="05000000000000000000" pitchFamily="2" charset="2"/>
              <a:buChar char="u"/>
            </a:pPr>
            <a:r>
              <a:rPr lang="en-US" altLang="zh-CN" sz="2400" b="1" dirty="0" smtClean="0"/>
              <a:t>$</a:t>
            </a:r>
            <a:r>
              <a:rPr lang="en-US" altLang="zh-CN" sz="2400" b="1" dirty="0" err="1" smtClean="0"/>
              <a:t>fp</a:t>
            </a:r>
            <a:r>
              <a:rPr lang="zh-CN" altLang="en-US" sz="2400" b="1" dirty="0" smtClean="0"/>
              <a:t>是用于过程调用时，访问保存在栈中的数据的指针。但有的编译器</a:t>
            </a:r>
            <a:r>
              <a:rPr lang="en-US" altLang="zh-CN" sz="2400" b="1" dirty="0" smtClean="0"/>
              <a:t>(</a:t>
            </a:r>
            <a:r>
              <a:rPr lang="zh-CN" altLang="en-US" sz="2400" b="1" dirty="0" smtClean="0"/>
              <a:t>如</a:t>
            </a:r>
            <a:r>
              <a:rPr lang="en-US" altLang="zh-CN" sz="2400" b="1" dirty="0" smtClean="0"/>
              <a:t>MIPS </a:t>
            </a:r>
            <a:r>
              <a:rPr lang="zh-CN" altLang="en-US" sz="2400" b="1" dirty="0" smtClean="0"/>
              <a:t>的</a:t>
            </a:r>
            <a:r>
              <a:rPr lang="en-US" altLang="zh-CN" sz="2400" b="1" dirty="0" smtClean="0"/>
              <a:t>C</a:t>
            </a:r>
            <a:r>
              <a:rPr lang="zh-CN" altLang="en-US" sz="2400" b="1" dirty="0" smtClean="0"/>
              <a:t>编译器</a:t>
            </a:r>
            <a:r>
              <a:rPr lang="en-US" altLang="zh-CN" sz="2400" b="1" dirty="0" smtClean="0"/>
              <a:t>)</a:t>
            </a:r>
            <a:r>
              <a:rPr lang="zh-CN" altLang="en-US" sz="2400" b="1" dirty="0" smtClean="0"/>
              <a:t>不使用，将它作为</a:t>
            </a:r>
            <a:r>
              <a:rPr lang="en-US" altLang="zh-CN" sz="2400" b="1" dirty="0" smtClean="0"/>
              <a:t>$s8</a:t>
            </a:r>
            <a:r>
              <a:rPr lang="zh-CN" altLang="en-US" sz="2400" b="1" dirty="0" smtClean="0"/>
              <a:t>寄存器使用。</a:t>
            </a:r>
            <a:endParaRPr lang="en-US" altLang="zh-CN" sz="2400" b="1" dirty="0" smtClean="0"/>
          </a:p>
          <a:p>
            <a:pPr marL="457200" indent="-457200" algn="l">
              <a:lnSpc>
                <a:spcPct val="150000"/>
              </a:lnSpc>
              <a:buFont typeface="Wingdings" panose="05000000000000000000" pitchFamily="2" charset="2"/>
              <a:buChar char="u"/>
            </a:pPr>
            <a:r>
              <a:rPr lang="zh-CN" altLang="en-US" sz="2400" b="1" dirty="0" smtClean="0"/>
              <a:t>在汇编语言中使用寄存器时可以用寄存器名，也可以用寄存器号，在寄存器号前加“</a:t>
            </a:r>
            <a:r>
              <a:rPr lang="en-US" altLang="zh-CN" sz="2400" b="1" dirty="0" smtClean="0"/>
              <a:t>$</a:t>
            </a:r>
            <a:r>
              <a:rPr lang="zh-CN" altLang="en-US" sz="2400" b="1" dirty="0" smtClean="0"/>
              <a:t>”</a:t>
            </a:r>
            <a:r>
              <a:rPr lang="en-US" altLang="zh-CN" sz="2400" b="1" dirty="0" smtClean="0"/>
              <a:t>,</a:t>
            </a:r>
            <a:r>
              <a:rPr lang="zh-CN" altLang="en-US" sz="2400" b="1" dirty="0" smtClean="0"/>
              <a:t>例如，</a:t>
            </a:r>
            <a:r>
              <a:rPr lang="en-US" altLang="zh-CN" sz="2400" b="1" dirty="0" smtClean="0"/>
              <a:t>$8</a:t>
            </a:r>
            <a:r>
              <a:rPr lang="zh-CN" altLang="en-US" sz="2400" b="1" dirty="0" smtClean="0"/>
              <a:t>即为</a:t>
            </a:r>
            <a:r>
              <a:rPr lang="en-US" altLang="zh-CN" sz="2400" b="1" dirty="0" smtClean="0"/>
              <a:t>$t0</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46</a:t>
            </a:fld>
            <a:endParaRPr lang="zh-CN" altLang="en-US"/>
          </a:p>
        </p:txBody>
      </p:sp>
    </p:spTree>
    <p:extLst>
      <p:ext uri="{BB962C8B-B14F-4D97-AF65-F5344CB8AC3E}">
        <p14:creationId xmlns:p14="http://schemas.microsoft.com/office/powerpoint/2010/main" xmlns="" val="29272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114300"/>
            <a:ext cx="7377113" cy="372603"/>
          </a:xfrm>
          <a:noFill/>
        </p:spPr>
        <p:txBody>
          <a:bodyPr/>
          <a:lstStyle/>
          <a:p>
            <a:r>
              <a:rPr lang="en-US" altLang="zh-CN" dirty="0" smtClean="0">
                <a:ea typeface="宋体" panose="02010600030101010101" pitchFamily="2" charset="-122"/>
              </a:rPr>
              <a:t>MIPS </a:t>
            </a:r>
            <a:r>
              <a:rPr lang="zh-CN" altLang="en-US" dirty="0" smtClean="0">
                <a:ea typeface="宋体" panose="02010600030101010101" pitchFamily="2" charset="-122"/>
              </a:rPr>
              <a:t>的寻址方式</a:t>
            </a:r>
            <a:endParaRPr lang="zh-CN" altLang="en-US" sz="1400" dirty="0" smtClean="0">
              <a:ea typeface="宋体" panose="02010600030101010101" pitchFamily="2" charset="-122"/>
            </a:endParaRPr>
          </a:p>
        </p:txBody>
      </p:sp>
      <p:grpSp>
        <p:nvGrpSpPr>
          <p:cNvPr id="2" name="Group 83"/>
          <p:cNvGrpSpPr>
            <a:grpSpLocks/>
          </p:cNvGrpSpPr>
          <p:nvPr/>
        </p:nvGrpSpPr>
        <p:grpSpPr bwMode="auto">
          <a:xfrm>
            <a:off x="514350" y="2914650"/>
            <a:ext cx="7251700" cy="1111250"/>
            <a:chOff x="624" y="1836"/>
            <a:chExt cx="4568" cy="700"/>
          </a:xfrm>
        </p:grpSpPr>
        <p:sp>
          <p:nvSpPr>
            <p:cNvPr id="48204" name="Rectangle 8"/>
            <p:cNvSpPr>
              <a:spLocks noChangeArrowheads="1"/>
            </p:cNvSpPr>
            <p:nvPr/>
          </p:nvSpPr>
          <p:spPr bwMode="auto">
            <a:xfrm>
              <a:off x="3020" y="1872"/>
              <a:ext cx="1156"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5" name="Rectangle 13"/>
            <p:cNvSpPr>
              <a:spLocks noChangeArrowheads="1"/>
            </p:cNvSpPr>
            <p:nvPr/>
          </p:nvSpPr>
          <p:spPr bwMode="auto">
            <a:xfrm>
              <a:off x="3168" y="1932"/>
              <a:ext cx="54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206" name="Rectangle 18"/>
            <p:cNvSpPr>
              <a:spLocks noChangeArrowheads="1"/>
            </p:cNvSpPr>
            <p:nvPr/>
          </p:nvSpPr>
          <p:spPr bwMode="auto">
            <a:xfrm>
              <a:off x="1964" y="1872"/>
              <a:ext cx="376"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7" name="Rectangle 19"/>
            <p:cNvSpPr>
              <a:spLocks noChangeArrowheads="1"/>
            </p:cNvSpPr>
            <p:nvPr/>
          </p:nvSpPr>
          <p:spPr bwMode="auto">
            <a:xfrm>
              <a:off x="1968" y="1932"/>
              <a:ext cx="25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208" name="Rectangle 20"/>
            <p:cNvSpPr>
              <a:spLocks noChangeArrowheads="1"/>
            </p:cNvSpPr>
            <p:nvPr/>
          </p:nvSpPr>
          <p:spPr bwMode="auto">
            <a:xfrm>
              <a:off x="2348"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9" name="Rectangle 21"/>
            <p:cNvSpPr>
              <a:spLocks noChangeArrowheads="1"/>
            </p:cNvSpPr>
            <p:nvPr/>
          </p:nvSpPr>
          <p:spPr bwMode="auto">
            <a:xfrm>
              <a:off x="2684"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0" name="Rectangle 22"/>
            <p:cNvSpPr>
              <a:spLocks noChangeArrowheads="1"/>
            </p:cNvSpPr>
            <p:nvPr/>
          </p:nvSpPr>
          <p:spPr bwMode="auto">
            <a:xfrm>
              <a:off x="2448" y="1932"/>
              <a:ext cx="21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11" name="Rectangle 23"/>
            <p:cNvSpPr>
              <a:spLocks noChangeArrowheads="1"/>
            </p:cNvSpPr>
            <p:nvPr/>
          </p:nvSpPr>
          <p:spPr bwMode="auto">
            <a:xfrm>
              <a:off x="2736" y="1932"/>
              <a:ext cx="18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212" name="Rectangle 24"/>
            <p:cNvSpPr>
              <a:spLocks noChangeArrowheads="1"/>
            </p:cNvSpPr>
            <p:nvPr/>
          </p:nvSpPr>
          <p:spPr bwMode="auto">
            <a:xfrm>
              <a:off x="2300" y="2304"/>
              <a:ext cx="1144" cy="13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3" name="Rectangle 25"/>
            <p:cNvSpPr>
              <a:spLocks noChangeArrowheads="1"/>
            </p:cNvSpPr>
            <p:nvPr/>
          </p:nvSpPr>
          <p:spPr bwMode="auto">
            <a:xfrm>
              <a:off x="2448" y="2294"/>
              <a:ext cx="608"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214" name="Line 26"/>
            <p:cNvSpPr>
              <a:spLocks noChangeShapeType="1"/>
            </p:cNvSpPr>
            <p:nvPr/>
          </p:nvSpPr>
          <p:spPr bwMode="auto">
            <a:xfrm>
              <a:off x="2536" y="211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8215" name="Rectangle 27"/>
            <p:cNvSpPr>
              <a:spLocks noChangeArrowheads="1"/>
            </p:cNvSpPr>
            <p:nvPr/>
          </p:nvSpPr>
          <p:spPr bwMode="auto">
            <a:xfrm>
              <a:off x="624" y="1836"/>
              <a:ext cx="1252"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dirty="0" smtClean="0">
                  <a:solidFill>
                    <a:srgbClr val="0033CC"/>
                  </a:solidFill>
                </a:rPr>
                <a:t>偏移：基址</a:t>
              </a:r>
              <a:r>
                <a:rPr lang="zh-CN" altLang="en-US" sz="1800" dirty="0">
                  <a:solidFill>
                    <a:srgbClr val="0033CC"/>
                  </a:solidFill>
                </a:rPr>
                <a:t>或变址</a:t>
              </a:r>
            </a:p>
          </p:txBody>
        </p:sp>
        <p:sp>
          <p:nvSpPr>
            <p:cNvPr id="48216" name="Oval 28"/>
            <p:cNvSpPr>
              <a:spLocks noChangeArrowheads="1"/>
            </p:cNvSpPr>
            <p:nvPr/>
          </p:nvSpPr>
          <p:spPr bwMode="auto">
            <a:xfrm>
              <a:off x="3656" y="2304"/>
              <a:ext cx="232" cy="184"/>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7" name="Rectangle 29"/>
            <p:cNvSpPr>
              <a:spLocks noChangeArrowheads="1"/>
            </p:cNvSpPr>
            <p:nvPr/>
          </p:nvSpPr>
          <p:spPr bwMode="auto">
            <a:xfrm>
              <a:off x="3696" y="2316"/>
              <a:ext cx="16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218" name="Line 30"/>
            <p:cNvSpPr>
              <a:spLocks noChangeShapeType="1"/>
            </p:cNvSpPr>
            <p:nvPr/>
          </p:nvSpPr>
          <p:spPr bwMode="auto">
            <a:xfrm flipV="1">
              <a:off x="3456" y="2376"/>
              <a:ext cx="19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8219" name="Line 31"/>
            <p:cNvSpPr>
              <a:spLocks noChangeShapeType="1"/>
            </p:cNvSpPr>
            <p:nvPr/>
          </p:nvSpPr>
          <p:spPr bwMode="auto">
            <a:xfrm>
              <a:off x="3764" y="2048"/>
              <a:ext cx="4" cy="248"/>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8220" name="Line 32"/>
            <p:cNvSpPr>
              <a:spLocks noChangeShapeType="1"/>
            </p:cNvSpPr>
            <p:nvPr/>
          </p:nvSpPr>
          <p:spPr bwMode="auto">
            <a:xfrm>
              <a:off x="3884" y="239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8221" name="Rectangle 33"/>
            <p:cNvSpPr>
              <a:spLocks noChangeArrowheads="1"/>
            </p:cNvSpPr>
            <p:nvPr/>
          </p:nvSpPr>
          <p:spPr bwMode="auto">
            <a:xfrm>
              <a:off x="4556" y="2016"/>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22" name="Rectangle 34"/>
            <p:cNvSpPr>
              <a:spLocks noChangeArrowheads="1"/>
            </p:cNvSpPr>
            <p:nvPr/>
          </p:nvSpPr>
          <p:spPr bwMode="auto">
            <a:xfrm>
              <a:off x="4560" y="2028"/>
              <a:ext cx="632"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grpSp>
        <p:nvGrpSpPr>
          <p:cNvPr id="3" name="Group 82"/>
          <p:cNvGrpSpPr>
            <a:grpSpLocks/>
          </p:cNvGrpSpPr>
          <p:nvPr/>
        </p:nvGrpSpPr>
        <p:grpSpPr bwMode="auto">
          <a:xfrm>
            <a:off x="2641600" y="2286000"/>
            <a:ext cx="3511550" cy="379413"/>
            <a:chOff x="1964" y="1440"/>
            <a:chExt cx="2212" cy="239"/>
          </a:xfrm>
        </p:grpSpPr>
        <p:sp>
          <p:nvSpPr>
            <p:cNvPr id="48195" name="Rectangle 35" descr="50%"/>
            <p:cNvSpPr>
              <a:spLocks noChangeArrowheads="1"/>
            </p:cNvSpPr>
            <p:nvPr/>
          </p:nvSpPr>
          <p:spPr bwMode="auto">
            <a:xfrm>
              <a:off x="3020" y="1440"/>
              <a:ext cx="1156" cy="232"/>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6" name="Rectangle 36"/>
            <p:cNvSpPr>
              <a:spLocks noChangeArrowheads="1"/>
            </p:cNvSpPr>
            <p:nvPr/>
          </p:nvSpPr>
          <p:spPr bwMode="auto">
            <a:xfrm>
              <a:off x="3168" y="1500"/>
              <a:ext cx="54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97" name="Rectangle 37"/>
            <p:cNvSpPr>
              <a:spLocks noChangeArrowheads="1"/>
            </p:cNvSpPr>
            <p:nvPr/>
          </p:nvSpPr>
          <p:spPr bwMode="auto">
            <a:xfrm>
              <a:off x="1964" y="1440"/>
              <a:ext cx="376"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8" name="Rectangle 38"/>
            <p:cNvSpPr>
              <a:spLocks noChangeArrowheads="1"/>
            </p:cNvSpPr>
            <p:nvPr/>
          </p:nvSpPr>
          <p:spPr bwMode="auto">
            <a:xfrm>
              <a:off x="1968" y="1500"/>
              <a:ext cx="25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99" name="Rectangle 39"/>
            <p:cNvSpPr>
              <a:spLocks noChangeArrowheads="1"/>
            </p:cNvSpPr>
            <p:nvPr/>
          </p:nvSpPr>
          <p:spPr bwMode="auto">
            <a:xfrm>
              <a:off x="2348"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0" name="Rectangle 40"/>
            <p:cNvSpPr>
              <a:spLocks noChangeArrowheads="1"/>
            </p:cNvSpPr>
            <p:nvPr/>
          </p:nvSpPr>
          <p:spPr bwMode="auto">
            <a:xfrm>
              <a:off x="2684"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1" name="Rectangle 41"/>
            <p:cNvSpPr>
              <a:spLocks noChangeArrowheads="1"/>
            </p:cNvSpPr>
            <p:nvPr/>
          </p:nvSpPr>
          <p:spPr bwMode="auto">
            <a:xfrm>
              <a:off x="2448" y="1500"/>
              <a:ext cx="21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02" name="Rectangle 42"/>
            <p:cNvSpPr>
              <a:spLocks noChangeArrowheads="1"/>
            </p:cNvSpPr>
            <p:nvPr/>
          </p:nvSpPr>
          <p:spPr bwMode="auto">
            <a:xfrm>
              <a:off x="2736" y="1500"/>
              <a:ext cx="18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grpSp>
      <p:grpSp>
        <p:nvGrpSpPr>
          <p:cNvPr id="4" name="Group 84"/>
          <p:cNvGrpSpPr>
            <a:grpSpLocks/>
          </p:cNvGrpSpPr>
          <p:nvPr/>
        </p:nvGrpSpPr>
        <p:grpSpPr bwMode="auto">
          <a:xfrm>
            <a:off x="514350" y="4057650"/>
            <a:ext cx="7251700" cy="1111250"/>
            <a:chOff x="624" y="2556"/>
            <a:chExt cx="4568" cy="700"/>
          </a:xfrm>
        </p:grpSpPr>
        <p:sp>
          <p:nvSpPr>
            <p:cNvPr id="48177" name="Rectangle 44"/>
            <p:cNvSpPr>
              <a:spLocks noChangeArrowheads="1"/>
            </p:cNvSpPr>
            <p:nvPr/>
          </p:nvSpPr>
          <p:spPr bwMode="auto">
            <a:xfrm>
              <a:off x="3020" y="2592"/>
              <a:ext cx="1156"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8" name="Rectangle 45"/>
            <p:cNvSpPr>
              <a:spLocks noChangeArrowheads="1"/>
            </p:cNvSpPr>
            <p:nvPr/>
          </p:nvSpPr>
          <p:spPr bwMode="auto">
            <a:xfrm>
              <a:off x="3168" y="2652"/>
              <a:ext cx="54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79" name="Rectangle 46"/>
            <p:cNvSpPr>
              <a:spLocks noChangeArrowheads="1"/>
            </p:cNvSpPr>
            <p:nvPr/>
          </p:nvSpPr>
          <p:spPr bwMode="auto">
            <a:xfrm>
              <a:off x="1964" y="2592"/>
              <a:ext cx="376"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0" name="Rectangle 47"/>
            <p:cNvSpPr>
              <a:spLocks noChangeArrowheads="1"/>
            </p:cNvSpPr>
            <p:nvPr/>
          </p:nvSpPr>
          <p:spPr bwMode="auto">
            <a:xfrm>
              <a:off x="1968" y="2652"/>
              <a:ext cx="25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81" name="Rectangle 48"/>
            <p:cNvSpPr>
              <a:spLocks noChangeArrowheads="1"/>
            </p:cNvSpPr>
            <p:nvPr/>
          </p:nvSpPr>
          <p:spPr bwMode="auto">
            <a:xfrm>
              <a:off x="2348"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2" name="Rectangle 49"/>
            <p:cNvSpPr>
              <a:spLocks noChangeArrowheads="1"/>
            </p:cNvSpPr>
            <p:nvPr/>
          </p:nvSpPr>
          <p:spPr bwMode="auto">
            <a:xfrm>
              <a:off x="2684"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3" name="Rectangle 50"/>
            <p:cNvSpPr>
              <a:spLocks noChangeArrowheads="1"/>
            </p:cNvSpPr>
            <p:nvPr/>
          </p:nvSpPr>
          <p:spPr bwMode="auto">
            <a:xfrm>
              <a:off x="2448" y="2652"/>
              <a:ext cx="21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84" name="Rectangle 51"/>
            <p:cNvSpPr>
              <a:spLocks noChangeArrowheads="1"/>
            </p:cNvSpPr>
            <p:nvPr/>
          </p:nvSpPr>
          <p:spPr bwMode="auto">
            <a:xfrm>
              <a:off x="2736" y="2652"/>
              <a:ext cx="18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85" name="Rectangle 52"/>
            <p:cNvSpPr>
              <a:spLocks noChangeArrowheads="1"/>
            </p:cNvSpPr>
            <p:nvPr/>
          </p:nvSpPr>
          <p:spPr bwMode="auto">
            <a:xfrm>
              <a:off x="2300" y="3024"/>
              <a:ext cx="1144" cy="13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6" name="Rectangle 53"/>
            <p:cNvSpPr>
              <a:spLocks noChangeArrowheads="1"/>
            </p:cNvSpPr>
            <p:nvPr/>
          </p:nvSpPr>
          <p:spPr bwMode="auto">
            <a:xfrm>
              <a:off x="2448" y="3023"/>
              <a:ext cx="52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PC + 4</a:t>
              </a:r>
            </a:p>
          </p:txBody>
        </p:sp>
        <p:sp>
          <p:nvSpPr>
            <p:cNvPr id="48187" name="Rectangle 54"/>
            <p:cNvSpPr>
              <a:spLocks noChangeArrowheads="1"/>
            </p:cNvSpPr>
            <p:nvPr/>
          </p:nvSpPr>
          <p:spPr bwMode="auto">
            <a:xfrm>
              <a:off x="624" y="2556"/>
              <a:ext cx="868" cy="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dirty="0" smtClean="0">
                  <a:solidFill>
                    <a:srgbClr val="0033CC"/>
                  </a:solidFill>
                </a:rPr>
                <a:t>PC</a:t>
              </a:r>
              <a:r>
                <a:rPr lang="zh-CN" altLang="en-US" sz="1800" dirty="0" smtClean="0">
                  <a:solidFill>
                    <a:srgbClr val="0033CC"/>
                  </a:solidFill>
                </a:rPr>
                <a:t>相对寻址</a:t>
              </a:r>
              <a:endParaRPr lang="zh-CN" altLang="en-US" sz="1800" dirty="0">
                <a:solidFill>
                  <a:srgbClr val="0033CC"/>
                </a:solidFill>
              </a:endParaRPr>
            </a:p>
          </p:txBody>
        </p:sp>
        <p:sp>
          <p:nvSpPr>
            <p:cNvPr id="48188" name="Oval 55"/>
            <p:cNvSpPr>
              <a:spLocks noChangeArrowheads="1"/>
            </p:cNvSpPr>
            <p:nvPr/>
          </p:nvSpPr>
          <p:spPr bwMode="auto">
            <a:xfrm>
              <a:off x="3656" y="3024"/>
              <a:ext cx="232" cy="184"/>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9" name="Rectangle 56"/>
            <p:cNvSpPr>
              <a:spLocks noChangeArrowheads="1"/>
            </p:cNvSpPr>
            <p:nvPr/>
          </p:nvSpPr>
          <p:spPr bwMode="auto">
            <a:xfrm>
              <a:off x="3696" y="3036"/>
              <a:ext cx="16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190" name="Line 57"/>
            <p:cNvSpPr>
              <a:spLocks noChangeShapeType="1"/>
            </p:cNvSpPr>
            <p:nvPr/>
          </p:nvSpPr>
          <p:spPr bwMode="auto">
            <a:xfrm>
              <a:off x="3444" y="3099"/>
              <a:ext cx="206" cy="1"/>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8191" name="Line 58"/>
            <p:cNvSpPr>
              <a:spLocks noChangeShapeType="1"/>
            </p:cNvSpPr>
            <p:nvPr/>
          </p:nvSpPr>
          <p:spPr bwMode="auto">
            <a:xfrm>
              <a:off x="3764" y="2748"/>
              <a:ext cx="4" cy="268"/>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8192" name="Line 59"/>
            <p:cNvSpPr>
              <a:spLocks noChangeShapeType="1"/>
            </p:cNvSpPr>
            <p:nvPr/>
          </p:nvSpPr>
          <p:spPr bwMode="auto">
            <a:xfrm>
              <a:off x="3884" y="311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8193" name="Rectangle 60"/>
            <p:cNvSpPr>
              <a:spLocks noChangeArrowheads="1"/>
            </p:cNvSpPr>
            <p:nvPr/>
          </p:nvSpPr>
          <p:spPr bwMode="auto">
            <a:xfrm>
              <a:off x="4556" y="2736"/>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4" name="Rectangle 61"/>
            <p:cNvSpPr>
              <a:spLocks noChangeArrowheads="1"/>
            </p:cNvSpPr>
            <p:nvPr/>
          </p:nvSpPr>
          <p:spPr bwMode="auto">
            <a:xfrm>
              <a:off x="4560" y="2748"/>
              <a:ext cx="632"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sp>
        <p:nvSpPr>
          <p:cNvPr id="234560" name="Text Box 64"/>
          <p:cNvSpPr txBox="1">
            <a:spLocks noChangeArrowheads="1"/>
          </p:cNvSpPr>
          <p:nvPr/>
        </p:nvSpPr>
        <p:spPr bwMode="auto">
          <a:xfrm>
            <a:off x="498475" y="1992313"/>
            <a:ext cx="147508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t>立即数寻址</a:t>
            </a:r>
            <a:endParaRPr lang="en-US" altLang="zh-CN" sz="2000" dirty="0"/>
          </a:p>
        </p:txBody>
      </p:sp>
      <p:grpSp>
        <p:nvGrpSpPr>
          <p:cNvPr id="5" name="Group 81"/>
          <p:cNvGrpSpPr>
            <a:grpSpLocks/>
          </p:cNvGrpSpPr>
          <p:nvPr/>
        </p:nvGrpSpPr>
        <p:grpSpPr bwMode="auto">
          <a:xfrm>
            <a:off x="544513" y="914401"/>
            <a:ext cx="5538788" cy="1258888"/>
            <a:chOff x="643" y="576"/>
            <a:chExt cx="3489" cy="793"/>
          </a:xfrm>
        </p:grpSpPr>
        <p:sp>
          <p:nvSpPr>
            <p:cNvPr id="48154" name="Rectangle 3"/>
            <p:cNvSpPr>
              <a:spLocks noChangeArrowheads="1"/>
            </p:cNvSpPr>
            <p:nvPr/>
          </p:nvSpPr>
          <p:spPr bwMode="auto">
            <a:xfrm>
              <a:off x="1964" y="768"/>
              <a:ext cx="376"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5" name="Rectangle 4"/>
            <p:cNvSpPr>
              <a:spLocks noChangeArrowheads="1"/>
            </p:cNvSpPr>
            <p:nvPr/>
          </p:nvSpPr>
          <p:spPr bwMode="auto">
            <a:xfrm>
              <a:off x="1968" y="828"/>
              <a:ext cx="25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56" name="Rectangle 5"/>
            <p:cNvSpPr>
              <a:spLocks noChangeArrowheads="1"/>
            </p:cNvSpPr>
            <p:nvPr/>
          </p:nvSpPr>
          <p:spPr bwMode="auto">
            <a:xfrm>
              <a:off x="2348" y="768"/>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7" name="Rectangle 6"/>
            <p:cNvSpPr>
              <a:spLocks noChangeArrowheads="1"/>
            </p:cNvSpPr>
            <p:nvPr/>
          </p:nvSpPr>
          <p:spPr bwMode="auto">
            <a:xfrm>
              <a:off x="2684" y="768"/>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8" name="Rectangle 7"/>
            <p:cNvSpPr>
              <a:spLocks noChangeArrowheads="1"/>
            </p:cNvSpPr>
            <p:nvPr/>
          </p:nvSpPr>
          <p:spPr bwMode="auto">
            <a:xfrm>
              <a:off x="3020" y="768"/>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9" name="Rectangle 9"/>
            <p:cNvSpPr>
              <a:spLocks noChangeArrowheads="1"/>
            </p:cNvSpPr>
            <p:nvPr/>
          </p:nvSpPr>
          <p:spPr bwMode="auto">
            <a:xfrm>
              <a:off x="3696" y="768"/>
              <a:ext cx="432"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0" name="Rectangle 10"/>
            <p:cNvSpPr>
              <a:spLocks noChangeArrowheads="1"/>
            </p:cNvSpPr>
            <p:nvPr/>
          </p:nvSpPr>
          <p:spPr bwMode="auto">
            <a:xfrm>
              <a:off x="2448" y="828"/>
              <a:ext cx="21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61" name="Rectangle 11"/>
            <p:cNvSpPr>
              <a:spLocks noChangeArrowheads="1"/>
            </p:cNvSpPr>
            <p:nvPr/>
          </p:nvSpPr>
          <p:spPr bwMode="auto">
            <a:xfrm>
              <a:off x="2736" y="828"/>
              <a:ext cx="18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62" name="Rectangle 12"/>
            <p:cNvSpPr>
              <a:spLocks noChangeArrowheads="1"/>
            </p:cNvSpPr>
            <p:nvPr/>
          </p:nvSpPr>
          <p:spPr bwMode="auto">
            <a:xfrm>
              <a:off x="3072" y="828"/>
              <a:ext cx="22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48163" name="Rectangle 14"/>
            <p:cNvSpPr>
              <a:spLocks noChangeArrowheads="1"/>
            </p:cNvSpPr>
            <p:nvPr/>
          </p:nvSpPr>
          <p:spPr bwMode="auto">
            <a:xfrm>
              <a:off x="2300" y="1200"/>
              <a:ext cx="1144" cy="13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4" name="Rectangle 15"/>
            <p:cNvSpPr>
              <a:spLocks noChangeArrowheads="1"/>
            </p:cNvSpPr>
            <p:nvPr/>
          </p:nvSpPr>
          <p:spPr bwMode="auto">
            <a:xfrm>
              <a:off x="2448" y="1190"/>
              <a:ext cx="608"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165" name="Line 16"/>
            <p:cNvSpPr>
              <a:spLocks noChangeShapeType="1"/>
            </p:cNvSpPr>
            <p:nvPr/>
          </p:nvSpPr>
          <p:spPr bwMode="auto">
            <a:xfrm>
              <a:off x="2536" y="1008"/>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8167" name="Text Box 62"/>
            <p:cNvSpPr txBox="1">
              <a:spLocks noChangeArrowheads="1"/>
            </p:cNvSpPr>
            <p:nvPr/>
          </p:nvSpPr>
          <p:spPr bwMode="auto">
            <a:xfrm>
              <a:off x="3744" y="768"/>
              <a:ext cx="3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func</a:t>
              </a:r>
              <a:endParaRPr lang="en-US" altLang="zh-CN" sz="1400" b="0">
                <a:solidFill>
                  <a:schemeClr val="tx1"/>
                </a:solidFill>
                <a:latin typeface="Times New Roman" panose="02020603050405020304" pitchFamily="18" charset="0"/>
              </a:endParaRPr>
            </a:p>
          </p:txBody>
        </p:sp>
        <p:sp>
          <p:nvSpPr>
            <p:cNvPr id="48168" name="Text Box 63"/>
            <p:cNvSpPr txBox="1">
              <a:spLocks noChangeArrowheads="1"/>
            </p:cNvSpPr>
            <p:nvPr/>
          </p:nvSpPr>
          <p:spPr bwMode="auto">
            <a:xfrm>
              <a:off x="643" y="708"/>
              <a:ext cx="92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smtClean="0"/>
                <a:t>寄存器寻址</a:t>
              </a:r>
              <a:endParaRPr lang="en-US" altLang="zh-CN" sz="2000" b="0" dirty="0"/>
            </a:p>
          </p:txBody>
        </p:sp>
        <p:sp>
          <p:nvSpPr>
            <p:cNvPr id="48169" name="Rectangle 73"/>
            <p:cNvSpPr>
              <a:spLocks noChangeArrowheads="1"/>
            </p:cNvSpPr>
            <p:nvPr/>
          </p:nvSpPr>
          <p:spPr bwMode="auto">
            <a:xfrm>
              <a:off x="3359" y="768"/>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0" name="Rectangle 74"/>
            <p:cNvSpPr>
              <a:spLocks noChangeArrowheads="1"/>
            </p:cNvSpPr>
            <p:nvPr/>
          </p:nvSpPr>
          <p:spPr bwMode="auto">
            <a:xfrm>
              <a:off x="3360" y="816"/>
              <a:ext cx="308"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smt</a:t>
              </a:r>
            </a:p>
          </p:txBody>
        </p:sp>
        <p:sp>
          <p:nvSpPr>
            <p:cNvPr id="48171" name="Text Box 75"/>
            <p:cNvSpPr txBox="1">
              <a:spLocks noChangeArrowheads="1"/>
            </p:cNvSpPr>
            <p:nvPr/>
          </p:nvSpPr>
          <p:spPr bwMode="auto">
            <a:xfrm>
              <a:off x="2016" y="576"/>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2" name="Text Box 76"/>
            <p:cNvSpPr txBox="1">
              <a:spLocks noChangeArrowheads="1"/>
            </p:cNvSpPr>
            <p:nvPr/>
          </p:nvSpPr>
          <p:spPr bwMode="auto">
            <a:xfrm>
              <a:off x="2736" y="576"/>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3" name="Text Box 77"/>
            <p:cNvSpPr txBox="1">
              <a:spLocks noChangeArrowheads="1"/>
            </p:cNvSpPr>
            <p:nvPr/>
          </p:nvSpPr>
          <p:spPr bwMode="auto">
            <a:xfrm>
              <a:off x="3072" y="576"/>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4" name="Text Box 78"/>
            <p:cNvSpPr txBox="1">
              <a:spLocks noChangeArrowheads="1"/>
            </p:cNvSpPr>
            <p:nvPr/>
          </p:nvSpPr>
          <p:spPr bwMode="auto">
            <a:xfrm>
              <a:off x="3408" y="576"/>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5" name="Text Box 79"/>
            <p:cNvSpPr txBox="1">
              <a:spLocks noChangeArrowheads="1"/>
            </p:cNvSpPr>
            <p:nvPr/>
          </p:nvSpPr>
          <p:spPr bwMode="auto">
            <a:xfrm>
              <a:off x="3792" y="576"/>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6" name="Text Box 80"/>
            <p:cNvSpPr txBox="1">
              <a:spLocks noChangeArrowheads="1"/>
            </p:cNvSpPr>
            <p:nvPr/>
          </p:nvSpPr>
          <p:spPr bwMode="auto">
            <a:xfrm>
              <a:off x="2400" y="576"/>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6" name="Group 87"/>
          <p:cNvGrpSpPr>
            <a:grpSpLocks/>
          </p:cNvGrpSpPr>
          <p:nvPr/>
        </p:nvGrpSpPr>
        <p:grpSpPr bwMode="auto">
          <a:xfrm>
            <a:off x="539750" y="5522912"/>
            <a:ext cx="7267575" cy="865187"/>
            <a:chOff x="640" y="3479"/>
            <a:chExt cx="4578" cy="545"/>
          </a:xfrm>
        </p:grpSpPr>
        <p:grpSp>
          <p:nvGrpSpPr>
            <p:cNvPr id="48144" name="Group 85"/>
            <p:cNvGrpSpPr>
              <a:grpSpLocks/>
            </p:cNvGrpSpPr>
            <p:nvPr/>
          </p:nvGrpSpPr>
          <p:grpSpPr bwMode="auto">
            <a:xfrm>
              <a:off x="1968" y="3479"/>
              <a:ext cx="3250" cy="545"/>
              <a:chOff x="1968" y="3479"/>
              <a:chExt cx="3250" cy="545"/>
            </a:xfrm>
          </p:grpSpPr>
          <p:sp>
            <p:nvSpPr>
              <p:cNvPr id="48147" name="Rectangle 66"/>
              <p:cNvSpPr>
                <a:spLocks noChangeArrowheads="1"/>
              </p:cNvSpPr>
              <p:nvPr/>
            </p:nvSpPr>
            <p:spPr bwMode="auto">
              <a:xfrm>
                <a:off x="1968" y="3552"/>
                <a:ext cx="376"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48" name="Rectangle 67"/>
              <p:cNvSpPr>
                <a:spLocks noChangeArrowheads="1"/>
              </p:cNvSpPr>
              <p:nvPr/>
            </p:nvSpPr>
            <p:spPr bwMode="auto">
              <a:xfrm>
                <a:off x="2016" y="3600"/>
                <a:ext cx="256"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49" name="Rectangle 68"/>
              <p:cNvSpPr>
                <a:spLocks noChangeArrowheads="1"/>
              </p:cNvSpPr>
              <p:nvPr/>
            </p:nvSpPr>
            <p:spPr bwMode="auto">
              <a:xfrm>
                <a:off x="2352" y="3552"/>
                <a:ext cx="1824" cy="24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0" name="Text Box 69"/>
              <p:cNvSpPr txBox="1">
                <a:spLocks noChangeArrowheads="1"/>
              </p:cNvSpPr>
              <p:nvPr/>
            </p:nvSpPr>
            <p:spPr bwMode="auto">
              <a:xfrm>
                <a:off x="2448" y="3552"/>
                <a:ext cx="48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Times New Roman" panose="02020603050405020304" pitchFamily="18" charset="0"/>
                  </a:rPr>
                  <a:t>addr.</a:t>
                </a:r>
              </a:p>
            </p:txBody>
          </p:sp>
          <p:sp>
            <p:nvSpPr>
              <p:cNvPr id="48151" name="Rectangle 70"/>
              <p:cNvSpPr>
                <a:spLocks noChangeArrowheads="1"/>
              </p:cNvSpPr>
              <p:nvPr/>
            </p:nvSpPr>
            <p:spPr bwMode="auto">
              <a:xfrm>
                <a:off x="4560" y="3504"/>
                <a:ext cx="616" cy="52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2" name="Text Box 71"/>
              <p:cNvSpPr txBox="1">
                <a:spLocks noChangeArrowheads="1"/>
              </p:cNvSpPr>
              <p:nvPr/>
            </p:nvSpPr>
            <p:spPr bwMode="auto">
              <a:xfrm>
                <a:off x="4550" y="3479"/>
                <a:ext cx="6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Memory</a:t>
                </a:r>
                <a:endParaRPr lang="en-US" altLang="zh-CN" sz="2000">
                  <a:solidFill>
                    <a:schemeClr val="tx1"/>
                  </a:solidFill>
                </a:endParaRPr>
              </a:p>
            </p:txBody>
          </p:sp>
          <p:sp>
            <p:nvSpPr>
              <p:cNvPr id="48153" name="Line 72"/>
              <p:cNvSpPr>
                <a:spLocks noChangeShapeType="1"/>
              </p:cNvSpPr>
              <p:nvPr/>
            </p:nvSpPr>
            <p:spPr bwMode="auto">
              <a:xfrm>
                <a:off x="3216" y="3648"/>
                <a:ext cx="1296"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48145" name="Text Box 86"/>
            <p:cNvSpPr txBox="1">
              <a:spLocks noChangeArrowheads="1"/>
            </p:cNvSpPr>
            <p:nvPr/>
          </p:nvSpPr>
          <p:spPr bwMode="auto">
            <a:xfrm>
              <a:off x="640" y="3557"/>
              <a:ext cx="1087"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smtClean="0">
                  <a:solidFill>
                    <a:srgbClr val="0033CC"/>
                  </a:solidFill>
                </a:rPr>
                <a:t>伪</a:t>
              </a:r>
              <a:r>
                <a:rPr lang="zh-CN" altLang="en-US" sz="1800" dirty="0">
                  <a:solidFill>
                    <a:srgbClr val="0033CC"/>
                  </a:solidFill>
                </a:rPr>
                <a:t>直接寻址</a:t>
              </a:r>
            </a:p>
          </p:txBody>
        </p:sp>
      </p:grpSp>
      <p:sp>
        <p:nvSpPr>
          <p:cNvPr id="234584" name="Text Box 88"/>
          <p:cNvSpPr txBox="1">
            <a:spLocks noChangeArrowheads="1"/>
          </p:cNvSpPr>
          <p:nvPr/>
        </p:nvSpPr>
        <p:spPr bwMode="auto">
          <a:xfrm>
            <a:off x="6765925" y="3629025"/>
            <a:ext cx="1016000"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600"/>
              <a:t>B/HW/W</a:t>
            </a:r>
          </a:p>
        </p:txBody>
      </p:sp>
      <p:sp>
        <p:nvSpPr>
          <p:cNvPr id="234586" name="Text Box 90"/>
          <p:cNvSpPr txBox="1">
            <a:spLocks noChangeArrowheads="1"/>
          </p:cNvSpPr>
          <p:nvPr/>
        </p:nvSpPr>
        <p:spPr bwMode="auto">
          <a:xfrm>
            <a:off x="6297613" y="2743200"/>
            <a:ext cx="2722562"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t>Byte / Half Word / Word</a:t>
            </a:r>
          </a:p>
        </p:txBody>
      </p:sp>
      <p:sp>
        <p:nvSpPr>
          <p:cNvPr id="234587" name="Text Box 91"/>
          <p:cNvSpPr txBox="1">
            <a:spLocks noChangeArrowheads="1"/>
          </p:cNvSpPr>
          <p:nvPr/>
        </p:nvSpPr>
        <p:spPr bwMode="auto">
          <a:xfrm>
            <a:off x="6523038" y="234950"/>
            <a:ext cx="2297112" cy="660400"/>
          </a:xfrm>
          <a:prstGeom prst="rect">
            <a:avLst/>
          </a:prstGeom>
          <a:solidFill>
            <a:schemeClr val="bg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A50021"/>
                </a:solidFill>
                <a:ea typeface="黑体" panose="02010609060101010101" pitchFamily="49" charset="-122"/>
              </a:rPr>
              <a:t>有专门的寻址方式字段（</a:t>
            </a:r>
            <a:r>
              <a:rPr lang="en-US" altLang="zh-CN" sz="2000">
                <a:solidFill>
                  <a:srgbClr val="A50021"/>
                </a:solidFill>
                <a:ea typeface="黑体" panose="02010609060101010101" pitchFamily="49" charset="-122"/>
              </a:rPr>
              <a:t>Mod</a:t>
            </a:r>
            <a:r>
              <a:rPr lang="zh-CN" altLang="en-US" sz="2000">
                <a:solidFill>
                  <a:srgbClr val="A50021"/>
                </a:solidFill>
                <a:ea typeface="黑体" panose="02010609060101010101" pitchFamily="49" charset="-122"/>
              </a:rPr>
              <a:t>）吗？</a:t>
            </a:r>
          </a:p>
        </p:txBody>
      </p:sp>
      <p:sp>
        <p:nvSpPr>
          <p:cNvPr id="234588" name="Text Box 92"/>
          <p:cNvSpPr txBox="1">
            <a:spLocks noChangeArrowheads="1"/>
          </p:cNvSpPr>
          <p:nvPr/>
        </p:nvSpPr>
        <p:spPr bwMode="auto">
          <a:xfrm>
            <a:off x="6472238" y="965200"/>
            <a:ext cx="2538412" cy="974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388A36"/>
                </a:solidFill>
                <a:ea typeface="黑体" panose="02010609060101010101" pitchFamily="49" charset="-122"/>
              </a:rPr>
              <a:t>没有！由指令格式来确定，而指令格式由</a:t>
            </a:r>
            <a:r>
              <a:rPr lang="en-US" altLang="zh-CN" sz="2000" dirty="0">
                <a:solidFill>
                  <a:srgbClr val="388A36"/>
                </a:solidFill>
                <a:ea typeface="黑体" panose="02010609060101010101" pitchFamily="49" charset="-122"/>
              </a:rPr>
              <a:t>op</a:t>
            </a:r>
            <a:r>
              <a:rPr lang="zh-CN" altLang="en-US" sz="2000" dirty="0">
                <a:solidFill>
                  <a:srgbClr val="388A36"/>
                </a:solidFill>
                <a:ea typeface="黑体" panose="02010609060101010101" pitchFamily="49" charset="-122"/>
              </a:rPr>
              <a:t>来确定</a:t>
            </a:r>
            <a:r>
              <a:rPr lang="zh-CN" altLang="en-US" sz="2000" dirty="0" smtClean="0">
                <a:solidFill>
                  <a:srgbClr val="388A36"/>
                </a:solidFill>
                <a:ea typeface="黑体" panose="02010609060101010101" pitchFamily="49" charset="-122"/>
              </a:rPr>
              <a:t>！</a:t>
            </a:r>
            <a:endParaRPr lang="zh-CN" altLang="en-US" sz="2000" dirty="0">
              <a:solidFill>
                <a:srgbClr val="388A36"/>
              </a:solidFill>
              <a:ea typeface="黑体" panose="02010609060101010101" pitchFamily="49" charset="-122"/>
            </a:endParaRPr>
          </a:p>
        </p:txBody>
      </p:sp>
      <p:sp>
        <p:nvSpPr>
          <p:cNvPr id="234589" name="Text Box 93"/>
          <p:cNvSpPr txBox="1">
            <a:spLocks noChangeArrowheads="1"/>
          </p:cNvSpPr>
          <p:nvPr/>
        </p:nvSpPr>
        <p:spPr bwMode="auto">
          <a:xfrm>
            <a:off x="1506538" y="6216650"/>
            <a:ext cx="535305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ea typeface="黑体" panose="02010609060101010101" pitchFamily="49" charset="-122"/>
              </a:rPr>
              <a:t>为什么称伪直接？还记得如何得到最终地址的吗？</a:t>
            </a:r>
          </a:p>
          <a:p>
            <a:r>
              <a:rPr lang="zh-CN" altLang="en-US" sz="1800">
                <a:solidFill>
                  <a:srgbClr val="4B9556"/>
                </a:solidFill>
                <a:ea typeface="黑体" panose="02010609060101010101" pitchFamily="49" charset="-122"/>
              </a:rPr>
              <a:t>最终地址</a:t>
            </a:r>
            <a:r>
              <a:rPr lang="en-US" altLang="zh-CN" sz="1800">
                <a:solidFill>
                  <a:srgbClr val="4B9556"/>
                </a:solidFill>
                <a:ea typeface="黑体" panose="02010609060101010101" pitchFamily="49" charset="-122"/>
              </a:rPr>
              <a:t>=PC</a:t>
            </a:r>
            <a:r>
              <a:rPr lang="en-US" altLang="zh-CN" sz="1800" baseline="-25000">
                <a:solidFill>
                  <a:srgbClr val="4B9556"/>
                </a:solidFill>
                <a:ea typeface="黑体" panose="02010609060101010101" pitchFamily="49" charset="-122"/>
              </a:rPr>
              <a:t>31</a:t>
            </a:r>
            <a:r>
              <a:rPr lang="zh-CN" altLang="en-US" sz="1800" baseline="-25000">
                <a:solidFill>
                  <a:srgbClr val="4B9556"/>
                </a:solidFill>
              </a:rPr>
              <a:t>～</a:t>
            </a:r>
            <a:r>
              <a:rPr lang="en-US" altLang="zh-CN" sz="1800" baseline="-25000">
                <a:solidFill>
                  <a:srgbClr val="4B9556"/>
                </a:solidFill>
                <a:ea typeface="黑体" panose="02010609060101010101" pitchFamily="49" charset="-122"/>
              </a:rPr>
              <a:t>28</a:t>
            </a:r>
            <a:r>
              <a:rPr lang="en-US" altLang="zh-CN" sz="1800">
                <a:solidFill>
                  <a:srgbClr val="4B9556"/>
                </a:solidFill>
                <a:ea typeface="黑体" panose="02010609060101010101" pitchFamily="49" charset="-122"/>
              </a:rPr>
              <a:t>||addr.||00   </a:t>
            </a:r>
            <a:r>
              <a:rPr lang="zh-CN" altLang="en-US" sz="1800">
                <a:solidFill>
                  <a:srgbClr val="4B9556"/>
                </a:solidFill>
                <a:ea typeface="黑体" panose="02010609060101010101" pitchFamily="49" charset="-122"/>
              </a:rPr>
              <a:t>位数：</a:t>
            </a:r>
            <a:r>
              <a:rPr lang="en-US" altLang="zh-CN" sz="1800">
                <a:solidFill>
                  <a:srgbClr val="4B9556"/>
                </a:solidFill>
                <a:ea typeface="黑体" panose="02010609060101010101" pitchFamily="49" charset="-122"/>
              </a:rPr>
              <a:t>4+26+2=32</a:t>
            </a:r>
          </a:p>
        </p:txBody>
      </p:sp>
      <p:sp>
        <p:nvSpPr>
          <p:cNvPr id="7" name="灯片编号占位符 6"/>
          <p:cNvSpPr>
            <a:spLocks noGrp="1"/>
          </p:cNvSpPr>
          <p:nvPr>
            <p:ph type="sldNum" sz="quarter" idx="4"/>
          </p:nvPr>
        </p:nvSpPr>
        <p:spPr/>
        <p:txBody>
          <a:bodyPr/>
          <a:lstStyle/>
          <a:p>
            <a:fld id="{395DEAD1-49DF-46A7-BC72-EE85A9CC6BAA}" type="slidenum">
              <a:rPr lang="zh-CN" altLang="en-US" smtClean="0"/>
              <a:pPr/>
              <a:t>47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4560"/>
                                        </p:tgtEl>
                                        <p:attrNameLst>
                                          <p:attrName>style.visibility</p:attrName>
                                        </p:attrNameLst>
                                      </p:cBhvr>
                                      <p:to>
                                        <p:strVal val="visible"/>
                                      </p:to>
                                    </p:set>
                                    <p:animEffect transition="in" filter="blinds(horizontal)">
                                      <p:cBhvr>
                                        <p:cTn id="12" dur="500"/>
                                        <p:tgtEl>
                                          <p:spTgt spid="2345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4584"/>
                                        </p:tgtEl>
                                        <p:attrNameLst>
                                          <p:attrName>style.visibility</p:attrName>
                                        </p:attrNameLst>
                                      </p:cBhvr>
                                      <p:to>
                                        <p:strVal val="visible"/>
                                      </p:to>
                                    </p:set>
                                    <p:animEffect transition="in" filter="blinds(horizontal)">
                                      <p:cBhvr>
                                        <p:cTn id="27" dur="500"/>
                                        <p:tgtEl>
                                          <p:spTgt spid="234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4586"/>
                                        </p:tgtEl>
                                        <p:attrNameLst>
                                          <p:attrName>style.visibility</p:attrName>
                                        </p:attrNameLst>
                                      </p:cBhvr>
                                      <p:to>
                                        <p:strVal val="visible"/>
                                      </p:to>
                                    </p:set>
                                    <p:animEffect transition="in" filter="blinds(horizontal)">
                                      <p:cBhvr>
                                        <p:cTn id="32" dur="500"/>
                                        <p:tgtEl>
                                          <p:spTgt spid="2345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34589">
                                            <p:txEl>
                                              <p:pRg st="0" end="0"/>
                                            </p:txEl>
                                          </p:spTgt>
                                        </p:tgtEl>
                                        <p:attrNameLst>
                                          <p:attrName>style.visibility</p:attrName>
                                        </p:attrNameLst>
                                      </p:cBhvr>
                                      <p:to>
                                        <p:strVal val="visible"/>
                                      </p:to>
                                    </p:set>
                                    <p:animEffect transition="in" filter="blinds(horizontal)">
                                      <p:cBhvr>
                                        <p:cTn id="47" dur="500"/>
                                        <p:tgtEl>
                                          <p:spTgt spid="23458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34589">
                                            <p:txEl>
                                              <p:pRg st="1" end="1"/>
                                            </p:txEl>
                                          </p:spTgt>
                                        </p:tgtEl>
                                        <p:attrNameLst>
                                          <p:attrName>style.visibility</p:attrName>
                                        </p:attrNameLst>
                                      </p:cBhvr>
                                      <p:to>
                                        <p:strVal val="visible"/>
                                      </p:to>
                                    </p:set>
                                    <p:animEffect transition="in" filter="blinds(horizontal)">
                                      <p:cBhvr>
                                        <p:cTn id="52" dur="500"/>
                                        <p:tgtEl>
                                          <p:spTgt spid="234589">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34587">
                                            <p:txEl>
                                              <p:pRg st="0" end="0"/>
                                            </p:txEl>
                                          </p:spTgt>
                                        </p:tgtEl>
                                        <p:attrNameLst>
                                          <p:attrName>style.visibility</p:attrName>
                                        </p:attrNameLst>
                                      </p:cBhvr>
                                      <p:to>
                                        <p:strVal val="visible"/>
                                      </p:to>
                                    </p:set>
                                    <p:animEffect transition="in" filter="blinds(horizontal)">
                                      <p:cBhvr>
                                        <p:cTn id="57" dur="500"/>
                                        <p:tgtEl>
                                          <p:spTgt spid="234587">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34588">
                                            <p:txEl>
                                              <p:pRg st="0" end="0"/>
                                            </p:txEl>
                                          </p:spTgt>
                                        </p:tgtEl>
                                        <p:attrNameLst>
                                          <p:attrName>style.visibility</p:attrName>
                                        </p:attrNameLst>
                                      </p:cBhvr>
                                      <p:to>
                                        <p:strVal val="visible"/>
                                      </p:to>
                                    </p:set>
                                    <p:animEffect transition="in" filter="blinds(horizontal)">
                                      <p:cBhvr>
                                        <p:cTn id="62" dur="500"/>
                                        <p:tgtEl>
                                          <p:spTgt spid="234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60" grpId="0"/>
      <p:bldP spid="234584" grpId="0"/>
      <p:bldP spid="23458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a:xfrm>
            <a:off x="311150" y="731838"/>
            <a:ext cx="8461375" cy="5540375"/>
          </a:xfrm>
        </p:spPr>
        <p:txBody>
          <a:bodyPr/>
          <a:lstStyle/>
          <a:p>
            <a:r>
              <a:rPr lang="zh-CN" altLang="en-US" dirty="0" smtClean="0">
                <a:latin typeface="Arial" panose="020B0604020202020204" pitchFamily="34" charset="0"/>
                <a:ea typeface="黑体" panose="02010609060101010101" pitchFamily="49" charset="-122"/>
              </a:rPr>
              <a:t>若从存储器取来一条指令为</a:t>
            </a:r>
            <a:r>
              <a:rPr lang="en-US" altLang="zh-CN" dirty="0" smtClean="0">
                <a:latin typeface="Arial" panose="020B0604020202020204" pitchFamily="34" charset="0"/>
                <a:ea typeface="黑体" panose="02010609060101010101" pitchFamily="49" charset="-122"/>
              </a:rPr>
              <a:t>00AF8020H</a:t>
            </a:r>
            <a:r>
              <a:rPr lang="zh-CN" altLang="en-US" dirty="0" smtClean="0">
                <a:latin typeface="Arial" panose="020B0604020202020204" pitchFamily="34" charset="0"/>
                <a:ea typeface="黑体" panose="02010609060101010101" pitchFamily="49" charset="-122"/>
              </a:rPr>
              <a:t>，则对应的汇编形式是什么？</a:t>
            </a:r>
          </a:p>
          <a:p>
            <a:pPr>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指令的前</a:t>
            </a:r>
            <a:r>
              <a:rPr lang="en-US" altLang="zh-CN" dirty="0" smtClean="0">
                <a:latin typeface="Arial" panose="020B0604020202020204" pitchFamily="34" charset="0"/>
                <a:ea typeface="黑体" panose="02010609060101010101" pitchFamily="49" charset="-122"/>
              </a:rPr>
              <a:t>6</a:t>
            </a:r>
            <a:r>
              <a:rPr lang="zh-CN" altLang="en-US" dirty="0" smtClean="0">
                <a:latin typeface="Arial" panose="020B0604020202020204" pitchFamily="34" charset="0"/>
                <a:ea typeface="黑体" panose="02010609060101010101" pitchFamily="49" charset="-122"/>
              </a:rPr>
              <a:t>位为</a:t>
            </a:r>
            <a:r>
              <a:rPr lang="en-US" altLang="zh-CN" dirty="0" smtClean="0">
                <a:latin typeface="Arial" panose="020B0604020202020204" pitchFamily="34" charset="0"/>
                <a:ea typeface="黑体" panose="02010609060101010101" pitchFamily="49" charset="-122"/>
              </a:rPr>
              <a:t>000000</a:t>
            </a:r>
            <a:r>
              <a:rPr lang="zh-CN" altLang="en-US" dirty="0" smtClean="0">
                <a:latin typeface="Arial" panose="020B0604020202020204" pitchFamily="34" charset="0"/>
                <a:ea typeface="黑体" panose="02010609060101010101" pitchFamily="49" charset="-122"/>
              </a:rPr>
              <a:t>，根据指令</a:t>
            </a:r>
            <a:r>
              <a:rPr lang="zh-CN" altLang="en-US" dirty="0">
                <a:latin typeface="Arial" panose="020B0604020202020204" pitchFamily="34" charset="0"/>
                <a:ea typeface="黑体" panose="02010609060101010101" pitchFamily="49" charset="-122"/>
              </a:rPr>
              <a:t>编</a:t>
            </a:r>
            <a:r>
              <a:rPr lang="zh-CN" altLang="en-US" dirty="0" smtClean="0">
                <a:latin typeface="Arial" panose="020B0604020202020204" pitchFamily="34" charset="0"/>
                <a:ea typeface="黑体" panose="02010609060101010101" pitchFamily="49" charset="-122"/>
              </a:rPr>
              <a:t>码表知，是一条</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型指令，按照</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型指令的</a:t>
            </a:r>
            <a:r>
              <a:rPr lang="zh-CN" altLang="en-US" dirty="0" smtClean="0">
                <a:latin typeface="Arial" panose="020B0604020202020204" pitchFamily="34" charset="0"/>
                <a:ea typeface="黑体" panose="02010609060101010101" pitchFamily="49" charset="-122"/>
              </a:rPr>
              <a:t>格式，</a:t>
            </a:r>
            <a:r>
              <a:rPr lang="en-US" altLang="zh-CN"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R</a:t>
            </a:r>
            <a:r>
              <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型指令编码表</a:t>
            </a:r>
            <a:endPar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endParaRPr>
          </a:p>
          <a:p>
            <a:pPr>
              <a:lnSpc>
                <a:spcPct val="105000"/>
              </a:lnSpc>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得到： </a:t>
            </a:r>
            <a:r>
              <a:rPr lang="en-US" altLang="zh-CN" dirty="0" err="1" smtClean="0">
                <a:latin typeface="Arial" panose="020B0604020202020204" pitchFamily="34" charset="0"/>
                <a:ea typeface="黑体" panose="02010609060101010101" pitchFamily="49" charset="-122"/>
              </a:rPr>
              <a:t>rs</a:t>
            </a:r>
            <a:r>
              <a:rPr lang="en-US" altLang="zh-CN" dirty="0" smtClean="0">
                <a:latin typeface="Arial" panose="020B0604020202020204" pitchFamily="34" charset="0"/>
                <a:ea typeface="黑体" panose="02010609060101010101" pitchFamily="49" charset="-122"/>
              </a:rPr>
              <a:t>=00101, </a:t>
            </a:r>
            <a:r>
              <a:rPr lang="en-US" altLang="zh-CN" dirty="0" err="1" smtClean="0">
                <a:latin typeface="Arial" panose="020B0604020202020204" pitchFamily="34" charset="0"/>
                <a:ea typeface="黑体" panose="02010609060101010101" pitchFamily="49" charset="-122"/>
              </a:rPr>
              <a:t>rt</a:t>
            </a:r>
            <a:r>
              <a:rPr lang="en-US" altLang="zh-CN" dirty="0" smtClean="0">
                <a:latin typeface="Arial" panose="020B0604020202020204" pitchFamily="34" charset="0"/>
                <a:ea typeface="黑体" panose="02010609060101010101" pitchFamily="49" charset="-122"/>
              </a:rPr>
              <a:t>=01111, </a:t>
            </a:r>
            <a:r>
              <a:rPr lang="en-US" altLang="zh-CN" dirty="0" err="1" smtClean="0">
                <a:latin typeface="Arial" panose="020B0604020202020204" pitchFamily="34" charset="0"/>
                <a:ea typeface="黑体" panose="02010609060101010101" pitchFamily="49" charset="-122"/>
              </a:rPr>
              <a:t>rd</a:t>
            </a:r>
            <a:r>
              <a:rPr lang="en-US" altLang="zh-CN" dirty="0" smtClean="0">
                <a:latin typeface="Arial" panose="020B0604020202020204" pitchFamily="34" charset="0"/>
                <a:ea typeface="黑体" panose="02010609060101010101" pitchFamily="49" charset="-122"/>
              </a:rPr>
              <a:t>=10000, </a:t>
            </a:r>
            <a:r>
              <a:rPr lang="en-US" altLang="zh-CN" dirty="0" err="1" smtClean="0">
                <a:latin typeface="Arial" panose="020B0604020202020204" pitchFamily="34" charset="0"/>
                <a:ea typeface="黑体" panose="02010609060101010101" pitchFamily="49" charset="-122"/>
              </a:rPr>
              <a:t>shamt</a:t>
            </a:r>
            <a:r>
              <a:rPr lang="en-US" altLang="zh-CN" dirty="0" smtClean="0">
                <a:latin typeface="Arial" panose="020B0604020202020204" pitchFamily="34" charset="0"/>
                <a:ea typeface="黑体" panose="02010609060101010101" pitchFamily="49" charset="-122"/>
              </a:rPr>
              <a:t>=00000, </a:t>
            </a:r>
            <a:r>
              <a:rPr lang="en-US" altLang="zh-CN" dirty="0" err="1" smtClean="0">
                <a:latin typeface="Arial" panose="020B0604020202020204" pitchFamily="34" charset="0"/>
                <a:ea typeface="黑体" panose="02010609060101010101" pitchFamily="49" charset="-122"/>
              </a:rPr>
              <a:t>funct</a:t>
            </a:r>
            <a:r>
              <a:rPr lang="en-US" altLang="zh-CN" dirty="0" smtClean="0">
                <a:latin typeface="Arial" panose="020B0604020202020204" pitchFamily="34" charset="0"/>
                <a:ea typeface="黑体" panose="02010609060101010101" pitchFamily="49" charset="-122"/>
              </a:rPr>
              <a:t>=100000</a:t>
            </a:r>
          </a:p>
          <a:p>
            <a:pPr>
              <a:lnSpc>
                <a:spcPct val="105000"/>
              </a:lnSpc>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1. </a:t>
            </a:r>
            <a:r>
              <a:rPr lang="zh-CN" altLang="en-US" dirty="0" smtClean="0">
                <a:latin typeface="Arial" panose="020B0604020202020204" pitchFamily="34" charset="0"/>
                <a:ea typeface="黑体" panose="02010609060101010101" pitchFamily="49" charset="-122"/>
              </a:rPr>
              <a:t>根据</a:t>
            </a:r>
            <a:r>
              <a:rPr lang="en-US" altLang="zh-CN" dirty="0" smtClean="0">
                <a:latin typeface="Arial" panose="020B0604020202020204" pitchFamily="34" charset="0"/>
                <a:ea typeface="黑体" panose="02010609060101010101" pitchFamily="49" charset="-122"/>
              </a:rPr>
              <a:t>R</a:t>
            </a:r>
            <a:r>
              <a:rPr lang="zh-CN" altLang="en-US" dirty="0" smtClean="0">
                <a:latin typeface="Arial" panose="020B0604020202020204" pitchFamily="34" charset="0"/>
                <a:ea typeface="黑体" panose="02010609060101010101" pitchFamily="49" charset="-122"/>
              </a:rPr>
              <a:t>型指令表，它是 “</a:t>
            </a:r>
            <a:r>
              <a:rPr lang="en-US" altLang="zh-CN" dirty="0" smtClean="0">
                <a:latin typeface="Arial" panose="020B0604020202020204" pitchFamily="34" charset="0"/>
                <a:ea typeface="黑体" panose="02010609060101010101" pitchFamily="49" charset="-122"/>
              </a:rPr>
              <a:t>add”</a:t>
            </a:r>
            <a:r>
              <a:rPr lang="zh-CN" altLang="en-US" dirty="0" smtClean="0">
                <a:latin typeface="Arial" panose="020B0604020202020204" pitchFamily="34" charset="0"/>
                <a:ea typeface="黑体" panose="02010609060101010101" pitchFamily="49" charset="-122"/>
              </a:rPr>
              <a:t>操作（非移位操作</a:t>
            </a:r>
            <a:r>
              <a:rPr lang="en-US" altLang="zh-CN" dirty="0" smtClean="0">
                <a:latin typeface="Arial" panose="020B0604020202020204" pitchFamily="34" charset="0"/>
                <a:ea typeface="黑体" panose="02010609060101010101" pitchFamily="49" charset="-122"/>
              </a:rPr>
              <a:t>)</a:t>
            </a:r>
          </a:p>
          <a:p>
            <a:pPr>
              <a:lnSpc>
                <a:spcPct val="105000"/>
              </a:lnSpc>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2. </a:t>
            </a:r>
            <a:r>
              <a:rPr lang="en-US" altLang="zh-CN" dirty="0" err="1" smtClean="0">
                <a:latin typeface="Arial" panose="020B0604020202020204" pitchFamily="34" charset="0"/>
                <a:ea typeface="黑体" panose="02010609060101010101" pitchFamily="49" charset="-122"/>
              </a:rPr>
              <a:t>rs</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rt</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rd</a:t>
            </a:r>
            <a:r>
              <a:rPr lang="zh-CN" altLang="en-US" dirty="0" smtClean="0">
                <a:latin typeface="Arial" panose="020B0604020202020204" pitchFamily="34" charset="0"/>
                <a:ea typeface="黑体" panose="02010609060101010101" pitchFamily="49" charset="-122"/>
              </a:rPr>
              <a:t>的十进制值分别为</a:t>
            </a:r>
            <a:r>
              <a:rPr lang="en-US" altLang="zh-CN" dirty="0" smtClean="0">
                <a:latin typeface="Arial" panose="020B0604020202020204" pitchFamily="34" charset="0"/>
                <a:ea typeface="黑体" panose="02010609060101010101" pitchFamily="49" charset="-122"/>
              </a:rPr>
              <a:t>5</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15</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16</a:t>
            </a:r>
            <a:r>
              <a:rPr lang="zh-CN" altLang="en-US" dirty="0" smtClean="0">
                <a:latin typeface="Arial" panose="020B0604020202020204" pitchFamily="34" charset="0"/>
                <a:ea typeface="黑体" panose="02010609060101010101" pitchFamily="49" charset="-122"/>
              </a:rPr>
              <a:t>，从</a:t>
            </a:r>
            <a:r>
              <a:rPr lang="en-US" altLang="zh-CN"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rPr>
              <a:t>MIPS</a:t>
            </a:r>
            <a:r>
              <a:rPr lang="zh-CN" altLang="en-US" dirty="0" smtClean="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3" action="ppaction://hlinksldjump"/>
              </a:rPr>
              <a:t>寄存器功能表</a:t>
            </a:r>
            <a:r>
              <a:rPr lang="zh-CN" altLang="en-US" dirty="0" smtClean="0">
                <a:latin typeface="Arial" panose="020B0604020202020204" pitchFamily="34" charset="0"/>
                <a:ea typeface="黑体" panose="02010609060101010101" pitchFamily="49" charset="-122"/>
              </a:rPr>
              <a:t>知</a:t>
            </a:r>
            <a:r>
              <a:rPr lang="en-US" altLang="zh-CN" dirty="0" smtClean="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en-US" altLang="zh-CN" dirty="0" err="1" smtClean="0">
                <a:latin typeface="Arial" panose="020B0604020202020204" pitchFamily="34" charset="0"/>
                <a:ea typeface="黑体" panose="02010609060101010101" pitchFamily="49" charset="-122"/>
              </a:rPr>
              <a:t>rs</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rt</a:t>
            </a:r>
            <a:r>
              <a:rPr lang="zh-CN" altLang="en-US" dirty="0" smtClean="0">
                <a:latin typeface="Arial" panose="020B0604020202020204" pitchFamily="34" charset="0"/>
                <a:ea typeface="黑体" panose="02010609060101010101" pitchFamily="49" charset="-122"/>
              </a:rPr>
              <a:t>、</a:t>
            </a:r>
            <a:r>
              <a:rPr lang="en-US" altLang="zh-CN" dirty="0" err="1" smtClean="0">
                <a:latin typeface="Arial" panose="020B0604020202020204" pitchFamily="34" charset="0"/>
                <a:ea typeface="黑体" panose="02010609060101010101" pitchFamily="49" charset="-122"/>
              </a:rPr>
              <a:t>rd</a:t>
            </a:r>
            <a:r>
              <a:rPr lang="zh-CN" altLang="en-US" dirty="0" smtClean="0">
                <a:latin typeface="Arial" panose="020B0604020202020204" pitchFamily="34" charset="0"/>
                <a:ea typeface="黑体" panose="02010609060101010101" pitchFamily="49" charset="-122"/>
              </a:rPr>
              <a:t>分别为：</a:t>
            </a:r>
            <a:r>
              <a:rPr lang="en-US" altLang="zh-CN" dirty="0" smtClean="0">
                <a:latin typeface="Arial" panose="020B0604020202020204" pitchFamily="34" charset="0"/>
                <a:ea typeface="黑体" panose="02010609060101010101" pitchFamily="49" charset="-122"/>
              </a:rPr>
              <a:t>$a1</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$t7</a:t>
            </a:r>
            <a:r>
              <a:rPr lang="zh-CN" altLang="en-US" dirty="0" smtClean="0">
                <a:latin typeface="Arial" panose="020B0604020202020204" pitchFamily="34" charset="0"/>
                <a:ea typeface="黑体" panose="02010609060101010101" pitchFamily="49" charset="-122"/>
              </a:rPr>
              <a:t>、</a:t>
            </a:r>
            <a:r>
              <a:rPr lang="en-US" altLang="zh-CN" dirty="0" smtClean="0">
                <a:latin typeface="Arial" panose="020B0604020202020204" pitchFamily="34" charset="0"/>
                <a:ea typeface="黑体" panose="02010609060101010101" pitchFamily="49" charset="-122"/>
              </a:rPr>
              <a:t>$s0</a:t>
            </a:r>
            <a:endParaRPr lang="zh-CN" altLang="en-US" dirty="0" smtClean="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故对应的汇编形式为：</a:t>
            </a:r>
          </a:p>
          <a:p>
            <a:pPr>
              <a:lnSpc>
                <a:spcPct val="105000"/>
              </a:lnSpc>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a:t>
            </a:r>
            <a:r>
              <a:rPr lang="en-US" altLang="zh-CN" dirty="0" smtClean="0">
                <a:solidFill>
                  <a:srgbClr val="0033CC"/>
                </a:solidFill>
                <a:latin typeface="Arial" panose="020B0604020202020204" pitchFamily="34" charset="0"/>
                <a:ea typeface="黑体" panose="02010609060101010101" pitchFamily="49" charset="-122"/>
              </a:rPr>
              <a:t>add   $s0 </a:t>
            </a:r>
            <a:r>
              <a:rPr lang="zh-CN" altLang="en-US" dirty="0" smtClean="0">
                <a:solidFill>
                  <a:srgbClr val="0033CC"/>
                </a:solidFill>
                <a:latin typeface="Arial" panose="020B0604020202020204" pitchFamily="34" charset="0"/>
                <a:ea typeface="黑体" panose="02010609060101010101" pitchFamily="49" charset="-122"/>
              </a:rPr>
              <a:t>，</a:t>
            </a:r>
            <a:r>
              <a:rPr lang="en-US" altLang="zh-CN" dirty="0" smtClean="0">
                <a:solidFill>
                  <a:srgbClr val="0033CC"/>
                </a:solidFill>
                <a:latin typeface="Arial" panose="020B0604020202020204" pitchFamily="34" charset="0"/>
                <a:ea typeface="黑体" panose="02010609060101010101" pitchFamily="49" charset="-122"/>
              </a:rPr>
              <a:t>$a1</a:t>
            </a:r>
            <a:r>
              <a:rPr lang="zh-CN" altLang="en-US" dirty="0" smtClean="0">
                <a:solidFill>
                  <a:srgbClr val="0033CC"/>
                </a:solidFill>
                <a:latin typeface="Arial" panose="020B0604020202020204" pitchFamily="34" charset="0"/>
                <a:ea typeface="黑体" panose="02010609060101010101" pitchFamily="49" charset="-122"/>
              </a:rPr>
              <a:t>，</a:t>
            </a:r>
            <a:r>
              <a:rPr lang="en-US" altLang="zh-CN" dirty="0" smtClean="0">
                <a:solidFill>
                  <a:srgbClr val="0033CC"/>
                </a:solidFill>
                <a:latin typeface="Arial" panose="020B0604020202020204" pitchFamily="34" charset="0"/>
                <a:ea typeface="黑体" panose="02010609060101010101" pitchFamily="49" charset="-122"/>
              </a:rPr>
              <a:t>$t7</a:t>
            </a:r>
            <a:endParaRPr lang="zh-CN" altLang="en-US" dirty="0" smtClean="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en-US" altLang="zh-CN" dirty="0" smtClean="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zh-CN" altLang="en-US" dirty="0" smtClean="0">
              <a:latin typeface="Arial" panose="020B0604020202020204" pitchFamily="34" charset="0"/>
            </a:endParaRPr>
          </a:p>
        </p:txBody>
      </p:sp>
      <p:sp>
        <p:nvSpPr>
          <p:cNvPr id="50179" name="Rectangle 4"/>
          <p:cNvSpPr>
            <a:spLocks noGrp="1" noChangeArrowheads="1"/>
          </p:cNvSpPr>
          <p:nvPr>
            <p:ph type="title"/>
          </p:nvPr>
        </p:nvSpPr>
        <p:spPr>
          <a:xfrm>
            <a:off x="711200" y="114300"/>
            <a:ext cx="5251450" cy="368300"/>
          </a:xfrm>
          <a:noFill/>
        </p:spPr>
        <p:txBody>
          <a:bodyPr/>
          <a:lstStyle/>
          <a:p>
            <a:r>
              <a:rPr lang="en-US" altLang="zh-CN" dirty="0" smtClean="0">
                <a:ea typeface="宋体" panose="02010600030101010101" pitchFamily="2" charset="-122"/>
                <a:cs typeface="Arial" panose="020B0604020202020204" pitchFamily="34" charset="0"/>
              </a:rPr>
              <a:t>Example</a:t>
            </a:r>
            <a:r>
              <a:rPr lang="zh-CN" altLang="en-US" dirty="0" smtClean="0">
                <a:ea typeface="宋体" panose="02010600030101010101" pitchFamily="2" charset="-122"/>
                <a:cs typeface="Arial" panose="020B0604020202020204" pitchFamily="34" charset="0"/>
              </a:rPr>
              <a:t>：汇编形式与指令的对应</a:t>
            </a:r>
          </a:p>
        </p:txBody>
      </p:sp>
      <p:grpSp>
        <p:nvGrpSpPr>
          <p:cNvPr id="2" name="Group 45"/>
          <p:cNvGrpSpPr>
            <a:grpSpLocks/>
          </p:cNvGrpSpPr>
          <p:nvPr/>
        </p:nvGrpSpPr>
        <p:grpSpPr bwMode="auto">
          <a:xfrm>
            <a:off x="1577975" y="2284413"/>
            <a:ext cx="5964238" cy="757237"/>
            <a:chOff x="994" y="1577"/>
            <a:chExt cx="3757" cy="477"/>
          </a:xfrm>
        </p:grpSpPr>
        <p:grpSp>
          <p:nvGrpSpPr>
            <p:cNvPr id="50186" name="Group 8"/>
            <p:cNvGrpSpPr>
              <a:grpSpLocks/>
            </p:cNvGrpSpPr>
            <p:nvPr/>
          </p:nvGrpSpPr>
          <p:grpSpPr bwMode="auto">
            <a:xfrm>
              <a:off x="994" y="1652"/>
              <a:ext cx="3757" cy="402"/>
              <a:chOff x="1918" y="672"/>
              <a:chExt cx="3757" cy="402"/>
            </a:xfrm>
          </p:grpSpPr>
          <p:grpSp>
            <p:nvGrpSpPr>
              <p:cNvPr id="50193" name="Group 9"/>
              <p:cNvGrpSpPr>
                <a:grpSpLocks/>
              </p:cNvGrpSpPr>
              <p:nvPr/>
            </p:nvGrpSpPr>
            <p:grpSpPr bwMode="auto">
              <a:xfrm>
                <a:off x="1979" y="864"/>
                <a:ext cx="3607" cy="210"/>
                <a:chOff x="1979" y="864"/>
                <a:chExt cx="3607" cy="210"/>
              </a:xfrm>
            </p:grpSpPr>
            <p:sp>
              <p:nvSpPr>
                <p:cNvPr id="50201" name="Rectangle 10"/>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50202" name="Group 11"/>
                <p:cNvGrpSpPr>
                  <a:grpSpLocks/>
                </p:cNvGrpSpPr>
                <p:nvPr/>
              </p:nvGrpSpPr>
              <p:grpSpPr bwMode="auto">
                <a:xfrm>
                  <a:off x="1979" y="864"/>
                  <a:ext cx="3607" cy="210"/>
                  <a:chOff x="1979" y="864"/>
                  <a:chExt cx="3607" cy="210"/>
                </a:xfrm>
              </p:grpSpPr>
              <p:grpSp>
                <p:nvGrpSpPr>
                  <p:cNvPr id="50203" name="Group 12"/>
                  <p:cNvGrpSpPr>
                    <a:grpSpLocks/>
                  </p:cNvGrpSpPr>
                  <p:nvPr/>
                </p:nvGrpSpPr>
                <p:grpSpPr bwMode="auto">
                  <a:xfrm>
                    <a:off x="1979" y="864"/>
                    <a:ext cx="624" cy="210"/>
                    <a:chOff x="1979" y="864"/>
                    <a:chExt cx="624" cy="210"/>
                  </a:xfrm>
                </p:grpSpPr>
                <p:sp>
                  <p:nvSpPr>
                    <p:cNvPr id="50219" name="Rectangle 13"/>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20" name="Rectangle 14"/>
                    <p:cNvSpPr>
                      <a:spLocks noChangeArrowheads="1"/>
                    </p:cNvSpPr>
                    <p:nvPr/>
                  </p:nvSpPr>
                  <p:spPr bwMode="auto">
                    <a:xfrm>
                      <a:off x="2161" y="864"/>
                      <a:ext cx="24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op</a:t>
                      </a:r>
                    </a:p>
                  </p:txBody>
                </p:sp>
              </p:grpSp>
              <p:grpSp>
                <p:nvGrpSpPr>
                  <p:cNvPr id="50204" name="Group 15"/>
                  <p:cNvGrpSpPr>
                    <a:grpSpLocks/>
                  </p:cNvGrpSpPr>
                  <p:nvPr/>
                </p:nvGrpSpPr>
                <p:grpSpPr bwMode="auto">
                  <a:xfrm>
                    <a:off x="2611" y="864"/>
                    <a:ext cx="580" cy="210"/>
                    <a:chOff x="2611" y="864"/>
                    <a:chExt cx="580" cy="210"/>
                  </a:xfrm>
                </p:grpSpPr>
                <p:sp>
                  <p:nvSpPr>
                    <p:cNvPr id="50217" name="Rectangle 16"/>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8" name="Rectangle 17"/>
                    <p:cNvSpPr>
                      <a:spLocks noChangeArrowheads="1"/>
                    </p:cNvSpPr>
                    <p:nvPr/>
                  </p:nvSpPr>
                  <p:spPr bwMode="auto">
                    <a:xfrm>
                      <a:off x="2776" y="864"/>
                      <a:ext cx="221"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rs</a:t>
                      </a:r>
                    </a:p>
                  </p:txBody>
                </p:sp>
              </p:grpSp>
              <p:grpSp>
                <p:nvGrpSpPr>
                  <p:cNvPr id="50205" name="Group 18"/>
                  <p:cNvGrpSpPr>
                    <a:grpSpLocks/>
                  </p:cNvGrpSpPr>
                  <p:nvPr/>
                </p:nvGrpSpPr>
                <p:grpSpPr bwMode="auto">
                  <a:xfrm>
                    <a:off x="3199" y="864"/>
                    <a:ext cx="579" cy="210"/>
                    <a:chOff x="3199" y="864"/>
                    <a:chExt cx="579" cy="210"/>
                  </a:xfrm>
                </p:grpSpPr>
                <p:sp>
                  <p:nvSpPr>
                    <p:cNvPr id="50215" name="Rectangle 19"/>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6" name="Rectangle 20"/>
                    <p:cNvSpPr>
                      <a:spLocks noChangeArrowheads="1"/>
                    </p:cNvSpPr>
                    <p:nvPr/>
                  </p:nvSpPr>
                  <p:spPr bwMode="auto">
                    <a:xfrm>
                      <a:off x="3363" y="864"/>
                      <a:ext cx="214"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rt</a:t>
                      </a:r>
                    </a:p>
                  </p:txBody>
                </p:sp>
              </p:grpSp>
              <p:grpSp>
                <p:nvGrpSpPr>
                  <p:cNvPr id="50206" name="Group 21"/>
                  <p:cNvGrpSpPr>
                    <a:grpSpLocks/>
                  </p:cNvGrpSpPr>
                  <p:nvPr/>
                </p:nvGrpSpPr>
                <p:grpSpPr bwMode="auto">
                  <a:xfrm>
                    <a:off x="3786" y="864"/>
                    <a:ext cx="579" cy="210"/>
                    <a:chOff x="3786" y="864"/>
                    <a:chExt cx="579" cy="210"/>
                  </a:xfrm>
                </p:grpSpPr>
                <p:sp>
                  <p:nvSpPr>
                    <p:cNvPr id="50213" name="Rectangle 22"/>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4" name="Rectangle 23"/>
                    <p:cNvSpPr>
                      <a:spLocks noChangeArrowheads="1"/>
                    </p:cNvSpPr>
                    <p:nvPr/>
                  </p:nvSpPr>
                  <p:spPr bwMode="auto">
                    <a:xfrm>
                      <a:off x="3951" y="864"/>
                      <a:ext cx="242"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rd</a:t>
                      </a:r>
                    </a:p>
                  </p:txBody>
                </p:sp>
              </p:grpSp>
              <p:grpSp>
                <p:nvGrpSpPr>
                  <p:cNvPr id="50207" name="Group 24"/>
                  <p:cNvGrpSpPr>
                    <a:grpSpLocks/>
                  </p:cNvGrpSpPr>
                  <p:nvPr/>
                </p:nvGrpSpPr>
                <p:grpSpPr bwMode="auto">
                  <a:xfrm>
                    <a:off x="4373" y="864"/>
                    <a:ext cx="580" cy="210"/>
                    <a:chOff x="4373" y="864"/>
                    <a:chExt cx="580" cy="210"/>
                  </a:xfrm>
                </p:grpSpPr>
                <p:sp>
                  <p:nvSpPr>
                    <p:cNvPr id="50211" name="Rectangle 25"/>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2" name="Rectangle 26"/>
                    <p:cNvSpPr>
                      <a:spLocks noChangeArrowheads="1"/>
                    </p:cNvSpPr>
                    <p:nvPr/>
                  </p:nvSpPr>
                  <p:spPr bwMode="auto">
                    <a:xfrm>
                      <a:off x="4448" y="864"/>
                      <a:ext cx="44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shamt</a:t>
                      </a:r>
                    </a:p>
                  </p:txBody>
                </p:sp>
              </p:grpSp>
              <p:grpSp>
                <p:nvGrpSpPr>
                  <p:cNvPr id="50208" name="Group 27"/>
                  <p:cNvGrpSpPr>
                    <a:grpSpLocks/>
                  </p:cNvGrpSpPr>
                  <p:nvPr/>
                </p:nvGrpSpPr>
                <p:grpSpPr bwMode="auto">
                  <a:xfrm>
                    <a:off x="4961" y="864"/>
                    <a:ext cx="625" cy="210"/>
                    <a:chOff x="4961" y="864"/>
                    <a:chExt cx="625" cy="210"/>
                  </a:xfrm>
                </p:grpSpPr>
                <p:sp>
                  <p:nvSpPr>
                    <p:cNvPr id="50209" name="Rectangle 28"/>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0" name="Rectangle 29"/>
                    <p:cNvSpPr>
                      <a:spLocks noChangeArrowheads="1"/>
                    </p:cNvSpPr>
                    <p:nvPr/>
                  </p:nvSpPr>
                  <p:spPr bwMode="auto">
                    <a:xfrm>
                      <a:off x="5143" y="864"/>
                      <a:ext cx="356"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func</a:t>
                      </a:r>
                    </a:p>
                  </p:txBody>
                </p:sp>
              </p:grpSp>
            </p:grpSp>
          </p:grpSp>
          <p:sp>
            <p:nvSpPr>
              <p:cNvPr id="50194" name="Rectangle 30"/>
              <p:cNvSpPr>
                <a:spLocks noChangeArrowheads="1"/>
              </p:cNvSpPr>
              <p:nvPr/>
            </p:nvSpPr>
            <p:spPr bwMode="auto">
              <a:xfrm>
                <a:off x="5488" y="672"/>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0</a:t>
                </a:r>
              </a:p>
            </p:txBody>
          </p:sp>
          <p:sp>
            <p:nvSpPr>
              <p:cNvPr id="50195" name="Rectangle 31"/>
              <p:cNvSpPr>
                <a:spLocks noChangeArrowheads="1"/>
              </p:cNvSpPr>
              <p:nvPr/>
            </p:nvSpPr>
            <p:spPr bwMode="auto">
              <a:xfrm>
                <a:off x="4810" y="672"/>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p>
            </p:txBody>
          </p:sp>
          <p:sp>
            <p:nvSpPr>
              <p:cNvPr id="50196" name="Rectangle 32"/>
              <p:cNvSpPr>
                <a:spLocks noChangeArrowheads="1"/>
              </p:cNvSpPr>
              <p:nvPr/>
            </p:nvSpPr>
            <p:spPr bwMode="auto">
              <a:xfrm>
                <a:off x="4177" y="672"/>
                <a:ext cx="25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11</a:t>
                </a:r>
              </a:p>
            </p:txBody>
          </p:sp>
          <p:sp>
            <p:nvSpPr>
              <p:cNvPr id="50197" name="Rectangle 33"/>
              <p:cNvSpPr>
                <a:spLocks noChangeArrowheads="1"/>
              </p:cNvSpPr>
              <p:nvPr/>
            </p:nvSpPr>
            <p:spPr bwMode="auto">
              <a:xfrm>
                <a:off x="3590" y="672"/>
                <a:ext cx="25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16</a:t>
                </a:r>
              </a:p>
            </p:txBody>
          </p:sp>
          <p:sp>
            <p:nvSpPr>
              <p:cNvPr id="50198" name="Rectangle 34"/>
              <p:cNvSpPr>
                <a:spLocks noChangeArrowheads="1"/>
              </p:cNvSpPr>
              <p:nvPr/>
            </p:nvSpPr>
            <p:spPr bwMode="auto">
              <a:xfrm>
                <a:off x="3002" y="672"/>
                <a:ext cx="25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21</a:t>
                </a:r>
              </a:p>
            </p:txBody>
          </p:sp>
          <p:sp>
            <p:nvSpPr>
              <p:cNvPr id="50199" name="Rectangle 35"/>
              <p:cNvSpPr>
                <a:spLocks noChangeArrowheads="1"/>
              </p:cNvSpPr>
              <p:nvPr/>
            </p:nvSpPr>
            <p:spPr bwMode="auto">
              <a:xfrm>
                <a:off x="2414" y="672"/>
                <a:ext cx="25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26</a:t>
                </a:r>
              </a:p>
            </p:txBody>
          </p:sp>
          <p:sp>
            <p:nvSpPr>
              <p:cNvPr id="50200" name="Rectangle 36"/>
              <p:cNvSpPr>
                <a:spLocks noChangeArrowheads="1"/>
              </p:cNvSpPr>
              <p:nvPr/>
            </p:nvSpPr>
            <p:spPr bwMode="auto">
              <a:xfrm>
                <a:off x="1918" y="672"/>
                <a:ext cx="25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31</a:t>
                </a:r>
              </a:p>
            </p:txBody>
          </p:sp>
        </p:grpSp>
        <p:sp>
          <p:nvSpPr>
            <p:cNvPr id="50187" name="Rectangle 37"/>
            <p:cNvSpPr>
              <a:spLocks noChangeArrowheads="1"/>
            </p:cNvSpPr>
            <p:nvPr/>
          </p:nvSpPr>
          <p:spPr bwMode="auto">
            <a:xfrm>
              <a:off x="1147" y="1577"/>
              <a:ext cx="44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r>
                <a:rPr lang="zh-CN" altLang="en-US" sz="1600">
                  <a:solidFill>
                    <a:schemeClr val="tx1"/>
                  </a:solidFill>
                  <a:latin typeface="Times New Roman" panose="02020603050405020304" pitchFamily="18" charset="0"/>
                </a:rPr>
                <a:t> </a:t>
              </a:r>
              <a:r>
                <a:rPr lang="en-US" altLang="zh-CN" sz="1600">
                  <a:solidFill>
                    <a:schemeClr val="tx1"/>
                  </a:solidFill>
                </a:rPr>
                <a:t>bits</a:t>
              </a:r>
            </a:p>
          </p:txBody>
        </p:sp>
        <p:sp>
          <p:nvSpPr>
            <p:cNvPr id="50188" name="Rectangle 38"/>
            <p:cNvSpPr>
              <a:spLocks noChangeArrowheads="1"/>
            </p:cNvSpPr>
            <p:nvPr/>
          </p:nvSpPr>
          <p:spPr bwMode="auto">
            <a:xfrm>
              <a:off x="4130" y="1577"/>
              <a:ext cx="45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 </a:t>
              </a:r>
              <a:r>
                <a:rPr lang="en-US" altLang="zh-CN" sz="1600">
                  <a:solidFill>
                    <a:schemeClr val="tx1"/>
                  </a:solidFill>
                </a:rPr>
                <a:t>bits</a:t>
              </a:r>
            </a:p>
          </p:txBody>
        </p:sp>
        <p:sp>
          <p:nvSpPr>
            <p:cNvPr id="50189" name="Rectangle 39"/>
            <p:cNvSpPr>
              <a:spLocks noChangeArrowheads="1"/>
            </p:cNvSpPr>
            <p:nvPr/>
          </p:nvSpPr>
          <p:spPr bwMode="auto">
            <a:xfrm>
              <a:off x="3497" y="1577"/>
              <a:ext cx="45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0" name="Rectangle 40"/>
            <p:cNvSpPr>
              <a:spLocks noChangeArrowheads="1"/>
            </p:cNvSpPr>
            <p:nvPr/>
          </p:nvSpPr>
          <p:spPr bwMode="auto">
            <a:xfrm>
              <a:off x="2910" y="1577"/>
              <a:ext cx="45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1" name="Rectangle 41"/>
            <p:cNvSpPr>
              <a:spLocks noChangeArrowheads="1"/>
            </p:cNvSpPr>
            <p:nvPr/>
          </p:nvSpPr>
          <p:spPr bwMode="auto">
            <a:xfrm>
              <a:off x="2322" y="1577"/>
              <a:ext cx="45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dirty="0">
                  <a:solidFill>
                    <a:schemeClr val="tx1"/>
                  </a:solidFill>
                </a:rPr>
                <a:t>5 </a:t>
              </a:r>
              <a:r>
                <a:rPr lang="en-US" altLang="zh-CN" sz="1600" dirty="0">
                  <a:solidFill>
                    <a:schemeClr val="tx1"/>
                  </a:solidFill>
                </a:rPr>
                <a:t>bits</a:t>
              </a:r>
            </a:p>
          </p:txBody>
        </p:sp>
        <p:sp>
          <p:nvSpPr>
            <p:cNvPr id="50192" name="Rectangle 42"/>
            <p:cNvSpPr>
              <a:spLocks noChangeArrowheads="1"/>
            </p:cNvSpPr>
            <p:nvPr/>
          </p:nvSpPr>
          <p:spPr bwMode="auto">
            <a:xfrm>
              <a:off x="1735" y="1577"/>
              <a:ext cx="45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grpSp>
      <p:sp>
        <p:nvSpPr>
          <p:cNvPr id="273452" name="Text Box 44"/>
          <p:cNvSpPr txBox="1">
            <a:spLocks noChangeArrowheads="1"/>
          </p:cNvSpPr>
          <p:nvPr/>
        </p:nvSpPr>
        <p:spPr bwMode="auto">
          <a:xfrm>
            <a:off x="1674813" y="3005138"/>
            <a:ext cx="5761037"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t>000000      00101     01111   10000      00000    100000</a:t>
            </a:r>
          </a:p>
        </p:txBody>
      </p:sp>
      <p:sp>
        <p:nvSpPr>
          <p:cNvPr id="50182" name="Text Box 46"/>
          <p:cNvSpPr txBox="1">
            <a:spLocks noChangeArrowheads="1"/>
          </p:cNvSpPr>
          <p:nvPr/>
        </p:nvSpPr>
        <p:spPr bwMode="auto">
          <a:xfrm>
            <a:off x="5280025" y="5175250"/>
            <a:ext cx="127000" cy="173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3455" name="Text Box 47"/>
          <p:cNvSpPr txBox="1">
            <a:spLocks noChangeArrowheads="1"/>
          </p:cNvSpPr>
          <p:nvPr/>
        </p:nvSpPr>
        <p:spPr bwMode="auto">
          <a:xfrm>
            <a:off x="4652963" y="5629275"/>
            <a:ext cx="4314825"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EE3900"/>
                </a:solidFill>
                <a:ea typeface="黑体" panose="02010609060101010101" pitchFamily="49" charset="-122"/>
              </a:rPr>
              <a:t>这个过程称为“反汇编”，可用来破解他人的二进制代码（可执行程序）</a:t>
            </a:r>
            <a:r>
              <a:rPr lang="en-US" altLang="zh-CN" sz="2000">
                <a:solidFill>
                  <a:srgbClr val="EE3900"/>
                </a:solidFill>
                <a:ea typeface="黑体" panose="02010609060101010101" pitchFamily="49" charset="-122"/>
              </a:rPr>
              <a:t>.</a:t>
            </a:r>
          </a:p>
        </p:txBody>
      </p:sp>
      <p:sp>
        <p:nvSpPr>
          <p:cNvPr id="53256" name="Text Box 49"/>
          <p:cNvSpPr txBox="1">
            <a:spLocks noChangeArrowheads="1"/>
          </p:cNvSpPr>
          <p:nvPr/>
        </p:nvSpPr>
        <p:spPr bwMode="auto">
          <a:xfrm>
            <a:off x="990600" y="1106488"/>
            <a:ext cx="746601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32</a:t>
            </a:r>
            <a:r>
              <a:rPr lang="zh-CN" altLang="en-US" sz="2000"/>
              <a:t>位指令代码：</a:t>
            </a:r>
            <a:r>
              <a:rPr lang="en-US" altLang="zh-CN" sz="2000"/>
              <a:t>0000  00</a:t>
            </a:r>
            <a:r>
              <a:rPr lang="en-US" altLang="zh-CN" sz="2000">
                <a:solidFill>
                  <a:srgbClr val="A50021"/>
                </a:solidFill>
              </a:rPr>
              <a:t>00 101</a:t>
            </a:r>
            <a:r>
              <a:rPr lang="en-US" altLang="zh-CN" sz="2000"/>
              <a:t>0 1111 </a:t>
            </a:r>
            <a:r>
              <a:rPr lang="en-US" altLang="zh-CN" sz="2000">
                <a:solidFill>
                  <a:srgbClr val="A50021"/>
                </a:solidFill>
              </a:rPr>
              <a:t>1000 0</a:t>
            </a:r>
            <a:r>
              <a:rPr lang="en-US" altLang="zh-CN" sz="2000"/>
              <a:t>000 00</a:t>
            </a:r>
            <a:r>
              <a:rPr lang="en-US" altLang="zh-CN" sz="2000">
                <a:solidFill>
                  <a:srgbClr val="A50021"/>
                </a:solidFill>
              </a:rPr>
              <a:t>10 0000</a:t>
            </a:r>
            <a:r>
              <a:rPr lang="en-US" altLang="zh-CN"/>
              <a:t> </a:t>
            </a:r>
          </a:p>
        </p:txBody>
      </p:sp>
      <p:sp>
        <p:nvSpPr>
          <p:cNvPr id="273458" name="Text Box 50"/>
          <p:cNvSpPr txBox="1">
            <a:spLocks noChangeArrowheads="1"/>
          </p:cNvSpPr>
          <p:nvPr/>
        </p:nvSpPr>
        <p:spPr bwMode="auto">
          <a:xfrm>
            <a:off x="944563" y="6070600"/>
            <a:ext cx="3081337"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t>功能：</a:t>
            </a:r>
            <a:r>
              <a:rPr lang="en-US" altLang="zh-CN" sz="2200"/>
              <a:t>$a1 + $t7 → $s0</a:t>
            </a:r>
          </a:p>
        </p:txBody>
      </p:sp>
      <p:sp>
        <p:nvSpPr>
          <p:cNvPr id="3" name="灯片编号占位符 2"/>
          <p:cNvSpPr>
            <a:spLocks noGrp="1"/>
          </p:cNvSpPr>
          <p:nvPr>
            <p:ph type="sldNum" sz="quarter" idx="4"/>
          </p:nvPr>
        </p:nvSpPr>
        <p:spPr/>
        <p:txBody>
          <a:bodyPr/>
          <a:lstStyle/>
          <a:p>
            <a:fld id="{395DEAD1-49DF-46A7-BC72-EE85A9CC6BAA}" type="slidenum">
              <a:rPr lang="zh-CN" altLang="en-US" smtClean="0"/>
              <a:pPr/>
              <a:t>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down)">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down)">
                                      <p:cBhvr>
                                        <p:cTn id="12" dur="500"/>
                                        <p:tgtEl>
                                          <p:spTgt spid="53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blinds(horizontal)">
                                      <p:cBhvr>
                                        <p:cTn id="17" dur="500"/>
                                        <p:tgtEl>
                                          <p:spTgt spid="273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3452"/>
                                        </p:tgtEl>
                                        <p:attrNameLst>
                                          <p:attrName>style.visibility</p:attrName>
                                        </p:attrNameLst>
                                      </p:cBhvr>
                                      <p:to>
                                        <p:strVal val="visible"/>
                                      </p:to>
                                    </p:set>
                                    <p:animEffect transition="in" filter="blinds(horizontal)">
                                      <p:cBhvr>
                                        <p:cTn id="27" dur="500"/>
                                        <p:tgtEl>
                                          <p:spTgt spid="273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3411">
                                            <p:txEl>
                                              <p:pRg st="6" end="6"/>
                                            </p:txEl>
                                          </p:spTgt>
                                        </p:tgtEl>
                                        <p:attrNameLst>
                                          <p:attrName>style.visibility</p:attrName>
                                        </p:attrNameLst>
                                      </p:cBhvr>
                                      <p:to>
                                        <p:strVal val="visible"/>
                                      </p:to>
                                    </p:set>
                                    <p:animEffect transition="in" filter="blinds(horizontal)">
                                      <p:cBhvr>
                                        <p:cTn id="32" dur="500"/>
                                        <p:tgtEl>
                                          <p:spTgt spid="2734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3411">
                                            <p:txEl>
                                              <p:pRg st="7" end="7"/>
                                            </p:txEl>
                                          </p:spTgt>
                                        </p:tgtEl>
                                        <p:attrNameLst>
                                          <p:attrName>style.visibility</p:attrName>
                                        </p:attrNameLst>
                                      </p:cBhvr>
                                      <p:to>
                                        <p:strVal val="visible"/>
                                      </p:to>
                                    </p:set>
                                    <p:animEffect transition="in" filter="blinds(horizontal)">
                                      <p:cBhvr>
                                        <p:cTn id="37" dur="500"/>
                                        <p:tgtEl>
                                          <p:spTgt spid="27341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3411">
                                            <p:txEl>
                                              <p:pRg st="8" end="8"/>
                                            </p:txEl>
                                          </p:spTgt>
                                        </p:tgtEl>
                                        <p:attrNameLst>
                                          <p:attrName>style.visibility</p:attrName>
                                        </p:attrNameLst>
                                      </p:cBhvr>
                                      <p:to>
                                        <p:strVal val="visible"/>
                                      </p:to>
                                    </p:set>
                                    <p:animEffect transition="in" filter="blinds(horizontal)">
                                      <p:cBhvr>
                                        <p:cTn id="42" dur="500"/>
                                        <p:tgtEl>
                                          <p:spTgt spid="273411">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3411">
                                            <p:txEl>
                                              <p:pRg st="9" end="9"/>
                                            </p:txEl>
                                          </p:spTgt>
                                        </p:tgtEl>
                                        <p:attrNameLst>
                                          <p:attrName>style.visibility</p:attrName>
                                        </p:attrNameLst>
                                      </p:cBhvr>
                                      <p:to>
                                        <p:strVal val="visible"/>
                                      </p:to>
                                    </p:set>
                                    <p:animEffect transition="in" filter="blinds(horizontal)">
                                      <p:cBhvr>
                                        <p:cTn id="45" dur="500"/>
                                        <p:tgtEl>
                                          <p:spTgt spid="273411">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73411">
                                            <p:txEl>
                                              <p:pRg st="10" end="10"/>
                                            </p:txEl>
                                          </p:spTgt>
                                        </p:tgtEl>
                                        <p:attrNameLst>
                                          <p:attrName>style.visibility</p:attrName>
                                        </p:attrNameLst>
                                      </p:cBhvr>
                                      <p:to>
                                        <p:strVal val="visible"/>
                                      </p:to>
                                    </p:set>
                                    <p:animEffect transition="in" filter="blinds(horizontal)">
                                      <p:cBhvr>
                                        <p:cTn id="50" dur="500"/>
                                        <p:tgtEl>
                                          <p:spTgt spid="273411">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273411">
                                            <p:txEl>
                                              <p:pRg st="11" end="11"/>
                                            </p:txEl>
                                          </p:spTgt>
                                        </p:tgtEl>
                                        <p:attrNameLst>
                                          <p:attrName>style.visibility</p:attrName>
                                        </p:attrNameLst>
                                      </p:cBhvr>
                                      <p:to>
                                        <p:strVal val="visible"/>
                                      </p:to>
                                    </p:set>
                                    <p:animEffect transition="in" filter="blinds(horizontal)">
                                      <p:cBhvr>
                                        <p:cTn id="53" dur="500"/>
                                        <p:tgtEl>
                                          <p:spTgt spid="273411">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58"/>
                                        </p:tgtEl>
                                        <p:attrNameLst>
                                          <p:attrName>style.visibility</p:attrName>
                                        </p:attrNameLst>
                                      </p:cBhvr>
                                      <p:to>
                                        <p:strVal val="visible"/>
                                      </p:to>
                                    </p:set>
                                    <p:animEffect transition="in" filter="blinds(horizontal)">
                                      <p:cBhvr>
                                        <p:cTn id="58" dur="500"/>
                                        <p:tgtEl>
                                          <p:spTgt spid="2734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55"/>
                                        </p:tgtEl>
                                        <p:attrNameLst>
                                          <p:attrName>style.visibility</p:attrName>
                                        </p:attrNameLst>
                                      </p:cBhvr>
                                      <p:to>
                                        <p:strVal val="visible"/>
                                      </p:to>
                                    </p:set>
                                    <p:animEffect transition="in" filter="blinds(horizontal)">
                                      <p:cBhvr>
                                        <p:cTn id="63" dur="500"/>
                                        <p:tgtEl>
                                          <p:spTgt spid="273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52" grpId="0"/>
      <p:bldP spid="273455" grpId="0"/>
      <p:bldP spid="53256" grpId="0"/>
      <p:bldP spid="27345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71525" y="100013"/>
            <a:ext cx="5197475" cy="368300"/>
          </a:xfrm>
        </p:spPr>
        <p:txBody>
          <a:bodyPr/>
          <a:lstStyle/>
          <a:p>
            <a:r>
              <a:rPr lang="en-US" altLang="zh-CN" smtClean="0">
                <a:ea typeface="宋体" panose="02010600030101010101" pitchFamily="2" charset="-122"/>
              </a:rPr>
              <a:t>Example</a:t>
            </a:r>
            <a:r>
              <a:rPr lang="zh-CN" altLang="en-US" smtClean="0">
                <a:ea typeface="宋体" panose="02010600030101010101" pitchFamily="2" charset="-122"/>
              </a:rPr>
              <a:t>：汇编形式与指令的对应</a:t>
            </a:r>
          </a:p>
        </p:txBody>
      </p:sp>
      <p:sp>
        <p:nvSpPr>
          <p:cNvPr id="51203" name="Rectangle 3"/>
          <p:cNvSpPr>
            <a:spLocks noGrp="1" noChangeArrowheads="1"/>
          </p:cNvSpPr>
          <p:nvPr>
            <p:ph type="body" idx="1"/>
          </p:nvPr>
        </p:nvSpPr>
        <p:spPr>
          <a:xfrm>
            <a:off x="436563" y="744538"/>
            <a:ext cx="8191500" cy="998537"/>
          </a:xfrm>
          <a:noFill/>
        </p:spPr>
        <p:txBody>
          <a:bodyPr/>
          <a:lstStyle/>
          <a:p>
            <a:pPr marL="203200" indent="-203200"/>
            <a:r>
              <a:rPr lang="zh-CN" altLang="en-US" dirty="0" smtClean="0">
                <a:latin typeface="Arial" panose="020B0604020202020204" pitchFamily="34" charset="0"/>
                <a:ea typeface="黑体" panose="02010609060101010101" pitchFamily="49" charset="-122"/>
              </a:rPr>
              <a:t>若</a:t>
            </a:r>
            <a:r>
              <a:rPr lang="en-US" altLang="zh-CN" dirty="0" smtClean="0">
                <a:latin typeface="Arial" panose="020B0604020202020204" pitchFamily="34" charset="0"/>
                <a:ea typeface="黑体" panose="02010609060101010101" pitchFamily="49" charset="-122"/>
              </a:rPr>
              <a:t>MIPS Assembly Instruction:      </a:t>
            </a:r>
            <a:r>
              <a:rPr lang="en-US" altLang="zh-CN" dirty="0" smtClean="0">
                <a:solidFill>
                  <a:schemeClr val="accent2"/>
                </a:solidFill>
                <a:latin typeface="Arial" panose="020B0604020202020204" pitchFamily="34" charset="0"/>
                <a:ea typeface="黑体" panose="02010609060101010101" pitchFamily="49" charset="-122"/>
              </a:rPr>
              <a:t>Add  $t0,$s1,$s2</a:t>
            </a:r>
          </a:p>
          <a:p>
            <a:pPr marL="203200" indent="-203200">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则对应的指令机器代码是什么？</a:t>
            </a:r>
          </a:p>
          <a:p>
            <a:pPr lvl="1" indent="-190500"/>
            <a:endParaRPr lang="en-US" altLang="zh-CN" dirty="0" smtClean="0">
              <a:latin typeface="Arial" panose="020B0604020202020204" pitchFamily="34" charset="0"/>
              <a:ea typeface="黑体" panose="02010609060101010101" pitchFamily="49" charset="-122"/>
            </a:endParaRPr>
          </a:p>
          <a:p>
            <a:pPr marL="203200" indent="-203200"/>
            <a:endParaRPr lang="en-US" altLang="zh-CN" dirty="0" smtClean="0">
              <a:latin typeface="Arial" panose="020B0604020202020204" pitchFamily="34" charset="0"/>
            </a:endParaRPr>
          </a:p>
        </p:txBody>
      </p:sp>
      <p:grpSp>
        <p:nvGrpSpPr>
          <p:cNvPr id="2" name="Group 71"/>
          <p:cNvGrpSpPr>
            <a:grpSpLocks/>
          </p:cNvGrpSpPr>
          <p:nvPr/>
        </p:nvGrpSpPr>
        <p:grpSpPr bwMode="auto">
          <a:xfrm>
            <a:off x="596900" y="1658938"/>
            <a:ext cx="6623050" cy="1414462"/>
            <a:chOff x="658" y="1045"/>
            <a:chExt cx="3560" cy="891"/>
          </a:xfrm>
        </p:grpSpPr>
        <p:sp>
          <p:nvSpPr>
            <p:cNvPr id="51269" name="Rectangle 4"/>
            <p:cNvSpPr>
              <a:spLocks noChangeArrowheads="1"/>
            </p:cNvSpPr>
            <p:nvPr/>
          </p:nvSpPr>
          <p:spPr bwMode="auto">
            <a:xfrm>
              <a:off x="2099" y="1335"/>
              <a:ext cx="376"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0" name="Rectangle 5"/>
            <p:cNvSpPr>
              <a:spLocks noChangeArrowheads="1"/>
            </p:cNvSpPr>
            <p:nvPr/>
          </p:nvSpPr>
          <p:spPr bwMode="auto">
            <a:xfrm>
              <a:off x="2094" y="1395"/>
              <a:ext cx="219"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51271" name="Rectangle 6"/>
            <p:cNvSpPr>
              <a:spLocks noChangeArrowheads="1"/>
            </p:cNvSpPr>
            <p:nvPr/>
          </p:nvSpPr>
          <p:spPr bwMode="auto">
            <a:xfrm>
              <a:off x="2474"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2" name="Rectangle 7"/>
            <p:cNvSpPr>
              <a:spLocks noChangeArrowheads="1"/>
            </p:cNvSpPr>
            <p:nvPr/>
          </p:nvSpPr>
          <p:spPr bwMode="auto">
            <a:xfrm>
              <a:off x="2801"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3" name="Rectangle 8"/>
            <p:cNvSpPr>
              <a:spLocks noChangeArrowheads="1"/>
            </p:cNvSpPr>
            <p:nvPr/>
          </p:nvSpPr>
          <p:spPr bwMode="auto">
            <a:xfrm>
              <a:off x="312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4" name="Rectangle 9"/>
            <p:cNvSpPr>
              <a:spLocks noChangeArrowheads="1"/>
            </p:cNvSpPr>
            <p:nvPr/>
          </p:nvSpPr>
          <p:spPr bwMode="auto">
            <a:xfrm>
              <a:off x="3786" y="1335"/>
              <a:ext cx="432"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5" name="Rectangle 10"/>
            <p:cNvSpPr>
              <a:spLocks noChangeArrowheads="1"/>
            </p:cNvSpPr>
            <p:nvPr/>
          </p:nvSpPr>
          <p:spPr bwMode="auto">
            <a:xfrm>
              <a:off x="2574" y="1395"/>
              <a:ext cx="184"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51276" name="Rectangle 11"/>
            <p:cNvSpPr>
              <a:spLocks noChangeArrowheads="1"/>
            </p:cNvSpPr>
            <p:nvPr/>
          </p:nvSpPr>
          <p:spPr bwMode="auto">
            <a:xfrm>
              <a:off x="2862" y="1395"/>
              <a:ext cx="157"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51277" name="Rectangle 12"/>
            <p:cNvSpPr>
              <a:spLocks noChangeArrowheads="1"/>
            </p:cNvSpPr>
            <p:nvPr/>
          </p:nvSpPr>
          <p:spPr bwMode="auto">
            <a:xfrm>
              <a:off x="3198" y="1395"/>
              <a:ext cx="191"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51278" name="Rectangle 13"/>
            <p:cNvSpPr>
              <a:spLocks noChangeArrowheads="1"/>
            </p:cNvSpPr>
            <p:nvPr/>
          </p:nvSpPr>
          <p:spPr bwMode="auto">
            <a:xfrm>
              <a:off x="2426" y="1767"/>
              <a:ext cx="1144" cy="136"/>
            </a:xfrm>
            <a:prstGeom prst="rect">
              <a:avLst/>
            </a:prstGeom>
            <a:noFill/>
            <a:ln w="12700">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9" name="Rectangle 14"/>
            <p:cNvSpPr>
              <a:spLocks noChangeArrowheads="1"/>
            </p:cNvSpPr>
            <p:nvPr/>
          </p:nvSpPr>
          <p:spPr bwMode="auto">
            <a:xfrm>
              <a:off x="2574" y="1757"/>
              <a:ext cx="68"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endParaRPr lang="en-US" altLang="zh-CN" sz="1800">
                <a:solidFill>
                  <a:schemeClr val="tx1"/>
                </a:solidFill>
              </a:endParaRPr>
            </a:p>
          </p:txBody>
        </p:sp>
        <p:sp>
          <p:nvSpPr>
            <p:cNvPr id="51280" name="Line 15"/>
            <p:cNvSpPr>
              <a:spLocks noChangeShapeType="1"/>
            </p:cNvSpPr>
            <p:nvPr/>
          </p:nvSpPr>
          <p:spPr bwMode="auto">
            <a:xfrm>
              <a:off x="2662" y="1575"/>
              <a:ext cx="0" cy="184"/>
            </a:xfrm>
            <a:prstGeom prst="line">
              <a:avLst/>
            </a:prstGeom>
            <a:noFill/>
            <a:ln w="12700">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1281" name="Rectangle 16"/>
            <p:cNvSpPr>
              <a:spLocks noChangeArrowheads="1"/>
            </p:cNvSpPr>
            <p:nvPr/>
          </p:nvSpPr>
          <p:spPr bwMode="auto">
            <a:xfrm>
              <a:off x="750" y="1347"/>
              <a:ext cx="103"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 </a:t>
              </a:r>
            </a:p>
          </p:txBody>
        </p:sp>
        <p:sp>
          <p:nvSpPr>
            <p:cNvPr id="51282" name="Text Box 17"/>
            <p:cNvSpPr txBox="1">
              <a:spLocks noChangeArrowheads="1"/>
            </p:cNvSpPr>
            <p:nvPr/>
          </p:nvSpPr>
          <p:spPr bwMode="auto">
            <a:xfrm>
              <a:off x="3825" y="1335"/>
              <a:ext cx="3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func</a:t>
              </a:r>
              <a:endParaRPr lang="en-US" altLang="zh-CN" sz="1800" b="0">
                <a:solidFill>
                  <a:schemeClr val="tx1"/>
                </a:solidFill>
              </a:endParaRPr>
            </a:p>
          </p:txBody>
        </p:sp>
        <p:sp>
          <p:nvSpPr>
            <p:cNvPr id="51283" name="Text Box 18"/>
            <p:cNvSpPr txBox="1">
              <a:spLocks noChangeArrowheads="1"/>
            </p:cNvSpPr>
            <p:nvPr/>
          </p:nvSpPr>
          <p:spPr bwMode="auto">
            <a:xfrm>
              <a:off x="658" y="1045"/>
              <a:ext cx="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sz="2000" b="0">
                <a:solidFill>
                  <a:schemeClr val="accent1"/>
                </a:solidFill>
              </a:endParaRPr>
            </a:p>
          </p:txBody>
        </p:sp>
        <p:sp>
          <p:nvSpPr>
            <p:cNvPr id="51284" name="Rectangle 19"/>
            <p:cNvSpPr>
              <a:spLocks noChangeArrowheads="1"/>
            </p:cNvSpPr>
            <p:nvPr/>
          </p:nvSpPr>
          <p:spPr bwMode="auto">
            <a:xfrm>
              <a:off x="345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5" name="Rectangle 20"/>
            <p:cNvSpPr>
              <a:spLocks noChangeArrowheads="1"/>
            </p:cNvSpPr>
            <p:nvPr/>
          </p:nvSpPr>
          <p:spPr bwMode="auto">
            <a:xfrm>
              <a:off x="3486" y="1383"/>
              <a:ext cx="287"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smt</a:t>
              </a:r>
            </a:p>
          </p:txBody>
        </p:sp>
        <p:sp>
          <p:nvSpPr>
            <p:cNvPr id="51286" name="Text Box 21"/>
            <p:cNvSpPr txBox="1">
              <a:spLocks noChangeArrowheads="1"/>
            </p:cNvSpPr>
            <p:nvPr/>
          </p:nvSpPr>
          <p:spPr bwMode="auto">
            <a:xfrm>
              <a:off x="2142" y="1143"/>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87" name="Text Box 22"/>
            <p:cNvSpPr txBox="1">
              <a:spLocks noChangeArrowheads="1"/>
            </p:cNvSpPr>
            <p:nvPr/>
          </p:nvSpPr>
          <p:spPr bwMode="auto">
            <a:xfrm>
              <a:off x="2862" y="1143"/>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8" name="Text Box 23"/>
            <p:cNvSpPr txBox="1">
              <a:spLocks noChangeArrowheads="1"/>
            </p:cNvSpPr>
            <p:nvPr/>
          </p:nvSpPr>
          <p:spPr bwMode="auto">
            <a:xfrm>
              <a:off x="3198" y="1143"/>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9" name="Text Box 24"/>
            <p:cNvSpPr txBox="1">
              <a:spLocks noChangeArrowheads="1"/>
            </p:cNvSpPr>
            <p:nvPr/>
          </p:nvSpPr>
          <p:spPr bwMode="auto">
            <a:xfrm>
              <a:off x="3534" y="1143"/>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90" name="Text Box 25"/>
            <p:cNvSpPr txBox="1">
              <a:spLocks noChangeArrowheads="1"/>
            </p:cNvSpPr>
            <p:nvPr/>
          </p:nvSpPr>
          <p:spPr bwMode="auto">
            <a:xfrm>
              <a:off x="3918" y="1143"/>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91" name="Text Box 26"/>
            <p:cNvSpPr txBox="1">
              <a:spLocks noChangeArrowheads="1"/>
            </p:cNvSpPr>
            <p:nvPr/>
          </p:nvSpPr>
          <p:spPr bwMode="auto">
            <a:xfrm>
              <a:off x="2526" y="1143"/>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3" name="Group 72"/>
          <p:cNvGrpSpPr>
            <a:grpSpLocks/>
          </p:cNvGrpSpPr>
          <p:nvPr/>
        </p:nvGrpSpPr>
        <p:grpSpPr bwMode="auto">
          <a:xfrm>
            <a:off x="292100" y="3019425"/>
            <a:ext cx="6523038" cy="1436688"/>
            <a:chOff x="466" y="1902"/>
            <a:chExt cx="4109" cy="905"/>
          </a:xfrm>
        </p:grpSpPr>
        <p:sp>
          <p:nvSpPr>
            <p:cNvPr id="51244" name="Rectangle 27"/>
            <p:cNvSpPr>
              <a:spLocks noChangeArrowheads="1"/>
            </p:cNvSpPr>
            <p:nvPr/>
          </p:nvSpPr>
          <p:spPr bwMode="auto">
            <a:xfrm>
              <a:off x="1520" y="2306"/>
              <a:ext cx="531"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5" name="Rectangle 28"/>
            <p:cNvSpPr>
              <a:spLocks noChangeArrowheads="1"/>
            </p:cNvSpPr>
            <p:nvPr/>
          </p:nvSpPr>
          <p:spPr bwMode="auto">
            <a:xfrm>
              <a:off x="1724" y="2366"/>
              <a:ext cx="159"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a:t>
              </a:r>
            </a:p>
          </p:txBody>
        </p:sp>
        <p:sp>
          <p:nvSpPr>
            <p:cNvPr id="51246" name="Rectangle 29"/>
            <p:cNvSpPr>
              <a:spLocks noChangeArrowheads="1"/>
            </p:cNvSpPr>
            <p:nvPr/>
          </p:nvSpPr>
          <p:spPr bwMode="auto">
            <a:xfrm>
              <a:off x="2054"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7" name="Rectangle 30"/>
            <p:cNvSpPr>
              <a:spLocks noChangeArrowheads="1"/>
            </p:cNvSpPr>
            <p:nvPr/>
          </p:nvSpPr>
          <p:spPr bwMode="auto">
            <a:xfrm>
              <a:off x="2520"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8" name="Rectangle 31"/>
            <p:cNvSpPr>
              <a:spLocks noChangeArrowheads="1"/>
            </p:cNvSpPr>
            <p:nvPr/>
          </p:nvSpPr>
          <p:spPr bwMode="auto">
            <a:xfrm>
              <a:off x="2985" y="2306"/>
              <a:ext cx="464"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9" name="Rectangle 32"/>
            <p:cNvSpPr>
              <a:spLocks noChangeArrowheads="1"/>
            </p:cNvSpPr>
            <p:nvPr/>
          </p:nvSpPr>
          <p:spPr bwMode="auto">
            <a:xfrm>
              <a:off x="3905" y="2306"/>
              <a:ext cx="610"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0" name="Rectangle 33"/>
            <p:cNvSpPr>
              <a:spLocks noChangeArrowheads="1"/>
            </p:cNvSpPr>
            <p:nvPr/>
          </p:nvSpPr>
          <p:spPr bwMode="auto">
            <a:xfrm>
              <a:off x="2195" y="2366"/>
              <a:ext cx="240"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17</a:t>
              </a:r>
            </a:p>
          </p:txBody>
        </p:sp>
        <p:sp>
          <p:nvSpPr>
            <p:cNvPr id="51251" name="Rectangle 34"/>
            <p:cNvSpPr>
              <a:spLocks noChangeArrowheads="1"/>
            </p:cNvSpPr>
            <p:nvPr/>
          </p:nvSpPr>
          <p:spPr bwMode="auto">
            <a:xfrm>
              <a:off x="2602" y="2366"/>
              <a:ext cx="240"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18</a:t>
              </a:r>
            </a:p>
          </p:txBody>
        </p:sp>
        <p:sp>
          <p:nvSpPr>
            <p:cNvPr id="51252" name="Rectangle 35"/>
            <p:cNvSpPr>
              <a:spLocks noChangeArrowheads="1"/>
            </p:cNvSpPr>
            <p:nvPr/>
          </p:nvSpPr>
          <p:spPr bwMode="auto">
            <a:xfrm>
              <a:off x="3077" y="2366"/>
              <a:ext cx="160"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8</a:t>
              </a:r>
            </a:p>
          </p:txBody>
        </p:sp>
        <p:sp>
          <p:nvSpPr>
            <p:cNvPr id="51253" name="Text Box 36"/>
            <p:cNvSpPr txBox="1">
              <a:spLocks noChangeArrowheads="1"/>
            </p:cNvSpPr>
            <p:nvPr/>
          </p:nvSpPr>
          <p:spPr bwMode="auto">
            <a:xfrm>
              <a:off x="4027" y="2333"/>
              <a:ext cx="5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32</a:t>
              </a:r>
              <a:endParaRPr lang="en-US" altLang="zh-CN" sz="1400" b="0">
                <a:solidFill>
                  <a:schemeClr val="tx1"/>
                </a:solidFill>
                <a:latin typeface="Times New Roman" panose="02020603050405020304" pitchFamily="18" charset="0"/>
              </a:endParaRPr>
            </a:p>
          </p:txBody>
        </p:sp>
        <p:sp>
          <p:nvSpPr>
            <p:cNvPr id="51254" name="Rectangle 37"/>
            <p:cNvSpPr>
              <a:spLocks noChangeArrowheads="1"/>
            </p:cNvSpPr>
            <p:nvPr/>
          </p:nvSpPr>
          <p:spPr bwMode="auto">
            <a:xfrm>
              <a:off x="3447"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5" name="Rectangle 38"/>
            <p:cNvSpPr>
              <a:spLocks noChangeArrowheads="1"/>
            </p:cNvSpPr>
            <p:nvPr/>
          </p:nvSpPr>
          <p:spPr bwMode="auto">
            <a:xfrm>
              <a:off x="3619" y="2381"/>
              <a:ext cx="151"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0</a:t>
              </a:r>
            </a:p>
          </p:txBody>
        </p:sp>
        <p:sp>
          <p:nvSpPr>
            <p:cNvPr id="51256" name="Text Box 39"/>
            <p:cNvSpPr txBox="1">
              <a:spLocks noChangeArrowheads="1"/>
            </p:cNvSpPr>
            <p:nvPr/>
          </p:nvSpPr>
          <p:spPr bwMode="auto">
            <a:xfrm>
              <a:off x="1584" y="2114"/>
              <a:ext cx="2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57" name="Text Box 40"/>
            <p:cNvSpPr txBox="1">
              <a:spLocks noChangeArrowheads="1"/>
            </p:cNvSpPr>
            <p:nvPr/>
          </p:nvSpPr>
          <p:spPr bwMode="auto">
            <a:xfrm>
              <a:off x="2602" y="2114"/>
              <a:ext cx="2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8" name="Text Box 41"/>
            <p:cNvSpPr txBox="1">
              <a:spLocks noChangeArrowheads="1"/>
            </p:cNvSpPr>
            <p:nvPr/>
          </p:nvSpPr>
          <p:spPr bwMode="auto">
            <a:xfrm>
              <a:off x="3077" y="2114"/>
              <a:ext cx="2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9" name="Text Box 42"/>
            <p:cNvSpPr txBox="1">
              <a:spLocks noChangeArrowheads="1"/>
            </p:cNvSpPr>
            <p:nvPr/>
          </p:nvSpPr>
          <p:spPr bwMode="auto">
            <a:xfrm>
              <a:off x="3552" y="2114"/>
              <a:ext cx="2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0" name="Text Box 43"/>
            <p:cNvSpPr txBox="1">
              <a:spLocks noChangeArrowheads="1"/>
            </p:cNvSpPr>
            <p:nvPr/>
          </p:nvSpPr>
          <p:spPr bwMode="auto">
            <a:xfrm>
              <a:off x="4094" y="2114"/>
              <a:ext cx="2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61" name="Text Box 44"/>
            <p:cNvSpPr txBox="1">
              <a:spLocks noChangeArrowheads="1"/>
            </p:cNvSpPr>
            <p:nvPr/>
          </p:nvSpPr>
          <p:spPr bwMode="auto">
            <a:xfrm>
              <a:off x="2127" y="2114"/>
              <a:ext cx="2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2" name="Text Box 45"/>
            <p:cNvSpPr txBox="1">
              <a:spLocks noChangeArrowheads="1"/>
            </p:cNvSpPr>
            <p:nvPr/>
          </p:nvSpPr>
          <p:spPr bwMode="auto">
            <a:xfrm>
              <a:off x="466" y="1902"/>
              <a:ext cx="1994"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chemeClr val="tx1"/>
                  </a:solidFill>
                  <a:ea typeface="黑体" panose="02010609060101010101" pitchFamily="49" charset="-122"/>
                </a:rPr>
                <a:t>十进制表示</a:t>
              </a:r>
              <a:r>
                <a:rPr lang="en-US" altLang="zh-CN" sz="2000" dirty="0" smtClean="0">
                  <a:solidFill>
                    <a:schemeClr val="tx1"/>
                  </a:solidFill>
                  <a:ea typeface="黑体" panose="02010609060101010101" pitchFamily="49" charset="-122"/>
                </a:rPr>
                <a:t>:</a:t>
              </a:r>
              <a:endParaRPr lang="en-US" altLang="zh-CN" sz="2000" dirty="0">
                <a:solidFill>
                  <a:schemeClr val="tx1"/>
                </a:solidFill>
                <a:ea typeface="黑体" panose="02010609060101010101" pitchFamily="49" charset="-122"/>
              </a:endParaRPr>
            </a:p>
            <a:p>
              <a:pPr>
                <a:spcBef>
                  <a:spcPct val="50000"/>
                </a:spcBef>
              </a:pPr>
              <a:endParaRPr lang="en-US" altLang="zh-CN" sz="2000" dirty="0">
                <a:solidFill>
                  <a:schemeClr val="tx1"/>
                </a:solidFill>
                <a:latin typeface="Times New Roman" panose="02020603050405020304" pitchFamily="18" charset="0"/>
              </a:endParaRPr>
            </a:p>
          </p:txBody>
        </p:sp>
        <p:sp>
          <p:nvSpPr>
            <p:cNvPr id="51263" name="Rectangle 46"/>
            <p:cNvSpPr>
              <a:spLocks noChangeArrowheads="1"/>
            </p:cNvSpPr>
            <p:nvPr/>
          </p:nvSpPr>
          <p:spPr bwMode="auto">
            <a:xfrm>
              <a:off x="2143" y="2547"/>
              <a:ext cx="339"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a:t>
              </a:r>
              <a:r>
                <a:rPr lang="en-US" altLang="zh-CN" sz="1600">
                  <a:solidFill>
                    <a:schemeClr val="accent1"/>
                  </a:solidFill>
                </a:rPr>
                <a:t>s1</a:t>
              </a:r>
              <a:endParaRPr lang="zh-CN" altLang="en-US" sz="1600">
                <a:solidFill>
                  <a:schemeClr val="accent1"/>
                </a:solidFill>
              </a:endParaRPr>
            </a:p>
          </p:txBody>
        </p:sp>
        <p:sp>
          <p:nvSpPr>
            <p:cNvPr id="51264" name="Rectangle 47"/>
            <p:cNvSpPr>
              <a:spLocks noChangeArrowheads="1"/>
            </p:cNvSpPr>
            <p:nvPr/>
          </p:nvSpPr>
          <p:spPr bwMode="auto">
            <a:xfrm>
              <a:off x="2546" y="2548"/>
              <a:ext cx="339"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$s2</a:t>
              </a:r>
              <a:endParaRPr lang="zh-CN" altLang="en-US" sz="2000">
                <a:solidFill>
                  <a:schemeClr val="accent1"/>
                </a:solidFill>
                <a:latin typeface="Times New Roman" panose="02020603050405020304" pitchFamily="18" charset="0"/>
              </a:endParaRPr>
            </a:p>
          </p:txBody>
        </p:sp>
        <p:sp>
          <p:nvSpPr>
            <p:cNvPr id="51265" name="Rectangle 48"/>
            <p:cNvSpPr>
              <a:spLocks noChangeArrowheads="1"/>
            </p:cNvSpPr>
            <p:nvPr/>
          </p:nvSpPr>
          <p:spPr bwMode="auto">
            <a:xfrm>
              <a:off x="2974" y="2557"/>
              <a:ext cx="3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$t0</a:t>
              </a:r>
              <a:endParaRPr lang="zh-CN" altLang="en-US" sz="2000">
                <a:solidFill>
                  <a:schemeClr val="accent1"/>
                </a:solidFill>
                <a:latin typeface="Times New Roman" panose="02020603050405020304" pitchFamily="18" charset="0"/>
              </a:endParaRPr>
            </a:p>
          </p:txBody>
        </p:sp>
        <p:sp>
          <p:nvSpPr>
            <p:cNvPr id="51266" name="Rectangle 49"/>
            <p:cNvSpPr>
              <a:spLocks noChangeArrowheads="1"/>
            </p:cNvSpPr>
            <p:nvPr/>
          </p:nvSpPr>
          <p:spPr bwMode="auto">
            <a:xfrm>
              <a:off x="1472" y="2568"/>
              <a:ext cx="598" cy="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smtClean="0">
                  <a:solidFill>
                    <a:schemeClr val="accent1"/>
                  </a:solidFill>
                </a:rPr>
                <a:t>R</a:t>
              </a:r>
              <a:r>
                <a:rPr lang="zh-CN" altLang="en-US" sz="1600" dirty="0" smtClean="0">
                  <a:solidFill>
                    <a:schemeClr val="accent1"/>
                  </a:solidFill>
                </a:rPr>
                <a:t>型指令</a:t>
              </a:r>
              <a:endParaRPr lang="zh-CN" altLang="en-US" sz="1600" dirty="0">
                <a:solidFill>
                  <a:schemeClr val="accent1"/>
                </a:solidFill>
              </a:endParaRPr>
            </a:p>
          </p:txBody>
        </p:sp>
        <p:sp>
          <p:nvSpPr>
            <p:cNvPr id="51267" name="Rectangle 50"/>
            <p:cNvSpPr>
              <a:spLocks noChangeArrowheads="1"/>
            </p:cNvSpPr>
            <p:nvPr/>
          </p:nvSpPr>
          <p:spPr bwMode="auto">
            <a:xfrm>
              <a:off x="4029" y="2585"/>
              <a:ext cx="36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accent1"/>
                  </a:solidFill>
                </a:rPr>
                <a:t>Add</a:t>
              </a:r>
              <a:endParaRPr lang="zh-CN" altLang="en-US" sz="1600">
                <a:solidFill>
                  <a:schemeClr val="accent1"/>
                </a:solidFill>
              </a:endParaRPr>
            </a:p>
          </p:txBody>
        </p:sp>
        <p:sp>
          <p:nvSpPr>
            <p:cNvPr id="51268" name="Rectangle 51"/>
            <p:cNvSpPr>
              <a:spLocks noChangeArrowheads="1"/>
            </p:cNvSpPr>
            <p:nvPr/>
          </p:nvSpPr>
          <p:spPr bwMode="auto">
            <a:xfrm>
              <a:off x="3364" y="2617"/>
              <a:ext cx="557"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accent1"/>
                  </a:solidFill>
                </a:rPr>
                <a:t>No shift</a:t>
              </a:r>
            </a:p>
          </p:txBody>
        </p:sp>
      </p:grpSp>
      <p:grpSp>
        <p:nvGrpSpPr>
          <p:cNvPr id="4" name="Group 73"/>
          <p:cNvGrpSpPr>
            <a:grpSpLocks/>
          </p:cNvGrpSpPr>
          <p:nvPr/>
        </p:nvGrpSpPr>
        <p:grpSpPr bwMode="auto">
          <a:xfrm>
            <a:off x="260350" y="4627563"/>
            <a:ext cx="6437313" cy="1096962"/>
            <a:chOff x="465" y="2915"/>
            <a:chExt cx="4055" cy="691"/>
          </a:xfrm>
        </p:grpSpPr>
        <p:sp>
          <p:nvSpPr>
            <p:cNvPr id="51225" name="Text Box 52"/>
            <p:cNvSpPr txBox="1">
              <a:spLocks noChangeArrowheads="1"/>
            </p:cNvSpPr>
            <p:nvPr/>
          </p:nvSpPr>
          <p:spPr bwMode="auto">
            <a:xfrm>
              <a:off x="465" y="2915"/>
              <a:ext cx="1994"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chemeClr val="tx1"/>
                  </a:solidFill>
                  <a:latin typeface="Times New Roman" panose="02020603050405020304" pitchFamily="18" charset="0"/>
                </a:rPr>
                <a:t>二进制表示</a:t>
              </a:r>
              <a:r>
                <a:rPr lang="en-US" altLang="zh-CN" sz="2000" dirty="0" smtClean="0">
                  <a:solidFill>
                    <a:schemeClr val="tx1"/>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a:p>
              <a:pPr>
                <a:spcBef>
                  <a:spcPct val="50000"/>
                </a:spcBef>
              </a:pPr>
              <a:endParaRPr lang="en-US" altLang="zh-CN" sz="2000" dirty="0">
                <a:solidFill>
                  <a:schemeClr val="tx1"/>
                </a:solidFill>
                <a:latin typeface="Times New Roman" panose="02020603050405020304" pitchFamily="18" charset="0"/>
              </a:endParaRPr>
            </a:p>
          </p:txBody>
        </p:sp>
        <p:sp>
          <p:nvSpPr>
            <p:cNvPr id="51226" name="Rectangle 53"/>
            <p:cNvSpPr>
              <a:spLocks noChangeArrowheads="1"/>
            </p:cNvSpPr>
            <p:nvPr/>
          </p:nvSpPr>
          <p:spPr bwMode="auto">
            <a:xfrm>
              <a:off x="1437" y="3348"/>
              <a:ext cx="531"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7" name="Rectangle 54"/>
            <p:cNvSpPr>
              <a:spLocks noChangeArrowheads="1"/>
            </p:cNvSpPr>
            <p:nvPr/>
          </p:nvSpPr>
          <p:spPr bwMode="auto">
            <a:xfrm>
              <a:off x="1434" y="3408"/>
              <a:ext cx="560"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000000</a:t>
              </a:r>
            </a:p>
          </p:txBody>
        </p:sp>
        <p:sp>
          <p:nvSpPr>
            <p:cNvPr id="51228" name="Rectangle 55"/>
            <p:cNvSpPr>
              <a:spLocks noChangeArrowheads="1"/>
            </p:cNvSpPr>
            <p:nvPr/>
          </p:nvSpPr>
          <p:spPr bwMode="auto">
            <a:xfrm>
              <a:off x="1971"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9" name="Rectangle 56"/>
            <p:cNvSpPr>
              <a:spLocks noChangeArrowheads="1"/>
            </p:cNvSpPr>
            <p:nvPr/>
          </p:nvSpPr>
          <p:spPr bwMode="auto">
            <a:xfrm>
              <a:off x="2437" y="3348"/>
              <a:ext cx="509"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0" name="Rectangle 57"/>
            <p:cNvSpPr>
              <a:spLocks noChangeArrowheads="1"/>
            </p:cNvSpPr>
            <p:nvPr/>
          </p:nvSpPr>
          <p:spPr bwMode="auto">
            <a:xfrm>
              <a:off x="2947" y="3348"/>
              <a:ext cx="464"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1" name="Rectangle 58"/>
            <p:cNvSpPr>
              <a:spLocks noChangeArrowheads="1"/>
            </p:cNvSpPr>
            <p:nvPr/>
          </p:nvSpPr>
          <p:spPr bwMode="auto">
            <a:xfrm>
              <a:off x="3885" y="3348"/>
              <a:ext cx="610"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2" name="Rectangle 59"/>
            <p:cNvSpPr>
              <a:spLocks noChangeArrowheads="1"/>
            </p:cNvSpPr>
            <p:nvPr/>
          </p:nvSpPr>
          <p:spPr bwMode="auto">
            <a:xfrm>
              <a:off x="1959" y="3408"/>
              <a:ext cx="480"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10001</a:t>
              </a:r>
            </a:p>
          </p:txBody>
        </p:sp>
        <p:sp>
          <p:nvSpPr>
            <p:cNvPr id="51233" name="Rectangle 60"/>
            <p:cNvSpPr>
              <a:spLocks noChangeArrowheads="1"/>
            </p:cNvSpPr>
            <p:nvPr/>
          </p:nvSpPr>
          <p:spPr bwMode="auto">
            <a:xfrm>
              <a:off x="2402" y="3408"/>
              <a:ext cx="480"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10010</a:t>
              </a:r>
            </a:p>
          </p:txBody>
        </p:sp>
        <p:sp>
          <p:nvSpPr>
            <p:cNvPr id="51234" name="Rectangle 61"/>
            <p:cNvSpPr>
              <a:spLocks noChangeArrowheads="1"/>
            </p:cNvSpPr>
            <p:nvPr/>
          </p:nvSpPr>
          <p:spPr bwMode="auto">
            <a:xfrm>
              <a:off x="2940" y="3408"/>
              <a:ext cx="480"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01000</a:t>
              </a:r>
            </a:p>
          </p:txBody>
        </p:sp>
        <p:sp>
          <p:nvSpPr>
            <p:cNvPr id="51235" name="Text Box 62"/>
            <p:cNvSpPr txBox="1">
              <a:spLocks noChangeArrowheads="1"/>
            </p:cNvSpPr>
            <p:nvPr/>
          </p:nvSpPr>
          <p:spPr bwMode="auto">
            <a:xfrm>
              <a:off x="3881" y="3375"/>
              <a:ext cx="63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100000</a:t>
              </a:r>
              <a:endParaRPr lang="en-US" altLang="zh-CN" sz="1800" b="0">
                <a:solidFill>
                  <a:schemeClr val="tx1"/>
                </a:solidFill>
              </a:endParaRPr>
            </a:p>
          </p:txBody>
        </p:sp>
        <p:sp>
          <p:nvSpPr>
            <p:cNvPr id="51236" name="Rectangle 63"/>
            <p:cNvSpPr>
              <a:spLocks noChangeArrowheads="1"/>
            </p:cNvSpPr>
            <p:nvPr/>
          </p:nvSpPr>
          <p:spPr bwMode="auto">
            <a:xfrm>
              <a:off x="3418"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7" name="Rectangle 64"/>
            <p:cNvSpPr>
              <a:spLocks noChangeArrowheads="1"/>
            </p:cNvSpPr>
            <p:nvPr/>
          </p:nvSpPr>
          <p:spPr bwMode="auto">
            <a:xfrm>
              <a:off x="3419" y="3414"/>
              <a:ext cx="480"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a:t>
              </a:r>
            </a:p>
          </p:txBody>
        </p:sp>
        <p:sp>
          <p:nvSpPr>
            <p:cNvPr id="51238" name="Text Box 65"/>
            <p:cNvSpPr txBox="1">
              <a:spLocks noChangeArrowheads="1"/>
            </p:cNvSpPr>
            <p:nvPr/>
          </p:nvSpPr>
          <p:spPr bwMode="auto">
            <a:xfrm>
              <a:off x="1501" y="3156"/>
              <a:ext cx="2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39" name="Text Box 66"/>
            <p:cNvSpPr txBox="1">
              <a:spLocks noChangeArrowheads="1"/>
            </p:cNvSpPr>
            <p:nvPr/>
          </p:nvSpPr>
          <p:spPr bwMode="auto">
            <a:xfrm>
              <a:off x="2519" y="3156"/>
              <a:ext cx="2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0" name="Text Box 67"/>
            <p:cNvSpPr txBox="1">
              <a:spLocks noChangeArrowheads="1"/>
            </p:cNvSpPr>
            <p:nvPr/>
          </p:nvSpPr>
          <p:spPr bwMode="auto">
            <a:xfrm>
              <a:off x="3039" y="3156"/>
              <a:ext cx="2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1" name="Text Box 68"/>
            <p:cNvSpPr txBox="1">
              <a:spLocks noChangeArrowheads="1"/>
            </p:cNvSpPr>
            <p:nvPr/>
          </p:nvSpPr>
          <p:spPr bwMode="auto">
            <a:xfrm>
              <a:off x="3514" y="3156"/>
              <a:ext cx="2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2" name="Text Box 69"/>
            <p:cNvSpPr txBox="1">
              <a:spLocks noChangeArrowheads="1"/>
            </p:cNvSpPr>
            <p:nvPr/>
          </p:nvSpPr>
          <p:spPr bwMode="auto">
            <a:xfrm>
              <a:off x="4056" y="3156"/>
              <a:ext cx="2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43" name="Text Box 70"/>
            <p:cNvSpPr txBox="1">
              <a:spLocks noChangeArrowheads="1"/>
            </p:cNvSpPr>
            <p:nvPr/>
          </p:nvSpPr>
          <p:spPr bwMode="auto">
            <a:xfrm>
              <a:off x="2044" y="3156"/>
              <a:ext cx="26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sp>
        <p:nvSpPr>
          <p:cNvPr id="236618" name="Text Box 74"/>
          <p:cNvSpPr txBox="1">
            <a:spLocks noChangeArrowheads="1"/>
          </p:cNvSpPr>
          <p:nvPr/>
        </p:nvSpPr>
        <p:spPr bwMode="auto">
          <a:xfrm>
            <a:off x="1179513" y="5989638"/>
            <a:ext cx="6367462"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EE3900"/>
                </a:solidFill>
                <a:ea typeface="黑体" panose="02010609060101010101" pitchFamily="49" charset="-122"/>
              </a:rPr>
              <a:t>这个过程称为“汇编”，所有汇编源程序都必须汇编成二进制机器代码才能让机器直接执行！</a:t>
            </a:r>
          </a:p>
        </p:txBody>
      </p:sp>
      <p:sp>
        <p:nvSpPr>
          <p:cNvPr id="236619" name="Text Box 75"/>
          <p:cNvSpPr txBox="1">
            <a:spLocks noChangeArrowheads="1"/>
          </p:cNvSpPr>
          <p:nvPr/>
        </p:nvSpPr>
        <p:spPr bwMode="auto">
          <a:xfrm>
            <a:off x="7021513" y="2638425"/>
            <a:ext cx="1760537"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FF0000"/>
                </a:solidFill>
                <a:latin typeface="黑体" panose="02010609060101010101" pitchFamily="49" charset="-122"/>
                <a:ea typeface="黑体" panose="02010609060101010101" pitchFamily="49" charset="-122"/>
              </a:rPr>
              <a:t>问题：如何知道是</a:t>
            </a:r>
            <a:r>
              <a:rPr lang="en-US" altLang="zh-CN" sz="1800">
                <a:solidFill>
                  <a:srgbClr val="FF0000"/>
                </a:solidFill>
                <a:latin typeface="黑体" panose="02010609060101010101" pitchFamily="49" charset="-122"/>
                <a:ea typeface="黑体" panose="02010609060101010101" pitchFamily="49" charset="-122"/>
              </a:rPr>
              <a:t>R</a:t>
            </a:r>
            <a:r>
              <a:rPr lang="zh-CN" altLang="en-US" sz="1800">
                <a:solidFill>
                  <a:srgbClr val="FF0000"/>
                </a:solidFill>
                <a:latin typeface="黑体" panose="02010609060101010101" pitchFamily="49" charset="-122"/>
                <a:ea typeface="黑体" panose="02010609060101010101" pitchFamily="49" charset="-122"/>
              </a:rPr>
              <a:t>型指令？</a:t>
            </a:r>
          </a:p>
        </p:txBody>
      </p:sp>
      <p:grpSp>
        <p:nvGrpSpPr>
          <p:cNvPr id="5" name="Group 82"/>
          <p:cNvGrpSpPr>
            <a:grpSpLocks/>
          </p:cNvGrpSpPr>
          <p:nvPr/>
        </p:nvGrpSpPr>
        <p:grpSpPr bwMode="auto">
          <a:xfrm>
            <a:off x="6800850" y="714375"/>
            <a:ext cx="2343150" cy="514350"/>
            <a:chOff x="4284" y="450"/>
            <a:chExt cx="1366" cy="324"/>
          </a:xfrm>
        </p:grpSpPr>
        <p:sp>
          <p:nvSpPr>
            <p:cNvPr id="51220" name="Rectangle 77"/>
            <p:cNvSpPr>
              <a:spLocks noChangeArrowheads="1"/>
            </p:cNvSpPr>
            <p:nvPr/>
          </p:nvSpPr>
          <p:spPr bwMode="auto">
            <a:xfrm>
              <a:off x="4456" y="504"/>
              <a:ext cx="506"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EE3900"/>
                  </a:solidFill>
                  <a:ea typeface="黑体" panose="02010609060101010101" pitchFamily="49" charset="-122"/>
                </a:rPr>
                <a:t>汇编器</a:t>
              </a:r>
            </a:p>
          </p:txBody>
        </p:sp>
        <p:sp>
          <p:nvSpPr>
            <p:cNvPr id="51221" name="Rectangle 78"/>
            <p:cNvSpPr>
              <a:spLocks noChangeArrowheads="1"/>
            </p:cNvSpPr>
            <p:nvPr/>
          </p:nvSpPr>
          <p:spPr bwMode="auto">
            <a:xfrm>
              <a:off x="4404" y="450"/>
              <a:ext cx="582" cy="324"/>
            </a:xfrm>
            <a:prstGeom prst="rect">
              <a:avLst/>
            </a:prstGeom>
            <a:noFill/>
            <a:ln w="12700">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2" name="Line 79"/>
            <p:cNvSpPr>
              <a:spLocks noChangeShapeType="1"/>
            </p:cNvSpPr>
            <p:nvPr/>
          </p:nvSpPr>
          <p:spPr bwMode="auto">
            <a:xfrm>
              <a:off x="4284" y="594"/>
              <a:ext cx="126"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xmlns="">
                  <a:noFill/>
                </a14:hiddenFill>
              </a:ext>
            </a:extLst>
          </p:spPr>
          <p:txBody>
            <a:bodyPr wrap="none" lIns="63500" tIns="25400" rIns="63500" bIns="25400">
              <a:spAutoFit/>
            </a:bodyPr>
            <a:lstStyle/>
            <a:p>
              <a:endParaRPr lang="zh-CN" altLang="en-US"/>
            </a:p>
          </p:txBody>
        </p:sp>
        <p:sp>
          <p:nvSpPr>
            <p:cNvPr id="51223" name="Line 80"/>
            <p:cNvSpPr>
              <a:spLocks noChangeShapeType="1"/>
            </p:cNvSpPr>
            <p:nvPr/>
          </p:nvSpPr>
          <p:spPr bwMode="auto">
            <a:xfrm>
              <a:off x="4992" y="600"/>
              <a:ext cx="156"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xmlns="">
                  <a:noFill/>
                </a14:hiddenFill>
              </a:ext>
            </a:extLst>
          </p:spPr>
          <p:txBody>
            <a:bodyPr wrap="none" lIns="63500" tIns="25400" rIns="63500" bIns="25400">
              <a:spAutoFit/>
            </a:bodyPr>
            <a:lstStyle/>
            <a:p>
              <a:endParaRPr lang="zh-CN" altLang="en-US"/>
            </a:p>
          </p:txBody>
        </p:sp>
        <p:sp>
          <p:nvSpPr>
            <p:cNvPr id="51224" name="Rectangle 81"/>
            <p:cNvSpPr>
              <a:spLocks noChangeArrowheads="1"/>
            </p:cNvSpPr>
            <p:nvPr/>
          </p:nvSpPr>
          <p:spPr bwMode="auto">
            <a:xfrm>
              <a:off x="5144" y="490"/>
              <a:ext cx="506" cy="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rgbClr val="EE3900"/>
                  </a:solidFill>
                </a:rPr>
                <a:t>？</a:t>
              </a:r>
            </a:p>
          </p:txBody>
        </p:sp>
      </p:grpSp>
      <p:sp>
        <p:nvSpPr>
          <p:cNvPr id="236628" name="Text Box 84"/>
          <p:cNvSpPr txBox="1">
            <a:spLocks noChangeArrowheads="1"/>
          </p:cNvSpPr>
          <p:nvPr/>
        </p:nvSpPr>
        <p:spPr bwMode="auto">
          <a:xfrm>
            <a:off x="7035800" y="3322638"/>
            <a:ext cx="1828800" cy="156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2E5C35"/>
                </a:solidFill>
                <a:ea typeface="黑体" panose="02010609060101010101" pitchFamily="49" charset="-122"/>
              </a:rPr>
              <a:t>根据汇编指令中的操作码助记符查表能知道是什么格式！</a:t>
            </a:r>
          </a:p>
          <a:p>
            <a:pPr>
              <a:spcBef>
                <a:spcPct val="50000"/>
              </a:spcBef>
            </a:pPr>
            <a:endParaRPr lang="zh-CN" altLang="en-US" sz="1800">
              <a:ea typeface="黑体" panose="02010609060101010101" pitchFamily="49" charset="-122"/>
            </a:endParaRPr>
          </a:p>
        </p:txBody>
      </p:sp>
      <p:sp>
        <p:nvSpPr>
          <p:cNvPr id="236629" name="Text Box 85"/>
          <p:cNvSpPr txBox="1">
            <a:spLocks noChangeArrowheads="1"/>
          </p:cNvSpPr>
          <p:nvPr/>
        </p:nvSpPr>
        <p:spPr bwMode="auto">
          <a:xfrm>
            <a:off x="323850" y="1508125"/>
            <a:ext cx="4438650"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ea typeface="黑体" panose="02010609060101010101" pitchFamily="49" charset="-122"/>
              </a:rPr>
              <a:t>从助记符表中查到</a:t>
            </a:r>
            <a:r>
              <a:rPr lang="en-US" altLang="zh-CN" sz="1800">
                <a:ea typeface="黑体" panose="02010609060101010101" pitchFamily="49" charset="-122"/>
              </a:rPr>
              <a:t>Add</a:t>
            </a:r>
            <a:r>
              <a:rPr lang="zh-CN" altLang="en-US" sz="1800">
                <a:ea typeface="黑体" panose="02010609060101010101" pitchFamily="49" charset="-122"/>
              </a:rPr>
              <a:t>是</a:t>
            </a:r>
            <a:r>
              <a:rPr lang="en-US" altLang="zh-CN" sz="1800">
                <a:ea typeface="黑体" panose="02010609060101010101" pitchFamily="49" charset="-122"/>
              </a:rPr>
              <a:t>R</a:t>
            </a:r>
            <a:r>
              <a:rPr lang="zh-CN" altLang="en-US" sz="1800">
                <a:ea typeface="黑体" panose="02010609060101010101" pitchFamily="49" charset="-122"/>
              </a:rPr>
              <a:t>型指令，即：</a:t>
            </a:r>
          </a:p>
        </p:txBody>
      </p:sp>
      <p:sp>
        <p:nvSpPr>
          <p:cNvPr id="236630" name="Line 86"/>
          <p:cNvSpPr>
            <a:spLocks noChangeShapeType="1"/>
          </p:cNvSpPr>
          <p:nvPr/>
        </p:nvSpPr>
        <p:spPr bwMode="auto">
          <a:xfrm>
            <a:off x="5200650" y="1085850"/>
            <a:ext cx="1485900" cy="97155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lIns="63500" tIns="25400" rIns="63500" bIns="25400">
            <a:spAutoFit/>
          </a:bodyPr>
          <a:lstStyle/>
          <a:p>
            <a:endParaRPr lang="zh-CN" altLang="en-US"/>
          </a:p>
        </p:txBody>
      </p:sp>
      <p:sp>
        <p:nvSpPr>
          <p:cNvPr id="236632" name="Line 88"/>
          <p:cNvSpPr>
            <a:spLocks noChangeShapeType="1"/>
          </p:cNvSpPr>
          <p:nvPr/>
        </p:nvSpPr>
        <p:spPr bwMode="auto">
          <a:xfrm flipH="1">
            <a:off x="5559425" y="1073150"/>
            <a:ext cx="133350" cy="1009650"/>
          </a:xfrm>
          <a:prstGeom prst="line">
            <a:avLst/>
          </a:prstGeom>
          <a:noFill/>
          <a:ln w="28575">
            <a:solidFill>
              <a:srgbClr val="EE3900"/>
            </a:solidFill>
            <a:round/>
            <a:headEnd/>
            <a:tailEnd type="triangle" w="med" len="med"/>
          </a:ln>
          <a:extLst>
            <a:ext uri="{909E8E84-426E-40DD-AFC4-6F175D3DCCD1}">
              <a14:hiddenFill xmlns:a14="http://schemas.microsoft.com/office/drawing/2010/main" xmlns="">
                <a:noFill/>
              </a14:hiddenFill>
            </a:ext>
          </a:extLst>
        </p:spPr>
        <p:txBody>
          <a:bodyPr lIns="63500" tIns="25400" rIns="63500" bIns="25400">
            <a:spAutoFit/>
          </a:bodyPr>
          <a:lstStyle/>
          <a:p>
            <a:endParaRPr lang="zh-CN" altLang="en-US"/>
          </a:p>
        </p:txBody>
      </p:sp>
      <p:sp>
        <p:nvSpPr>
          <p:cNvPr id="236633" name="Line 89"/>
          <p:cNvSpPr>
            <a:spLocks noChangeShapeType="1"/>
          </p:cNvSpPr>
          <p:nvPr/>
        </p:nvSpPr>
        <p:spPr bwMode="auto">
          <a:xfrm flipH="1">
            <a:off x="4314825" y="1019175"/>
            <a:ext cx="1762125" cy="1047750"/>
          </a:xfrm>
          <a:prstGeom prst="line">
            <a:avLst/>
          </a:prstGeom>
          <a:noFill/>
          <a:ln w="28575">
            <a:solidFill>
              <a:srgbClr val="388A36"/>
            </a:solidFill>
            <a:round/>
            <a:headEnd/>
            <a:tailEnd type="triangle" w="med" len="med"/>
          </a:ln>
          <a:extLst>
            <a:ext uri="{909E8E84-426E-40DD-AFC4-6F175D3DCCD1}">
              <a14:hiddenFill xmlns:a14="http://schemas.microsoft.com/office/drawing/2010/main" xmlns="">
                <a:noFill/>
              </a14:hiddenFill>
            </a:ext>
          </a:extLst>
        </p:spPr>
        <p:txBody>
          <a:bodyPr wrap="none" lIns="63500" tIns="25400" rIns="63500" bIns="25400">
            <a:spAutoFit/>
          </a:bodyPr>
          <a:lstStyle/>
          <a:p>
            <a:endParaRPr lang="zh-CN" altLang="en-US"/>
          </a:p>
        </p:txBody>
      </p:sp>
      <p:sp>
        <p:nvSpPr>
          <p:cNvPr id="236634" name="Line 90"/>
          <p:cNvSpPr>
            <a:spLocks noChangeShapeType="1"/>
          </p:cNvSpPr>
          <p:nvPr/>
        </p:nvSpPr>
        <p:spPr bwMode="auto">
          <a:xfrm flipH="1">
            <a:off x="4962525" y="1057275"/>
            <a:ext cx="1619250" cy="1057275"/>
          </a:xfrm>
          <a:prstGeom prst="line">
            <a:avLst/>
          </a:prstGeom>
          <a:noFill/>
          <a:ln w="28575">
            <a:solidFill>
              <a:srgbClr val="D0D773"/>
            </a:solidFill>
            <a:round/>
            <a:headEnd/>
            <a:tailEnd type="triangle" w="med" len="med"/>
          </a:ln>
          <a:extLst>
            <a:ext uri="{909E8E84-426E-40DD-AFC4-6F175D3DCCD1}">
              <a14:hiddenFill xmlns:a14="http://schemas.microsoft.com/office/drawing/2010/main" xmlns="">
                <a:noFill/>
              </a14:hiddenFill>
            </a:ext>
          </a:extLst>
        </p:spPr>
        <p:txBody>
          <a:bodyPr wrap="none" lIns="63500" tIns="25400" rIns="63500" bIns="25400">
            <a:spAutoFit/>
          </a:bodyPr>
          <a:lstStyle/>
          <a:p>
            <a:endParaRPr lang="zh-CN" altLang="en-US"/>
          </a:p>
        </p:txBody>
      </p:sp>
      <p:sp>
        <p:nvSpPr>
          <p:cNvPr id="88" name="Text Box 74"/>
          <p:cNvSpPr txBox="1">
            <a:spLocks noChangeArrowheads="1"/>
          </p:cNvSpPr>
          <p:nvPr/>
        </p:nvSpPr>
        <p:spPr bwMode="auto">
          <a:xfrm>
            <a:off x="107950" y="1931988"/>
            <a:ext cx="2133600" cy="35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EE3900"/>
                </a:solidFill>
                <a:ea typeface="黑体" panose="02010609060101010101" pitchFamily="49" charset="-122"/>
              </a:rPr>
              <a:t>何为助记符？</a:t>
            </a:r>
          </a:p>
        </p:txBody>
      </p:sp>
      <p:sp>
        <p:nvSpPr>
          <p:cNvPr id="89" name="Text Box 74"/>
          <p:cNvSpPr txBox="1">
            <a:spLocks noChangeArrowheads="1"/>
          </p:cNvSpPr>
          <p:nvPr/>
        </p:nvSpPr>
        <p:spPr bwMode="auto">
          <a:xfrm>
            <a:off x="201613" y="2290763"/>
            <a:ext cx="2511425"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a:solidFill>
                  <a:srgbClr val="2E5C35"/>
                </a:solidFill>
                <a:ea typeface="黑体" panose="02010609060101010101" pitchFamily="49" charset="-122"/>
              </a:rPr>
              <a:t>汇编语言中的指令和寄存器等的名称。</a:t>
            </a:r>
          </a:p>
        </p:txBody>
      </p:sp>
      <p:sp>
        <p:nvSpPr>
          <p:cNvPr id="91" name="TextBox 90"/>
          <p:cNvSpPr txBox="1">
            <a:spLocks noChangeArrowheads="1"/>
          </p:cNvSpPr>
          <p:nvPr/>
        </p:nvSpPr>
        <p:spPr bwMode="auto">
          <a:xfrm>
            <a:off x="6872288" y="5205413"/>
            <a:ext cx="19177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t>0232 4020H</a:t>
            </a:r>
            <a:endParaRPr lang="zh-CN" altLang="en-US" sz="2400"/>
          </a:p>
        </p:txBody>
      </p:sp>
      <p:sp>
        <p:nvSpPr>
          <p:cNvPr id="92" name="TextBox 91"/>
          <p:cNvSpPr txBox="1">
            <a:spLocks noChangeArrowheads="1"/>
          </p:cNvSpPr>
          <p:nvPr/>
        </p:nvSpPr>
        <p:spPr bwMode="auto">
          <a:xfrm>
            <a:off x="7270750" y="1184275"/>
            <a:ext cx="16367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t>02 32 40 20</a:t>
            </a:r>
            <a:endParaRPr lang="zh-CN" altLang="en-US" sz="2000"/>
          </a:p>
        </p:txBody>
      </p:sp>
      <p:sp>
        <p:nvSpPr>
          <p:cNvPr id="6" name="灯片编号占位符 5"/>
          <p:cNvSpPr>
            <a:spLocks noGrp="1"/>
          </p:cNvSpPr>
          <p:nvPr>
            <p:ph type="sldNum" sz="quarter" idx="4"/>
          </p:nvPr>
        </p:nvSpPr>
        <p:spPr/>
        <p:txBody>
          <a:bodyPr/>
          <a:lstStyle/>
          <a:p>
            <a:fld id="{395DEAD1-49DF-46A7-BC72-EE85A9CC6BAA}" type="slidenum">
              <a:rPr lang="zh-CN" altLang="en-US" smtClean="0"/>
              <a:pPr/>
              <a:t>49</a:t>
            </a:fld>
            <a:endParaRPr lang="zh-CN" altLang="en-US"/>
          </a:p>
        </p:txBody>
      </p:sp>
      <p:sp>
        <p:nvSpPr>
          <p:cNvPr id="93" name="矩形 92"/>
          <p:cNvSpPr/>
          <p:nvPr/>
        </p:nvSpPr>
        <p:spPr>
          <a:xfrm>
            <a:off x="3776472" y="2838170"/>
            <a:ext cx="2475737" cy="338554"/>
          </a:xfrm>
          <a:prstGeom prst="rect">
            <a:avLst/>
          </a:prstGeom>
        </p:spPr>
        <p:txBody>
          <a:bodyPr wrap="square">
            <a:spAutoFit/>
          </a:bodyPr>
          <a:lstStyle/>
          <a:p>
            <a:r>
              <a:rPr lang="zh-CN" altLang="en-US"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参考：</a:t>
            </a:r>
            <a:r>
              <a:rPr lang="en-US" altLang="zh-CN"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R</a:t>
            </a:r>
            <a:r>
              <a:rPr lang="zh-CN" altLang="en-US" sz="1600" dirty="0" smtClean="0">
                <a:ln w="6600">
                  <a:solidFill>
                    <a:schemeClr val="accent2"/>
                  </a:solidFill>
                  <a:prstDash val="solid"/>
                </a:ln>
                <a:solidFill>
                  <a:srgbClr val="FFFFFF"/>
                </a:solidFill>
                <a:effectLst>
                  <a:outerShdw dist="38100" dir="2700000" algn="tl" rotWithShape="0">
                    <a:schemeClr val="accent2"/>
                  </a:outerShdw>
                </a:effectLst>
                <a:ea typeface="黑体" panose="02010609060101010101" pitchFamily="49" charset="-122"/>
                <a:hlinkClick r:id="rId2" action="ppaction://hlinksldjump"/>
              </a:rPr>
              <a:t>型指令编码表</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629"/>
                                        </p:tgtEl>
                                        <p:attrNameLst>
                                          <p:attrName>style.visibility</p:attrName>
                                        </p:attrNameLst>
                                      </p:cBhvr>
                                      <p:to>
                                        <p:strVal val="visible"/>
                                      </p:to>
                                    </p:set>
                                    <p:animEffect transition="in" filter="blinds(horizontal)">
                                      <p:cBhvr>
                                        <p:cTn id="7" dur="500"/>
                                        <p:tgtEl>
                                          <p:spTgt spid="23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630"/>
                                        </p:tgtEl>
                                        <p:attrNameLst>
                                          <p:attrName>style.visibility</p:attrName>
                                        </p:attrNameLst>
                                      </p:cBhvr>
                                      <p:to>
                                        <p:strVal val="visible"/>
                                      </p:to>
                                    </p:set>
                                    <p:animEffect transition="in" filter="blinds(horizontal)">
                                      <p:cBhvr>
                                        <p:cTn id="17" dur="500"/>
                                        <p:tgtEl>
                                          <p:spTgt spid="236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633"/>
                                        </p:tgtEl>
                                        <p:attrNameLst>
                                          <p:attrName>style.visibility</p:attrName>
                                        </p:attrNameLst>
                                      </p:cBhvr>
                                      <p:to>
                                        <p:strVal val="visible"/>
                                      </p:to>
                                    </p:set>
                                    <p:animEffect transition="in" filter="blinds(horizontal)">
                                      <p:cBhvr>
                                        <p:cTn id="22" dur="500"/>
                                        <p:tgtEl>
                                          <p:spTgt spid="2366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634"/>
                                        </p:tgtEl>
                                        <p:attrNameLst>
                                          <p:attrName>style.visibility</p:attrName>
                                        </p:attrNameLst>
                                      </p:cBhvr>
                                      <p:to>
                                        <p:strVal val="visible"/>
                                      </p:to>
                                    </p:set>
                                    <p:animEffect transition="in" filter="blinds(horizontal)">
                                      <p:cBhvr>
                                        <p:cTn id="27" dur="500"/>
                                        <p:tgtEl>
                                          <p:spTgt spid="2366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632"/>
                                        </p:tgtEl>
                                        <p:attrNameLst>
                                          <p:attrName>style.visibility</p:attrName>
                                        </p:attrNameLst>
                                      </p:cBhvr>
                                      <p:to>
                                        <p:strVal val="visible"/>
                                      </p:to>
                                    </p:set>
                                    <p:animEffect transition="in" filter="blinds(horizontal)">
                                      <p:cBhvr>
                                        <p:cTn id="32" dur="500"/>
                                        <p:tgtEl>
                                          <p:spTgt spid="2366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blinds(horizontal)">
                                      <p:cBhvr>
                                        <p:cTn id="37" dur="500"/>
                                        <p:tgtEl>
                                          <p:spTgt spid="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blinds(horizontal)">
                                      <p:cBhvr>
                                        <p:cTn id="42" dur="500"/>
                                        <p:tgtEl>
                                          <p:spTgt spid="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blinds(horizontal)">
                                      <p:cBhvr>
                                        <p:cTn id="57" dur="500"/>
                                        <p:tgtEl>
                                          <p:spTgt spid="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36618"/>
                                        </p:tgtEl>
                                        <p:attrNameLst>
                                          <p:attrName>style.visibility</p:attrName>
                                        </p:attrNameLst>
                                      </p:cBhvr>
                                      <p:to>
                                        <p:strVal val="visible"/>
                                      </p:to>
                                    </p:set>
                                    <p:animEffect transition="in" filter="blinds(horizontal)">
                                      <p:cBhvr>
                                        <p:cTn id="62" dur="500"/>
                                        <p:tgtEl>
                                          <p:spTgt spid="2366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linds(horizontal)">
                                      <p:cBhvr>
                                        <p:cTn id="67" dur="500"/>
                                        <p:tgtEl>
                                          <p:spTgt spid="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blinds(horizontal)">
                                      <p:cBhvr>
                                        <p:cTn id="72" dur="500"/>
                                        <p:tgtEl>
                                          <p:spTgt spid="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36619"/>
                                        </p:tgtEl>
                                        <p:attrNameLst>
                                          <p:attrName>style.visibility</p:attrName>
                                        </p:attrNameLst>
                                      </p:cBhvr>
                                      <p:to>
                                        <p:strVal val="visible"/>
                                      </p:to>
                                    </p:set>
                                    <p:animEffect transition="in" filter="blinds(horizontal)">
                                      <p:cBhvr>
                                        <p:cTn id="77" dur="500"/>
                                        <p:tgtEl>
                                          <p:spTgt spid="2366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6628">
                                            <p:txEl>
                                              <p:pRg st="0" end="0"/>
                                            </p:txEl>
                                          </p:spTgt>
                                        </p:tgtEl>
                                        <p:attrNameLst>
                                          <p:attrName>style.visibility</p:attrName>
                                        </p:attrNameLst>
                                      </p:cBhvr>
                                      <p:to>
                                        <p:strVal val="visible"/>
                                      </p:to>
                                    </p:set>
                                    <p:animEffect transition="in" filter="blinds(horizontal)">
                                      <p:cBhvr>
                                        <p:cTn id="82" dur="500"/>
                                        <p:tgtEl>
                                          <p:spTgt spid="2366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18" grpId="0"/>
      <p:bldP spid="236619" grpId="0"/>
      <p:bldP spid="236628" grpId="0" build="allAtOnce"/>
      <p:bldP spid="236629" grpId="0"/>
      <p:bldP spid="236630" grpId="0" animBg="1"/>
      <p:bldP spid="236632" grpId="0" animBg="1"/>
      <p:bldP spid="236633" grpId="0" animBg="1"/>
      <p:bldP spid="236634" grpId="0" animBg="1"/>
      <p:bldP spid="88" grpId="0"/>
      <p:bldP spid="89" grpId="0"/>
      <p:bldP spid="91" grpId="0"/>
      <p:bldP spid="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9688"/>
            <a:ext cx="6742113" cy="425450"/>
          </a:xfrm>
          <a:noFill/>
        </p:spPr>
        <p:txBody>
          <a:bodyPr anchor="ctr"/>
          <a:lstStyle/>
          <a:p>
            <a:r>
              <a:rPr lang="zh-CN" altLang="en-US" sz="2800" smtClean="0">
                <a:latin typeface="宋体" panose="02010600030101010101" pitchFamily="2" charset="-122"/>
                <a:ea typeface="宋体" panose="02010600030101010101" pitchFamily="2" charset="-122"/>
              </a:rPr>
              <a:t>一条指令中应该有几个地址码字段？</a:t>
            </a:r>
          </a:p>
        </p:txBody>
      </p:sp>
      <p:sp>
        <p:nvSpPr>
          <p:cNvPr id="7171" name="Rectangle 3"/>
          <p:cNvSpPr>
            <a:spLocks noGrp="1" noChangeArrowheads="1"/>
          </p:cNvSpPr>
          <p:nvPr>
            <p:ph type="body" idx="1"/>
          </p:nvPr>
        </p:nvSpPr>
        <p:spPr>
          <a:xfrm>
            <a:off x="231775" y="701675"/>
            <a:ext cx="8458200" cy="3348038"/>
          </a:xfrm>
          <a:noFill/>
        </p:spPr>
        <p:txBody>
          <a:bodyPr/>
          <a:lstStyle/>
          <a:p>
            <a:pPr marL="342900" indent="-342900">
              <a:lnSpc>
                <a:spcPct val="110000"/>
              </a:lnSpc>
              <a:buFont typeface="Wingdings" panose="05000000000000000000" pitchFamily="2" charset="2"/>
              <a:buNone/>
            </a:pPr>
            <a:r>
              <a:rPr lang="zh-CN" altLang="en-US" sz="1800" smtClean="0">
                <a:solidFill>
                  <a:srgbClr val="CC3300"/>
                </a:solidFill>
                <a:latin typeface="黑体" panose="02010609060101010101" pitchFamily="49" charset="-122"/>
                <a:ea typeface="黑体" panose="02010609060101010101" pitchFamily="49" charset="-122"/>
              </a:rPr>
              <a:t>零地址指令</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(1) </a:t>
            </a:r>
            <a:r>
              <a:rPr lang="zh-CN" altLang="en-US" sz="1800" smtClean="0">
                <a:solidFill>
                  <a:srgbClr val="31209A"/>
                </a:solidFill>
                <a:latin typeface="黑体" panose="02010609060101010101" pitchFamily="49" charset="-122"/>
                <a:ea typeface="黑体" panose="02010609060101010101" pitchFamily="49" charset="-122"/>
              </a:rPr>
              <a:t>无需操作数　如：空操作／停机等</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(2) </a:t>
            </a:r>
            <a:r>
              <a:rPr lang="zh-CN" altLang="en-US" sz="1800" smtClean="0">
                <a:solidFill>
                  <a:srgbClr val="31209A"/>
                </a:solidFill>
                <a:latin typeface="黑体" panose="02010609060101010101" pitchFamily="49" charset="-122"/>
                <a:ea typeface="黑体" panose="02010609060101010101" pitchFamily="49" charset="-122"/>
              </a:rPr>
              <a:t>所需操作数为默认的　如：堆栈／累加器等</a:t>
            </a:r>
          </a:p>
          <a:p>
            <a:pPr marL="342900" indent="-342900">
              <a:lnSpc>
                <a:spcPct val="110000"/>
              </a:lnSpc>
              <a:spcBef>
                <a:spcPct val="0"/>
              </a:spcBef>
              <a:buFont typeface="Monotype Sorts" pitchFamily="2" charset="2"/>
              <a:buChar char=" "/>
            </a:pPr>
            <a:r>
              <a:rPr lang="zh-CN" altLang="en-US" sz="1800" smtClean="0">
                <a:solidFill>
                  <a:srgbClr val="31209A"/>
                </a:solidFill>
                <a:latin typeface="黑体" panose="02010609060101010101" pitchFamily="49" charset="-122"/>
                <a:ea typeface="黑体" panose="02010609060101010101" pitchFamily="49" charset="-122"/>
              </a:rPr>
              <a:t>形式：</a:t>
            </a:r>
          </a:p>
          <a:p>
            <a:pPr marL="342900" indent="-342900">
              <a:lnSpc>
                <a:spcPct val="110000"/>
              </a:lnSpc>
              <a:spcBef>
                <a:spcPct val="0"/>
              </a:spcBef>
              <a:buFont typeface="Monotype Sorts" pitchFamily="2" charset="2"/>
              <a:buNone/>
            </a:pPr>
            <a:r>
              <a:rPr lang="zh-CN" altLang="en-US" sz="1800" smtClean="0">
                <a:solidFill>
                  <a:srgbClr val="CC3300"/>
                </a:solidFill>
                <a:latin typeface="黑体" panose="02010609060101010101" pitchFamily="49" charset="-122"/>
                <a:ea typeface="黑体" panose="02010609060101010101" pitchFamily="49" charset="-122"/>
              </a:rPr>
              <a:t>一地址指令</a:t>
            </a:r>
          </a:p>
          <a:p>
            <a:pPr marL="342900" indent="-342900">
              <a:lnSpc>
                <a:spcPct val="110000"/>
              </a:lnSpc>
              <a:spcBef>
                <a:spcPct val="0"/>
              </a:spcBef>
              <a:buFont typeface="Monotype Sorts" pitchFamily="2" charset="2"/>
              <a:buChar char=" "/>
            </a:pPr>
            <a:r>
              <a:rPr lang="zh-CN" altLang="zh-CN" sz="1800" smtClean="0">
                <a:solidFill>
                  <a:srgbClr val="31209A"/>
                </a:solidFill>
                <a:latin typeface="黑体" panose="02010609060101010101" pitchFamily="49" charset="-122"/>
                <a:ea typeface="黑体" panose="02010609060101010101" pitchFamily="49" charset="-122"/>
              </a:rPr>
              <a:t>其</a:t>
            </a:r>
            <a:r>
              <a:rPr lang="zh-CN" altLang="en-US" sz="1800" smtClean="0">
                <a:solidFill>
                  <a:srgbClr val="31209A"/>
                </a:solidFill>
                <a:latin typeface="黑体" panose="02010609060101010101" pitchFamily="49" charset="-122"/>
                <a:ea typeface="黑体" panose="02010609060101010101" pitchFamily="49" charset="-122"/>
              </a:rPr>
              <a:t>地址既是操作数的地址，也是结果的地址</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(1) </a:t>
            </a:r>
            <a:r>
              <a:rPr lang="zh-CN" altLang="en-US" sz="1800" smtClean="0">
                <a:solidFill>
                  <a:srgbClr val="31209A"/>
                </a:solidFill>
                <a:latin typeface="黑体" panose="02010609060101010101" pitchFamily="49" charset="-122"/>
                <a:ea typeface="黑体" panose="02010609060101010101" pitchFamily="49" charset="-122"/>
              </a:rPr>
              <a:t>单目运算：如：取反／取负等</a:t>
            </a:r>
          </a:p>
          <a:p>
            <a:pPr marL="342900" indent="-342900">
              <a:lnSpc>
                <a:spcPct val="110000"/>
              </a:lnSpc>
              <a:spcBef>
                <a:spcPct val="0"/>
              </a:spcBef>
              <a:buFont typeface="Monotype Sorts" pitchFamily="2" charset="2"/>
              <a:buChar char=" "/>
            </a:pPr>
            <a:r>
              <a:rPr lang="en-US" altLang="zh-CN" sz="1800" smtClean="0">
                <a:solidFill>
                  <a:srgbClr val="31209A"/>
                </a:solidFill>
                <a:latin typeface="黑体" panose="02010609060101010101" pitchFamily="49" charset="-122"/>
                <a:ea typeface="黑体" panose="02010609060101010101" pitchFamily="49" charset="-122"/>
              </a:rPr>
              <a:t>(2) </a:t>
            </a:r>
            <a:r>
              <a:rPr lang="zh-CN" altLang="en-US" sz="1800" smtClean="0">
                <a:solidFill>
                  <a:srgbClr val="31209A"/>
                </a:solidFill>
                <a:latin typeface="黑体" panose="02010609060101010101" pitchFamily="49" charset="-122"/>
                <a:ea typeface="黑体" panose="02010609060101010101" pitchFamily="49" charset="-122"/>
              </a:rPr>
              <a:t>双目运算：另一操作数为默认的　如：累加器等</a:t>
            </a:r>
          </a:p>
          <a:p>
            <a:pPr marL="342900" indent="-342900">
              <a:lnSpc>
                <a:spcPct val="110000"/>
              </a:lnSpc>
              <a:spcBef>
                <a:spcPct val="0"/>
              </a:spcBef>
              <a:buFont typeface="Monotype Sorts" pitchFamily="2" charset="2"/>
              <a:buChar char=" "/>
            </a:pPr>
            <a:r>
              <a:rPr lang="zh-CN" altLang="en-US" sz="1800" smtClean="0">
                <a:solidFill>
                  <a:srgbClr val="31209A"/>
                </a:solidFill>
                <a:latin typeface="黑体" panose="02010609060101010101" pitchFamily="49" charset="-122"/>
                <a:ea typeface="黑体" panose="02010609060101010101" pitchFamily="49" charset="-122"/>
              </a:rPr>
              <a:t>形式：</a:t>
            </a:r>
            <a:endParaRPr lang="zh-CN" altLang="en-US" sz="1800" smtClean="0">
              <a:latin typeface="黑体" panose="02010609060101010101" pitchFamily="49" charset="-122"/>
              <a:ea typeface="黑体" panose="02010609060101010101" pitchFamily="49" charset="-122"/>
            </a:endParaRPr>
          </a:p>
        </p:txBody>
      </p:sp>
      <p:sp>
        <p:nvSpPr>
          <p:cNvPr id="7172" name="Rectangle 12"/>
          <p:cNvSpPr>
            <a:spLocks noChangeArrowheads="1"/>
          </p:cNvSpPr>
          <p:nvPr/>
        </p:nvSpPr>
        <p:spPr bwMode="auto">
          <a:xfrm>
            <a:off x="369888" y="3533775"/>
            <a:ext cx="8610600" cy="280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20000"/>
              </a:lnSpc>
              <a:spcBef>
                <a:spcPct val="0"/>
              </a:spcBef>
              <a:buFont typeface="Wingdings" panose="05000000000000000000" pitchFamily="2" charset="2"/>
              <a:buNone/>
            </a:pPr>
            <a:r>
              <a:rPr lang="zh-CN" altLang="en-US" sz="1800">
                <a:solidFill>
                  <a:srgbClr val="CC3300"/>
                </a:solidFill>
                <a:latin typeface="Arial" panose="020B0604020202020204" pitchFamily="34" charset="0"/>
                <a:ea typeface="黑体" panose="02010609060101010101" pitchFamily="49" charset="-122"/>
              </a:rPr>
              <a:t>二地址指令（最常用）</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分别存放双目运算中两个操作数，并将其中一个地址作为结果的地址。 </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a:solidFill>
                  <a:srgbClr val="CC3300"/>
                </a:solidFill>
                <a:latin typeface="Arial" panose="020B0604020202020204" pitchFamily="34" charset="0"/>
                <a:ea typeface="黑体" panose="02010609060101010101" pitchFamily="49" charset="-122"/>
              </a:rPr>
              <a:t>三地址指令（</a:t>
            </a:r>
            <a:r>
              <a:rPr lang="en-US" altLang="zh-CN" sz="1800">
                <a:solidFill>
                  <a:srgbClr val="CC3300"/>
                </a:solidFill>
                <a:latin typeface="Arial" panose="020B0604020202020204" pitchFamily="34" charset="0"/>
                <a:ea typeface="黑体" panose="02010609060101010101" pitchFamily="49" charset="-122"/>
              </a:rPr>
              <a:t>RISC</a:t>
            </a:r>
            <a:r>
              <a:rPr lang="zh-CN" altLang="en-US" sz="1800">
                <a:solidFill>
                  <a:srgbClr val="CC3300"/>
                </a:solidFill>
                <a:latin typeface="Arial" panose="020B0604020202020204" pitchFamily="34" charset="0"/>
                <a:ea typeface="黑体" panose="02010609060101010101" pitchFamily="49" charset="-122"/>
              </a:rPr>
              <a:t>风格）</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分别作为双目运算中两个源操作数的地址和一个结果的地址。</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a:solidFill>
                  <a:srgbClr val="CC3300"/>
                </a:solidFill>
                <a:latin typeface="Arial" panose="020B0604020202020204" pitchFamily="34" charset="0"/>
                <a:ea typeface="黑体" panose="02010609060101010101" pitchFamily="49" charset="-122"/>
              </a:rPr>
              <a:t>多地址指令</a:t>
            </a:r>
          </a:p>
          <a:p>
            <a:pPr>
              <a:lnSpc>
                <a:spcPct val="120000"/>
              </a:lnSpc>
              <a:spcBef>
                <a:spcPct val="0"/>
              </a:spcBef>
              <a:buFont typeface="Monotype Sorts" pitchFamily="2" charset="2"/>
              <a:buChar char=" "/>
            </a:pPr>
            <a:r>
              <a:rPr lang="zh-CN" altLang="en-US" sz="1800">
                <a:solidFill>
                  <a:srgbClr val="31209A"/>
                </a:solidFill>
                <a:latin typeface="Arial" panose="020B0604020202020204" pitchFamily="34" charset="0"/>
                <a:ea typeface="黑体" panose="02010609060101010101" pitchFamily="49" charset="-122"/>
              </a:rPr>
              <a:t>用于成批数据处理的指令，如</a:t>
            </a:r>
            <a:r>
              <a:rPr lang="en-US" altLang="zh-CN" sz="1800">
                <a:solidFill>
                  <a:srgbClr val="31209A"/>
                </a:solidFill>
                <a:latin typeface="Arial" panose="020B0604020202020204" pitchFamily="34" charset="0"/>
                <a:ea typeface="黑体" panose="02010609060101010101" pitchFamily="49" charset="-122"/>
              </a:rPr>
              <a:t>:</a:t>
            </a:r>
            <a:r>
              <a:rPr lang="zh-CN" altLang="en-US" sz="1800">
                <a:solidFill>
                  <a:srgbClr val="31209A"/>
                </a:solidFill>
                <a:latin typeface="Arial" panose="020B0604020202020204" pitchFamily="34" charset="0"/>
                <a:ea typeface="黑体" panose="02010609060101010101" pitchFamily="49" charset="-122"/>
              </a:rPr>
              <a:t>向量 </a:t>
            </a:r>
            <a:r>
              <a:rPr lang="en-US" altLang="zh-CN" sz="1800">
                <a:solidFill>
                  <a:srgbClr val="31209A"/>
                </a:solidFill>
                <a:latin typeface="Arial" panose="020B0604020202020204" pitchFamily="34" charset="0"/>
                <a:ea typeface="黑体" panose="02010609060101010101" pitchFamily="49" charset="-122"/>
              </a:rPr>
              <a:t>/ </a:t>
            </a:r>
            <a:r>
              <a:rPr lang="zh-CN" altLang="en-US" sz="1800">
                <a:solidFill>
                  <a:srgbClr val="31209A"/>
                </a:solidFill>
                <a:latin typeface="Arial" panose="020B0604020202020204" pitchFamily="34" charset="0"/>
                <a:ea typeface="黑体" panose="02010609060101010101" pitchFamily="49" charset="-122"/>
              </a:rPr>
              <a:t>矩阵等运算的</a:t>
            </a:r>
            <a:r>
              <a:rPr lang="en-US" altLang="zh-CN" sz="1800">
                <a:solidFill>
                  <a:srgbClr val="31209A"/>
                </a:solidFill>
                <a:latin typeface="Arial" panose="020B0604020202020204" pitchFamily="34" charset="0"/>
                <a:ea typeface="黑体" panose="02010609060101010101" pitchFamily="49" charset="-122"/>
              </a:rPr>
              <a:t>SIMD</a:t>
            </a:r>
            <a:r>
              <a:rPr lang="zh-CN" altLang="en-US" sz="1800">
                <a:solidFill>
                  <a:srgbClr val="31209A"/>
                </a:solidFill>
                <a:latin typeface="Arial" panose="020B0604020202020204" pitchFamily="34" charset="0"/>
                <a:ea typeface="黑体" panose="02010609060101010101" pitchFamily="49" charset="-122"/>
              </a:rPr>
              <a:t>指令。</a:t>
            </a:r>
            <a:endParaRPr lang="zh-CN" altLang="en-US" sz="1800">
              <a:latin typeface="Arial" panose="020B0604020202020204" pitchFamily="34" charset="0"/>
              <a:ea typeface="黑体" panose="02010609060101010101" pitchFamily="49" charset="-122"/>
            </a:endParaRPr>
          </a:p>
        </p:txBody>
      </p:sp>
      <p:grpSp>
        <p:nvGrpSpPr>
          <p:cNvPr id="2" name="组合 1"/>
          <p:cNvGrpSpPr>
            <a:grpSpLocks/>
          </p:cNvGrpSpPr>
          <p:nvPr/>
        </p:nvGrpSpPr>
        <p:grpSpPr bwMode="auto">
          <a:xfrm>
            <a:off x="1409700" y="1636713"/>
            <a:ext cx="1066800" cy="336550"/>
            <a:chOff x="1409968" y="1635964"/>
            <a:chExt cx="1066800" cy="336550"/>
          </a:xfrm>
        </p:grpSpPr>
        <p:sp>
          <p:nvSpPr>
            <p:cNvPr id="7195" name="Rectangle 5"/>
            <p:cNvSpPr>
              <a:spLocks noChangeArrowheads="1"/>
            </p:cNvSpPr>
            <p:nvPr/>
          </p:nvSpPr>
          <p:spPr bwMode="auto">
            <a:xfrm flipV="1">
              <a:off x="1409968" y="1694922"/>
              <a:ext cx="1066800" cy="2358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6" name="Text Box 6"/>
            <p:cNvSpPr txBox="1">
              <a:spLocks noChangeArrowheads="1"/>
            </p:cNvSpPr>
            <p:nvPr/>
          </p:nvSpPr>
          <p:spPr bwMode="auto">
            <a:xfrm>
              <a:off x="1638568" y="1635964"/>
              <a:ext cx="685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grpSp>
      <p:grpSp>
        <p:nvGrpSpPr>
          <p:cNvPr id="3" name="组合 2"/>
          <p:cNvGrpSpPr>
            <a:grpSpLocks/>
          </p:cNvGrpSpPr>
          <p:nvPr/>
        </p:nvGrpSpPr>
        <p:grpSpPr bwMode="auto">
          <a:xfrm>
            <a:off x="1331913" y="3201988"/>
            <a:ext cx="1847850" cy="336550"/>
            <a:chOff x="1332180" y="3201239"/>
            <a:chExt cx="1847850" cy="336550"/>
          </a:xfrm>
        </p:grpSpPr>
        <p:sp>
          <p:nvSpPr>
            <p:cNvPr id="7191" name="Line 8"/>
            <p:cNvSpPr>
              <a:spLocks noChangeShapeType="1"/>
            </p:cNvSpPr>
            <p:nvPr/>
          </p:nvSpPr>
          <p:spPr bwMode="auto">
            <a:xfrm>
              <a:off x="2340098" y="3201239"/>
              <a:ext cx="0" cy="26139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2" name="Rectangle 9"/>
            <p:cNvSpPr>
              <a:spLocks noChangeArrowheads="1"/>
            </p:cNvSpPr>
            <p:nvPr/>
          </p:nvSpPr>
          <p:spPr bwMode="auto">
            <a:xfrm flipV="1">
              <a:off x="1332180" y="3201239"/>
              <a:ext cx="1763857" cy="26139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3" name="Text Box 10"/>
            <p:cNvSpPr txBox="1">
              <a:spLocks noChangeArrowheads="1"/>
            </p:cNvSpPr>
            <p:nvPr/>
          </p:nvSpPr>
          <p:spPr bwMode="auto">
            <a:xfrm>
              <a:off x="1584160" y="3201239"/>
              <a:ext cx="755939"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94" name="Text Box 11"/>
            <p:cNvSpPr txBox="1">
              <a:spLocks noChangeArrowheads="1"/>
            </p:cNvSpPr>
            <p:nvPr/>
          </p:nvSpPr>
          <p:spPr bwMode="auto">
            <a:xfrm>
              <a:off x="2508085" y="3201239"/>
              <a:ext cx="67194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grpSp>
      <p:grpSp>
        <p:nvGrpSpPr>
          <p:cNvPr id="5" name="组合 4"/>
          <p:cNvGrpSpPr>
            <a:grpSpLocks/>
          </p:cNvGrpSpPr>
          <p:nvPr/>
        </p:nvGrpSpPr>
        <p:grpSpPr bwMode="auto">
          <a:xfrm>
            <a:off x="1460500" y="5243513"/>
            <a:ext cx="2895600" cy="336550"/>
            <a:chOff x="1460768" y="5242764"/>
            <a:chExt cx="2895600" cy="336550"/>
          </a:xfrm>
        </p:grpSpPr>
        <p:sp>
          <p:nvSpPr>
            <p:cNvPr id="7183" name="Line 14"/>
            <p:cNvSpPr>
              <a:spLocks noChangeShapeType="1"/>
            </p:cNvSpPr>
            <p:nvPr/>
          </p:nvSpPr>
          <p:spPr bwMode="auto">
            <a:xfrm>
              <a:off x="2451368" y="5301722"/>
              <a:ext cx="0" cy="2358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4" name="Text Box 15"/>
            <p:cNvSpPr txBox="1">
              <a:spLocks noChangeArrowheads="1"/>
            </p:cNvSpPr>
            <p:nvPr/>
          </p:nvSpPr>
          <p:spPr bwMode="auto">
            <a:xfrm>
              <a:off x="3137168" y="5242764"/>
              <a:ext cx="609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sp>
          <p:nvSpPr>
            <p:cNvPr id="7185" name="Text Box 16"/>
            <p:cNvSpPr txBox="1">
              <a:spLocks noChangeArrowheads="1"/>
            </p:cNvSpPr>
            <p:nvPr/>
          </p:nvSpPr>
          <p:spPr bwMode="auto">
            <a:xfrm>
              <a:off x="3746768" y="5242764"/>
              <a:ext cx="609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A3</a:t>
              </a:r>
            </a:p>
          </p:txBody>
        </p:sp>
        <p:sp>
          <p:nvSpPr>
            <p:cNvPr id="7186" name="Rectangle 17"/>
            <p:cNvSpPr>
              <a:spLocks noChangeArrowheads="1"/>
            </p:cNvSpPr>
            <p:nvPr/>
          </p:nvSpPr>
          <p:spPr bwMode="auto">
            <a:xfrm flipV="1">
              <a:off x="1460768" y="5301722"/>
              <a:ext cx="2819400" cy="23583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87" name="Text Box 18"/>
            <p:cNvSpPr txBox="1">
              <a:spLocks noChangeArrowheads="1"/>
            </p:cNvSpPr>
            <p:nvPr/>
          </p:nvSpPr>
          <p:spPr bwMode="auto">
            <a:xfrm>
              <a:off x="1689368" y="5242764"/>
              <a:ext cx="685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8" name="Text Box 19"/>
            <p:cNvSpPr txBox="1">
              <a:spLocks noChangeArrowheads="1"/>
            </p:cNvSpPr>
            <p:nvPr/>
          </p:nvSpPr>
          <p:spPr bwMode="auto">
            <a:xfrm>
              <a:off x="2527568" y="5242764"/>
              <a:ext cx="609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89" name="Line 20"/>
            <p:cNvSpPr>
              <a:spLocks noChangeShapeType="1"/>
            </p:cNvSpPr>
            <p:nvPr/>
          </p:nvSpPr>
          <p:spPr bwMode="auto">
            <a:xfrm>
              <a:off x="3060968" y="5301722"/>
              <a:ext cx="0" cy="2358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90" name="Line 21"/>
            <p:cNvSpPr>
              <a:spLocks noChangeShapeType="1"/>
            </p:cNvSpPr>
            <p:nvPr/>
          </p:nvSpPr>
          <p:spPr bwMode="auto">
            <a:xfrm>
              <a:off x="3670568" y="5301722"/>
              <a:ext cx="0" cy="2358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4" name="组合 3"/>
          <p:cNvGrpSpPr>
            <a:grpSpLocks/>
          </p:cNvGrpSpPr>
          <p:nvPr/>
        </p:nvGrpSpPr>
        <p:grpSpPr bwMode="auto">
          <a:xfrm>
            <a:off x="1414463" y="4197350"/>
            <a:ext cx="2286000" cy="336550"/>
            <a:chOff x="1414730" y="4196601"/>
            <a:chExt cx="2286000" cy="336550"/>
          </a:xfrm>
        </p:grpSpPr>
        <p:sp>
          <p:nvSpPr>
            <p:cNvPr id="7177" name="Text Box 23"/>
            <p:cNvSpPr txBox="1">
              <a:spLocks noChangeArrowheads="1"/>
            </p:cNvSpPr>
            <p:nvPr/>
          </p:nvSpPr>
          <p:spPr bwMode="auto">
            <a:xfrm>
              <a:off x="2557730" y="4196601"/>
              <a:ext cx="609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78" name="Rectangle 24"/>
            <p:cNvSpPr>
              <a:spLocks noChangeArrowheads="1"/>
            </p:cNvSpPr>
            <p:nvPr/>
          </p:nvSpPr>
          <p:spPr bwMode="auto">
            <a:xfrm flipV="1">
              <a:off x="1414730" y="4259459"/>
              <a:ext cx="2209800" cy="25143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79" name="Text Box 25"/>
            <p:cNvSpPr txBox="1">
              <a:spLocks noChangeArrowheads="1"/>
            </p:cNvSpPr>
            <p:nvPr/>
          </p:nvSpPr>
          <p:spPr bwMode="auto">
            <a:xfrm>
              <a:off x="1643330" y="4196601"/>
              <a:ext cx="685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0" name="Line 26"/>
            <p:cNvSpPr>
              <a:spLocks noChangeShapeType="1"/>
            </p:cNvSpPr>
            <p:nvPr/>
          </p:nvSpPr>
          <p:spPr bwMode="auto">
            <a:xfrm>
              <a:off x="2481530" y="4259459"/>
              <a:ext cx="0" cy="25143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1" name="Line 27"/>
            <p:cNvSpPr>
              <a:spLocks noChangeShapeType="1"/>
            </p:cNvSpPr>
            <p:nvPr/>
          </p:nvSpPr>
          <p:spPr bwMode="auto">
            <a:xfrm>
              <a:off x="3091130" y="4259459"/>
              <a:ext cx="0" cy="25143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2" name="Text Box 28"/>
            <p:cNvSpPr txBox="1">
              <a:spLocks noChangeArrowheads="1"/>
            </p:cNvSpPr>
            <p:nvPr/>
          </p:nvSpPr>
          <p:spPr bwMode="auto">
            <a:xfrm>
              <a:off x="3091130" y="4196601"/>
              <a:ext cx="609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grpSp>
      <p:sp>
        <p:nvSpPr>
          <p:cNvPr id="6" name="灯片编号占位符 5"/>
          <p:cNvSpPr>
            <a:spLocks noGrp="1"/>
          </p:cNvSpPr>
          <p:nvPr>
            <p:ph type="sldNum" sz="quarter" idx="4"/>
          </p:nvPr>
        </p:nvSpPr>
        <p:spPr/>
        <p:txBody>
          <a:bodyPr/>
          <a:lstStyle/>
          <a:p>
            <a:fld id="{395DEAD1-49DF-46A7-BC72-EE85A9CC6BAA}"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down)">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down)">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down)">
                                      <p:cBhvr>
                                        <p:cTn id="22" dur="500"/>
                                        <p:tgtEl>
                                          <p:spTgt spid="7171">
                                            <p:txEl>
                                              <p:pRg st="3" end="3"/>
                                            </p:txEl>
                                          </p:spTgt>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Effect transition="in" filter="wipe(down)">
                                      <p:cBhvr>
                                        <p:cTn id="31" dur="500"/>
                                        <p:tgtEl>
                                          <p:spTgt spid="7171">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7171">
                                            <p:txEl>
                                              <p:pRg st="5" end="5"/>
                                            </p:txEl>
                                          </p:spTgt>
                                        </p:tgtEl>
                                        <p:attrNameLst>
                                          <p:attrName>style.visibility</p:attrName>
                                        </p:attrNameLst>
                                      </p:cBhvr>
                                      <p:to>
                                        <p:strVal val="visible"/>
                                      </p:to>
                                    </p:set>
                                    <p:animEffect transition="in" filter="wipe(down)">
                                      <p:cBhvr>
                                        <p:cTn id="36" dur="500"/>
                                        <p:tgtEl>
                                          <p:spTgt spid="7171">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7171">
                                            <p:txEl>
                                              <p:pRg st="6" end="6"/>
                                            </p:txEl>
                                          </p:spTgt>
                                        </p:tgtEl>
                                        <p:attrNameLst>
                                          <p:attrName>style.visibility</p:attrName>
                                        </p:attrNameLst>
                                      </p:cBhvr>
                                      <p:to>
                                        <p:strVal val="visible"/>
                                      </p:to>
                                    </p:set>
                                    <p:animEffect transition="in" filter="wipe(down)">
                                      <p:cBhvr>
                                        <p:cTn id="41" dur="500"/>
                                        <p:tgtEl>
                                          <p:spTgt spid="7171">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7171">
                                            <p:txEl>
                                              <p:pRg st="7" end="7"/>
                                            </p:txEl>
                                          </p:spTgt>
                                        </p:tgtEl>
                                        <p:attrNameLst>
                                          <p:attrName>style.visibility</p:attrName>
                                        </p:attrNameLst>
                                      </p:cBhvr>
                                      <p:to>
                                        <p:strVal val="visible"/>
                                      </p:to>
                                    </p:set>
                                    <p:animEffect transition="in" filter="wipe(down)">
                                      <p:cBhvr>
                                        <p:cTn id="46" dur="500"/>
                                        <p:tgtEl>
                                          <p:spTgt spid="7171">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7171">
                                            <p:txEl>
                                              <p:pRg st="8" end="8"/>
                                            </p:txEl>
                                          </p:spTgt>
                                        </p:tgtEl>
                                        <p:attrNameLst>
                                          <p:attrName>style.visibility</p:attrName>
                                        </p:attrNameLst>
                                      </p:cBhvr>
                                      <p:to>
                                        <p:strVal val="visible"/>
                                      </p:to>
                                    </p:set>
                                    <p:animEffect transition="in" filter="wipe(down)">
                                      <p:cBhvr>
                                        <p:cTn id="51" dur="500"/>
                                        <p:tgtEl>
                                          <p:spTgt spid="7171">
                                            <p:txEl>
                                              <p:pRg st="8" end="8"/>
                                            </p:txEl>
                                          </p:spTgt>
                                        </p:tgtEl>
                                      </p:cBhvr>
                                    </p:animEffect>
                                  </p:childTnLst>
                                </p:cTn>
                              </p:par>
                            </p:childTnLst>
                          </p:cTn>
                        </p:par>
                        <p:par>
                          <p:cTn id="52" fill="hold" nodeType="afterGroup">
                            <p:stCondLst>
                              <p:cond delay="500"/>
                            </p:stCondLst>
                            <p:childTnLst>
                              <p:par>
                                <p:cTn id="53" presetID="22" presetClass="entr" presetSubtype="4"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7172">
                                            <p:txEl>
                                              <p:pRg st="0" end="0"/>
                                            </p:txEl>
                                          </p:spTgt>
                                        </p:tgtEl>
                                        <p:attrNameLst>
                                          <p:attrName>style.visibility</p:attrName>
                                        </p:attrNameLst>
                                      </p:cBhvr>
                                      <p:to>
                                        <p:strVal val="visible"/>
                                      </p:to>
                                    </p:set>
                                    <p:animEffect transition="in" filter="wipe(down)">
                                      <p:cBhvr>
                                        <p:cTn id="60" dur="500"/>
                                        <p:tgtEl>
                                          <p:spTgt spid="7172">
                                            <p:txEl>
                                              <p:pRg st="0" end="0"/>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7172">
                                            <p:txEl>
                                              <p:pRg st="1" end="1"/>
                                            </p:txEl>
                                          </p:spTgt>
                                        </p:tgtEl>
                                        <p:attrNameLst>
                                          <p:attrName>style.visibility</p:attrName>
                                        </p:attrNameLst>
                                      </p:cBhvr>
                                      <p:to>
                                        <p:strVal val="visible"/>
                                      </p:to>
                                    </p:set>
                                    <p:animEffect transition="in" filter="wipe(down)">
                                      <p:cBhvr>
                                        <p:cTn id="65" dur="500"/>
                                        <p:tgtEl>
                                          <p:spTgt spid="7172">
                                            <p:txEl>
                                              <p:pRg st="1" end="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7172">
                                            <p:txEl>
                                              <p:pRg st="2" end="2"/>
                                            </p:txEl>
                                          </p:spTgt>
                                        </p:tgtEl>
                                        <p:attrNameLst>
                                          <p:attrName>style.visibility</p:attrName>
                                        </p:attrNameLst>
                                      </p:cBhvr>
                                      <p:to>
                                        <p:strVal val="visible"/>
                                      </p:to>
                                    </p:set>
                                    <p:animEffect transition="in" filter="wipe(down)">
                                      <p:cBhvr>
                                        <p:cTn id="70" dur="500"/>
                                        <p:tgtEl>
                                          <p:spTgt spid="7172">
                                            <p:txEl>
                                              <p:pRg st="2" end="2"/>
                                            </p:txEl>
                                          </p:spTgt>
                                        </p:tgtEl>
                                      </p:cBhvr>
                                    </p:animEffect>
                                  </p:childTnLst>
                                </p:cTn>
                              </p:par>
                            </p:childTnLst>
                          </p:cTn>
                        </p:par>
                        <p:par>
                          <p:cTn id="71" fill="hold" nodeType="afterGroup">
                            <p:stCondLst>
                              <p:cond delay="500"/>
                            </p:stCondLst>
                            <p:childTnLst>
                              <p:par>
                                <p:cTn id="72" presetID="22" presetClass="entr" presetSubtype="4" fill="hold"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down)">
                                      <p:cBhvr>
                                        <p:cTn id="74" dur="500"/>
                                        <p:tgtEl>
                                          <p:spTgt spid="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nodeType="clickEffect">
                                  <p:stCondLst>
                                    <p:cond delay="0"/>
                                  </p:stCondLst>
                                  <p:childTnLst>
                                    <p:set>
                                      <p:cBhvr>
                                        <p:cTn id="78" dur="1" fill="hold">
                                          <p:stCondLst>
                                            <p:cond delay="0"/>
                                          </p:stCondLst>
                                        </p:cTn>
                                        <p:tgtEl>
                                          <p:spTgt spid="7172">
                                            <p:txEl>
                                              <p:pRg st="3" end="3"/>
                                            </p:txEl>
                                          </p:spTgt>
                                        </p:tgtEl>
                                        <p:attrNameLst>
                                          <p:attrName>style.visibility</p:attrName>
                                        </p:attrNameLst>
                                      </p:cBhvr>
                                      <p:to>
                                        <p:strVal val="visible"/>
                                      </p:to>
                                    </p:set>
                                    <p:animEffect transition="in" filter="wipe(down)">
                                      <p:cBhvr>
                                        <p:cTn id="79" dur="500"/>
                                        <p:tgtEl>
                                          <p:spTgt spid="7172">
                                            <p:txEl>
                                              <p:pRg st="3" end="3"/>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7172">
                                            <p:txEl>
                                              <p:pRg st="4" end="4"/>
                                            </p:txEl>
                                          </p:spTgt>
                                        </p:tgtEl>
                                        <p:attrNameLst>
                                          <p:attrName>style.visibility</p:attrName>
                                        </p:attrNameLst>
                                      </p:cBhvr>
                                      <p:to>
                                        <p:strVal val="visible"/>
                                      </p:to>
                                    </p:set>
                                    <p:animEffect transition="in" filter="wipe(down)">
                                      <p:cBhvr>
                                        <p:cTn id="84" dur="500"/>
                                        <p:tgtEl>
                                          <p:spTgt spid="7172">
                                            <p:txEl>
                                              <p:pRg st="4" end="4"/>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nodeType="clickEffect">
                                  <p:stCondLst>
                                    <p:cond delay="0"/>
                                  </p:stCondLst>
                                  <p:childTnLst>
                                    <p:set>
                                      <p:cBhvr>
                                        <p:cTn id="88" dur="1" fill="hold">
                                          <p:stCondLst>
                                            <p:cond delay="0"/>
                                          </p:stCondLst>
                                        </p:cTn>
                                        <p:tgtEl>
                                          <p:spTgt spid="7172">
                                            <p:txEl>
                                              <p:pRg st="5" end="5"/>
                                            </p:txEl>
                                          </p:spTgt>
                                        </p:tgtEl>
                                        <p:attrNameLst>
                                          <p:attrName>style.visibility</p:attrName>
                                        </p:attrNameLst>
                                      </p:cBhvr>
                                      <p:to>
                                        <p:strVal val="visible"/>
                                      </p:to>
                                    </p:set>
                                    <p:animEffect transition="in" filter="wipe(down)">
                                      <p:cBhvr>
                                        <p:cTn id="89" dur="500"/>
                                        <p:tgtEl>
                                          <p:spTgt spid="7172">
                                            <p:txEl>
                                              <p:pRg st="5" end="5"/>
                                            </p:txEl>
                                          </p:spTgt>
                                        </p:tgtEl>
                                      </p:cBhvr>
                                    </p:animEffect>
                                  </p:childTnLst>
                                </p:cTn>
                              </p:par>
                            </p:childTnLst>
                          </p:cTn>
                        </p:par>
                        <p:par>
                          <p:cTn id="90" fill="hold" nodeType="afterGroup">
                            <p:stCondLst>
                              <p:cond delay="500"/>
                            </p:stCondLst>
                            <p:childTnLst>
                              <p:par>
                                <p:cTn id="91" presetID="22" presetClass="entr" presetSubtype="4" fill="hold" nodeType="after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wipe(down)">
                                      <p:cBhvr>
                                        <p:cTn id="93" dur="500"/>
                                        <p:tgtEl>
                                          <p:spTgt spid="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7172">
                                            <p:txEl>
                                              <p:pRg st="6" end="6"/>
                                            </p:txEl>
                                          </p:spTgt>
                                        </p:tgtEl>
                                        <p:attrNameLst>
                                          <p:attrName>style.visibility</p:attrName>
                                        </p:attrNameLst>
                                      </p:cBhvr>
                                      <p:to>
                                        <p:strVal val="visible"/>
                                      </p:to>
                                    </p:set>
                                    <p:animEffect transition="in" filter="wipe(down)">
                                      <p:cBhvr>
                                        <p:cTn id="98" dur="500"/>
                                        <p:tgtEl>
                                          <p:spTgt spid="7172">
                                            <p:txEl>
                                              <p:pRg st="6" end="6"/>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7172">
                                            <p:txEl>
                                              <p:pRg st="7" end="7"/>
                                            </p:txEl>
                                          </p:spTgt>
                                        </p:tgtEl>
                                        <p:attrNameLst>
                                          <p:attrName>style.visibility</p:attrName>
                                        </p:attrNameLst>
                                      </p:cBhvr>
                                      <p:to>
                                        <p:strVal val="visible"/>
                                      </p:to>
                                    </p:set>
                                    <p:animEffect transition="in" filter="wipe(down)">
                                      <p:cBhvr>
                                        <p:cTn id="103" dur="500"/>
                                        <p:tgtEl>
                                          <p:spTgt spid="71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00100" y="57150"/>
            <a:ext cx="3700463" cy="368300"/>
          </a:xfrm>
        </p:spPr>
        <p:txBody>
          <a:bodyPr/>
          <a:lstStyle/>
          <a:p>
            <a:r>
              <a:rPr lang="en-US" altLang="zh-CN" smtClean="0">
                <a:ea typeface="宋体" charset="-122"/>
              </a:rPr>
              <a:t>Example</a:t>
            </a:r>
            <a:r>
              <a:rPr lang="zh-CN" altLang="en-US" smtClean="0">
                <a:ea typeface="宋体" charset="-122"/>
              </a:rPr>
              <a:t>：算术运算 </a:t>
            </a:r>
            <a:endParaRPr lang="zh-CN" altLang="en-US" sz="1400" smtClean="0">
              <a:ea typeface="宋体" charset="-122"/>
            </a:endParaRPr>
          </a:p>
        </p:txBody>
      </p:sp>
      <p:sp>
        <p:nvSpPr>
          <p:cNvPr id="72707" name="Rectangle 3"/>
          <p:cNvSpPr>
            <a:spLocks noChangeArrowheads="1"/>
          </p:cNvSpPr>
          <p:nvPr/>
        </p:nvSpPr>
        <p:spPr bwMode="auto">
          <a:xfrm>
            <a:off x="733425" y="736600"/>
            <a:ext cx="6799263" cy="822325"/>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(g+h) - (i+j), </a:t>
            </a:r>
          </a:p>
          <a:p>
            <a:r>
              <a:rPr lang="en-US" altLang="zh-CN" sz="2400">
                <a:solidFill>
                  <a:schemeClr val="tx1"/>
                </a:solidFill>
                <a:latin typeface="Times New Roman" pitchFamily="18" charset="0"/>
              </a:rPr>
              <a:t>assuming f, g, h, i, j be assigned to $1, $2, $3, $4, $5</a:t>
            </a:r>
          </a:p>
        </p:txBody>
      </p:sp>
      <p:sp>
        <p:nvSpPr>
          <p:cNvPr id="224260" name="Rectangle 4"/>
          <p:cNvSpPr>
            <a:spLocks noChangeArrowheads="1"/>
          </p:cNvSpPr>
          <p:nvPr/>
        </p:nvSpPr>
        <p:spPr bwMode="auto">
          <a:xfrm>
            <a:off x="1311275" y="1836738"/>
            <a:ext cx="1685925" cy="1171575"/>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 $7, $2, $3</a:t>
            </a:r>
          </a:p>
          <a:p>
            <a:pPr>
              <a:spcBef>
                <a:spcPct val="25000"/>
              </a:spcBef>
            </a:pPr>
            <a:r>
              <a:rPr lang="en-US" altLang="zh-CN" sz="2000">
                <a:solidFill>
                  <a:schemeClr val="tx1"/>
                </a:solidFill>
                <a:latin typeface="Times New Roman" pitchFamily="18" charset="0"/>
              </a:rPr>
              <a:t>add $8, $4, $5</a:t>
            </a:r>
          </a:p>
          <a:p>
            <a:pPr>
              <a:spcBef>
                <a:spcPct val="25000"/>
              </a:spcBef>
            </a:pPr>
            <a:r>
              <a:rPr lang="en-US" altLang="zh-CN" sz="2000">
                <a:solidFill>
                  <a:schemeClr val="tx1"/>
                </a:solidFill>
                <a:latin typeface="Times New Roman" pitchFamily="18" charset="0"/>
              </a:rPr>
              <a:t>sub $1, $7, $8</a:t>
            </a:r>
          </a:p>
        </p:txBody>
      </p:sp>
      <p:sp>
        <p:nvSpPr>
          <p:cNvPr id="224261" name="Rectangle 5"/>
          <p:cNvSpPr>
            <a:spLocks noChangeArrowheads="1"/>
          </p:cNvSpPr>
          <p:nvPr/>
        </p:nvSpPr>
        <p:spPr bwMode="auto">
          <a:xfrm>
            <a:off x="3675063" y="1690688"/>
            <a:ext cx="5040312" cy="1158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ea typeface="黑体" pitchFamily="49" charset="-122"/>
              </a:rPr>
              <a:t>寄存器资源由编译器分配！</a:t>
            </a:r>
          </a:p>
          <a:p>
            <a:pPr>
              <a:spcBef>
                <a:spcPct val="25000"/>
              </a:spcBef>
            </a:pPr>
            <a:r>
              <a:rPr lang="zh-CN" altLang="en-US" sz="2000">
                <a:solidFill>
                  <a:srgbClr val="EE3900"/>
                </a:solidFill>
                <a:ea typeface="黑体" pitchFamily="49" charset="-122"/>
              </a:rPr>
              <a:t>简单变量尽量被分配在寄存器中，为什么？</a:t>
            </a:r>
          </a:p>
          <a:p>
            <a:pPr>
              <a:spcBef>
                <a:spcPct val="25000"/>
              </a:spcBef>
            </a:pPr>
            <a:r>
              <a:rPr lang="zh-CN" altLang="en-US" sz="2000">
                <a:solidFill>
                  <a:srgbClr val="EE3900"/>
                </a:solidFill>
                <a:ea typeface="黑体" pitchFamily="49" charset="-122"/>
              </a:rPr>
              <a:t>程序中的常数如何处理呢？</a:t>
            </a:r>
          </a:p>
        </p:txBody>
      </p:sp>
      <p:sp>
        <p:nvSpPr>
          <p:cNvPr id="224262" name="Rectangle 6"/>
          <p:cNvSpPr>
            <a:spLocks noChangeArrowheads="1"/>
          </p:cNvSpPr>
          <p:nvPr/>
        </p:nvSpPr>
        <p:spPr bwMode="auto">
          <a:xfrm>
            <a:off x="738188" y="3465513"/>
            <a:ext cx="3276600" cy="4572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(g+100) - (i+50)</a:t>
            </a:r>
          </a:p>
        </p:txBody>
      </p:sp>
      <p:sp>
        <p:nvSpPr>
          <p:cNvPr id="224264" name="Rectangle 8"/>
          <p:cNvSpPr>
            <a:spLocks noChangeArrowheads="1"/>
          </p:cNvSpPr>
          <p:nvPr/>
        </p:nvSpPr>
        <p:spPr bwMode="auto">
          <a:xfrm>
            <a:off x="4191000" y="4724400"/>
            <a:ext cx="4545013" cy="396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latin typeface="Times New Roman" pitchFamily="18" charset="0"/>
                <a:ea typeface="黑体" pitchFamily="49" charset="-122"/>
              </a:rPr>
              <a:t>问题：以下程序如何处理呢？</a:t>
            </a:r>
          </a:p>
        </p:txBody>
      </p:sp>
      <p:sp>
        <p:nvSpPr>
          <p:cNvPr id="224265" name="Rectangle 9"/>
          <p:cNvSpPr>
            <a:spLocks noChangeArrowheads="1"/>
          </p:cNvSpPr>
          <p:nvPr/>
        </p:nvSpPr>
        <p:spPr bwMode="auto">
          <a:xfrm>
            <a:off x="4351338" y="5160963"/>
            <a:ext cx="3581400" cy="4572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E.g.   f= (g+65000) - (i+50)</a:t>
            </a:r>
          </a:p>
        </p:txBody>
      </p:sp>
      <p:grpSp>
        <p:nvGrpSpPr>
          <p:cNvPr id="2" name="Group 13"/>
          <p:cNvGrpSpPr>
            <a:grpSpLocks/>
          </p:cNvGrpSpPr>
          <p:nvPr/>
        </p:nvGrpSpPr>
        <p:grpSpPr bwMode="auto">
          <a:xfrm>
            <a:off x="2886075" y="4835525"/>
            <a:ext cx="571500" cy="304800"/>
            <a:chOff x="1920" y="3468"/>
            <a:chExt cx="360" cy="192"/>
          </a:xfrm>
        </p:grpSpPr>
        <p:sp>
          <p:nvSpPr>
            <p:cNvPr id="72722" name="Line 11"/>
            <p:cNvSpPr>
              <a:spLocks noChangeShapeType="1"/>
            </p:cNvSpPr>
            <p:nvPr/>
          </p:nvSpPr>
          <p:spPr bwMode="auto">
            <a:xfrm flipH="1">
              <a:off x="1920" y="3474"/>
              <a:ext cx="360" cy="174"/>
            </a:xfrm>
            <a:prstGeom prst="line">
              <a:avLst/>
            </a:prstGeom>
            <a:noFill/>
            <a:ln w="12700">
              <a:solidFill>
                <a:schemeClr val="tx1"/>
              </a:solidFill>
              <a:round/>
              <a:headEnd/>
              <a:tailEnd/>
            </a:ln>
          </p:spPr>
          <p:txBody>
            <a:bodyPr wrap="none" lIns="63500" tIns="25400" rIns="63500" bIns="25400">
              <a:spAutoFit/>
            </a:bodyPr>
            <a:lstStyle/>
            <a:p>
              <a:endParaRPr lang="zh-CN" altLang="en-US"/>
            </a:p>
          </p:txBody>
        </p:sp>
        <p:sp>
          <p:nvSpPr>
            <p:cNvPr id="72723" name="Line 12"/>
            <p:cNvSpPr>
              <a:spLocks noChangeShapeType="1"/>
            </p:cNvSpPr>
            <p:nvPr/>
          </p:nvSpPr>
          <p:spPr bwMode="auto">
            <a:xfrm>
              <a:off x="1932" y="3468"/>
              <a:ext cx="342" cy="192"/>
            </a:xfrm>
            <a:prstGeom prst="line">
              <a:avLst/>
            </a:prstGeom>
            <a:noFill/>
            <a:ln w="12700">
              <a:solidFill>
                <a:schemeClr val="tx1"/>
              </a:solidFill>
              <a:round/>
              <a:headEnd/>
              <a:tailEnd/>
            </a:ln>
          </p:spPr>
          <p:txBody>
            <a:bodyPr lIns="63500" tIns="25400" rIns="63500" bIns="25400">
              <a:spAutoFit/>
            </a:bodyPr>
            <a:lstStyle/>
            <a:p>
              <a:endParaRPr lang="zh-CN" altLang="en-US"/>
            </a:p>
          </p:txBody>
        </p:sp>
      </p:grpSp>
      <p:grpSp>
        <p:nvGrpSpPr>
          <p:cNvPr id="3" name="Group 16"/>
          <p:cNvGrpSpPr>
            <a:grpSpLocks/>
          </p:cNvGrpSpPr>
          <p:nvPr/>
        </p:nvGrpSpPr>
        <p:grpSpPr bwMode="auto">
          <a:xfrm>
            <a:off x="4114800" y="3182938"/>
            <a:ext cx="2286000" cy="1171575"/>
            <a:chOff x="2718" y="2619"/>
            <a:chExt cx="1440" cy="738"/>
          </a:xfrm>
        </p:grpSpPr>
        <p:sp>
          <p:nvSpPr>
            <p:cNvPr id="72720" name="Rectangle 7"/>
            <p:cNvSpPr>
              <a:spLocks noChangeArrowheads="1"/>
            </p:cNvSpPr>
            <p:nvPr/>
          </p:nvSpPr>
          <p:spPr bwMode="auto">
            <a:xfrm>
              <a:off x="2972" y="2619"/>
              <a:ext cx="1186" cy="738"/>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addi $7, $2, </a:t>
              </a:r>
              <a:r>
                <a:rPr lang="en-US" altLang="zh-CN" sz="2000">
                  <a:solidFill>
                    <a:srgbClr val="EE3900"/>
                  </a:solidFill>
                  <a:latin typeface="Times New Roman" pitchFamily="18" charset="0"/>
                </a:rPr>
                <a:t>100</a:t>
              </a:r>
            </a:p>
            <a:p>
              <a:pPr>
                <a:spcBef>
                  <a:spcPct val="25000"/>
                </a:spcBef>
              </a:pPr>
              <a:r>
                <a:rPr lang="en-US" altLang="zh-CN" sz="2000">
                  <a:solidFill>
                    <a:schemeClr val="tx1"/>
                  </a:solidFill>
                  <a:latin typeface="Times New Roman" pitchFamily="18" charset="0"/>
                </a:rPr>
                <a:t>addi  $8, $4, </a:t>
              </a:r>
              <a:r>
                <a:rPr lang="en-US" altLang="zh-CN" sz="2000">
                  <a:solidFill>
                    <a:srgbClr val="EE3900"/>
                  </a:solidFill>
                  <a:latin typeface="Times New Roman" pitchFamily="18" charset="0"/>
                </a:rPr>
                <a:t>50</a:t>
              </a:r>
            </a:p>
            <a:p>
              <a:pPr>
                <a:spcBef>
                  <a:spcPct val="25000"/>
                </a:spcBef>
              </a:pPr>
              <a:r>
                <a:rPr lang="en-US" altLang="zh-CN" sz="2000">
                  <a:solidFill>
                    <a:schemeClr val="tx1"/>
                  </a:solidFill>
                  <a:latin typeface="Times New Roman" pitchFamily="18" charset="0"/>
                </a:rPr>
                <a:t>sub $1, $7, $8</a:t>
              </a:r>
            </a:p>
          </p:txBody>
        </p:sp>
        <p:sp>
          <p:nvSpPr>
            <p:cNvPr id="72721" name="Line 14"/>
            <p:cNvSpPr>
              <a:spLocks noChangeShapeType="1"/>
            </p:cNvSpPr>
            <p:nvPr/>
          </p:nvSpPr>
          <p:spPr bwMode="auto">
            <a:xfrm>
              <a:off x="2718" y="2964"/>
              <a:ext cx="228" cy="0"/>
            </a:xfrm>
            <a:prstGeom prst="line">
              <a:avLst/>
            </a:prstGeom>
            <a:noFill/>
            <a:ln w="12700">
              <a:solidFill>
                <a:schemeClr val="tx1"/>
              </a:solidFill>
              <a:round/>
              <a:headEnd/>
              <a:tailEnd type="triangle" w="med" len="med"/>
            </a:ln>
          </p:spPr>
          <p:txBody>
            <a:bodyPr wrap="none" lIns="63500" tIns="25400" rIns="63500" bIns="25400">
              <a:spAutoFit/>
            </a:bodyPr>
            <a:lstStyle/>
            <a:p>
              <a:endParaRPr lang="zh-CN" altLang="en-US"/>
            </a:p>
          </p:txBody>
        </p:sp>
      </p:grpSp>
      <p:grpSp>
        <p:nvGrpSpPr>
          <p:cNvPr id="4" name="Group 17"/>
          <p:cNvGrpSpPr>
            <a:grpSpLocks/>
          </p:cNvGrpSpPr>
          <p:nvPr/>
        </p:nvGrpSpPr>
        <p:grpSpPr bwMode="auto">
          <a:xfrm>
            <a:off x="1489075" y="4738688"/>
            <a:ext cx="2800350" cy="1171575"/>
            <a:chOff x="1020" y="3236"/>
            <a:chExt cx="1764" cy="738"/>
          </a:xfrm>
        </p:grpSpPr>
        <p:sp>
          <p:nvSpPr>
            <p:cNvPr id="72718" name="Rectangle 10"/>
            <p:cNvSpPr>
              <a:spLocks noChangeArrowheads="1"/>
            </p:cNvSpPr>
            <p:nvPr/>
          </p:nvSpPr>
          <p:spPr bwMode="auto">
            <a:xfrm>
              <a:off x="1020" y="3236"/>
              <a:ext cx="1346" cy="738"/>
            </a:xfrm>
            <a:prstGeom prst="rect">
              <a:avLst/>
            </a:prstGeom>
            <a:noFill/>
            <a:ln w="12700">
              <a:solidFill>
                <a:schemeClr val="tx1"/>
              </a:solidFill>
              <a:miter lim="800000"/>
              <a:headEnd/>
              <a:tailEnd/>
            </a:ln>
          </p:spPr>
          <p:txBody>
            <a:bodyPr wrap="none">
              <a:spAutoFit/>
            </a:bodyPr>
            <a:lstStyle/>
            <a:p>
              <a:pPr>
                <a:spcBef>
                  <a:spcPct val="25000"/>
                </a:spcBef>
              </a:pPr>
              <a:r>
                <a:rPr lang="en-US" altLang="zh-CN" sz="2000">
                  <a:solidFill>
                    <a:schemeClr val="tx1"/>
                  </a:solidFill>
                  <a:latin typeface="Times New Roman" pitchFamily="18" charset="0"/>
                </a:rPr>
                <a:t>addi $7, $2, </a:t>
              </a:r>
              <a:r>
                <a:rPr lang="en-US" altLang="zh-CN" sz="2000">
                  <a:solidFill>
                    <a:srgbClr val="EE3900"/>
                  </a:solidFill>
                  <a:latin typeface="Times New Roman" pitchFamily="18" charset="0"/>
                </a:rPr>
                <a:t>65000</a:t>
              </a:r>
            </a:p>
            <a:p>
              <a:pPr>
                <a:spcBef>
                  <a:spcPct val="25000"/>
                </a:spcBef>
              </a:pPr>
              <a:r>
                <a:rPr lang="en-US" altLang="zh-CN" sz="2000">
                  <a:solidFill>
                    <a:schemeClr val="tx1"/>
                  </a:solidFill>
                  <a:latin typeface="Times New Roman" pitchFamily="18" charset="0"/>
                </a:rPr>
                <a:t>addi  $8, $4, </a:t>
              </a:r>
              <a:r>
                <a:rPr lang="en-US" altLang="zh-CN" sz="2000">
                  <a:solidFill>
                    <a:srgbClr val="EE3900"/>
                  </a:solidFill>
                  <a:latin typeface="Times New Roman" pitchFamily="18" charset="0"/>
                </a:rPr>
                <a:t>50</a:t>
              </a:r>
            </a:p>
            <a:p>
              <a:pPr>
                <a:spcBef>
                  <a:spcPct val="25000"/>
                </a:spcBef>
              </a:pPr>
              <a:r>
                <a:rPr lang="en-US" altLang="zh-CN" sz="2000">
                  <a:solidFill>
                    <a:schemeClr val="tx1"/>
                  </a:solidFill>
                  <a:latin typeface="Times New Roman" pitchFamily="18" charset="0"/>
                </a:rPr>
                <a:t>sub $1, $7, $8</a:t>
              </a:r>
            </a:p>
          </p:txBody>
        </p:sp>
        <p:sp>
          <p:nvSpPr>
            <p:cNvPr id="72719" name="Line 15"/>
            <p:cNvSpPr>
              <a:spLocks noChangeShapeType="1"/>
            </p:cNvSpPr>
            <p:nvPr/>
          </p:nvSpPr>
          <p:spPr bwMode="auto">
            <a:xfrm flipH="1" flipV="1">
              <a:off x="2364" y="3708"/>
              <a:ext cx="420" cy="0"/>
            </a:xfrm>
            <a:prstGeom prst="line">
              <a:avLst/>
            </a:prstGeom>
            <a:noFill/>
            <a:ln w="12700">
              <a:solidFill>
                <a:schemeClr val="tx1"/>
              </a:solidFill>
              <a:round/>
              <a:headEnd/>
              <a:tailEnd type="triangle" w="med" len="med"/>
            </a:ln>
          </p:spPr>
          <p:txBody>
            <a:bodyPr lIns="63500" tIns="25400" rIns="63500" bIns="25400">
              <a:spAutoFit/>
            </a:bodyPr>
            <a:lstStyle/>
            <a:p>
              <a:endParaRPr lang="zh-CN" altLang="en-US"/>
            </a:p>
          </p:txBody>
        </p:sp>
      </p:grpSp>
      <p:sp>
        <p:nvSpPr>
          <p:cNvPr id="224274" name="Rectangle 18"/>
          <p:cNvSpPr>
            <a:spLocks noChangeArrowheads="1"/>
          </p:cNvSpPr>
          <p:nvPr/>
        </p:nvSpPr>
        <p:spPr bwMode="auto">
          <a:xfrm>
            <a:off x="515938" y="6115050"/>
            <a:ext cx="7977187" cy="396875"/>
          </a:xfrm>
          <a:prstGeom prst="rect">
            <a:avLst/>
          </a:prstGeom>
          <a:noFill/>
          <a:ln w="12700">
            <a:noFill/>
            <a:miter lim="800000"/>
            <a:headEnd/>
            <a:tailEnd/>
          </a:ln>
        </p:spPr>
        <p:txBody>
          <a:bodyPr>
            <a:spAutoFit/>
          </a:bodyPr>
          <a:lstStyle/>
          <a:p>
            <a:pPr>
              <a:spcBef>
                <a:spcPct val="25000"/>
              </a:spcBef>
            </a:pPr>
            <a:r>
              <a:rPr lang="zh-CN" altLang="en-US" sz="2000">
                <a:solidFill>
                  <a:srgbClr val="EE3900"/>
                </a:solidFill>
                <a:latin typeface="黑体" pitchFamily="49" charset="-122"/>
                <a:ea typeface="黑体" pitchFamily="49" charset="-122"/>
              </a:rPr>
              <a:t>指令设计时必须考虑这种情况！</a:t>
            </a:r>
            <a:r>
              <a:rPr lang="en-US" altLang="zh-CN" sz="2000">
                <a:solidFill>
                  <a:srgbClr val="EE3900"/>
                </a:solidFill>
                <a:ea typeface="黑体" pitchFamily="49" charset="-122"/>
              </a:rPr>
              <a:t>MIPS</a:t>
            </a:r>
            <a:r>
              <a:rPr lang="zh-CN" altLang="en-US" sz="2000">
                <a:solidFill>
                  <a:srgbClr val="EE3900"/>
                </a:solidFill>
                <a:ea typeface="黑体" pitchFamily="49" charset="-122"/>
              </a:rPr>
              <a:t>有一条专门的处理指令！</a:t>
            </a:r>
          </a:p>
        </p:txBody>
      </p:sp>
      <p:sp>
        <p:nvSpPr>
          <p:cNvPr id="61460" name="Text Box 20"/>
          <p:cNvSpPr txBox="1">
            <a:spLocks noChangeArrowheads="1"/>
          </p:cNvSpPr>
          <p:nvPr/>
        </p:nvSpPr>
        <p:spPr bwMode="auto">
          <a:xfrm>
            <a:off x="4305300" y="5735638"/>
            <a:ext cx="3598863" cy="355600"/>
          </a:xfrm>
          <a:prstGeom prst="rect">
            <a:avLst/>
          </a:prstGeom>
          <a:noFill/>
          <a:ln w="12700">
            <a:noFill/>
            <a:miter lim="800000"/>
            <a:headEnd/>
            <a:tailEnd/>
          </a:ln>
          <a:effectLst/>
        </p:spPr>
        <p:txBody>
          <a:bodyPr lIns="63500" tIns="25400" rIns="63500" bIns="25400">
            <a:spAutoFit/>
          </a:bodyPr>
          <a:lstStyle/>
          <a:p>
            <a:pPr>
              <a:spcBef>
                <a:spcPct val="50000"/>
              </a:spcBef>
            </a:pPr>
            <a:r>
              <a:rPr lang="en-US" altLang="zh-CN" sz="2000">
                <a:ea typeface="黑体" pitchFamily="49" charset="-122"/>
              </a:rPr>
              <a:t>16</a:t>
            </a:r>
            <a:r>
              <a:rPr lang="zh-CN" altLang="en-US" sz="2000">
                <a:ea typeface="黑体" pitchFamily="49" charset="-122"/>
              </a:rPr>
              <a:t>位立即数：</a:t>
            </a:r>
            <a:r>
              <a:rPr lang="en-US" altLang="zh-CN" sz="2000">
                <a:ea typeface="黑体" pitchFamily="49" charset="-122"/>
              </a:rPr>
              <a:t>-32768~32767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 calcmode="lin" valueType="num">
                                      <p:cBhvr additive="base">
                                        <p:cTn id="7" dur="500" fill="hold"/>
                                        <p:tgtEl>
                                          <p:spTgt spid="224260"/>
                                        </p:tgtEl>
                                        <p:attrNameLst>
                                          <p:attrName>ppt_x</p:attrName>
                                        </p:attrNameLst>
                                      </p:cBhvr>
                                      <p:tavLst>
                                        <p:tav tm="0">
                                          <p:val>
                                            <p:strVal val="0-#ppt_w/2"/>
                                          </p:val>
                                        </p:tav>
                                        <p:tav tm="100000">
                                          <p:val>
                                            <p:strVal val="#ppt_x"/>
                                          </p:val>
                                        </p:tav>
                                      </p:tavLst>
                                    </p:anim>
                                    <p:anim calcmode="lin" valueType="num">
                                      <p:cBhvr additive="base">
                                        <p:cTn id="8" dur="500" fill="hold"/>
                                        <p:tgtEl>
                                          <p:spTgt spid="224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24261">
                                            <p:txEl>
                                              <p:pRg st="0" end="0"/>
                                            </p:txEl>
                                          </p:spTgt>
                                        </p:tgtEl>
                                        <p:attrNameLst>
                                          <p:attrName>style.visibility</p:attrName>
                                        </p:attrNameLst>
                                      </p:cBhvr>
                                      <p:to>
                                        <p:strVal val="visible"/>
                                      </p:to>
                                    </p:set>
                                    <p:animEffect transition="in" filter="blinds(horizontal)">
                                      <p:cBhvr>
                                        <p:cTn id="13" dur="500"/>
                                        <p:tgtEl>
                                          <p:spTgt spid="22426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4261">
                                            <p:txEl>
                                              <p:pRg st="1" end="1"/>
                                            </p:txEl>
                                          </p:spTgt>
                                        </p:tgtEl>
                                        <p:attrNameLst>
                                          <p:attrName>style.visibility</p:attrName>
                                        </p:attrNameLst>
                                      </p:cBhvr>
                                      <p:to>
                                        <p:strVal val="visible"/>
                                      </p:to>
                                    </p:set>
                                    <p:animEffect transition="in" filter="blinds(horizontal)">
                                      <p:cBhvr>
                                        <p:cTn id="18" dur="500"/>
                                        <p:tgtEl>
                                          <p:spTgt spid="22426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4261">
                                            <p:txEl>
                                              <p:pRg st="2" end="2"/>
                                            </p:txEl>
                                          </p:spTgt>
                                        </p:tgtEl>
                                        <p:attrNameLst>
                                          <p:attrName>style.visibility</p:attrName>
                                        </p:attrNameLst>
                                      </p:cBhvr>
                                      <p:to>
                                        <p:strVal val="visible"/>
                                      </p:to>
                                    </p:set>
                                    <p:animEffect transition="in" filter="blinds(horizontal)">
                                      <p:cBhvr>
                                        <p:cTn id="23" dur="500"/>
                                        <p:tgtEl>
                                          <p:spTgt spid="22426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4262"/>
                                        </p:tgtEl>
                                        <p:attrNameLst>
                                          <p:attrName>style.visibility</p:attrName>
                                        </p:attrNameLst>
                                      </p:cBhvr>
                                      <p:to>
                                        <p:strVal val="visible"/>
                                      </p:to>
                                    </p:set>
                                    <p:animEffect transition="in" filter="blinds(horizontal)">
                                      <p:cBhvr>
                                        <p:cTn id="28" dur="500"/>
                                        <p:tgtEl>
                                          <p:spTgt spid="2242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24264">
                                            <p:txEl>
                                              <p:pRg st="0" end="0"/>
                                            </p:txEl>
                                          </p:spTgt>
                                        </p:tgtEl>
                                        <p:attrNameLst>
                                          <p:attrName>style.visibility</p:attrName>
                                        </p:attrNameLst>
                                      </p:cBhvr>
                                      <p:to>
                                        <p:strVal val="visible"/>
                                      </p:to>
                                    </p:set>
                                    <p:animEffect transition="in" filter="blinds(horizontal)">
                                      <p:cBhvr>
                                        <p:cTn id="38" dur="500"/>
                                        <p:tgtEl>
                                          <p:spTgt spid="224264">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4265"/>
                                        </p:tgtEl>
                                        <p:attrNameLst>
                                          <p:attrName>style.visibility</p:attrName>
                                        </p:attrNameLst>
                                      </p:cBhvr>
                                      <p:to>
                                        <p:strVal val="visible"/>
                                      </p:to>
                                    </p:set>
                                    <p:animEffect transition="in" filter="blinds(horizontal)">
                                      <p:cBhvr>
                                        <p:cTn id="43" dur="500"/>
                                        <p:tgtEl>
                                          <p:spTgt spid="2242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1460"/>
                                        </p:tgtEl>
                                        <p:attrNameLst>
                                          <p:attrName>style.visibility</p:attrName>
                                        </p:attrNameLst>
                                      </p:cBhvr>
                                      <p:to>
                                        <p:strVal val="visible"/>
                                      </p:to>
                                    </p:set>
                                    <p:animEffect transition="in" filter="blinds(horizontal)">
                                      <p:cBhvr>
                                        <p:cTn id="58" dur="500"/>
                                        <p:tgtEl>
                                          <p:spTgt spid="614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24274">
                                            <p:txEl>
                                              <p:pRg st="0" end="0"/>
                                            </p:txEl>
                                          </p:spTgt>
                                        </p:tgtEl>
                                        <p:attrNameLst>
                                          <p:attrName>style.visibility</p:attrName>
                                        </p:attrNameLst>
                                      </p:cBhvr>
                                      <p:to>
                                        <p:strVal val="visible"/>
                                      </p:to>
                                    </p:set>
                                    <p:animEffect transition="in" filter="blinds(horizontal)">
                                      <p:cBhvr>
                                        <p:cTn id="63" dur="500"/>
                                        <p:tgtEl>
                                          <p:spTgt spid="224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autoUpdateAnimBg="0"/>
      <p:bldP spid="224262" grpId="0"/>
      <p:bldP spid="224265" grpId="0"/>
      <p:bldP spid="6146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00100" y="71438"/>
            <a:ext cx="3686175" cy="368300"/>
          </a:xfrm>
        </p:spPr>
        <p:txBody>
          <a:bodyPr/>
          <a:lstStyle/>
          <a:p>
            <a:r>
              <a:rPr lang="en-US" altLang="zh-CN" smtClean="0">
                <a:ea typeface="宋体" charset="-122"/>
              </a:rPr>
              <a:t>Example (Base register) </a:t>
            </a:r>
            <a:endParaRPr lang="en-US" altLang="zh-CN" sz="1400" smtClean="0">
              <a:ea typeface="宋体" charset="-122"/>
            </a:endParaRPr>
          </a:p>
        </p:txBody>
      </p:sp>
      <p:sp>
        <p:nvSpPr>
          <p:cNvPr id="76803" name="Text Box 3"/>
          <p:cNvSpPr txBox="1">
            <a:spLocks noChangeArrowheads="1"/>
          </p:cNvSpPr>
          <p:nvPr/>
        </p:nvSpPr>
        <p:spPr bwMode="auto">
          <a:xfrm>
            <a:off x="601663" y="811213"/>
            <a:ext cx="7905750" cy="1552575"/>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Assume A is an array of 100 </a:t>
            </a:r>
            <a:r>
              <a:rPr lang="en-US" altLang="zh-CN" sz="2400">
                <a:solidFill>
                  <a:schemeClr val="accent1"/>
                </a:solidFill>
                <a:latin typeface="Times New Roman" pitchFamily="18" charset="0"/>
              </a:rPr>
              <a:t>words</a:t>
            </a:r>
            <a:r>
              <a:rPr lang="en-US" altLang="zh-CN" sz="2400">
                <a:solidFill>
                  <a:schemeClr val="tx1"/>
                </a:solidFill>
                <a:latin typeface="Times New Roman" pitchFamily="18" charset="0"/>
              </a:rPr>
              <a:t>, and compiler has </a:t>
            </a:r>
          </a:p>
          <a:p>
            <a:r>
              <a:rPr lang="en-US" altLang="zh-CN" sz="2400">
                <a:solidFill>
                  <a:schemeClr val="tx1"/>
                </a:solidFill>
                <a:latin typeface="Times New Roman" pitchFamily="18" charset="0"/>
              </a:rPr>
              <a:t>associated the variables </a:t>
            </a:r>
            <a:r>
              <a:rPr lang="en-US" altLang="zh-CN" sz="2400">
                <a:latin typeface="Times New Roman" pitchFamily="18" charset="0"/>
              </a:rPr>
              <a:t>g and h with the register $1 and $2.</a:t>
            </a:r>
          </a:p>
          <a:p>
            <a:r>
              <a:rPr lang="en-US" altLang="zh-CN" sz="2400">
                <a:solidFill>
                  <a:schemeClr val="tx1"/>
                </a:solidFill>
                <a:latin typeface="Times New Roman" pitchFamily="18" charset="0"/>
              </a:rPr>
              <a:t>Assume the base address of the array is in $3. Translate </a:t>
            </a:r>
          </a:p>
          <a:p>
            <a:r>
              <a:rPr lang="en-US" altLang="zh-CN" sz="2400">
                <a:solidFill>
                  <a:schemeClr val="tx1"/>
                </a:solidFill>
                <a:latin typeface="Times New Roman" pitchFamily="18" charset="0"/>
              </a:rPr>
              <a:t>     	                 </a:t>
            </a:r>
            <a:r>
              <a:rPr lang="en-US" altLang="zh-CN" sz="2400">
                <a:solidFill>
                  <a:schemeClr val="accent1"/>
                </a:solidFill>
                <a:latin typeface="Times New Roman" pitchFamily="18" charset="0"/>
              </a:rPr>
              <a:t>g = h + A[8]</a:t>
            </a:r>
            <a:endParaRPr lang="en-US" altLang="zh-CN" sz="2400">
              <a:solidFill>
                <a:schemeClr val="tx1"/>
              </a:solidFill>
              <a:latin typeface="Times New Roman" pitchFamily="18" charset="0"/>
            </a:endParaRPr>
          </a:p>
        </p:txBody>
      </p:sp>
      <p:sp>
        <p:nvSpPr>
          <p:cNvPr id="76804" name="Text Box 4"/>
          <p:cNvSpPr txBox="1">
            <a:spLocks noChangeArrowheads="1"/>
          </p:cNvSpPr>
          <p:nvPr/>
        </p:nvSpPr>
        <p:spPr bwMode="auto">
          <a:xfrm>
            <a:off x="2719388" y="2566988"/>
            <a:ext cx="184150" cy="304800"/>
          </a:xfrm>
          <a:prstGeom prst="rect">
            <a:avLst/>
          </a:prstGeom>
          <a:noFill/>
          <a:ln w="12700">
            <a:noFill/>
            <a:miter lim="800000"/>
            <a:headEnd/>
            <a:tailEnd/>
          </a:ln>
        </p:spPr>
        <p:txBody>
          <a:bodyPr wrap="none">
            <a:spAutoFit/>
          </a:bodyPr>
          <a:lstStyle/>
          <a:p>
            <a:endParaRPr lang="zh-CN" altLang="en-US" sz="1400" b="0">
              <a:solidFill>
                <a:schemeClr val="tx1"/>
              </a:solidFill>
              <a:latin typeface="Times New Roman" pitchFamily="18" charset="0"/>
            </a:endParaRPr>
          </a:p>
        </p:txBody>
      </p:sp>
      <p:sp>
        <p:nvSpPr>
          <p:cNvPr id="227333" name="Text Box 5"/>
          <p:cNvSpPr txBox="1">
            <a:spLocks noChangeArrowheads="1"/>
          </p:cNvSpPr>
          <p:nvPr/>
        </p:nvSpPr>
        <p:spPr bwMode="auto">
          <a:xfrm>
            <a:off x="2871788" y="2444750"/>
            <a:ext cx="4438650" cy="822325"/>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lw $4, 8($3) 		;$4 &lt;-- A[8]</a:t>
            </a:r>
          </a:p>
          <a:p>
            <a:r>
              <a:rPr lang="en-US" altLang="zh-CN" sz="2400">
                <a:solidFill>
                  <a:srgbClr val="0033CC"/>
                </a:solidFill>
                <a:latin typeface="Times New Roman" pitchFamily="18" charset="0"/>
              </a:rPr>
              <a:t>add $1, $2, $4</a:t>
            </a:r>
          </a:p>
        </p:txBody>
      </p:sp>
      <p:sp>
        <p:nvSpPr>
          <p:cNvPr id="227334" name="Text Box 6"/>
          <p:cNvSpPr txBox="1">
            <a:spLocks noChangeArrowheads="1"/>
          </p:cNvSpPr>
          <p:nvPr/>
        </p:nvSpPr>
        <p:spPr bwMode="auto">
          <a:xfrm>
            <a:off x="2887663" y="3870325"/>
            <a:ext cx="1971675" cy="822325"/>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lw $4, 32($3)</a:t>
            </a:r>
          </a:p>
          <a:p>
            <a:r>
              <a:rPr lang="en-US" altLang="zh-CN" sz="2400">
                <a:solidFill>
                  <a:srgbClr val="0033CC"/>
                </a:solidFill>
                <a:latin typeface="Times New Roman" pitchFamily="18" charset="0"/>
              </a:rPr>
              <a:t>add $1, $2, $4</a:t>
            </a:r>
          </a:p>
        </p:txBody>
      </p:sp>
      <p:sp>
        <p:nvSpPr>
          <p:cNvPr id="227335" name="Text Box 7"/>
          <p:cNvSpPr txBox="1">
            <a:spLocks noChangeArrowheads="1"/>
          </p:cNvSpPr>
          <p:nvPr/>
        </p:nvSpPr>
        <p:spPr bwMode="auto">
          <a:xfrm>
            <a:off x="482600" y="4491038"/>
            <a:ext cx="2157413" cy="457200"/>
          </a:xfrm>
          <a:prstGeom prst="rect">
            <a:avLst/>
          </a:prstGeom>
          <a:noFill/>
          <a:ln w="12700">
            <a:noFill/>
            <a:miter lim="800000"/>
            <a:headEnd/>
            <a:tailEnd/>
          </a:ln>
        </p:spPr>
        <p:txBody>
          <a:bodyPr wrap="none">
            <a:spAutoFit/>
          </a:bodyPr>
          <a:lstStyle/>
          <a:p>
            <a:r>
              <a:rPr lang="en-US" altLang="zh-CN" sz="2400">
                <a:solidFill>
                  <a:schemeClr val="accent1"/>
                </a:solidFill>
                <a:latin typeface="Times New Roman" pitchFamily="18" charset="0"/>
              </a:rPr>
              <a:t>A[12] = h+A[8]</a:t>
            </a:r>
            <a:endParaRPr lang="en-US" altLang="zh-CN" sz="2400">
              <a:solidFill>
                <a:schemeClr val="tx1"/>
              </a:solidFill>
              <a:latin typeface="Times New Roman" pitchFamily="18" charset="0"/>
            </a:endParaRPr>
          </a:p>
        </p:txBody>
      </p:sp>
      <p:sp>
        <p:nvSpPr>
          <p:cNvPr id="227336" name="Text Box 8"/>
          <p:cNvSpPr txBox="1">
            <a:spLocks noChangeArrowheads="1"/>
          </p:cNvSpPr>
          <p:nvPr/>
        </p:nvSpPr>
        <p:spPr bwMode="auto">
          <a:xfrm>
            <a:off x="2894013" y="4622800"/>
            <a:ext cx="1870075" cy="457200"/>
          </a:xfrm>
          <a:prstGeom prst="rect">
            <a:avLst/>
          </a:prstGeom>
          <a:noFill/>
          <a:ln w="12700">
            <a:noFill/>
            <a:miter lim="800000"/>
            <a:headEnd/>
            <a:tailEnd/>
          </a:ln>
        </p:spPr>
        <p:txBody>
          <a:bodyPr wrap="none">
            <a:spAutoFit/>
          </a:bodyPr>
          <a:lstStyle/>
          <a:p>
            <a:r>
              <a:rPr lang="en-US" altLang="zh-CN" sz="2400">
                <a:solidFill>
                  <a:srgbClr val="0033CC"/>
                </a:solidFill>
                <a:latin typeface="Times New Roman" pitchFamily="18" charset="0"/>
              </a:rPr>
              <a:t>sw $1, 48($3)</a:t>
            </a:r>
          </a:p>
        </p:txBody>
      </p:sp>
      <p:grpSp>
        <p:nvGrpSpPr>
          <p:cNvPr id="2" name="Group 9"/>
          <p:cNvGrpSpPr>
            <a:grpSpLocks/>
          </p:cNvGrpSpPr>
          <p:nvPr/>
        </p:nvGrpSpPr>
        <p:grpSpPr bwMode="auto">
          <a:xfrm>
            <a:off x="2659063" y="2479675"/>
            <a:ext cx="2286000" cy="1295400"/>
            <a:chOff x="960" y="1824"/>
            <a:chExt cx="1440" cy="816"/>
          </a:xfrm>
        </p:grpSpPr>
        <p:sp>
          <p:nvSpPr>
            <p:cNvPr id="76815" name="Line 10"/>
            <p:cNvSpPr>
              <a:spLocks noChangeShapeType="1"/>
            </p:cNvSpPr>
            <p:nvPr/>
          </p:nvSpPr>
          <p:spPr bwMode="auto">
            <a:xfrm>
              <a:off x="1680" y="2400"/>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6816" name="Line 11"/>
            <p:cNvSpPr>
              <a:spLocks noChangeShapeType="1"/>
            </p:cNvSpPr>
            <p:nvPr/>
          </p:nvSpPr>
          <p:spPr bwMode="auto">
            <a:xfrm>
              <a:off x="960" y="1872"/>
              <a:ext cx="1440" cy="432"/>
            </a:xfrm>
            <a:prstGeom prst="line">
              <a:avLst/>
            </a:prstGeom>
            <a:noFill/>
            <a:ln w="12700">
              <a:solidFill>
                <a:schemeClr val="tx1"/>
              </a:solidFill>
              <a:round/>
              <a:headEnd/>
              <a:tailEnd/>
            </a:ln>
          </p:spPr>
          <p:txBody>
            <a:bodyPr/>
            <a:lstStyle/>
            <a:p>
              <a:endParaRPr lang="zh-CN" altLang="en-US"/>
            </a:p>
          </p:txBody>
        </p:sp>
        <p:sp>
          <p:nvSpPr>
            <p:cNvPr id="76817" name="Line 12"/>
            <p:cNvSpPr>
              <a:spLocks noChangeShapeType="1"/>
            </p:cNvSpPr>
            <p:nvPr/>
          </p:nvSpPr>
          <p:spPr bwMode="auto">
            <a:xfrm flipV="1">
              <a:off x="960" y="1824"/>
              <a:ext cx="1392" cy="528"/>
            </a:xfrm>
            <a:prstGeom prst="line">
              <a:avLst/>
            </a:prstGeom>
            <a:noFill/>
            <a:ln w="12700">
              <a:solidFill>
                <a:schemeClr val="tx1"/>
              </a:solidFill>
              <a:round/>
              <a:headEnd/>
              <a:tailEnd/>
            </a:ln>
          </p:spPr>
          <p:txBody>
            <a:bodyPr/>
            <a:lstStyle/>
            <a:p>
              <a:endParaRPr lang="zh-CN" altLang="en-US"/>
            </a:p>
          </p:txBody>
        </p:sp>
      </p:grpSp>
      <p:sp>
        <p:nvSpPr>
          <p:cNvPr id="227341" name="AutoShape 13"/>
          <p:cNvSpPr>
            <a:spLocks/>
          </p:cNvSpPr>
          <p:nvPr/>
        </p:nvSpPr>
        <p:spPr bwMode="auto">
          <a:xfrm>
            <a:off x="6107113" y="4673600"/>
            <a:ext cx="2225675" cy="693738"/>
          </a:xfrm>
          <a:prstGeom prst="borderCallout2">
            <a:avLst>
              <a:gd name="adj1" fmla="val 16477"/>
              <a:gd name="adj2" fmla="val -3426"/>
              <a:gd name="adj3" fmla="val 16477"/>
              <a:gd name="adj4" fmla="val -31884"/>
              <a:gd name="adj5" fmla="val -62472"/>
              <a:gd name="adj6" fmla="val -68190"/>
            </a:avLst>
          </a:prstGeom>
          <a:noFill/>
          <a:ln w="12700">
            <a:solidFill>
              <a:srgbClr val="000000"/>
            </a:solidFill>
            <a:miter lim="800000"/>
            <a:headEnd/>
            <a:tailEnd type="arrow" w="med" len="med"/>
          </a:ln>
        </p:spPr>
        <p:txBody>
          <a:bodyPr lIns="90000" tIns="46800" rIns="90000" bIns="46800"/>
          <a:lstStyle/>
          <a:p>
            <a:pPr algn="ctr"/>
            <a:r>
              <a:rPr lang="en-US" altLang="zh-CN" sz="2000">
                <a:solidFill>
                  <a:schemeClr val="tx1"/>
                </a:solidFill>
                <a:ea typeface="黑体" pitchFamily="49" charset="-122"/>
              </a:rPr>
              <a:t>base register</a:t>
            </a:r>
          </a:p>
          <a:p>
            <a:pPr algn="ctr"/>
            <a:r>
              <a:rPr lang="en-US" altLang="zh-CN" sz="2000">
                <a:solidFill>
                  <a:srgbClr val="CC0000"/>
                </a:solidFill>
                <a:ea typeface="黑体" pitchFamily="49" charset="-122"/>
              </a:rPr>
              <a:t>（</a:t>
            </a:r>
            <a:r>
              <a:rPr lang="zh-CN" altLang="en-US" sz="2000">
                <a:solidFill>
                  <a:srgbClr val="CC0000"/>
                </a:solidFill>
                <a:ea typeface="黑体" pitchFamily="49" charset="-122"/>
              </a:rPr>
              <a:t>基址寄存器）</a:t>
            </a:r>
          </a:p>
        </p:txBody>
      </p:sp>
      <p:sp>
        <p:nvSpPr>
          <p:cNvPr id="227342" name="AutoShape 14"/>
          <p:cNvSpPr>
            <a:spLocks/>
          </p:cNvSpPr>
          <p:nvPr/>
        </p:nvSpPr>
        <p:spPr bwMode="auto">
          <a:xfrm>
            <a:off x="5967413" y="3181350"/>
            <a:ext cx="2936875" cy="777875"/>
          </a:xfrm>
          <a:prstGeom prst="borderCallout2">
            <a:avLst>
              <a:gd name="adj1" fmla="val 14694"/>
              <a:gd name="adj2" fmla="val -2593"/>
              <a:gd name="adj3" fmla="val 14694"/>
              <a:gd name="adj4" fmla="val -20106"/>
              <a:gd name="adj5" fmla="val 101431"/>
              <a:gd name="adj6" fmla="val -64380"/>
            </a:avLst>
          </a:prstGeom>
          <a:noFill/>
          <a:ln w="12700">
            <a:solidFill>
              <a:srgbClr val="000000"/>
            </a:solidFill>
            <a:miter lim="800000"/>
            <a:headEnd/>
            <a:tailEnd type="arrow" w="med" len="med"/>
          </a:ln>
        </p:spPr>
        <p:txBody>
          <a:bodyPr lIns="90000" tIns="46800" rIns="90000" bIns="46800"/>
          <a:lstStyle/>
          <a:p>
            <a:pPr algn="ctr"/>
            <a:r>
              <a:rPr lang="en-US" altLang="zh-CN" sz="2000">
                <a:solidFill>
                  <a:schemeClr val="tx1"/>
                </a:solidFill>
                <a:ea typeface="黑体" pitchFamily="49" charset="-122"/>
              </a:rPr>
              <a:t>offset or displacement</a:t>
            </a:r>
          </a:p>
          <a:p>
            <a:pPr algn="ctr"/>
            <a:r>
              <a:rPr lang="en-US" altLang="zh-CN" sz="2000">
                <a:solidFill>
                  <a:srgbClr val="CC0000"/>
                </a:solidFill>
                <a:ea typeface="黑体" pitchFamily="49" charset="-122"/>
              </a:rPr>
              <a:t>（</a:t>
            </a:r>
            <a:r>
              <a:rPr lang="zh-CN" altLang="en-US" sz="2000">
                <a:solidFill>
                  <a:srgbClr val="CC0000"/>
                </a:solidFill>
                <a:ea typeface="黑体" pitchFamily="49" charset="-122"/>
              </a:rPr>
              <a:t>偏移量</a:t>
            </a:r>
            <a:r>
              <a:rPr lang="en-US" altLang="zh-CN" sz="2000">
                <a:solidFill>
                  <a:srgbClr val="CC0000"/>
                </a:solidFill>
                <a:ea typeface="黑体" pitchFamily="49" charset="-122"/>
              </a:rPr>
              <a:t>）</a:t>
            </a:r>
          </a:p>
        </p:txBody>
      </p:sp>
      <p:sp>
        <p:nvSpPr>
          <p:cNvPr id="227344" name="Text Box 16"/>
          <p:cNvSpPr txBox="1">
            <a:spLocks noChangeArrowheads="1"/>
          </p:cNvSpPr>
          <p:nvPr/>
        </p:nvSpPr>
        <p:spPr bwMode="auto">
          <a:xfrm>
            <a:off x="336550" y="5432425"/>
            <a:ext cx="8491538" cy="396875"/>
          </a:xfrm>
          <a:prstGeom prst="rect">
            <a:avLst/>
          </a:prstGeom>
          <a:noFill/>
          <a:ln w="12700">
            <a:noFill/>
            <a:miter lim="800000"/>
            <a:headEnd/>
            <a:tailEnd/>
          </a:ln>
        </p:spPr>
        <p:txBody>
          <a:bodyPr lIns="90000" tIns="46800" rIns="90000" bIns="46800">
            <a:spAutoFit/>
          </a:bodyPr>
          <a:lstStyle/>
          <a:p>
            <a:pPr>
              <a:spcBef>
                <a:spcPct val="50000"/>
              </a:spcBef>
            </a:pPr>
            <a:r>
              <a:rPr lang="zh-CN" altLang="en-US" sz="2000">
                <a:solidFill>
                  <a:srgbClr val="EE3900"/>
                </a:solidFill>
                <a:ea typeface="黑体" pitchFamily="49" charset="-122"/>
              </a:rPr>
              <a:t>问题：如果在一个循环体内执行：</a:t>
            </a:r>
            <a:r>
              <a:rPr lang="en-US" altLang="zh-CN" sz="2000">
                <a:solidFill>
                  <a:schemeClr val="accent1"/>
                </a:solidFill>
                <a:ea typeface="黑体" pitchFamily="49" charset="-122"/>
              </a:rPr>
              <a:t>g = h + A[i]</a:t>
            </a:r>
            <a:r>
              <a:rPr lang="zh-CN" altLang="en-US" sz="2000">
                <a:solidFill>
                  <a:srgbClr val="EE3900"/>
                </a:solidFill>
                <a:ea typeface="黑体" pitchFamily="49" charset="-122"/>
              </a:rPr>
              <a:t> ，则能否用基址寻址方式？</a:t>
            </a:r>
            <a:endParaRPr lang="en-US" altLang="zh-CN" sz="2000">
              <a:solidFill>
                <a:srgbClr val="EE3900"/>
              </a:solidFill>
              <a:ea typeface="黑体" pitchFamily="49" charset="-122"/>
            </a:endParaRPr>
          </a:p>
        </p:txBody>
      </p:sp>
      <p:sp>
        <p:nvSpPr>
          <p:cNvPr id="227347" name="Text Box 19"/>
          <p:cNvSpPr txBox="1">
            <a:spLocks noChangeArrowheads="1"/>
          </p:cNvSpPr>
          <p:nvPr/>
        </p:nvSpPr>
        <p:spPr bwMode="auto">
          <a:xfrm>
            <a:off x="288925" y="5816600"/>
            <a:ext cx="8755063" cy="701675"/>
          </a:xfrm>
          <a:prstGeom prst="rect">
            <a:avLst/>
          </a:prstGeom>
          <a:noFill/>
          <a:ln w="12700">
            <a:noFill/>
            <a:miter lim="800000"/>
            <a:headEnd/>
            <a:tailEnd/>
          </a:ln>
        </p:spPr>
        <p:txBody>
          <a:bodyPr lIns="90000" tIns="46800" rIns="90000" bIns="46800">
            <a:spAutoFit/>
          </a:bodyPr>
          <a:lstStyle/>
          <a:p>
            <a:pPr>
              <a:spcBef>
                <a:spcPct val="50000"/>
              </a:spcBef>
            </a:pPr>
            <a:r>
              <a:rPr lang="zh-CN" altLang="en-US" sz="2000">
                <a:solidFill>
                  <a:srgbClr val="2E5C35"/>
                </a:solidFill>
                <a:ea typeface="黑体" pitchFamily="49" charset="-122"/>
              </a:rPr>
              <a:t>不行，因为循环体内指令不能变，故首地址</a:t>
            </a:r>
            <a:r>
              <a:rPr lang="en-US" altLang="zh-CN" sz="2000">
                <a:solidFill>
                  <a:srgbClr val="2E5C35"/>
                </a:solidFill>
                <a:ea typeface="黑体" pitchFamily="49" charset="-122"/>
              </a:rPr>
              <a:t>A</a:t>
            </a:r>
            <a:r>
              <a:rPr lang="zh-CN" altLang="en-US" sz="2000">
                <a:solidFill>
                  <a:srgbClr val="2E5C35"/>
                </a:solidFill>
                <a:ea typeface="黑体" pitchFamily="49" charset="-122"/>
              </a:rPr>
              <a:t>不变，只能把下标 </a:t>
            </a:r>
            <a:r>
              <a:rPr lang="en-US" altLang="zh-CN" sz="2000">
                <a:solidFill>
                  <a:srgbClr val="2E5C35"/>
                </a:solidFill>
                <a:ea typeface="黑体" pitchFamily="49" charset="-122"/>
              </a:rPr>
              <a:t>i </a:t>
            </a:r>
            <a:r>
              <a:rPr lang="zh-CN" altLang="en-US" sz="2000">
                <a:solidFill>
                  <a:srgbClr val="2E5C35"/>
                </a:solidFill>
                <a:ea typeface="黑体" pitchFamily="49" charset="-122"/>
              </a:rPr>
              <a:t>放在变址寄存器中，每循环一次下标加</a:t>
            </a:r>
            <a:r>
              <a:rPr lang="en-US" altLang="zh-CN" sz="2000">
                <a:solidFill>
                  <a:srgbClr val="2E5C35"/>
                </a:solidFill>
                <a:ea typeface="黑体" pitchFamily="49" charset="-122"/>
              </a:rPr>
              <a:t>1</a:t>
            </a:r>
            <a:r>
              <a:rPr lang="zh-CN" altLang="en-US" sz="2000">
                <a:solidFill>
                  <a:srgbClr val="2E5C35"/>
                </a:solidFill>
                <a:ea typeface="黑体" pitchFamily="49" charset="-122"/>
              </a:rPr>
              <a:t>，所以，不能用基址方式而应该用变址方式。</a:t>
            </a:r>
          </a:p>
        </p:txBody>
      </p:sp>
      <p:sp>
        <p:nvSpPr>
          <p:cNvPr id="227348" name="Text Box 20"/>
          <p:cNvSpPr txBox="1">
            <a:spLocks noChangeArrowheads="1"/>
          </p:cNvSpPr>
          <p:nvPr/>
        </p:nvSpPr>
        <p:spPr bwMode="auto">
          <a:xfrm>
            <a:off x="312738" y="2209800"/>
            <a:ext cx="2039937" cy="17272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solidFill>
                  <a:schemeClr val="accent1"/>
                </a:solidFill>
                <a:ea typeface="黑体" pitchFamily="49" charset="-122"/>
              </a:rPr>
              <a:t>有没有问题？</a:t>
            </a:r>
          </a:p>
          <a:p>
            <a:pPr>
              <a:spcBef>
                <a:spcPct val="50000"/>
              </a:spcBef>
            </a:pPr>
            <a:r>
              <a:rPr lang="zh-CN" altLang="en-US" sz="2000">
                <a:ea typeface="黑体" pitchFamily="49" charset="-122"/>
              </a:rPr>
              <a:t>有！因为各数组元素是字，并按字节编址，故各占</a:t>
            </a:r>
            <a:r>
              <a:rPr lang="en-US" altLang="zh-CN" sz="2000">
                <a:ea typeface="黑体" pitchFamily="49" charset="-122"/>
              </a:rPr>
              <a:t>4</a:t>
            </a:r>
            <a:r>
              <a:rPr lang="zh-CN" altLang="en-US" sz="2000">
                <a:ea typeface="黑体" pitchFamily="49" charset="-122"/>
              </a:rPr>
              <a:t>个单元。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blinds(horizontal)">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48">
                                            <p:txEl>
                                              <p:pRg st="0" end="0"/>
                                            </p:txEl>
                                          </p:spTgt>
                                        </p:tgtEl>
                                        <p:attrNameLst>
                                          <p:attrName>style.visibility</p:attrName>
                                        </p:attrNameLst>
                                      </p:cBhvr>
                                      <p:to>
                                        <p:strVal val="visible"/>
                                      </p:to>
                                    </p:set>
                                    <p:animEffect transition="in" filter="blinds(horizontal)">
                                      <p:cBhvr>
                                        <p:cTn id="12" dur="500"/>
                                        <p:tgtEl>
                                          <p:spTgt spid="2273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7348">
                                            <p:txEl>
                                              <p:pRg st="1" end="1"/>
                                            </p:txEl>
                                          </p:spTgt>
                                        </p:tgtEl>
                                        <p:attrNameLst>
                                          <p:attrName>style.visibility</p:attrName>
                                        </p:attrNameLst>
                                      </p:cBhvr>
                                      <p:to>
                                        <p:strVal val="visible"/>
                                      </p:to>
                                    </p:set>
                                    <p:animEffect transition="in" filter="blinds(horizontal)">
                                      <p:cBhvr>
                                        <p:cTn id="17" dur="500"/>
                                        <p:tgtEl>
                                          <p:spTgt spid="22734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7334"/>
                                        </p:tgtEl>
                                        <p:attrNameLst>
                                          <p:attrName>style.visibility</p:attrName>
                                        </p:attrNameLst>
                                      </p:cBhvr>
                                      <p:to>
                                        <p:strVal val="visible"/>
                                      </p:to>
                                    </p:set>
                                    <p:animEffect transition="in" filter="blinds(horizontal)">
                                      <p:cBhvr>
                                        <p:cTn id="27" dur="500"/>
                                        <p:tgtEl>
                                          <p:spTgt spid="2273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7341"/>
                                        </p:tgtEl>
                                        <p:attrNameLst>
                                          <p:attrName>style.visibility</p:attrName>
                                        </p:attrNameLst>
                                      </p:cBhvr>
                                      <p:to>
                                        <p:strVal val="visible"/>
                                      </p:to>
                                    </p:set>
                                    <p:animEffect transition="in" filter="blinds(horizontal)">
                                      <p:cBhvr>
                                        <p:cTn id="32" dur="500"/>
                                        <p:tgtEl>
                                          <p:spTgt spid="2273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7342"/>
                                        </p:tgtEl>
                                        <p:attrNameLst>
                                          <p:attrName>style.visibility</p:attrName>
                                        </p:attrNameLst>
                                      </p:cBhvr>
                                      <p:to>
                                        <p:strVal val="visible"/>
                                      </p:to>
                                    </p:set>
                                    <p:animEffect transition="in" filter="blinds(horizontal)">
                                      <p:cBhvr>
                                        <p:cTn id="37" dur="500"/>
                                        <p:tgtEl>
                                          <p:spTgt spid="2273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7335"/>
                                        </p:tgtEl>
                                        <p:attrNameLst>
                                          <p:attrName>style.visibility</p:attrName>
                                        </p:attrNameLst>
                                      </p:cBhvr>
                                      <p:to>
                                        <p:strVal val="visible"/>
                                      </p:to>
                                    </p:set>
                                    <p:animEffect transition="in" filter="blinds(horizontal)">
                                      <p:cBhvr>
                                        <p:cTn id="42" dur="500"/>
                                        <p:tgtEl>
                                          <p:spTgt spid="2273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7336"/>
                                        </p:tgtEl>
                                        <p:attrNameLst>
                                          <p:attrName>style.visibility</p:attrName>
                                        </p:attrNameLst>
                                      </p:cBhvr>
                                      <p:to>
                                        <p:strVal val="visible"/>
                                      </p:to>
                                    </p:set>
                                    <p:animEffect transition="in" filter="blinds(horizontal)">
                                      <p:cBhvr>
                                        <p:cTn id="47" dur="500"/>
                                        <p:tgtEl>
                                          <p:spTgt spid="2273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7344"/>
                                        </p:tgtEl>
                                        <p:attrNameLst>
                                          <p:attrName>style.visibility</p:attrName>
                                        </p:attrNameLst>
                                      </p:cBhvr>
                                      <p:to>
                                        <p:strVal val="visible"/>
                                      </p:to>
                                    </p:set>
                                    <p:animEffect transition="in" filter="blinds(horizontal)">
                                      <p:cBhvr>
                                        <p:cTn id="52" dur="500"/>
                                        <p:tgtEl>
                                          <p:spTgt spid="2273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7347"/>
                                        </p:tgtEl>
                                        <p:attrNameLst>
                                          <p:attrName>style.visibility</p:attrName>
                                        </p:attrNameLst>
                                      </p:cBhvr>
                                      <p:to>
                                        <p:strVal val="visible"/>
                                      </p:to>
                                    </p:set>
                                    <p:animEffect transition="in" filter="blinds(horizontal)">
                                      <p:cBhvr>
                                        <p:cTn id="57" dur="500"/>
                                        <p:tgtEl>
                                          <p:spTgt spid="22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P spid="227334" grpId="0" autoUpdateAnimBg="0"/>
      <p:bldP spid="227335" grpId="0" autoUpdateAnimBg="0"/>
      <p:bldP spid="227336" grpId="0" autoUpdateAnimBg="0"/>
      <p:bldP spid="227341" grpId="0" animBg="1" autoUpdateAnimBg="0"/>
      <p:bldP spid="227342" grpId="0" animBg="1" autoUpdateAnimBg="0"/>
      <p:bldP spid="227344" grpId="0"/>
      <p:bldP spid="22734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00100" y="57150"/>
            <a:ext cx="7451725" cy="368300"/>
          </a:xfrm>
          <a:noFill/>
        </p:spPr>
        <p:txBody>
          <a:bodyPr/>
          <a:lstStyle/>
          <a:p>
            <a:r>
              <a:rPr lang="en-US" altLang="zh-CN" smtClean="0">
                <a:ea typeface="宋体" charset="-122"/>
              </a:rPr>
              <a:t>MIPS</a:t>
            </a:r>
            <a:r>
              <a:rPr lang="zh-CN" altLang="en-US" smtClean="0">
                <a:ea typeface="宋体" charset="-122"/>
              </a:rPr>
              <a:t>的</a:t>
            </a:r>
            <a:r>
              <a:rPr lang="en-US" altLang="zh-CN" smtClean="0">
                <a:ea typeface="宋体" charset="-122"/>
              </a:rPr>
              <a:t>call/return/ jump/branch</a:t>
            </a:r>
            <a:r>
              <a:rPr lang="zh-CN" altLang="en-US" smtClean="0">
                <a:ea typeface="宋体" charset="-122"/>
              </a:rPr>
              <a:t>和</a:t>
            </a:r>
            <a:r>
              <a:rPr lang="en-US" altLang="zh-CN" smtClean="0">
                <a:ea typeface="宋体" charset="-122"/>
              </a:rPr>
              <a:t>compare</a:t>
            </a:r>
            <a:r>
              <a:rPr lang="zh-CN" altLang="en-US" smtClean="0">
                <a:ea typeface="宋体" charset="-122"/>
              </a:rPr>
              <a:t>指令</a:t>
            </a:r>
          </a:p>
        </p:txBody>
      </p:sp>
      <p:sp>
        <p:nvSpPr>
          <p:cNvPr id="231427" name="Rectangle 3"/>
          <p:cNvSpPr>
            <a:spLocks noGrp="1" noChangeArrowheads="1"/>
          </p:cNvSpPr>
          <p:nvPr>
            <p:ph type="body" idx="1"/>
          </p:nvPr>
        </p:nvSpPr>
        <p:spPr>
          <a:xfrm>
            <a:off x="282575" y="660400"/>
            <a:ext cx="8501063" cy="5486400"/>
          </a:xfrm>
        </p:spPr>
        <p:txBody>
          <a:bodyPr lIns="90488" tIns="44450" rIns="90488" bIns="44450"/>
          <a:lstStyle/>
          <a:p>
            <a:pPr marL="342900" indent="-342900">
              <a:lnSpc>
                <a:spcPct val="75000"/>
              </a:lnSpc>
              <a:buFont typeface="Wingdings" pitchFamily="2" charset="2"/>
              <a:buNone/>
              <a:tabLst>
                <a:tab pos="2000250" algn="l"/>
                <a:tab pos="3771900" algn="l"/>
              </a:tabLst>
              <a:defRPr/>
            </a:pPr>
            <a:r>
              <a:rPr lang="en-US" altLang="zh-CN" sz="1800" i="1" u="sng" dirty="0" smtClean="0">
                <a:solidFill>
                  <a:srgbClr val="A50021"/>
                </a:solidFill>
                <a:latin typeface="Arial" charset="0"/>
              </a:rPr>
              <a:t>Instruction	Example	  Meaning</a:t>
            </a:r>
            <a:r>
              <a:rPr lang="en-US" altLang="zh-CN" sz="1800" i="1" u="sng" dirty="0" smtClean="0">
                <a:latin typeface="Arial" charset="0"/>
              </a:rPr>
              <a:t>	</a:t>
            </a:r>
            <a:r>
              <a:rPr lang="en-US" altLang="zh-CN" sz="1800" dirty="0" smtClean="0">
                <a:latin typeface="Arial" charset="0"/>
              </a:rPr>
              <a:t>	</a:t>
            </a:r>
          </a:p>
          <a:p>
            <a:pPr marL="342900" indent="-342900">
              <a:lnSpc>
                <a:spcPct val="100000"/>
              </a:lnSpc>
              <a:buNone/>
              <a:tabLst>
                <a:tab pos="2000250" algn="l"/>
                <a:tab pos="3771900" algn="l"/>
              </a:tabLst>
              <a:defRPr/>
            </a:pPr>
            <a:r>
              <a:rPr lang="en-US" altLang="zh-CN" sz="1800" dirty="0" smtClean="0">
                <a:latin typeface="Arial" charset="0"/>
              </a:rPr>
              <a:t>jump and link	</a:t>
            </a:r>
            <a:r>
              <a:rPr lang="en-US" altLang="zh-CN" sz="1800" dirty="0" err="1" smtClean="0">
                <a:latin typeface="Arial" charset="0"/>
              </a:rPr>
              <a:t>jal</a:t>
            </a:r>
            <a:r>
              <a:rPr lang="en-US" altLang="zh-CN" sz="1800" dirty="0" smtClean="0">
                <a:latin typeface="Arial" charset="0"/>
              </a:rPr>
              <a:t> 10000	   $31 = PC + 4; go to 10000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For </a:t>
            </a:r>
            <a:r>
              <a:rPr lang="en-US" altLang="zh-CN" sz="1800" i="1" dirty="0" smtClean="0">
                <a:solidFill>
                  <a:srgbClr val="A50021"/>
                </a:solidFill>
                <a:latin typeface="Arial" charset="0"/>
              </a:rPr>
              <a:t>procedure call</a:t>
            </a:r>
            <a:r>
              <a:rPr lang="zh-CN" altLang="en-US" sz="1800" dirty="0" smtClean="0">
                <a:solidFill>
                  <a:schemeClr val="accent1"/>
                </a:solidFill>
                <a:latin typeface="Arial" charset="0"/>
                <a:ea typeface="黑体" pitchFamily="49" charset="-122"/>
              </a:rPr>
              <a:t>（对应过程或函数调用）</a:t>
            </a:r>
          </a:p>
          <a:p>
            <a:pPr marL="342900" indent="-342900">
              <a:lnSpc>
                <a:spcPct val="100000"/>
              </a:lnSpc>
              <a:buFont typeface="Wingdings" pitchFamily="2" charset="2"/>
              <a:buNone/>
              <a:tabLst>
                <a:tab pos="2000250" algn="l"/>
                <a:tab pos="3771900" algn="l"/>
              </a:tabLst>
              <a:defRPr/>
            </a:pPr>
            <a:r>
              <a:rPr lang="en-US" altLang="zh-CN" sz="1800" dirty="0" smtClean="0">
                <a:latin typeface="Arial" charset="0"/>
              </a:rPr>
              <a:t>jump </a:t>
            </a:r>
            <a:r>
              <a:rPr lang="en-US" altLang="zh-CN" sz="1800" dirty="0" smtClean="0">
                <a:latin typeface="Arial" charset="0"/>
              </a:rPr>
              <a:t>register	</a:t>
            </a:r>
            <a:r>
              <a:rPr lang="en-US" altLang="zh-CN" sz="1800" dirty="0" err="1" smtClean="0">
                <a:latin typeface="Arial" charset="0"/>
              </a:rPr>
              <a:t>jr</a:t>
            </a:r>
            <a:r>
              <a:rPr lang="en-US" altLang="zh-CN" sz="1800" dirty="0" smtClean="0">
                <a:latin typeface="Arial" charset="0"/>
              </a:rPr>
              <a:t> $31	   go to $31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For switch, </a:t>
            </a:r>
            <a:r>
              <a:rPr lang="en-US" altLang="zh-CN" sz="1800" i="1" dirty="0" smtClean="0">
                <a:solidFill>
                  <a:srgbClr val="A50021"/>
                </a:solidFill>
                <a:latin typeface="Arial" charset="0"/>
              </a:rPr>
              <a:t>procedure return </a:t>
            </a:r>
            <a:r>
              <a:rPr lang="zh-CN" altLang="en-US" sz="1800" dirty="0" smtClean="0">
                <a:solidFill>
                  <a:schemeClr val="accent1"/>
                </a:solidFill>
                <a:latin typeface="Arial" charset="0"/>
                <a:ea typeface="黑体" pitchFamily="49" charset="-122"/>
              </a:rPr>
              <a:t>（对应过程返回）</a:t>
            </a:r>
            <a:endParaRPr lang="en-US" altLang="zh-CN" sz="1800" dirty="0" smtClean="0">
              <a:solidFill>
                <a:srgbClr val="A50021"/>
              </a:solidFill>
              <a:latin typeface="Arial" charset="0"/>
            </a:endParaRPr>
          </a:p>
          <a:p>
            <a:pPr marL="342900" indent="-342900">
              <a:lnSpc>
                <a:spcPct val="100000"/>
              </a:lnSpc>
              <a:buFont typeface="Wingdings" pitchFamily="2" charset="2"/>
              <a:buNone/>
              <a:tabLst>
                <a:tab pos="2000250" algn="l"/>
                <a:tab pos="3771900" algn="l"/>
              </a:tabLst>
              <a:defRPr/>
            </a:pPr>
            <a:r>
              <a:rPr lang="en-US" altLang="zh-CN" sz="1800" dirty="0" smtClean="0">
                <a:latin typeface="Arial" charset="0"/>
              </a:rPr>
              <a:t>jump</a:t>
            </a:r>
            <a:r>
              <a:rPr lang="en-US" altLang="zh-CN" sz="1800" dirty="0" smtClean="0">
                <a:latin typeface="Arial" charset="0"/>
              </a:rPr>
              <a:t>	j 10000	   go to 10000	</a:t>
            </a:r>
            <a:br>
              <a:rPr lang="en-US" altLang="zh-CN" sz="1800" dirty="0" smtClean="0">
                <a:latin typeface="Arial" charset="0"/>
              </a:rPr>
            </a:br>
            <a:r>
              <a:rPr lang="en-US" altLang="zh-CN" sz="1800" dirty="0" smtClean="0">
                <a:latin typeface="Arial" charset="0"/>
              </a:rPr>
              <a:t>	</a:t>
            </a:r>
            <a:r>
              <a:rPr lang="en-US" altLang="zh-CN" sz="1800" i="1" dirty="0" smtClean="0">
                <a:latin typeface="Arial" charset="0"/>
              </a:rPr>
              <a:t>Jump to target address</a:t>
            </a:r>
            <a:endParaRPr lang="en-US" altLang="zh-CN" sz="1800" i="1" dirty="0" smtClean="0">
              <a:solidFill>
                <a:srgbClr val="A50021"/>
              </a:solidFill>
              <a:latin typeface="Arial" charset="0"/>
            </a:endParaRPr>
          </a:p>
          <a:p>
            <a:pPr marL="342900" indent="-342900">
              <a:lnSpc>
                <a:spcPct val="120000"/>
              </a:lnSpc>
              <a:spcBef>
                <a:spcPct val="0"/>
              </a:spcBef>
              <a:buFont typeface="Wingdings" pitchFamily="2" charset="2"/>
              <a:buNone/>
              <a:tabLst>
                <a:tab pos="2000250" algn="l"/>
                <a:tab pos="3771900" algn="l"/>
              </a:tabLst>
              <a:defRPr/>
            </a:pPr>
            <a:endParaRPr lang="en-US" altLang="zh-CN" sz="1800" dirty="0" smtClean="0">
              <a:latin typeface="Arial" charset="0"/>
            </a:endParaRPr>
          </a:p>
          <a:p>
            <a:pPr marL="342900" indent="-342900">
              <a:lnSpc>
                <a:spcPct val="120000"/>
              </a:lnSpc>
              <a:spcBef>
                <a:spcPct val="0"/>
              </a:spcBef>
              <a:buFont typeface="Wingdings" pitchFamily="2" charset="2"/>
              <a:buNone/>
              <a:tabLst>
                <a:tab pos="2000250" algn="l"/>
                <a:tab pos="3771900" algn="l"/>
              </a:tabLst>
              <a:defRPr/>
            </a:pPr>
            <a:r>
              <a:rPr lang="en-US" altLang="zh-CN" sz="1800" dirty="0" smtClean="0">
                <a:latin typeface="Arial" charset="0"/>
              </a:rPr>
              <a:t>branch </a:t>
            </a:r>
            <a:r>
              <a:rPr lang="en-US" altLang="zh-CN" sz="1800" dirty="0" smtClean="0">
                <a:latin typeface="Arial" charset="0"/>
              </a:rPr>
              <a:t>on equal	  </a:t>
            </a:r>
            <a:r>
              <a:rPr lang="en-US" altLang="zh-CN" sz="1800" dirty="0" err="1" smtClean="0">
                <a:latin typeface="Arial" charset="0"/>
              </a:rPr>
              <a:t>beq</a:t>
            </a:r>
            <a:r>
              <a:rPr lang="en-US" altLang="zh-CN" sz="1800" dirty="0" smtClean="0">
                <a:latin typeface="Arial" charset="0"/>
              </a:rPr>
              <a:t> $1,$2,100 	  if ($1 == $2) go to PC+</a:t>
            </a:r>
            <a:r>
              <a:rPr lang="en-US" altLang="zh-CN" sz="1800" dirty="0" smtClean="0">
                <a:solidFill>
                  <a:srgbClr val="0066FF"/>
                </a:solidFill>
                <a:latin typeface="Arial" charset="0"/>
              </a:rPr>
              <a:t>4</a:t>
            </a:r>
            <a:r>
              <a:rPr lang="en-US" altLang="zh-CN" sz="1800" dirty="0" smtClean="0">
                <a:latin typeface="Arial" charset="0"/>
              </a:rPr>
              <a:t>+25*</a:t>
            </a:r>
            <a:r>
              <a:rPr lang="en-US" altLang="zh-CN" sz="1800" dirty="0" smtClean="0">
                <a:solidFill>
                  <a:schemeClr val="accent2">
                    <a:lumMod val="60000"/>
                    <a:lumOff val="40000"/>
                  </a:schemeClr>
                </a:solidFill>
                <a:latin typeface="Arial" charset="0"/>
              </a:rPr>
              <a:t>4</a:t>
            </a:r>
            <a:r>
              <a:rPr lang="en-US" altLang="zh-CN" sz="1800" dirty="0" smtClean="0">
                <a:latin typeface="Arial" charset="0"/>
              </a:rPr>
              <a:t>		</a:t>
            </a:r>
          </a:p>
          <a:p>
            <a:pPr marL="342900" indent="-342900">
              <a:lnSpc>
                <a:spcPct val="120000"/>
              </a:lnSpc>
              <a:spcBef>
                <a:spcPct val="0"/>
              </a:spcBef>
              <a:buFont typeface="Wingdings" pitchFamily="2" charset="2"/>
              <a:buNone/>
              <a:tabLst>
                <a:tab pos="2000250" algn="l"/>
                <a:tab pos="3771900" algn="l"/>
              </a:tabLst>
              <a:defRPr/>
            </a:pPr>
            <a:r>
              <a:rPr lang="en-US" altLang="zh-CN" sz="1800" dirty="0" smtClean="0">
                <a:latin typeface="Arial" charset="0"/>
              </a:rPr>
              <a:t>branch on not eq.	  </a:t>
            </a:r>
            <a:r>
              <a:rPr lang="en-US" altLang="zh-CN" sz="1800" dirty="0" err="1" smtClean="0">
                <a:latin typeface="Arial" charset="0"/>
              </a:rPr>
              <a:t>bne</a:t>
            </a:r>
            <a:r>
              <a:rPr lang="en-US" altLang="zh-CN" sz="1800" dirty="0" smtClean="0">
                <a:latin typeface="Arial" charset="0"/>
              </a:rPr>
              <a:t> $1,$2,100	  if ($1!= $2) go to PC+</a:t>
            </a:r>
            <a:r>
              <a:rPr lang="en-US" altLang="zh-CN" sz="1800" dirty="0" smtClean="0">
                <a:solidFill>
                  <a:srgbClr val="0066FF"/>
                </a:solidFill>
                <a:latin typeface="Arial" charset="0"/>
              </a:rPr>
              <a:t>4</a:t>
            </a:r>
            <a:r>
              <a:rPr lang="en-US" altLang="zh-CN" sz="1800" dirty="0" smtClean="0">
                <a:latin typeface="Arial" charset="0"/>
              </a:rPr>
              <a:t>+25</a:t>
            </a:r>
            <a:r>
              <a:rPr lang="zh-CN" altLang="en-US" sz="1800" dirty="0" smtClean="0">
                <a:latin typeface="Arial" charset="0"/>
              </a:rPr>
              <a:t>*</a:t>
            </a:r>
            <a:r>
              <a:rPr lang="en-US" altLang="zh-CN" sz="1800" dirty="0" smtClean="0">
                <a:solidFill>
                  <a:schemeClr val="accent2">
                    <a:lumMod val="60000"/>
                    <a:lumOff val="40000"/>
                  </a:schemeClr>
                </a:solidFill>
                <a:latin typeface="Arial" charset="0"/>
              </a:rPr>
              <a:t>4</a:t>
            </a:r>
            <a:r>
              <a:rPr lang="en-US" altLang="zh-CN" sz="1800" dirty="0" smtClean="0">
                <a:latin typeface="Arial" charset="0"/>
              </a:rPr>
              <a:t>	</a:t>
            </a:r>
          </a:p>
        </p:txBody>
      </p:sp>
      <p:grpSp>
        <p:nvGrpSpPr>
          <p:cNvPr id="2" name="Group 11"/>
          <p:cNvGrpSpPr>
            <a:grpSpLocks/>
          </p:cNvGrpSpPr>
          <p:nvPr/>
        </p:nvGrpSpPr>
        <p:grpSpPr bwMode="auto">
          <a:xfrm>
            <a:off x="265113" y="750888"/>
            <a:ext cx="8718550" cy="1490662"/>
            <a:chOff x="210" y="473"/>
            <a:chExt cx="5421" cy="883"/>
          </a:xfrm>
        </p:grpSpPr>
        <p:sp>
          <p:nvSpPr>
            <p:cNvPr id="80923" name="Rectangle 4"/>
            <p:cNvSpPr>
              <a:spLocks noChangeArrowheads="1"/>
            </p:cNvSpPr>
            <p:nvPr/>
          </p:nvSpPr>
          <p:spPr bwMode="auto">
            <a:xfrm>
              <a:off x="210" y="587"/>
              <a:ext cx="4402" cy="769"/>
            </a:xfrm>
            <a:prstGeom prst="rect">
              <a:avLst/>
            </a:prstGeom>
            <a:noFill/>
            <a:ln w="28575">
              <a:solidFill>
                <a:srgbClr val="A50021"/>
              </a:solidFill>
              <a:miter lim="800000"/>
              <a:headEnd/>
              <a:tailEnd/>
            </a:ln>
          </p:spPr>
          <p:txBody>
            <a:bodyPr lIns="63500" tIns="25400" rIns="63500" bIns="25400" anchor="ctr"/>
            <a:lstStyle/>
            <a:p>
              <a:endParaRPr lang="zh-CN" altLang="en-US"/>
            </a:p>
          </p:txBody>
        </p:sp>
        <p:sp>
          <p:nvSpPr>
            <p:cNvPr id="80924" name="Text Box 5"/>
            <p:cNvSpPr txBox="1">
              <a:spLocks noChangeArrowheads="1"/>
            </p:cNvSpPr>
            <p:nvPr/>
          </p:nvSpPr>
          <p:spPr bwMode="auto">
            <a:xfrm>
              <a:off x="4716" y="555"/>
              <a:ext cx="878" cy="193"/>
            </a:xfrm>
            <a:prstGeom prst="rect">
              <a:avLst/>
            </a:prstGeom>
            <a:noFill/>
            <a:ln w="12700">
              <a:noFill/>
              <a:miter lim="800000"/>
              <a:headEnd/>
              <a:tailEnd/>
            </a:ln>
          </p:spPr>
          <p:txBody>
            <a:bodyPr lIns="63500" tIns="25400" rIns="63500" bIns="25400">
              <a:spAutoFit/>
            </a:bodyPr>
            <a:lstStyle/>
            <a:p>
              <a:pPr>
                <a:spcBef>
                  <a:spcPct val="50000"/>
                </a:spcBef>
              </a:pPr>
              <a:r>
                <a:rPr lang="en-US" altLang="zh-CN" sz="1800"/>
                <a:t>call / return </a:t>
              </a:r>
            </a:p>
          </p:txBody>
        </p:sp>
        <p:sp>
          <p:nvSpPr>
            <p:cNvPr id="80925" name="Line 6"/>
            <p:cNvSpPr>
              <a:spLocks noChangeShapeType="1"/>
            </p:cNvSpPr>
            <p:nvPr/>
          </p:nvSpPr>
          <p:spPr bwMode="auto">
            <a:xfrm flipH="1">
              <a:off x="5110" y="774"/>
              <a:ext cx="55" cy="320"/>
            </a:xfrm>
            <a:prstGeom prst="line">
              <a:avLst/>
            </a:prstGeom>
            <a:noFill/>
            <a:ln w="28575">
              <a:solidFill>
                <a:srgbClr val="A50021"/>
              </a:solidFill>
              <a:round/>
              <a:headEnd/>
              <a:tailEnd/>
            </a:ln>
          </p:spPr>
          <p:txBody>
            <a:bodyPr lIns="63500" tIns="25400" rIns="63500" bIns="25400">
              <a:spAutoFit/>
            </a:bodyPr>
            <a:lstStyle/>
            <a:p>
              <a:endParaRPr lang="zh-CN" altLang="en-US"/>
            </a:p>
          </p:txBody>
        </p:sp>
        <p:sp>
          <p:nvSpPr>
            <p:cNvPr id="80926" name="Line 7"/>
            <p:cNvSpPr>
              <a:spLocks noChangeShapeType="1"/>
            </p:cNvSpPr>
            <p:nvPr/>
          </p:nvSpPr>
          <p:spPr bwMode="auto">
            <a:xfrm flipH="1">
              <a:off x="4649" y="1094"/>
              <a:ext cx="461" cy="131"/>
            </a:xfrm>
            <a:prstGeom prst="line">
              <a:avLst/>
            </a:prstGeom>
            <a:noFill/>
            <a:ln w="28575">
              <a:solidFill>
                <a:srgbClr val="A50021"/>
              </a:solidFill>
              <a:round/>
              <a:headEnd/>
              <a:tailEnd type="triangle" w="med" len="med"/>
            </a:ln>
          </p:spPr>
          <p:txBody>
            <a:bodyPr lIns="63500" tIns="25400" rIns="63500" bIns="25400">
              <a:spAutoFit/>
            </a:bodyPr>
            <a:lstStyle/>
            <a:p>
              <a:endParaRPr lang="zh-CN" altLang="en-US"/>
            </a:p>
          </p:txBody>
        </p:sp>
        <p:sp>
          <p:nvSpPr>
            <p:cNvPr id="80927" name="Oval 8"/>
            <p:cNvSpPr>
              <a:spLocks noChangeArrowheads="1"/>
            </p:cNvSpPr>
            <p:nvPr/>
          </p:nvSpPr>
          <p:spPr bwMode="auto">
            <a:xfrm>
              <a:off x="4671" y="473"/>
              <a:ext cx="960" cy="319"/>
            </a:xfrm>
            <a:prstGeom prst="ellipse">
              <a:avLst/>
            </a:prstGeom>
            <a:noFill/>
            <a:ln w="28575">
              <a:solidFill>
                <a:srgbClr val="A50021"/>
              </a:solidFill>
              <a:round/>
              <a:headEnd/>
              <a:tailEnd/>
            </a:ln>
          </p:spPr>
          <p:txBody>
            <a:bodyPr lIns="63500" tIns="25400" rIns="63500" bIns="25400" anchor="ctr">
              <a:spAutoFit/>
            </a:bodyPr>
            <a:lstStyle/>
            <a:p>
              <a:endParaRPr lang="zh-CN" altLang="en-US"/>
            </a:p>
          </p:txBody>
        </p:sp>
      </p:grpSp>
      <p:sp>
        <p:nvSpPr>
          <p:cNvPr id="80901" name="Text Box 10"/>
          <p:cNvSpPr txBox="1">
            <a:spLocks noChangeArrowheads="1"/>
          </p:cNvSpPr>
          <p:nvPr/>
        </p:nvSpPr>
        <p:spPr bwMode="auto">
          <a:xfrm>
            <a:off x="6656388" y="6149975"/>
            <a:ext cx="2163762" cy="295275"/>
          </a:xfrm>
          <a:prstGeom prst="rect">
            <a:avLst/>
          </a:prstGeom>
          <a:noFill/>
          <a:ln w="12700">
            <a:noFill/>
            <a:miter lim="800000"/>
            <a:headEnd/>
            <a:tailEnd/>
          </a:ln>
        </p:spPr>
        <p:txBody>
          <a:bodyPr lIns="63500" tIns="25400" rIns="63500" bIns="25400">
            <a:spAutoFit/>
          </a:bodyPr>
          <a:lstStyle/>
          <a:p>
            <a:pPr>
              <a:spcBef>
                <a:spcPct val="50000"/>
              </a:spcBef>
            </a:pPr>
            <a:r>
              <a:rPr lang="en-US" altLang="zh-CN" sz="1600">
                <a:hlinkClick r:id="rId3" action="ppaction://hlinksldjump"/>
              </a:rPr>
              <a:t>BACK to Procedure</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7" dur="500"/>
                                        <p:tgtEl>
                                          <p:spTgt spid="2314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1427">
                                            <p:txEl>
                                              <p:pRg st="3" end="3"/>
                                            </p:txEl>
                                          </p:spTgt>
                                        </p:tgtEl>
                                        <p:attrNameLst>
                                          <p:attrName>style.visibility</p:attrName>
                                        </p:attrNameLst>
                                      </p:cBhvr>
                                      <p:to>
                                        <p:strVal val="visible"/>
                                      </p:to>
                                    </p:set>
                                    <p:animEffect transition="in" filter="blinds(horizontal)">
                                      <p:cBhvr>
                                        <p:cTn id="17" dur="500"/>
                                        <p:tgtEl>
                                          <p:spTgt spid="2314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1427">
                                            <p:txEl>
                                              <p:pRg st="5" end="5"/>
                                            </p:txEl>
                                          </p:spTgt>
                                        </p:tgtEl>
                                        <p:attrNameLst>
                                          <p:attrName>style.visibility</p:attrName>
                                        </p:attrNameLst>
                                      </p:cBhvr>
                                      <p:to>
                                        <p:strVal val="visible"/>
                                      </p:to>
                                    </p:set>
                                    <p:animEffect transition="in" filter="blinds(horizontal)">
                                      <p:cBhvr>
                                        <p:cTn id="22" dur="500"/>
                                        <p:tgtEl>
                                          <p:spTgt spid="2314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1427">
                                            <p:txEl>
                                              <p:pRg st="6" end="6"/>
                                            </p:txEl>
                                          </p:spTgt>
                                        </p:tgtEl>
                                        <p:attrNameLst>
                                          <p:attrName>style.visibility</p:attrName>
                                        </p:attrNameLst>
                                      </p:cBhvr>
                                      <p:to>
                                        <p:strVal val="visible"/>
                                      </p:to>
                                    </p:set>
                                    <p:animEffect transition="in" filter="blinds(horizontal)">
                                      <p:cBhvr>
                                        <p:cTn id="27" dur="500"/>
                                        <p:tgtEl>
                                          <p:spTgt spid="231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711200" y="114300"/>
            <a:ext cx="6929438" cy="368300"/>
          </a:xfrm>
        </p:spPr>
        <p:txBody>
          <a:bodyPr/>
          <a:lstStyle/>
          <a:p>
            <a:r>
              <a:rPr lang="en-US" altLang="zh-CN" smtClean="0">
                <a:ea typeface="宋体" charset="-122"/>
              </a:rPr>
              <a:t>Example</a:t>
            </a:r>
            <a:r>
              <a:rPr lang="zh-CN" altLang="en-US" smtClean="0">
                <a:ea typeface="宋体" charset="-122"/>
              </a:rPr>
              <a:t>：</a:t>
            </a:r>
            <a:r>
              <a:rPr lang="en-US" altLang="zh-CN" smtClean="0">
                <a:ea typeface="宋体" charset="-122"/>
              </a:rPr>
              <a:t>if-then-else</a:t>
            </a:r>
            <a:r>
              <a:rPr lang="zh-CN" altLang="en-US" smtClean="0">
                <a:ea typeface="宋体" charset="-122"/>
              </a:rPr>
              <a:t>语句和“</a:t>
            </a:r>
            <a:r>
              <a:rPr lang="en-US" altLang="zh-CN" smtClean="0">
                <a:ea typeface="宋体" charset="-122"/>
              </a:rPr>
              <a:t>=”</a:t>
            </a:r>
            <a:r>
              <a:rPr lang="zh-CN" altLang="en-US" smtClean="0">
                <a:ea typeface="宋体" charset="-122"/>
              </a:rPr>
              <a:t>判断</a:t>
            </a:r>
          </a:p>
        </p:txBody>
      </p:sp>
      <p:sp>
        <p:nvSpPr>
          <p:cNvPr id="82947" name="Text Box 4"/>
          <p:cNvSpPr txBox="1">
            <a:spLocks noChangeArrowheads="1"/>
          </p:cNvSpPr>
          <p:nvPr/>
        </p:nvSpPr>
        <p:spPr bwMode="auto">
          <a:xfrm>
            <a:off x="566738" y="904875"/>
            <a:ext cx="6550025" cy="19177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if (i = = j) </a:t>
            </a:r>
          </a:p>
          <a:p>
            <a:r>
              <a:rPr lang="en-US" altLang="zh-CN" sz="2400">
                <a:solidFill>
                  <a:schemeClr val="tx1"/>
                </a:solidFill>
                <a:latin typeface="Times New Roman" pitchFamily="18" charset="0"/>
              </a:rPr>
              <a:t>       f = g+h ; </a:t>
            </a:r>
          </a:p>
          <a:p>
            <a:r>
              <a:rPr lang="en-US" altLang="zh-CN" sz="2400">
                <a:solidFill>
                  <a:schemeClr val="tx1"/>
                </a:solidFill>
                <a:latin typeface="Times New Roman" pitchFamily="18" charset="0"/>
              </a:rPr>
              <a:t>else </a:t>
            </a:r>
          </a:p>
          <a:p>
            <a:r>
              <a:rPr lang="en-US" altLang="zh-CN" sz="2400">
                <a:solidFill>
                  <a:schemeClr val="tx1"/>
                </a:solidFill>
                <a:latin typeface="Times New Roman" pitchFamily="18" charset="0"/>
              </a:rPr>
              <a:t>       f = g-h ;</a:t>
            </a:r>
          </a:p>
          <a:p>
            <a:r>
              <a:rPr lang="en-US" altLang="zh-CN" sz="2400">
                <a:solidFill>
                  <a:schemeClr val="tx1"/>
                </a:solidFill>
                <a:latin typeface="Times New Roman" pitchFamily="18" charset="0"/>
              </a:rPr>
              <a:t>Assuming variables i, j, f, g, h, ~ $1, $2, $3, $4, $5</a:t>
            </a:r>
          </a:p>
        </p:txBody>
      </p:sp>
      <p:sp>
        <p:nvSpPr>
          <p:cNvPr id="274437" name="Text Box 5"/>
          <p:cNvSpPr txBox="1">
            <a:spLocks noChangeArrowheads="1"/>
          </p:cNvSpPr>
          <p:nvPr/>
        </p:nvSpPr>
        <p:spPr bwMode="auto">
          <a:xfrm>
            <a:off x="869950" y="3184525"/>
            <a:ext cx="7231063" cy="1917700"/>
          </a:xfrm>
          <a:prstGeom prst="rect">
            <a:avLst/>
          </a:prstGeom>
          <a:noFill/>
          <a:ln w="12700">
            <a:noFill/>
            <a:miter lim="800000"/>
            <a:headEnd/>
            <a:tailEnd/>
          </a:ln>
        </p:spPr>
        <p:txBody>
          <a:bodyPr wrap="none">
            <a:spAutoFit/>
          </a:bodyPr>
          <a:lstStyle/>
          <a:p>
            <a:r>
              <a:rPr lang="en-US" altLang="zh-CN" sz="2400" b="0">
                <a:solidFill>
                  <a:schemeClr val="tx1"/>
                </a:solidFill>
                <a:latin typeface="Times New Roman" pitchFamily="18" charset="0"/>
              </a:rPr>
              <a:t>	</a:t>
            </a:r>
            <a:r>
              <a:rPr lang="en-US" altLang="zh-CN" sz="2400">
                <a:solidFill>
                  <a:srgbClr val="0033CC"/>
                </a:solidFill>
                <a:latin typeface="Times New Roman" pitchFamily="18" charset="0"/>
              </a:rPr>
              <a:t>bne $1, $2, else                 ; i!=j, jump to else       </a:t>
            </a:r>
          </a:p>
          <a:p>
            <a:r>
              <a:rPr lang="en-US" altLang="zh-CN" sz="2400">
                <a:solidFill>
                  <a:srgbClr val="0033CC"/>
                </a:solidFill>
                <a:latin typeface="Times New Roman" pitchFamily="18" charset="0"/>
              </a:rPr>
              <a:t>	add $3, $4, $5        </a:t>
            </a:r>
          </a:p>
          <a:p>
            <a:r>
              <a:rPr lang="en-US" altLang="zh-CN" sz="2400">
                <a:solidFill>
                  <a:srgbClr val="0033CC"/>
                </a:solidFill>
                <a:latin typeface="Times New Roman" pitchFamily="18" charset="0"/>
              </a:rPr>
              <a:t>	j   exit			      ; jump to exit</a:t>
            </a:r>
          </a:p>
          <a:p>
            <a:r>
              <a:rPr lang="en-US" altLang="zh-CN" sz="2400">
                <a:solidFill>
                  <a:srgbClr val="0033CC"/>
                </a:solidFill>
                <a:latin typeface="Times New Roman" pitchFamily="18" charset="0"/>
              </a:rPr>
              <a:t>else:	sub $3, $4, $5</a:t>
            </a:r>
            <a:endParaRPr lang="zh-CN" altLang="en-US" sz="2400">
              <a:solidFill>
                <a:srgbClr val="0033CC"/>
              </a:solidFill>
              <a:latin typeface="Times New Roman" pitchFamily="18" charset="0"/>
            </a:endParaRPr>
          </a:p>
          <a:p>
            <a:r>
              <a:rPr lang="en-US" altLang="zh-CN" sz="2400">
                <a:solidFill>
                  <a:srgbClr val="0033CC"/>
                </a:solidFill>
                <a:latin typeface="Times New Roman" pitchFamily="18" charset="0"/>
              </a:rPr>
              <a:t>exit: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blinds(horizontal)">
                                      <p:cBhvr>
                                        <p:cTn id="7" dur="5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00100" y="114300"/>
            <a:ext cx="4716463" cy="368300"/>
          </a:xfrm>
        </p:spPr>
        <p:txBody>
          <a:bodyPr/>
          <a:lstStyle/>
          <a:p>
            <a:r>
              <a:rPr lang="en-US" altLang="zh-CN" smtClean="0">
                <a:ea typeface="宋体" charset="-122"/>
              </a:rPr>
              <a:t>Example</a:t>
            </a:r>
            <a:r>
              <a:rPr lang="zh-CN" altLang="en-US" smtClean="0">
                <a:ea typeface="宋体" charset="-122"/>
              </a:rPr>
              <a:t>：</a:t>
            </a:r>
            <a:r>
              <a:rPr lang="en-US" altLang="zh-CN" smtClean="0">
                <a:ea typeface="宋体" charset="-122"/>
              </a:rPr>
              <a:t>Loop</a:t>
            </a:r>
            <a:r>
              <a:rPr lang="zh-CN" altLang="en-US" smtClean="0">
                <a:ea typeface="宋体" charset="-122"/>
              </a:rPr>
              <a:t>循环 </a:t>
            </a:r>
            <a:endParaRPr lang="zh-CN" altLang="en-US" sz="1400" smtClean="0">
              <a:ea typeface="宋体" charset="-122"/>
            </a:endParaRPr>
          </a:p>
        </p:txBody>
      </p:sp>
      <p:sp>
        <p:nvSpPr>
          <p:cNvPr id="84995" name="Text Box 3"/>
          <p:cNvSpPr txBox="1">
            <a:spLocks noChangeArrowheads="1"/>
          </p:cNvSpPr>
          <p:nvPr/>
        </p:nvSpPr>
        <p:spPr bwMode="auto">
          <a:xfrm>
            <a:off x="574675" y="658813"/>
            <a:ext cx="8135938" cy="1917700"/>
          </a:xfrm>
          <a:prstGeom prst="rect">
            <a:avLst/>
          </a:prstGeom>
          <a:noFill/>
          <a:ln w="12700">
            <a:noFill/>
            <a:miter lim="800000"/>
            <a:headEnd/>
            <a:tailEnd/>
          </a:ln>
        </p:spPr>
        <p:txBody>
          <a:bodyPr wrap="none">
            <a:spAutoFit/>
          </a:bodyPr>
          <a:lstStyle/>
          <a:p>
            <a:r>
              <a:rPr lang="en-US" altLang="zh-CN" sz="2400">
                <a:solidFill>
                  <a:schemeClr val="tx1"/>
                </a:solidFill>
                <a:latin typeface="Times New Roman" pitchFamily="18" charset="0"/>
              </a:rPr>
              <a:t>Loop:	g = g +A[i];</a:t>
            </a:r>
          </a:p>
          <a:p>
            <a:r>
              <a:rPr lang="en-US" altLang="zh-CN" sz="2400">
                <a:solidFill>
                  <a:schemeClr val="tx1"/>
                </a:solidFill>
                <a:latin typeface="Times New Roman" pitchFamily="18" charset="0"/>
              </a:rPr>
              <a:t>	i = i+ j;</a:t>
            </a:r>
          </a:p>
          <a:p>
            <a:r>
              <a:rPr lang="en-US" altLang="zh-CN" sz="2400">
                <a:solidFill>
                  <a:schemeClr val="tx1"/>
                </a:solidFill>
                <a:latin typeface="Times New Roman" pitchFamily="18" charset="0"/>
              </a:rPr>
              <a:t>	if (i != h) go to Loop:</a:t>
            </a:r>
          </a:p>
          <a:p>
            <a:r>
              <a:rPr lang="en-US" altLang="zh-CN" sz="2400">
                <a:solidFill>
                  <a:schemeClr val="tx1"/>
                </a:solidFill>
                <a:latin typeface="Times New Roman" pitchFamily="18" charset="0"/>
              </a:rPr>
              <a:t>Assuming variables g, h, i, j  ~ $1, $2, $3, $4 and base address</a:t>
            </a:r>
          </a:p>
          <a:p>
            <a:r>
              <a:rPr lang="en-US" altLang="zh-CN" sz="2400">
                <a:solidFill>
                  <a:schemeClr val="tx1"/>
                </a:solidFill>
                <a:latin typeface="Times New Roman" pitchFamily="18" charset="0"/>
              </a:rPr>
              <a:t>of array is in $5</a:t>
            </a:r>
          </a:p>
        </p:txBody>
      </p:sp>
      <p:sp>
        <p:nvSpPr>
          <p:cNvPr id="233476" name="Text Box 4"/>
          <p:cNvSpPr txBox="1">
            <a:spLocks noChangeArrowheads="1"/>
          </p:cNvSpPr>
          <p:nvPr/>
        </p:nvSpPr>
        <p:spPr bwMode="auto">
          <a:xfrm>
            <a:off x="781050" y="2741613"/>
            <a:ext cx="5254625" cy="3013075"/>
          </a:xfrm>
          <a:prstGeom prst="rect">
            <a:avLst/>
          </a:prstGeom>
          <a:noFill/>
          <a:ln w="12700">
            <a:noFill/>
            <a:miter lim="800000"/>
            <a:headEnd/>
            <a:tailEnd/>
          </a:ln>
        </p:spPr>
        <p:txBody>
          <a:bodyPr wrap="none">
            <a:spAutoFit/>
          </a:bodyPr>
          <a:lstStyle/>
          <a:p>
            <a:r>
              <a:rPr lang="en-US" altLang="zh-CN" sz="2400">
                <a:solidFill>
                  <a:srgbClr val="388A36"/>
                </a:solidFill>
                <a:latin typeface="Times New Roman" pitchFamily="18" charset="0"/>
              </a:rPr>
              <a:t>Loop:	add $7, $3, $3          	; i*2          </a:t>
            </a:r>
          </a:p>
          <a:p>
            <a:r>
              <a:rPr lang="en-US" altLang="zh-CN" sz="2400">
                <a:solidFill>
                  <a:srgbClr val="388A36"/>
                </a:solidFill>
                <a:latin typeface="Times New Roman" pitchFamily="18" charset="0"/>
              </a:rPr>
              <a:t>	add $7, $7, $7          	; i*4</a:t>
            </a:r>
          </a:p>
          <a:p>
            <a:r>
              <a:rPr lang="en-US" altLang="zh-CN" sz="2400">
                <a:solidFill>
                  <a:srgbClr val="388A36"/>
                </a:solidFill>
                <a:latin typeface="Times New Roman" pitchFamily="18" charset="0"/>
              </a:rPr>
              <a:t>	add $7, $7, $5</a:t>
            </a:r>
          </a:p>
          <a:p>
            <a:r>
              <a:rPr lang="en-US" altLang="zh-CN" sz="2400">
                <a:solidFill>
                  <a:srgbClr val="388A36"/>
                </a:solidFill>
                <a:latin typeface="Times New Roman" pitchFamily="18" charset="0"/>
              </a:rPr>
              <a:t>	lw $6, 0($7)	           	; $6=A[i]</a:t>
            </a:r>
          </a:p>
          <a:p>
            <a:r>
              <a:rPr lang="en-US" altLang="zh-CN" sz="2400">
                <a:solidFill>
                  <a:srgbClr val="388A36"/>
                </a:solidFill>
                <a:latin typeface="Times New Roman" pitchFamily="18" charset="0"/>
              </a:rPr>
              <a:t>	add $1, $1, $6	           	; g= g+A[i]</a:t>
            </a:r>
          </a:p>
          <a:p>
            <a:r>
              <a:rPr lang="en-US" altLang="zh-CN" sz="2400">
                <a:solidFill>
                  <a:srgbClr val="388A36"/>
                </a:solidFill>
                <a:latin typeface="Times New Roman" pitchFamily="18" charset="0"/>
              </a:rPr>
              <a:t>	add $3, $3, $4</a:t>
            </a:r>
          </a:p>
          <a:p>
            <a:r>
              <a:rPr lang="en-US" altLang="zh-CN" sz="2400">
                <a:solidFill>
                  <a:srgbClr val="388A36"/>
                </a:solidFill>
                <a:latin typeface="Times New Roman" pitchFamily="18" charset="0"/>
              </a:rPr>
              <a:t>	bne $3, $2, Loop</a:t>
            </a:r>
          </a:p>
          <a:p>
            <a:endParaRPr lang="zh-CN" altLang="en-US" sz="2400">
              <a:solidFill>
                <a:srgbClr val="388A36"/>
              </a:solidFill>
              <a:latin typeface="Times New Roman" pitchFamily="18" charset="0"/>
            </a:endParaRPr>
          </a:p>
        </p:txBody>
      </p:sp>
      <p:sp>
        <p:nvSpPr>
          <p:cNvPr id="233477" name="Text Box 5"/>
          <p:cNvSpPr txBox="1">
            <a:spLocks noChangeArrowheads="1"/>
          </p:cNvSpPr>
          <p:nvPr/>
        </p:nvSpPr>
        <p:spPr bwMode="auto">
          <a:xfrm>
            <a:off x="5715000" y="2771775"/>
            <a:ext cx="2117725" cy="3556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ea typeface="黑体" pitchFamily="49" charset="-122"/>
              </a:rPr>
              <a:t>加法比乘法快！</a:t>
            </a:r>
          </a:p>
        </p:txBody>
      </p:sp>
      <p:grpSp>
        <p:nvGrpSpPr>
          <p:cNvPr id="2" name="Group 13"/>
          <p:cNvGrpSpPr>
            <a:grpSpLocks/>
          </p:cNvGrpSpPr>
          <p:nvPr/>
        </p:nvGrpSpPr>
        <p:grpSpPr bwMode="auto">
          <a:xfrm>
            <a:off x="966788" y="4906963"/>
            <a:ext cx="5907087" cy="1438275"/>
            <a:chOff x="609" y="3091"/>
            <a:chExt cx="3721" cy="906"/>
          </a:xfrm>
        </p:grpSpPr>
        <p:grpSp>
          <p:nvGrpSpPr>
            <p:cNvPr id="3" name="Group 11"/>
            <p:cNvGrpSpPr>
              <a:grpSpLocks/>
            </p:cNvGrpSpPr>
            <p:nvPr/>
          </p:nvGrpSpPr>
          <p:grpSpPr bwMode="auto">
            <a:xfrm>
              <a:off x="609" y="3282"/>
              <a:ext cx="3721" cy="715"/>
              <a:chOff x="1106" y="3273"/>
              <a:chExt cx="2697" cy="715"/>
            </a:xfrm>
          </p:grpSpPr>
          <p:sp>
            <p:nvSpPr>
              <p:cNvPr id="85004" name="Text Box 7"/>
              <p:cNvSpPr txBox="1">
                <a:spLocks noChangeArrowheads="1"/>
              </p:cNvSpPr>
              <p:nvPr/>
            </p:nvSpPr>
            <p:spPr bwMode="auto">
              <a:xfrm>
                <a:off x="1106" y="3564"/>
                <a:ext cx="2697" cy="424"/>
              </a:xfrm>
              <a:prstGeom prst="rect">
                <a:avLst/>
              </a:prstGeom>
              <a:noFill/>
              <a:ln w="12700">
                <a:solidFill>
                  <a:schemeClr val="tx1"/>
                </a:solidFill>
                <a:miter lim="800000"/>
                <a:headEnd/>
                <a:tailEnd/>
              </a:ln>
            </p:spPr>
            <p:txBody>
              <a:bodyPr lIns="63500" tIns="25400" rIns="63500" bIns="25400">
                <a:spAutoFit/>
              </a:bodyPr>
              <a:lstStyle/>
              <a:p>
                <a:pPr>
                  <a:spcBef>
                    <a:spcPct val="50000"/>
                  </a:spcBef>
                </a:pPr>
                <a:r>
                  <a:rPr lang="zh-CN" altLang="en-US" sz="2000">
                    <a:ea typeface="黑体" pitchFamily="49" charset="-122"/>
                  </a:rPr>
                  <a:t>编译器和汇编语言程序员不必计算分支指令的地址，而只要用标号即可！汇编器完成地址计算</a:t>
                </a:r>
              </a:p>
            </p:txBody>
          </p:sp>
          <p:sp>
            <p:nvSpPr>
              <p:cNvPr id="85005" name="Line 9"/>
              <p:cNvSpPr>
                <a:spLocks noChangeShapeType="1"/>
              </p:cNvSpPr>
              <p:nvPr/>
            </p:nvSpPr>
            <p:spPr bwMode="auto">
              <a:xfrm flipH="1" flipV="1">
                <a:off x="2871" y="3282"/>
                <a:ext cx="165" cy="255"/>
              </a:xfrm>
              <a:prstGeom prst="line">
                <a:avLst/>
              </a:prstGeom>
              <a:noFill/>
              <a:ln w="38100">
                <a:solidFill>
                  <a:srgbClr val="A50021"/>
                </a:solidFill>
                <a:round/>
                <a:headEnd/>
                <a:tailEnd/>
              </a:ln>
            </p:spPr>
            <p:txBody>
              <a:bodyPr lIns="63500" tIns="25400" rIns="63500" bIns="25400">
                <a:spAutoFit/>
              </a:bodyPr>
              <a:lstStyle/>
              <a:p>
                <a:endParaRPr lang="zh-CN" altLang="en-US"/>
              </a:p>
            </p:txBody>
          </p:sp>
          <p:sp>
            <p:nvSpPr>
              <p:cNvPr id="85006" name="Line 10"/>
              <p:cNvSpPr>
                <a:spLocks noChangeShapeType="1"/>
              </p:cNvSpPr>
              <p:nvPr/>
            </p:nvSpPr>
            <p:spPr bwMode="auto">
              <a:xfrm flipH="1">
                <a:off x="2496" y="3273"/>
                <a:ext cx="385" cy="9"/>
              </a:xfrm>
              <a:prstGeom prst="line">
                <a:avLst/>
              </a:prstGeom>
              <a:noFill/>
              <a:ln w="38100">
                <a:solidFill>
                  <a:srgbClr val="A50021"/>
                </a:solidFill>
                <a:round/>
                <a:headEnd/>
                <a:tailEnd type="arrow" w="med" len="med"/>
              </a:ln>
            </p:spPr>
            <p:txBody>
              <a:bodyPr lIns="63500" tIns="25400" rIns="63500" bIns="25400">
                <a:spAutoFit/>
              </a:bodyPr>
              <a:lstStyle/>
              <a:p>
                <a:endParaRPr lang="zh-CN" altLang="en-US"/>
              </a:p>
            </p:txBody>
          </p:sp>
        </p:grpSp>
        <p:sp>
          <p:nvSpPr>
            <p:cNvPr id="85003" name="Oval 12"/>
            <p:cNvSpPr>
              <a:spLocks noChangeArrowheads="1"/>
            </p:cNvSpPr>
            <p:nvPr/>
          </p:nvSpPr>
          <p:spPr bwMode="auto">
            <a:xfrm>
              <a:off x="1975" y="3091"/>
              <a:ext cx="558" cy="338"/>
            </a:xfrm>
            <a:prstGeom prst="ellipse">
              <a:avLst/>
            </a:prstGeom>
            <a:noFill/>
            <a:ln w="28575">
              <a:solidFill>
                <a:srgbClr val="A50021"/>
              </a:solidFill>
              <a:round/>
              <a:headEnd/>
              <a:tailEnd/>
            </a:ln>
          </p:spPr>
          <p:txBody>
            <a:bodyPr lIns="63500" tIns="25400" rIns="63500" bIns="25400" anchor="ctr">
              <a:spAutoFit/>
            </a:bodyPr>
            <a:lstStyle/>
            <a:p>
              <a:endParaRPr lang="zh-CN" altLang="en-US"/>
            </a:p>
          </p:txBody>
        </p:sp>
      </p:grpSp>
      <p:sp>
        <p:nvSpPr>
          <p:cNvPr id="233486" name="Text Box 14"/>
          <p:cNvSpPr txBox="1">
            <a:spLocks noChangeArrowheads="1"/>
          </p:cNvSpPr>
          <p:nvPr/>
        </p:nvSpPr>
        <p:spPr bwMode="auto">
          <a:xfrm>
            <a:off x="5629275" y="3178175"/>
            <a:ext cx="3052763" cy="3556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a:ea typeface="黑体" pitchFamily="49" charset="-122"/>
              </a:rPr>
              <a:t>也可用移位来实现乘法！</a:t>
            </a:r>
          </a:p>
        </p:txBody>
      </p:sp>
      <p:sp>
        <p:nvSpPr>
          <p:cNvPr id="68616" name="Text Box 15"/>
          <p:cNvSpPr txBox="1">
            <a:spLocks noChangeArrowheads="1"/>
          </p:cNvSpPr>
          <p:nvPr/>
        </p:nvSpPr>
        <p:spPr bwMode="auto">
          <a:xfrm>
            <a:off x="6053138" y="3868738"/>
            <a:ext cx="2481262" cy="35560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ea typeface="黑体" pitchFamily="49" charset="-122"/>
              </a:rPr>
              <a:t>$3</a:t>
            </a:r>
            <a:r>
              <a:rPr lang="zh-CN" altLang="en-US" sz="2000">
                <a:ea typeface="黑体" pitchFamily="49" charset="-122"/>
              </a:rPr>
              <a:t>中是</a:t>
            </a:r>
            <a:r>
              <a:rPr lang="en-US" altLang="zh-CN" sz="2000">
                <a:ea typeface="黑体" pitchFamily="49" charset="-122"/>
              </a:rPr>
              <a:t>i</a:t>
            </a:r>
            <a:r>
              <a:rPr lang="zh-CN" altLang="en-US" sz="2000">
                <a:ea typeface="黑体" pitchFamily="49" charset="-122"/>
              </a:rPr>
              <a:t>，</a:t>
            </a:r>
            <a:r>
              <a:rPr lang="en-US" altLang="zh-CN" sz="2000">
                <a:ea typeface="黑体" pitchFamily="49" charset="-122"/>
              </a:rPr>
              <a:t>$7</a:t>
            </a:r>
            <a:r>
              <a:rPr lang="zh-CN" altLang="en-US" sz="2000">
                <a:ea typeface="黑体" pitchFamily="49" charset="-122"/>
              </a:rPr>
              <a:t>中是</a:t>
            </a:r>
            <a:r>
              <a:rPr lang="en-US" altLang="zh-CN" sz="2000">
                <a:ea typeface="黑体" pitchFamily="49" charset="-122"/>
              </a:rPr>
              <a:t>i*4</a:t>
            </a:r>
          </a:p>
        </p:txBody>
      </p:sp>
      <p:sp>
        <p:nvSpPr>
          <p:cNvPr id="85001" name="Text Box 15"/>
          <p:cNvSpPr txBox="1">
            <a:spLocks noChangeArrowheads="1"/>
          </p:cNvSpPr>
          <p:nvPr/>
        </p:nvSpPr>
        <p:spPr bwMode="auto">
          <a:xfrm>
            <a:off x="4056063" y="752475"/>
            <a:ext cx="4748212" cy="415925"/>
          </a:xfrm>
          <a:prstGeom prst="rect">
            <a:avLst/>
          </a:prstGeom>
          <a:noFill/>
          <a:ln w="12700">
            <a:noFill/>
            <a:miter lim="800000"/>
            <a:headEnd/>
            <a:tailEnd/>
          </a:ln>
          <a:effectLst/>
        </p:spPr>
        <p:txBody>
          <a:bodyPr lIns="63500" tIns="25400" rIns="63500" bIns="25400">
            <a:spAutoFit/>
          </a:bodyPr>
          <a:lstStyle/>
          <a:p>
            <a:pPr>
              <a:spcBef>
                <a:spcPct val="50000"/>
              </a:spcBef>
            </a:pPr>
            <a:r>
              <a:rPr lang="zh-CN" altLang="en-US" sz="2400">
                <a:ea typeface="黑体" pitchFamily="49" charset="-122"/>
              </a:rPr>
              <a:t>数组元素为</a:t>
            </a:r>
            <a:r>
              <a:rPr lang="en-US" altLang="zh-CN" sz="2400">
                <a:ea typeface="黑体" pitchFamily="49" charset="-122"/>
              </a:rPr>
              <a:t>int</a:t>
            </a:r>
            <a:r>
              <a:rPr lang="zh-CN" altLang="en-US" sz="2400">
                <a:ea typeface="黑体" pitchFamily="49" charset="-122"/>
              </a:rPr>
              <a:t>类型，</a:t>
            </a:r>
            <a:r>
              <a:rPr lang="en-US" altLang="zh-CN" sz="2400">
                <a:ea typeface="黑体" pitchFamily="49" charset="-122"/>
              </a:rPr>
              <a:t>sizeof(int)=4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blinds(horizontal)">
                                      <p:cBhvr>
                                        <p:cTn id="7" dur="500"/>
                                        <p:tgtEl>
                                          <p:spTgt spid="233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3477"/>
                                        </p:tgtEl>
                                        <p:attrNameLst>
                                          <p:attrName>style.visibility</p:attrName>
                                        </p:attrNameLst>
                                      </p:cBhvr>
                                      <p:to>
                                        <p:strVal val="visible"/>
                                      </p:to>
                                    </p:set>
                                    <p:animEffect transition="in" filter="blinds(horizontal)">
                                      <p:cBhvr>
                                        <p:cTn id="12" dur="500"/>
                                        <p:tgtEl>
                                          <p:spTgt spid="2334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3486"/>
                                        </p:tgtEl>
                                        <p:attrNameLst>
                                          <p:attrName>style.visibility</p:attrName>
                                        </p:attrNameLst>
                                      </p:cBhvr>
                                      <p:to>
                                        <p:strVal val="visible"/>
                                      </p:to>
                                    </p:set>
                                    <p:animEffect transition="in" filter="blinds(horizontal)">
                                      <p:cBhvr>
                                        <p:cTn id="17" dur="500"/>
                                        <p:tgtEl>
                                          <p:spTgt spid="233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616"/>
                                        </p:tgtEl>
                                        <p:attrNameLst>
                                          <p:attrName>style.visibility</p:attrName>
                                        </p:attrNameLst>
                                      </p:cBhvr>
                                      <p:to>
                                        <p:strVal val="visible"/>
                                      </p:to>
                                    </p:set>
                                    <p:animEffect transition="in" filter="blinds(horizontal)">
                                      <p:cBhvr>
                                        <p:cTn id="27"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P spid="233477" grpId="0"/>
      <p:bldP spid="233486" grpId="0"/>
      <p:bldP spid="686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作业</a:t>
            </a:r>
          </a:p>
        </p:txBody>
      </p:sp>
      <p:sp>
        <p:nvSpPr>
          <p:cNvPr id="3" name="内容占位符 2"/>
          <p:cNvSpPr>
            <a:spLocks noGrp="1"/>
          </p:cNvSpPr>
          <p:nvPr>
            <p:ph idx="1"/>
          </p:nvPr>
        </p:nvSpPr>
        <p:spPr/>
        <p:txBody>
          <a:bodyPr/>
          <a:lstStyle/>
          <a:p>
            <a:r>
              <a:rPr lang="en-US" altLang="zh-CN" dirty="0" smtClean="0"/>
              <a:t>P139   3</a:t>
            </a:r>
            <a:r>
              <a:rPr lang="zh-CN" altLang="en-US" dirty="0" smtClean="0"/>
              <a:t>、</a:t>
            </a:r>
            <a:r>
              <a:rPr lang="en-US" altLang="zh-CN" dirty="0" smtClean="0"/>
              <a:t>4</a:t>
            </a:r>
            <a:r>
              <a:rPr lang="zh-CN" altLang="en-US" dirty="0" smtClean="0"/>
              <a:t>、</a:t>
            </a:r>
            <a:r>
              <a:rPr lang="en-US" altLang="zh-CN" dirty="0" smtClean="0"/>
              <a:t>6</a:t>
            </a:r>
            <a:r>
              <a:rPr lang="zh-CN" altLang="en-US" dirty="0" smtClean="0"/>
              <a:t>、</a:t>
            </a:r>
            <a:r>
              <a:rPr lang="en-US" altLang="zh-CN" dirty="0" smtClean="0"/>
              <a:t>7</a:t>
            </a:r>
            <a:r>
              <a:rPr lang="zh-CN" altLang="en-US" dirty="0" smtClean="0"/>
              <a:t>、</a:t>
            </a:r>
            <a:r>
              <a:rPr lang="en-US" altLang="zh-CN" dirty="0"/>
              <a:t>8</a:t>
            </a:r>
            <a:endParaRPr lang="zh-CN" altLang="en-US" dirty="0"/>
          </a:p>
        </p:txBody>
      </p:sp>
      <p:sp>
        <p:nvSpPr>
          <p:cNvPr id="4" name="灯片编号占位符 3"/>
          <p:cNvSpPr>
            <a:spLocks noGrp="1"/>
          </p:cNvSpPr>
          <p:nvPr>
            <p:ph type="sldNum" sz="quarter" idx="4"/>
          </p:nvPr>
        </p:nvSpPr>
        <p:spPr/>
        <p:txBody>
          <a:bodyPr/>
          <a:lstStyle/>
          <a:p>
            <a:fld id="{395DEAD1-49DF-46A7-BC72-EE85A9CC6BAA}" type="slidenum">
              <a:rPr lang="zh-CN" altLang="en-US" smtClean="0"/>
              <a:pPr/>
              <a:t>55</a:t>
            </a:fld>
            <a:endParaRPr lang="zh-CN" altLang="en-US"/>
          </a:p>
        </p:txBody>
      </p:sp>
    </p:spTree>
    <p:extLst>
      <p:ext uri="{BB962C8B-B14F-4D97-AF65-F5344CB8AC3E}">
        <p14:creationId xmlns:p14="http://schemas.microsoft.com/office/powerpoint/2010/main" xmlns="" val="815774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11200" y="114300"/>
            <a:ext cx="6610350" cy="368300"/>
          </a:xfrm>
          <a:noFill/>
        </p:spPr>
        <p:txBody>
          <a:bodyPr/>
          <a:lstStyle/>
          <a:p>
            <a:r>
              <a:rPr lang="zh-CN" altLang="en-US" smtClean="0">
                <a:ea typeface="宋体" panose="02010600030101010101" pitchFamily="2" charset="-122"/>
              </a:rPr>
              <a:t>从指令执行周期看指令设计涉及的问题</a:t>
            </a:r>
            <a:endParaRPr lang="en-US" altLang="zh-CN" smtClean="0">
              <a:ea typeface="宋体" panose="02010600030101010101" pitchFamily="2" charset="-122"/>
            </a:endParaRPr>
          </a:p>
        </p:txBody>
      </p:sp>
      <p:sp>
        <p:nvSpPr>
          <p:cNvPr id="8195" name="Rectangle 3"/>
          <p:cNvSpPr>
            <a:spLocks noChangeArrowheads="1"/>
          </p:cNvSpPr>
          <p:nvPr/>
        </p:nvSpPr>
        <p:spPr bwMode="auto">
          <a:xfrm>
            <a:off x="933450" y="10096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Fetch</a:t>
            </a:r>
          </a:p>
        </p:txBody>
      </p:sp>
      <p:sp>
        <p:nvSpPr>
          <p:cNvPr id="8196" name="Rectangle 4"/>
          <p:cNvSpPr>
            <a:spLocks noChangeArrowheads="1"/>
          </p:cNvSpPr>
          <p:nvPr/>
        </p:nvSpPr>
        <p:spPr bwMode="auto">
          <a:xfrm>
            <a:off x="933450" y="2000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Decode</a:t>
            </a:r>
          </a:p>
        </p:txBody>
      </p:sp>
      <p:sp>
        <p:nvSpPr>
          <p:cNvPr id="8197" name="Rectangle 5"/>
          <p:cNvSpPr>
            <a:spLocks noChangeArrowheads="1"/>
          </p:cNvSpPr>
          <p:nvPr/>
        </p:nvSpPr>
        <p:spPr bwMode="auto">
          <a:xfrm>
            <a:off x="933450" y="2990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Operand</a:t>
            </a:r>
          </a:p>
          <a:p>
            <a:pPr algn="ctr">
              <a:lnSpc>
                <a:spcPct val="86000"/>
              </a:lnSpc>
              <a:spcBef>
                <a:spcPct val="40000"/>
              </a:spcBef>
            </a:pPr>
            <a:r>
              <a:rPr lang="en-US" altLang="zh-CN" sz="1800" i="1">
                <a:solidFill>
                  <a:schemeClr val="tx1"/>
                </a:solidFill>
              </a:rPr>
              <a:t>Fetch</a:t>
            </a:r>
          </a:p>
        </p:txBody>
      </p:sp>
      <p:sp>
        <p:nvSpPr>
          <p:cNvPr id="8198" name="Rectangle 6"/>
          <p:cNvSpPr>
            <a:spLocks noChangeArrowheads="1"/>
          </p:cNvSpPr>
          <p:nvPr/>
        </p:nvSpPr>
        <p:spPr bwMode="auto">
          <a:xfrm>
            <a:off x="933450" y="3981450"/>
            <a:ext cx="1574800" cy="3048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8000"/>
              </a:lnSpc>
              <a:spcBef>
                <a:spcPct val="43000"/>
              </a:spcBef>
            </a:pPr>
            <a:r>
              <a:rPr lang="en-US" altLang="zh-CN" sz="1800" i="1">
                <a:solidFill>
                  <a:schemeClr val="tx1"/>
                </a:solidFill>
              </a:rPr>
              <a:t>Execute</a:t>
            </a:r>
          </a:p>
        </p:txBody>
      </p:sp>
      <p:sp>
        <p:nvSpPr>
          <p:cNvPr id="8199" name="Rectangle 7"/>
          <p:cNvSpPr>
            <a:spLocks noChangeArrowheads="1"/>
          </p:cNvSpPr>
          <p:nvPr/>
        </p:nvSpPr>
        <p:spPr bwMode="auto">
          <a:xfrm>
            <a:off x="933450" y="4667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Result</a:t>
            </a:r>
          </a:p>
          <a:p>
            <a:pPr algn="ctr">
              <a:lnSpc>
                <a:spcPct val="86000"/>
              </a:lnSpc>
              <a:spcBef>
                <a:spcPct val="40000"/>
              </a:spcBef>
            </a:pPr>
            <a:r>
              <a:rPr lang="en-US" altLang="zh-CN" sz="1800" i="1">
                <a:solidFill>
                  <a:schemeClr val="tx1"/>
                </a:solidFill>
              </a:rPr>
              <a:t>Store</a:t>
            </a:r>
          </a:p>
        </p:txBody>
      </p:sp>
      <p:sp>
        <p:nvSpPr>
          <p:cNvPr id="8200" name="Rectangle 8"/>
          <p:cNvSpPr>
            <a:spLocks noChangeArrowheads="1"/>
          </p:cNvSpPr>
          <p:nvPr/>
        </p:nvSpPr>
        <p:spPr bwMode="auto">
          <a:xfrm>
            <a:off x="933450" y="5657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Next</a:t>
            </a:r>
          </a:p>
          <a:p>
            <a:pPr algn="ctr">
              <a:lnSpc>
                <a:spcPct val="86000"/>
              </a:lnSpc>
              <a:spcBef>
                <a:spcPct val="40000"/>
              </a:spcBef>
            </a:pPr>
            <a:r>
              <a:rPr lang="en-US" altLang="zh-CN" sz="1800" i="1">
                <a:solidFill>
                  <a:schemeClr val="tx1"/>
                </a:solidFill>
              </a:rPr>
              <a:t>Instruction</a:t>
            </a:r>
          </a:p>
        </p:txBody>
      </p:sp>
      <p:sp>
        <p:nvSpPr>
          <p:cNvPr id="8201" name="Line 9"/>
          <p:cNvSpPr>
            <a:spLocks noChangeShapeType="1"/>
          </p:cNvSpPr>
          <p:nvPr/>
        </p:nvSpPr>
        <p:spPr bwMode="auto">
          <a:xfrm>
            <a:off x="1676400" y="16891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2" name="Line 10"/>
          <p:cNvSpPr>
            <a:spLocks noChangeShapeType="1"/>
          </p:cNvSpPr>
          <p:nvPr/>
        </p:nvSpPr>
        <p:spPr bwMode="auto">
          <a:xfrm>
            <a:off x="1676400" y="36703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3" name="Line 11"/>
          <p:cNvSpPr>
            <a:spLocks noChangeShapeType="1"/>
          </p:cNvSpPr>
          <p:nvPr/>
        </p:nvSpPr>
        <p:spPr bwMode="auto">
          <a:xfrm>
            <a:off x="1676400" y="2679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4" name="Line 12"/>
          <p:cNvSpPr>
            <a:spLocks noChangeShapeType="1"/>
          </p:cNvSpPr>
          <p:nvPr/>
        </p:nvSpPr>
        <p:spPr bwMode="auto">
          <a:xfrm>
            <a:off x="1676400" y="5346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5" name="Line 13"/>
          <p:cNvSpPr>
            <a:spLocks noChangeShapeType="1"/>
          </p:cNvSpPr>
          <p:nvPr/>
        </p:nvSpPr>
        <p:spPr bwMode="auto">
          <a:xfrm>
            <a:off x="1676400" y="4279900"/>
            <a:ext cx="0" cy="3556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6" name="Line 14"/>
          <p:cNvSpPr>
            <a:spLocks noChangeShapeType="1"/>
          </p:cNvSpPr>
          <p:nvPr/>
        </p:nvSpPr>
        <p:spPr bwMode="auto">
          <a:xfrm>
            <a:off x="1676400" y="6337300"/>
            <a:ext cx="0" cy="1270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7" name="Line 15"/>
          <p:cNvSpPr>
            <a:spLocks noChangeShapeType="1"/>
          </p:cNvSpPr>
          <p:nvPr/>
        </p:nvSpPr>
        <p:spPr bwMode="auto">
          <a:xfrm flipH="1">
            <a:off x="596900" y="6477000"/>
            <a:ext cx="10922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8" name="Line 16"/>
          <p:cNvSpPr>
            <a:spLocks noChangeShapeType="1"/>
          </p:cNvSpPr>
          <p:nvPr/>
        </p:nvSpPr>
        <p:spPr bwMode="auto">
          <a:xfrm flipV="1">
            <a:off x="609600" y="673100"/>
            <a:ext cx="0" cy="58166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09" name="Line 17"/>
          <p:cNvSpPr>
            <a:spLocks noChangeShapeType="1"/>
          </p:cNvSpPr>
          <p:nvPr/>
        </p:nvSpPr>
        <p:spPr bwMode="auto">
          <a:xfrm>
            <a:off x="622300" y="685800"/>
            <a:ext cx="10414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8210" name="Line 18"/>
          <p:cNvSpPr>
            <a:spLocks noChangeShapeType="1"/>
          </p:cNvSpPr>
          <p:nvPr/>
        </p:nvSpPr>
        <p:spPr bwMode="auto">
          <a:xfrm>
            <a:off x="1676400" y="6985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50227" name="Rectangle 19"/>
          <p:cNvSpPr>
            <a:spLocks noChangeArrowheads="1"/>
          </p:cNvSpPr>
          <p:nvPr/>
        </p:nvSpPr>
        <p:spPr bwMode="auto">
          <a:xfrm>
            <a:off x="3136900" y="1003300"/>
            <a:ext cx="55499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从存储器取指令</a:t>
            </a:r>
          </a:p>
        </p:txBody>
      </p:sp>
      <p:sp>
        <p:nvSpPr>
          <p:cNvPr id="350228" name="Rectangle 20"/>
          <p:cNvSpPr>
            <a:spLocks noChangeArrowheads="1"/>
          </p:cNvSpPr>
          <p:nvPr/>
        </p:nvSpPr>
        <p:spPr bwMode="auto">
          <a:xfrm>
            <a:off x="3136900" y="1993900"/>
            <a:ext cx="523875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对指令译码，以确定将要做什么操作</a:t>
            </a:r>
            <a:r>
              <a:rPr lang="zh-CN" altLang="en-US" sz="1800">
                <a:solidFill>
                  <a:schemeClr val="tx1"/>
                </a:solidFill>
              </a:rPr>
              <a:t> </a:t>
            </a:r>
          </a:p>
        </p:txBody>
      </p:sp>
      <p:sp>
        <p:nvSpPr>
          <p:cNvPr id="350229" name="Rectangle 21"/>
          <p:cNvSpPr>
            <a:spLocks noChangeArrowheads="1"/>
          </p:cNvSpPr>
          <p:nvPr/>
        </p:nvSpPr>
        <p:spPr bwMode="auto">
          <a:xfrm>
            <a:off x="3136900" y="2984500"/>
            <a:ext cx="53213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计算操作数地址并取操作数</a:t>
            </a:r>
          </a:p>
        </p:txBody>
      </p:sp>
      <p:sp>
        <p:nvSpPr>
          <p:cNvPr id="350230" name="Rectangle 22"/>
          <p:cNvSpPr>
            <a:spLocks noChangeArrowheads="1"/>
          </p:cNvSpPr>
          <p:nvPr/>
        </p:nvSpPr>
        <p:spPr bwMode="auto">
          <a:xfrm>
            <a:off x="3136900" y="3898900"/>
            <a:ext cx="53213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进行相应计算，并得到标志位</a:t>
            </a:r>
          </a:p>
        </p:txBody>
      </p:sp>
      <p:sp>
        <p:nvSpPr>
          <p:cNvPr id="350231" name="Rectangle 23"/>
          <p:cNvSpPr>
            <a:spLocks noChangeArrowheads="1"/>
          </p:cNvSpPr>
          <p:nvPr/>
        </p:nvSpPr>
        <p:spPr bwMode="auto">
          <a:xfrm>
            <a:off x="3136900" y="4660900"/>
            <a:ext cx="52451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将计算结果保存到目的地</a:t>
            </a:r>
          </a:p>
        </p:txBody>
      </p:sp>
      <p:sp>
        <p:nvSpPr>
          <p:cNvPr id="350232" name="Rectangle 24"/>
          <p:cNvSpPr>
            <a:spLocks noChangeArrowheads="1"/>
          </p:cNvSpPr>
          <p:nvPr/>
        </p:nvSpPr>
        <p:spPr bwMode="auto">
          <a:xfrm>
            <a:off x="3136900" y="5651500"/>
            <a:ext cx="5595938"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计算下条指令地址（通常和取指令同时进行）</a:t>
            </a:r>
          </a:p>
        </p:txBody>
      </p:sp>
      <p:sp>
        <p:nvSpPr>
          <p:cNvPr id="350233" name="Text Box 25"/>
          <p:cNvSpPr txBox="1">
            <a:spLocks noChangeArrowheads="1"/>
          </p:cNvSpPr>
          <p:nvPr/>
        </p:nvSpPr>
        <p:spPr bwMode="auto">
          <a:xfrm>
            <a:off x="3201988" y="1393825"/>
            <a:ext cx="4545012"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指令地址、指令长度（定长</a:t>
            </a:r>
            <a:r>
              <a:rPr lang="en-US" altLang="zh-CN" sz="2000">
                <a:ea typeface="黑体" panose="02010609060101010101" pitchFamily="49" charset="-122"/>
              </a:rPr>
              <a:t>/</a:t>
            </a:r>
            <a:r>
              <a:rPr lang="zh-CN" altLang="en-US" sz="2000">
                <a:ea typeface="黑体" panose="02010609060101010101" pitchFamily="49" charset="-122"/>
              </a:rPr>
              <a:t>变长）</a:t>
            </a:r>
          </a:p>
        </p:txBody>
      </p:sp>
      <p:sp>
        <p:nvSpPr>
          <p:cNvPr id="350234" name="Text Box 26"/>
          <p:cNvSpPr txBox="1">
            <a:spLocks noChangeArrowheads="1"/>
          </p:cNvSpPr>
          <p:nvPr/>
        </p:nvSpPr>
        <p:spPr bwMode="auto">
          <a:xfrm>
            <a:off x="3205163" y="2435225"/>
            <a:ext cx="4545012"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指令格式、操作码编码、操作数类型</a:t>
            </a:r>
          </a:p>
        </p:txBody>
      </p:sp>
      <p:sp>
        <p:nvSpPr>
          <p:cNvPr id="350235" name="Text Box 27"/>
          <p:cNvSpPr txBox="1">
            <a:spLocks noChangeArrowheads="1"/>
          </p:cNvSpPr>
          <p:nvPr/>
        </p:nvSpPr>
        <p:spPr bwMode="auto">
          <a:xfrm>
            <a:off x="3186113" y="3452813"/>
            <a:ext cx="5357812"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地址码、寻址方式、操作数格式和存放方式</a:t>
            </a:r>
          </a:p>
        </p:txBody>
      </p:sp>
      <p:sp>
        <p:nvSpPr>
          <p:cNvPr id="350236" name="Text Box 28"/>
          <p:cNvSpPr txBox="1">
            <a:spLocks noChangeArrowheads="1"/>
          </p:cNvSpPr>
          <p:nvPr/>
        </p:nvSpPr>
        <p:spPr bwMode="auto">
          <a:xfrm>
            <a:off x="3243263" y="4310063"/>
            <a:ext cx="4545012"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操作类型、标志或条件码</a:t>
            </a:r>
          </a:p>
        </p:txBody>
      </p:sp>
      <p:sp>
        <p:nvSpPr>
          <p:cNvPr id="350237" name="Text Box 29"/>
          <p:cNvSpPr txBox="1">
            <a:spLocks noChangeArrowheads="1"/>
          </p:cNvSpPr>
          <p:nvPr/>
        </p:nvSpPr>
        <p:spPr bwMode="auto">
          <a:xfrm>
            <a:off x="3200400" y="5080000"/>
            <a:ext cx="454501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结果数据位置（目的操作数）</a:t>
            </a:r>
          </a:p>
        </p:txBody>
      </p:sp>
      <p:sp>
        <p:nvSpPr>
          <p:cNvPr id="350238" name="Text Box 30"/>
          <p:cNvSpPr txBox="1">
            <a:spLocks noChangeArrowheads="1"/>
          </p:cNvSpPr>
          <p:nvPr/>
        </p:nvSpPr>
        <p:spPr bwMode="auto">
          <a:xfrm>
            <a:off x="3159125" y="6049963"/>
            <a:ext cx="4545013"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下条指令地址（顺序 </a:t>
            </a:r>
            <a:r>
              <a:rPr lang="en-US" altLang="zh-CN" sz="2000">
                <a:ea typeface="黑体" panose="02010609060101010101" pitchFamily="49" charset="-122"/>
              </a:rPr>
              <a:t>/ </a:t>
            </a:r>
            <a:r>
              <a:rPr lang="zh-CN" altLang="en-US" sz="2000">
                <a:ea typeface="黑体" panose="02010609060101010101" pitchFamily="49" charset="-122"/>
              </a:rPr>
              <a:t>转移）</a:t>
            </a:r>
            <a:endParaRPr lang="en-US" altLang="zh-CN" sz="200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0227">
                                            <p:txEl>
                                              <p:pRg st="0" end="0"/>
                                            </p:txEl>
                                          </p:spTgt>
                                        </p:tgtEl>
                                        <p:attrNameLst>
                                          <p:attrName>style.visibility</p:attrName>
                                        </p:attrNameLst>
                                      </p:cBhvr>
                                      <p:to>
                                        <p:strVal val="visible"/>
                                      </p:to>
                                    </p:set>
                                    <p:animEffect transition="in" filter="blinds(horizontal)">
                                      <p:cBhvr>
                                        <p:cTn id="7" dur="500"/>
                                        <p:tgtEl>
                                          <p:spTgt spid="35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33"/>
                                        </p:tgtEl>
                                        <p:attrNameLst>
                                          <p:attrName>style.visibility</p:attrName>
                                        </p:attrNameLst>
                                      </p:cBhvr>
                                      <p:to>
                                        <p:strVal val="visible"/>
                                      </p:to>
                                    </p:set>
                                    <p:animEffect transition="in" filter="blinds(horizontal)">
                                      <p:cBhvr>
                                        <p:cTn id="12" dur="500"/>
                                        <p:tgtEl>
                                          <p:spTgt spid="350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0228">
                                            <p:txEl>
                                              <p:pRg st="0" end="0"/>
                                            </p:txEl>
                                          </p:spTgt>
                                        </p:tgtEl>
                                        <p:attrNameLst>
                                          <p:attrName>style.visibility</p:attrName>
                                        </p:attrNameLst>
                                      </p:cBhvr>
                                      <p:to>
                                        <p:strVal val="visible"/>
                                      </p:to>
                                    </p:set>
                                    <p:animEffect transition="in" filter="blinds(horizontal)">
                                      <p:cBhvr>
                                        <p:cTn id="17" dur="500"/>
                                        <p:tgtEl>
                                          <p:spTgt spid="3502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0234"/>
                                        </p:tgtEl>
                                        <p:attrNameLst>
                                          <p:attrName>style.visibility</p:attrName>
                                        </p:attrNameLst>
                                      </p:cBhvr>
                                      <p:to>
                                        <p:strVal val="visible"/>
                                      </p:to>
                                    </p:set>
                                    <p:animEffect transition="in" filter="blinds(horizontal)">
                                      <p:cBhvr>
                                        <p:cTn id="22" dur="500"/>
                                        <p:tgtEl>
                                          <p:spTgt spid="3502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0229">
                                            <p:txEl>
                                              <p:pRg st="0" end="0"/>
                                            </p:txEl>
                                          </p:spTgt>
                                        </p:tgtEl>
                                        <p:attrNameLst>
                                          <p:attrName>style.visibility</p:attrName>
                                        </p:attrNameLst>
                                      </p:cBhvr>
                                      <p:to>
                                        <p:strVal val="visible"/>
                                      </p:to>
                                    </p:set>
                                    <p:animEffect transition="in" filter="blinds(horizontal)">
                                      <p:cBhvr>
                                        <p:cTn id="27" dur="500"/>
                                        <p:tgtEl>
                                          <p:spTgt spid="35022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0235"/>
                                        </p:tgtEl>
                                        <p:attrNameLst>
                                          <p:attrName>style.visibility</p:attrName>
                                        </p:attrNameLst>
                                      </p:cBhvr>
                                      <p:to>
                                        <p:strVal val="visible"/>
                                      </p:to>
                                    </p:set>
                                    <p:animEffect transition="in" filter="blinds(horizontal)">
                                      <p:cBhvr>
                                        <p:cTn id="32" dur="500"/>
                                        <p:tgtEl>
                                          <p:spTgt spid="3502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0230">
                                            <p:txEl>
                                              <p:pRg st="0" end="0"/>
                                            </p:txEl>
                                          </p:spTgt>
                                        </p:tgtEl>
                                        <p:attrNameLst>
                                          <p:attrName>style.visibility</p:attrName>
                                        </p:attrNameLst>
                                      </p:cBhvr>
                                      <p:to>
                                        <p:strVal val="visible"/>
                                      </p:to>
                                    </p:set>
                                    <p:animEffect transition="in" filter="blinds(horizontal)">
                                      <p:cBhvr>
                                        <p:cTn id="37" dur="500"/>
                                        <p:tgtEl>
                                          <p:spTgt spid="35023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0236"/>
                                        </p:tgtEl>
                                        <p:attrNameLst>
                                          <p:attrName>style.visibility</p:attrName>
                                        </p:attrNameLst>
                                      </p:cBhvr>
                                      <p:to>
                                        <p:strVal val="visible"/>
                                      </p:to>
                                    </p:set>
                                    <p:animEffect transition="in" filter="blinds(horizontal)">
                                      <p:cBhvr>
                                        <p:cTn id="42" dur="500"/>
                                        <p:tgtEl>
                                          <p:spTgt spid="3502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50231">
                                            <p:txEl>
                                              <p:pRg st="0" end="0"/>
                                            </p:txEl>
                                          </p:spTgt>
                                        </p:tgtEl>
                                        <p:attrNameLst>
                                          <p:attrName>style.visibility</p:attrName>
                                        </p:attrNameLst>
                                      </p:cBhvr>
                                      <p:to>
                                        <p:strVal val="visible"/>
                                      </p:to>
                                    </p:set>
                                    <p:animEffect transition="in" filter="blinds(horizontal)">
                                      <p:cBhvr>
                                        <p:cTn id="47" dur="500"/>
                                        <p:tgtEl>
                                          <p:spTgt spid="35023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50237"/>
                                        </p:tgtEl>
                                        <p:attrNameLst>
                                          <p:attrName>style.visibility</p:attrName>
                                        </p:attrNameLst>
                                      </p:cBhvr>
                                      <p:to>
                                        <p:strVal val="visible"/>
                                      </p:to>
                                    </p:set>
                                    <p:animEffect transition="in" filter="blinds(horizontal)">
                                      <p:cBhvr>
                                        <p:cTn id="52" dur="500"/>
                                        <p:tgtEl>
                                          <p:spTgt spid="3502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50232">
                                            <p:txEl>
                                              <p:pRg st="0" end="0"/>
                                            </p:txEl>
                                          </p:spTgt>
                                        </p:tgtEl>
                                        <p:attrNameLst>
                                          <p:attrName>style.visibility</p:attrName>
                                        </p:attrNameLst>
                                      </p:cBhvr>
                                      <p:to>
                                        <p:strVal val="visible"/>
                                      </p:to>
                                    </p:set>
                                    <p:animEffect transition="in" filter="blinds(horizontal)">
                                      <p:cBhvr>
                                        <p:cTn id="57" dur="500"/>
                                        <p:tgtEl>
                                          <p:spTgt spid="35023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0238"/>
                                        </p:tgtEl>
                                        <p:attrNameLst>
                                          <p:attrName>style.visibility</p:attrName>
                                        </p:attrNameLst>
                                      </p:cBhvr>
                                      <p:to>
                                        <p:strVal val="visible"/>
                                      </p:to>
                                    </p:set>
                                    <p:animEffect transition="in" filter="blinds(horizontal)">
                                      <p:cBhvr>
                                        <p:cTn id="62" dur="500"/>
                                        <p:tgtEl>
                                          <p:spTgt spid="350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33" grpId="0"/>
      <p:bldP spid="350234" grpId="0"/>
      <p:bldP spid="350235" grpId="0"/>
      <p:bldP spid="350236" grpId="0"/>
      <p:bldP spid="350237" grpId="0"/>
      <p:bldP spid="3502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30188" y="548995"/>
            <a:ext cx="8913812" cy="6022134"/>
          </a:xfrm>
          <a:noFill/>
        </p:spPr>
        <p:txBody>
          <a:bodyPr/>
          <a:lstStyle/>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指令格式的选择应遵循的几条基本原则</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应尽量短</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要有足够的操作码位数</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指令编码必须有唯一的解释，否则是不合法的指令</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指令字长应是字节的整数倍</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合理地选择地址字段的个数</a:t>
            </a:r>
          </a:p>
          <a:p>
            <a:pPr marL="342900" indent="-342900">
              <a:lnSpc>
                <a:spcPct val="120000"/>
              </a:lnSpc>
              <a:spcBef>
                <a:spcPct val="5000"/>
              </a:spcBef>
            </a:pPr>
            <a:r>
              <a:rPr lang="zh-CN" altLang="en-US" dirty="0" smtClean="0">
                <a:solidFill>
                  <a:srgbClr val="31209A"/>
                </a:solidFill>
                <a:latin typeface="Arial" panose="020B0604020202020204" pitchFamily="34" charset="0"/>
                <a:ea typeface="黑体" panose="02010609060101010101" pitchFamily="49" charset="-122"/>
              </a:rPr>
              <a:t>指令尽量规整</a:t>
            </a:r>
          </a:p>
          <a:p>
            <a:pPr marL="342900" indent="-342900">
              <a:lnSpc>
                <a:spcPct val="120000"/>
              </a:lnSpc>
              <a:spcBef>
                <a:spcPct val="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与指令集设计相关的几个基本问题</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操作码个数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种类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复杂度的选择</a:t>
            </a:r>
          </a:p>
          <a:p>
            <a:pPr marL="342900" indent="-342900">
              <a:lnSpc>
                <a:spcPct val="120000"/>
              </a:lnSpc>
              <a:spcBef>
                <a:spcPct val="5000"/>
              </a:spcBef>
              <a:buSzPct val="80000"/>
              <a:buFont typeface="Wingdings" panose="05000000000000000000" pitchFamily="2" charset="2"/>
              <a:buNone/>
            </a:pPr>
            <a:r>
              <a:rPr lang="en-US" altLang="zh-CN" dirty="0" smtClean="0">
                <a:latin typeface="Arial" panose="020B0604020202020204" pitchFamily="34" charset="0"/>
                <a:ea typeface="黑体" panose="02010609060101010101" pitchFamily="49" charset="-122"/>
              </a:rPr>
              <a:t>     </a:t>
            </a:r>
            <a:r>
              <a:rPr lang="zh-CN" altLang="en-US" dirty="0" smtClean="0">
                <a:latin typeface="Arial" panose="020B0604020202020204" pitchFamily="34" charset="0"/>
                <a:ea typeface="黑体" panose="02010609060101010101" pitchFamily="49" charset="-122"/>
              </a:rPr>
              <a:t>虽然</a:t>
            </a:r>
            <a:r>
              <a:rPr lang="en-US" altLang="zh-CN" dirty="0" smtClean="0">
                <a:latin typeface="Arial" panose="020B0604020202020204" pitchFamily="34" charset="0"/>
                <a:ea typeface="黑体" panose="02010609060101010101" pitchFamily="49" charset="-122"/>
              </a:rPr>
              <a:t>LD/ST/INC/BRN </a:t>
            </a:r>
            <a:r>
              <a:rPr lang="zh-CN" altLang="en-US" dirty="0" smtClean="0">
                <a:latin typeface="Arial" panose="020B0604020202020204" pitchFamily="34" charset="0"/>
                <a:ea typeface="黑体" panose="02010609060101010101" pitchFamily="49" charset="-122"/>
              </a:rPr>
              <a:t>四种指令已足够编制任何可计算程序，但程序会很长</a:t>
            </a:r>
            <a:endParaRPr lang="zh-CN" altLang="en-US" dirty="0" smtClean="0">
              <a:solidFill>
                <a:srgbClr val="31209A"/>
              </a:solidFill>
              <a:latin typeface="Arial" panose="020B0604020202020204" pitchFamily="34" charset="0"/>
              <a:ea typeface="黑体" panose="02010609060101010101" pitchFamily="49" charset="-122"/>
            </a:endParaRP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数据类型：对高级语言中的各种数据类型都能进行处理</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指令格式：指令长度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地址码个数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各字段长度</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通用寄存器：个数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功能 </a:t>
            </a:r>
            <a:r>
              <a:rPr lang="en-US" altLang="zh-CN" dirty="0" smtClean="0">
                <a:solidFill>
                  <a:srgbClr val="31209A"/>
                </a:solidFill>
                <a:latin typeface="Arial" panose="020B0604020202020204" pitchFamily="34" charset="0"/>
                <a:ea typeface="黑体" panose="02010609060101010101" pitchFamily="49" charset="-122"/>
              </a:rPr>
              <a:t>/ </a:t>
            </a:r>
            <a:r>
              <a:rPr lang="zh-CN" altLang="en-US" dirty="0" smtClean="0">
                <a:solidFill>
                  <a:srgbClr val="31209A"/>
                </a:solidFill>
                <a:latin typeface="Arial" panose="020B0604020202020204" pitchFamily="34" charset="0"/>
                <a:ea typeface="黑体" panose="02010609060101010101" pitchFamily="49" charset="-122"/>
              </a:rPr>
              <a:t>长度</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寻址方式：操作数地址的指定方式</a:t>
            </a:r>
          </a:p>
          <a:p>
            <a:pPr marL="342900" indent="-342900">
              <a:lnSpc>
                <a:spcPct val="120000"/>
              </a:lnSpc>
              <a:spcBef>
                <a:spcPct val="5000"/>
              </a:spcBef>
              <a:buSzPct val="80000"/>
            </a:pPr>
            <a:r>
              <a:rPr lang="zh-CN" altLang="en-US" dirty="0" smtClean="0">
                <a:solidFill>
                  <a:srgbClr val="31209A"/>
                </a:solidFill>
                <a:latin typeface="Arial" panose="020B0604020202020204" pitchFamily="34" charset="0"/>
                <a:ea typeface="黑体" panose="02010609060101010101" pitchFamily="49" charset="-122"/>
              </a:rPr>
              <a:t>下条指令的地址如何确定：顺序，</a:t>
            </a:r>
            <a:r>
              <a:rPr lang="en-US" altLang="zh-CN" dirty="0" smtClean="0">
                <a:solidFill>
                  <a:srgbClr val="31209A"/>
                </a:solidFill>
                <a:latin typeface="Arial" panose="020B0604020202020204" pitchFamily="34" charset="0"/>
                <a:ea typeface="黑体" panose="02010609060101010101" pitchFamily="49" charset="-122"/>
              </a:rPr>
              <a:t>PC+1</a:t>
            </a:r>
            <a:r>
              <a:rPr lang="zh-CN" altLang="en-US" dirty="0" smtClean="0">
                <a:solidFill>
                  <a:srgbClr val="31209A"/>
                </a:solidFill>
                <a:latin typeface="Arial" panose="020B0604020202020204" pitchFamily="34" charset="0"/>
                <a:ea typeface="黑体" panose="02010609060101010101" pitchFamily="49" charset="-122"/>
              </a:rPr>
              <a:t>；条件转移；无条件转移；</a:t>
            </a:r>
            <a:r>
              <a:rPr lang="en-US" altLang="zh-CN" dirty="0" smtClean="0">
                <a:solidFill>
                  <a:srgbClr val="31209A"/>
                </a:solidFill>
                <a:latin typeface="Arial" panose="020B0604020202020204" pitchFamily="34" charset="0"/>
                <a:ea typeface="黑体" panose="02010609060101010101" pitchFamily="49" charset="-122"/>
              </a:rPr>
              <a:t>……</a:t>
            </a:r>
          </a:p>
        </p:txBody>
      </p:sp>
      <p:sp>
        <p:nvSpPr>
          <p:cNvPr id="9219" name="Rectangle 3"/>
          <p:cNvSpPr>
            <a:spLocks noGrp="1" noChangeArrowheads="1"/>
          </p:cNvSpPr>
          <p:nvPr>
            <p:ph type="title"/>
          </p:nvPr>
        </p:nvSpPr>
        <p:spPr>
          <a:xfrm>
            <a:off x="738188" y="28575"/>
            <a:ext cx="3978275" cy="422275"/>
          </a:xfrm>
        </p:spPr>
        <p:txBody>
          <a:bodyPr/>
          <a:lstStyle/>
          <a:p>
            <a:r>
              <a:rPr lang="zh-CN" altLang="en-US" sz="2800" smtClean="0">
                <a:ea typeface="宋体" panose="02010600030101010101" pitchFamily="2" charset="-122"/>
              </a:rPr>
              <a:t>指令格式的设计</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animEffect transition="in" filter="blinds(horizontal)">
                                      <p:cBhvr>
                                        <p:cTn id="7" dur="500"/>
                                        <p:tgtEl>
                                          <p:spTgt spid="3512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4">
                                            <p:txEl>
                                              <p:pRg st="2" end="2"/>
                                            </p:txEl>
                                          </p:spTgt>
                                        </p:tgtEl>
                                        <p:attrNameLst>
                                          <p:attrName>style.visibility</p:attrName>
                                        </p:attrNameLst>
                                      </p:cBhvr>
                                      <p:to>
                                        <p:strVal val="visible"/>
                                      </p:to>
                                    </p:set>
                                    <p:animEffect transition="in" filter="blinds(horizontal)">
                                      <p:cBhvr>
                                        <p:cTn id="12" dur="500"/>
                                        <p:tgtEl>
                                          <p:spTgt spid="3512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1234">
                                            <p:txEl>
                                              <p:pRg st="3" end="3"/>
                                            </p:txEl>
                                          </p:spTgt>
                                        </p:tgtEl>
                                        <p:attrNameLst>
                                          <p:attrName>style.visibility</p:attrName>
                                        </p:attrNameLst>
                                      </p:cBhvr>
                                      <p:to>
                                        <p:strVal val="visible"/>
                                      </p:to>
                                    </p:set>
                                    <p:animEffect transition="in" filter="blinds(horizontal)">
                                      <p:cBhvr>
                                        <p:cTn id="17" dur="500"/>
                                        <p:tgtEl>
                                          <p:spTgt spid="35123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1234">
                                            <p:txEl>
                                              <p:pRg st="4" end="4"/>
                                            </p:txEl>
                                          </p:spTgt>
                                        </p:tgtEl>
                                        <p:attrNameLst>
                                          <p:attrName>style.visibility</p:attrName>
                                        </p:attrNameLst>
                                      </p:cBhvr>
                                      <p:to>
                                        <p:strVal val="visible"/>
                                      </p:to>
                                    </p:set>
                                    <p:animEffect transition="in" filter="blinds(horizontal)">
                                      <p:cBhvr>
                                        <p:cTn id="22" dur="500"/>
                                        <p:tgtEl>
                                          <p:spTgt spid="35123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1234">
                                            <p:txEl>
                                              <p:pRg st="5" end="5"/>
                                            </p:txEl>
                                          </p:spTgt>
                                        </p:tgtEl>
                                        <p:attrNameLst>
                                          <p:attrName>style.visibility</p:attrName>
                                        </p:attrNameLst>
                                      </p:cBhvr>
                                      <p:to>
                                        <p:strVal val="visible"/>
                                      </p:to>
                                    </p:set>
                                    <p:animEffect transition="in" filter="blinds(horizontal)">
                                      <p:cBhvr>
                                        <p:cTn id="27" dur="500"/>
                                        <p:tgtEl>
                                          <p:spTgt spid="35123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1234">
                                            <p:txEl>
                                              <p:pRg st="6" end="6"/>
                                            </p:txEl>
                                          </p:spTgt>
                                        </p:tgtEl>
                                        <p:attrNameLst>
                                          <p:attrName>style.visibility</p:attrName>
                                        </p:attrNameLst>
                                      </p:cBhvr>
                                      <p:to>
                                        <p:strVal val="visible"/>
                                      </p:to>
                                    </p:set>
                                    <p:animEffect transition="in" filter="blinds(horizontal)">
                                      <p:cBhvr>
                                        <p:cTn id="32" dur="500"/>
                                        <p:tgtEl>
                                          <p:spTgt spid="35123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51234">
                                            <p:txEl>
                                              <p:pRg st="7" end="7"/>
                                            </p:txEl>
                                          </p:spTgt>
                                        </p:tgtEl>
                                        <p:attrNameLst>
                                          <p:attrName>style.visibility</p:attrName>
                                        </p:attrNameLst>
                                      </p:cBhvr>
                                      <p:to>
                                        <p:strVal val="visible"/>
                                      </p:to>
                                    </p:set>
                                    <p:animEffect transition="in" filter="wipe(down)">
                                      <p:cBhvr>
                                        <p:cTn id="37" dur="500"/>
                                        <p:tgtEl>
                                          <p:spTgt spid="35123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1234">
                                            <p:txEl>
                                              <p:pRg st="8" end="8"/>
                                            </p:txEl>
                                          </p:spTgt>
                                        </p:tgtEl>
                                        <p:attrNameLst>
                                          <p:attrName>style.visibility</p:attrName>
                                        </p:attrNameLst>
                                      </p:cBhvr>
                                      <p:to>
                                        <p:strVal val="visible"/>
                                      </p:to>
                                    </p:set>
                                    <p:animEffect transition="in" filter="blinds(horizontal)">
                                      <p:cBhvr>
                                        <p:cTn id="42" dur="500"/>
                                        <p:tgtEl>
                                          <p:spTgt spid="351234">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51234">
                                            <p:txEl>
                                              <p:pRg st="9" end="9"/>
                                            </p:txEl>
                                          </p:spTgt>
                                        </p:tgtEl>
                                        <p:attrNameLst>
                                          <p:attrName>style.visibility</p:attrName>
                                        </p:attrNameLst>
                                      </p:cBhvr>
                                      <p:to>
                                        <p:strVal val="visible"/>
                                      </p:to>
                                    </p:set>
                                    <p:animEffect transition="in" filter="blinds(horizontal)">
                                      <p:cBhvr>
                                        <p:cTn id="45" dur="500"/>
                                        <p:tgtEl>
                                          <p:spTgt spid="351234">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51234">
                                            <p:txEl>
                                              <p:pRg st="10" end="10"/>
                                            </p:txEl>
                                          </p:spTgt>
                                        </p:tgtEl>
                                        <p:attrNameLst>
                                          <p:attrName>style.visibility</p:attrName>
                                        </p:attrNameLst>
                                      </p:cBhvr>
                                      <p:to>
                                        <p:strVal val="visible"/>
                                      </p:to>
                                    </p:set>
                                    <p:animEffect transition="in" filter="blinds(horizontal)">
                                      <p:cBhvr>
                                        <p:cTn id="50" dur="500"/>
                                        <p:tgtEl>
                                          <p:spTgt spid="351234">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51234">
                                            <p:txEl>
                                              <p:pRg st="11" end="11"/>
                                            </p:txEl>
                                          </p:spTgt>
                                        </p:tgtEl>
                                        <p:attrNameLst>
                                          <p:attrName>style.visibility</p:attrName>
                                        </p:attrNameLst>
                                      </p:cBhvr>
                                      <p:to>
                                        <p:strVal val="visible"/>
                                      </p:to>
                                    </p:set>
                                    <p:animEffect transition="in" filter="blinds(horizontal)">
                                      <p:cBhvr>
                                        <p:cTn id="55" dur="500"/>
                                        <p:tgtEl>
                                          <p:spTgt spid="351234">
                                            <p:txEl>
                                              <p:pRg st="11" end="1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351234">
                                            <p:txEl>
                                              <p:pRg st="12" end="12"/>
                                            </p:txEl>
                                          </p:spTgt>
                                        </p:tgtEl>
                                        <p:attrNameLst>
                                          <p:attrName>style.visibility</p:attrName>
                                        </p:attrNameLst>
                                      </p:cBhvr>
                                      <p:to>
                                        <p:strVal val="visible"/>
                                      </p:to>
                                    </p:set>
                                    <p:animEffect transition="in" filter="blinds(horizontal)">
                                      <p:cBhvr>
                                        <p:cTn id="60" dur="500"/>
                                        <p:tgtEl>
                                          <p:spTgt spid="351234">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351234">
                                            <p:txEl>
                                              <p:pRg st="13" end="13"/>
                                            </p:txEl>
                                          </p:spTgt>
                                        </p:tgtEl>
                                        <p:attrNameLst>
                                          <p:attrName>style.visibility</p:attrName>
                                        </p:attrNameLst>
                                      </p:cBhvr>
                                      <p:to>
                                        <p:strVal val="visible"/>
                                      </p:to>
                                    </p:set>
                                    <p:animEffect transition="in" filter="blinds(horizontal)">
                                      <p:cBhvr>
                                        <p:cTn id="65" dur="500"/>
                                        <p:tgtEl>
                                          <p:spTgt spid="351234">
                                            <p:txEl>
                                              <p:pRg st="13" end="1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51234">
                                            <p:txEl>
                                              <p:pRg st="14" end="14"/>
                                            </p:txEl>
                                          </p:spTgt>
                                        </p:tgtEl>
                                        <p:attrNameLst>
                                          <p:attrName>style.visibility</p:attrName>
                                        </p:attrNameLst>
                                      </p:cBhvr>
                                      <p:to>
                                        <p:strVal val="visible"/>
                                      </p:to>
                                    </p:set>
                                    <p:animEffect transition="in" filter="blinds(horizontal)">
                                      <p:cBhvr>
                                        <p:cTn id="70" dur="500"/>
                                        <p:tgtEl>
                                          <p:spTgt spid="35123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9775" y="69850"/>
            <a:ext cx="3698875" cy="422275"/>
          </a:xfrm>
          <a:noFill/>
        </p:spPr>
        <p:txBody>
          <a:bodyPr anchor="ctr"/>
          <a:lstStyle/>
          <a:p>
            <a:r>
              <a:rPr lang="zh-CN" altLang="en-US" sz="2800" smtClean="0">
                <a:latin typeface="宋体" panose="02010600030101010101" pitchFamily="2" charset="-122"/>
                <a:ea typeface="宋体" panose="02010600030101010101" pitchFamily="2" charset="-122"/>
                <a:cs typeface="Arial" panose="020B0604020202020204" pitchFamily="34" charset="0"/>
              </a:rPr>
              <a:t>操作数类型和存储方式</a:t>
            </a:r>
          </a:p>
        </p:txBody>
      </p:sp>
      <p:sp>
        <p:nvSpPr>
          <p:cNvPr id="352259" name="Rectangle 3"/>
          <p:cNvSpPr>
            <a:spLocks noGrp="1" noChangeArrowheads="1"/>
          </p:cNvSpPr>
          <p:nvPr>
            <p:ph type="body" idx="1"/>
          </p:nvPr>
        </p:nvSpPr>
        <p:spPr>
          <a:xfrm>
            <a:off x="474663" y="674688"/>
            <a:ext cx="8382000" cy="5783262"/>
          </a:xfrm>
          <a:noFill/>
        </p:spPr>
        <p:txBody>
          <a:bodyPr/>
          <a:lstStyle/>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操作数是指令处理的对象，与高级语言数据类型对应，基本类型有哪些？</a:t>
            </a:r>
          </a:p>
          <a:p>
            <a:pPr marL="342900" indent="-342900">
              <a:lnSpc>
                <a:spcPct val="100000"/>
              </a:lnSpc>
              <a:spcBef>
                <a:spcPct val="15000"/>
              </a:spcBef>
              <a:buFont typeface="Wingdings" panose="05000000000000000000" pitchFamily="2" charset="2"/>
              <a:buNone/>
            </a:pPr>
            <a:r>
              <a:rPr lang="zh-CN" altLang="en-US" dirty="0" smtClean="0">
                <a:solidFill>
                  <a:srgbClr val="CC3300"/>
                </a:solidFill>
                <a:latin typeface="Arial" panose="020B0604020202020204" pitchFamily="34" charset="0"/>
                <a:ea typeface="黑体" panose="02010609060101010101" pitchFamily="49" charset="-122"/>
              </a:rPr>
              <a:t>地址（指针）</a:t>
            </a:r>
          </a:p>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被看成无符号整数，用来参加运算以确定主</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虚</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存地址</a:t>
            </a: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数值数据</a:t>
            </a:r>
          </a:p>
          <a:p>
            <a:pPr marL="342900" indent="-342900">
              <a:lnSpc>
                <a:spcPct val="100000"/>
              </a:lnSpc>
              <a:spcBef>
                <a:spcPct val="15000"/>
              </a:spcBef>
              <a:buFont typeface="Wingdings" panose="05000000000000000000" pitchFamily="2" charset="2"/>
              <a:buNone/>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定点数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整数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：一般用二进制补码表示</a:t>
            </a:r>
          </a:p>
          <a:p>
            <a:pPr marL="342900" indent="-342900">
              <a:lnSpc>
                <a:spcPct val="100000"/>
              </a:lnSpc>
              <a:spcBef>
                <a:spcPct val="15000"/>
              </a:spcBef>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浮点数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实数</a:t>
            </a:r>
            <a:r>
              <a:rPr lang="en-US" altLang="zh-CN" dirty="0" smtClean="0">
                <a:solidFill>
                  <a:srgbClr val="0033CC"/>
                </a:solidFill>
                <a:latin typeface="Arial" panose="020B0604020202020204" pitchFamily="34" charset="0"/>
                <a:ea typeface="黑体" panose="02010609060101010101" pitchFamily="49" charset="-122"/>
              </a:rPr>
              <a:t>)</a:t>
            </a:r>
            <a:r>
              <a:rPr lang="zh-CN" altLang="en-US" dirty="0" smtClean="0">
                <a:solidFill>
                  <a:srgbClr val="0033CC"/>
                </a:solidFill>
                <a:latin typeface="Arial" panose="020B0604020202020204" pitchFamily="34" charset="0"/>
                <a:ea typeface="黑体" panose="02010609060101010101" pitchFamily="49" charset="-122"/>
              </a:rPr>
              <a:t>：大多数机器采用</a:t>
            </a:r>
            <a:r>
              <a:rPr lang="en-US" altLang="en-US" dirty="0" smtClean="0">
                <a:solidFill>
                  <a:srgbClr val="0033CC"/>
                </a:solidFill>
                <a:latin typeface="Arial" panose="020B0604020202020204" pitchFamily="34" charset="0"/>
                <a:ea typeface="黑体" panose="02010609060101010101" pitchFamily="49" charset="-122"/>
              </a:rPr>
              <a:t>IEEE754</a:t>
            </a:r>
            <a:r>
              <a:rPr lang="zh-CN" altLang="en-US" dirty="0" smtClean="0">
                <a:solidFill>
                  <a:srgbClr val="0033CC"/>
                </a:solidFill>
                <a:latin typeface="Arial" panose="020B0604020202020204" pitchFamily="34" charset="0"/>
                <a:ea typeface="黑体" panose="02010609060101010101" pitchFamily="49" charset="-122"/>
              </a:rPr>
              <a:t>标准</a:t>
            </a:r>
          </a:p>
          <a:p>
            <a:pPr marL="342900" indent="-342900">
              <a:lnSpc>
                <a:spcPct val="100000"/>
              </a:lnSpc>
              <a:spcBef>
                <a:spcPct val="15000"/>
              </a:spcBef>
              <a:buFont typeface="Wingdings" panose="05000000000000000000" pitchFamily="2" charset="2"/>
              <a:buNone/>
            </a:pPr>
            <a:r>
              <a:rPr lang="zh-CN" altLang="en-US" dirty="0" smtClean="0">
                <a:solidFill>
                  <a:srgbClr val="0033CC"/>
                </a:solidFill>
                <a:latin typeface="Arial" panose="020B0604020202020204" pitchFamily="34" charset="0"/>
                <a:ea typeface="黑体" panose="02010609060101010101" pitchFamily="49" charset="-122"/>
              </a:rPr>
              <a:t>     </a:t>
            </a:r>
            <a:r>
              <a:rPr lang="zh-CN" altLang="en-US" dirty="0" smtClean="0">
                <a:solidFill>
                  <a:srgbClr val="2E5C35"/>
                </a:solidFill>
                <a:latin typeface="Arial" panose="020B0604020202020204" pitchFamily="34" charset="0"/>
                <a:ea typeface="黑体" panose="02010609060101010101" pitchFamily="49" charset="-122"/>
              </a:rPr>
              <a:t>十进制数：用</a:t>
            </a:r>
            <a:r>
              <a:rPr lang="en-US" altLang="en-US" dirty="0" smtClean="0">
                <a:solidFill>
                  <a:srgbClr val="2E5C35"/>
                </a:solidFill>
                <a:latin typeface="Arial" panose="020B0604020202020204" pitchFamily="34" charset="0"/>
                <a:ea typeface="黑体" panose="02010609060101010101" pitchFamily="49" charset="-122"/>
              </a:rPr>
              <a:t>NBCD</a:t>
            </a:r>
            <a:r>
              <a:rPr lang="zh-CN" altLang="en-US" dirty="0" smtClean="0">
                <a:solidFill>
                  <a:srgbClr val="2E5C35"/>
                </a:solidFill>
                <a:latin typeface="Arial" panose="020B0604020202020204" pitchFamily="34" charset="0"/>
                <a:ea typeface="黑体" panose="02010609060101010101" pitchFamily="49" charset="-122"/>
              </a:rPr>
              <a:t>码表示，压缩</a:t>
            </a:r>
            <a:r>
              <a:rPr lang="en-US" altLang="zh-CN" dirty="0" smtClean="0">
                <a:solidFill>
                  <a:srgbClr val="2E5C35"/>
                </a:solidFill>
                <a:latin typeface="Arial" panose="020B0604020202020204" pitchFamily="34" charset="0"/>
                <a:ea typeface="黑体" panose="02010609060101010101" pitchFamily="49" charset="-122"/>
              </a:rPr>
              <a:t>/</a:t>
            </a:r>
            <a:r>
              <a:rPr lang="zh-CN" altLang="en-US" dirty="0" smtClean="0">
                <a:solidFill>
                  <a:srgbClr val="2E5C35"/>
                </a:solidFill>
                <a:latin typeface="Arial" panose="020B0604020202020204" pitchFamily="34" charset="0"/>
                <a:ea typeface="黑体" panose="02010609060101010101" pitchFamily="49" charset="-122"/>
              </a:rPr>
              <a:t>非压缩（汇编程序设计时用）</a:t>
            </a: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位、位串、字符和字符串</a:t>
            </a:r>
            <a:r>
              <a:rPr lang="zh-CN" altLang="en-US" dirty="0" smtClean="0">
                <a:latin typeface="Arial" panose="020B0604020202020204" pitchFamily="34" charset="0"/>
                <a:ea typeface="黑体" panose="02010609060101010101" pitchFamily="49" charset="-122"/>
              </a:rPr>
              <a:t> </a:t>
            </a:r>
          </a:p>
          <a:p>
            <a:pPr marL="342900" indent="-342900">
              <a:lnSpc>
                <a:spcPct val="100000"/>
              </a:lnSpc>
              <a:spcBef>
                <a:spcPct val="15000"/>
              </a:spcBef>
              <a:buFont typeface="Monotype Sorts" pitchFamily="2" charset="2"/>
              <a:buChar char=" "/>
            </a:pPr>
            <a:r>
              <a:rPr lang="zh-CN" altLang="en-US" dirty="0" smtClean="0">
                <a:latin typeface="Arial" panose="020B0604020202020204" pitchFamily="34" charset="0"/>
                <a:ea typeface="黑体" panose="02010609060101010101" pitchFamily="49" charset="-122"/>
              </a:rPr>
              <a:t>   </a:t>
            </a:r>
            <a:r>
              <a:rPr lang="zh-CN" altLang="en-US" dirty="0" smtClean="0">
                <a:solidFill>
                  <a:srgbClr val="0033CC"/>
                </a:solidFill>
                <a:latin typeface="Arial" panose="020B0604020202020204" pitchFamily="34" charset="0"/>
                <a:ea typeface="黑体" panose="02010609060101010101" pitchFamily="49" charset="-122"/>
              </a:rPr>
              <a:t>用来表示文本、声音和图像等</a:t>
            </a:r>
            <a:endParaRPr lang="en-US" altLang="zh-CN" dirty="0" smtClean="0">
              <a:solidFill>
                <a:srgbClr val="0033CC"/>
              </a:solidFill>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4 bits is a </a:t>
            </a:r>
            <a:r>
              <a:rPr lang="en-US" altLang="zh-CN" sz="2000" dirty="0" smtClean="0">
                <a:solidFill>
                  <a:schemeClr val="accent1"/>
                </a:solidFill>
                <a:latin typeface="Arial" panose="020B0604020202020204" pitchFamily="34" charset="0"/>
                <a:ea typeface="黑体" panose="02010609060101010101" pitchFamily="49" charset="-122"/>
              </a:rPr>
              <a:t>nibble</a:t>
            </a:r>
            <a:r>
              <a:rPr lang="zh-CN" altLang="en-US" sz="2000" dirty="0" smtClean="0">
                <a:solidFill>
                  <a:schemeClr val="accent1"/>
                </a:solidFill>
                <a:latin typeface="Arial" panose="020B0604020202020204" pitchFamily="34" charset="0"/>
                <a:ea typeface="黑体" panose="02010609060101010101" pitchFamily="49" charset="-122"/>
              </a:rPr>
              <a:t>（半字节，一个十六进制数字）</a:t>
            </a: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8 bits is a </a:t>
            </a:r>
            <a:r>
              <a:rPr lang="en-US" altLang="zh-CN" sz="2000" dirty="0" smtClean="0">
                <a:solidFill>
                  <a:schemeClr val="accent1"/>
                </a:solidFill>
                <a:latin typeface="Arial" panose="020B0604020202020204" pitchFamily="34" charset="0"/>
                <a:ea typeface="黑体" panose="02010609060101010101" pitchFamily="49" charset="-122"/>
              </a:rPr>
              <a:t>byte</a:t>
            </a:r>
            <a:endParaRPr lang="en-US" altLang="zh-CN" sz="2000" dirty="0" smtClean="0">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16 bits is a </a:t>
            </a:r>
            <a:r>
              <a:rPr lang="en-US" altLang="zh-CN" sz="2000" dirty="0" smtClean="0">
                <a:solidFill>
                  <a:schemeClr val="accent1"/>
                </a:solidFill>
                <a:latin typeface="Arial" panose="020B0604020202020204" pitchFamily="34" charset="0"/>
                <a:ea typeface="黑体" panose="02010609060101010101" pitchFamily="49" charset="-122"/>
              </a:rPr>
              <a:t>half-word</a:t>
            </a:r>
            <a:r>
              <a:rPr lang="en-US" altLang="zh-CN" sz="2000" dirty="0" smtClean="0">
                <a:latin typeface="Arial" panose="020B0604020202020204" pitchFamily="34" charset="0"/>
                <a:ea typeface="黑体" panose="02010609060101010101" pitchFamily="49" charset="-122"/>
              </a:rPr>
              <a:t> </a:t>
            </a:r>
          </a:p>
          <a:p>
            <a:pPr lvl="2">
              <a:lnSpc>
                <a:spcPct val="100000"/>
              </a:lnSpc>
              <a:spcBef>
                <a:spcPct val="15000"/>
              </a:spcBef>
            </a:pPr>
            <a:r>
              <a:rPr lang="en-US" altLang="zh-CN" sz="2000" dirty="0" smtClean="0">
                <a:latin typeface="Arial" panose="020B0604020202020204" pitchFamily="34" charset="0"/>
                <a:ea typeface="黑体" panose="02010609060101010101" pitchFamily="49" charset="-122"/>
              </a:rPr>
              <a:t>32 bits is a </a:t>
            </a:r>
            <a:r>
              <a:rPr lang="en-US" altLang="zh-CN" sz="2000" dirty="0" smtClean="0">
                <a:solidFill>
                  <a:schemeClr val="accent1"/>
                </a:solidFill>
                <a:latin typeface="Arial" panose="020B0604020202020204" pitchFamily="34" charset="0"/>
                <a:ea typeface="黑体" panose="02010609060101010101" pitchFamily="49" charset="-122"/>
              </a:rPr>
              <a:t>word</a:t>
            </a:r>
            <a:endParaRPr lang="zh-CN" altLang="en-US" sz="2000" dirty="0" smtClean="0">
              <a:latin typeface="Arial" panose="020B0604020202020204" pitchFamily="34" charset="0"/>
              <a:ea typeface="黑体" panose="02010609060101010101" pitchFamily="49" charset="-122"/>
            </a:endParaRPr>
          </a:p>
          <a:p>
            <a:pPr marL="342900" indent="-342900">
              <a:lnSpc>
                <a:spcPct val="100000"/>
              </a:lnSpc>
              <a:spcBef>
                <a:spcPct val="15000"/>
              </a:spcBef>
              <a:buFont typeface="Monotype Sorts" pitchFamily="2" charset="2"/>
              <a:buNone/>
            </a:pPr>
            <a:r>
              <a:rPr lang="zh-CN" altLang="en-US" dirty="0" smtClean="0">
                <a:solidFill>
                  <a:srgbClr val="CC3300"/>
                </a:solidFill>
                <a:latin typeface="Arial" panose="020B0604020202020204" pitchFamily="34" charset="0"/>
                <a:ea typeface="黑体" panose="02010609060101010101" pitchFamily="49" charset="-122"/>
              </a:rPr>
              <a:t>逻辑</a:t>
            </a:r>
            <a:r>
              <a:rPr lang="en-US" altLang="zh-CN" dirty="0" smtClean="0">
                <a:solidFill>
                  <a:srgbClr val="CC3300"/>
                </a:solidFill>
                <a:latin typeface="Arial" panose="020B0604020202020204" pitchFamily="34" charset="0"/>
                <a:ea typeface="黑体" panose="02010609060101010101" pitchFamily="49" charset="-122"/>
              </a:rPr>
              <a:t>(</a:t>
            </a:r>
            <a:r>
              <a:rPr lang="zh-CN" altLang="en-US" dirty="0" smtClean="0">
                <a:solidFill>
                  <a:srgbClr val="CC3300"/>
                </a:solidFill>
                <a:latin typeface="Arial" panose="020B0604020202020204" pitchFamily="34" charset="0"/>
                <a:ea typeface="黑体" panose="02010609060101010101" pitchFamily="49" charset="-122"/>
              </a:rPr>
              <a:t>布尔</a:t>
            </a:r>
            <a:r>
              <a:rPr lang="en-US" altLang="zh-CN" dirty="0" smtClean="0">
                <a:solidFill>
                  <a:srgbClr val="CC3300"/>
                </a:solidFill>
                <a:latin typeface="Arial" panose="020B0604020202020204" pitchFamily="34" charset="0"/>
                <a:ea typeface="黑体" panose="02010609060101010101" pitchFamily="49" charset="-122"/>
              </a:rPr>
              <a:t>)</a:t>
            </a:r>
            <a:r>
              <a:rPr lang="zh-CN" altLang="en-US" dirty="0" smtClean="0">
                <a:solidFill>
                  <a:srgbClr val="CC3300"/>
                </a:solidFill>
                <a:latin typeface="Arial" panose="020B0604020202020204" pitchFamily="34" charset="0"/>
                <a:ea typeface="黑体" panose="02010609060101010101" pitchFamily="49" charset="-122"/>
              </a:rPr>
              <a:t>数据</a:t>
            </a:r>
          </a:p>
          <a:p>
            <a:pPr marL="342900" indent="-342900">
              <a:lnSpc>
                <a:spcPct val="100000"/>
              </a:lnSpc>
              <a:spcBef>
                <a:spcPct val="15000"/>
              </a:spcBef>
              <a:buFont typeface="Monotype Sorts" pitchFamily="2" charset="2"/>
              <a:buChar char=" "/>
            </a:pPr>
            <a:r>
              <a:rPr lang="zh-CN" altLang="en-US" dirty="0" smtClean="0">
                <a:latin typeface="Arial" panose="020B0604020202020204" pitchFamily="34" charset="0"/>
                <a:ea typeface="黑体" panose="02010609060101010101" pitchFamily="49" charset="-122"/>
              </a:rPr>
              <a:t>   按位操作（</a:t>
            </a:r>
            <a:r>
              <a:rPr lang="en-US" altLang="zh-CN" dirty="0" smtClean="0">
                <a:latin typeface="Arial" panose="020B0604020202020204" pitchFamily="34" charset="0"/>
                <a:ea typeface="黑体" panose="02010609060101010101" pitchFamily="49" charset="-122"/>
              </a:rPr>
              <a:t>0-</a:t>
            </a:r>
            <a:r>
              <a:rPr lang="zh-CN" altLang="en-US" dirty="0" smtClean="0">
                <a:latin typeface="Arial" panose="020B0604020202020204" pitchFamily="34" charset="0"/>
                <a:ea typeface="黑体" panose="02010609060101010101" pitchFamily="49" charset="-122"/>
              </a:rPr>
              <a:t>假／</a:t>
            </a:r>
            <a:r>
              <a:rPr lang="en-US" altLang="zh-CN" dirty="0" smtClean="0">
                <a:latin typeface="Arial" panose="020B0604020202020204" pitchFamily="34" charset="0"/>
                <a:ea typeface="黑体" panose="02010609060101010101" pitchFamily="49" charset="-122"/>
              </a:rPr>
              <a:t>1-</a:t>
            </a:r>
            <a:r>
              <a:rPr lang="zh-CN" altLang="en-US" dirty="0" smtClean="0">
                <a:latin typeface="Arial" panose="020B0604020202020204" pitchFamily="34" charset="0"/>
                <a:ea typeface="黑体" panose="02010609060101010101" pitchFamily="49" charset="-122"/>
              </a:rPr>
              <a:t>真）</a:t>
            </a: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down)">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2" dur="500"/>
                                        <p:tgtEl>
                                          <p:spTgt spid="35225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5" dur="500"/>
                                        <p:tgtEl>
                                          <p:spTgt spid="352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20" dur="500"/>
                                        <p:tgtEl>
                                          <p:spTgt spid="35225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3" dur="500"/>
                                        <p:tgtEl>
                                          <p:spTgt spid="35225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6" dur="500"/>
                                        <p:tgtEl>
                                          <p:spTgt spid="3522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31" dur="500"/>
                                        <p:tgtEl>
                                          <p:spTgt spid="3522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52259">
                                            <p:txEl>
                                              <p:pRg st="7" end="7"/>
                                            </p:txEl>
                                          </p:spTgt>
                                        </p:tgtEl>
                                        <p:attrNameLst>
                                          <p:attrName>style.visibility</p:attrName>
                                        </p:attrNameLst>
                                      </p:cBhvr>
                                      <p:to>
                                        <p:strVal val="visible"/>
                                      </p:to>
                                    </p:set>
                                    <p:animEffect transition="in" filter="blinds(horizontal)">
                                      <p:cBhvr>
                                        <p:cTn id="36" dur="500"/>
                                        <p:tgtEl>
                                          <p:spTgt spid="35225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52259">
                                            <p:txEl>
                                              <p:pRg st="8" end="8"/>
                                            </p:txEl>
                                          </p:spTgt>
                                        </p:tgtEl>
                                        <p:attrNameLst>
                                          <p:attrName>style.visibility</p:attrName>
                                        </p:attrNameLst>
                                      </p:cBhvr>
                                      <p:to>
                                        <p:strVal val="visible"/>
                                      </p:to>
                                    </p:set>
                                    <p:animEffect transition="in" filter="blinds(horizontal)">
                                      <p:cBhvr>
                                        <p:cTn id="39" dur="500"/>
                                        <p:tgtEl>
                                          <p:spTgt spid="35225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52259">
                                            <p:txEl>
                                              <p:pRg st="9" end="9"/>
                                            </p:txEl>
                                          </p:spTgt>
                                        </p:tgtEl>
                                        <p:attrNameLst>
                                          <p:attrName>style.visibility</p:attrName>
                                        </p:attrNameLst>
                                      </p:cBhvr>
                                      <p:to>
                                        <p:strVal val="visible"/>
                                      </p:to>
                                    </p:set>
                                    <p:animEffect transition="in" filter="blinds(horizontal)">
                                      <p:cBhvr>
                                        <p:cTn id="44" dur="500"/>
                                        <p:tgtEl>
                                          <p:spTgt spid="35225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52259">
                                            <p:txEl>
                                              <p:pRg st="10" end="10"/>
                                            </p:txEl>
                                          </p:spTgt>
                                        </p:tgtEl>
                                        <p:attrNameLst>
                                          <p:attrName>style.visibility</p:attrName>
                                        </p:attrNameLst>
                                      </p:cBhvr>
                                      <p:to>
                                        <p:strVal val="visible"/>
                                      </p:to>
                                    </p:set>
                                    <p:animEffect transition="in" filter="blinds(horizontal)">
                                      <p:cBhvr>
                                        <p:cTn id="47" dur="500"/>
                                        <p:tgtEl>
                                          <p:spTgt spid="35225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52259">
                                            <p:txEl>
                                              <p:pRg st="11" end="11"/>
                                            </p:txEl>
                                          </p:spTgt>
                                        </p:tgtEl>
                                        <p:attrNameLst>
                                          <p:attrName>style.visibility</p:attrName>
                                        </p:attrNameLst>
                                      </p:cBhvr>
                                      <p:to>
                                        <p:strVal val="visible"/>
                                      </p:to>
                                    </p:set>
                                    <p:animEffect transition="in" filter="blinds(horizontal)">
                                      <p:cBhvr>
                                        <p:cTn id="50" dur="500"/>
                                        <p:tgtEl>
                                          <p:spTgt spid="35225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52259">
                                            <p:txEl>
                                              <p:pRg st="12" end="12"/>
                                            </p:txEl>
                                          </p:spTgt>
                                        </p:tgtEl>
                                        <p:attrNameLst>
                                          <p:attrName>style.visibility</p:attrName>
                                        </p:attrNameLst>
                                      </p:cBhvr>
                                      <p:to>
                                        <p:strVal val="visible"/>
                                      </p:to>
                                    </p:set>
                                    <p:animEffect transition="in" filter="blinds(horizontal)">
                                      <p:cBhvr>
                                        <p:cTn id="53" dur="500"/>
                                        <p:tgtEl>
                                          <p:spTgt spid="352259">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2259">
                                            <p:txEl>
                                              <p:pRg st="13" end="13"/>
                                            </p:txEl>
                                          </p:spTgt>
                                        </p:tgtEl>
                                        <p:attrNameLst>
                                          <p:attrName>style.visibility</p:attrName>
                                        </p:attrNameLst>
                                      </p:cBhvr>
                                      <p:to>
                                        <p:strVal val="visible"/>
                                      </p:to>
                                    </p:set>
                                    <p:animEffect transition="in" filter="blinds(horizontal)">
                                      <p:cBhvr>
                                        <p:cTn id="58" dur="500"/>
                                        <p:tgtEl>
                                          <p:spTgt spid="352259">
                                            <p:txEl>
                                              <p:pRg st="13" end="1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52259">
                                            <p:txEl>
                                              <p:pRg st="14" end="14"/>
                                            </p:txEl>
                                          </p:spTgt>
                                        </p:tgtEl>
                                        <p:attrNameLst>
                                          <p:attrName>style.visibility</p:attrName>
                                        </p:attrNameLst>
                                      </p:cBhvr>
                                      <p:to>
                                        <p:strVal val="visible"/>
                                      </p:to>
                                    </p:set>
                                    <p:animEffect transition="in" filter="blinds(horizontal)">
                                      <p:cBhvr>
                                        <p:cTn id="61" dur="500"/>
                                        <p:tgtEl>
                                          <p:spTgt spid="3522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11200" y="85725"/>
            <a:ext cx="4705350" cy="368300"/>
          </a:xfrm>
        </p:spPr>
        <p:txBody>
          <a:bodyPr/>
          <a:lstStyle/>
          <a:p>
            <a:r>
              <a:rPr lang="en-US" altLang="zh-CN" smtClean="0">
                <a:ea typeface="宋体" panose="02010600030101010101" pitchFamily="2" charset="-122"/>
              </a:rPr>
              <a:t>IA-32 &amp; MIPS Data Type</a:t>
            </a:r>
          </a:p>
        </p:txBody>
      </p:sp>
      <p:sp>
        <p:nvSpPr>
          <p:cNvPr id="355331" name="Rectangle 3"/>
          <p:cNvSpPr>
            <a:spLocks noGrp="1" noChangeArrowheads="1"/>
          </p:cNvSpPr>
          <p:nvPr>
            <p:ph type="body" idx="1"/>
          </p:nvPr>
        </p:nvSpPr>
        <p:spPr>
          <a:xfrm>
            <a:off x="490538" y="588963"/>
            <a:ext cx="7864568" cy="6024562"/>
          </a:xfrm>
          <a:noFill/>
        </p:spPr>
        <p:txBody>
          <a:bodyPr/>
          <a:lstStyle/>
          <a:p>
            <a:pPr marL="342900" indent="-342900">
              <a:lnSpc>
                <a:spcPct val="100000"/>
              </a:lnSpc>
              <a:spcBef>
                <a:spcPct val="20000"/>
              </a:spcBef>
            </a:pPr>
            <a:r>
              <a:rPr lang="en-US" altLang="zh-CN" dirty="0" smtClean="0">
                <a:latin typeface="Arial" panose="020B0604020202020204" pitchFamily="34" charset="0"/>
              </a:rPr>
              <a:t>IA-32</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基本类型：</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字节、字</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、双字</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、四字</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 </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整数：</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位三种</a:t>
            </a:r>
            <a:r>
              <a:rPr lang="en-US" altLang="zh-CN" sz="2000" dirty="0" smtClean="0">
                <a:latin typeface="Arial" panose="020B0604020202020204" pitchFamily="34" charset="0"/>
                <a:ea typeface="黑体" panose="02010609060101010101" pitchFamily="49" charset="-122"/>
              </a:rPr>
              <a:t>2-</a:t>
            </a:r>
            <a:r>
              <a:rPr lang="zh-CN" altLang="en-US" sz="2000" dirty="0" smtClean="0">
                <a:latin typeface="Arial" panose="020B0604020202020204" pitchFamily="34" charset="0"/>
                <a:ea typeface="黑体" panose="02010609060101010101" pitchFamily="49" charset="-122"/>
              </a:rPr>
              <a:t>补码表示的整数</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18</a:t>
            </a:r>
            <a:r>
              <a:rPr lang="zh-CN" altLang="en-US" sz="2000" dirty="0" smtClean="0">
                <a:latin typeface="Arial" panose="020B0604020202020204" pitchFamily="34" charset="0"/>
                <a:ea typeface="黑体" panose="02010609060101010101" pitchFamily="49" charset="-122"/>
              </a:rPr>
              <a:t>位压缩</a:t>
            </a:r>
            <a:r>
              <a:rPr lang="en-US" altLang="zh-CN" sz="2000" dirty="0" smtClean="0">
                <a:latin typeface="Arial" panose="020B0604020202020204" pitchFamily="34" charset="0"/>
                <a:ea typeface="黑体" panose="02010609060101010101" pitchFamily="49" charset="-122"/>
              </a:rPr>
              <a:t>8421</a:t>
            </a:r>
            <a:r>
              <a:rPr lang="zh-CN" altLang="en-US" sz="2000" dirty="0" smtClean="0">
                <a:latin typeface="Arial" panose="020B0604020202020204" pitchFamily="34" charset="0"/>
                <a:ea typeface="黑体" panose="02010609060101010101" pitchFamily="49" charset="-122"/>
              </a:rPr>
              <a:t> </a:t>
            </a:r>
            <a:r>
              <a:rPr lang="en-US" altLang="zh-CN" sz="2000" dirty="0" smtClean="0">
                <a:latin typeface="Arial" panose="020B0604020202020204" pitchFamily="34" charset="0"/>
                <a:ea typeface="黑体" panose="02010609060101010101" pitchFamily="49" charset="-122"/>
              </a:rPr>
              <a:t>BCD</a:t>
            </a:r>
            <a:r>
              <a:rPr lang="zh-CN" altLang="en-US" sz="2000" dirty="0" smtClean="0">
                <a:latin typeface="Arial" panose="020B0604020202020204" pitchFamily="34" charset="0"/>
                <a:ea typeface="黑体" panose="02010609060101010101" pitchFamily="49" charset="-122"/>
              </a:rPr>
              <a:t>码表示的十进制整数</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无符号整数（</a:t>
            </a:r>
            <a:r>
              <a:rPr lang="en-US" altLang="zh-CN" sz="2000" dirty="0" smtClean="0">
                <a:latin typeface="Arial" panose="020B0604020202020204" pitchFamily="34" charset="0"/>
                <a:ea typeface="黑体" panose="02010609060101010101" pitchFamily="49" charset="-122"/>
              </a:rPr>
              <a:t>8</a:t>
            </a:r>
            <a:r>
              <a:rPr lang="zh-CN" altLang="en-US" sz="2000" dirty="0" smtClean="0">
                <a:latin typeface="Arial" panose="020B0604020202020204" pitchFamily="34" charset="0"/>
                <a:ea typeface="黑体" panose="02010609060101010101" pitchFamily="49" charset="-122"/>
              </a:rPr>
              <a:t>、</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或</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近指针：</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位段内偏移（有效地址）</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浮点数</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IEEE 754(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单精度、双精度以及</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80</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位扩展精度浮点数</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a:t>
            </a:r>
            <a:endParaRPr lang="zh-CN" altLang="en-US" sz="2000" dirty="0" smtClean="0">
              <a:latin typeface="Arial" panose="020B0604020202020204" pitchFamily="34" charset="0"/>
              <a:ea typeface="黑体" panose="02010609060101010101" pitchFamily="49" charset="-122"/>
              <a:sym typeface="Wingdings" panose="05000000000000000000" pitchFamily="2" charset="2"/>
            </a:endParaRPr>
          </a:p>
          <a:p>
            <a:pPr marL="342900" indent="-342900">
              <a:lnSpc>
                <a:spcPct val="100000"/>
              </a:lnSpc>
              <a:spcBef>
                <a:spcPct val="20000"/>
              </a:spcBef>
            </a:pPr>
            <a:r>
              <a:rPr lang="en-US" altLang="zh-CN" dirty="0" smtClean="0">
                <a:latin typeface="Arial" panose="020B0604020202020204" pitchFamily="34" charset="0"/>
                <a:sym typeface="Wingdings" panose="05000000000000000000" pitchFamily="2" charset="2"/>
              </a:rPr>
              <a:t>MIPS</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基本类型：</a:t>
            </a:r>
          </a:p>
          <a:p>
            <a:pPr lvl="2">
              <a:lnSpc>
                <a:spcPct val="100000"/>
              </a:lnSpc>
              <a:spcBef>
                <a:spcPct val="20000"/>
              </a:spcBef>
            </a:pPr>
            <a:r>
              <a:rPr lang="zh-CN" altLang="en-US" sz="2000" dirty="0" smtClean="0">
                <a:latin typeface="Arial" panose="020B0604020202020204" pitchFamily="34" charset="0"/>
                <a:ea typeface="黑体" panose="02010609060101010101" pitchFamily="49" charset="-122"/>
              </a:rPr>
              <a:t>字节、半字</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、字</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、双字</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 </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整数： </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r>
              <a:rPr lang="en-US" altLang="zh-CN" sz="2000" dirty="0" smtClean="0">
                <a:latin typeface="Arial" panose="020B0604020202020204" pitchFamily="34" charset="0"/>
                <a:ea typeface="黑体" panose="02010609060101010101" pitchFamily="49" charset="-122"/>
              </a:rPr>
              <a:t>64</a:t>
            </a:r>
            <a:r>
              <a:rPr lang="zh-CN" altLang="en-US" sz="2000" dirty="0" smtClean="0">
                <a:latin typeface="Arial" panose="020B0604020202020204" pitchFamily="34" charset="0"/>
                <a:ea typeface="黑体" panose="02010609060101010101" pitchFamily="49" charset="-122"/>
              </a:rPr>
              <a:t>位三种</a:t>
            </a:r>
            <a:r>
              <a:rPr lang="en-US" altLang="zh-CN" sz="2000" dirty="0" smtClean="0">
                <a:latin typeface="Arial" panose="020B0604020202020204" pitchFamily="34" charset="0"/>
                <a:ea typeface="黑体" panose="02010609060101010101" pitchFamily="49" charset="-122"/>
              </a:rPr>
              <a:t>2-</a:t>
            </a:r>
            <a:r>
              <a:rPr lang="zh-CN" altLang="en-US" sz="2000" dirty="0" smtClean="0">
                <a:latin typeface="Arial" panose="020B0604020202020204" pitchFamily="34" charset="0"/>
                <a:ea typeface="黑体" panose="02010609060101010101" pitchFamily="49" charset="-122"/>
              </a:rPr>
              <a:t>补码表示的整数</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无符号整数：（</a:t>
            </a:r>
            <a:r>
              <a:rPr lang="en-US" altLang="zh-CN" sz="2000" dirty="0" smtClean="0">
                <a:latin typeface="Arial" panose="020B0604020202020204" pitchFamily="34" charset="0"/>
                <a:ea typeface="黑体" panose="02010609060101010101" pitchFamily="49" charset="-122"/>
              </a:rPr>
              <a:t>16</a:t>
            </a:r>
            <a:r>
              <a:rPr lang="zh-CN" altLang="en-US" sz="2000" dirty="0" smtClean="0">
                <a:latin typeface="Arial" panose="020B0604020202020204" pitchFamily="34" charset="0"/>
                <a:ea typeface="黑体" panose="02010609060101010101" pitchFamily="49" charset="-122"/>
              </a:rPr>
              <a:t>、</a:t>
            </a:r>
            <a:r>
              <a:rPr lang="en-US" altLang="zh-CN" sz="2000" dirty="0" smtClean="0">
                <a:latin typeface="Arial" panose="020B0604020202020204" pitchFamily="34" charset="0"/>
                <a:ea typeface="黑体" panose="02010609060101010101" pitchFamily="49" charset="-122"/>
              </a:rPr>
              <a:t>32</a:t>
            </a:r>
            <a:r>
              <a:rPr lang="zh-CN" altLang="en-US" sz="2000" dirty="0" smtClean="0">
                <a:latin typeface="Arial" panose="020B0604020202020204" pitchFamily="34" charset="0"/>
                <a:ea typeface="黑体" panose="02010609060101010101" pitchFamily="49" charset="-122"/>
              </a:rPr>
              <a:t>位）</a:t>
            </a:r>
          </a:p>
          <a:p>
            <a:pPr marL="742950" lvl="1" indent="-285750">
              <a:lnSpc>
                <a:spcPct val="100000"/>
              </a:lnSpc>
              <a:spcBef>
                <a:spcPct val="20000"/>
              </a:spcBef>
            </a:pPr>
            <a:r>
              <a:rPr lang="zh-CN" altLang="en-US" sz="2000" dirty="0" smtClean="0">
                <a:latin typeface="Arial" panose="020B0604020202020204" pitchFamily="34" charset="0"/>
                <a:ea typeface="黑体" panose="02010609060101010101" pitchFamily="49" charset="-122"/>
              </a:rPr>
              <a:t>浮点数</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IEEE 754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32</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a:t>
            </a:r>
            <a:r>
              <a:rPr lang="en-US" altLang="zh-CN" sz="2000" dirty="0" smtClean="0">
                <a:latin typeface="Arial" panose="020B0604020202020204" pitchFamily="34" charset="0"/>
                <a:ea typeface="黑体" panose="02010609060101010101" pitchFamily="49" charset="-122"/>
                <a:sym typeface="Wingdings" panose="05000000000000000000" pitchFamily="2" charset="2"/>
              </a:rPr>
              <a:t>/64</a:t>
            </a:r>
            <a:r>
              <a:rPr lang="zh-CN" altLang="en-US" sz="2000" dirty="0" smtClean="0">
                <a:latin typeface="Arial" panose="020B0604020202020204" pitchFamily="34" charset="0"/>
                <a:ea typeface="黑体" panose="02010609060101010101" pitchFamily="49" charset="-122"/>
                <a:sym typeface="Wingdings" panose="05000000000000000000" pitchFamily="2" charset="2"/>
              </a:rPr>
              <a:t>位浮点数寄存器）</a:t>
            </a:r>
          </a:p>
          <a:p>
            <a:pPr marL="742950" lvl="1" indent="-285750">
              <a:lnSpc>
                <a:spcPct val="100000"/>
              </a:lnSpc>
              <a:spcBef>
                <a:spcPct val="20000"/>
              </a:spcBef>
              <a:buFontTx/>
              <a:buNone/>
            </a:pPr>
            <a:endParaRPr lang="zh-CN" altLang="en-US" sz="2000" dirty="0" smtClean="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395DEAD1-49DF-46A7-BC72-EE85A9CC6BAA}"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blinds(horizontal)">
                                      <p:cBhvr>
                                        <p:cTn id="7" dur="500"/>
                                        <p:tgtEl>
                                          <p:spTgt spid="35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blinds(horizontal)">
                                      <p:cBhvr>
                                        <p:cTn id="12" dur="500"/>
                                        <p:tgtEl>
                                          <p:spTgt spid="3553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5331">
                                            <p:txEl>
                                              <p:pRg st="2" end="2"/>
                                            </p:txEl>
                                          </p:spTgt>
                                        </p:tgtEl>
                                        <p:attrNameLst>
                                          <p:attrName>style.visibility</p:attrName>
                                        </p:attrNameLst>
                                      </p:cBhvr>
                                      <p:to>
                                        <p:strVal val="visible"/>
                                      </p:to>
                                    </p:set>
                                    <p:animEffect transition="in" filter="blinds(horizontal)">
                                      <p:cBhvr>
                                        <p:cTn id="15" dur="500"/>
                                        <p:tgtEl>
                                          <p:spTgt spid="3553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55331">
                                            <p:txEl>
                                              <p:pRg st="3" end="3"/>
                                            </p:txEl>
                                          </p:spTgt>
                                        </p:tgtEl>
                                        <p:attrNameLst>
                                          <p:attrName>style.visibility</p:attrName>
                                        </p:attrNameLst>
                                      </p:cBhvr>
                                      <p:to>
                                        <p:strVal val="visible"/>
                                      </p:to>
                                    </p:set>
                                    <p:animEffect transition="in" filter="blinds(horizontal)">
                                      <p:cBhvr>
                                        <p:cTn id="20" dur="500"/>
                                        <p:tgtEl>
                                          <p:spTgt spid="35533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5331">
                                            <p:txEl>
                                              <p:pRg st="4" end="4"/>
                                            </p:txEl>
                                          </p:spTgt>
                                        </p:tgtEl>
                                        <p:attrNameLst>
                                          <p:attrName>style.visibility</p:attrName>
                                        </p:attrNameLst>
                                      </p:cBhvr>
                                      <p:to>
                                        <p:strVal val="visible"/>
                                      </p:to>
                                    </p:set>
                                    <p:animEffect transition="in" filter="blinds(horizontal)">
                                      <p:cBhvr>
                                        <p:cTn id="23" dur="500"/>
                                        <p:tgtEl>
                                          <p:spTgt spid="35533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5331">
                                            <p:txEl>
                                              <p:pRg st="5" end="5"/>
                                            </p:txEl>
                                          </p:spTgt>
                                        </p:tgtEl>
                                        <p:attrNameLst>
                                          <p:attrName>style.visibility</p:attrName>
                                        </p:attrNameLst>
                                      </p:cBhvr>
                                      <p:to>
                                        <p:strVal val="visible"/>
                                      </p:to>
                                    </p:set>
                                    <p:animEffect transition="in" filter="blinds(horizontal)">
                                      <p:cBhvr>
                                        <p:cTn id="26" dur="500"/>
                                        <p:tgtEl>
                                          <p:spTgt spid="35533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55331">
                                            <p:txEl>
                                              <p:pRg st="6" end="6"/>
                                            </p:txEl>
                                          </p:spTgt>
                                        </p:tgtEl>
                                        <p:attrNameLst>
                                          <p:attrName>style.visibility</p:attrName>
                                        </p:attrNameLst>
                                      </p:cBhvr>
                                      <p:to>
                                        <p:strVal val="visible"/>
                                      </p:to>
                                    </p:set>
                                    <p:animEffect transition="in" filter="blinds(horizontal)">
                                      <p:cBhvr>
                                        <p:cTn id="31" dur="500"/>
                                        <p:tgtEl>
                                          <p:spTgt spid="35533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55331">
                                            <p:txEl>
                                              <p:pRg st="7" end="7"/>
                                            </p:txEl>
                                          </p:spTgt>
                                        </p:tgtEl>
                                        <p:attrNameLst>
                                          <p:attrName>style.visibility</p:attrName>
                                        </p:attrNameLst>
                                      </p:cBhvr>
                                      <p:to>
                                        <p:strVal val="visible"/>
                                      </p:to>
                                    </p:set>
                                    <p:animEffect transition="in" filter="blinds(horizontal)">
                                      <p:cBhvr>
                                        <p:cTn id="36" dur="500"/>
                                        <p:tgtEl>
                                          <p:spTgt spid="35533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55331">
                                            <p:txEl>
                                              <p:pRg st="8" end="8"/>
                                            </p:txEl>
                                          </p:spTgt>
                                        </p:tgtEl>
                                        <p:attrNameLst>
                                          <p:attrName>style.visibility</p:attrName>
                                        </p:attrNameLst>
                                      </p:cBhvr>
                                      <p:to>
                                        <p:strVal val="visible"/>
                                      </p:to>
                                    </p:set>
                                    <p:animEffect transition="in" filter="blinds(horizontal)">
                                      <p:cBhvr>
                                        <p:cTn id="41" dur="500"/>
                                        <p:tgtEl>
                                          <p:spTgt spid="35533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355331">
                                            <p:txEl>
                                              <p:pRg st="9" end="9"/>
                                            </p:txEl>
                                          </p:spTgt>
                                        </p:tgtEl>
                                        <p:attrNameLst>
                                          <p:attrName>style.visibility</p:attrName>
                                        </p:attrNameLst>
                                      </p:cBhvr>
                                      <p:to>
                                        <p:strVal val="visible"/>
                                      </p:to>
                                    </p:set>
                                    <p:animEffect transition="in" filter="wipe(down)">
                                      <p:cBhvr>
                                        <p:cTn id="46" dur="500"/>
                                        <p:tgtEl>
                                          <p:spTgt spid="35533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55331">
                                            <p:txEl>
                                              <p:pRg st="10" end="10"/>
                                            </p:txEl>
                                          </p:spTgt>
                                        </p:tgtEl>
                                        <p:attrNameLst>
                                          <p:attrName>style.visibility</p:attrName>
                                        </p:attrNameLst>
                                      </p:cBhvr>
                                      <p:to>
                                        <p:strVal val="visible"/>
                                      </p:to>
                                    </p:set>
                                    <p:animEffect transition="in" filter="blinds(horizontal)">
                                      <p:cBhvr>
                                        <p:cTn id="51" dur="500"/>
                                        <p:tgtEl>
                                          <p:spTgt spid="355331">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55331">
                                            <p:txEl>
                                              <p:pRg st="11" end="11"/>
                                            </p:txEl>
                                          </p:spTgt>
                                        </p:tgtEl>
                                        <p:attrNameLst>
                                          <p:attrName>style.visibility</p:attrName>
                                        </p:attrNameLst>
                                      </p:cBhvr>
                                      <p:to>
                                        <p:strVal val="visible"/>
                                      </p:to>
                                    </p:set>
                                    <p:animEffect transition="in" filter="blinds(horizontal)">
                                      <p:cBhvr>
                                        <p:cTn id="54" dur="500"/>
                                        <p:tgtEl>
                                          <p:spTgt spid="355331">
                                            <p:txEl>
                                              <p:pRg st="11" end="1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355331">
                                            <p:txEl>
                                              <p:pRg st="12" end="12"/>
                                            </p:txEl>
                                          </p:spTgt>
                                        </p:tgtEl>
                                        <p:attrNameLst>
                                          <p:attrName>style.visibility</p:attrName>
                                        </p:attrNameLst>
                                      </p:cBhvr>
                                      <p:to>
                                        <p:strVal val="visible"/>
                                      </p:to>
                                    </p:set>
                                    <p:animEffect transition="in" filter="blinds(horizontal)">
                                      <p:cBhvr>
                                        <p:cTn id="59" dur="500"/>
                                        <p:tgtEl>
                                          <p:spTgt spid="355331">
                                            <p:txEl>
                                              <p:pRg st="12" end="12"/>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355331">
                                            <p:txEl>
                                              <p:pRg st="13" end="13"/>
                                            </p:txEl>
                                          </p:spTgt>
                                        </p:tgtEl>
                                        <p:attrNameLst>
                                          <p:attrName>style.visibility</p:attrName>
                                        </p:attrNameLst>
                                      </p:cBhvr>
                                      <p:to>
                                        <p:strVal val="visible"/>
                                      </p:to>
                                    </p:set>
                                    <p:animEffect transition="in" filter="blinds(horizontal)">
                                      <p:cBhvr>
                                        <p:cTn id="64" dur="500"/>
                                        <p:tgtEl>
                                          <p:spTgt spid="355331">
                                            <p:txEl>
                                              <p:pRg st="13" end="13"/>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355331">
                                            <p:txEl>
                                              <p:pRg st="14" end="14"/>
                                            </p:txEl>
                                          </p:spTgt>
                                        </p:tgtEl>
                                        <p:attrNameLst>
                                          <p:attrName>style.visibility</p:attrName>
                                        </p:attrNameLst>
                                      </p:cBhvr>
                                      <p:to>
                                        <p:strVal val="visible"/>
                                      </p:to>
                                    </p:set>
                                    <p:animEffect transition="in" filter="blinds(horizontal)">
                                      <p:cBhvr>
                                        <p:cTn id="69" dur="500"/>
                                        <p:tgtEl>
                                          <p:spTgt spid="355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Web">
      <a:majorFont>
        <a:latin typeface="Arial"/>
        <a:ea typeface=""/>
        <a:cs typeface=""/>
      </a:majorFont>
      <a:minorFont>
        <a:latin typeface="宋体"/>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We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e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e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e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e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e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66266</TotalTime>
  <Pages>39</Pages>
  <Words>7016</Words>
  <Application>Microsoft Office PowerPoint</Application>
  <PresentationFormat>信纸(8.5x11 英寸)</PresentationFormat>
  <Paragraphs>1318</Paragraphs>
  <Slides>55</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Web</vt:lpstr>
      <vt:lpstr>Microsoft Office Visio 绘图</vt:lpstr>
      <vt:lpstr>Ch4: Instruction Set 指令系统</vt:lpstr>
      <vt:lpstr>第一讲 指令系统设计</vt:lpstr>
      <vt:lpstr>Instruction Set Design</vt:lpstr>
      <vt:lpstr>一条指令须包含的信息</vt:lpstr>
      <vt:lpstr>一条指令中应该有几个地址码字段？</vt:lpstr>
      <vt:lpstr>从指令执行周期看指令设计涉及的问题</vt:lpstr>
      <vt:lpstr>指令格式的设计</vt:lpstr>
      <vt:lpstr>操作数类型和存储方式</vt:lpstr>
      <vt:lpstr>IA-32 &amp; MIPS Data Type</vt:lpstr>
      <vt:lpstr>Addressing Modes（寻址方式）</vt:lpstr>
      <vt:lpstr>幻灯片 11</vt:lpstr>
      <vt:lpstr>基本寻址方式的算法和优缺点</vt:lpstr>
      <vt:lpstr>偏移寻址方式</vt:lpstr>
      <vt:lpstr>偏移寻址方式 </vt:lpstr>
      <vt:lpstr>相对寻址实现公共子程序的浮动</vt:lpstr>
      <vt:lpstr>相对寻址实现相对转移</vt:lpstr>
      <vt:lpstr>基址寻址实现程序重定位</vt:lpstr>
      <vt:lpstr>变址寻址实现线性表元素的存取</vt:lpstr>
      <vt:lpstr>Example：MIPS中的循环处理 </vt:lpstr>
      <vt:lpstr>操作码编码方式</vt:lpstr>
      <vt:lpstr>定长操作码编码Fixed Length Opcodes </vt:lpstr>
      <vt:lpstr>IBM370指令格式</vt:lpstr>
      <vt:lpstr>扩展（变长）操作码编码 Expanding Opcodes</vt:lpstr>
      <vt:lpstr>PDP-11中典型指令格式</vt:lpstr>
      <vt:lpstr>条件测试方式</vt:lpstr>
      <vt:lpstr>指令系统设计风格 -- 按操作数位置指定风格来分</vt:lpstr>
      <vt:lpstr>各种指令系统风格的比较</vt:lpstr>
      <vt:lpstr>指令系统设计风格 – 按指令格式的复杂度来分</vt:lpstr>
      <vt:lpstr>复杂指令集计算机CISC</vt:lpstr>
      <vt:lpstr>Top 10 80x86 Instructions</vt:lpstr>
      <vt:lpstr>RISC设计风格的主要特点</vt:lpstr>
      <vt:lpstr>指令系统举例: Address &amp; Registers</vt:lpstr>
      <vt:lpstr>幻灯片 33</vt:lpstr>
      <vt:lpstr>Pentium处理器的寻址方式</vt:lpstr>
      <vt:lpstr>第一讲小结</vt:lpstr>
      <vt:lpstr> 第二讲 程序的机器级表示—以MIPS为例</vt:lpstr>
      <vt:lpstr>MIPS的指令格式</vt:lpstr>
      <vt:lpstr>R型指令</vt:lpstr>
      <vt:lpstr>常见R型MIPS指令的操作码编码/解码表</vt:lpstr>
      <vt:lpstr>R型指令举例</vt:lpstr>
      <vt:lpstr>I型指令</vt:lpstr>
      <vt:lpstr>常见I型MIPS指令的编码/解码表</vt:lpstr>
      <vt:lpstr>I型指令举例</vt:lpstr>
      <vt:lpstr>J型指令</vt:lpstr>
      <vt:lpstr>MIPS的通用寄存器</vt:lpstr>
      <vt:lpstr>幻灯片 46</vt:lpstr>
      <vt:lpstr>MIPS 的寻址方式</vt:lpstr>
      <vt:lpstr>Example：汇编形式与指令的对应</vt:lpstr>
      <vt:lpstr>Example：汇编形式与指令的对应</vt:lpstr>
      <vt:lpstr>Example：算术运算 </vt:lpstr>
      <vt:lpstr>Example (Base register) </vt:lpstr>
      <vt:lpstr>MIPS的call/return/ jump/branch和compare指令</vt:lpstr>
      <vt:lpstr>Example：if-then-else语句和“=”判断</vt:lpstr>
      <vt:lpstr>Example：Loop循环 </vt:lpstr>
      <vt:lpstr>作业</vt:lpstr>
    </vt:vector>
  </TitlesOfParts>
  <Company>Wayne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Design Principles</dc:title>
  <dc:subject>ECE4680: Computer Organization and Architecture</dc:subject>
  <dc:creator>gchen</dc:creator>
  <cp:keywords/>
  <dc:description/>
  <cp:lastModifiedBy>Think</cp:lastModifiedBy>
  <cp:revision>842</cp:revision>
  <cp:lastPrinted>1998-05-09T14:21:22Z</cp:lastPrinted>
  <dcterms:created xsi:type="dcterms:W3CDTF">1996-09-09T12:16:58Z</dcterms:created>
  <dcterms:modified xsi:type="dcterms:W3CDTF">2017-10-18T06:01:27Z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