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5C07F4-0515-4E45-AB32-E4AD978608A4}">
  <a:tblStyle styleId="{3B5C07F4-0515-4E45-AB32-E4AD97860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BF7896C-1245-47C0-AF87-3EE259F99F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8f176ff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8f176ff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8f176ff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8f176ff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9bea42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9bea42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8f176ff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8f176ff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b92b5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b92b5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b1c799f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5b1c799f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9bea42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b9bea42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8f176ff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8f176ff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9bea42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b9bea42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5a4934d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5a4934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8f176ff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8f176ff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5a4934d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5a4934d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5b1c799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5b1c799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9bea4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9bea4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aabae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aabae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8f176ff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8f176ff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af083c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af083c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8f176f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8f176f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b7c7f6a2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b7c7f6a2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8f176ff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8f176ff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8f176ff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8f176ff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6.jpg"/><Relationship Id="rId6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</a:t>
            </a:r>
            <a:endParaRPr/>
          </a:p>
        </p:txBody>
      </p:sp>
      <p:graphicFrame>
        <p:nvGraphicFramePr>
          <p:cNvPr id="135" name="Google Shape;135;p13"/>
          <p:cNvGraphicFramePr/>
          <p:nvPr/>
        </p:nvGraphicFramePr>
        <p:xfrm>
          <a:off x="25" y="46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{3B5C07F4-0515-4E45-AB32-E4AD978608A4}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BOUDET Alexandre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BOURIAUD Thomas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 QUEC Vincent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PERICHET Thomas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RAFIKI Younes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4)	M3</a:t>
            </a:r>
            <a:endParaRPr/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01675" y="1412225"/>
            <a:ext cx="74211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les lignes et colonnes, on souhaite pour chaque case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si sa valeur est “true”:	on souhaite avoir toutes les autres à “false”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si sa valeur est “false”:	on souhaite avoir au moins un “true”.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= &gt; disjonction sur les lignes et les colonnes.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50" y="3672650"/>
            <a:ext cx="55245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613" y="1036238"/>
            <a:ext cx="49625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675" y="2136238"/>
            <a:ext cx="49244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4)	M3</a:t>
            </a:r>
            <a:endParaRPr/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11700" y="1307850"/>
            <a:ext cx="6539700" cy="23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Néanmoins, pour ce qui est des diagonales, le travail est plus fastidieux.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Pour chaque case 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si la case actuelle est à “true”:	on souhaite que la disjonction des </a:t>
            </a:r>
            <a:r>
              <a:rPr lang="fr"/>
              <a:t>autres</a:t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cases de la diagonales soit à “false”</a:t>
            </a:r>
            <a:endParaRPr/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si la case est à “false”:		on ne souhaite rien en particulier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4036650" y="-257750"/>
            <a:ext cx="49845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 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i in lines do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for j in columns do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if 	not out of bounds &amp;&amp; queen [ i, j ] == 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then	orall ( AllOtherCases ) == 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else	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endif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enfor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endfor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9651"/>
            <a:ext cx="9143999" cy="134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6746"/>
            <a:ext cx="9143999" cy="136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II/ Garam</a:t>
            </a:r>
            <a:endParaRPr/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263300" y="373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II/ Garam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2633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travaille sur des indices au début de bas gauche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00" y="1978625"/>
            <a:ext cx="1673825" cy="276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5"/>
          <p:cNvCxnSpPr/>
          <p:nvPr/>
        </p:nvCxnSpPr>
        <p:spPr>
          <a:xfrm flipH="1" rot="10800000">
            <a:off x="3303600" y="3019700"/>
            <a:ext cx="1716900" cy="6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025" y="1114932"/>
            <a:ext cx="1716900" cy="382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-192905" l="-3670" r="-3659" t="185574"/>
          <a:stretch/>
        </p:blipFill>
        <p:spPr>
          <a:xfrm>
            <a:off x="1204913" y="2081213"/>
            <a:ext cx="67341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300" y="424088"/>
            <a:ext cx="67341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25" y="1800788"/>
            <a:ext cx="57245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1424" y="1881250"/>
            <a:ext cx="2309600" cy="28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/>
          <p:nvPr/>
        </p:nvSpPr>
        <p:spPr>
          <a:xfrm>
            <a:off x="6812400" y="3857625"/>
            <a:ext cx="766200" cy="314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47" name="Google Shape;247;p26"/>
          <p:cNvCxnSpPr>
            <a:endCxn id="246" idx="2"/>
          </p:cNvCxnSpPr>
          <p:nvPr/>
        </p:nvCxnSpPr>
        <p:spPr>
          <a:xfrm>
            <a:off x="5526600" y="2081175"/>
            <a:ext cx="1285800" cy="193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8" name="Google Shape;24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800" y="4774300"/>
            <a:ext cx="7173828" cy="17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6"/>
          <p:cNvCxnSpPr/>
          <p:nvPr/>
        </p:nvCxnSpPr>
        <p:spPr>
          <a:xfrm flipH="1" rot="10800000">
            <a:off x="5246100" y="2571675"/>
            <a:ext cx="1956300" cy="194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6"/>
          <p:cNvSpPr/>
          <p:nvPr/>
        </p:nvSpPr>
        <p:spPr>
          <a:xfrm rot="5400000">
            <a:off x="6898950" y="2474050"/>
            <a:ext cx="1044600" cy="314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725" y="3857625"/>
            <a:ext cx="2171700" cy="20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6"/>
          <p:cNvCxnSpPr/>
          <p:nvPr/>
        </p:nvCxnSpPr>
        <p:spPr>
          <a:xfrm flipH="1" rot="10800000">
            <a:off x="2724150" y="3789100"/>
            <a:ext cx="4108800" cy="16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00" y="289200"/>
            <a:ext cx="1749050" cy="34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25" y="289200"/>
            <a:ext cx="2665785" cy="34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III/ Rikudo</a:t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III/ Rikudo</a:t>
            </a:r>
            <a:endParaRPr/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025" y="-3"/>
            <a:ext cx="2812875" cy="231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29"/>
          <p:cNvGraphicFramePr/>
          <p:nvPr/>
        </p:nvGraphicFramePr>
        <p:xfrm>
          <a:off x="1790700" y="237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{CBF7896C-1245-47C0-AF87-3EE259F99FE8}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19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8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III/ Rikudo</a:t>
            </a:r>
            <a:endParaRPr/>
          </a:p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025" y="-3"/>
            <a:ext cx="2812875" cy="231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0"/>
          <p:cNvGraphicFramePr/>
          <p:nvPr/>
        </p:nvGraphicFramePr>
        <p:xfrm>
          <a:off x="1790700" y="237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{CBF7896C-1245-47C0-AF87-3EE259F99FE8}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19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III/ Rikudo</a:t>
            </a:r>
            <a:endParaRPr/>
          </a:p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025" y="-3"/>
            <a:ext cx="2812875" cy="23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/>
        </p:nvSpPr>
        <p:spPr>
          <a:xfrm>
            <a:off x="1297500" y="2056825"/>
            <a:ext cx="21216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_,_,_,22,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1,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26,_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36,_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,_,_,_,_,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3,_,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,34,_,18,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5,_,_,_,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,_,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7,8,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,_,_,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_,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,13,_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0" name="Google Shape;290;p31"/>
          <p:cNvCxnSpPr/>
          <p:nvPr/>
        </p:nvCxnSpPr>
        <p:spPr>
          <a:xfrm rot="10800000">
            <a:off x="1154500" y="2316300"/>
            <a:ext cx="0" cy="16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1"/>
          <p:cNvSpPr txBox="1"/>
          <p:nvPr/>
        </p:nvSpPr>
        <p:spPr>
          <a:xfrm>
            <a:off x="355300" y="2860350"/>
            <a:ext cx="799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Sens de lecture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3596750" y="2056825"/>
            <a:ext cx="3000000" cy="21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links_size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array2d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links_size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[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,12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,34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34,30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4068075" y="2571750"/>
            <a:ext cx="402000" cy="21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31"/>
          <p:cNvCxnSpPr/>
          <p:nvPr/>
        </p:nvCxnSpPr>
        <p:spPr>
          <a:xfrm flipH="1" rot="10800000">
            <a:off x="4469963" y="1706197"/>
            <a:ext cx="3226800" cy="972900"/>
          </a:xfrm>
          <a:prstGeom prst="bentConnector3">
            <a:avLst>
              <a:gd fmla="val 99770" name="adj1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I/ Les n-reines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M1 &amp; R1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M2 &amp; R2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M3 pseudo booléen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M3 booléen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II/ Garam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/>
              <a:t>III/ Rikudo</a:t>
            </a:r>
            <a:endParaRPr sz="1600"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III/ Rikudo</a:t>
            </a:r>
            <a:endParaRPr/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025" y="-3"/>
            <a:ext cx="2812875" cy="23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392250" y="1598550"/>
            <a:ext cx="86289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% for boxes with 3 links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x3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=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\/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\/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x3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3-6 links</a:t>
            </a:r>
            <a:r>
              <a:rPr lang="f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% first line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1-7 line …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% for links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 +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OU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rikudo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 + 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6388175" y="3944325"/>
            <a:ext cx="178200" cy="914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304" name="Google Shape;304;p32"/>
          <p:cNvCxnSpPr>
            <a:stCxn id="303" idx="1"/>
          </p:cNvCxnSpPr>
          <p:nvPr/>
        </p:nvCxnSpPr>
        <p:spPr>
          <a:xfrm flipH="1" rot="10800000">
            <a:off x="6566375" y="1706175"/>
            <a:ext cx="1130400" cy="2695200"/>
          </a:xfrm>
          <a:prstGeom prst="bentConnector4">
            <a:avLst>
              <a:gd fmla="val 99889" name="adj1"/>
              <a:gd fmla="val 58479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III/ Rikudo</a:t>
            </a:r>
            <a:endParaRPr/>
          </a:p>
        </p:txBody>
      </p:sp>
      <p:sp>
        <p:nvSpPr>
          <p:cNvPr id="310" name="Google Shape;3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025" y="-3"/>
            <a:ext cx="2812875" cy="23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 txBox="1"/>
          <p:nvPr/>
        </p:nvSpPr>
        <p:spPr>
          <a:xfrm>
            <a:off x="1732150" y="1629400"/>
            <a:ext cx="477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$&gt; minizinc --all --solver Gecode resolution.mzn data3.dzn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      |09|10|13|14|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    |07|08|11|12|15|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  |05|06|31|32|33|16|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|03|04|30|XX|34|17|18|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  |02|29|28|35|20|19|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    |01|26|27|36|21|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      |25|24|23|22|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----------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==========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473650" y="2053000"/>
            <a:ext cx="510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Avez-vous des questions ?</a:t>
            </a:r>
            <a:endParaRPr/>
          </a:p>
        </p:txBody>
      </p:sp>
      <p:sp>
        <p:nvSpPr>
          <p:cNvPr id="318" name="Google Shape;3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19" name="Google Shape;319;p34"/>
          <p:cNvGraphicFramePr/>
          <p:nvPr/>
        </p:nvGraphicFramePr>
        <p:xfrm>
          <a:off x="25" y="46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{3B5C07F4-0515-4E45-AB32-E4AD978608A4}</a:tableStyleId>
              </a:tblPr>
              <a:tblGrid>
                <a:gridCol w="1804225"/>
                <a:gridCol w="1804225"/>
                <a:gridCol w="1804225"/>
                <a:gridCol w="1804225"/>
                <a:gridCol w="180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BOUDET Alexandre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BOURIAUD Thomas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 QUEC Vincent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PERICHET Thomas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RAFIKI Younes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I/ Les n-reines</a:t>
            </a:r>
            <a:endParaRPr/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1)	M1</a:t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21100" y="1635425"/>
            <a:ext cx="72513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Variables : Xi, i </a:t>
            </a: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∈ [1..4]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Reines sur </a:t>
            </a: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l'échiquier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●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Domaines (valeurs possible) : {1,...,n}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 des colonnes de chaque reines placées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●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Contraintes (requirements):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Une et une seule reine par colonne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■"/>
            </a:pPr>
            <a:r>
              <a:rPr lang="fr" sz="1350">
                <a:latin typeface="Arial"/>
                <a:ea typeface="Arial"/>
                <a:cs typeface="Arial"/>
                <a:sym typeface="Arial"/>
              </a:rPr>
              <a:t>Déjà dans la formulation des variables et du domaine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Une et une seule reine par ligne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■"/>
            </a:pPr>
            <a:r>
              <a:rPr lang="fr" sz="1250">
                <a:latin typeface="Arial"/>
                <a:ea typeface="Arial"/>
                <a:cs typeface="Arial"/>
                <a:sym typeface="Arial"/>
              </a:rPr>
              <a:t>∀i</a:t>
            </a:r>
            <a:r>
              <a:rPr lang="fr" sz="125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250">
                <a:latin typeface="Arial"/>
                <a:ea typeface="Arial"/>
                <a:cs typeface="Arial"/>
                <a:sym typeface="Arial"/>
              </a:rPr>
              <a:t>j∈[1</a:t>
            </a:r>
            <a:r>
              <a:rPr lang="fr" sz="1250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fr" sz="1250">
                <a:latin typeface="Arial"/>
                <a:ea typeface="Arial"/>
                <a:cs typeface="Arial"/>
                <a:sym typeface="Arial"/>
              </a:rPr>
              <a:t>4]</a:t>
            </a:r>
            <a:r>
              <a:rPr lang="fr" sz="125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250">
                <a:latin typeface="Arial"/>
                <a:ea typeface="Arial"/>
                <a:cs typeface="Arial"/>
                <a:sym typeface="Arial"/>
              </a:rPr>
              <a:t>i =! j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 deux reines sur une diagonale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■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Voir R1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R1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09475" y="1686400"/>
            <a:ext cx="46725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Chaque reine à sa colonne.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Nous voulons savoir quelle ligne elle occupe.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Nous avons appliqué des contraintes finies pour 4 reines :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50" y="3288450"/>
            <a:ext cx="17430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175" y="3293213"/>
            <a:ext cx="20193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2963" y="3297975"/>
            <a:ext cx="2114550" cy="131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17"/>
          <p:cNvGraphicFramePr/>
          <p:nvPr/>
        </p:nvGraphicFramePr>
        <p:xfrm>
          <a:off x="6482950" y="8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{3B5C07F4-0515-4E45-AB32-E4AD978608A4}</a:tableStyleId>
              </a:tblPr>
              <a:tblGrid>
                <a:gridCol w="441900"/>
                <a:gridCol w="441900"/>
                <a:gridCol w="441900"/>
                <a:gridCol w="441900"/>
              </a:tblGrid>
              <a:tr h="4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4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17"/>
          <p:cNvGraphicFramePr/>
          <p:nvPr/>
        </p:nvGraphicFramePr>
        <p:xfrm>
          <a:off x="6464950" y="3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{3B5C07F4-0515-4E45-AB32-E4AD978608A4}</a:tableStyleId>
              </a:tblPr>
              <a:tblGrid>
                <a:gridCol w="450900"/>
                <a:gridCol w="450900"/>
                <a:gridCol w="450900"/>
                <a:gridCol w="450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M2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21100" y="1635425"/>
            <a:ext cx="72513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Variables : q = array[1..n] of var 1..n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Reines sur l'échiquier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●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Domaines (valeurs possible) : {1,...,n}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 des colonnes de chaque reines placées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●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Contraintes (requirements):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Une et une seule reine par colonne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■"/>
            </a:pPr>
            <a:r>
              <a:rPr lang="fr" sz="1350">
                <a:latin typeface="Arial"/>
                <a:ea typeface="Arial"/>
                <a:cs typeface="Arial"/>
                <a:sym typeface="Arial"/>
              </a:rPr>
              <a:t>Déjà dans la formulation des variables et du domaine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Une et une seule reine par ligne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■"/>
            </a:pPr>
            <a:r>
              <a:rPr lang="fr" sz="1250">
                <a:latin typeface="Arial"/>
                <a:ea typeface="Arial"/>
                <a:cs typeface="Arial"/>
                <a:sym typeface="Arial"/>
              </a:rPr>
              <a:t>alldifferent(q)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○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 deux reines sur une diagonale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■"/>
            </a:pPr>
            <a:r>
              <a:rPr lang="f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Voir R2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R2</a:t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307850"/>
            <a:ext cx="49149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)	M3 pseudo booléen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409500" y="1686400"/>
            <a:ext cx="41625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Première modélisation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Variables booléennes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Contrainte sur les colonnes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675" y="1623175"/>
            <a:ext cx="33623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613" y="3252200"/>
            <a:ext cx="34004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3)	M3 pseudo booléen</a:t>
            </a:r>
            <a:endParaRPr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50" y="2194475"/>
            <a:ext cx="43815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50" y="2375888"/>
            <a:ext cx="44100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600" y="278125"/>
            <a:ext cx="2977031" cy="468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1901" y="278125"/>
            <a:ext cx="3000849" cy="468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