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88" r:id="rId3"/>
    <p:sldId id="289" r:id="rId4"/>
    <p:sldId id="291" r:id="rId5"/>
    <p:sldId id="292" r:id="rId6"/>
    <p:sldId id="293" r:id="rId7"/>
    <p:sldId id="294" r:id="rId8"/>
    <p:sldId id="296" r:id="rId9"/>
    <p:sldId id="295" r:id="rId10"/>
    <p:sldId id="298" r:id="rId11"/>
    <p:sldId id="297" r:id="rId12"/>
    <p:sldId id="299" r:id="rId13"/>
    <p:sldId id="30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9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28" userDrawn="1">
          <p15:clr>
            <a:srgbClr val="A4A3A4"/>
          </p15:clr>
        </p15:guide>
        <p15:guide id="6" pos="2179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640" userDrawn="1">
          <p15:clr>
            <a:srgbClr val="A4A3A4"/>
          </p15:clr>
        </p15:guide>
        <p15:guide id="11" pos="5508" userDrawn="1">
          <p15:clr>
            <a:srgbClr val="A4A3A4"/>
          </p15:clr>
        </p15:guide>
        <p15:guide id="12" pos="7308" userDrawn="1">
          <p15:clr>
            <a:srgbClr val="A4A3A4"/>
          </p15:clr>
        </p15:guide>
        <p15:guide id="13" orient="horz" pos="3989" userDrawn="1">
          <p15:clr>
            <a:srgbClr val="A4A3A4"/>
          </p15:clr>
        </p15:guide>
        <p15:guide id="15" pos="6474" userDrawn="1">
          <p15:clr>
            <a:srgbClr val="A4A3A4"/>
          </p15:clr>
        </p15:guide>
        <p15:guide id="16" orient="horz" pos="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096" y="176"/>
      </p:cViewPr>
      <p:guideLst>
        <p:guide pos="369"/>
        <p:guide pos="1209"/>
        <p:guide pos="2928"/>
        <p:guide pos="2179"/>
        <p:guide pos="3840"/>
        <p:guide pos="4640"/>
        <p:guide pos="5508"/>
        <p:guide pos="7308"/>
        <p:guide orient="horz" pos="3989"/>
        <p:guide pos="6474"/>
        <p:guide orient="horz"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0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/>
          <p:cNvCxnSpPr/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/>
          <p:cNvCxnSpPr/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/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/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1" name="Oval 5"/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0"/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6"/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3"/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4"/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5"/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6"/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7"/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8"/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9"/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40"/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1"/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42"/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3"/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44"/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45"/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6"/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/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US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  <a:endParaRPr lang="ru-RU" dirty="0"/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8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  <a:endParaRPr lang="ru-RU" dirty="0"/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  <a:endParaRPr lang="ru-RU" sz="3200" dirty="0">
              <a:solidFill>
                <a:srgbClr val="102D69"/>
              </a:solidFill>
              <a:latin typeface="HSE Sans" panose="02000000000000000000" pitchFamily="2" charset="0"/>
            </a:endParaRPr>
          </a:p>
          <a:p>
            <a:pPr lvl="0"/>
            <a:endParaRPr lang="ru-RU" dirty="0"/>
          </a:p>
        </p:txBody>
      </p:sp>
      <p:sp>
        <p:nvSpPr>
          <p:cNvPr id="24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/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/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5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/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/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US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/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US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/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optuna.org/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hyperlink" Target="https://www.transfermarkt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Факультет компьютерных наук, НИУ ВШЭ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/>
              <a:t>ОП “Программная инженерия”, </a:t>
            </a:r>
            <a:endParaRPr lang="ru-RU"/>
          </a:p>
          <a:p>
            <a:r>
              <a:rPr lang="ru-RU"/>
              <a:t>2 курс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/>
              <a:t>г. Москва, весна, 2024 г.</a:t>
            </a:r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028065" y="4824730"/>
            <a:ext cx="2715260" cy="925195"/>
          </a:xfrm>
        </p:spPr>
        <p:txBody>
          <a:bodyPr>
            <a:normAutofit fontScale="90000"/>
          </a:bodyPr>
          <a:lstStyle/>
          <a:p>
            <a:r>
              <a:rPr lang="ru-RU" b="1"/>
              <a:t>Подготовили</a:t>
            </a:r>
            <a:endParaRPr lang="ru-RU" b="1"/>
          </a:p>
          <a:p>
            <a:r>
              <a:rPr lang="ru-RU">
                <a:sym typeface="+mn-ea"/>
              </a:rPr>
              <a:t>Алексеев А. Г. (БПИ224)</a:t>
            </a:r>
            <a:endParaRPr lang="ru-RU">
              <a:sym typeface="+mn-ea"/>
            </a:endParaRPr>
          </a:p>
          <a:p>
            <a:r>
              <a:rPr lang="ru-RU">
                <a:sym typeface="+mn-ea"/>
              </a:rPr>
              <a:t>Панкратов С. Ю. (БПИ221)</a:t>
            </a:r>
            <a:endParaRPr lang="ru-RU"/>
          </a:p>
          <a:p>
            <a:r>
              <a:rPr lang="ru-RU"/>
              <a:t>Сайфутдинов Р. Р. (БПИ216)</a:t>
            </a:r>
            <a:endParaRPr lang="ru-RU"/>
          </a:p>
        </p:txBody>
      </p:sp>
      <p:sp>
        <p:nvSpPr>
          <p:cNvPr id="7" name="Текст 5"/>
          <p:cNvSpPr>
            <a:spLocks noGrp="1"/>
          </p:cNvSpPr>
          <p:nvPr/>
        </p:nvSpPr>
        <p:spPr>
          <a:xfrm>
            <a:off x="7658735" y="4951730"/>
            <a:ext cx="3060065" cy="925195"/>
          </a:xfrm>
          <a:prstGeom prst="rect">
            <a:avLst/>
          </a:prstGeom>
        </p:spPr>
        <p:txBody>
          <a:bodyPr vert="horz" lIns="0" tIns="0" rIns="0" bIns="0" rtlCol="0">
            <a:normAutofit fontScale="90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/>
              <a:t>Руководитель</a:t>
            </a:r>
            <a:endParaRPr lang="ru-RU" b="1"/>
          </a:p>
          <a:p>
            <a:r>
              <a:rPr lang="ru-RU"/>
              <a:t>Боревский Андрей Олегович</a:t>
            </a:r>
            <a:endParaRPr lang="ru-RU"/>
          </a:p>
          <a:p>
            <a:endParaRPr lang="ru-RU"/>
          </a:p>
          <a:p>
            <a:r>
              <a:rPr lang="ru-RU"/>
              <a:t>Сотрудник департамента анализа данных и искусственного интеллекта</a:t>
            </a:r>
            <a:endParaRPr lang="ru-RU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668270" y="185420"/>
            <a:ext cx="6855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1600" dirty="0">
                <a:solidFill>
                  <a:schemeClr val="bg1"/>
                </a:solidFill>
                <a:latin typeface="HSE Sans" panose="02000000000000000000" pitchFamily="2" charset="0"/>
              </a:rPr>
              <a:t>Football player statistics and the transfer market: a mathematical analysis</a:t>
            </a:r>
            <a:endParaRPr lang="ru-RU" altLang="en-US" sz="1600" dirty="0">
              <a:solidFill>
                <a:schemeClr val="bg1"/>
              </a:solidFill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447800"/>
            <a:ext cx="10714990" cy="451485"/>
          </a:xfrm>
        </p:spPr>
        <p:txBody>
          <a:bodyPr/>
          <a:lstStyle/>
          <a:p>
            <a:r>
              <a:rPr lang="ru-RU">
                <a:sym typeface="+mn-ea"/>
              </a:rPr>
              <a:t>Реализация модели </a:t>
            </a:r>
            <a:r>
              <a:rPr lang="en-US">
                <a:sym typeface="+mn-ea"/>
              </a:rPr>
              <a:t>Random Forest</a:t>
            </a:r>
            <a:endParaRPr lang="en-US">
              <a:sym typeface="+mn-ea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033270"/>
            <a:ext cx="4322445" cy="254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/>
              <a:t>Это модель регрессии, основывающаяся на усреднеии прогнозов деревьев решений. Подбор гиперпараметров для модели </a:t>
            </a:r>
            <a:r>
              <a:rPr lang="en-US"/>
              <a:t>Random Forest </a:t>
            </a:r>
            <a:r>
              <a:rPr lang="ru-RU"/>
              <a:t>происходит с помощью библиотеки </a:t>
            </a:r>
            <a:r>
              <a:rPr lang="en-US"/>
              <a:t>Optuna. </a:t>
            </a:r>
            <a:r>
              <a:rPr lang="ru-RU"/>
              <a:t>При их нахождении, полученная модель сохраняется в файл для дальнейшего использования, также пользователь может увидеть основные метрики качества полученной модели</a:t>
            </a:r>
            <a:r>
              <a:rPr lang="en-US" altLang="ru-RU"/>
              <a:t>: MSE, MAE, R^2, MEDAE, MAPE, EVS.</a:t>
            </a:r>
            <a:endParaRPr lang="en-US" altLang="ru-RU"/>
          </a:p>
          <a:p>
            <a:pPr>
              <a:lnSpc>
                <a:spcPct val="100000"/>
              </a:lnSpc>
            </a:pPr>
            <a:endParaRPr lang="en-US" altLang="ru-RU"/>
          </a:p>
          <a:p>
            <a:pPr>
              <a:lnSpc>
                <a:spcPct val="100000"/>
              </a:lnSpc>
            </a:pPr>
            <a:r>
              <a:rPr lang="ru-RU" altLang="ru-RU"/>
              <a:t>Использование данных, получаемых после обработки методом </a:t>
            </a:r>
            <a:r>
              <a:rPr lang="en-US" altLang="ru-RU"/>
              <a:t>DBSCAN </a:t>
            </a:r>
            <a:r>
              <a:rPr lang="ru-RU" altLang="ru-RU"/>
              <a:t>описанным ранее, значительно повышает качество моделей регрессии.</a:t>
            </a:r>
            <a:endParaRPr lang="ru-RU" alt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ru-RU"/>
              <a:t>Random Forest</a:t>
            </a:r>
            <a:endParaRPr lang="en-US" altLang="ru-RU"/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122795" y="1078230"/>
            <a:ext cx="3102610" cy="2021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0" y="3785235"/>
            <a:ext cx="3308350" cy="2237105"/>
          </a:xfrm>
          <a:prstGeom prst="rect">
            <a:avLst/>
          </a:prstGeom>
        </p:spPr>
      </p:pic>
      <p:graphicFrame>
        <p:nvGraphicFramePr>
          <p:cNvPr id="9" name="Таблица 8"/>
          <p:cNvGraphicFramePr/>
          <p:nvPr/>
        </p:nvGraphicFramePr>
        <p:xfrm>
          <a:off x="586105" y="4573270"/>
          <a:ext cx="34772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5"/>
                <a:gridCol w="869315"/>
                <a:gridCol w="1012190"/>
                <a:gridCol w="7264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MAE, €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MAPE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R^2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000">
                          <a:solidFill>
                            <a:schemeClr val="bg1"/>
                          </a:solidFill>
                        </a:rPr>
                        <a:t>Без удаления аномалий</a:t>
                      </a:r>
                      <a:endParaRPr lang="ru-RU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1.1m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85.4</a:t>
                      </a:r>
                      <a:r>
                        <a:rPr lang="ru-RU" altLang="en-US"/>
                        <a:t>5</a:t>
                      </a:r>
                      <a:r>
                        <a:rPr lang="en-US" altLang="en-US"/>
                        <a:t>%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0.54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ru-RU" altLang="en-US" sz="1000">
                          <a:solidFill>
                            <a:schemeClr val="bg1"/>
                          </a:solidFill>
                        </a:rPr>
                        <a:t>С удалением аномалий</a:t>
                      </a:r>
                      <a:endParaRPr lang="ru-RU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350k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26</a:t>
                      </a:r>
                      <a:r>
                        <a:rPr lang="en-US" altLang="en-US" sz="1800">
                          <a:sym typeface="+mn-ea"/>
                        </a:rPr>
                        <a:t>.9</a:t>
                      </a:r>
                      <a:r>
                        <a:rPr lang="ru-RU" altLang="en-US" sz="1800">
                          <a:sym typeface="+mn-ea"/>
                        </a:rPr>
                        <a:t>3</a:t>
                      </a:r>
                      <a:r>
                        <a:rPr lang="en-US" altLang="en-US" sz="1800">
                          <a:sym typeface="+mn-ea"/>
                        </a:rPr>
                        <a:t>%</a:t>
                      </a:r>
                      <a:endParaRPr lang="ru-RU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0.79</a:t>
                      </a:r>
                      <a:endParaRPr lang="en-US" altLang="ru-RU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1" name="Текстовое поле 10"/>
          <p:cNvSpPr txBox="1"/>
          <p:nvPr/>
        </p:nvSpPr>
        <p:spPr>
          <a:xfrm>
            <a:off x="7289800" y="3100070"/>
            <a:ext cx="2769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График ошибки в зависимости от гиперпараметров на выборке без удалённых аномалий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289165" y="6022340"/>
            <a:ext cx="2769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График ошибки в зависимости от гиперпараметров на выборке с удалёнными аномалиями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>
                <a:sym typeface="+mn-ea"/>
              </a:rPr>
              <a:t>Направления дальнейшей работы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225040"/>
            <a:ext cx="4322445" cy="4404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Адаптация телеграм бота под сервер и использование многопоточности для обработки запросов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Добавление возможности в бота парсить полноценную страницу игрока по ссылке и делать на эти данные прогноз, вместо использования встроенного в бота датасета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Улучшение качества полученных моделей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Расширение обучающей выборки путём парсинга дополнительных ресурсов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Анализ более глубоких действий игрока на поле из других ресурсов (например, StatsBomb)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Добавление возможности моделям учитывать предыдущие трансферной стоимости игроков по сохранённой в датасете информации об изменении цены игрока с течением времени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Добавление возможности в боте вводить данные об игроке самостоятельно, не используя ссылку на профиль, а также поиск по имени.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Направления дальнейшей работы</a:t>
            </a:r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1820" y="1237615"/>
            <a:ext cx="2703195" cy="4951730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6954520" y="6189345"/>
            <a:ext cx="2691765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Телеграм бот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>
                <a:sym typeface="+mn-ea"/>
              </a:rPr>
              <a:t>Список использованных источников</a:t>
            </a:r>
            <a:endParaRPr lang="ru-RU">
              <a:sym typeface="+mn-ea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379980"/>
            <a:ext cx="5896610" cy="2399665"/>
          </a:xfrm>
        </p:spPr>
        <p:txBody>
          <a:bodyPr/>
          <a:lstStyle/>
          <a:p>
            <a:r>
              <a:rPr lang="ru-RU" altLang="en-US"/>
              <a:t>1. Интернет-ресурс </a:t>
            </a:r>
            <a:r>
              <a:rPr lang="en-US" altLang="ru-RU"/>
              <a:t>transfermarkt </a:t>
            </a:r>
            <a:r>
              <a:rPr lang="ru-RU" altLang="ru-RU"/>
              <a:t>с данными о футбольных игроках, используемые при сборе данных</a:t>
            </a:r>
            <a:endParaRPr lang="ru-RU" altLang="ru-RU"/>
          </a:p>
          <a:p>
            <a:r>
              <a:rPr lang="ru-RU" altLang="en-US">
                <a:hlinkClick r:id="rId1" tooltip="" action="ppaction://hlinkfile"/>
              </a:rPr>
              <a:t>https://www.transfermarkt.com/</a:t>
            </a:r>
            <a:endParaRPr lang="ru-RU" altLang="en-US"/>
          </a:p>
          <a:p>
            <a:r>
              <a:rPr lang="ru-RU" altLang="en-US"/>
              <a:t>2</a:t>
            </a:r>
            <a:r>
              <a:rPr lang="en-US" altLang="ru-RU"/>
              <a:t>. </a:t>
            </a:r>
            <a:r>
              <a:rPr lang="ru-RU" altLang="ru-RU"/>
              <a:t>Используемые готовые реализации моделей в библиотеке </a:t>
            </a:r>
            <a:r>
              <a:rPr lang="en-US" altLang="ru-RU"/>
              <a:t>scikit-learn</a:t>
            </a:r>
            <a:endParaRPr lang="en-US" altLang="ru-RU"/>
          </a:p>
          <a:p>
            <a:r>
              <a:rPr lang="en-US" altLang="ru-RU">
                <a:hlinkClick r:id="rId2" tooltip="" action="ppaction://hlinkfile"/>
              </a:rPr>
              <a:t>https://scikit-learn.org/stable/index.html</a:t>
            </a:r>
            <a:endParaRPr lang="en-US" altLang="ru-RU">
              <a:hlinkClick r:id="rId2" tooltip="" action="ppaction://hlinkfile"/>
            </a:endParaRPr>
          </a:p>
          <a:p>
            <a:r>
              <a:rPr lang="en-US" altLang="ru-RU"/>
              <a:t>3. </a:t>
            </a:r>
            <a:r>
              <a:rPr lang="ru-RU" altLang="ru-RU"/>
              <a:t>Библиотека </a:t>
            </a:r>
            <a:r>
              <a:rPr lang="en-US" altLang="ru-RU"/>
              <a:t>Optuna </a:t>
            </a:r>
            <a:r>
              <a:rPr lang="ru-RU" altLang="ru-RU"/>
              <a:t>для поиска оптимальных гиперпараметров</a:t>
            </a:r>
            <a:endParaRPr lang="en-US" altLang="ru-RU"/>
          </a:p>
          <a:p>
            <a:r>
              <a:rPr lang="en-US" altLang="ru-RU">
                <a:hlinkClick r:id="rId3" tooltip="" action="ppaction://hlinkfile"/>
              </a:rPr>
              <a:t>https://optuna.org/</a:t>
            </a:r>
            <a:endParaRPr lang="en-US" alt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Список использованных источников</a:t>
            </a:r>
            <a:endParaRPr lang="ru-RU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447800"/>
            <a:ext cx="4362450" cy="443865"/>
          </a:xfrm>
        </p:spPr>
        <p:txBody>
          <a:bodyPr/>
          <a:lstStyle/>
          <a:p>
            <a:r>
              <a:rPr lang="ru-RU">
                <a:sym typeface="+mn-ea"/>
              </a:rPr>
              <a:t>Описание предметной области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4835" y="1960880"/>
            <a:ext cx="4916805" cy="1056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/>
              <a:t>Футбол давно стал многомиллиардной индустрией, где каждый игрок представляет ценность для своего клуба и может стать объектом трансферных сделок на миллионы долларов. Каждый год клубы и агенты тратят значительные суммы на приобретение игроков, исходя из их производительности и потенциала.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Описание предметной области и</a:t>
            </a:r>
            <a:endParaRPr lang="ru-RU"/>
          </a:p>
          <a:p>
            <a:r>
              <a:rPr lang="ru-RU"/>
              <a:t>актуальность работы</a:t>
            </a:r>
            <a:endParaRPr lang="ru-RU"/>
          </a:p>
        </p:txBody>
      </p:sp>
      <p:sp>
        <p:nvSpPr>
          <p:cNvPr id="18" name="Заголовок 3"/>
          <p:cNvSpPr>
            <a:spLocks noGrp="1"/>
          </p:cNvSpPr>
          <p:nvPr/>
        </p:nvSpPr>
        <p:spPr>
          <a:xfrm>
            <a:off x="586105" y="3627120"/>
            <a:ext cx="4362450" cy="44386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>
                <a:sym typeface="+mn-ea"/>
              </a:rPr>
              <a:t>Актуальноть работы</a:t>
            </a:r>
            <a:endParaRPr lang="ru-RU"/>
          </a:p>
        </p:txBody>
      </p:sp>
      <p:sp>
        <p:nvSpPr>
          <p:cNvPr id="20" name="Текст 4"/>
          <p:cNvSpPr>
            <a:spLocks noGrp="1"/>
          </p:cNvSpPr>
          <p:nvPr/>
        </p:nvSpPr>
        <p:spPr>
          <a:xfrm>
            <a:off x="586105" y="4202430"/>
            <a:ext cx="4916805" cy="205613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ru-RU">
                <a:sym typeface="+mn-ea"/>
              </a:rPr>
              <a:t>Определение справедливой трансферной стоимости футболиста является сложной задачей, которая требует анализа множества факторов, включая статистику его выступлений, возраст, популярность, состояние здоровья и многие другие. Наш проект нацелен на создание инструмента, позволяющего анализировать данные игроков и предсказывать их трансферную стоимость на основе математических моделей машинного обучения. Это актуально в контексте стремительно развивающегося рынка трансферов футболистов, где уверенные и точные прогнозы могут быть ключом к успешным инвестициям и сделкам.</a:t>
            </a:r>
            <a:endParaRPr lang="ru-RU"/>
          </a:p>
        </p:txBody>
      </p:sp>
      <p:pic>
        <p:nvPicPr>
          <p:cNvPr id="102" name="Изображение 101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635115" y="1715135"/>
            <a:ext cx="4267835" cy="4267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783080"/>
            <a:ext cx="10714990" cy="441960"/>
          </a:xfrm>
        </p:spPr>
        <p:txBody>
          <a:bodyPr/>
          <a:lstStyle/>
          <a:p>
            <a:r>
              <a:rPr lang="ru-RU" altLang="ru-RU"/>
              <a:t>Цель и задачи проекта</a:t>
            </a:r>
            <a:endParaRPr lang="ru-RU" alt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307590"/>
            <a:ext cx="4322445" cy="4181475"/>
          </a:xfrm>
        </p:spPr>
        <p:txBody>
          <a:bodyPr>
            <a:normAutofit lnSpcReduction="10000"/>
          </a:bodyPr>
          <a:lstStyle/>
          <a:p>
            <a:r>
              <a:rPr lang="ru-RU" b="1"/>
              <a:t>Цель</a:t>
            </a:r>
            <a:r>
              <a:rPr lang="ru-RU"/>
              <a:t> </a:t>
            </a:r>
            <a:endParaRPr lang="ru-RU"/>
          </a:p>
          <a:p>
            <a:r>
              <a:rPr lang="ru-RU"/>
              <a:t>Предоставить возможность пользователям (спортивным менеджерам) получить прогноз стоимости игрока на основе его показателей с интерпретацией такого прогноза</a:t>
            </a:r>
            <a:endParaRPr lang="ru-RU"/>
          </a:p>
          <a:p>
            <a:r>
              <a:rPr lang="ru-RU" b="1"/>
              <a:t>Задачи</a:t>
            </a:r>
            <a:endParaRPr lang="ru-RU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Сбор актуального набора данных об игроках с сайта </a:t>
            </a:r>
            <a:r>
              <a:rPr lang="en-US" altLang="ru-RU"/>
              <a:t>transfermarkt.com. </a:t>
            </a:r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Предобработка собранных данных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Создание полноценного датасета с данными об игроках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Обработка данных с помощью методов машинного обучения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Реализация алгоритмов машинного обучения для предсказания стоимости игрока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Анализ и интерпретация полученных результатов</a:t>
            </a:r>
            <a:endParaRPr lang="ru-RU" alt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>
                <a:sym typeface="+mn-ea"/>
              </a:rPr>
              <a:t>Цель и задачи проекта</a:t>
            </a:r>
            <a:endParaRPr lang="ru-RU"/>
          </a:p>
        </p:txBody>
      </p:sp>
      <p:pic>
        <p:nvPicPr>
          <p:cNvPr id="13" name="Изображение 12" descr="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675" y="1310005"/>
            <a:ext cx="3833495" cy="4488815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7202805" y="5796280"/>
            <a:ext cx="2769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 dirty="0">
                <a:latin typeface="HSE Sans" panose="02000000000000000000" pitchFamily="2" charset="0"/>
              </a:rPr>
              <a:t>Пайплайн проекта</a:t>
            </a:r>
            <a:endParaRPr lang="ru-RU" altLang="en-US" sz="16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>
                <a:sym typeface="+mn-ea"/>
              </a:rPr>
              <a:t>Анализ конкурентов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225040"/>
            <a:ext cx="4560570" cy="17894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/>
              <a:t>«Wyscout» - не предоставляет возможности прогнозировать стоимость игрока на основе его статистических данных. Во-вторых, Wyscout не позволяет оценивать влияние конкретных показателей игрока на его стоимость, что ограничивает аналитические возможности пользователей, а также является полностью платным приложением.</a:t>
            </a:r>
            <a:endParaRPr lang="ru-RU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Анализ конкурентов</a:t>
            </a:r>
            <a:endParaRPr lang="ru-RU"/>
          </a:p>
        </p:txBody>
      </p:sp>
      <p:sp>
        <p:nvSpPr>
          <p:cNvPr id="9" name="Текст 4"/>
          <p:cNvSpPr>
            <a:spLocks noGrp="1"/>
          </p:cNvSpPr>
          <p:nvPr/>
        </p:nvSpPr>
        <p:spPr>
          <a:xfrm>
            <a:off x="6978015" y="2225040"/>
            <a:ext cx="4322445" cy="178943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/>
              <a:t>«SoccerStats» - отсутствие возможности прогнозировать стоимость игрока и оценивания влияения его показателей на стоимость, также сайт имеет недостаточно глубокую детализацию статистик игроков.</a:t>
            </a:r>
            <a:endParaRPr lang="ru-RU" sz="1400"/>
          </a:p>
        </p:txBody>
      </p:sp>
      <p:sp>
        <p:nvSpPr>
          <p:cNvPr id="11" name="Текст 4"/>
          <p:cNvSpPr>
            <a:spLocks noGrp="1"/>
          </p:cNvSpPr>
          <p:nvPr/>
        </p:nvSpPr>
        <p:spPr>
          <a:xfrm>
            <a:off x="3561080" y="4380865"/>
            <a:ext cx="4560570" cy="213233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/>
              <a:t>«</a:t>
            </a:r>
            <a:r>
              <a:rPr lang="en-US" altLang="ru-RU" sz="1400"/>
              <a:t>Transfermarkt</a:t>
            </a:r>
            <a:r>
              <a:rPr lang="ru-RU" sz="1400"/>
              <a:t>» - прогноз стоимости футболистов основывается на оценке экспертов, а не на методах машинного обучения. Это может привести к менее точным и предсказуемым результатам, поскольку оценка экспертов подвержена субъективному влиянию и не учитывает обширные данные, доступные для анализа с использованием ML-подходов, а также не позволяет работать с большим числом игроков, так как этот процесс не автоматизирован.</a:t>
            </a:r>
            <a:endParaRPr lang="ru-RU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>
                <a:sym typeface="+mn-ea"/>
              </a:rPr>
              <a:t>Сбор данных об игроках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1917065"/>
            <a:ext cx="3634740" cy="4801235"/>
          </a:xfrm>
        </p:spPr>
        <p:txBody>
          <a:bodyPr>
            <a:normAutofit fontScale="90000" lnSpcReduction="10000"/>
          </a:bodyPr>
          <a:lstStyle/>
          <a:p>
            <a:r>
              <a:rPr lang="ru-RU"/>
              <a:t>С</a:t>
            </a:r>
            <a:r>
              <a:t> помощью библиотеки requests для отправки запросов на веб-сайты и BeautifulSoup для парсинга HTML-страниц</a:t>
            </a:r>
            <a:r>
              <a:rPr lang="ru-RU"/>
              <a:t> со специальной страницы со всеми лигами собираются ссылки на профили клубов с каждой лиги, по каждому клубу собираются ссылки на профили игроков</a:t>
            </a:r>
            <a:endParaRPr lang="ru-RU"/>
          </a:p>
          <a:p>
            <a:endParaRPr lang="ru-RU"/>
          </a:p>
          <a:p>
            <a:r>
              <a:rPr lang="ru-RU"/>
              <a:t>Затем собираются следующие показатели игроков: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/>
              <a:t>Индивидуальные:</a:t>
            </a:r>
            <a:r>
              <a:rPr lang="ru-RU"/>
              <a:t> текущая стоимость, возраст, позиция, спонсор, гражданство, рост, количество жёлтых</a:t>
            </a:r>
            <a:r>
              <a:rPr lang="en-US"/>
              <a:t>/</a:t>
            </a:r>
            <a:r>
              <a:rPr lang="ru-RU"/>
              <a:t>красных карточек, дата истечения контракта, информация о трофеях и прочие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/>
              <a:t>Информация о клубе игрока: </a:t>
            </a:r>
            <a:r>
              <a:rPr lang="ru-RU"/>
              <a:t>стоимость, количество голов, трофеи, позиции в лиге и прочие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/>
              <a:t>Дополнительная информация: </a:t>
            </a:r>
            <a:r>
              <a:rPr lang="ru-RU"/>
              <a:t>количество подписчиков в соцаинльых сетях, информация о травмах игрока (сроки, наличие на момент сбора данных, количество)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>
              <a:buFont typeface="Arial" panose="020B0604020202020204" pitchFamily="34" charset="0"/>
            </a:pPr>
            <a:r>
              <a:rPr lang="ru-RU"/>
              <a:t>Полученный набор данных имеет более 16.000 записей и 62 признака с информацией об игроках</a:t>
            </a: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Сбор данных об игроках</a:t>
            </a:r>
            <a:endParaRPr lang="ru-RU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0570" y="3973830"/>
            <a:ext cx="1986915" cy="2714625"/>
          </a:xfrm>
          <a:prstGeom prst="rect">
            <a:avLst/>
          </a:prstGeom>
        </p:spPr>
      </p:pic>
      <p:cxnSp>
        <p:nvCxnSpPr>
          <p:cNvPr id="14" name="Прямая со стрелкой 13"/>
          <p:cNvCxnSpPr>
            <a:stCxn id="7" idx="3"/>
          </p:cNvCxnSpPr>
          <p:nvPr/>
        </p:nvCxnSpPr>
        <p:spPr>
          <a:xfrm>
            <a:off x="7607935" y="2441575"/>
            <a:ext cx="63246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55" y="1210945"/>
            <a:ext cx="1757680" cy="2461260"/>
          </a:xfrm>
          <a:prstGeom prst="rect">
            <a:avLst/>
          </a:prstGeom>
        </p:spPr>
      </p:pic>
      <p:cxnSp>
        <p:nvCxnSpPr>
          <p:cNvPr id="15" name="Криволинейное соединение 14"/>
          <p:cNvCxnSpPr>
            <a:endCxn id="12" idx="3"/>
          </p:cNvCxnSpPr>
          <p:nvPr/>
        </p:nvCxnSpPr>
        <p:spPr>
          <a:xfrm rot="5400000">
            <a:off x="8856345" y="3933825"/>
            <a:ext cx="1628775" cy="1165860"/>
          </a:xfrm>
          <a:prstGeom prst="curvedConnector2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160" y="1211580"/>
            <a:ext cx="2430780" cy="2491105"/>
          </a:xfrm>
          <a:prstGeom prst="rect">
            <a:avLst/>
          </a:prstGeom>
        </p:spPr>
      </p:pic>
      <p:sp>
        <p:nvSpPr>
          <p:cNvPr id="16" name="Текстовое поле 15"/>
          <p:cNvSpPr txBox="1"/>
          <p:nvPr/>
        </p:nvSpPr>
        <p:spPr>
          <a:xfrm>
            <a:off x="5663565" y="986155"/>
            <a:ext cx="2131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Страница со списком лиг Европы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095615" y="986155"/>
            <a:ext cx="2769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Страница с информацией о клубе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709410" y="3728720"/>
            <a:ext cx="2769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Профиль игрока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/>
              <a:t>Предобработка данных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05790" y="2125980"/>
            <a:ext cx="5231130" cy="4465955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ru-RU"/>
              <a:t>Полученные данные с предыдущего этапа нуждаются в тщательной предобработке</a:t>
            </a:r>
            <a:r>
              <a:rPr lang="en-US" altLang="ru-RU"/>
              <a:t> </a:t>
            </a:r>
            <a:r>
              <a:rPr lang="ru-RU"/>
              <a:t>и очистке перед тем, как они будут использованы для обучения модели, поскольку</a:t>
            </a:r>
            <a:r>
              <a:rPr lang="en-US" altLang="ru-RU"/>
              <a:t> </a:t>
            </a:r>
            <a:r>
              <a:rPr lang="ru-RU"/>
              <a:t>качество и точность модели напрямую зависят от качества предоставленных данных. Используя библиотеку Pandas, проводится ряд преобразований и очисток данных для</a:t>
            </a:r>
            <a:r>
              <a:rPr lang="en-US" altLang="ru-RU"/>
              <a:t> </a:t>
            </a:r>
            <a:r>
              <a:rPr lang="ru-RU"/>
              <a:t>обеспечения их корректности и пригодности для обучения моделей машинного обучения</a:t>
            </a:r>
            <a:r>
              <a:rPr lang="en-US" altLang="ru-RU"/>
              <a:t>:</a:t>
            </a:r>
            <a:endParaRPr lang="en-US" altLang="ru-RU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altLang="en-US" b="1"/>
              <a:t>Обработка строковых данных:</a:t>
            </a:r>
            <a:r>
              <a:rPr lang="ru-RU" altLang="en-US"/>
              <a:t> </a:t>
            </a:r>
            <a:r>
              <a:rPr lang="ru-RU" altLang="ru-RU"/>
              <a:t>все строковые данные переводятся в численный вид (например, возраст из </a:t>
            </a:r>
            <a:r>
              <a:rPr lang="en-US" altLang="ru-RU"/>
              <a:t>“1.78m” </a:t>
            </a:r>
            <a:r>
              <a:rPr lang="ru-RU" altLang="ru-RU"/>
              <a:t>в 1.78, стоимость из формата </a:t>
            </a:r>
            <a:r>
              <a:rPr lang="en-US" altLang="ru-RU"/>
              <a:t>“928k” </a:t>
            </a:r>
            <a:r>
              <a:rPr lang="ru-RU" altLang="ru-RU"/>
              <a:t>в 928000 и </a:t>
            </a:r>
            <a:r>
              <a:rPr lang="en-US" altLang="ru-RU"/>
              <a:t>“18.4m” </a:t>
            </a:r>
            <a:r>
              <a:rPr lang="ru-RU" altLang="ru-RU"/>
              <a:t>в 18400000 соответственно). </a:t>
            </a:r>
            <a:endParaRPr lang="ru-RU" altLang="ru-RU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altLang="ru-RU" b="1"/>
              <a:t>Конвертация дат в числа: </a:t>
            </a:r>
            <a:r>
              <a:rPr lang="ru-RU" altLang="ru-RU"/>
              <a:t>столбцы, содержащие дату (например, дата последней травмы, дата последнего продления контракта) переводятся в одно число, равное количеству месяцев, которые прошли с этой даты  </a:t>
            </a:r>
            <a:endParaRPr lang="ru-RU" altLang="ru-RU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altLang="ru-RU" b="1"/>
              <a:t>Генерация признаков: </a:t>
            </a:r>
            <a:r>
              <a:rPr lang="ru-RU" altLang="ru-RU"/>
              <a:t>из столбца со списком всех трофеев, путём создания отдельной структуры данных с главными трофеями и наград, а также их весов,  создаются столбцы со средним весов трофеев игрока, максимальное и минимальное значение веса. Аналогичное преобразование совершается и для трофеев клуба. Такие же столбцы генерируются и для позиций клуба в лиге.</a:t>
            </a:r>
            <a:r>
              <a:rPr lang="en-US" altLang="ru-RU"/>
              <a:t> </a:t>
            </a:r>
            <a:r>
              <a:rPr lang="ru-RU" altLang="ru-RU"/>
              <a:t>Также создаются столбцы с количеством индивидуальных, </a:t>
            </a:r>
            <a:endParaRPr lang="ru-RU" altLang="ru-RU" b="1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ru-RU" altLang="ru-RU" b="1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Предобрабобтка данных</a:t>
            </a:r>
            <a:endParaRPr lang="ru-RU"/>
          </a:p>
        </p:txBody>
      </p:sp>
      <p:sp>
        <p:nvSpPr>
          <p:cNvPr id="7" name="Текст 4"/>
          <p:cNvSpPr>
            <a:spLocks noGrp="1"/>
          </p:cNvSpPr>
          <p:nvPr/>
        </p:nvSpPr>
        <p:spPr>
          <a:xfrm>
            <a:off x="6371590" y="2125980"/>
            <a:ext cx="5231130" cy="4465955"/>
          </a:xfrm>
          <a:prstGeom prst="rect">
            <a:avLst/>
          </a:prstGeom>
        </p:spPr>
        <p:txBody>
          <a:bodyPr vert="horz" lIns="0" tIns="0" rIns="0" bIns="45720" rtlCol="0">
            <a:normAutofit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ru-RU" altLang="en-US" b="1"/>
              <a:t>Бинаризация признаков: </a:t>
            </a:r>
            <a:r>
              <a:rPr lang="ru-RU" altLang="en-US"/>
              <a:t>некоторые категориальные признаки бинаризуются, например, наличие спонсора, а также наличие агента переводятся в формат 1, если он есть, и 0, если его нет.</a:t>
            </a:r>
            <a:endParaRPr lang="ru-RU" altLang="en-US"/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ru-RU" altLang="ru-RU" b="1"/>
              <a:t>Удаление неинформативных столбцов:</a:t>
            </a:r>
            <a:r>
              <a:rPr lang="ru-RU" altLang="ru-RU"/>
              <a:t> удаляются столбцы с именем, ссылкой на профиль и т.д., а также столбцы, имеющие более 90% пропусков.</a:t>
            </a:r>
            <a:endParaRPr lang="ru-RU" altLang="ru-RU"/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ru-RU" altLang="ru-RU" b="1"/>
              <a:t>Заполнение пропусков:</a:t>
            </a:r>
            <a:r>
              <a:rPr lang="ru-RU" altLang="ru-RU"/>
              <a:t> некоторые пропуски заполняются средним (например, возраст и рост), некоторые 0 (например, наличие травмы и наличие спонсора</a:t>
            </a:r>
            <a:r>
              <a:rPr lang="en-US" altLang="ru-RU"/>
              <a:t>/</a:t>
            </a:r>
            <a:r>
              <a:rPr lang="ru-RU" altLang="en-US"/>
              <a:t>агента).</a:t>
            </a:r>
            <a:endParaRPr lang="ru-RU" altLang="en-US"/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ru-RU" altLang="en-US" b="1"/>
              <a:t>Отделение датасета с вратарями</a:t>
            </a:r>
            <a:r>
              <a:rPr lang="ru-RU" altLang="en-US"/>
              <a:t>: </a:t>
            </a:r>
            <a:r>
              <a:rPr lang="ru-RU" altLang="ru-RU"/>
              <a:t> при исследовании данных, стало ясно, что распределение трансферной стоимости футбольных игроков сильно отличается от остальных, поэтому вратари были выделены в отдельный файл.</a:t>
            </a:r>
            <a:endParaRPr lang="ru-RU" altLang="ru-RU" b="1"/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endParaRPr lang="ru-RU" altLang="ru-RU"/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endParaRPr lang="ru-RU" altLang="ru-RU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447800"/>
            <a:ext cx="10714990" cy="451485"/>
          </a:xfrm>
        </p:spPr>
        <p:txBody>
          <a:bodyPr/>
          <a:lstStyle/>
          <a:p>
            <a:r>
              <a:rPr lang="ru-RU">
                <a:sym typeface="+mn-ea"/>
              </a:rPr>
              <a:t>Реализация модели </a:t>
            </a:r>
            <a:r>
              <a:rPr lang="en-US">
                <a:sym typeface="+mn-ea"/>
              </a:rPr>
              <a:t>kNN</a:t>
            </a:r>
            <a:endParaRPr lang="en-US">
              <a:sym typeface="+mn-ea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033270"/>
            <a:ext cx="4672965" cy="41395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/>
              <a:t>Данная модель делает предсказание по среднему значению трансферной стоимости среди </a:t>
            </a:r>
            <a:r>
              <a:rPr lang="en-US"/>
              <a:t>k </a:t>
            </a:r>
            <a:r>
              <a:rPr lang="ru-RU"/>
              <a:t>схожих игроков, где схожесть игроков определяется как близость признаков игроков в многомерном пространстве признаков.</a:t>
            </a:r>
            <a:endParaRPr lang="ru-RU"/>
          </a:p>
          <a:p>
            <a:pPr>
              <a:lnSpc>
                <a:spcPct val="100000"/>
              </a:lnSpc>
            </a:pPr>
            <a:endParaRPr lang="ru-RU"/>
          </a:p>
          <a:p>
            <a:pPr>
              <a:lnSpc>
                <a:spcPct val="100000"/>
              </a:lnSpc>
            </a:pPr>
            <a:r>
              <a:rPr lang="ru-RU"/>
              <a:t>Для того чтобы модель одинаково учитывала признаки с разным масштабом, необходимо их отнормировать. После нормировки менее важные признаки будут оказывать одинаковое влияние на предсказание (так как они вносят такой же вклад в расстояние до ближайших схожих игроков как и остальные признаки), то в целях оптимизации предсказания признаки умножаются на значение корелляции с целевой переменной (трансферной стоимостью игрока), что дало заметное улучшение качества предсказаний.</a:t>
            </a:r>
            <a:r>
              <a:rPr lang="en-US" altLang="ru-RU"/>
              <a:t> </a:t>
            </a:r>
            <a:endParaRPr lang="en-US" altLang="ru-RU"/>
          </a:p>
          <a:p>
            <a:pPr>
              <a:lnSpc>
                <a:spcPct val="100000"/>
              </a:lnSpc>
            </a:pPr>
            <a:r>
              <a:rPr lang="ru-RU" altLang="en-US"/>
              <a:t>Затем, по выбранному эмпирически пользователем значения </a:t>
            </a:r>
            <a:r>
              <a:rPr lang="en-US" altLang="en-US"/>
              <a:t>k,</a:t>
            </a:r>
            <a:r>
              <a:rPr lang="ru-RU" altLang="en-US"/>
              <a:t> </a:t>
            </a:r>
            <a:r>
              <a:rPr lang="ru-RU">
                <a:sym typeface="+mn-ea"/>
              </a:rPr>
              <a:t>пользователь может увидеть основные метрики качества полученной модели</a:t>
            </a:r>
            <a:r>
              <a:rPr lang="en-US" altLang="ru-RU">
                <a:sym typeface="+mn-ea"/>
              </a:rPr>
              <a:t>: MSE, MAE, R^2, MEDAE, MAPE, EVS.</a:t>
            </a:r>
            <a:endParaRPr lang="ru-RU" alt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ru-RU"/>
              <a:t>k Nearest </a:t>
            </a:r>
            <a:endParaRPr lang="en-US" alt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0420" y="1238250"/>
            <a:ext cx="5400675" cy="4381500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7366000" y="5619750"/>
            <a:ext cx="2911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График ошибки в зависимости от гиперпараметра </a:t>
            </a:r>
            <a:r>
              <a:rPr lang="en-US" altLang="en-US" sz="1000" dirty="0">
                <a:latin typeface="HSE Sans" panose="02000000000000000000" pitchFamily="2" charset="0"/>
              </a:rPr>
              <a:t>k</a:t>
            </a:r>
            <a:r>
              <a:rPr lang="ru-RU" altLang="en-US" sz="1000" dirty="0">
                <a:latin typeface="HSE Sans" panose="02000000000000000000" pitchFamily="2" charset="0"/>
              </a:rPr>
              <a:t> на тестовой и тренировочной выборках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  <p:graphicFrame>
        <p:nvGraphicFramePr>
          <p:cNvPr id="9" name="Таблица 8"/>
          <p:cNvGraphicFramePr/>
          <p:nvPr/>
        </p:nvGraphicFramePr>
        <p:xfrm>
          <a:off x="1432560" y="5619496"/>
          <a:ext cx="2636555" cy="73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40"/>
                <a:gridCol w="1012190"/>
                <a:gridCol w="726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MAE, €</a:t>
                      </a:r>
                      <a:endParaRPr lang="en-US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400"/>
                        <a:t>MAPE</a:t>
                      </a:r>
                      <a:endParaRPr lang="en-US" altLang="ru-RU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400"/>
                        <a:t>R^2</a:t>
                      </a:r>
                      <a:endParaRPr lang="en-US" altLang="ru-RU" sz="14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400"/>
                        <a:t>1.5m</a:t>
                      </a:r>
                      <a:endParaRPr lang="en-US" altLang="ru-RU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</a:t>
                      </a:r>
                      <a:r>
                        <a:rPr lang="en-US" sz="1400"/>
                        <a:t>60</a:t>
                      </a:r>
                      <a:r>
                        <a:rPr lang="en-US" altLang="en-US" sz="1400"/>
                        <a:t>%</a:t>
                      </a:r>
                      <a:endParaRPr lang="en-US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400"/>
                        <a:t>0.54</a:t>
                      </a:r>
                      <a:endParaRPr lang="en-US" altLang="ru-RU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447800"/>
            <a:ext cx="10714990" cy="451485"/>
          </a:xfrm>
        </p:spPr>
        <p:txBody>
          <a:bodyPr/>
          <a:lstStyle/>
          <a:p>
            <a:r>
              <a:rPr lang="ru-RU">
                <a:sym typeface="+mn-ea"/>
              </a:rPr>
              <a:t>Реализация модели </a:t>
            </a:r>
            <a:r>
              <a:rPr lang="en-US">
                <a:sym typeface="+mn-ea"/>
              </a:rPr>
              <a:t>DBSCAN</a:t>
            </a:r>
            <a:endParaRPr lang="en-US">
              <a:sym typeface="+mn-ea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033270"/>
            <a:ext cx="4322445" cy="406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altLang="ru-RU"/>
              <a:t>Реализация данной модели направлена на выявление аномальных футбольных игроков в данных, отдавая больший приоритет удалению тех игроков, цена которых сильно выделяется от общей массы игроков.</a:t>
            </a:r>
            <a:endParaRPr lang="ru-RU" altLang="ru-RU"/>
          </a:p>
          <a:p>
            <a:pPr>
              <a:lnSpc>
                <a:spcPct val="0"/>
              </a:lnSpc>
            </a:pPr>
            <a:endParaRPr lang="ru-RU" altLang="ru-RU"/>
          </a:p>
          <a:p>
            <a:pPr>
              <a:lnSpc>
                <a:spcPct val="100000"/>
              </a:lnSpc>
            </a:pPr>
            <a:r>
              <a:rPr lang="ru-RU" altLang="ru-RU"/>
              <a:t>Данный метод анализирует плотность распределения точек в многомерном пространстве признаков и выделяет группы точек, которые не попадают в кластеры, определяя их как потенциальные аномалии в данных. Разбив выборку на тренировочную и тестовую для проверки качества, </a:t>
            </a:r>
            <a:r>
              <a:rPr lang="ru-RU"/>
              <a:t>данные нормируются для приведения к одному масштабу</a:t>
            </a:r>
            <a:r>
              <a:rPr lang="en-US" altLang="ru-RU"/>
              <a:t>, </a:t>
            </a:r>
            <a:r>
              <a:rPr lang="ru-RU" altLang="ru-RU"/>
              <a:t>затем аналогично </a:t>
            </a:r>
            <a:r>
              <a:rPr lang="en-US" altLang="ru-RU"/>
              <a:t>kNN </a:t>
            </a:r>
            <a:r>
              <a:rPr lang="ru-RU" altLang="ru-RU"/>
              <a:t>умножаются на значение корелляции с целевой переменной. Признаки, у которых абсолютное значение корелляции меньше 0.25 отсеиваются. Таблица корелляций с целевой переменной на полученном наборе данных после отсеивания:</a:t>
            </a:r>
            <a:endParaRPr lang="ru-RU" altLang="ru-RU"/>
          </a:p>
          <a:p>
            <a:pPr>
              <a:lnSpc>
                <a:spcPct val="100000"/>
              </a:lnSpc>
            </a:pPr>
            <a:endParaRPr lang="ru-RU" alt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ru-RU"/>
              <a:t>DBSCAN</a:t>
            </a:r>
            <a:endParaRPr lang="en-US" altLang="ru-RU"/>
          </a:p>
        </p:txBody>
      </p:sp>
      <p:graphicFrame>
        <p:nvGraphicFramePr>
          <p:cNvPr id="10" name="Таблица 9"/>
          <p:cNvGraphicFramePr/>
          <p:nvPr/>
        </p:nvGraphicFramePr>
        <p:xfrm>
          <a:off x="557530" y="5200015"/>
          <a:ext cx="4538345" cy="89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70"/>
                <a:gridCol w="598170"/>
                <a:gridCol w="547370"/>
                <a:gridCol w="1014095"/>
                <a:gridCol w="423545"/>
                <a:gridCol w="1318895"/>
              </a:tblGrid>
              <a:tr h="501015">
                <a:tc>
                  <a:txBody>
                    <a:bodyPr/>
                    <a:p>
                      <a:pPr algn="ctr">
                        <a:buNone/>
                      </a:pPr>
                      <a:endParaRPr lang="ru-RU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ru-RU" altLang="en-US" sz="1000"/>
                        <a:t>Цена игрока</a:t>
                      </a:r>
                      <a:endParaRPr lang="ru-RU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ru-RU" altLang="en-US" sz="1000"/>
                        <a:t>Цена клуба</a:t>
                      </a:r>
                      <a:endParaRPr lang="ru-RU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ru-RU" altLang="en-US" sz="1000"/>
                        <a:t>Сумма очков трофеев клуба</a:t>
                      </a:r>
                      <a:endParaRPr lang="ru-RU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000"/>
                        <a:t>...</a:t>
                      </a:r>
                      <a:endParaRPr lang="ru-RU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000"/>
                        <a:t>Количество личных трофеев у игрока</a:t>
                      </a:r>
                      <a:endParaRPr lang="ru-RU" altLang="en-US" sz="10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000" b="1">
                          <a:solidFill>
                            <a:schemeClr val="lt1"/>
                          </a:solidFill>
                        </a:rPr>
                        <a:t>Цена игрока</a:t>
                      </a:r>
                      <a:endParaRPr lang="ru-RU" altLang="en-US" sz="1000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1200"/>
                        <a:t>1.00</a:t>
                      </a:r>
                      <a:endParaRPr lang="en-US" altLang="ru-RU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1200"/>
                        <a:t>0.72</a:t>
                      </a:r>
                      <a:endParaRPr lang="en-US" altLang="ru-RU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1200"/>
                        <a:t>0.61</a:t>
                      </a:r>
                      <a:endParaRPr lang="ru-RU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1200"/>
                        <a:t>...</a:t>
                      </a:r>
                      <a:endParaRPr lang="ru-RU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ru-RU" altLang="en-US" sz="1200"/>
                        <a:t>0.26</a:t>
                      </a:r>
                      <a:endParaRPr lang="ru-RU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Текст 4"/>
          <p:cNvSpPr>
            <a:spLocks noGrp="1"/>
          </p:cNvSpPr>
          <p:nvPr/>
        </p:nvSpPr>
        <p:spPr>
          <a:xfrm>
            <a:off x="6170930" y="2033270"/>
            <a:ext cx="4986020" cy="828040"/>
          </a:xfrm>
          <a:prstGeom prst="rect">
            <a:avLst/>
          </a:prstGeom>
        </p:spPr>
        <p:txBody>
          <a:bodyPr vert="horz" lIns="0" tIns="0" rIns="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ru-RU" altLang="ru-RU"/>
              <a:t>Далее строится график роста отсортированных сумм расстояний до выбранного значения k (k=50) необходимого числа ближайших соседей, по нему определяется параметр окрестности eps:</a:t>
            </a:r>
            <a:endParaRPr lang="ru-RU" altLang="ru-RU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0" y="2745105"/>
            <a:ext cx="2760980" cy="2185670"/>
          </a:xfrm>
          <a:prstGeom prst="rect">
            <a:avLst/>
          </a:prstGeom>
        </p:spPr>
      </p:pic>
      <p:pic>
        <p:nvPicPr>
          <p:cNvPr id="100" name="Изображение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1990" y="2745105"/>
            <a:ext cx="2891155" cy="2152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Текстовое поле 14"/>
          <p:cNvSpPr txBox="1"/>
          <p:nvPr/>
        </p:nvSpPr>
        <p:spPr>
          <a:xfrm>
            <a:off x="7388225" y="4933315"/>
            <a:ext cx="2769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Графики отсортиованных сумм расстояний до </a:t>
            </a:r>
            <a:r>
              <a:rPr lang="en-US" altLang="en-US" sz="1000" dirty="0">
                <a:latin typeface="HSE Sans" panose="02000000000000000000" pitchFamily="2" charset="0"/>
              </a:rPr>
              <a:t>k </a:t>
            </a:r>
            <a:r>
              <a:rPr lang="ru-RU" altLang="en-US" sz="1000" dirty="0">
                <a:latin typeface="HSE Sans" panose="02000000000000000000" pitchFamily="2" charset="0"/>
              </a:rPr>
              <a:t>ближайших соседей.</a:t>
            </a:r>
            <a:endParaRPr lang="ru-RU" altLang="en-US" sz="1000" dirty="0">
              <a:latin typeface="HSE Sans" panose="02000000000000000000" pitchFamily="2" charset="0"/>
            </a:endParaRPr>
          </a:p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Выбранное эмпирически значение </a:t>
            </a:r>
            <a:r>
              <a:rPr lang="en-US" altLang="en-US" sz="1000" dirty="0">
                <a:latin typeface="HSE Sans" panose="02000000000000000000" pitchFamily="2" charset="0"/>
              </a:rPr>
              <a:t>eps=1</a:t>
            </a:r>
            <a:r>
              <a:rPr lang="ru-RU" altLang="en-US" sz="1000" dirty="0">
                <a:latin typeface="HSE Sans" panose="02000000000000000000" pitchFamily="2" charset="0"/>
              </a:rPr>
              <a:t>.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dbsc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1096645"/>
            <a:ext cx="5586730" cy="5212715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Факультет компьютерных наук, НИУ ВШЭ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480" y="548640"/>
            <a:ext cx="2377440" cy="408305"/>
          </a:xfrm>
        </p:spPr>
        <p:txBody>
          <a:bodyPr/>
          <a:lstStyle/>
          <a:p>
            <a:r>
              <a:rPr lang="ru-RU">
                <a:sym typeface="+mn-ea"/>
              </a:rPr>
              <a:t>Статистика футболистов и трансферный рынок: математический анализ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447800"/>
            <a:ext cx="10714990" cy="451485"/>
          </a:xfrm>
        </p:spPr>
        <p:txBody>
          <a:bodyPr/>
          <a:lstStyle/>
          <a:p>
            <a:r>
              <a:rPr lang="ru-RU">
                <a:sym typeface="+mn-ea"/>
              </a:rPr>
              <a:t>Реализация модели </a:t>
            </a:r>
            <a:r>
              <a:rPr lang="en-US">
                <a:sym typeface="+mn-ea"/>
              </a:rPr>
              <a:t>DBSCAN</a:t>
            </a:r>
            <a:endParaRPr lang="en-US">
              <a:sym typeface="+mn-ea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033270"/>
            <a:ext cx="4322445" cy="27305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altLang="ru-RU"/>
              <a:t>По данным значениям </a:t>
            </a:r>
            <a:r>
              <a:rPr lang="en-US" altLang="ru-RU"/>
              <a:t>k </a:t>
            </a:r>
            <a:r>
              <a:rPr lang="ru-RU" altLang="ru-RU"/>
              <a:t>и </a:t>
            </a:r>
            <a:r>
              <a:rPr lang="en-US" altLang="ru-RU"/>
              <a:t>eps </a:t>
            </a:r>
            <a:r>
              <a:rPr lang="ru-RU" altLang="en-US"/>
              <a:t>алгоритм помечает некоторые записи датасетов как аномалии, если выполняется условие того, что в окрестности </a:t>
            </a:r>
            <a:r>
              <a:rPr lang="en-US" altLang="en-US"/>
              <a:t>eps </a:t>
            </a:r>
            <a:r>
              <a:rPr lang="ru-RU" altLang="en-US"/>
              <a:t>от данного наблюдения находится меньше </a:t>
            </a:r>
            <a:r>
              <a:rPr lang="en-US" altLang="en-US"/>
              <a:t>k </a:t>
            </a:r>
            <a:r>
              <a:rPr lang="ru-RU" altLang="en-US"/>
              <a:t>записей в наборе данных.</a:t>
            </a:r>
            <a:endParaRPr lang="ru-RU" altLang="ru-RU"/>
          </a:p>
          <a:p>
            <a:pPr>
              <a:lnSpc>
                <a:spcPct val="100000"/>
              </a:lnSpc>
            </a:pPr>
            <a:endParaRPr lang="ru-RU" altLang="ru-RU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>
                <a:sym typeface="+mn-ea"/>
              </a:rPr>
              <a:t>После преобразования размеры наборов данных:</a:t>
            </a:r>
            <a:endParaRPr lang="ru-RU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>
                <a:sym typeface="+mn-ea"/>
              </a:rPr>
              <a:t>Тренировочная выборка: 	11.298 -</a:t>
            </a:r>
            <a:r>
              <a:rPr lang="en-US">
                <a:sym typeface="+mn-ea"/>
              </a:rPr>
              <a:t>&gt; 9.943</a:t>
            </a:r>
            <a:endParaRPr lang="en-US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altLang="en-US">
                <a:sym typeface="+mn-ea"/>
              </a:rPr>
              <a:t>Тестовая выборка:		</a:t>
            </a:r>
            <a:r>
              <a:rPr lang="en-US" altLang="ru-RU">
                <a:sym typeface="+mn-ea"/>
              </a:rPr>
              <a:t>4.842 </a:t>
            </a:r>
            <a:r>
              <a:rPr lang="ru-RU" altLang="en-US">
                <a:sym typeface="+mn-ea"/>
              </a:rPr>
              <a:t>-</a:t>
            </a:r>
            <a:r>
              <a:rPr lang="en-US" altLang="en-US">
                <a:sym typeface="+mn-ea"/>
              </a:rPr>
              <a:t>&gt; 4.130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altLang="ru-RU">
                <a:sym typeface="+mn-ea"/>
              </a:rPr>
              <a:t>Размер выборок уменьшился на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≈10%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altLang="ru-RU"/>
          </a:p>
          <a:p>
            <a:pPr>
              <a:lnSpc>
                <a:spcPct val="100000"/>
              </a:lnSpc>
            </a:pPr>
            <a:endParaRPr lang="ru-RU" alt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ru-RU"/>
              <a:t>DBSCAN</a:t>
            </a:r>
            <a:endParaRPr lang="en-US" alt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859270" y="6205220"/>
            <a:ext cx="33121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000" dirty="0">
                <a:latin typeface="HSE Sans" panose="02000000000000000000" pitchFamily="2" charset="0"/>
              </a:rPr>
              <a:t>График распределения целевой переменной в выборках: среди аномалий, среди исходной выборки и исходной выборки без аномалий</a:t>
            </a:r>
            <a:endParaRPr lang="ru-RU" altLang="en-US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>:C<5=B"   m a : c o n t e n t T y p e I D = " 0 x 0 1 0 1 0 0 2 A 9 C 7 4 E 6 E 8 3 0 D 7 4 E 9 B 0 F D D B 4 0 1 7 A 5 4 1 7 "   m a : c o n t e n t T y p e V e r s i o n = " 1 3 "   m a : c o n t e n t T y p e D e s c r i p t i o n = " !>740=85  4>:C<5=B0. "   m a : c o n t e n t T y p e S c o p e = " "   m a : v e r s i o n I D = " d 4 e 4 2 3 6 2 2 4 5 1 d 6 0 8 a 8 a 0 5 f 4 d a 7 a 1 e 1 a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3 1 2 0 3 c 6 3 c 0 8 b 9 f 5 2 e a 6 d 3 e e 0 d 7 a 9 6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9 8 7 5 b d 7 1 - c d e 8 - 4 9 6 c - a 1 3 6 - 4 3 3 f 5 5 d 5 e 6 d 0 "   x m l n s : n s 3 = " e 9 6 a f e 7 7 - 3 a c b - 4 3 2 8 - 9 7 f c - 4 0 8 e 1 b d e 3 e c d " >  
 < x s d : i m p o r t   n a m e s p a c e = " 9 8 7 5 b d 7 1 - c d e 8 - 4 9 6 c - a 1 3 6 - 4 3 3 f 5 5 d 5 e 6 d 0 " / >  
 < x s d : i m p o r t   n a m e s p a c e = " e 9 6 a f e 7 7 - 3 a c b - 4 3 2 8 - 9 7 f c - 4 0 8 e 1 b d e 3 e c d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A u t o T a g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S e r v i c e L o c a t i o n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8 7 5 b d 7 1 - c d e 8 - 4 9 6 c - a 1 3 6 - 4 3 3 f 5 5 d 5 e 6 d 0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0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3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L o c a t i o n "   m a : i n d e x = " 1 5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e 9 6 a f e 7 7 - 3 a c b - 4 3 2 8 - 9 7 f c - 4 0 8 e 1 b d e 3 e c d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8 "   n i l l a b l e = " t r u e "   m a : d i s p l a y N a m e = " 1I89  4>ABC?  A  8A?>;L7>20=85<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9 "   n i l l a b l e = " t r u e "   m a : d i s p l a y N a m e = " !>2<5AB=>  A  ?>4@>1=>ABO<8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"8?  :>=B5=B0" / >  
 < x s d : e l e m e n t   r e f = " d c : t i t l e "   m i n O c c u r s = " 0 "   m a x O c c u r s = " 1 "   m a : i n d e x = " 4 "   m a : d i s p l a y N a m e = " 0720=85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1.xml><?xml version="1.0" encoding="utf-8"?>
<ds:datastoreItem xmlns:ds="http://schemas.openxmlformats.org/officeDocument/2006/customXml" ds:itemID="{B34386AA-1848-4C75-B336-1053927CB025}">
  <ds:schemaRefs/>
</ds:datastoreItem>
</file>

<file path=customXml/itemProps2.xml><?xml version="1.0" encoding="utf-8"?>
<ds:datastoreItem xmlns:ds="http://schemas.openxmlformats.org/officeDocument/2006/customXml" ds:itemID="{4D4651DD-DCCC-4759-B2F6-7F520BDCC2B9}">
  <ds:schemaRefs/>
</ds:datastoreItem>
</file>

<file path=customXml/itemProps3.xml><?xml version="1.0" encoding="utf-8"?>
<ds:datastoreItem xmlns:ds="http://schemas.openxmlformats.org/officeDocument/2006/customXml" ds:itemID="{433DAF31-D8A6-49A0-9A5D-8B2EA5B1C51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11424</Words>
  <Application>WPS Presentation</Application>
  <PresentationFormat>Widescreen</PresentationFormat>
  <Paragraphs>273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HSE Sans</vt:lpstr>
      <vt:lpstr>Microsoft YaHei</vt:lpstr>
      <vt:lpstr>Arial Unicode MS</vt:lpstr>
      <vt:lpstr>Calibri Light</vt:lpstr>
      <vt:lpstr>Calibri</vt:lpstr>
      <vt:lpstr>1_Office Theme</vt:lpstr>
      <vt:lpstr>PowerPoint 演示文稿</vt:lpstr>
      <vt:lpstr>Описание предметной области</vt:lpstr>
      <vt:lpstr>Описание предметной области и  актуальность работы</vt:lpstr>
      <vt:lpstr>Описание предметной области и  актуальность работы</vt:lpstr>
      <vt:lpstr>Описание предметной области и  актуальность работы</vt:lpstr>
      <vt:lpstr>Анализ конкурентов</vt:lpstr>
      <vt:lpstr>Реализация модели DBSCAN</vt:lpstr>
      <vt:lpstr>Анализ конкурентов</vt:lpstr>
      <vt:lpstr>Реализация модели DBSCAN</vt:lpstr>
      <vt:lpstr>Реализация модели DBSCAN</vt:lpstr>
      <vt:lpstr>Предобработка данных</vt:lpstr>
      <vt:lpstr>Основные результаты и выводы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Simpleonus</cp:lastModifiedBy>
  <cp:revision>100</cp:revision>
  <cp:lastPrinted>2021-11-11T13:08:00Z</cp:lastPrinted>
  <dcterms:created xsi:type="dcterms:W3CDTF">2021-11-11T08:52:00Z</dcterms:created>
  <dcterms:modified xsi:type="dcterms:W3CDTF">2024-04-15T18:12:42Z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  <property fmtid="{D5CDD505-2E9C-101B-9397-08002B2CF9AE}" pid="3" name="ICV">
    <vt:lpwstr>18974C54E4414990B543535E52B1EFC2_13</vt:lpwstr>
  </property>
  <property fmtid="{D5CDD505-2E9C-101B-9397-08002B2CF9AE}" pid="4" name="KSOProductBuildVer">
    <vt:lpwstr>1049-12.2.0.16731</vt:lpwstr>
  </property>
</Properties>
</file>