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zel Ruiz" initials="IR" lastIdx="2" clrIdx="0">
    <p:extLst>
      <p:ext uri="{19B8F6BF-5375-455C-9EA6-DF929625EA0E}">
        <p15:presenceInfo xmlns:p15="http://schemas.microsoft.com/office/powerpoint/2012/main" userId="S-1-5-21-1632717604-3228394478-2651967940-12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110" d="100"/>
          <a:sy n="110" d="100"/>
        </p:scale>
        <p:origin x="4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7DD-85FB-4FC5-AC3C-DAEC13BDECC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EC6-7F30-4213-AD09-B6ACE4EF1B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7DD-85FB-4FC5-AC3C-DAEC13BDECC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EC6-7F30-4213-AD09-B6ACE4EF1B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7DD-85FB-4FC5-AC3C-DAEC13BDECC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EC6-7F30-4213-AD09-B6ACE4EF1B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7DD-85FB-4FC5-AC3C-DAEC13BDECC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EC6-7F30-4213-AD09-B6ACE4EF1B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7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7DD-85FB-4FC5-AC3C-DAEC13BDECC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EC6-7F30-4213-AD09-B6ACE4EF1B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6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7DD-85FB-4FC5-AC3C-DAEC13BDECC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EC6-7F30-4213-AD09-B6ACE4EF1B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7DD-85FB-4FC5-AC3C-DAEC13BDECC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EC6-7F30-4213-AD09-B6ACE4EF1B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7DD-85FB-4FC5-AC3C-DAEC13BDECC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EC6-7F30-4213-AD09-B6ACE4EF1B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6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7DD-85FB-4FC5-AC3C-DAEC13BDECC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EC6-7F30-4213-AD09-B6ACE4EF1B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4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7DD-85FB-4FC5-AC3C-DAEC13BDECC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EC6-7F30-4213-AD09-B6ACE4EF1B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7DD-85FB-4FC5-AC3C-DAEC13BDECC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EC6-7F30-4213-AD09-B6ACE4EF1B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77DD-85FB-4FC5-AC3C-DAEC13BDECC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5EC6-7F30-4213-AD09-B6ACE4EF1B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8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433" t="12828" r="53395" b="43230"/>
          <a:stretch/>
        </p:blipFill>
        <p:spPr>
          <a:xfrm>
            <a:off x="3439235" y="655093"/>
            <a:ext cx="5950424" cy="54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0094" y="893207"/>
            <a:ext cx="8474549" cy="4580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78944"/>
              </p:ext>
            </p:extLst>
          </p:nvPr>
        </p:nvGraphicFramePr>
        <p:xfrm>
          <a:off x="1080444" y="893207"/>
          <a:ext cx="8474552" cy="371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0806"/>
                <a:gridCol w="1695450"/>
                <a:gridCol w="2066925"/>
                <a:gridCol w="3411371"/>
              </a:tblGrid>
              <a:tr h="3713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INICIO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MOVIMIENTOS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REGISTRO DE SALDOS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CONCILIACION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DE MOV</a:t>
                      </a:r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                       SALIR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Llamada con línea 2 12"/>
          <p:cNvSpPr/>
          <p:nvPr/>
        </p:nvSpPr>
        <p:spPr>
          <a:xfrm>
            <a:off x="9932957" y="707404"/>
            <a:ext cx="1970718" cy="4582662"/>
          </a:xfrm>
          <a:prstGeom prst="borderCallout2">
            <a:avLst>
              <a:gd name="adj1" fmla="val 20892"/>
              <a:gd name="adj2" fmla="val -2100"/>
              <a:gd name="adj3" fmla="val 20719"/>
              <a:gd name="adj4" fmla="val -286993"/>
              <a:gd name="adj5" fmla="val 15446"/>
              <a:gd name="adj6" fmla="val -286701"/>
            </a:avLst>
          </a:prstGeom>
          <a:ln w="28575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200" dirty="0" smtClean="0"/>
              <a:t>Opciones de menú</a:t>
            </a:r>
            <a:r>
              <a:rPr lang="en-US" sz="1200" dirty="0" smtClean="0"/>
              <a:t>:</a:t>
            </a:r>
          </a:p>
          <a:p>
            <a:pPr algn="just"/>
            <a:r>
              <a:rPr lang="es-MX" sz="1200" dirty="0" smtClean="0"/>
              <a:t>*Inicio</a:t>
            </a:r>
            <a:r>
              <a:rPr lang="es-MX" sz="1200" dirty="0" smtClean="0"/>
              <a:t>: Presentación de Corporativo GIF.</a:t>
            </a:r>
          </a:p>
          <a:p>
            <a:pPr algn="just"/>
            <a:r>
              <a:rPr lang="es-MX" sz="1200" dirty="0" smtClean="0"/>
              <a:t>*Movimientos</a:t>
            </a:r>
            <a:r>
              <a:rPr lang="es-MX" sz="1200" dirty="0" smtClean="0"/>
              <a:t>: Direcciona al apartado para poder ver los movimientos bancarios así como poder registrar nuevos movimientos.</a:t>
            </a:r>
          </a:p>
          <a:p>
            <a:pPr algn="just"/>
            <a:r>
              <a:rPr lang="es-MX" sz="1200" dirty="0" smtClean="0"/>
              <a:t>*Registro de </a:t>
            </a:r>
            <a:r>
              <a:rPr lang="es-MX" sz="1200" dirty="0" smtClean="0"/>
              <a:t>Saldos:</a:t>
            </a:r>
          </a:p>
          <a:p>
            <a:pPr algn="just"/>
            <a:r>
              <a:rPr lang="es-MX" sz="1200" dirty="0" smtClean="0"/>
              <a:t>Formulario para registrar saldos iniciales proporcionados por el banco.</a:t>
            </a:r>
          </a:p>
          <a:p>
            <a:pPr algn="just"/>
            <a:r>
              <a:rPr lang="es-MX" sz="1200" dirty="0" smtClean="0"/>
              <a:t>Como predeterminado al ingresar al sistema siempre se vera la </a:t>
            </a:r>
            <a:r>
              <a:rPr lang="es-MX" sz="1200" dirty="0" smtClean="0"/>
              <a:t>presentación.</a:t>
            </a:r>
          </a:p>
          <a:p>
            <a:pPr algn="just"/>
            <a:r>
              <a:rPr lang="es-MX" sz="1200" dirty="0" smtClean="0"/>
              <a:t>*Conciliación de movimientos:</a:t>
            </a:r>
          </a:p>
          <a:p>
            <a:pPr algn="just"/>
            <a:r>
              <a:rPr lang="es-MX" sz="1200" dirty="0" smtClean="0"/>
              <a:t>Permite ir a la pagina correspondiente para llevar a cabo la conciliación entre movimientos registrados por el usuario y los movimientos reflejados en el banco.</a:t>
            </a:r>
            <a:endParaRPr lang="es-MX" sz="1200" dirty="0" smtClean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13009" t="20381" r="45349" b="52687"/>
          <a:stretch/>
        </p:blipFill>
        <p:spPr>
          <a:xfrm>
            <a:off x="1652946" y="1798438"/>
            <a:ext cx="7615448" cy="277049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343025" y="523875"/>
            <a:ext cx="18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Usuario Tesorería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7858125" y="893206"/>
            <a:ext cx="9525" cy="383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5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4867" y="253881"/>
            <a:ext cx="9812029" cy="5686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/>
          <p:cNvGrpSpPr/>
          <p:nvPr/>
        </p:nvGrpSpPr>
        <p:grpSpPr>
          <a:xfrm>
            <a:off x="2892967" y="774508"/>
            <a:ext cx="4271750" cy="313899"/>
            <a:chOff x="3739486" y="1364776"/>
            <a:chExt cx="4271750" cy="313899"/>
          </a:xfrm>
        </p:grpSpPr>
        <p:sp>
          <p:nvSpPr>
            <p:cNvPr id="7" name="Rectángulo redondeado 6"/>
            <p:cNvSpPr/>
            <p:nvPr/>
          </p:nvSpPr>
          <p:spPr>
            <a:xfrm>
              <a:off x="3739486" y="1364776"/>
              <a:ext cx="1378424" cy="3138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BANCOMER</a:t>
              </a:r>
              <a:endParaRPr lang="en-US" dirty="0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5186149" y="1364776"/>
              <a:ext cx="1378424" cy="3138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AZTECA</a:t>
              </a:r>
              <a:endParaRPr lang="en-US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6632812" y="1364776"/>
              <a:ext cx="1378424" cy="3138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HSBC</a:t>
              </a:r>
              <a:endParaRPr lang="en-US" dirty="0"/>
            </a:p>
          </p:txBody>
        </p:sp>
      </p:grpSp>
      <p:sp>
        <p:nvSpPr>
          <p:cNvPr id="13" name="Recortar rectángulo de esquina del mismo lado 12"/>
          <p:cNvSpPr/>
          <p:nvPr/>
        </p:nvSpPr>
        <p:spPr>
          <a:xfrm rot="5400000">
            <a:off x="-167367" y="1132763"/>
            <a:ext cx="730155" cy="327547"/>
          </a:xfrm>
          <a:prstGeom prst="snip2SameRect">
            <a:avLst>
              <a:gd name="adj1" fmla="val 29842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400" dirty="0" smtClean="0"/>
              <a:t>&gt;&gt;</a:t>
            </a:r>
            <a:endParaRPr lang="en-US" sz="14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2114"/>
              </p:ext>
            </p:extLst>
          </p:nvPr>
        </p:nvGraphicFramePr>
        <p:xfrm>
          <a:off x="81886" y="180151"/>
          <a:ext cx="982980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6389"/>
                <a:gridCol w="2009775"/>
                <a:gridCol w="2295525"/>
                <a:gridCol w="4168111"/>
              </a:tblGrid>
              <a:tr h="338464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INICIO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MOVIMIENTOS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REGISTRO DE SALDOS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CONCILIACION DE MOV          SALIR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l="30081" t="40415" r="29397" b="29187"/>
          <a:stretch/>
        </p:blipFill>
        <p:spPr>
          <a:xfrm>
            <a:off x="197711" y="1678675"/>
            <a:ext cx="9689185" cy="4088461"/>
          </a:xfrm>
          <a:prstGeom prst="rect">
            <a:avLst/>
          </a:prstGeom>
        </p:spPr>
      </p:pic>
      <p:sp>
        <p:nvSpPr>
          <p:cNvPr id="19" name="Llamada con línea 2 18"/>
          <p:cNvSpPr/>
          <p:nvPr/>
        </p:nvSpPr>
        <p:spPr>
          <a:xfrm>
            <a:off x="10150323" y="282418"/>
            <a:ext cx="1970718" cy="1776482"/>
          </a:xfrm>
          <a:prstGeom prst="borderCallout2">
            <a:avLst>
              <a:gd name="adj1" fmla="val 20892"/>
              <a:gd name="adj2" fmla="val -2100"/>
              <a:gd name="adj3" fmla="val 37251"/>
              <a:gd name="adj4" fmla="val -20875"/>
              <a:gd name="adj5" fmla="val 37757"/>
              <a:gd name="adj6" fmla="val -148744"/>
            </a:avLst>
          </a:prstGeom>
          <a:ln w="28575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200" dirty="0" smtClean="0"/>
              <a:t>Al ingresar a la sección de Movimientos el usuario podrá seleccionar los movimientos del banco que desea ver con ayuda de los botones . De forma predeterminada estará siempre visible los movimientos de Bancomer</a:t>
            </a:r>
            <a:endParaRPr lang="en-US" sz="1200" dirty="0"/>
          </a:p>
        </p:txBody>
      </p:sp>
      <p:sp>
        <p:nvSpPr>
          <p:cNvPr id="20" name="Llamada con línea 2 19"/>
          <p:cNvSpPr/>
          <p:nvPr/>
        </p:nvSpPr>
        <p:spPr>
          <a:xfrm>
            <a:off x="10161439" y="2717851"/>
            <a:ext cx="1970718" cy="3473943"/>
          </a:xfrm>
          <a:prstGeom prst="borderCallout2">
            <a:avLst>
              <a:gd name="adj1" fmla="val 20892"/>
              <a:gd name="adj2" fmla="val -2100"/>
              <a:gd name="adj3" fmla="val 21003"/>
              <a:gd name="adj4" fmla="val -23775"/>
              <a:gd name="adj5" fmla="val -15433"/>
              <a:gd name="adj6" fmla="val -24515"/>
            </a:avLst>
          </a:prstGeom>
          <a:ln w="28575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200" dirty="0"/>
              <a:t> </a:t>
            </a:r>
            <a:r>
              <a:rPr lang="es-MX" sz="1200" dirty="0" smtClean="0"/>
              <a:t>      </a:t>
            </a:r>
            <a:r>
              <a:rPr lang="es-MX" sz="1200" dirty="0" smtClean="0"/>
              <a:t>Indica </a:t>
            </a:r>
            <a:r>
              <a:rPr lang="es-MX" sz="1200" dirty="0" smtClean="0"/>
              <a:t>que el movimiento fue conciliado con el </a:t>
            </a:r>
            <a:r>
              <a:rPr lang="es-MX" sz="1200" dirty="0" smtClean="0"/>
              <a:t>banco, o de forma manual el usuario puede indicar que fue conciliado en caso de que el sistema no  haya logrado identificar el movimiento.</a:t>
            </a:r>
            <a:endParaRPr lang="es-MX" sz="1200" dirty="0" smtClean="0"/>
          </a:p>
          <a:p>
            <a:pPr algn="just"/>
            <a:endParaRPr lang="es-MX" sz="1200" dirty="0" smtClean="0"/>
          </a:p>
          <a:p>
            <a:pPr algn="just"/>
            <a:r>
              <a:rPr lang="es-MX" sz="1200" dirty="0"/>
              <a:t> </a:t>
            </a:r>
            <a:r>
              <a:rPr lang="es-MX" sz="1200" dirty="0" smtClean="0"/>
              <a:t>           </a:t>
            </a:r>
            <a:r>
              <a:rPr lang="es-MX" sz="1200" dirty="0" smtClean="0"/>
              <a:t>Indica </a:t>
            </a:r>
            <a:r>
              <a:rPr lang="es-MX" sz="1200" dirty="0" smtClean="0"/>
              <a:t>que el movimiento se puede editar.</a:t>
            </a:r>
          </a:p>
          <a:p>
            <a:pPr algn="just"/>
            <a:endParaRPr lang="es-MX" sz="1200" dirty="0" smtClean="0"/>
          </a:p>
          <a:p>
            <a:pPr algn="just"/>
            <a:r>
              <a:rPr lang="es-MX" sz="1200" dirty="0"/>
              <a:t> </a:t>
            </a:r>
            <a:r>
              <a:rPr lang="es-MX" sz="1200" dirty="0" smtClean="0"/>
              <a:t>          </a:t>
            </a:r>
            <a:r>
              <a:rPr lang="es-MX" sz="1200" dirty="0" smtClean="0"/>
              <a:t>El </a:t>
            </a:r>
            <a:r>
              <a:rPr lang="es-MX" sz="1200" dirty="0" smtClean="0"/>
              <a:t>movimiento fue cancelado o </a:t>
            </a:r>
            <a:r>
              <a:rPr lang="es-MX" sz="1200" dirty="0" smtClean="0"/>
              <a:t>el usuario puede cancelar en ese momento el movimiento.</a:t>
            </a:r>
          </a:p>
          <a:p>
            <a:pPr algn="just"/>
            <a:r>
              <a:rPr lang="es-MX" sz="1200" dirty="0" smtClean="0"/>
              <a:t>         </a:t>
            </a:r>
          </a:p>
          <a:p>
            <a:pPr algn="just"/>
            <a:endParaRPr lang="es-MX" sz="1200" dirty="0"/>
          </a:p>
          <a:p>
            <a:pPr algn="just"/>
            <a:endParaRPr lang="en-US" sz="1200" dirty="0"/>
          </a:p>
        </p:txBody>
      </p:sp>
      <p:pic>
        <p:nvPicPr>
          <p:cNvPr id="21" name="Imagen 20" descr="http://icons.iconarchive.com/icons/icojam/onebit/24/penc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937" y="41817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 descr="http://icons.iconarchive.com/icons/hopstarter/sleek-xp-basic/16/Ok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673" y="2739220"/>
            <a:ext cx="120556" cy="12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 descr="http://icons.iconarchive.com/icons/double-j-design/origami-colored-pencil/32/red-cros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229" y="4826329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lamada con línea 2 23"/>
          <p:cNvSpPr/>
          <p:nvPr/>
        </p:nvSpPr>
        <p:spPr>
          <a:xfrm>
            <a:off x="1767985" y="5940308"/>
            <a:ext cx="3628388" cy="811473"/>
          </a:xfrm>
          <a:prstGeom prst="borderCallout2">
            <a:avLst>
              <a:gd name="adj1" fmla="val 17528"/>
              <a:gd name="adj2" fmla="val -971"/>
              <a:gd name="adj3" fmla="val 17417"/>
              <a:gd name="adj4" fmla="val -47849"/>
              <a:gd name="adj5" fmla="val -520531"/>
              <a:gd name="adj6" fmla="val -47614"/>
            </a:avLst>
          </a:prstGeom>
          <a:ln w="28575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200" dirty="0" smtClean="0"/>
              <a:t>Al hacer </a:t>
            </a:r>
            <a:r>
              <a:rPr lang="es-MX" sz="1200" dirty="0" err="1" smtClean="0"/>
              <a:t>click</a:t>
            </a:r>
            <a:r>
              <a:rPr lang="es-MX" sz="1200" dirty="0" smtClean="0"/>
              <a:t> se desliza una pantalla pequeña en donde aparecerá el formulario para registrar nuevos movimientos.</a:t>
            </a:r>
            <a:endParaRPr lang="en-US" sz="1200" dirty="0"/>
          </a:p>
        </p:txBody>
      </p:sp>
      <p:pic>
        <p:nvPicPr>
          <p:cNvPr id="17" name="Imagen 16" descr="http://icons.iconarchive.com/icons/hopstarter/sleek-xp-basic/16/Ok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94" y="230204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http://icons.iconarchive.com/icons/hopstarter/sleek-xp-basic/16/Ok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94" y="247150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n 25" descr="http://icons.iconarchive.com/icons/hopstarter/sleek-xp-basic/16/Ok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837" y="480143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26" descr="http://icons.iconarchive.com/icons/hopstarter/sleek-xp-basic/16/Ok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837" y="5016829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n 27" descr="http://icons.iconarchive.com/icons/hopstarter/sleek-xp-basic/16/Ok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837" y="52465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2"/>
          <p:cNvCxnSpPr/>
          <p:nvPr/>
        </p:nvCxnSpPr>
        <p:spPr>
          <a:xfrm>
            <a:off x="8143875" y="172880"/>
            <a:ext cx="9525" cy="371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7453565" y="5645278"/>
            <a:ext cx="1066086" cy="313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u="sng" dirty="0" smtClean="0">
                <a:solidFill>
                  <a:schemeClr val="tx1"/>
                </a:solidFill>
              </a:rPr>
              <a:t>Descargar Todo</a:t>
            </a:r>
            <a:endParaRPr lang="en-US" sz="1000" u="sng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8450313" y="5636038"/>
            <a:ext cx="1436583" cy="313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u="sng" dirty="0" smtClean="0">
                <a:solidFill>
                  <a:schemeClr val="tx1"/>
                </a:solidFill>
              </a:rPr>
              <a:t>Descargar por periodo</a:t>
            </a:r>
            <a:endParaRPr lang="en-US" sz="1000" u="sng" dirty="0">
              <a:solidFill>
                <a:schemeClr val="tx1"/>
              </a:solidFill>
            </a:endParaRPr>
          </a:p>
        </p:txBody>
      </p:sp>
      <p:sp>
        <p:nvSpPr>
          <p:cNvPr id="30" name="Llamada con línea 2 29"/>
          <p:cNvSpPr/>
          <p:nvPr/>
        </p:nvSpPr>
        <p:spPr>
          <a:xfrm>
            <a:off x="6450093" y="6021309"/>
            <a:ext cx="1376588" cy="811473"/>
          </a:xfrm>
          <a:prstGeom prst="borderCallout2">
            <a:avLst>
              <a:gd name="adj1" fmla="val -716"/>
              <a:gd name="adj2" fmla="val 85065"/>
              <a:gd name="adj3" fmla="val -20144"/>
              <a:gd name="adj4" fmla="val 85775"/>
              <a:gd name="adj5" fmla="val -20429"/>
              <a:gd name="adj6" fmla="val 95659"/>
            </a:avLst>
          </a:prstGeom>
          <a:ln w="28575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900" dirty="0" smtClean="0"/>
              <a:t>“Descargar Todo” permite descargar todos los movimientos bancarios desde inicio de año al día actual a un archivo de Excel.</a:t>
            </a:r>
            <a:endParaRPr lang="es-MX" sz="1200" dirty="0" smtClean="0"/>
          </a:p>
        </p:txBody>
      </p:sp>
      <p:sp>
        <p:nvSpPr>
          <p:cNvPr id="31" name="Llamada con línea 2 30"/>
          <p:cNvSpPr/>
          <p:nvPr/>
        </p:nvSpPr>
        <p:spPr>
          <a:xfrm>
            <a:off x="8568000" y="5984767"/>
            <a:ext cx="1376588" cy="811473"/>
          </a:xfrm>
          <a:prstGeom prst="borderCallout2">
            <a:avLst>
              <a:gd name="adj1" fmla="val -716"/>
              <a:gd name="adj2" fmla="val 85065"/>
              <a:gd name="adj3" fmla="val -20144"/>
              <a:gd name="adj4" fmla="val 85775"/>
              <a:gd name="adj5" fmla="val -20429"/>
              <a:gd name="adj6" fmla="val 95659"/>
            </a:avLst>
          </a:prstGeom>
          <a:ln w="28575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900" dirty="0" smtClean="0"/>
              <a:t>“Descargar por periodo” permite seleccionar un rango de fechas para exportar a Excel</a:t>
            </a:r>
            <a:endParaRPr lang="es-MX" sz="1200" dirty="0" smtClean="0"/>
          </a:p>
        </p:txBody>
      </p:sp>
    </p:spTree>
    <p:extLst>
      <p:ext uri="{BB962C8B-B14F-4D97-AF65-F5344CB8AC3E}">
        <p14:creationId xmlns:p14="http://schemas.microsoft.com/office/powerpoint/2010/main" val="425610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885683" y="1475096"/>
            <a:ext cx="7137779" cy="2194588"/>
            <a:chOff x="2906972" y="1910687"/>
            <a:chExt cx="7137779" cy="2194588"/>
          </a:xfrm>
        </p:grpSpPr>
        <p:sp>
          <p:nvSpPr>
            <p:cNvPr id="4" name="Rectángulo 3"/>
            <p:cNvSpPr/>
            <p:nvPr/>
          </p:nvSpPr>
          <p:spPr>
            <a:xfrm>
              <a:off x="2906972" y="1910687"/>
              <a:ext cx="7137779" cy="21945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softEdge rad="6350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FORMULARIO DE REGISTRO DE MOVIMIENTOS</a:t>
              </a:r>
            </a:p>
            <a:p>
              <a:pPr algn="ctr"/>
              <a:r>
                <a:rPr lang="es-MX" dirty="0" smtClean="0"/>
                <a:t>.</a:t>
              </a:r>
            </a:p>
            <a:p>
              <a:pPr algn="ctr"/>
              <a:r>
                <a:rPr lang="es-MX" dirty="0" smtClean="0"/>
                <a:t>.</a:t>
              </a:r>
            </a:p>
            <a:p>
              <a:pPr algn="ctr"/>
              <a:r>
                <a:rPr lang="es-MX" dirty="0" smtClean="0"/>
                <a:t>.</a:t>
              </a:r>
            </a:p>
            <a:p>
              <a:pPr algn="ctr"/>
              <a:r>
                <a:rPr lang="es-MX" dirty="0" smtClean="0"/>
                <a:t>CAMPOS DE REGISTRO</a:t>
              </a:r>
            </a:p>
            <a:p>
              <a:pPr algn="ctr"/>
              <a:endParaRPr lang="en-US" dirty="0"/>
            </a:p>
          </p:txBody>
        </p:sp>
        <p:sp>
          <p:nvSpPr>
            <p:cNvPr id="2" name="Recortar rectángulo de esquina del mismo lado 1"/>
            <p:cNvSpPr/>
            <p:nvPr/>
          </p:nvSpPr>
          <p:spPr>
            <a:xfrm rot="16200000">
              <a:off x="9568648" y="2028970"/>
              <a:ext cx="451511" cy="348300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s-MX" sz="1200" dirty="0" smtClean="0"/>
                <a:t>&lt;&lt;</a:t>
              </a:r>
              <a:endParaRPr lang="en-US" sz="1200" dirty="0"/>
            </a:p>
          </p:txBody>
        </p:sp>
        <p:sp>
          <p:nvSpPr>
            <p:cNvPr id="3" name="Rectángulo redondeado 2"/>
            <p:cNvSpPr/>
            <p:nvPr/>
          </p:nvSpPr>
          <p:spPr>
            <a:xfrm>
              <a:off x="5429249" y="3600450"/>
              <a:ext cx="904876" cy="285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GUARDAR</a:t>
              </a:r>
              <a:endParaRPr lang="en-US" sz="1200" dirty="0"/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6475861" y="3600450"/>
              <a:ext cx="886964" cy="28575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CANCELAR</a:t>
              </a:r>
              <a:endParaRPr lang="en-US" sz="1200" dirty="0"/>
            </a:p>
          </p:txBody>
        </p:sp>
      </p:grpSp>
      <p:sp>
        <p:nvSpPr>
          <p:cNvPr id="6" name="Llamada con línea 2 5"/>
          <p:cNvSpPr/>
          <p:nvPr/>
        </p:nvSpPr>
        <p:spPr>
          <a:xfrm>
            <a:off x="9103056" y="1993285"/>
            <a:ext cx="2816703" cy="751051"/>
          </a:xfrm>
          <a:prstGeom prst="borderCallout2">
            <a:avLst>
              <a:gd name="adj1" fmla="val 20892"/>
              <a:gd name="adj2" fmla="val -2100"/>
              <a:gd name="adj3" fmla="val -19583"/>
              <a:gd name="adj4" fmla="val -23775"/>
              <a:gd name="adj5" fmla="val -19613"/>
              <a:gd name="adj6" fmla="val -43714"/>
            </a:avLst>
          </a:prstGeom>
          <a:ln w="28575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200" dirty="0" smtClean="0"/>
              <a:t>Al hacer </a:t>
            </a:r>
            <a:r>
              <a:rPr lang="es-MX" sz="1200" dirty="0" err="1" smtClean="0"/>
              <a:t>click</a:t>
            </a:r>
            <a:r>
              <a:rPr lang="es-MX" sz="1200" dirty="0" smtClean="0"/>
              <a:t> oculta el formulario para registro de movimientos</a:t>
            </a:r>
            <a:endParaRPr lang="en-US" sz="1200" dirty="0"/>
          </a:p>
        </p:txBody>
      </p:sp>
      <p:sp>
        <p:nvSpPr>
          <p:cNvPr id="8" name="Llamada con línea 2 7"/>
          <p:cNvSpPr/>
          <p:nvPr/>
        </p:nvSpPr>
        <p:spPr>
          <a:xfrm>
            <a:off x="5598639" y="4441069"/>
            <a:ext cx="3190519" cy="751051"/>
          </a:xfrm>
          <a:prstGeom prst="borderCallout2">
            <a:avLst>
              <a:gd name="adj1" fmla="val 49967"/>
              <a:gd name="adj2" fmla="val -3811"/>
              <a:gd name="adj3" fmla="val -41389"/>
              <a:gd name="adj4" fmla="val -23461"/>
              <a:gd name="adj5" fmla="val -110472"/>
              <a:gd name="adj6" fmla="val -24332"/>
            </a:avLst>
          </a:prstGeom>
          <a:ln w="28575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200" dirty="0" smtClean="0"/>
              <a:t>Cancela la operación de registro y limpia los campos que se habían llenado</a:t>
            </a:r>
            <a:endParaRPr lang="en-US" sz="1200" dirty="0"/>
          </a:p>
        </p:txBody>
      </p:sp>
      <p:sp>
        <p:nvSpPr>
          <p:cNvPr id="9" name="Llamada con línea 2 8"/>
          <p:cNvSpPr/>
          <p:nvPr/>
        </p:nvSpPr>
        <p:spPr>
          <a:xfrm>
            <a:off x="1518022" y="4551957"/>
            <a:ext cx="2816703" cy="970126"/>
          </a:xfrm>
          <a:prstGeom prst="borderCallout2">
            <a:avLst>
              <a:gd name="adj1" fmla="val -22720"/>
              <a:gd name="adj2" fmla="val 49745"/>
              <a:gd name="adj3" fmla="val -65012"/>
              <a:gd name="adj4" fmla="val 81853"/>
              <a:gd name="adj5" fmla="val -119557"/>
              <a:gd name="adj6" fmla="val 81779"/>
            </a:avLst>
          </a:prstGeom>
          <a:ln w="28575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200" dirty="0" smtClean="0"/>
              <a:t>Guarda el registro del movimiento con todos los campos llenos. Si hay algún campo por completar aparecerá una alerta en la parte superior del formulario con una alerta.</a:t>
            </a:r>
            <a:endParaRPr lang="en-US" sz="12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79083" y="1180966"/>
            <a:ext cx="6950978" cy="3608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ALERTA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1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42698" y="152469"/>
            <a:ext cx="7560149" cy="5415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838734" y="1392072"/>
            <a:ext cx="2429302" cy="3138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Saldo Inicial Bancomer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2838734" y="1808328"/>
            <a:ext cx="2429302" cy="3138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Saldo Inicial Azteca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838734" y="2224584"/>
            <a:ext cx="2429302" cy="3138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Saldo inicial HSBC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5268036" y="1392072"/>
            <a:ext cx="2429302" cy="3138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5268036" y="1808328"/>
            <a:ext cx="2429302" cy="3138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5268036" y="2206248"/>
            <a:ext cx="2429302" cy="3138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7996877" y="291082"/>
            <a:ext cx="1705969" cy="3207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FECHA DEL DIA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708121" y="291082"/>
            <a:ext cx="2429302" cy="3138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Saldos Iniciales </a:t>
            </a:r>
            <a:r>
              <a:rPr lang="es-MX" dirty="0" smtClean="0"/>
              <a:t>del día</a:t>
            </a:r>
            <a:endParaRPr lang="en-US" dirty="0"/>
          </a:p>
        </p:txBody>
      </p:sp>
      <p:pic>
        <p:nvPicPr>
          <p:cNvPr id="1026" name="Picture 2" descr="http://icons.iconarchive.com/icons/everaldo/kids-icons/32/3floppy-unmou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77" y="14011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icons.iconarchive.com/icons/everaldo/kids-icons/32/3floppy-unmou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77" y="183320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edtienda.com/blog/wp-content/uploads/2012/11/Bank.jpeg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5" b="10791"/>
          <a:stretch/>
        </p:blipFill>
        <p:spPr bwMode="auto">
          <a:xfrm>
            <a:off x="4708121" y="2622504"/>
            <a:ext cx="3368550" cy="271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icons.iconarchive.com/icons/everaldo/kids-icons/32/3floppy-unmou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688" y="21905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lamada con línea 2 16"/>
          <p:cNvSpPr/>
          <p:nvPr/>
        </p:nvSpPr>
        <p:spPr>
          <a:xfrm>
            <a:off x="10126641" y="1746700"/>
            <a:ext cx="1787855" cy="751051"/>
          </a:xfrm>
          <a:prstGeom prst="borderCallout2">
            <a:avLst>
              <a:gd name="adj1" fmla="val 20892"/>
              <a:gd name="adj2" fmla="val -2100"/>
              <a:gd name="adj3" fmla="val -19583"/>
              <a:gd name="adj4" fmla="val -23775"/>
              <a:gd name="adj5" fmla="val -17796"/>
              <a:gd name="adj6" fmla="val -93652"/>
            </a:avLst>
          </a:prstGeom>
          <a:ln w="28575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200" dirty="0" smtClean="0"/>
              <a:t>Permite guardar el saldo capturado del día proporcionado por el portal del banco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572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97280" y="1454331"/>
            <a:ext cx="6795380" cy="3705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888276" y="1924594"/>
            <a:ext cx="4885507" cy="452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Conciliación ¿?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4" name="Picture 10" descr="https://encrypted-tbn3.gstatic.com/images?q=tbn:ANd9GcRgFUuDmtcr0n678L-oSZ2BTSHPF7QRJWPCOmOwJYKYDK-rJ6U9M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78" y="2177143"/>
            <a:ext cx="14097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45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13672" y="76200"/>
            <a:ext cx="257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Usuario Director Finanzas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13672" y="597932"/>
            <a:ext cx="8474549" cy="4580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67408"/>
              </p:ext>
            </p:extLst>
          </p:nvPr>
        </p:nvGraphicFramePr>
        <p:xfrm>
          <a:off x="213669" y="597932"/>
          <a:ext cx="8474552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8638"/>
                <a:gridCol w="2118638"/>
                <a:gridCol w="1366381"/>
                <a:gridCol w="1767840"/>
                <a:gridCol w="1103055"/>
              </a:tblGrid>
              <a:tr h="3713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INICIO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MOVIMIENTOS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CONCILIACION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REPORTE(S)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SALIR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13009" t="20381" r="45349" b="52687"/>
          <a:stretch/>
        </p:blipFill>
        <p:spPr>
          <a:xfrm>
            <a:off x="729021" y="1674613"/>
            <a:ext cx="7615448" cy="2770494"/>
          </a:xfrm>
          <a:prstGeom prst="rect">
            <a:avLst/>
          </a:prstGeom>
        </p:spPr>
      </p:pic>
      <p:sp>
        <p:nvSpPr>
          <p:cNvPr id="10" name="Llamada con línea 2 9"/>
          <p:cNvSpPr/>
          <p:nvPr/>
        </p:nvSpPr>
        <p:spPr>
          <a:xfrm>
            <a:off x="9433226" y="597932"/>
            <a:ext cx="1970718" cy="4259168"/>
          </a:xfrm>
          <a:prstGeom prst="borderCallout2">
            <a:avLst>
              <a:gd name="adj1" fmla="val 20892"/>
              <a:gd name="adj2" fmla="val -2100"/>
              <a:gd name="adj3" fmla="val 20475"/>
              <a:gd name="adj4" fmla="val -337053"/>
              <a:gd name="adj5" fmla="val 13919"/>
              <a:gd name="adj6" fmla="val -336840"/>
            </a:avLst>
          </a:prstGeom>
          <a:ln w="28575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200" dirty="0" smtClean="0"/>
              <a:t>*Movimientos</a:t>
            </a:r>
            <a:r>
              <a:rPr lang="es-MX" sz="1200" dirty="0"/>
              <a:t>: Direcciona </a:t>
            </a:r>
            <a:r>
              <a:rPr lang="es-MX" sz="1200" dirty="0" smtClean="0"/>
              <a:t>a la pagina </a:t>
            </a:r>
            <a:r>
              <a:rPr lang="es-MX" sz="1200" dirty="0"/>
              <a:t>para poder ver los movimientos </a:t>
            </a:r>
            <a:r>
              <a:rPr lang="es-MX" sz="1200" dirty="0" smtClean="0"/>
              <a:t>registrados por Tesorería.</a:t>
            </a:r>
          </a:p>
          <a:p>
            <a:pPr algn="just"/>
            <a:endParaRPr lang="es-MX" sz="1200" dirty="0" smtClean="0"/>
          </a:p>
          <a:p>
            <a:pPr algn="just"/>
            <a:r>
              <a:rPr lang="es-MX" sz="1200" dirty="0"/>
              <a:t>*Conciliación de movimientos:</a:t>
            </a:r>
          </a:p>
          <a:p>
            <a:pPr algn="just"/>
            <a:r>
              <a:rPr lang="es-MX" sz="1200" dirty="0"/>
              <a:t>Permite ir a la pagina correspondiente para llevar a cabo la conciliación entre movimientos registrados por el usuario y los movimientos reflejados en el banco.</a:t>
            </a:r>
          </a:p>
          <a:p>
            <a:pPr algn="just"/>
            <a:endParaRPr lang="es-MX" sz="1200" dirty="0" smtClean="0"/>
          </a:p>
          <a:p>
            <a:pPr algn="just"/>
            <a:r>
              <a:rPr lang="es-MX" sz="1200" dirty="0" smtClean="0"/>
              <a:t>*Reportes: permite al usuario direccionarse a la sección para generar reportes de ingresos y egresos.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86488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4808300" y="667225"/>
            <a:ext cx="3509556" cy="52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REPORTE DE INGRESOS Y EGRESOS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icons.iconarchive.com/icons/hopstarter/sleek-xp-basic/96/Statistic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91" y="1099321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3220989" y="1700212"/>
            <a:ext cx="1524004" cy="781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Ingresos y Egresos del Día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656211" y="1700212"/>
            <a:ext cx="1524004" cy="781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Ingresos y Egresos del Mes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6" name="Picture 8" descr="http://icons.iconarchive.com/icons/aha-soft/business/128/pie-char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079" y="1032339"/>
            <a:ext cx="992785" cy="99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cons.iconarchive.com/icons/visualpharm/finance/128/pie-char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763" y="1032339"/>
            <a:ext cx="1048363" cy="104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8317856" y="1700212"/>
            <a:ext cx="1524004" cy="781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Ingresos y Egresos (periodo)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626804" y="667225"/>
            <a:ext cx="7872548" cy="4563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/>
          <p:cNvSpPr/>
          <p:nvPr/>
        </p:nvSpPr>
        <p:spPr>
          <a:xfrm>
            <a:off x="3114483" y="2793088"/>
            <a:ext cx="6897189" cy="23077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http://icons.iconarchive.com/icons/hopstarter/soft-scraps/64/Adobe-PDF-Documen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37" y="4592138"/>
            <a:ext cx="460228" cy="46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icons.iconarchive.com/icons/benjigarner/softdimension/48/Excel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057" y="459213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Llamada con línea 2 27"/>
          <p:cNvSpPr/>
          <p:nvPr/>
        </p:nvSpPr>
        <p:spPr>
          <a:xfrm>
            <a:off x="10703722" y="667226"/>
            <a:ext cx="1449367" cy="2032431"/>
          </a:xfrm>
          <a:prstGeom prst="borderCallout2">
            <a:avLst>
              <a:gd name="adj1" fmla="val 20892"/>
              <a:gd name="adj2" fmla="val -2100"/>
              <a:gd name="adj3" fmla="val 37251"/>
              <a:gd name="adj4" fmla="val -20875"/>
              <a:gd name="adj5" fmla="val 38117"/>
              <a:gd name="adj6" fmla="val -84453"/>
            </a:avLst>
          </a:prstGeom>
          <a:ln w="28575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200" dirty="0" smtClean="0"/>
              <a:t>Al hacer </a:t>
            </a:r>
            <a:r>
              <a:rPr lang="es-MX" sz="1200" dirty="0" err="1" smtClean="0"/>
              <a:t>click</a:t>
            </a:r>
            <a:r>
              <a:rPr lang="es-MX" sz="1200" dirty="0" smtClean="0"/>
              <a:t> aparecerá en pantalla un cuadro de dialogo que permitirá seleccionar el rango de fechas para generar el reporte.</a:t>
            </a:r>
          </a:p>
          <a:p>
            <a:pPr algn="just"/>
            <a:endParaRPr lang="en-US" sz="1200" dirty="0"/>
          </a:p>
        </p:txBody>
      </p:sp>
      <p:sp>
        <p:nvSpPr>
          <p:cNvPr id="29" name="Llamada con línea 2 28"/>
          <p:cNvSpPr/>
          <p:nvPr/>
        </p:nvSpPr>
        <p:spPr>
          <a:xfrm>
            <a:off x="10583258" y="2837327"/>
            <a:ext cx="1608743" cy="2884204"/>
          </a:xfrm>
          <a:prstGeom prst="borderCallout2">
            <a:avLst>
              <a:gd name="adj1" fmla="val 20892"/>
              <a:gd name="adj2" fmla="val -2100"/>
              <a:gd name="adj3" fmla="val 37251"/>
              <a:gd name="adj4" fmla="val -20875"/>
              <a:gd name="adj5" fmla="val 38672"/>
              <a:gd name="adj6" fmla="val -33494"/>
            </a:avLst>
          </a:prstGeom>
          <a:ln w="28575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200" dirty="0" smtClean="0"/>
              <a:t>Permite visualizar el reporte generado por cualquier opción seleccionada en la parte superior.</a:t>
            </a:r>
          </a:p>
          <a:p>
            <a:pPr algn="just"/>
            <a:endParaRPr lang="es-MX" sz="1200" dirty="0" smtClean="0"/>
          </a:p>
          <a:p>
            <a:r>
              <a:rPr lang="es-MX" sz="1200" dirty="0"/>
              <a:t> </a:t>
            </a:r>
            <a:r>
              <a:rPr lang="es-MX" sz="1200" dirty="0" smtClean="0"/>
              <a:t>     </a:t>
            </a:r>
            <a:r>
              <a:rPr lang="es-MX" sz="1200" dirty="0" smtClean="0"/>
              <a:t>Permite exportar el reporte en formato </a:t>
            </a:r>
            <a:r>
              <a:rPr lang="es-MX" sz="1200" dirty="0" err="1" smtClean="0"/>
              <a:t>pdf</a:t>
            </a:r>
            <a:endParaRPr lang="es-MX" sz="1200" dirty="0" smtClean="0"/>
          </a:p>
          <a:p>
            <a:endParaRPr lang="es-MX" sz="1200" dirty="0"/>
          </a:p>
          <a:p>
            <a:r>
              <a:rPr lang="es-MX" sz="1200" dirty="0"/>
              <a:t> </a:t>
            </a:r>
            <a:r>
              <a:rPr lang="es-MX" sz="1200" dirty="0" smtClean="0"/>
              <a:t>       Permite exportar el reporte a Excel</a:t>
            </a:r>
            <a:endParaRPr lang="en-US" sz="1200" dirty="0"/>
          </a:p>
        </p:txBody>
      </p:sp>
      <p:pic>
        <p:nvPicPr>
          <p:cNvPr id="30" name="Picture 12" descr="http://icons.iconarchive.com/icons/hopstarter/soft-scraps/64/Adobe-PDF-Documen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33" y="4250752"/>
            <a:ext cx="230114" cy="23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ttp://icons.iconarchive.com/icons/benjigarner/softdimension/48/Excel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722" y="493806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Llamada con línea 2 33"/>
          <p:cNvSpPr/>
          <p:nvPr/>
        </p:nvSpPr>
        <p:spPr>
          <a:xfrm>
            <a:off x="445309" y="379597"/>
            <a:ext cx="1735164" cy="1305483"/>
          </a:xfrm>
          <a:prstGeom prst="borderCallout2">
            <a:avLst>
              <a:gd name="adj1" fmla="val 26462"/>
              <a:gd name="adj2" fmla="val 98243"/>
              <a:gd name="adj3" fmla="val 86931"/>
              <a:gd name="adj4" fmla="val 116813"/>
              <a:gd name="adj5" fmla="val 87417"/>
              <a:gd name="adj6" fmla="val 178381"/>
            </a:avLst>
          </a:prstGeom>
          <a:ln w="28575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200" dirty="0" smtClean="0"/>
              <a:t>Al hacer </a:t>
            </a:r>
            <a:r>
              <a:rPr lang="es-MX" sz="1200" dirty="0" err="1" smtClean="0"/>
              <a:t>click</a:t>
            </a:r>
            <a:r>
              <a:rPr lang="es-MX" sz="1200" dirty="0" smtClean="0"/>
              <a:t> el sistema va a generar el reporte del día y lo pondrá visible en el </a:t>
            </a:r>
            <a:r>
              <a:rPr lang="es-MX" sz="1200" dirty="0" smtClean="0"/>
              <a:t>apar</a:t>
            </a:r>
            <a:r>
              <a:rPr lang="es-MX" sz="1200" dirty="0" smtClean="0"/>
              <a:t>tado inferior.</a:t>
            </a:r>
          </a:p>
          <a:p>
            <a:pPr algn="just"/>
            <a:endParaRPr lang="en-US" sz="1200" dirty="0"/>
          </a:p>
        </p:txBody>
      </p:sp>
      <p:sp>
        <p:nvSpPr>
          <p:cNvPr id="35" name="Llamada con línea 2 34"/>
          <p:cNvSpPr/>
          <p:nvPr/>
        </p:nvSpPr>
        <p:spPr>
          <a:xfrm>
            <a:off x="445309" y="2025125"/>
            <a:ext cx="1735164" cy="1305483"/>
          </a:xfrm>
          <a:prstGeom prst="borderCallout2">
            <a:avLst>
              <a:gd name="adj1" fmla="val 26462"/>
              <a:gd name="adj2" fmla="val 98243"/>
              <a:gd name="adj3" fmla="val 27561"/>
              <a:gd name="adj4" fmla="val 310542"/>
              <a:gd name="adj5" fmla="val 13373"/>
              <a:gd name="adj6" fmla="val 329450"/>
            </a:avLst>
          </a:prstGeom>
          <a:ln w="28575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200" dirty="0" smtClean="0"/>
              <a:t>Al hacer </a:t>
            </a:r>
            <a:r>
              <a:rPr lang="es-MX" sz="1200" dirty="0" err="1" smtClean="0"/>
              <a:t>click</a:t>
            </a:r>
            <a:r>
              <a:rPr lang="es-MX" sz="1200" dirty="0" smtClean="0"/>
              <a:t> aparecerá en pantalla un cuadro de dialogo que permitirá seleccionar el mes con que se va a generar el reporte</a:t>
            </a:r>
            <a:endParaRPr lang="es-MX" sz="1200" i="1" dirty="0" smtClean="0"/>
          </a:p>
          <a:p>
            <a:pPr algn="just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1602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558</Words>
  <Application>Microsoft Office PowerPoint</Application>
  <PresentationFormat>Panorámica</PresentationFormat>
  <Paragraphs>76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Itzel Ruiz</dc:creator>
  <cp:lastModifiedBy>Itzel Ruiz</cp:lastModifiedBy>
  <cp:revision>36</cp:revision>
  <dcterms:created xsi:type="dcterms:W3CDTF">2015-01-22T20:20:19Z</dcterms:created>
  <dcterms:modified xsi:type="dcterms:W3CDTF">2015-01-23T20:56:42Z</dcterms:modified>
</cp:coreProperties>
</file>