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66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66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30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40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27.jpeg" ContentType="image/jpe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C79EBE5-AC4C-4007-B821-E3C8F12443D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680946-9744-4B08-80E0-EDF51B9BED4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D2E23E-8573-4307-A66F-417F77F5492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2E93FC-A66E-48B9-8E6F-3B7C7216FD1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FE3655-1595-4849-B5CB-9BCCD8CF344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EAF525-FA9B-4CDA-8B60-EF9264BEDB2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EAA396-4DFB-4C26-B8E0-609840BA042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F05C19-5A5B-48FA-BCFA-57E4631B746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8552B8-223F-4ED0-9D8C-8D6B56F94AF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11EE515-32F1-428D-AA13-A93F9A40FCC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A0C3EF-3E1C-4D57-B234-0E057C12C86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270CAD6-2E21-46AD-A0EA-8607F4B6BFF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3ECA82-CAD2-4C25-9DD2-BA95062A2A4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0B6795-6917-4050-98D0-F5B5E037ECC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E4B2B9-4533-4FEA-81C1-7EECDF44390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EA49A3-41BF-4755-9716-85CA08D7A8A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4D2B343-5310-483D-BDB0-62B2F86722E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0D2AB3-38A7-4C9E-AAF1-019DC739831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07E852-D874-4E7C-8180-AD0D31B93C5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7F50C80-AC0D-41BF-ABD4-2F11B7D3E92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136F4D-8CE3-4197-B702-843562B1A44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F05980-1AA3-42BF-B051-5FE86083760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00F442-BFA6-4CB7-8D2F-51ED106CD9F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B6A72B-22C8-4008-92F0-F778DC6391D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746C77-C423-4D90-A973-0E2E67F19D3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C180766-6129-4F27-B8EC-15EB8F66924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8140AB-F21A-46DA-BED4-579CAD07A14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CCA33C1-287D-4B47-A7A2-E13107D1329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41DE3A0-3E23-4830-AC49-A1443BEBA44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260B0D-01C0-4B8B-B25F-C2622CDFA59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5EB45C-A714-473C-87D9-D27269B2FAB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077A07-BA83-4BC9-AC58-FB49EC2730D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EE9348-CC9C-4457-937A-76E4941BB30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5EB7EC-5953-4771-A57C-A5263F770A4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E0E111-EC08-451A-88A4-80D86283C30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8BD17C2-C45E-47FE-BEF6-B4FD412D8B7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FE534A-FE8A-47A0-B0E0-09C6755655C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2B91ED-62C8-4D83-90F3-A9033A97A89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8AE8A98-40D6-4E0A-B54E-30E8A2C4A56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AAB7ED-0D7C-4DF4-8D07-A8BD8D2902C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F03CEF-024F-44B8-8E39-2D1A01F265A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1D06E3-3912-4F7B-87E2-73A9B21C92C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ACD43F-56B4-44BA-95B3-72224741F66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9232C3-7449-4EA6-A72C-CFD14BF18FF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B916BEA-73DE-4F7C-8A2C-04BC3C2D243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3BDC20-7B35-44EF-B2F5-F2187A0FDE1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55BFC5-96B2-427D-A7A4-CA95209D8F8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033861-39C9-4D8A-B5D2-A272622A66E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A813C48-93D1-476B-BB64-299D65512F0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CD8547-5C39-459C-8636-B68C7ECF526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5960" cy="410328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A8C480B-301E-47DE-BC06-DC63F19FEF0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DB594D-C0D7-4211-89E8-6E92B17E43C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92862F-DA67-400F-A191-EF279AAD8CD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879CE5-2803-44AC-B2C2-9EE8C1F8712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1E1415-58A9-40EC-86FA-8878B2CA584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A8B84D-5915-4A62-AFE4-F5AD1AB71B9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094E94-503E-4C9E-B17E-15B51ADDF32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4D26CFE-A475-40C6-A312-A0982A777C8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8623AB-E6B2-4494-A438-66C906ED28A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A9C964-7527-4E04-A1F2-E08BA4E79F2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6D5889-EBA2-49AB-9D31-FE9964DDF13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DDEB58-3F6C-4C96-9FB1-DE06096ADBE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7E2958-330B-47C5-B080-0A66D543970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F17480-77BE-4C18-B21D-E5E48341809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0D3B40-C5B3-49C8-86D1-7A3A20A7416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328FB3-7C17-428E-8A3C-43502E25C25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8480" cy="4106160"/>
          </a:xfrm>
          <a:prstGeom prst="rect">
            <a:avLst/>
          </a:prstGeom>
        </p:spPr>
        <p:txBody>
          <a:bodyPr lIns="85680" rIns="85680" tIns="42840" bIns="4284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6" descr=""/>
          <p:cNvPicPr/>
          <p:nvPr/>
        </p:nvPicPr>
        <p:blipFill>
          <a:blip r:embed="rId2"/>
          <a:srcRect l="26766" t="0" r="51445" b="0"/>
          <a:stretch>
            <a:fillRect/>
          </a:stretch>
        </p:blipFill>
        <p:spPr>
          <a:xfrm>
            <a:off x="8329680" y="6462360"/>
            <a:ext cx="778680" cy="3945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0800"/>
            <a:ext cx="9142920" cy="107892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id="2" name="Рисунок 8" descr=""/>
          <p:cNvPicPr/>
          <p:nvPr/>
        </p:nvPicPr>
        <p:blipFill>
          <a:blip r:embed="rId3"/>
          <a:srcRect l="4476" t="10761" r="70533" b="10498"/>
          <a:stretch>
            <a:fillRect/>
          </a:stretch>
        </p:blipFill>
        <p:spPr>
          <a:xfrm>
            <a:off x="7567560" y="119520"/>
            <a:ext cx="1523520" cy="8618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1625040"/>
            <a:ext cx="9142920" cy="359892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id="4" name="Рисунок 8" descr=""/>
          <p:cNvPicPr/>
          <p:nvPr/>
        </p:nvPicPr>
        <p:blipFill>
          <a:blip r:embed="rId4"/>
          <a:srcRect l="0" t="0" r="72807" b="0"/>
          <a:stretch>
            <a:fillRect/>
          </a:stretch>
        </p:blipFill>
        <p:spPr>
          <a:xfrm>
            <a:off x="3196800" y="312840"/>
            <a:ext cx="2484720" cy="102888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2"/>
          <a:srcRect l="26766" t="0" r="51445" b="0"/>
          <a:stretch>
            <a:fillRect/>
          </a:stretch>
        </p:blipFill>
        <p:spPr>
          <a:xfrm>
            <a:off x="8329680" y="6462360"/>
            <a:ext cx="778680" cy="394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0" y="10800"/>
            <a:ext cx="9142920" cy="107892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id="43" name="Рисунок 8" descr=""/>
          <p:cNvPicPr/>
          <p:nvPr/>
        </p:nvPicPr>
        <p:blipFill>
          <a:blip r:embed="rId3"/>
          <a:srcRect l="4476" t="10761" r="70533" b="10498"/>
          <a:stretch>
            <a:fillRect/>
          </a:stretch>
        </p:blipFill>
        <p:spPr>
          <a:xfrm>
            <a:off x="7567560" y="119520"/>
            <a:ext cx="1523520" cy="86184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Рисунок 6" descr=""/>
          <p:cNvPicPr/>
          <p:nvPr/>
        </p:nvPicPr>
        <p:blipFill>
          <a:blip r:embed="rId2"/>
          <a:srcRect l="26766" t="0" r="51445" b="0"/>
          <a:stretch>
            <a:fillRect/>
          </a:stretch>
        </p:blipFill>
        <p:spPr>
          <a:xfrm>
            <a:off x="8329680" y="6462360"/>
            <a:ext cx="778680" cy="3945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0" y="10800"/>
            <a:ext cx="9142920" cy="107892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id="82" name="Рисунок 8" descr=""/>
          <p:cNvPicPr/>
          <p:nvPr/>
        </p:nvPicPr>
        <p:blipFill>
          <a:blip r:embed="rId3"/>
          <a:srcRect l="4476" t="10761" r="70533" b="10498"/>
          <a:stretch>
            <a:fillRect/>
          </a:stretch>
        </p:blipFill>
        <p:spPr>
          <a:xfrm>
            <a:off x="7567560" y="119520"/>
            <a:ext cx="1523520" cy="861840"/>
          </a:xfrm>
          <a:prstGeom prst="rect">
            <a:avLst/>
          </a:prstGeom>
          <a:ln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6" descr=""/>
          <p:cNvPicPr/>
          <p:nvPr/>
        </p:nvPicPr>
        <p:blipFill>
          <a:blip r:embed="rId2"/>
          <a:srcRect l="26766" t="0" r="51445" b="0"/>
          <a:stretch>
            <a:fillRect/>
          </a:stretch>
        </p:blipFill>
        <p:spPr>
          <a:xfrm>
            <a:off x="8329680" y="6462360"/>
            <a:ext cx="778680" cy="39456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0" y="10800"/>
            <a:ext cx="9142920" cy="107892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id="121" name="Рисунок 8" descr=""/>
          <p:cNvPicPr/>
          <p:nvPr/>
        </p:nvPicPr>
        <p:blipFill>
          <a:blip r:embed="rId3"/>
          <a:srcRect l="4476" t="10761" r="70533" b="10498"/>
          <a:stretch>
            <a:fillRect/>
          </a:stretch>
        </p:blipFill>
        <p:spPr>
          <a:xfrm>
            <a:off x="7567560" y="119520"/>
            <a:ext cx="1523520" cy="861840"/>
          </a:xfrm>
          <a:prstGeom prst="rect">
            <a:avLst/>
          </a:prstGeom>
          <a:ln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Рисунок 6" descr=""/>
          <p:cNvPicPr/>
          <p:nvPr/>
        </p:nvPicPr>
        <p:blipFill>
          <a:blip r:embed="rId2"/>
          <a:srcRect l="26766" t="0" r="51445" b="0"/>
          <a:stretch>
            <a:fillRect/>
          </a:stretch>
        </p:blipFill>
        <p:spPr>
          <a:xfrm>
            <a:off x="8329680" y="6462360"/>
            <a:ext cx="778680" cy="39456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10800"/>
            <a:ext cx="9142920" cy="107892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id="160" name="Рисунок 8" descr=""/>
          <p:cNvPicPr/>
          <p:nvPr/>
        </p:nvPicPr>
        <p:blipFill>
          <a:blip r:embed="rId3"/>
          <a:srcRect l="4476" t="10761" r="70533" b="10498"/>
          <a:stretch>
            <a:fillRect/>
          </a:stretch>
        </p:blipFill>
        <p:spPr>
          <a:xfrm>
            <a:off x="7567560" y="119520"/>
            <a:ext cx="1523520" cy="86184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168120" y="1600200"/>
            <a:ext cx="8843040" cy="4798080"/>
          </a:xfrm>
          <a:prstGeom prst="rect">
            <a:avLst/>
          </a:prstGeom>
          <a:solidFill>
            <a:srgbClr val="eaeaea"/>
          </a:solidFill>
          <a:ln w="25560">
            <a:noFill/>
          </a:ln>
        </p:spPr>
      </p:sp>
      <p:sp>
        <p:nvSpPr>
          <p:cNvPr id="16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Рисунок 6" descr=""/>
          <p:cNvPicPr/>
          <p:nvPr/>
        </p:nvPicPr>
        <p:blipFill>
          <a:blip r:embed="rId2"/>
          <a:srcRect l="26766" t="0" r="51445" b="0"/>
          <a:stretch>
            <a:fillRect/>
          </a:stretch>
        </p:blipFill>
        <p:spPr>
          <a:xfrm>
            <a:off x="8329680" y="6462360"/>
            <a:ext cx="778680" cy="39456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0" y="10800"/>
            <a:ext cx="9142920" cy="107892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id="200" name="Рисунок 8" descr=""/>
          <p:cNvPicPr/>
          <p:nvPr/>
        </p:nvPicPr>
        <p:blipFill>
          <a:blip r:embed="rId3"/>
          <a:srcRect l="4476" t="10761" r="70533" b="10498"/>
          <a:stretch>
            <a:fillRect/>
          </a:stretch>
        </p:blipFill>
        <p:spPr>
          <a:xfrm>
            <a:off x="7567560" y="119520"/>
            <a:ext cx="1523520" cy="861840"/>
          </a:xfrm>
          <a:prstGeom prst="rect">
            <a:avLst/>
          </a:prstGeom>
          <a:ln>
            <a:noFill/>
          </a:ln>
        </p:spPr>
      </p:pic>
      <p:sp>
        <p:nvSpPr>
          <p:cNvPr id="201" name="Line 2"/>
          <p:cNvSpPr/>
          <p:nvPr/>
        </p:nvSpPr>
        <p:spPr>
          <a:xfrm>
            <a:off x="159480" y="1224360"/>
            <a:ext cx="8820000" cy="0"/>
          </a:xfrm>
          <a:prstGeom prst="line">
            <a:avLst/>
          </a:prstGeom>
          <a:ln cap="rnd" w="19080">
            <a:solidFill>
              <a:srgbClr val="5f5f5f"/>
            </a:solidFill>
            <a:custDash>
              <a:ds d="53000" sp="53000"/>
            </a:custDash>
            <a:round/>
          </a:ln>
        </p:spPr>
      </p:sp>
      <p:pic>
        <p:nvPicPr>
          <p:cNvPr id="202" name="Рисунок 8" descr=""/>
          <p:cNvPicPr/>
          <p:nvPr/>
        </p:nvPicPr>
        <p:blipFill>
          <a:blip r:embed="rId4"/>
          <a:srcRect l="0" t="0" r="72807" b="0"/>
          <a:stretch>
            <a:fillRect/>
          </a:stretch>
        </p:blipFill>
        <p:spPr>
          <a:xfrm>
            <a:off x="3329280" y="75600"/>
            <a:ext cx="2484720" cy="1028880"/>
          </a:xfrm>
          <a:prstGeom prst="rect">
            <a:avLst/>
          </a:prstGeom>
          <a:ln>
            <a:noFill/>
          </a:ln>
        </p:spPr>
      </p:pic>
      <p:sp>
        <p:nvSpPr>
          <p:cNvPr id="20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68120" y="2237760"/>
            <a:ext cx="4402800" cy="237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PF Isotext Pro"/>
              </a:rPr>
              <a:t>Web технологии</a:t>
            </a:r>
            <a:endParaRPr/>
          </a:p>
        </p:txBody>
      </p:sp>
      <p:pic>
        <p:nvPicPr>
          <p:cNvPr id="245" name="Рисунок 4" descr=""/>
          <p:cNvPicPr/>
          <p:nvPr/>
        </p:nvPicPr>
        <p:blipFill>
          <a:blip r:embed="rId1"/>
          <a:srcRect l="0" t="369" r="0" b="369"/>
          <a:stretch>
            <a:fillRect/>
          </a:stretch>
        </p:blipFill>
        <p:spPr>
          <a:xfrm>
            <a:off x="4663440" y="2066400"/>
            <a:ext cx="4120200" cy="241344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1371600" y="5225040"/>
            <a:ext cx="6399720" cy="70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PF Isotext Pro"/>
              </a:rPr>
              <a:t>Дмитрий Смаль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Число хостов в Internet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3F8ECC1-B479-4528-AF48-2AE80919C944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pic>
        <p:nvPicPr>
          <p:cNvPr id="29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8120" y="1908000"/>
            <a:ext cx="8818920" cy="418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Браузерные войны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FE466C-424C-47D2-B6A0-C2971FF4B05C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pic>
        <p:nvPicPr>
          <p:cNvPr id="29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8120" y="1600200"/>
            <a:ext cx="8225640" cy="479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68120" y="1600200"/>
            <a:ext cx="8843040" cy="41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Web 1.0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―</a:t>
            </a: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до .com bubble.  Статичное содержание страниц, аскетичный дизайн, чаты, форумы, гостевые книги.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Web 2.0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новое поколение сайтов (после 2001) User-generated content. Предоставление и потребление API. RSS. Обновление страниц “на лету” (ajax).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Web 3.0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??? Community-generated content. Семантическая паутина. Уникальные идентификаторы и микроформаты. Аскетичный дизайн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Эволюция web сайтов</a:t>
            </a:r>
            <a:endParaRPr/>
          </a:p>
        </p:txBody>
      </p:sp>
      <p:sp>
        <p:nvSpPr>
          <p:cNvPr id="301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649FB61-FA90-4D8F-AD70-F804646418BC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74600" y="1646280"/>
            <a:ext cx="8603280" cy="48456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CustomShape 2"/>
          <p:cNvSpPr/>
          <p:nvPr/>
        </p:nvSpPr>
        <p:spPr>
          <a:xfrm>
            <a:off x="395280" y="196920"/>
            <a:ext cx="583128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CustomShape 3"/>
          <p:cNvSpPr/>
          <p:nvPr/>
        </p:nvSpPr>
        <p:spPr>
          <a:xfrm>
            <a:off x="380880" y="2651760"/>
            <a:ext cx="8380800" cy="15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Ситуация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на сегодняшний день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59BBBC-D4AE-4FDF-B916-ECEAB9831B02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69920" y="1600200"/>
            <a:ext cx="860328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Клиент-серверная архитектура. Тонкие клиенты.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Глобальные приложения: социальные сети,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поиск, почта – big data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Мобильные приложения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Software as a Service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Облачные сервисы</a:t>
            </a:r>
            <a:endParaRPr/>
          </a:p>
        </p:txBody>
      </p:sp>
      <p:pic>
        <p:nvPicPr>
          <p:cNvPr id="30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97280" y="3887640"/>
            <a:ext cx="4313880" cy="2510280"/>
          </a:xfrm>
          <a:prstGeom prst="rect">
            <a:avLst/>
          </a:prstGeom>
          <a:ln>
            <a:noFill/>
          </a:ln>
        </p:spPr>
      </p:pic>
      <p:sp>
        <p:nvSpPr>
          <p:cNvPr id="308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Тенденции развития ПО</a:t>
            </a:r>
            <a:endParaRPr/>
          </a:p>
        </p:txBody>
      </p:sp>
      <p:sp>
        <p:nvSpPr>
          <p:cNvPr id="309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D2A877F-F8D6-4B43-9828-DEE6A2DD0BBF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68120" y="1600200"/>
            <a:ext cx="884304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Традиционные сайты: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новости, блоги, wiki, базы знаний, визитки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Глобальные приложения: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почтовые сервисы, поиск, социальные сети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E-commerce: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магазины, бронирование, цифровая дистрибуция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Замена desktop приложениям: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банк-клиенты, CRM, корпоративный софт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SAAS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то же cамое, но онлайн</a:t>
            </a:r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Web приложения</a:t>
            </a:r>
            <a:endParaRPr/>
          </a:p>
        </p:txBody>
      </p:sp>
      <p:sp>
        <p:nvSpPr>
          <p:cNvPr id="312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E720B6E-B7BF-4DBE-86B3-B9EC3512CA7C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68120" y="1600200"/>
            <a:ext cx="884304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Front-end разработка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Back-end разработка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Разработка под мобильные платформы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Инфраструктура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Архитектура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Системное программирование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Прочее (seo, security, management)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Чем можно заняться ?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A9C006-8817-4768-9477-F8D38832D6B6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80880" y="2792520"/>
            <a:ext cx="8380800" cy="15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Как работает сеть ?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55D28D3-8FE9-4CB6-A8B5-8891B893EF13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" y="1141560"/>
            <a:ext cx="9106920" cy="5646960"/>
          </a:xfrm>
          <a:prstGeom prst="rect">
            <a:avLst/>
          </a:prstGeom>
          <a:ln>
            <a:noFill/>
          </a:ln>
        </p:spPr>
      </p:pic>
      <p:sp>
        <p:nvSpPr>
          <p:cNvPr id="319" name="CustomShape 1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ISO - OSI</a:t>
            </a:r>
            <a:endParaRPr/>
          </a:p>
        </p:txBody>
      </p:sp>
      <p:pic>
        <p:nvPicPr>
          <p:cNvPr id="320" name="Рисунок 6" descr=""/>
          <p:cNvPicPr/>
          <p:nvPr/>
        </p:nvPicPr>
        <p:blipFill>
          <a:blip r:embed="rId2"/>
          <a:srcRect l="26766" t="0" r="51445" b="0"/>
          <a:stretch>
            <a:fillRect/>
          </a:stretch>
        </p:blipFill>
        <p:spPr>
          <a:xfrm>
            <a:off x="8329680" y="6462360"/>
            <a:ext cx="778680" cy="394560"/>
          </a:xfrm>
          <a:prstGeom prst="rect">
            <a:avLst/>
          </a:prstGeom>
          <a:ln>
            <a:noFill/>
          </a:ln>
        </p:spPr>
      </p:pic>
      <p:sp>
        <p:nvSpPr>
          <p:cNvPr id="321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7457631-D17A-42BE-9EDC-175F9AD5D82F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68120" y="1600200"/>
            <a:ext cx="884304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Физический: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управление средой, сигналом, кодирование потока битов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Канальный: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физическая адресация, передача между двумя интерфейсами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Сетевой: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логическая адресация, передача между двумя хостами, передача в гетерогенных сетях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Транспортный: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надежная доставка, передача между двумя приложениями, управление потоком байтов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Назначение уровней</a:t>
            </a:r>
            <a:endParaRPr/>
          </a:p>
        </p:txBody>
      </p:sp>
      <p:sp>
        <p:nvSpPr>
          <p:cNvPr id="324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2B7C15E-0F54-47E3-93B5-1F61FA89C64F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74600" y="1646280"/>
            <a:ext cx="8603280" cy="48456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CustomShape 2"/>
          <p:cNvSpPr/>
          <p:nvPr/>
        </p:nvSpPr>
        <p:spPr>
          <a:xfrm>
            <a:off x="395280" y="196920"/>
            <a:ext cx="583128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CustomShape 3"/>
          <p:cNvSpPr/>
          <p:nvPr/>
        </p:nvSpPr>
        <p:spPr>
          <a:xfrm>
            <a:off x="380880" y="2651760"/>
            <a:ext cx="8380800" cy="15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О чем этот курс ?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2B1C0FE-A8F6-4A6D-A5A1-88D200D5B6FD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80880" y="2651760"/>
            <a:ext cx="8380800" cy="15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Internet Protocol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IP</a:t>
            </a:r>
            <a:endParaRPr/>
          </a:p>
        </p:txBody>
      </p:sp>
      <p:sp>
        <p:nvSpPr>
          <p:cNvPr id="327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636C1F6-902C-4C78-BEFC-8F83FEAE08D5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68120" y="1600200"/>
            <a:ext cx="8533440" cy="394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Глобальная адресация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Передача в гетерогенной сети (сегментация)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Маршрутизация пакетов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Задачи IP протокола</a:t>
            </a:r>
            <a:endParaRPr/>
          </a:p>
        </p:txBody>
      </p:sp>
      <p:sp>
        <p:nvSpPr>
          <p:cNvPr id="330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1FB9530-F848-446B-91B3-155987F81A18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1600200"/>
            <a:ext cx="7789680" cy="5180400"/>
          </a:xfrm>
          <a:prstGeom prst="rect">
            <a:avLst/>
          </a:prstGeom>
          <a:ln>
            <a:noFill/>
          </a:ln>
        </p:spPr>
      </p:pic>
      <p:sp>
        <p:nvSpPr>
          <p:cNvPr id="332" name="CustomShape 1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Схема IP сети</a:t>
            </a:r>
            <a:endParaRPr/>
          </a:p>
        </p:txBody>
      </p:sp>
      <p:pic>
        <p:nvPicPr>
          <p:cNvPr id="333" name="Рисунок 8" descr=""/>
          <p:cNvPicPr/>
          <p:nvPr/>
        </p:nvPicPr>
        <p:blipFill>
          <a:blip r:embed="rId2"/>
          <a:srcRect l="26766" t="0" r="51445" b="0"/>
          <a:stretch>
            <a:fillRect/>
          </a:stretch>
        </p:blipFill>
        <p:spPr>
          <a:xfrm>
            <a:off x="8329680" y="6462360"/>
            <a:ext cx="778680" cy="39456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F82692-0D70-48C1-8B52-411BC6D5DD41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68120" y="1600200"/>
            <a:ext cx="860328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94.100.191.201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один из адресов Mail.Ru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127.0.0.1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всегда адрес лок. компьютера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192.168.12.14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private ip (не уникален)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192.168.0.0/16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адрес подсети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12.0xbad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тоже валидный адрес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2001:0db8:11a3:09d7:1f34:8a2e:07a0:765d</a:t>
            </a:r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IP адресация</a:t>
            </a:r>
            <a:endParaRPr/>
          </a:p>
        </p:txBody>
      </p:sp>
      <p:sp>
        <p:nvSpPr>
          <p:cNvPr id="337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E5CCC78-1865-4408-8B05-11BEBA3CEA14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6040" y="1612800"/>
            <a:ext cx="8250840" cy="3972600"/>
          </a:xfrm>
          <a:prstGeom prst="rect">
            <a:avLst/>
          </a:prstGeom>
          <a:ln>
            <a:noFill/>
          </a:ln>
        </p:spPr>
      </p:pic>
      <p:sp>
        <p:nvSpPr>
          <p:cNvPr id="339" name="CustomShape 1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Иерархия IP адресов</a:t>
            </a:r>
            <a:endParaRPr/>
          </a:p>
        </p:txBody>
      </p:sp>
      <p:sp>
        <p:nvSpPr>
          <p:cNvPr id="340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23B60A-EA3D-441E-86D8-0A2C33B16FAA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68120" y="1600200"/>
            <a:ext cx="8603280" cy="394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Получение дейтограммы, определение ip получателя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Поиск в таблице маршрутизации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Не найдено → отбрасываем пакет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Выбор наиболее приоритетного маршрута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(по префиксу, по дистанции, по ширине канала)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Передача дейтограммы через нужный интерфес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Алгоритм роутера</a:t>
            </a:r>
            <a:endParaRPr/>
          </a:p>
        </p:txBody>
      </p:sp>
      <p:sp>
        <p:nvSpPr>
          <p:cNvPr id="343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BEC79B2-A5DA-4FD9-AA02-DBC5CB34DC8A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80880" y="2651760"/>
            <a:ext cx="8380800" cy="15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Domain Name System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DNS</a:t>
            </a:r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9855416-A69F-4616-9D0B-6E6A22AF5CB1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DNS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77C4E86-B555-446D-8C7A-B6EB939F3F40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pic>
        <p:nvPicPr>
          <p:cNvPr id="34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6720" y="1600200"/>
            <a:ext cx="8542440" cy="479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2" descr=""/>
          <p:cNvPicPr/>
          <p:nvPr/>
        </p:nvPicPr>
        <p:blipFill>
          <a:blip r:embed="rId1"/>
          <a:srcRect l="8848" t="0" r="8325" b="0"/>
          <a:stretch>
            <a:fillRect/>
          </a:stretch>
        </p:blipFill>
        <p:spPr>
          <a:xfrm>
            <a:off x="933480" y="1453680"/>
            <a:ext cx="7266600" cy="5403240"/>
          </a:xfrm>
          <a:prstGeom prst="rect">
            <a:avLst/>
          </a:prstGeom>
          <a:ln>
            <a:noFill/>
          </a:ln>
        </p:spPr>
      </p:pic>
      <p:sp>
        <p:nvSpPr>
          <p:cNvPr id="351" name="CustomShape 1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DNS ― domain vs zone</a:t>
            </a:r>
            <a:endParaRPr/>
          </a:p>
        </p:txBody>
      </p:sp>
      <p:sp>
        <p:nvSpPr>
          <p:cNvPr id="352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054A961-105D-444B-86E1-3212160B7E3F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Picture 2" descr=""/>
          <p:cNvPicPr/>
          <p:nvPr/>
        </p:nvPicPr>
        <p:blipFill>
          <a:blip r:embed="rId1"/>
          <a:srcRect l="8848" t="0" r="8325" b="0"/>
          <a:stretch>
            <a:fillRect/>
          </a:stretch>
        </p:blipFill>
        <p:spPr>
          <a:xfrm>
            <a:off x="933480" y="1453680"/>
            <a:ext cx="7266600" cy="5403240"/>
          </a:xfrm>
          <a:prstGeom prst="rect">
            <a:avLst/>
          </a:prstGeom>
          <a:ln>
            <a:noFill/>
          </a:ln>
        </p:spPr>
      </p:pic>
      <p:sp>
        <p:nvSpPr>
          <p:cNvPr id="354" name="CustomShape 1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DNS ― domain vs zone</a:t>
            </a:r>
            <a:endParaRPr/>
          </a:p>
        </p:txBody>
      </p:sp>
      <p:sp>
        <p:nvSpPr>
          <p:cNvPr id="355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7862B96-F609-444C-AEBD-F34E08015AB8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pic>
        <p:nvPicPr>
          <p:cNvPr id="356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0"/>
            <a:ext cx="9142920" cy="685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95280" y="196920"/>
            <a:ext cx="583128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C144F5F-8C58-4BD0-B148-B9D1DC0A8B68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168120" y="1600200"/>
            <a:ext cx="8843040" cy="1258920"/>
          </a:xfrm>
          <a:prstGeom prst="rect">
            <a:avLst/>
          </a:prstGeom>
          <a:noFill/>
          <a:ln w="25560">
            <a:noFill/>
          </a:ln>
        </p:spPr>
        <p:txBody>
          <a:bodyPr lIns="180000" rIns="72000" tIns="36000" bIns="36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PF Isotext Pro"/>
              </a:rPr>
              <a:t>Как программировать на PHP / Java?</a:t>
            </a: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168120" y="3369600"/>
            <a:ext cx="8843040" cy="1258920"/>
          </a:xfrm>
          <a:prstGeom prst="rect">
            <a:avLst/>
          </a:prstGeom>
          <a:noFill/>
          <a:ln w="25560">
            <a:noFill/>
          </a:ln>
        </p:spPr>
        <p:txBody>
          <a:bodyPr lIns="180000" rIns="72000" tIns="36000" bIns="36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PF Isotext Pro"/>
              </a:rPr>
              <a:t>Как сверстать красивую страничку?</a:t>
            </a:r>
            <a:endParaRPr/>
          </a:p>
        </p:txBody>
      </p:sp>
      <p:sp>
        <p:nvSpPr>
          <p:cNvPr id="255" name="CustomShape 5"/>
          <p:cNvSpPr/>
          <p:nvPr/>
        </p:nvSpPr>
        <p:spPr>
          <a:xfrm>
            <a:off x="168120" y="5139360"/>
            <a:ext cx="8843040" cy="1258920"/>
          </a:xfrm>
          <a:prstGeom prst="rect">
            <a:avLst/>
          </a:prstGeom>
          <a:noFill/>
          <a:ln w="25560">
            <a:noFill/>
          </a:ln>
        </p:spPr>
        <p:txBody>
          <a:bodyPr lIns="180000" rIns="72000" tIns="36000" bIns="36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PF Isotext Pro"/>
              </a:rPr>
              <a:t>Как сделать сайт?</a:t>
            </a:r>
            <a:endParaRPr/>
          </a:p>
        </p:txBody>
      </p:sp>
      <p:sp>
        <p:nvSpPr>
          <p:cNvPr id="256" name="Line 6"/>
          <p:cNvSpPr/>
          <p:nvPr/>
        </p:nvSpPr>
        <p:spPr>
          <a:xfrm>
            <a:off x="159480" y="4884120"/>
            <a:ext cx="8820000" cy="0"/>
          </a:xfrm>
          <a:prstGeom prst="line">
            <a:avLst/>
          </a:prstGeom>
          <a:ln cap="rnd" w="19080">
            <a:solidFill>
              <a:srgbClr val="5f5f5f"/>
            </a:solidFill>
            <a:custDash>
              <a:ds d="53000" sp="53000"/>
            </a:custDash>
            <a:round/>
          </a:ln>
        </p:spPr>
      </p:sp>
      <p:sp>
        <p:nvSpPr>
          <p:cNvPr id="257" name="Line 7"/>
          <p:cNvSpPr/>
          <p:nvPr/>
        </p:nvSpPr>
        <p:spPr>
          <a:xfrm>
            <a:off x="191880" y="3114720"/>
            <a:ext cx="8820000" cy="0"/>
          </a:xfrm>
          <a:prstGeom prst="line">
            <a:avLst/>
          </a:prstGeom>
          <a:ln cap="rnd" w="19080">
            <a:solidFill>
              <a:srgbClr val="5f5f5f"/>
            </a:solidFill>
            <a:custDash>
              <a:ds d="53000" sp="53000"/>
            </a:custDash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168120" y="1600200"/>
            <a:ext cx="860328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Отличие домена и зоны DNS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Что возвращает DNS? Виды записей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Рекурсивные и итеративные запросы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Обратные зоны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CDN – content delivery network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Google public DNS – 8.8.8.8  8.8.4.4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DNS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79B6C2E-736E-41CC-8BC7-70E98DB2C502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80880" y="2651760"/>
            <a:ext cx="8380800" cy="15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Transmission Control Protocol</a:t>
            </a:r>
            <a:endParaRPr/>
          </a:p>
        </p:txBody>
      </p:sp>
      <p:sp>
        <p:nvSpPr>
          <p:cNvPr id="361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TCP</a:t>
            </a:r>
            <a:endParaRPr/>
          </a:p>
        </p:txBody>
      </p:sp>
      <p:sp>
        <p:nvSpPr>
          <p:cNvPr id="362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17A6F1C-03E1-4580-936F-E70E3C1F2D29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168120" y="1600200"/>
            <a:ext cx="8603280" cy="476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Адресация приложения в пределах хоста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Последовательное двустороннее соединение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Надежная доставка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Управление потоком</a:t>
            </a:r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Задачи протокола TCP</a:t>
            </a:r>
            <a:endParaRPr/>
          </a:p>
        </p:txBody>
      </p:sp>
      <p:sp>
        <p:nvSpPr>
          <p:cNvPr id="365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36A9549-9EC8-4B9F-A139-E965F73D3DF9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68120" y="1600200"/>
            <a:ext cx="884304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Порты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Well-known: SSH=20, FTP=21,22, HTTP=80, SMTP=25, POP3=110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Привилегированные (&lt;1024)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Остальные (&gt;=1024)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Сокеты (sockets)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Серверные (bind, listen, accept)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Клиентские (connect, send, recv)</a:t>
            </a:r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TCP</a:t>
            </a:r>
            <a:endParaRPr/>
          </a:p>
        </p:txBody>
      </p:sp>
      <p:sp>
        <p:nvSpPr>
          <p:cNvPr id="368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73566C9-1E6D-4F45-A723-4CC5E4AB9D3B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41280"/>
            <a:ext cx="9142920" cy="5615640"/>
          </a:xfrm>
          <a:prstGeom prst="rect">
            <a:avLst/>
          </a:prstGeom>
          <a:ln>
            <a:noFill/>
          </a:ln>
        </p:spPr>
      </p:pic>
      <p:sp>
        <p:nvSpPr>
          <p:cNvPr id="370" name="CustomShape 1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TCP сегмент</a:t>
            </a:r>
            <a:endParaRPr/>
          </a:p>
        </p:txBody>
      </p:sp>
      <p:pic>
        <p:nvPicPr>
          <p:cNvPr id="371" name="Рисунок 6" descr=""/>
          <p:cNvPicPr/>
          <p:nvPr/>
        </p:nvPicPr>
        <p:blipFill>
          <a:blip r:embed="rId2"/>
          <a:srcRect l="26766" t="0" r="51445" b="0"/>
          <a:stretch>
            <a:fillRect/>
          </a:stretch>
        </p:blipFill>
        <p:spPr>
          <a:xfrm>
            <a:off x="8329680" y="6462360"/>
            <a:ext cx="778680" cy="39456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DFDA9C0-A520-43FD-B00B-C8B523678A13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80" y="1600200"/>
            <a:ext cx="8884080" cy="4244040"/>
          </a:xfrm>
          <a:prstGeom prst="rect">
            <a:avLst/>
          </a:prstGeom>
          <a:ln>
            <a:noFill/>
          </a:ln>
        </p:spPr>
      </p:pic>
      <p:sp>
        <p:nvSpPr>
          <p:cNvPr id="374" name="CustomShape 1"/>
          <p:cNvSpPr/>
          <p:nvPr/>
        </p:nvSpPr>
        <p:spPr>
          <a:xfrm>
            <a:off x="168120" y="5851440"/>
            <a:ext cx="714420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Round Trip Time (0.5ms / 150ms)</a:t>
            </a:r>
            <a:endParaRPr/>
          </a:p>
        </p:txBody>
      </p:sp>
      <p:sp>
        <p:nvSpPr>
          <p:cNvPr id="375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TCP handshake</a:t>
            </a:r>
            <a:endParaRPr/>
          </a:p>
        </p:txBody>
      </p:sp>
      <p:sp>
        <p:nvSpPr>
          <p:cNvPr id="376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035CEAC-FED9-4B8B-9D9B-C3AB2B8F72A8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65240" y="1600200"/>
            <a:ext cx="891108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import socket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s = socket.socket(socket.AF_INET,socket.SOCK_STREAM)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s.bind(('127.0.0.1', 8080))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s.listen(10)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while True: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conn, addr = s.accept()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data = conn.recv(1024)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conn.send(data)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conn.close()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8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TCP сервер</a:t>
            </a:r>
            <a:endParaRPr/>
          </a:p>
        </p:txBody>
      </p:sp>
      <p:sp>
        <p:nvSpPr>
          <p:cNvPr id="379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34487DB-2085-428C-A71F-8783F753A8BF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68120" y="1600200"/>
            <a:ext cx="891108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import socket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s = socket.socket(socket.AF_INET,socket.SOCK_STREAM)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s.connect(('127.0.0.1', 8080))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s.send('Hello world')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print s.recv(1024)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s.close()</a:t>
            </a:r>
            <a:endParaRPr/>
          </a:p>
        </p:txBody>
      </p:sp>
      <p:sp>
        <p:nvSpPr>
          <p:cNvPr id="381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TCP клиент</a:t>
            </a:r>
            <a:endParaRPr/>
          </a:p>
        </p:txBody>
      </p:sp>
      <p:sp>
        <p:nvSpPr>
          <p:cNvPr id="382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846F175-23CC-4338-8377-A638EA7A4256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68120" y="2143080"/>
            <a:ext cx="8911080" cy="406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def myreceive(sock, msglen):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msg = ''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while len(msg) &lt; msglen: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chunk = sock.recv(msglen-len(msg))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if chunk == '':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raise RuntimeError("broken")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msg = msg + chunk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return msg</a:t>
            </a:r>
            <a:endParaRPr/>
          </a:p>
        </p:txBody>
      </p:sp>
      <p:sp>
        <p:nvSpPr>
          <p:cNvPr id="384" name="CustomShape 2"/>
          <p:cNvSpPr/>
          <p:nvPr/>
        </p:nvSpPr>
        <p:spPr>
          <a:xfrm>
            <a:off x="168120" y="1600200"/>
            <a:ext cx="761724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http://docs.python.org/2/howto/sockets.html</a:t>
            </a:r>
            <a:endParaRPr/>
          </a:p>
        </p:txBody>
      </p:sp>
      <p:sp>
        <p:nvSpPr>
          <p:cNvPr id="385" name="CustomShape 3"/>
          <p:cNvSpPr/>
          <p:nvPr/>
        </p:nvSpPr>
        <p:spPr>
          <a:xfrm>
            <a:off x="168120" y="5705640"/>
            <a:ext cx="761724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Вопрос: 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откуда получить msglen ?</a:t>
            </a:r>
            <a:endParaRPr/>
          </a:p>
        </p:txBody>
      </p:sp>
      <p:sp>
        <p:nvSpPr>
          <p:cNvPr id="386" name="CustomShape 4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Как правильно читать данные из сокета</a:t>
            </a:r>
            <a:endParaRPr/>
          </a:p>
        </p:txBody>
      </p:sp>
      <p:sp>
        <p:nvSpPr>
          <p:cNvPr id="387" name="CustomShape 5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953C574-FDFE-484E-B502-9FAAA7344FE2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68120" y="2143080"/>
            <a:ext cx="8911080" cy="406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def mysend(sock, msg):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totalsent = 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while totalsent &lt; len(msg):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sent = sock.send(msg[totalsent:])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if sent == 0: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raise RuntimeError("broken")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totalsent = totalsent + sent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9" name="CustomShape 2"/>
          <p:cNvSpPr/>
          <p:nvPr/>
        </p:nvSpPr>
        <p:spPr>
          <a:xfrm>
            <a:off x="168120" y="1595520"/>
            <a:ext cx="761724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http://docs.python.org/2/howto/sockets.html</a:t>
            </a:r>
            <a:endParaRPr/>
          </a:p>
        </p:txBody>
      </p:sp>
      <p:sp>
        <p:nvSpPr>
          <p:cNvPr id="390" name="CustomShape 3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Как правильно писать данные в сокет</a:t>
            </a:r>
            <a:endParaRPr/>
          </a:p>
        </p:txBody>
      </p:sp>
      <p:sp>
        <p:nvSpPr>
          <p:cNvPr id="391" name="CustomShape 4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70D2852-2AAD-4B1D-B3F9-C9FC9B60FEBE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95280" y="196920"/>
            <a:ext cx="583128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Это курс о..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BEC6FD-0322-4651-B797-863F6A47FAD2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167400" y="1602360"/>
            <a:ext cx="6965640" cy="8629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62" name="CustomShape 5"/>
          <p:cNvSpPr/>
          <p:nvPr/>
        </p:nvSpPr>
        <p:spPr>
          <a:xfrm>
            <a:off x="243360" y="1674360"/>
            <a:ext cx="6814080" cy="718920"/>
          </a:xfrm>
          <a:prstGeom prst="rect">
            <a:avLst/>
          </a:prstGeom>
          <a:solidFill>
            <a:srgbClr val="000000"/>
          </a:solidFill>
          <a:ln w="38160">
            <a:solidFill>
              <a:srgbClr val="ffffff"/>
            </a:solidFill>
            <a:round/>
          </a:ln>
        </p:spPr>
        <p:txBody>
          <a:bodyPr lIns="72000" rIns="72000" tIns="36000" bIns="36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ffff"/>
                </a:solidFill>
                <a:latin typeface="PF Isotext Pro"/>
              </a:rPr>
              <a:t>О том, как работают web приложения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1278000" y="3568680"/>
            <a:ext cx="6622920" cy="8629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64" name="CustomShape 7"/>
          <p:cNvSpPr/>
          <p:nvPr/>
        </p:nvSpPr>
        <p:spPr>
          <a:xfrm>
            <a:off x="1350000" y="3640680"/>
            <a:ext cx="6478920" cy="718920"/>
          </a:xfrm>
          <a:prstGeom prst="rect">
            <a:avLst/>
          </a:prstGeom>
          <a:solidFill>
            <a:srgbClr val="000000"/>
          </a:solidFill>
          <a:ln w="38160">
            <a:solidFill>
              <a:srgbClr val="ffffff"/>
            </a:solidFill>
            <a:round/>
          </a:ln>
        </p:spPr>
        <p:txBody>
          <a:bodyPr lIns="72000" rIns="72000" tIns="36000" bIns="36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ffff"/>
                </a:solidFill>
                <a:latin typeface="PF Isotext Pro"/>
              </a:rPr>
              <a:t>О “Best practices” web разработки</a:t>
            </a:r>
            <a:endParaRPr/>
          </a:p>
        </p:txBody>
      </p:sp>
      <p:sp>
        <p:nvSpPr>
          <p:cNvPr id="265" name="CustomShape 8"/>
          <p:cNvSpPr/>
          <p:nvPr/>
        </p:nvSpPr>
        <p:spPr>
          <a:xfrm>
            <a:off x="2388240" y="5535360"/>
            <a:ext cx="6622920" cy="8629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66" name="CustomShape 9"/>
          <p:cNvSpPr/>
          <p:nvPr/>
        </p:nvSpPr>
        <p:spPr>
          <a:xfrm>
            <a:off x="2460240" y="5607360"/>
            <a:ext cx="6478920" cy="718920"/>
          </a:xfrm>
          <a:prstGeom prst="rect">
            <a:avLst/>
          </a:prstGeom>
          <a:solidFill>
            <a:srgbClr val="000000"/>
          </a:solidFill>
          <a:ln w="38160">
            <a:solidFill>
              <a:srgbClr val="ffffff"/>
            </a:solidFill>
            <a:round/>
          </a:ln>
        </p:spPr>
        <p:txBody>
          <a:bodyPr lIns="72000" rIns="72000" tIns="36000" bIns="36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ffff"/>
                </a:solidFill>
                <a:latin typeface="PF Isotext Pro"/>
              </a:rPr>
              <a:t>О современных web технологиях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80880" y="2651760"/>
            <a:ext cx="8380800" cy="15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HyperText Transfer Protocol</a:t>
            </a:r>
            <a:endParaRPr/>
          </a:p>
        </p:txBody>
      </p:sp>
      <p:sp>
        <p:nvSpPr>
          <p:cNvPr id="393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HTTP</a:t>
            </a:r>
            <a:endParaRPr/>
          </a:p>
        </p:txBody>
      </p:sp>
      <p:sp>
        <p:nvSpPr>
          <p:cNvPr id="394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C81FC4-5EB4-46F2-BC93-DC3E9915D0D4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68120" y="1600200"/>
            <a:ext cx="891108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GET /wiki/страница HTTP/1.1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Host: ru.wikipedia.org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Accept: text/html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Connection: close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(пустая строка)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HTTP/1.1 200 OK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Server: Apache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Content-Language: ru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Content-Type: text/html; charset=utf-8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Content-Length: 1234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Connection: close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(пустая строка)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(HTML)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HTTP ― передача гипертекста</a:t>
            </a:r>
            <a:endParaRPr/>
          </a:p>
        </p:txBody>
      </p:sp>
      <p:sp>
        <p:nvSpPr>
          <p:cNvPr id="397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6173C2F-4AC9-429F-9A6E-B8216AA85B8F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168120" y="1600200"/>
            <a:ext cx="884304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URI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идентификатор (mailto:me@tut.ru, tel:02, urn:isbn:0-395-36341-1)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URL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определяет положение ресурса (http://tom:abc@host.com/h/1.html?a=b)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http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протокол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tom:abc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логин / пароль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host.com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адрес сервера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/h/1.html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путь к ресурсу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a=b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параметры (query string)</a:t>
            </a:r>
            <a:endParaRPr/>
          </a:p>
        </p:txBody>
      </p:sp>
      <p:sp>
        <p:nvSpPr>
          <p:cNvPr id="399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URI vs URL</a:t>
            </a:r>
            <a:endParaRPr/>
          </a:p>
        </p:txBody>
      </p:sp>
      <p:sp>
        <p:nvSpPr>
          <p:cNvPr id="400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14F549B-61B8-45B8-8C9B-20CA82759B77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68120" y="1600200"/>
            <a:ext cx="860328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OPTIONS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запрос методов сервера (Allow)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GET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запрос документа (Условный GET)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HEAD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аналог GET, но без тела запроса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POST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передача данных клиент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PUT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размещение файла по URI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DELETE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удаление файла по URI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TRACE, LINK, UNLINK, CONNECT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редко</a:t>
            </a:r>
            <a:endParaRPr/>
          </a:p>
        </p:txBody>
      </p:sp>
      <p:sp>
        <p:nvSpPr>
          <p:cNvPr id="402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Методы HTTP</a:t>
            </a:r>
            <a:endParaRPr/>
          </a:p>
        </p:txBody>
      </p:sp>
      <p:sp>
        <p:nvSpPr>
          <p:cNvPr id="403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1C1E314-BDA9-4974-AE40-E615BC54D688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168120" y="1600200"/>
            <a:ext cx="860328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1xx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Информационные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2xx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Успешное выполнение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200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OK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204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NoContent (только заголовки)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206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PartitialContent (часть ответа)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3xx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Перенаправления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301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Moved Pemanently (SEO, кеширование)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302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Found (логика работы сайта)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304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Not Modified (при условном GET)</a:t>
            </a:r>
            <a:endParaRPr/>
          </a:p>
        </p:txBody>
      </p:sp>
      <p:sp>
        <p:nvSpPr>
          <p:cNvPr id="405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Коды состояния HTTP</a:t>
            </a:r>
            <a:endParaRPr/>
          </a:p>
        </p:txBody>
      </p:sp>
      <p:sp>
        <p:nvSpPr>
          <p:cNvPr id="406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1FB025-3F61-41AE-9647-3510B86A811D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68120" y="1600200"/>
            <a:ext cx="884304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4xx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Ошибка клиента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400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Bad Request (размер, формат..)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401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Unauthorized (запрос авторизации)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403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Forbidden (allow, deny)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404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Not Found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408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Request Timeout (на чтение)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418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I'm teapot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8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Коды состояния HTTP</a:t>
            </a:r>
            <a:endParaRPr/>
          </a:p>
        </p:txBody>
      </p:sp>
      <p:sp>
        <p:nvSpPr>
          <p:cNvPr id="409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95831E9-6E5A-421E-A9E7-F1E8FA5CAD9F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68120" y="1600200"/>
            <a:ext cx="860328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5xx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Ошибка сервера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500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Internal Server Error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502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Bad Gateway (проксирование)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503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Service Unavailable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504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Gateway Timeout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505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HTTP version not supported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507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Insufficient Storage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Коды состояния HTTP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721D00A-AF4F-448F-A4A4-5CE964795B68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68120" y="1600200"/>
            <a:ext cx="884304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Host</a:t>
            </a: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указание домена, вирт. Хостинг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User-Agent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описание клиента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Accept-*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поддержка MIME типов, кодировок,                     языков и т.п.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Cookie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куки для данной страницы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Referer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текущая страница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If-Modified-Since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условный GET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Connection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управление соединением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4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Заголовки HTTP запросов</a:t>
            </a:r>
            <a:endParaRPr/>
          </a:p>
        </p:txBody>
      </p:sp>
      <p:sp>
        <p:nvSpPr>
          <p:cNvPr id="415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6959146-EB3E-468A-8E70-7061C9A9D0A5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68120" y="1590840"/>
            <a:ext cx="884304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Content-Type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MIME тип документа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Content-Length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размер документа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Content-Encoding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кодирование документа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Date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текущее время сервера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Expires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время актуальности документа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Last-Modified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время изменения файла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Set-Cookie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установка кук для данного URI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Connection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управление соединением</a:t>
            </a:r>
            <a:endParaRPr/>
          </a:p>
        </p:txBody>
      </p:sp>
      <p:sp>
        <p:nvSpPr>
          <p:cNvPr id="417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Заголовки HTTP ответов</a:t>
            </a:r>
            <a:endParaRPr/>
          </a:p>
        </p:txBody>
      </p:sp>
      <p:sp>
        <p:nvSpPr>
          <p:cNvPr id="418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F6DB0FF-D0DF-4D46-8DCF-48BD104E5390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68120" y="1600200"/>
            <a:ext cx="8843040" cy="521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GET /wiki/страница HTTP/1.1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Host: ru.wikipedia.org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Accept: text/html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Connection: close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(пустая строка)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HTTP/1.1 200 OK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Server: Apache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Content-Language: ru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Content-Type: text/html; charset=utf-8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Content-Length: 1234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Connection: close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DejaVu Sans"/>
              </a:rPr>
              <a:t>(HTML)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0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HTTP</a:t>
            </a:r>
            <a:endParaRPr/>
          </a:p>
        </p:txBody>
      </p:sp>
      <p:sp>
        <p:nvSpPr>
          <p:cNvPr id="421" name="CustomShape 3"/>
          <p:cNvSpPr/>
          <p:nvPr/>
        </p:nvSpPr>
        <p:spPr>
          <a:xfrm>
            <a:off x="168120" y="1600200"/>
            <a:ext cx="881892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PF Isotext Pro"/>
              </a:rPr>
              <a:t> </a:t>
            </a:r>
            <a:endParaRPr/>
          </a:p>
        </p:txBody>
      </p:sp>
      <p:sp>
        <p:nvSpPr>
          <p:cNvPr id="422" name="CustomShape 4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53548A-3FE9-419F-B55A-3AE4541B40EB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74600" y="1646280"/>
            <a:ext cx="8603280" cy="48456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CustomShape 2"/>
          <p:cNvSpPr/>
          <p:nvPr/>
        </p:nvSpPr>
        <p:spPr>
          <a:xfrm>
            <a:off x="395280" y="196920"/>
            <a:ext cx="583128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CustomShape 3"/>
          <p:cNvSpPr/>
          <p:nvPr/>
        </p:nvSpPr>
        <p:spPr>
          <a:xfrm>
            <a:off x="380880" y="2651760"/>
            <a:ext cx="8380800" cy="15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Зачем это все ?</a:t>
            </a:r>
            <a:endParaRPr/>
          </a:p>
        </p:txBody>
      </p:sp>
      <p:sp>
        <p:nvSpPr>
          <p:cNvPr id="270" name="CustomShape 4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34086A1-321D-4CC2-8243-1D4E770ABBAF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168120" y="1600200"/>
            <a:ext cx="8843040" cy="48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FTP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передача файлов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SMTP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передача почты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POP3, IMAP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получение почты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SSH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удаленный доступ к серверу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SFTP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FTP через SSH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XMPP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Jabber, мгновенные сообщения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BitTorrent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Передача легального контента </a:t>
            </a:r>
            <a:r>
              <a:rPr lang="en-US" sz="2400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Какие еще есть протоколы ?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3987F5-4D0F-4097-9AB1-15467310A0AB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168120" y="1600200"/>
            <a:ext cx="860328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RFC822 - Internet Text Message format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XML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JSON, JSONP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CSV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MIME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JPEG / PNG / GIF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PDF</a:t>
            </a:r>
            <a:endParaRPr/>
          </a:p>
        </p:txBody>
      </p:sp>
      <p:sp>
        <p:nvSpPr>
          <p:cNvPr id="427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А еще есть «форматы»</a:t>
            </a:r>
            <a:endParaRPr/>
          </a:p>
        </p:txBody>
      </p:sp>
      <p:sp>
        <p:nvSpPr>
          <p:cNvPr id="428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57CB6B0-563B-4830-BCC2-B924E9A383C2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380880" y="2792520"/>
            <a:ext cx="8380800" cy="15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Как работает web сайт ?</a:t>
            </a:r>
            <a:endParaRPr/>
          </a:p>
        </p:txBody>
      </p:sp>
      <p:sp>
        <p:nvSpPr>
          <p:cNvPr id="430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47947CC-4FBE-4FAB-87B2-660423031E0A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168120" y="1600200"/>
            <a:ext cx="8843040" cy="446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PF Isotext Pro"/>
                <a:ea typeface="DejaVu Sans"/>
              </a:rPr>
              <a:t>Клиент-серверное приложение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PF Isotext Pro"/>
                <a:ea typeface="DejaVu Sans"/>
              </a:rPr>
              <a:t>Ресурсы и адресация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PF Isotext Pro"/>
                <a:ea typeface="DejaVu Sans"/>
              </a:rPr>
              <a:t>Запрос – ответ (альтернативы ?)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2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Архитектура</a:t>
            </a:r>
            <a:endParaRPr/>
          </a:p>
        </p:txBody>
      </p:sp>
      <p:sp>
        <p:nvSpPr>
          <p:cNvPr id="433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D1D76BB-E8A3-4CBB-A274-4B78E2EECBF2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168120" y="1600200"/>
            <a:ext cx="884304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URI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идентификатор (mailto:me@tut.ru, tel:02, urn:isbn:0-395-36341-1)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URL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определяет положение ресурса (http://tom:abc@host.com/h/1.html?a=b)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http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протокол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tom:abc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логин / пароль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host.com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адрес сервера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/h/1.html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путь к ресурсу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a=b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параметры (query string)</a:t>
            </a:r>
            <a:endParaRPr/>
          </a:p>
        </p:txBody>
      </p:sp>
      <p:sp>
        <p:nvSpPr>
          <p:cNvPr id="435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URI vs URL</a:t>
            </a:r>
            <a:endParaRPr/>
          </a:p>
        </p:txBody>
      </p:sp>
      <p:sp>
        <p:nvSpPr>
          <p:cNvPr id="436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51D610B-DB0A-41ED-8314-B19C735786AD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68120" y="1600200"/>
            <a:ext cx="881892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PF Isotext Pro"/>
              </a:rPr>
              <a:t> </a:t>
            </a:r>
            <a:endParaRPr/>
          </a:p>
        </p:txBody>
      </p:sp>
      <p:sp>
        <p:nvSpPr>
          <p:cNvPr id="438" name="CustomShape 2"/>
          <p:cNvSpPr/>
          <p:nvPr/>
        </p:nvSpPr>
        <p:spPr>
          <a:xfrm>
            <a:off x="168120" y="1569600"/>
            <a:ext cx="410256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PF Isotext Pro"/>
                <a:ea typeface="DejaVu Sans"/>
              </a:rPr>
              <a:t>Загрузка с диска</a:t>
            </a:r>
            <a:endParaRPr/>
          </a:p>
        </p:txBody>
      </p:sp>
      <p:sp>
        <p:nvSpPr>
          <p:cNvPr id="439" name="CustomShape 3"/>
          <p:cNvSpPr/>
          <p:nvPr/>
        </p:nvSpPr>
        <p:spPr>
          <a:xfrm>
            <a:off x="168120" y="3475080"/>
            <a:ext cx="4102560" cy="94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PF Isotext Pro"/>
                <a:ea typeface="DejaVu Sans"/>
              </a:rPr>
              <a:t>Загрузка с сервера</a:t>
            </a:r>
            <a:endParaRPr/>
          </a:p>
        </p:txBody>
      </p:sp>
      <p:sp>
        <p:nvSpPr>
          <p:cNvPr id="440" name="CustomShape 4"/>
          <p:cNvSpPr/>
          <p:nvPr/>
        </p:nvSpPr>
        <p:spPr>
          <a:xfrm>
            <a:off x="396720" y="2143080"/>
            <a:ext cx="7953840" cy="88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1.html →  /home/user/ht/1.html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img/1.jpg → /home/user/ht/img/1.jpg</a:t>
            </a:r>
            <a:endParaRPr/>
          </a:p>
        </p:txBody>
      </p:sp>
      <p:sp>
        <p:nvSpPr>
          <p:cNvPr id="441" name="CustomShape 5"/>
          <p:cNvSpPr/>
          <p:nvPr/>
        </p:nvSpPr>
        <p:spPr>
          <a:xfrm>
            <a:off x="396720" y="4221000"/>
            <a:ext cx="7953840" cy="12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DocumentRoot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= /htdocs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http://www.ru/ → /htdocs/index.html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http://www.ru/img/1.jpg → /htdocs/img/1.jpg</a:t>
            </a:r>
            <a:endParaRPr/>
          </a:p>
        </p:txBody>
      </p:sp>
      <p:sp>
        <p:nvSpPr>
          <p:cNvPr id="442" name="CustomShape 6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HTTP – загрузка файлов</a:t>
            </a:r>
            <a:endParaRPr/>
          </a:p>
        </p:txBody>
      </p:sp>
      <p:sp>
        <p:nvSpPr>
          <p:cNvPr id="443" name="CustomShape 7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5DF3DD6-12BA-4B53-B99B-F15022145128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168120" y="1600200"/>
            <a:ext cx="881892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PF Isotext Pro"/>
              </a:rPr>
              <a:t> </a:t>
            </a:r>
            <a:endParaRPr/>
          </a:p>
        </p:txBody>
      </p:sp>
      <p:sp>
        <p:nvSpPr>
          <p:cNvPr id="445" name="CustomShape 2"/>
          <p:cNvSpPr/>
          <p:nvPr/>
        </p:nvSpPr>
        <p:spPr>
          <a:xfrm>
            <a:off x="168120" y="1600200"/>
            <a:ext cx="8679240" cy="511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&lt;ul id="tab_main"&gt;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&lt;li&gt;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&lt;a href="/content"&gt;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&lt;img src="/img/content.png" alt="Статьи"&gt;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Статьи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&lt;/a&gt;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&lt;/li&gt;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&lt;li&gt;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&lt;a href="/blog"&gt;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&lt;img src="/img/blog.png" alt="Блог"&gt;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&lt;b&gt;Блог&lt;/b&gt;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&lt;/a&gt;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&lt;/li&gt;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&lt;/ul&gt;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6" name="CustomShape 3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HTML</a:t>
            </a:r>
            <a:endParaRPr/>
          </a:p>
        </p:txBody>
      </p:sp>
      <p:sp>
        <p:nvSpPr>
          <p:cNvPr id="447" name="CustomShape 4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9CAC5D0-6CDC-4486-8B16-AB7523B3A3EF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168120" y="1569600"/>
            <a:ext cx="410256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PF Isotext Pro"/>
                <a:ea typeface="DejaVu Sans"/>
              </a:rPr>
              <a:t>HTML тэги</a:t>
            </a:r>
            <a:endParaRPr/>
          </a:p>
        </p:txBody>
      </p:sp>
      <p:sp>
        <p:nvSpPr>
          <p:cNvPr id="449" name="CustomShape 2"/>
          <p:cNvSpPr/>
          <p:nvPr/>
        </p:nvSpPr>
        <p:spPr>
          <a:xfrm>
            <a:off x="168120" y="1600200"/>
            <a:ext cx="881892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PF Isotext Pro"/>
              </a:rPr>
              <a:t> </a:t>
            </a:r>
            <a:endParaRPr/>
          </a:p>
        </p:txBody>
      </p:sp>
      <p:sp>
        <p:nvSpPr>
          <p:cNvPr id="450" name="CustomShape 3"/>
          <p:cNvSpPr/>
          <p:nvPr/>
        </p:nvSpPr>
        <p:spPr>
          <a:xfrm>
            <a:off x="168120" y="4293720"/>
            <a:ext cx="410256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PF Isotext Pro"/>
                <a:ea typeface="DejaVu Sans"/>
              </a:rPr>
              <a:t>HTML аттрибуты</a:t>
            </a:r>
            <a:endParaRPr/>
          </a:p>
        </p:txBody>
      </p:sp>
      <p:sp>
        <p:nvSpPr>
          <p:cNvPr id="451" name="CustomShape 4"/>
          <p:cNvSpPr/>
          <p:nvPr/>
        </p:nvSpPr>
        <p:spPr>
          <a:xfrm>
            <a:off x="396720" y="2028960"/>
            <a:ext cx="7953840" cy="167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Парные:  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&lt;b&gt;&lt;/b&gt;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(bold), 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&lt;i&gt;&lt;/i&gt;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(italic), 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&lt;a&gt;&lt;/a&gt;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(anchor), 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&lt;quote&gt;&lt;/quote&gt;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Одиночные: 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&lt;img&gt;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, 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&lt;link&gt;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Структурые: 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&lt;body&gt;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, 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&lt;ul&gt;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, 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&lt;div&gt;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,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&lt;span&gt;</a:t>
            </a:r>
            <a:endParaRPr/>
          </a:p>
        </p:txBody>
      </p:sp>
      <p:sp>
        <p:nvSpPr>
          <p:cNvPr id="452" name="CustomShape 5"/>
          <p:cNvSpPr/>
          <p:nvPr/>
        </p:nvSpPr>
        <p:spPr>
          <a:xfrm>
            <a:off x="396720" y="4778280"/>
            <a:ext cx="7953840" cy="12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Стандартные:  id, style, class, title, ..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Специфичные: href, src, rowspan,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Пользовательские: data-myattr</a:t>
            </a:r>
            <a:endParaRPr/>
          </a:p>
        </p:txBody>
      </p:sp>
      <p:sp>
        <p:nvSpPr>
          <p:cNvPr id="453" name="CustomShape 6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HTML</a:t>
            </a:r>
            <a:endParaRPr/>
          </a:p>
        </p:txBody>
      </p:sp>
      <p:sp>
        <p:nvSpPr>
          <p:cNvPr id="454" name="CustomShape 7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12C76F-0E72-4F87-A244-30CB459475ED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68120" y="1600200"/>
            <a:ext cx="881892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PF Isotext Pro"/>
              </a:rPr>
              <a:t> </a:t>
            </a:r>
            <a:endParaRPr/>
          </a:p>
        </p:txBody>
      </p:sp>
      <p:sp>
        <p:nvSpPr>
          <p:cNvPr id="456" name="CustomShape 2"/>
          <p:cNvSpPr/>
          <p:nvPr/>
        </p:nvSpPr>
        <p:spPr>
          <a:xfrm>
            <a:off x="168120" y="1600200"/>
            <a:ext cx="8679240" cy="377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&lt;a href=”/search/?q=bob&amp;site=mail.ru”&gt;Найти&lt;/a&gt;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&lt;a name=”chapter1”&gt;&lt;/a&gt;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&lt;a href=”#chapter1”&gt;Глава 1&lt;/a&gt;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&lt;form method=”GET” action=”/search/”&gt;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&lt;input type=”text” name=”q” value=””/&gt;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&lt;input type=”text” name=”site” value=””/&gt;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&lt;input type=”submit”/&gt;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&lt;/form&gt;</a:t>
            </a:r>
            <a:endParaRPr/>
          </a:p>
        </p:txBody>
      </p:sp>
      <p:sp>
        <p:nvSpPr>
          <p:cNvPr id="457" name="CustomShape 3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Формы и ссылки</a:t>
            </a:r>
            <a:endParaRPr/>
          </a:p>
        </p:txBody>
      </p:sp>
      <p:sp>
        <p:nvSpPr>
          <p:cNvPr id="458" name="CustomShape 4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0D6A443-5E23-4454-B24F-BC4639E01526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68120" y="1600200"/>
            <a:ext cx="881892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PF Isotext Pro"/>
              </a:rPr>
              <a:t> </a:t>
            </a:r>
            <a:endParaRPr/>
          </a:p>
        </p:txBody>
      </p:sp>
      <p:sp>
        <p:nvSpPr>
          <p:cNvPr id="460" name="CustomShape 2"/>
          <p:cNvSpPr/>
          <p:nvPr/>
        </p:nvSpPr>
        <p:spPr>
          <a:xfrm>
            <a:off x="168120" y="1600200"/>
            <a:ext cx="8679240" cy="35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#!/usr/bin/python2.7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print "Content-Type: text/html"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print ""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print "&lt;html&gt;&lt;body&gt;"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print "&lt;h1&gt;hello, world!&lt;/h1&gt;"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import os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for k, v in os.environ.items():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print "%s = %s&lt;br&gt;" % (k, v)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print "&lt;/html&gt;&lt;/body&gt;"</a:t>
            </a:r>
            <a:endParaRPr/>
          </a:p>
        </p:txBody>
      </p:sp>
      <p:sp>
        <p:nvSpPr>
          <p:cNvPr id="461" name="CustomShape 3"/>
          <p:cNvSpPr/>
          <p:nvPr/>
        </p:nvSpPr>
        <p:spPr>
          <a:xfrm>
            <a:off x="168120" y="5156280"/>
            <a:ext cx="4102560" cy="64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PF Isotext Pro"/>
                <a:ea typeface="DejaVu Sans"/>
              </a:rPr>
              <a:t>Ошибочка ?</a:t>
            </a:r>
            <a:endParaRPr/>
          </a:p>
        </p:txBody>
      </p:sp>
      <p:sp>
        <p:nvSpPr>
          <p:cNvPr id="462" name="CustomShape 4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CGI - скрипт</a:t>
            </a:r>
            <a:endParaRPr/>
          </a:p>
        </p:txBody>
      </p:sp>
      <p:sp>
        <p:nvSpPr>
          <p:cNvPr id="463" name="CustomShape 5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8E5E662-C391-4A82-B50F-591819DE4C15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68120" y="1600200"/>
            <a:ext cx="8843040" cy="1258920"/>
          </a:xfrm>
          <a:prstGeom prst="rect">
            <a:avLst/>
          </a:prstGeom>
          <a:noFill/>
          <a:ln w="25560">
            <a:noFill/>
          </a:ln>
        </p:spPr>
        <p:txBody>
          <a:bodyPr lIns="180000" rIns="72000" tIns="36000" bIns="36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PF Isotext Pro"/>
              </a:rPr>
              <a:t>Архитектор должен быть в курсе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168120" y="3369600"/>
            <a:ext cx="8843040" cy="1258920"/>
          </a:xfrm>
          <a:prstGeom prst="rect">
            <a:avLst/>
          </a:prstGeom>
          <a:noFill/>
          <a:ln w="25560">
            <a:noFill/>
          </a:ln>
        </p:spPr>
        <p:txBody>
          <a:bodyPr lIns="180000" rIns="72000" tIns="36000" bIns="36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PF Isotext Pro"/>
              </a:rPr>
              <a:t>Неплохой способ заработать $</a:t>
            </a:r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168120" y="5139360"/>
            <a:ext cx="8843040" cy="1258920"/>
          </a:xfrm>
          <a:prstGeom prst="rect">
            <a:avLst/>
          </a:prstGeom>
          <a:noFill/>
          <a:ln w="25560">
            <a:noFill/>
          </a:ln>
        </p:spPr>
        <p:txBody>
          <a:bodyPr lIns="180000" rIns="72000" tIns="36000" bIns="36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PF Isotext Pro"/>
              </a:rPr>
              <a:t>Или... что бы вовремя остановиться </a:t>
            </a:r>
            <a:r>
              <a:rPr b="1" lang="en-US" sz="3200">
                <a:solidFill>
                  <a:srgbClr val="ffffff"/>
                </a:solidFill>
                <a:latin typeface="PF Isotext Pro"/>
              </a:rPr>
              <a:t>)</a:t>
            </a:r>
            <a:endParaRPr/>
          </a:p>
        </p:txBody>
      </p:sp>
      <p:sp>
        <p:nvSpPr>
          <p:cNvPr id="274" name="CustomShape 4"/>
          <p:cNvSpPr/>
          <p:nvPr/>
        </p:nvSpPr>
        <p:spPr>
          <a:xfrm>
            <a:off x="395280" y="196920"/>
            <a:ext cx="583128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CustomShape 5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85FBA23-053E-4C15-8544-F4B80781AB53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276" name="Line 6"/>
          <p:cNvSpPr/>
          <p:nvPr/>
        </p:nvSpPr>
        <p:spPr>
          <a:xfrm>
            <a:off x="159480" y="4884120"/>
            <a:ext cx="8820000" cy="0"/>
          </a:xfrm>
          <a:prstGeom prst="line">
            <a:avLst/>
          </a:prstGeom>
          <a:ln cap="rnd" w="19080">
            <a:solidFill>
              <a:srgbClr val="5f5f5f"/>
            </a:solidFill>
            <a:custDash>
              <a:ds d="53000" sp="53000"/>
            </a:custDash>
            <a:round/>
          </a:ln>
        </p:spPr>
      </p:sp>
      <p:sp>
        <p:nvSpPr>
          <p:cNvPr id="277" name="Line 7"/>
          <p:cNvSpPr/>
          <p:nvPr/>
        </p:nvSpPr>
        <p:spPr>
          <a:xfrm>
            <a:off x="191880" y="3114720"/>
            <a:ext cx="8820000" cy="0"/>
          </a:xfrm>
          <a:prstGeom prst="line">
            <a:avLst/>
          </a:prstGeom>
          <a:ln cap="rnd" w="19080">
            <a:solidFill>
              <a:srgbClr val="5f5f5f"/>
            </a:solidFill>
            <a:custDash>
              <a:ds d="53000" sp="53000"/>
            </a:custDash>
            <a:round/>
          </a:ln>
        </p:spPr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407880" y="2171880"/>
            <a:ext cx="8603280" cy="422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REQUEST_METHOD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метод (GET, POST, …)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REQUEST_URI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строка запроса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QUERY_STRING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строка параметров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REMOTE_ADDR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ip адрес клиента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SCRIPT_NAME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имя текущего скрипта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HTTP_COOKIE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заголовок Cookie: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HTTP_REFERER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заголовок Referer:</a:t>
            </a:r>
            <a:endParaRPr/>
          </a:p>
        </p:txBody>
      </p:sp>
      <p:sp>
        <p:nvSpPr>
          <p:cNvPr id="465" name="CustomShape 2"/>
          <p:cNvSpPr/>
          <p:nvPr/>
        </p:nvSpPr>
        <p:spPr>
          <a:xfrm>
            <a:off x="168120" y="1602720"/>
            <a:ext cx="593136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PF Isotext Pro"/>
                <a:ea typeface="DejaVu Sans"/>
              </a:rPr>
              <a:t>Переменные окружения</a:t>
            </a:r>
            <a:endParaRPr/>
          </a:p>
        </p:txBody>
      </p:sp>
      <p:sp>
        <p:nvSpPr>
          <p:cNvPr id="466" name="CustomShape 3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CGI</a:t>
            </a:r>
            <a:endParaRPr/>
          </a:p>
        </p:txBody>
      </p:sp>
      <p:sp>
        <p:nvSpPr>
          <p:cNvPr id="467" name="CustomShape 4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1A54E39-B388-4867-96A0-906D0548BB5F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174600" y="1646280"/>
            <a:ext cx="8603280" cy="48456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CustomShape 2"/>
          <p:cNvSpPr/>
          <p:nvPr/>
        </p:nvSpPr>
        <p:spPr>
          <a:xfrm>
            <a:off x="395280" y="196920"/>
            <a:ext cx="583128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CustomShape 3"/>
          <p:cNvSpPr/>
          <p:nvPr/>
        </p:nvSpPr>
        <p:spPr>
          <a:xfrm>
            <a:off x="168120" y="1600200"/>
            <a:ext cx="860328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Скриптовый язык общего назначений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Синтаксис основан на отступах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Минимализм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Динамическая (но строгая) типизация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ff"/>
                </a:solidFill>
                <a:latin typeface="PF Isotext Pro"/>
                <a:ea typeface="DejaVu Sans"/>
              </a:rPr>
              <a:t>http://www.codecademy.com/tracks/python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1" name="CustomShape 4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Python</a:t>
            </a:r>
            <a:endParaRPr/>
          </a:p>
        </p:txBody>
      </p:sp>
      <p:sp>
        <p:nvSpPr>
          <p:cNvPr id="472" name="CustomShape 5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E00FB91-759B-4476-AEE7-0F52FEEE405A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68120" y="1600200"/>
            <a:ext cx="881892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PF Isotext Pro"/>
              </a:rPr>
              <a:t> </a:t>
            </a:r>
            <a:endParaRPr/>
          </a:p>
        </p:txBody>
      </p:sp>
      <p:sp>
        <p:nvSpPr>
          <p:cNvPr id="474" name="CustomShape 2"/>
          <p:cNvSpPr/>
          <p:nvPr/>
        </p:nvSpPr>
        <p:spPr>
          <a:xfrm>
            <a:off x="168120" y="1600200"/>
            <a:ext cx="8679240" cy="528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animals = ['dog', 'tux', 'caterpillar']</a:t>
            </a:r>
            <a:endParaRPr/>
          </a:p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for a in animals:</a:t>
            </a:r>
            <a:endParaRPr/>
          </a:p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print(a)</a:t>
            </a:r>
            <a:endParaRPr/>
          </a:p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if len(a) &gt; 3:</a:t>
            </a:r>
            <a:endParaRPr/>
          </a:p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print('%s_%s' % (a[0:2], ' for short'))</a:t>
            </a: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def reply(msg, user='author'):</a:t>
            </a:r>
            <a:endParaRPr/>
          </a:p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return '&lt;blockquote&gt;' + user + ' says:&lt;br&gt;' \</a:t>
            </a:r>
            <a:endParaRPr/>
          </a:p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+ msg + '&lt;/blockquote&gt;'</a:t>
            </a: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import datetime</a:t>
            </a:r>
            <a:endParaRPr/>
          </a:p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td = datetime.date.today()</a:t>
            </a:r>
            <a:endParaRPr/>
          </a:p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from datetime import date</a:t>
            </a:r>
            <a:endParaRPr/>
          </a:p>
          <a:p>
            <a:pPr>
              <a:lnSpc>
                <a:spcPct val="95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td = date.today()</a:t>
            </a: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</a:pPr>
            <a:endParaRPr/>
          </a:p>
        </p:txBody>
      </p:sp>
      <p:sp>
        <p:nvSpPr>
          <p:cNvPr id="475" name="CustomShape 3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Python (примеры)</a:t>
            </a:r>
            <a:endParaRPr/>
          </a:p>
        </p:txBody>
      </p:sp>
      <p:sp>
        <p:nvSpPr>
          <p:cNvPr id="476" name="CustomShape 4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F37667A-B3A7-4A69-A129-315DFA641A3E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68120" y="1600200"/>
            <a:ext cx="881892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PF Isotext Pro"/>
              </a:rPr>
              <a:t> </a:t>
            </a:r>
            <a:endParaRPr/>
          </a:p>
        </p:txBody>
      </p:sp>
      <p:sp>
        <p:nvSpPr>
          <p:cNvPr id="478" name="CustomShape 2"/>
          <p:cNvSpPr/>
          <p:nvPr/>
        </p:nvSpPr>
        <p:spPr>
          <a:xfrm>
            <a:off x="403200" y="3878280"/>
            <a:ext cx="8679240" cy="277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&lt;ul&gt;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[% IF say_hello %]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&lt;h1&gt;Hello, world!&lt;/h1&gt;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[% END %]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[% FOR e IN environ %]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&lt;li&gt;[% e.name %] = [% e.value %]&lt;/li&gt;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[% END %]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&lt;/ul&gt;</a:t>
            </a:r>
            <a:endParaRPr/>
          </a:p>
        </p:txBody>
      </p:sp>
      <p:sp>
        <p:nvSpPr>
          <p:cNvPr id="479" name="CustomShape 3"/>
          <p:cNvSpPr/>
          <p:nvPr/>
        </p:nvSpPr>
        <p:spPr>
          <a:xfrm>
            <a:off x="182520" y="3392640"/>
            <a:ext cx="593136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PF Isotext Pro"/>
                <a:ea typeface="DejaVu Sans"/>
              </a:rPr>
              <a:t>Шаблон sample.tpl</a:t>
            </a:r>
            <a:endParaRPr/>
          </a:p>
        </p:txBody>
      </p:sp>
      <p:sp>
        <p:nvSpPr>
          <p:cNvPr id="480" name="CustomShape 4"/>
          <p:cNvSpPr/>
          <p:nvPr/>
        </p:nvSpPr>
        <p:spPr>
          <a:xfrm>
            <a:off x="182520" y="1572120"/>
            <a:ext cx="593136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PF Isotext Pro"/>
                <a:ea typeface="DejaVu Sans"/>
              </a:rPr>
              <a:t>Скрипт do.cgi</a:t>
            </a:r>
            <a:endParaRPr/>
          </a:p>
        </p:txBody>
      </p:sp>
      <p:sp>
        <p:nvSpPr>
          <p:cNvPr id="481" name="CustomShape 5"/>
          <p:cNvSpPr/>
          <p:nvPr/>
        </p:nvSpPr>
        <p:spPr>
          <a:xfrm>
            <a:off x="403200" y="2028960"/>
            <a:ext cx="8679240" cy="14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return render_to_response('sample.tpl',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'say_hello' : True,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'environ': os.environ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/>
          </a:p>
        </p:txBody>
      </p:sp>
      <p:sp>
        <p:nvSpPr>
          <p:cNvPr id="482" name="CustomShape 6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Шаблонизация</a:t>
            </a:r>
            <a:endParaRPr/>
          </a:p>
        </p:txBody>
      </p:sp>
      <p:sp>
        <p:nvSpPr>
          <p:cNvPr id="483" name="CustomShape 7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A19C33E-52C8-44D9-8F1D-C954043AA8AA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168120" y="1600200"/>
            <a:ext cx="8818920" cy="47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PF Isotext Pro"/>
              </a:rPr>
              <a:t> </a:t>
            </a:r>
            <a:endParaRPr/>
          </a:p>
        </p:txBody>
      </p:sp>
      <p:sp>
        <p:nvSpPr>
          <p:cNvPr id="485" name="CustomShape 2"/>
          <p:cNvSpPr/>
          <p:nvPr/>
        </p:nvSpPr>
        <p:spPr>
          <a:xfrm>
            <a:off x="168120" y="1600200"/>
            <a:ext cx="8679240" cy="511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&lt;!--# include file=”/header.html” –-&gt;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&lt;div class=”user-email”&gt;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&lt;!--# set var=”Email” value=”me@a.ru” --&gt;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&lt;!--# echo var=”Email” --&gt;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&lt;!--# if expr=”$Email” →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Авторизован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&lt;!--# else --&gt;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Вам нужно авторизоваться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&lt;!--# endif --&gt;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&lt;!--# config --&gt;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6" name="CustomShape 3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SSI</a:t>
            </a:r>
            <a:endParaRPr/>
          </a:p>
        </p:txBody>
      </p:sp>
      <p:sp>
        <p:nvSpPr>
          <p:cNvPr id="487" name="CustomShape 4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93EA1E-64C9-4D5D-B49F-F921F2B35575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68120" y="1600200"/>
            <a:ext cx="8603280" cy="48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Язык программирования браузера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Java / C подобный синтаксис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DOM – дерево, DHTML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События и обработчики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XHR и Ajax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JQuery, Prototype, Backbone, YUI, …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ff"/>
                </a:solidFill>
                <a:latin typeface="PF Isotext Pro"/>
                <a:ea typeface="DejaVu Sans"/>
              </a:rPr>
              <a:t>http://www.codecademy.com/tracks/javascript</a:t>
            </a:r>
            <a:endParaRPr/>
          </a:p>
        </p:txBody>
      </p:sp>
      <p:sp>
        <p:nvSpPr>
          <p:cNvPr id="489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JavaScript</a:t>
            </a:r>
            <a:endParaRPr/>
          </a:p>
        </p:txBody>
      </p:sp>
      <p:sp>
        <p:nvSpPr>
          <p:cNvPr id="490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B323C50-4BC8-4AB8-A575-B125CB0A5314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8120" y="1590840"/>
            <a:ext cx="8134920" cy="5270400"/>
          </a:xfrm>
          <a:prstGeom prst="rect">
            <a:avLst/>
          </a:prstGeom>
          <a:ln>
            <a:noFill/>
          </a:ln>
        </p:spPr>
      </p:pic>
      <p:sp>
        <p:nvSpPr>
          <p:cNvPr id="492" name="CustomShape 1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FireBug - F12</a:t>
            </a:r>
            <a:endParaRPr/>
          </a:p>
        </p:txBody>
      </p:sp>
      <p:sp>
        <p:nvSpPr>
          <p:cNvPr id="493" name="CustomShape 2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6E52647-B481-4363-ABDD-BDFFF68618BD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163440" y="2222640"/>
            <a:ext cx="8814960" cy="62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PF Isotext Pro"/>
              </a:rPr>
              <a:t>Спасибо за внимание</a:t>
            </a:r>
            <a:endParaRPr/>
          </a:p>
        </p:txBody>
      </p:sp>
      <p:sp>
        <p:nvSpPr>
          <p:cNvPr id="495" name="CustomShape 2"/>
          <p:cNvSpPr/>
          <p:nvPr/>
        </p:nvSpPr>
        <p:spPr>
          <a:xfrm>
            <a:off x="2626560" y="3916440"/>
            <a:ext cx="3889800" cy="19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PF Isotext Pro"/>
              </a:rPr>
              <a:t>Дмитрий Смаль, smal@corp.mail.ru</a:t>
            </a:r>
            <a:endParaRPr/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95280" y="196920"/>
            <a:ext cx="583128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Структура курса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D941D5D-29D8-4B85-9326-AA97EE278F11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281" name="CustomShape 4"/>
          <p:cNvSpPr/>
          <p:nvPr/>
        </p:nvSpPr>
        <p:spPr>
          <a:xfrm>
            <a:off x="168120" y="1600200"/>
            <a:ext cx="8843040" cy="1258920"/>
          </a:xfrm>
          <a:prstGeom prst="rect">
            <a:avLst/>
          </a:prstGeom>
          <a:noFill/>
          <a:ln w="25560">
            <a:noFill/>
          </a:ln>
        </p:spPr>
        <p:txBody>
          <a:bodyPr lIns="180000" rIns="72000" tIns="36000" bIns="36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PF Isotext Pro"/>
              </a:rPr>
              <a:t>Лекции.</a:t>
            </a:r>
            <a:endParaRPr/>
          </a:p>
        </p:txBody>
      </p:sp>
      <p:sp>
        <p:nvSpPr>
          <p:cNvPr id="282" name="CustomShape 5"/>
          <p:cNvSpPr/>
          <p:nvPr/>
        </p:nvSpPr>
        <p:spPr>
          <a:xfrm>
            <a:off x="168120" y="3369600"/>
            <a:ext cx="8843040" cy="1258920"/>
          </a:xfrm>
          <a:prstGeom prst="rect">
            <a:avLst/>
          </a:prstGeom>
          <a:noFill/>
          <a:ln w="25560">
            <a:noFill/>
          </a:ln>
        </p:spPr>
        <p:txBody>
          <a:bodyPr lIns="180000" rIns="72000" tIns="36000" bIns="36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PF Isotext Pro"/>
              </a:rPr>
              <a:t>Самостоятельная работа. Проект.</a:t>
            </a:r>
            <a:endParaRPr/>
          </a:p>
        </p:txBody>
      </p:sp>
      <p:sp>
        <p:nvSpPr>
          <p:cNvPr id="283" name="CustomShape 6"/>
          <p:cNvSpPr/>
          <p:nvPr/>
        </p:nvSpPr>
        <p:spPr>
          <a:xfrm>
            <a:off x="168120" y="5139360"/>
            <a:ext cx="8843040" cy="1258920"/>
          </a:xfrm>
          <a:prstGeom prst="rect">
            <a:avLst/>
          </a:prstGeom>
          <a:noFill/>
          <a:ln w="25560">
            <a:noFill/>
          </a:ln>
        </p:spPr>
        <p:txBody>
          <a:bodyPr lIns="180000" rIns="72000" tIns="36000" bIns="36000" anchor="ctr"/>
          <a:p>
            <a:pPr>
              <a:lnSpc>
                <a:spcPct val="100000"/>
              </a:lnSpc>
            </a:pPr>
            <a:r>
              <a:rPr b="1" lang="en-US" sz="3200">
                <a:latin typeface="PF Isotext Pro"/>
              </a:rPr>
              <a:t>Семинары. Workshop-ы.</a:t>
            </a:r>
            <a:endParaRPr/>
          </a:p>
        </p:txBody>
      </p:sp>
      <p:sp>
        <p:nvSpPr>
          <p:cNvPr id="284" name="Line 7"/>
          <p:cNvSpPr/>
          <p:nvPr/>
        </p:nvSpPr>
        <p:spPr>
          <a:xfrm>
            <a:off x="159480" y="4884120"/>
            <a:ext cx="8820000" cy="0"/>
          </a:xfrm>
          <a:prstGeom prst="line">
            <a:avLst/>
          </a:prstGeom>
          <a:ln cap="rnd" w="19080">
            <a:solidFill>
              <a:srgbClr val="5f5f5f"/>
            </a:solidFill>
            <a:custDash>
              <a:ds d="53000" sp="53000"/>
            </a:custDash>
            <a:round/>
          </a:ln>
        </p:spPr>
      </p:sp>
      <p:sp>
        <p:nvSpPr>
          <p:cNvPr id="285" name="Line 8"/>
          <p:cNvSpPr/>
          <p:nvPr/>
        </p:nvSpPr>
        <p:spPr>
          <a:xfrm>
            <a:off x="232560" y="3017520"/>
            <a:ext cx="8820000" cy="0"/>
          </a:xfrm>
          <a:prstGeom prst="line">
            <a:avLst/>
          </a:prstGeom>
          <a:ln cap="rnd" w="19080">
            <a:solidFill>
              <a:srgbClr val="5f5f5f"/>
            </a:solidFill>
            <a:custDash>
              <a:ds d="53000" sp="53000"/>
            </a:custDash>
            <a:round/>
          </a:ln>
        </p:spPr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74600" y="1646280"/>
            <a:ext cx="8603280" cy="48456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CustomShape 2"/>
          <p:cNvSpPr/>
          <p:nvPr/>
        </p:nvSpPr>
        <p:spPr>
          <a:xfrm>
            <a:off x="395280" y="196920"/>
            <a:ext cx="583128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CustomShape 3"/>
          <p:cNvSpPr/>
          <p:nvPr/>
        </p:nvSpPr>
        <p:spPr>
          <a:xfrm>
            <a:off x="380880" y="2651760"/>
            <a:ext cx="8380800" cy="15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Немного истории</a:t>
            </a:r>
            <a:endParaRPr/>
          </a:p>
        </p:txBody>
      </p:sp>
      <p:sp>
        <p:nvSpPr>
          <p:cNvPr id="289" name="CustomShape 4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7502AF4-F0F7-4ED8-8279-BC91D6A83418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68120" y="1604520"/>
            <a:ext cx="8603280" cy="479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1969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―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сеанс связи ARPANET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1971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―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отправка первого Email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1983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―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ARPANET переходит на TCP/IP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1984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―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запущена система DNS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1989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―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появление WWW, HTTP, HTML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1993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―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первый браузер – NCSA Mosaic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1995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―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Yahoo, Hotmail, Amazon.com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1998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b="1" lang="en-US" sz="2400">
                <a:solidFill>
                  <a:srgbClr val="1f497d"/>
                </a:solidFill>
                <a:latin typeface="Arial"/>
                <a:ea typeface="DejaVu Sans"/>
              </a:rPr>
              <a:t>―</a:t>
            </a:r>
            <a:r>
              <a:rPr b="1" lang="en-US" sz="2400">
                <a:solidFill>
                  <a:srgbClr val="000000"/>
                </a:solidFill>
                <a:latin typeface="PF Isotext Pro"/>
                <a:ea typeface="DejaVu Sans"/>
              </a:rPr>
              <a:t> Mail.Ru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163440" y="92520"/>
            <a:ext cx="745488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PF Isotext Pro"/>
              </a:rPr>
              <a:t>История сети Internet</a:t>
            </a: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6893280" y="6517440"/>
            <a:ext cx="20833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6866794-F106-4F0F-9589-803D405646E7}" type="slidenum">
              <a:rPr lang="en-US" sz="1200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