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8.xml.rels" ContentType="application/vnd.openxmlformats-package.relationships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7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15.png" ContentType="image/png"/>
  <Override PartName="/ppt/media/image23.jpeg" ContentType="image/jpeg"/>
  <Override PartName="/ppt/media/image35.png" ContentType="image/png"/>
  <Override PartName="/ppt/media/image25.jpeg" ContentType="image/jpe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24.jpeg" ContentType="image/jpe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9.png" ContentType="image/png"/>
  <Override PartName="/ppt/media/image6.png" ContentType="image/png"/>
  <Override PartName="/ppt/media/image28.png" ContentType="image/png"/>
  <Override PartName="/ppt/media/image5.png" ContentType="image/png"/>
  <Override PartName="/ppt/media/image27.png" ContentType="image/png"/>
  <Override PartName="/ppt/media/image4.png" ContentType="image/png"/>
  <Override PartName="/ppt/media/image17.png" ContentType="image/png"/>
  <Override PartName="/ppt/media/image26.png" ContentType="image/png"/>
  <Override PartName="/ppt/media/image3.png" ContentType="image/png"/>
  <Override PartName="/ppt/media/image16.png" ContentType="image/png"/>
  <Override PartName="/ppt/media/image2.png" ContentType="image/png"/>
  <Override PartName="/ppt/media/image1.png" ContentType="image/png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20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20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20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7F505A8C-E6C9-42D1-BF0E-56CCBBEC36D7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7196839-97EC-4233-89C3-4D1EF3176259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4880" cy="4102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718126C-B3FA-482F-BF01-88528CE51C1C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4880" cy="4102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AFD650C-43CC-49F8-A7B8-C5B4AF9FB080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4880" cy="4102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26125F8-D606-4703-954A-1632A0F99619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4880" cy="4102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6BB55F3-A322-4B3C-A2C7-36F87820A8E4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4880" cy="4102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FE04E2B-269A-46EE-86F7-D9A509C4513F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4880" cy="4102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549F92-C7B3-436C-A084-17C5F27E01C6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4880" cy="4102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F7728CC-FE31-41F2-AF8B-31A40D7F916C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4880" cy="4102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6D48A31-61ED-4C05-92A3-66E7804319B5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4880" cy="4102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3E3D048-4F14-45EB-80FE-3001AA8DA7F0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4880" cy="4102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02453E5-1817-432C-845C-94C59F1E5249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4880" cy="4102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5D67471-B2EA-4FFB-AEEF-452AAE83F3F0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4880" cy="4102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DE7A125-1254-4C91-BE73-43C6AE5CA832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4880" cy="4102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0F52BC5-DFE6-47DE-9516-844AE21252E6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4880" cy="4102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7D38250-6733-41A3-B520-1D2C53B80963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4880" cy="4102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EB16B10-4119-42D7-930D-04089B9AE77B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4880" cy="4102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02F758D-B06E-49D6-BCC0-90F5EA07D990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4880" cy="4102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4AA5637-2549-4E61-99E5-5B89A856CACE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4880" cy="4102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836775A-A78B-45CF-81BB-F8A75455D9C5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4880" cy="4102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ECFA224-55B6-4288-A4F9-9F2A3345C479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4880" cy="4102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C78481C-BAA1-4DC7-A7A3-3E604AF3118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4880" cy="4102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6653269-07C5-4444-83D2-218EA349465C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4880" cy="4102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C821187-3505-4399-8C1C-C6EA0E1E8032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4880" cy="4102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474F1CB-AF13-4A72-9C5A-84C3CB9ECB7B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4880" cy="4102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7F3187B-05FC-43F1-B82E-37F892BDFFCA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4880" cy="4102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EC1CF84-FBC6-4F9D-9585-8543B5EFF0F4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4880" cy="4102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80DFD8A-F7F2-4A58-A5ED-AC6176382027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4880" cy="4102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464423C-97B2-4452-9F6F-7D4CCD810C97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4880" cy="4102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9644114-7164-46AB-988D-A70D0AE89C5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4880" cy="4102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5322F0E-542F-4CF5-AE8E-D85DAEB9C15C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4880" cy="4102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5582A3C-9B04-4476-9C75-A14FF7F7ED12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4880" cy="4102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BCD5D53-BC7F-48D2-9CB4-8D1BBED24B9D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4880" cy="4102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9760565-05A4-4DC5-B89E-0C0E83C8A79A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4880" cy="4102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49E2631-7988-4210-B45B-3C9B5CD4CB60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74880" cy="4102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1.png"/><Relationship Id="rId3" Type="http://schemas.openxmlformats.org/officeDocument/2006/relationships/image" Target="../media/image22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880" y="3681360"/>
            <a:ext cx="2376720" cy="1896480"/>
          </a:xfrm>
          <a:prstGeom prst="rect">
            <a:avLst/>
          </a:prstGeom>
          <a:ln>
            <a:noFill/>
          </a:ln>
        </p:spPr>
      </p:pic>
      <p:pic>
        <p:nvPicPr>
          <p:cNvPr descr="" id="40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560" y="3681360"/>
            <a:ext cx="2376720" cy="1896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5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880" y="3681360"/>
            <a:ext cx="2376720" cy="1896480"/>
          </a:xfrm>
          <a:prstGeom prst="rect">
            <a:avLst/>
          </a:prstGeom>
          <a:ln>
            <a:noFill/>
          </a:ln>
        </p:spPr>
      </p:pic>
      <p:pic>
        <p:nvPicPr>
          <p:cNvPr descr="" id="7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560" y="3681360"/>
            <a:ext cx="2376720" cy="1896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5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1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880" y="3681360"/>
            <a:ext cx="2376720" cy="1896480"/>
          </a:xfrm>
          <a:prstGeom prst="rect">
            <a:avLst/>
          </a:prstGeom>
          <a:ln>
            <a:noFill/>
          </a:ln>
        </p:spPr>
      </p:pic>
      <p:pic>
        <p:nvPicPr>
          <p:cNvPr descr="" id="11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560" y="3681360"/>
            <a:ext cx="2376720" cy="1896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5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5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880" y="3681360"/>
            <a:ext cx="2376720" cy="1896480"/>
          </a:xfrm>
          <a:prstGeom prst="rect">
            <a:avLst/>
          </a:prstGeom>
          <a:ln>
            <a:noFill/>
          </a:ln>
        </p:spPr>
      </p:pic>
      <p:pic>
        <p:nvPicPr>
          <p:cNvPr descr="" id="15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560" y="3681360"/>
            <a:ext cx="2376720" cy="1896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5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9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880" y="3681360"/>
            <a:ext cx="2376720" cy="1896480"/>
          </a:xfrm>
          <a:prstGeom prst="rect">
            <a:avLst/>
          </a:prstGeom>
          <a:ln>
            <a:noFill/>
          </a:ln>
        </p:spPr>
      </p:pic>
      <p:pic>
        <p:nvPicPr>
          <p:cNvPr descr="" id="19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560" y="3681360"/>
            <a:ext cx="2376720" cy="1896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5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29680" y="6462360"/>
            <a:ext cx="779040" cy="39492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10800"/>
            <a:ext cx="9143280" cy="1079280"/>
          </a:xfrm>
          <a:prstGeom prst="rect">
            <a:avLst/>
          </a:prstGeom>
          <a:solidFill>
            <a:srgbClr val="000000"/>
          </a:solidFill>
          <a:ln w="25560">
            <a:solidFill>
              <a:srgbClr val="464646"/>
            </a:solidFill>
            <a:round/>
          </a:ln>
        </p:spPr>
      </p:sp>
      <p:pic>
        <p:nvPicPr>
          <p:cNvPr descr="" id="2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7567560" y="119520"/>
            <a:ext cx="1523880" cy="86220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0" y="1625040"/>
            <a:ext cx="9143280" cy="3599280"/>
          </a:xfrm>
          <a:prstGeom prst="rect">
            <a:avLst/>
          </a:prstGeom>
          <a:solidFill>
            <a:srgbClr val="000000"/>
          </a:solidFill>
          <a:ln w="25560">
            <a:solidFill>
              <a:srgbClr val="464646"/>
            </a:solidFill>
            <a:round/>
          </a:ln>
        </p:spPr>
      </p:sp>
      <p:pic>
        <p:nvPicPr>
          <p:cNvPr descr="" id="4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3406320" y="312840"/>
            <a:ext cx="2485080" cy="102924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1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29680" y="6462360"/>
            <a:ext cx="779040" cy="39492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0" y="10800"/>
            <a:ext cx="9143280" cy="1079280"/>
          </a:xfrm>
          <a:prstGeom prst="rect">
            <a:avLst/>
          </a:prstGeom>
          <a:solidFill>
            <a:srgbClr val="000000"/>
          </a:solidFill>
          <a:ln w="25560">
            <a:solidFill>
              <a:srgbClr val="464646"/>
            </a:solidFill>
            <a:round/>
          </a:ln>
        </p:spPr>
      </p:sp>
      <p:pic>
        <p:nvPicPr>
          <p:cNvPr descr="" id="43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7567560" y="119520"/>
            <a:ext cx="1523880" cy="862200"/>
          </a:xfrm>
          <a:prstGeom prst="rect">
            <a:avLst/>
          </a:prstGeom>
          <a:ln>
            <a:noFill/>
          </a:ln>
        </p:spPr>
      </p:pic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163440" y="2222640"/>
            <a:ext cx="8815320" cy="6285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80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29680" y="6462360"/>
            <a:ext cx="779040" cy="39492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0" y="10800"/>
            <a:ext cx="9143280" cy="1079280"/>
          </a:xfrm>
          <a:prstGeom prst="rect">
            <a:avLst/>
          </a:prstGeom>
          <a:solidFill>
            <a:srgbClr val="000000"/>
          </a:solidFill>
          <a:ln w="25560">
            <a:solidFill>
              <a:srgbClr val="464646"/>
            </a:solidFill>
            <a:round/>
          </a:ln>
        </p:spPr>
      </p:sp>
      <p:pic>
        <p:nvPicPr>
          <p:cNvPr descr="" id="82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7567560" y="119520"/>
            <a:ext cx="1523880" cy="862200"/>
          </a:xfrm>
          <a:prstGeom prst="rect">
            <a:avLst/>
          </a:prstGeom>
          <a:ln>
            <a:noFill/>
          </a:ln>
        </p:spPr>
      </p:pic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9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29680" y="6462360"/>
            <a:ext cx="779040" cy="39492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0" y="10800"/>
            <a:ext cx="9143280" cy="1079280"/>
          </a:xfrm>
          <a:prstGeom prst="rect">
            <a:avLst/>
          </a:prstGeom>
          <a:solidFill>
            <a:srgbClr val="000000"/>
          </a:solidFill>
          <a:ln w="25560">
            <a:solidFill>
              <a:srgbClr val="464646"/>
            </a:solidFill>
            <a:round/>
          </a:ln>
        </p:spPr>
      </p:sp>
      <p:pic>
        <p:nvPicPr>
          <p:cNvPr descr="" id="121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7567560" y="119520"/>
            <a:ext cx="1523880" cy="862200"/>
          </a:xfrm>
          <a:prstGeom prst="rect">
            <a:avLst/>
          </a:prstGeom>
          <a:ln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168120" y="1600200"/>
            <a:ext cx="8843400" cy="4798440"/>
          </a:xfrm>
          <a:prstGeom prst="rect">
            <a:avLst/>
          </a:prstGeom>
          <a:solidFill>
            <a:srgbClr val="eaeaea"/>
          </a:solidFill>
          <a:ln>
            <a:noFill/>
          </a:ln>
        </p:spPr>
      </p:sp>
      <p:sp>
        <p:nvSpPr>
          <p:cNvPr id="12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59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29680" y="6462360"/>
            <a:ext cx="779040" cy="394920"/>
          </a:xfrm>
          <a:prstGeom prst="rect">
            <a:avLst/>
          </a:prstGeom>
          <a:ln>
            <a:noFill/>
          </a:ln>
        </p:spPr>
      </p:pic>
      <p:sp>
        <p:nvSpPr>
          <p:cNvPr id="160" name="CustomShape 1"/>
          <p:cNvSpPr/>
          <p:nvPr/>
        </p:nvSpPr>
        <p:spPr>
          <a:xfrm>
            <a:off x="0" y="10800"/>
            <a:ext cx="9143280" cy="1079280"/>
          </a:xfrm>
          <a:prstGeom prst="rect">
            <a:avLst/>
          </a:prstGeom>
          <a:solidFill>
            <a:srgbClr val="000000"/>
          </a:solidFill>
          <a:ln w="25560">
            <a:solidFill>
              <a:srgbClr val="464646"/>
            </a:solidFill>
            <a:round/>
          </a:ln>
        </p:spPr>
      </p:sp>
      <p:pic>
        <p:nvPicPr>
          <p:cNvPr descr="" id="161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7567560" y="119520"/>
            <a:ext cx="1523880" cy="862200"/>
          </a:xfrm>
          <a:prstGeom prst="rect">
            <a:avLst/>
          </a:prstGeom>
          <a:ln>
            <a:noFill/>
          </a:ln>
        </p:spPr>
      </p:pic>
      <p:sp>
        <p:nvSpPr>
          <p:cNvPr id="162" name="Line 2"/>
          <p:cNvSpPr/>
          <p:nvPr/>
        </p:nvSpPr>
        <p:spPr>
          <a:xfrm>
            <a:off x="159480" y="1224360"/>
            <a:ext cx="8820000" cy="0"/>
          </a:xfrm>
          <a:prstGeom prst="line">
            <a:avLst/>
          </a:prstGeom>
          <a:ln cap="rnd" w="19080">
            <a:solidFill>
              <a:srgbClr val="5f5f5f"/>
            </a:solidFill>
            <a:custDash>
              <a:ds d="8427000000" sp="2809000000"/>
            </a:custDash>
            <a:round/>
          </a:ln>
        </p:spPr>
      </p:sp>
      <p:pic>
        <p:nvPicPr>
          <p:cNvPr descr="" id="163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3329280" y="75600"/>
            <a:ext cx="2485080" cy="1029240"/>
          </a:xfrm>
          <a:prstGeom prst="rect">
            <a:avLst/>
          </a:prstGeom>
          <a:ln>
            <a:noFill/>
          </a:ln>
        </p:spPr>
      </p:pic>
      <p:sp>
        <p:nvSpPr>
          <p:cNvPr id="16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jpeg"/><Relationship Id="rId3" Type="http://schemas.openxmlformats.org/officeDocument/2006/relationships/image" Target="../media/image25.jpe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slideLayout" Target="../slideLayouts/slideLayout17.xml"/><Relationship Id="rId7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68120" y="2237760"/>
            <a:ext cx="4403160" cy="237384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fffff"/>
                </a:solidFill>
                <a:latin typeface="PF Isotext Pro"/>
              </a:rPr>
              <a:t>Web серверы</a:t>
            </a:r>
            <a:endParaRPr/>
          </a:p>
        </p:txBody>
      </p:sp>
      <p:sp>
        <p:nvSpPr>
          <p:cNvPr id="206" name="CustomShape 2"/>
          <p:cNvSpPr/>
          <p:nvPr/>
        </p:nvSpPr>
        <p:spPr>
          <a:xfrm>
            <a:off x="1371600" y="5225040"/>
            <a:ext cx="6400080" cy="70524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PF Isotext Pro"/>
              </a:rPr>
              <a:t>Дмитрий Смаль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95280" y="196920"/>
            <a:ext cx="583164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CustomShape 2"/>
          <p:cNvSpPr/>
          <p:nvPr/>
        </p:nvSpPr>
        <p:spPr>
          <a:xfrm>
            <a:off x="380880" y="2651760"/>
            <a:ext cx="8381160" cy="15534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PF Isotext Pro"/>
                <a:ea typeface="DejaVu Sans"/>
              </a:rPr>
              <a:t>Конфигурация</a:t>
            </a:r>
            <a:endParaRPr/>
          </a:p>
        </p:txBody>
      </p:sp>
      <p:sp>
        <p:nvSpPr>
          <p:cNvPr id="238" name="CustomShape 3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8EBDF41-06B4-4EB7-927A-A740789C861B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dur="indefinite"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168120" y="1600200"/>
            <a:ext cx="8911440" cy="53744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  <a:ea typeface="DejaVu Sans"/>
              </a:rPr>
              <a:t>Listen 80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  <a:ea typeface="DejaVu Sans"/>
              </a:rPr>
              <a:t>User www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  <a:ea typeface="DejaVu Sans"/>
              </a:rPr>
              <a:t>DirectoryIndex index.html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  <a:ea typeface="DejaVu Sans"/>
              </a:rPr>
              <a:t>DocumentRoot /www/htdocs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  <a:ea typeface="DejaVu Sans"/>
              </a:rPr>
              <a:t>NameVirtualHost *:80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  <a:ea typeface="DejaVu Sans"/>
              </a:rPr>
              <a:t>&lt;VirtualHost *:80&gt;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>
                <a:solidFill>
                  <a:srgbClr val="000000"/>
                </a:solidFill>
                <a:latin typeface="Courier New"/>
                <a:ea typeface="DejaVu Sans"/>
              </a:rPr>
              <a:t>ServerName www.domain.ru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>
                <a:solidFill>
                  <a:srgbClr val="000000"/>
                </a:solidFill>
                <a:latin typeface="Courier New"/>
                <a:ea typeface="DejaVu Sans"/>
              </a:rPr>
              <a:t>DocumentRoot /www/domain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>
                <a:solidFill>
                  <a:srgbClr val="000000"/>
                </a:solidFill>
                <a:latin typeface="Courier New"/>
                <a:ea typeface="DejaVu Sans"/>
              </a:rPr>
              <a:t>ErrorLog /var/log/domain/error_log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>
                <a:solidFill>
                  <a:srgbClr val="000000"/>
                </a:solidFill>
                <a:latin typeface="Courier New"/>
                <a:ea typeface="DejaVu Sans"/>
              </a:rPr>
              <a:t>CustomLog /var/log/domain/access_log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>
                <a:solidFill>
                  <a:srgbClr val="000000"/>
                </a:solidFill>
                <a:latin typeface="Courier New"/>
                <a:ea typeface="DejaVu Sans"/>
              </a:rPr>
              <a:t>&lt;Directory "/var/www/html"&gt;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>
                <a:solidFill>
                  <a:srgbClr val="000000"/>
                </a:solidFill>
                <a:latin typeface="Courier New"/>
                <a:ea typeface="DejaVu Sans"/>
              </a:rPr>
              <a:t>Options Indexes FollowSymLinks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>
                <a:solidFill>
                  <a:srgbClr val="000000"/>
                </a:solidFill>
                <a:latin typeface="Courier New"/>
                <a:ea typeface="DejaVu Sans"/>
              </a:rPr>
              <a:t>&lt;/Directory&gt;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>
                <a:solidFill>
                  <a:srgbClr val="000000"/>
                </a:solidFill>
                <a:latin typeface="Courier New"/>
                <a:ea typeface="DejaVu Sans"/>
              </a:rPr>
              <a:t>&lt;Location "/private/"&gt;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>
                <a:solidFill>
                  <a:srgbClr val="000000"/>
                </a:solidFill>
                <a:latin typeface="Courier New"/>
                <a:ea typeface="DejaVu Sans"/>
              </a:rPr>
              <a:t>Order Allow, Deny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>
                <a:solidFill>
                  <a:srgbClr val="000000"/>
                </a:solidFill>
                <a:latin typeface="Courier New"/>
                <a:ea typeface="DejaVu Sans"/>
              </a:rPr>
              <a:t>Deny from all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>
                <a:solidFill>
                  <a:srgbClr val="000000"/>
                </a:solidFill>
                <a:latin typeface="Courier New"/>
                <a:ea typeface="DejaVu Sans"/>
              </a:rPr>
              <a:t>&lt;/Location&gt; 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  <a:ea typeface="DejaVu Sans"/>
              </a:rPr>
              <a:t>&lt;/VirtualHost&gt;</a:t>
            </a:r>
            <a:endParaRPr/>
          </a:p>
        </p:txBody>
      </p:sp>
      <p:sp>
        <p:nvSpPr>
          <p:cNvPr id="240" name="CustomShape 2"/>
          <p:cNvSpPr/>
          <p:nvPr/>
        </p:nvSpPr>
        <p:spPr>
          <a:xfrm>
            <a:off x="163440" y="92520"/>
            <a:ext cx="7455240" cy="916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PF Isotext Pro"/>
              </a:rPr>
              <a:t>Конфигурация Apache</a:t>
            </a:r>
            <a:endParaRPr/>
          </a:p>
        </p:txBody>
      </p:sp>
      <p:sp>
        <p:nvSpPr>
          <p:cNvPr id="241" name="CustomShape 3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DE717F1-11DE-4D26-AFE4-46E21C5F6DF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dur="indefinite"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68120" y="1600200"/>
            <a:ext cx="8603640" cy="4845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&lt;VirtualHost&gt;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конфигурация для домена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&lt;Location /admin&gt; &lt;/Location&gt;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&lt;LocationMatch .svn&gt; &lt;/LocationMatch&gt;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&lt;Directory /htdocs&gt; &lt;/Directory&gt;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&lt;DirectoryMatch /inc/&gt; &lt;/DirectoryMatch&gt;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DocumentRoot  /www/htdocs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Alias /www/htdocs/</a:t>
            </a:r>
            <a:endParaRPr/>
          </a:p>
        </p:txBody>
      </p:sp>
      <p:sp>
        <p:nvSpPr>
          <p:cNvPr id="243" name="CustomShape 2"/>
          <p:cNvSpPr/>
          <p:nvPr/>
        </p:nvSpPr>
        <p:spPr>
          <a:xfrm>
            <a:off x="163440" y="92520"/>
            <a:ext cx="7455240" cy="916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PF Isotext Pro"/>
              </a:rPr>
              <a:t>Секции и директивы</a:t>
            </a:r>
            <a:endParaRPr/>
          </a:p>
        </p:txBody>
      </p:sp>
      <p:sp>
        <p:nvSpPr>
          <p:cNvPr id="244" name="CustomShape 3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F1BE48A-6F1C-4699-91A8-1651A2D33422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dur="indefinite"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68120" y="1600200"/>
            <a:ext cx="8603640" cy="39474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VirtualHost – по заголовку Host</a:t>
            </a:r>
            <a:endParaRPr/>
          </a:p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DocumentRoot / Alias – вычисление пути</a:t>
            </a:r>
            <a:endParaRPr/>
          </a:p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Directory и .htaccess</a:t>
            </a:r>
            <a:endParaRPr/>
          </a:p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DirectoryMatch</a:t>
            </a:r>
            <a:endParaRPr/>
          </a:p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Files и FilesMatch</a:t>
            </a:r>
            <a:endParaRPr/>
          </a:p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Location и LocationMatch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Приоритеты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в обратном порядке</a:t>
            </a:r>
            <a:endParaRPr/>
          </a:p>
        </p:txBody>
      </p:sp>
      <p:sp>
        <p:nvSpPr>
          <p:cNvPr id="246" name="CustomShape 2"/>
          <p:cNvSpPr/>
          <p:nvPr/>
        </p:nvSpPr>
        <p:spPr>
          <a:xfrm>
            <a:off x="163440" y="92520"/>
            <a:ext cx="7455240" cy="916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PF Isotext Pro"/>
              </a:rPr>
              <a:t>Порядок применения</a:t>
            </a:r>
            <a:endParaRPr/>
          </a:p>
        </p:txBody>
      </p:sp>
      <p:sp>
        <p:nvSpPr>
          <p:cNvPr id="247" name="CustomShape 3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F0D8C7C-88E8-4C6F-BE9B-441668BF1595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dur="indefinite"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68120" y="1600200"/>
            <a:ext cx="8911440" cy="5019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user  www www;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error_log  /var/log/nginx.error_log  info;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http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include       conf/mime.types;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default_type  application/octet-stream;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log_format    simple '$remote_addr $request $status';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server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listen        one.example.com;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server_name   one.example.com www.one.example.com;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access_log    /var/log/nginx.access_log simple;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location /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root        /www/one.example.com;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location ~* ^.+\.(jpg|jpeg|gif)$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root        /www/images;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access_log  off;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expires     30d;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163440" y="92520"/>
            <a:ext cx="7455240" cy="916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PF Isotext Pro"/>
              </a:rPr>
              <a:t>Конфигурация Nginx</a:t>
            </a:r>
            <a:endParaRPr/>
          </a:p>
        </p:txBody>
      </p:sp>
      <p:sp>
        <p:nvSpPr>
          <p:cNvPr id="250" name="CustomShape 3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C7FD3DF-98DE-4783-A16D-9BEA3016B2AC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dur="indefinite"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68120" y="1600200"/>
            <a:ext cx="8603640" cy="4845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http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― конфигурация для HTTP сервера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server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― конфигурация домена (вирт. Хоста)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location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― локейшен (привет, Кэп!)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server_name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― имена доменов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root, alias 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― откуда нужно брать файлы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error_log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― лог ошибок сервера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access_log 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― лог запросов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163440" y="92520"/>
            <a:ext cx="7455240" cy="916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PF Isotext Pro"/>
              </a:rPr>
              <a:t>Секции и директивы</a:t>
            </a:r>
            <a:endParaRPr/>
          </a:p>
        </p:txBody>
      </p:sp>
      <p:sp>
        <p:nvSpPr>
          <p:cNvPr id="253" name="CustomShape 3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A5BA88F-84DB-48D4-AF77-FCCC0E525953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dur="indefinite"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169920" y="1600200"/>
            <a:ext cx="8794080" cy="4557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В nginx:</a:t>
            </a:r>
            <a:endParaRPr/>
          </a:p>
        </p:txBody>
      </p:sp>
      <p:sp>
        <p:nvSpPr>
          <p:cNvPr id="255" name="CustomShape 2"/>
          <p:cNvSpPr/>
          <p:nvPr/>
        </p:nvSpPr>
        <p:spPr>
          <a:xfrm>
            <a:off x="396720" y="2028960"/>
            <a:ext cx="7400160" cy="18730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PF Isotext Pro"/>
                <a:ea typeface="DejaVu Sans"/>
              </a:rPr>
              <a:t>location = /img/1.jpg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PF Isotext Pro"/>
                <a:ea typeface="DejaVu Sans"/>
              </a:rPr>
              <a:t>location ^~ /pic/       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PF Isotext Pro"/>
                <a:ea typeface="DejaVu Sans"/>
              </a:rPr>
              <a:t>location ~* \.jpg$      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PF Isotext Pro"/>
                <a:ea typeface="DejaVu Sans"/>
              </a:rPr>
              <a:t>location /img/</a:t>
            </a:r>
            <a:endParaRPr/>
          </a:p>
        </p:txBody>
      </p:sp>
      <p:sp>
        <p:nvSpPr>
          <p:cNvPr id="256" name="CustomShape 3"/>
          <p:cNvSpPr/>
          <p:nvPr/>
        </p:nvSpPr>
        <p:spPr>
          <a:xfrm>
            <a:off x="396720" y="4498200"/>
            <a:ext cx="7400160" cy="18730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PF Isotext Pro"/>
                <a:ea typeface="DejaVu Sans"/>
              </a:rPr>
              <a:t>&lt;Location&gt; и &lt;LocationMatch&gt;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PF Isotext Pro"/>
                <a:ea typeface="DejaVu Sans"/>
              </a:rPr>
              <a:t>&lt;Files&gt; и &lt;FilesMatch&gt;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PF Isotext Pro"/>
                <a:ea typeface="DejaVu Sans"/>
              </a:rPr>
              <a:t>&lt;DirectoryMatch&gt;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PF Isotext Pro"/>
                <a:ea typeface="DejaVu Sans"/>
              </a:rPr>
              <a:t>&lt;Directory&gt;</a:t>
            </a:r>
            <a:endParaRPr/>
          </a:p>
        </p:txBody>
      </p:sp>
      <p:sp>
        <p:nvSpPr>
          <p:cNvPr id="257" name="CustomShape 4"/>
          <p:cNvSpPr/>
          <p:nvPr/>
        </p:nvSpPr>
        <p:spPr>
          <a:xfrm>
            <a:off x="163440" y="92520"/>
            <a:ext cx="7455240" cy="916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PF Isotext Pro"/>
              </a:rPr>
              <a:t>Приоритеты локейшенов</a:t>
            </a:r>
            <a:endParaRPr/>
          </a:p>
        </p:txBody>
      </p:sp>
      <p:sp>
        <p:nvSpPr>
          <p:cNvPr id="258" name="CustomShape 5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3432020-9273-481B-B6DF-4D0C38ECAC0C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  <p:sp>
        <p:nvSpPr>
          <p:cNvPr id="259" name="CustomShape 6"/>
          <p:cNvSpPr/>
          <p:nvPr/>
        </p:nvSpPr>
        <p:spPr>
          <a:xfrm>
            <a:off x="168120" y="4069800"/>
            <a:ext cx="8794080" cy="4557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В apache:</a:t>
            </a:r>
            <a:endParaRPr/>
          </a:p>
        </p:txBody>
      </p:sp>
      <p:sp>
        <p:nvSpPr>
          <p:cNvPr id="260" name="Line 7"/>
          <p:cNvSpPr/>
          <p:nvPr/>
        </p:nvSpPr>
        <p:spPr>
          <a:xfrm>
            <a:off x="396720" y="4009680"/>
            <a:ext cx="8470800" cy="0"/>
          </a:xfrm>
          <a:prstGeom prst="line">
            <a:avLst/>
          </a:prstGeom>
          <a:ln cap="rnd" w="9360">
            <a:solidFill>
              <a:srgbClr val="1f497d"/>
            </a:solidFill>
            <a:custDash>
              <a:ds d="4900000000" sp="3675000000"/>
            </a:custDash>
            <a:round/>
          </a:ln>
        </p:spPr>
      </p:sp>
    </p:spTree>
  </p:cSld>
  <p:timing>
    <p:tnLst>
      <p:par>
        <p:cTn dur="indefinite" id="31" nodeType="tmRoot" restart="never">
          <p:childTnLst>
            <p:seq>
              <p:cTn dur="indefinite"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395280" y="196920"/>
            <a:ext cx="583164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262" name="CustomShape 2"/>
          <p:cNvSpPr/>
          <p:nvPr/>
        </p:nvSpPr>
        <p:spPr>
          <a:xfrm>
            <a:off x="380880" y="2651760"/>
            <a:ext cx="8381160" cy="15534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PF Isotext Pro"/>
                <a:ea typeface="DejaVu Sans"/>
              </a:rPr>
              <a:t>Модели обработки сетевых запросов</a:t>
            </a:r>
            <a:endParaRPr/>
          </a:p>
        </p:txBody>
      </p:sp>
      <p:sp>
        <p:nvSpPr>
          <p:cNvPr id="263" name="CustomShape 3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273A403-476E-4366-81EC-569D0B1B6FE6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33" nodeType="tmRoot" restart="never">
          <p:childTnLst>
            <p:seq>
              <p:cTn dur="indefinite"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168120" y="1600200"/>
            <a:ext cx="8830440" cy="47984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import socket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s = socket.socket(socket.AF_INET,                                     socket.SOCK_STREAM)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s.bind(('127.0.0.1', 8080))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s.listen(10)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while True: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conn, addr = s.accept()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request = conn.recv(1024).decode('utf8')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url = request.rstrip("\r\n")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file = open('/www' + str(url), 'r')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data = file.read(1024).encode('utf8')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conn.send(data)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file.close()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conn.close()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163440" y="92520"/>
            <a:ext cx="7455240" cy="916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PF Isotext Pro"/>
              </a:rPr>
              <a:t>Простой TCP сервер</a:t>
            </a:r>
            <a:endParaRPr/>
          </a:p>
        </p:txBody>
      </p:sp>
      <p:sp>
        <p:nvSpPr>
          <p:cNvPr id="266" name="CustomShape 3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44A9D03-606D-40F7-9B77-748B9F501CFD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35" nodeType="tmRoot" restart="never">
          <p:childTnLst>
            <p:seq>
              <p:cTn dur="indefinite"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6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68120" y="1600200"/>
            <a:ext cx="8844840" cy="4623840"/>
          </a:xfrm>
          <a:prstGeom prst="rect">
            <a:avLst/>
          </a:prstGeom>
          <a:ln>
            <a:noFill/>
          </a:ln>
        </p:spPr>
      </p:pic>
      <p:sp>
        <p:nvSpPr>
          <p:cNvPr id="268" name="CustomShape 1"/>
          <p:cNvSpPr/>
          <p:nvPr/>
        </p:nvSpPr>
        <p:spPr>
          <a:xfrm>
            <a:off x="163440" y="92520"/>
            <a:ext cx="7455240" cy="916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PF Isotext Pro"/>
              </a:rPr>
              <a:t>Blocking I/O</a:t>
            </a:r>
            <a:endParaRPr/>
          </a:p>
        </p:txBody>
      </p:sp>
      <p:sp>
        <p:nvSpPr>
          <p:cNvPr id="269" name="CustomShape 2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C776039-D318-4F08-8B50-7232B7A9375B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37" nodeType="tmRoot" restart="never">
          <p:childTnLst>
            <p:seq>
              <p:cTn dur="indefinite"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0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604880"/>
            <a:ext cx="2483640" cy="1046880"/>
          </a:xfrm>
          <a:prstGeom prst="rect">
            <a:avLst/>
          </a:prstGeom>
          <a:ln>
            <a:noFill/>
          </a:ln>
        </p:spPr>
      </p:pic>
      <p:pic>
        <p:nvPicPr>
          <p:cNvPr descr="" id="20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30800" y="4756320"/>
            <a:ext cx="2880720" cy="1642320"/>
          </a:xfrm>
          <a:prstGeom prst="rect">
            <a:avLst/>
          </a:prstGeom>
          <a:ln>
            <a:noFill/>
          </a:ln>
        </p:spPr>
      </p:pic>
      <p:pic>
        <p:nvPicPr>
          <p:cNvPr descr="" id="209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573880" y="1600200"/>
            <a:ext cx="3437640" cy="2029680"/>
          </a:xfrm>
          <a:prstGeom prst="rect">
            <a:avLst/>
          </a:prstGeom>
          <a:ln>
            <a:noFill/>
          </a:ln>
        </p:spPr>
      </p:pic>
      <p:pic>
        <p:nvPicPr>
          <p:cNvPr descr="" id="210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2720880" y="2984400"/>
            <a:ext cx="3047400" cy="1480320"/>
          </a:xfrm>
          <a:prstGeom prst="rect">
            <a:avLst/>
          </a:prstGeom>
          <a:ln>
            <a:noFill/>
          </a:ln>
        </p:spPr>
      </p:pic>
      <p:pic>
        <p:nvPicPr>
          <p:cNvPr descr="" id="211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168120" y="5068800"/>
            <a:ext cx="4056840" cy="1308960"/>
          </a:xfrm>
          <a:prstGeom prst="rect">
            <a:avLst/>
          </a:prstGeom>
          <a:ln>
            <a:noFill/>
          </a:ln>
        </p:spPr>
      </p:pic>
      <p:sp>
        <p:nvSpPr>
          <p:cNvPr id="212" name="CustomShape 1"/>
          <p:cNvSpPr/>
          <p:nvPr/>
        </p:nvSpPr>
        <p:spPr>
          <a:xfrm>
            <a:off x="163440" y="92520"/>
            <a:ext cx="7455240" cy="916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PF Isotext Pro"/>
              </a:rPr>
              <a:t>Web серверы</a:t>
            </a:r>
            <a:endParaRPr/>
          </a:p>
        </p:txBody>
      </p:sp>
      <p:sp>
        <p:nvSpPr>
          <p:cNvPr id="213" name="CustomShape 2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F53B556-EE65-4C59-8474-4A8FC14708DD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dur="indefinite"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164160" y="1600200"/>
            <a:ext cx="8805240" cy="5430240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CustomShape 2"/>
          <p:cNvSpPr/>
          <p:nvPr/>
        </p:nvSpPr>
        <p:spPr>
          <a:xfrm>
            <a:off x="163440" y="92520"/>
            <a:ext cx="7455240" cy="916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PF Isotext Pro"/>
              </a:rPr>
              <a:t>Более 1 клиента ?</a:t>
            </a:r>
            <a:endParaRPr/>
          </a:p>
        </p:txBody>
      </p:sp>
      <p:sp>
        <p:nvSpPr>
          <p:cNvPr id="272" name="CustomShape 3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4458774-098A-4207-B394-2D4604DCFD88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39" nodeType="tmRoot" restart="never">
          <p:childTnLst>
            <p:seq>
              <p:cTn dur="indefinite"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7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908640" y="1595520"/>
            <a:ext cx="7325640" cy="5255280"/>
          </a:xfrm>
          <a:prstGeom prst="rect">
            <a:avLst/>
          </a:prstGeom>
          <a:ln>
            <a:noFill/>
          </a:ln>
        </p:spPr>
      </p:pic>
      <p:sp>
        <p:nvSpPr>
          <p:cNvPr id="274" name="CustomShape 1"/>
          <p:cNvSpPr/>
          <p:nvPr/>
        </p:nvSpPr>
        <p:spPr>
          <a:xfrm>
            <a:off x="163440" y="92520"/>
            <a:ext cx="7455240" cy="916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PF Isotext Pro"/>
              </a:rPr>
              <a:t>Non-blocking I/O</a:t>
            </a:r>
            <a:endParaRPr/>
          </a:p>
        </p:txBody>
      </p:sp>
      <p:sp>
        <p:nvSpPr>
          <p:cNvPr id="275" name="CustomShape 2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01CBF22-C7F8-4697-9E72-33905E6F19BE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41" nodeType="tmRoot" restart="never">
          <p:childTnLst>
            <p:seq>
              <p:cTn dur="indefinite"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181080" y="1600200"/>
            <a:ext cx="8830440" cy="47984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readsocks = […]  # список сокетов для чтения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writesocks = […] # список сокетов для записи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while True: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readables, writeables, exceptions = \                   select(readsocks, writesocks, [])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for sockobj in readables: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data = sockobj.recv(1024)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if not data: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    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sockobj.close( )                                    readsocks.remove(sockobj)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else: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       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print '\tgot', data, 'on', id(sockobj)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7" name="CustomShape 2"/>
          <p:cNvSpPr/>
          <p:nvPr/>
        </p:nvSpPr>
        <p:spPr>
          <a:xfrm>
            <a:off x="163440" y="92520"/>
            <a:ext cx="7455240" cy="916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PF Isotext Pro"/>
              </a:rPr>
              <a:t>IO Multiplexing</a:t>
            </a:r>
            <a:endParaRPr/>
          </a:p>
        </p:txBody>
      </p:sp>
      <p:sp>
        <p:nvSpPr>
          <p:cNvPr id="278" name="CustomShape 3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B52EEB2-D79C-4A5D-BCCA-5DA58617D7B3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43" nodeType="tmRoot" restart="never">
          <p:childTnLst>
            <p:seq>
              <p:cTn dur="indefinite"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7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753120" y="1600200"/>
            <a:ext cx="7636680" cy="5255280"/>
          </a:xfrm>
          <a:prstGeom prst="rect">
            <a:avLst/>
          </a:prstGeom>
          <a:ln>
            <a:noFill/>
          </a:ln>
        </p:spPr>
      </p:pic>
      <p:sp>
        <p:nvSpPr>
          <p:cNvPr id="280" name="CustomShape 1"/>
          <p:cNvSpPr/>
          <p:nvPr/>
        </p:nvSpPr>
        <p:spPr>
          <a:xfrm>
            <a:off x="163440" y="92520"/>
            <a:ext cx="7455240" cy="916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PF Isotext Pro"/>
              </a:rPr>
              <a:t>AIO</a:t>
            </a:r>
            <a:endParaRPr/>
          </a:p>
        </p:txBody>
      </p:sp>
      <p:sp>
        <p:nvSpPr>
          <p:cNvPr id="281" name="CustomShape 2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D4FF6A1-7C1B-4D42-97F7-A6AD73658CFB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45" nodeType="tmRoot" restart="never">
          <p:childTnLst>
            <p:seq>
              <p:cTn dur="indefinite"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164160" y="1600200"/>
            <a:ext cx="8805240" cy="47984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множество открытых файлов</a:t>
            </a:r>
            <a:endParaRPr/>
          </a:p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select, kqueue, epoll, aio...</a:t>
            </a:r>
            <a:endParaRPr/>
          </a:p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последовательное исполнение → события</a:t>
            </a:r>
            <a:endParaRPr/>
          </a:p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“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20 байт из сокета A”, “6 байт из файла B”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PF Isotext Pro"/>
                <a:ea typeface="DejaVu Sans"/>
              </a:rPr>
              <a:t>+ </a:t>
            </a:r>
            <a:r>
              <a:rPr lang="en-US" sz="2200">
                <a:solidFill>
                  <a:srgbClr val="000000"/>
                </a:solidFill>
                <a:latin typeface="PF Isotext Pro"/>
                <a:ea typeface="DejaVu Sans"/>
              </a:rPr>
              <a:t>быстро, никакого сна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200">
                <a:solidFill>
                  <a:srgbClr val="000000"/>
                </a:solidFill>
                <a:latin typeface="PF Isotext Pro"/>
                <a:ea typeface="DejaVu Sans"/>
              </a:rPr>
              <a:t>+ экономия памяти. 1 клиент – 1 структура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200">
                <a:solidFill>
                  <a:srgbClr val="000000"/>
                </a:solidFill>
                <a:latin typeface="PF Isotext Pro"/>
                <a:ea typeface="DejaVu Sans"/>
              </a:rPr>
              <a:t>+ большое количество клиентов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200">
                <a:solidFill>
                  <a:srgbClr val="000000"/>
                </a:solidFill>
                <a:latin typeface="PF Isotext Pro"/>
                <a:ea typeface="DejaVu Sans"/>
              </a:rPr>
              <a:t>— </a:t>
            </a:r>
            <a:r>
              <a:rPr lang="en-US" sz="2200">
                <a:solidFill>
                  <a:srgbClr val="000000"/>
                </a:solidFill>
                <a:latin typeface="PF Isotext Pro"/>
                <a:ea typeface="DejaVu Sans"/>
              </a:rPr>
              <a:t>очень тяжело программировать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200">
                <a:solidFill>
                  <a:srgbClr val="000000"/>
                </a:solidFill>
                <a:latin typeface="PF Isotext Pro"/>
                <a:ea typeface="DejaVu Sans"/>
              </a:rPr>
              <a:t>— </a:t>
            </a:r>
            <a:r>
              <a:rPr lang="en-US" sz="2200">
                <a:solidFill>
                  <a:srgbClr val="000000"/>
                </a:solidFill>
                <a:latin typeface="PF Isotext Pro"/>
                <a:ea typeface="DejaVu Sans"/>
              </a:rPr>
              <a:t>блокирующие вызовы запрещены</a:t>
            </a:r>
            <a:endParaRPr/>
          </a:p>
        </p:txBody>
      </p:sp>
      <p:sp>
        <p:nvSpPr>
          <p:cNvPr id="283" name="CustomShape 2"/>
          <p:cNvSpPr/>
          <p:nvPr/>
        </p:nvSpPr>
        <p:spPr>
          <a:xfrm>
            <a:off x="163440" y="92520"/>
            <a:ext cx="7455240" cy="916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PF Isotext Pro"/>
              </a:rPr>
              <a:t>Event-Driven programming</a:t>
            </a:r>
            <a:endParaRPr/>
          </a:p>
        </p:txBody>
      </p:sp>
      <p:sp>
        <p:nvSpPr>
          <p:cNvPr id="284" name="CustomShape 3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43E576-4E0C-4A9C-9778-0E30E5D4D042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47" nodeType="tmRoot" restart="never">
          <p:childTnLst>
            <p:seq>
              <p:cTn dur="indefinite"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164160" y="1600200"/>
            <a:ext cx="8805240" cy="47984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Apache – prefork, worker, С</a:t>
            </a:r>
            <a:endParaRPr/>
          </a:p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IIS, Tomcat, Jetty – threads, Java</a:t>
            </a:r>
            <a:endParaRPr/>
          </a:p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Starman, Hypnotoad – prefork, языки высокого уровня</a:t>
            </a:r>
            <a:endParaRPr/>
          </a:p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nginx, lighttpd – асинхронные, С</a:t>
            </a:r>
            <a:endParaRPr/>
          </a:p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Node.JS, Tornado, POE – асинхронные, языки высокого уровня</a:t>
            </a:r>
            <a:endParaRPr/>
          </a:p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Erlang!</a:t>
            </a:r>
            <a:endParaRPr/>
          </a:p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Для разработки. </a:t>
            </a:r>
            <a:endParaRPr/>
          </a:p>
        </p:txBody>
      </p:sp>
      <p:sp>
        <p:nvSpPr>
          <p:cNvPr id="286" name="CustomShape 2"/>
          <p:cNvSpPr/>
          <p:nvPr/>
        </p:nvSpPr>
        <p:spPr>
          <a:xfrm>
            <a:off x="163440" y="92520"/>
            <a:ext cx="7455240" cy="916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PF Isotext Pro"/>
              </a:rPr>
              <a:t>Кто есть Who.</a:t>
            </a:r>
            <a:endParaRPr/>
          </a:p>
        </p:txBody>
      </p:sp>
      <p:sp>
        <p:nvSpPr>
          <p:cNvPr id="287" name="CustomShape 3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FB960F2-A82F-445B-A510-6A13CE1DBE59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49" nodeType="tmRoot" restart="never">
          <p:childTnLst>
            <p:seq>
              <p:cTn dur="indefinite"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395280" y="196920"/>
            <a:ext cx="583164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CustomShape 2"/>
          <p:cNvSpPr/>
          <p:nvPr/>
        </p:nvSpPr>
        <p:spPr>
          <a:xfrm>
            <a:off x="380880" y="2651760"/>
            <a:ext cx="8381160" cy="15534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PF Isotext Pro"/>
                <a:ea typeface="DejaVu Sans"/>
              </a:rPr>
              <a:t>Front-end и Back-end</a:t>
            </a:r>
            <a:endParaRPr/>
          </a:p>
        </p:txBody>
      </p:sp>
      <p:sp>
        <p:nvSpPr>
          <p:cNvPr id="290" name="CustomShape 3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F298F90-71A0-41BA-A337-D81ABB7DAE9C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51" nodeType="tmRoot" restart="never">
          <p:childTnLst>
            <p:seq>
              <p:cTn dur="indefinite"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395280" y="196920"/>
            <a:ext cx="5831640" cy="114228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29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074600" y="1339920"/>
            <a:ext cx="7006680" cy="5490360"/>
          </a:xfrm>
          <a:prstGeom prst="rect">
            <a:avLst/>
          </a:prstGeom>
          <a:ln>
            <a:noFill/>
          </a:ln>
        </p:spPr>
      </p:pic>
      <p:sp>
        <p:nvSpPr>
          <p:cNvPr id="293" name="CustomShape 2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4FC4577-0A92-4479-B8A3-A5B58B13A18C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53" nodeType="tmRoot" restart="never">
          <p:childTnLst>
            <p:seq>
              <p:cTn dur="indefinite"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96720" y="2260440"/>
            <a:ext cx="8805240" cy="4014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отдача статических файлов</a:t>
            </a:r>
            <a:endParaRPr/>
          </a:p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проксирование (reverse proxy)</a:t>
            </a:r>
            <a:endParaRPr/>
          </a:p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балансировка нагрузки</a:t>
            </a:r>
            <a:endParaRPr/>
          </a:p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кеширование</a:t>
            </a:r>
            <a:endParaRPr/>
          </a:p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сборка SSI</a:t>
            </a:r>
            <a:endParaRPr/>
          </a:p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авторизация, SSL, нарезка картинок, gzip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168120" y="1600200"/>
            <a:ext cx="8717760" cy="6469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1f497d"/>
                </a:solidFill>
                <a:latin typeface="PF Isotext Pro"/>
                <a:ea typeface="DejaVu Sans"/>
              </a:rPr>
              <a:t>Легкий, быстрый, множество соединений</a:t>
            </a:r>
            <a:endParaRPr/>
          </a:p>
        </p:txBody>
      </p:sp>
      <p:sp>
        <p:nvSpPr>
          <p:cNvPr id="296" name="CustomShape 3"/>
          <p:cNvSpPr/>
          <p:nvPr/>
        </p:nvSpPr>
        <p:spPr>
          <a:xfrm>
            <a:off x="163440" y="92520"/>
            <a:ext cx="7455240" cy="916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PF Isotext Pro"/>
              </a:rPr>
              <a:t>Front-end</a:t>
            </a:r>
            <a:endParaRPr/>
          </a:p>
        </p:txBody>
      </p:sp>
      <p:sp>
        <p:nvSpPr>
          <p:cNvPr id="297" name="CustomShape 4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39D9747-7565-4796-9260-5ADD354053F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55" nodeType="tmRoot" restart="never">
          <p:childTnLst>
            <p:seq>
              <p:cTn dur="indefinite"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168120" y="1600200"/>
            <a:ext cx="8911440" cy="4980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upstream backend 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server back1.example.com:8080 weight=1;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server back2.example.com:8080 weight=2;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proxy_set_header Host      $host;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proxy_set_header X-Real-IP $remote_addr;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proxy_read_timeout 60s;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location /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proxy_pass       http://backend;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location ~ /(img|css|js)/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root /www/static;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location /partner/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proxy_pass       http://www.partner.com;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/>
          </a:p>
        </p:txBody>
      </p:sp>
      <p:sp>
        <p:nvSpPr>
          <p:cNvPr id="299" name="CustomShape 2"/>
          <p:cNvSpPr/>
          <p:nvPr/>
        </p:nvSpPr>
        <p:spPr>
          <a:xfrm>
            <a:off x="163440" y="92520"/>
            <a:ext cx="7455240" cy="916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PF Isotext Pro"/>
              </a:rPr>
              <a:t>Проксирование в nginx</a:t>
            </a:r>
            <a:endParaRPr/>
          </a:p>
        </p:txBody>
      </p:sp>
      <p:sp>
        <p:nvSpPr>
          <p:cNvPr id="300" name="CustomShape 3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B2BAF9-8088-4E84-8877-3D5B72A52808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57" nodeType="tmRoot" restart="never">
          <p:childTnLst>
            <p:seq>
              <p:cTn dur="indefinite"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68120" y="1600200"/>
            <a:ext cx="8843400" cy="4845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Порт (port)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Соединение (connection)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Сокет (socket)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Запрос (request)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Локейшен (location)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Файлы и директории (directory)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Файл настроек (httpd.conf, nginx.conf)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Лог доступа (access log)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Лог ошибок (error log)</a:t>
            </a:r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163440" y="92520"/>
            <a:ext cx="7455240" cy="916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PF Isotext Pro"/>
              </a:rPr>
              <a:t>Терминология</a:t>
            </a:r>
            <a:endParaRPr/>
          </a:p>
        </p:txBody>
      </p:sp>
      <p:sp>
        <p:nvSpPr>
          <p:cNvPr id="216" name="CustomShape 3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968C7F1-2205-4F86-8C93-84E02464CD8C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dur="indefinite"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396720" y="2257560"/>
            <a:ext cx="8805240" cy="4014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CGI</a:t>
            </a:r>
            <a:endParaRPr/>
          </a:p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FastCGI</a:t>
            </a:r>
            <a:endParaRPr/>
          </a:p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mod_perl, mod_python, mod_php, PHP!!!</a:t>
            </a:r>
            <a:endParaRPr/>
          </a:p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PSGI, WSGI, Rack</a:t>
            </a:r>
            <a:endParaRPr/>
          </a:p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apache не нужен ?</a:t>
            </a:r>
            <a:endParaRPr/>
          </a:p>
        </p:txBody>
      </p:sp>
      <p:sp>
        <p:nvSpPr>
          <p:cNvPr id="302" name="CustomShape 2"/>
          <p:cNvSpPr/>
          <p:nvPr/>
        </p:nvSpPr>
        <p:spPr>
          <a:xfrm>
            <a:off x="181080" y="1600200"/>
            <a:ext cx="8771760" cy="65664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1f497d"/>
                </a:solidFill>
                <a:latin typeface="PF Isotext Pro"/>
                <a:ea typeface="DejaVu Sans"/>
              </a:rPr>
              <a:t>Обработка сложных запросов, запуск скриптов.</a:t>
            </a:r>
            <a:endParaRPr/>
          </a:p>
        </p:txBody>
      </p:sp>
      <p:sp>
        <p:nvSpPr>
          <p:cNvPr id="303" name="CustomShape 3"/>
          <p:cNvSpPr/>
          <p:nvPr/>
        </p:nvSpPr>
        <p:spPr>
          <a:xfrm>
            <a:off x="163440" y="92520"/>
            <a:ext cx="7455240" cy="916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PF Isotext Pro"/>
              </a:rPr>
              <a:t>Back-end</a:t>
            </a:r>
            <a:endParaRPr/>
          </a:p>
        </p:txBody>
      </p:sp>
      <p:sp>
        <p:nvSpPr>
          <p:cNvPr id="304" name="CustomShape 4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E622093-8749-4EF5-BCB4-D073B1E3E2A0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59" nodeType="tmRoot" restart="never">
          <p:childTnLst>
            <p:seq>
              <p:cTn dur="indefinite"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0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89720" y="1619280"/>
            <a:ext cx="8811360" cy="4836240"/>
          </a:xfrm>
          <a:prstGeom prst="rect">
            <a:avLst/>
          </a:prstGeom>
          <a:ln>
            <a:noFill/>
          </a:ln>
        </p:spPr>
      </p:pic>
      <p:sp>
        <p:nvSpPr>
          <p:cNvPr id="306" name="CustomShape 1"/>
          <p:cNvSpPr/>
          <p:nvPr/>
        </p:nvSpPr>
        <p:spPr>
          <a:xfrm>
            <a:off x="163440" y="92520"/>
            <a:ext cx="7455240" cy="916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PF Isotext Pro"/>
              </a:rPr>
              <a:t>CGI</a:t>
            </a:r>
            <a:endParaRPr/>
          </a:p>
        </p:txBody>
      </p:sp>
      <p:sp>
        <p:nvSpPr>
          <p:cNvPr id="307" name="CustomShape 2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3298892-03F9-47EE-9932-88C8C9B4CB3E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61" nodeType="tmRoot" restart="never">
          <p:childTnLst>
            <p:seq>
              <p:cTn dur="indefinite"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0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87280" y="1596960"/>
            <a:ext cx="8725320" cy="4717440"/>
          </a:xfrm>
          <a:prstGeom prst="rect">
            <a:avLst/>
          </a:prstGeom>
          <a:ln>
            <a:noFill/>
          </a:ln>
        </p:spPr>
      </p:pic>
      <p:sp>
        <p:nvSpPr>
          <p:cNvPr id="309" name="CustomShape 1"/>
          <p:cNvSpPr/>
          <p:nvPr/>
        </p:nvSpPr>
        <p:spPr>
          <a:xfrm>
            <a:off x="163440" y="92520"/>
            <a:ext cx="7455240" cy="916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PF Isotext Pro"/>
              </a:rPr>
              <a:t>FastCGI</a:t>
            </a:r>
            <a:endParaRPr/>
          </a:p>
        </p:txBody>
      </p:sp>
      <p:sp>
        <p:nvSpPr>
          <p:cNvPr id="310" name="CustomShape 2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D95A4ED-D8B5-4D43-9B45-1F5AB775DECF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63" nodeType="tmRoot" restart="never">
          <p:childTnLst>
            <p:seq>
              <p:cTn dur="indefinite"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1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68120" y="1352520"/>
            <a:ext cx="8975160" cy="4971240"/>
          </a:xfrm>
          <a:prstGeom prst="rect">
            <a:avLst/>
          </a:prstGeom>
          <a:ln>
            <a:noFill/>
          </a:ln>
        </p:spPr>
      </p:pic>
      <p:sp>
        <p:nvSpPr>
          <p:cNvPr id="312" name="CustomShape 1"/>
          <p:cNvSpPr/>
          <p:nvPr/>
        </p:nvSpPr>
        <p:spPr>
          <a:xfrm>
            <a:off x="163440" y="92520"/>
            <a:ext cx="7455240" cy="916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PF Isotext Pro"/>
              </a:rPr>
              <a:t>Comet</a:t>
            </a:r>
            <a:endParaRPr/>
          </a:p>
        </p:txBody>
      </p:sp>
      <p:sp>
        <p:nvSpPr>
          <p:cNvPr id="313" name="CustomShape 2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9843092-25C6-414A-84BC-ECF60BEE88E6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65" nodeType="tmRoot" restart="never">
          <p:childTnLst>
            <p:seq>
              <p:cTn dur="indefinite"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164160" y="1600200"/>
            <a:ext cx="8805240" cy="5238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top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― список запущенных процессов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	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top -d 1</a:t>
            </a:r>
            <a:endParaRPr/>
          </a:p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netstat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список сетевых соединений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l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netstat -t</a:t>
            </a:r>
            <a:endParaRPr/>
          </a:p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telnet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элементарный tcp клиент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l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telnet mail.ru 80</a:t>
            </a:r>
            <a:endParaRPr/>
          </a:p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1f497d"/>
                </a:solidFill>
                <a:latin typeface="PF Isotext Pro"/>
                <a:ea typeface="DejaVu Sans"/>
              </a:rPr>
              <a:t>ab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―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нагрузочное тестирование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l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ab -n 1000 -c 10 http://mail.ru/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15" name="CustomShape 2"/>
          <p:cNvSpPr/>
          <p:nvPr/>
        </p:nvSpPr>
        <p:spPr>
          <a:xfrm>
            <a:off x="163440" y="92520"/>
            <a:ext cx="7455240" cy="916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PF Isotext Pro"/>
              </a:rPr>
              <a:t>Полезные утилиты</a:t>
            </a:r>
            <a:endParaRPr/>
          </a:p>
        </p:txBody>
      </p:sp>
      <p:sp>
        <p:nvSpPr>
          <p:cNvPr id="316" name="CustomShape 3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820FB1-7B84-4E95-943C-8D93279AE127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67" nodeType="tmRoot" restart="never">
          <p:childTnLst>
            <p:seq>
              <p:cTn dur="indefinite"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168120" y="1600200"/>
            <a:ext cx="8805240" cy="47984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Установить mysql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Создать пользователя и базу данных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Спроектировать схему БД (в виде моделей)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Подключить Django к СУБД </a:t>
            </a:r>
            <a:endParaRPr/>
          </a:p>
        </p:txBody>
      </p:sp>
      <p:sp>
        <p:nvSpPr>
          <p:cNvPr id="318" name="CustomShape 2"/>
          <p:cNvSpPr/>
          <p:nvPr/>
        </p:nvSpPr>
        <p:spPr>
          <a:xfrm>
            <a:off x="163440" y="92520"/>
            <a:ext cx="7455240" cy="916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PF Isotext Pro"/>
              </a:rPr>
              <a:t>Домашнее задание</a:t>
            </a:r>
            <a:endParaRPr/>
          </a:p>
        </p:txBody>
      </p:sp>
      <p:sp>
        <p:nvSpPr>
          <p:cNvPr id="319" name="CustomShape 3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74281AA-7D25-4EE7-A04B-086B46189A60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69" nodeType="tmRoot" restart="never">
          <p:childTnLst>
            <p:seq>
              <p:cTn dur="indefinite"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163440" y="2222640"/>
            <a:ext cx="8815320" cy="6282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PF Isotext Pro"/>
              </a:rPr>
              <a:t>Спасибо за внимание</a:t>
            </a:r>
            <a:endParaRPr/>
          </a:p>
        </p:txBody>
      </p:sp>
      <p:sp>
        <p:nvSpPr>
          <p:cNvPr id="321" name="CustomShape 2"/>
          <p:cNvSpPr/>
          <p:nvPr/>
        </p:nvSpPr>
        <p:spPr>
          <a:xfrm>
            <a:off x="2626560" y="3916440"/>
            <a:ext cx="3890160" cy="1966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PF Isotext Pro"/>
              </a:rPr>
              <a:t>Дмитрий Смаль, smal@corp.mail.ru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96720" y="1552680"/>
            <a:ext cx="8603640" cy="4845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Команда на запуск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	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sudo /etc/init.d/httpd start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	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/usr/sbin/httpd -f /home/me/httpd.conf</a:t>
            </a:r>
            <a:endParaRPr/>
          </a:p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Чтение файла конфигурации</a:t>
            </a:r>
            <a:endParaRPr/>
          </a:p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Получение порта 80</a:t>
            </a:r>
            <a:endParaRPr/>
          </a:p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Открытие (создание) логов</a:t>
            </a:r>
            <a:endParaRPr/>
          </a:p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Понижение привелегий (*)</a:t>
            </a:r>
            <a:endParaRPr/>
          </a:p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Запуск дочерних процесов/потоков (*)</a:t>
            </a:r>
            <a:endParaRPr/>
          </a:p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Готов к обработке запроса</a:t>
            </a:r>
            <a:endParaRPr/>
          </a:p>
        </p:txBody>
      </p:sp>
      <p:sp>
        <p:nvSpPr>
          <p:cNvPr id="218" name="CustomShape 2"/>
          <p:cNvSpPr/>
          <p:nvPr/>
        </p:nvSpPr>
        <p:spPr>
          <a:xfrm>
            <a:off x="163440" y="92520"/>
            <a:ext cx="7455240" cy="916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PF Isotext Pro"/>
              </a:rPr>
              <a:t>Запуск Web сервера</a:t>
            </a:r>
            <a:endParaRPr/>
          </a:p>
        </p:txBody>
      </p:sp>
      <p:sp>
        <p:nvSpPr>
          <p:cNvPr id="219" name="CustomShape 3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56CDC10-EEEA-42E4-997D-82B896F823B9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dur="indefinite"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68120" y="1600200"/>
            <a:ext cx="8603640" cy="4845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Конфиг /etc/apache2/httpd.conf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   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Include /etc/apache2/mods-available/*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   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Include /etc/apache2/sites-available/*</a:t>
            </a:r>
            <a:endParaRPr/>
          </a:p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Скрипт /etc/init.d/apache2 [start|stop|restart]</a:t>
            </a:r>
            <a:endParaRPr/>
          </a:p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PID-файл /var/run/apache2.pid</a:t>
            </a:r>
            <a:endParaRPr/>
          </a:p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Error-лог /var/log/apache2/error.log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   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/var/log/apache2/mydomain-error.log</a:t>
            </a:r>
            <a:endParaRPr/>
          </a:p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Access-лог /var/log/apache2/access.log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   </a:t>
            </a: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/var/log/apache2/mydomain-access.log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  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1" name="CustomShape 2"/>
          <p:cNvSpPr/>
          <p:nvPr/>
        </p:nvSpPr>
        <p:spPr>
          <a:xfrm>
            <a:off x="163440" y="92520"/>
            <a:ext cx="7455240" cy="916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PF Isotext Pro"/>
              </a:rPr>
              <a:t>Файлы Web-сервера</a:t>
            </a:r>
            <a:endParaRPr/>
          </a:p>
        </p:txBody>
      </p:sp>
      <p:sp>
        <p:nvSpPr>
          <p:cNvPr id="222" name="CustomShape 3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96F37CD-5718-44C0-BF2B-32018949F5E9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dur="indefinite"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168120" y="1600200"/>
            <a:ext cx="8603640" cy="4845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Master (root, 1 процесс)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"/>
            </a:pPr>
            <a:r>
              <a:rPr lang="en-US" sz="2200">
                <a:solidFill>
                  <a:srgbClr val="000000"/>
                </a:solidFill>
                <a:latin typeface="PF Isotext Pro"/>
                <a:ea typeface="DejaVu Sans"/>
              </a:rPr>
              <a:t>Чтение и валидация конфига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"/>
            </a:pPr>
            <a:r>
              <a:rPr lang="en-US" sz="2200">
                <a:solidFill>
                  <a:srgbClr val="000000"/>
                </a:solidFill>
                <a:latin typeface="PF Isotext Pro"/>
                <a:ea typeface="DejaVu Sans"/>
              </a:rPr>
              <a:t>Открытие сокета (ов)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"/>
            </a:pPr>
            <a:r>
              <a:rPr lang="en-US" sz="2200">
                <a:solidFill>
                  <a:srgbClr val="000000"/>
                </a:solidFill>
                <a:latin typeface="PF Isotext Pro"/>
                <a:ea typeface="DejaVu Sans"/>
              </a:rPr>
              <a:t>Открытие файлов логов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"/>
            </a:pPr>
            <a:r>
              <a:rPr lang="en-US" sz="2200">
                <a:solidFill>
                  <a:srgbClr val="000000"/>
                </a:solidFill>
                <a:latin typeface="PF Isotext Pro"/>
                <a:ea typeface="DejaVu Sans"/>
              </a:rPr>
              <a:t>Запуск и управление дочерними процессами (worker)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"/>
            </a:pPr>
            <a:r>
              <a:rPr lang="en-US" sz="2200">
                <a:solidFill>
                  <a:srgbClr val="000000"/>
                </a:solidFill>
                <a:latin typeface="PF Isotext Pro"/>
                <a:ea typeface="DejaVu Sans"/>
              </a:rPr>
              <a:t>Graceful restart, Binary updates</a:t>
            </a:r>
            <a:endParaRPr/>
          </a:p>
          <a:p>
            <a:pPr>
              <a:lnSpc>
                <a:spcPct val="100000"/>
              </a:lnSpc>
              <a:buFont typeface="PF Isotext Pro"/>
              <a:buAutoNum type="arabicPeriod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Worker (www-data, 1+ процессов)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"/>
            </a:pPr>
            <a:r>
              <a:rPr lang="en-US" sz="2200">
                <a:solidFill>
                  <a:srgbClr val="000000"/>
                </a:solidFill>
                <a:latin typeface="PF Isotext Pro"/>
                <a:ea typeface="DejaVu Sans"/>
              </a:rPr>
              <a:t>Обработка входящих запросов</a:t>
            </a:r>
            <a:endParaRPr/>
          </a:p>
        </p:txBody>
      </p:sp>
      <p:sp>
        <p:nvSpPr>
          <p:cNvPr id="224" name="CustomShape 2"/>
          <p:cNvSpPr/>
          <p:nvPr/>
        </p:nvSpPr>
        <p:spPr>
          <a:xfrm>
            <a:off x="163440" y="92520"/>
            <a:ext cx="7455240" cy="916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PF Isotext Pro"/>
              </a:rPr>
              <a:t>Процессы Web-сервера</a:t>
            </a:r>
            <a:endParaRPr/>
          </a:p>
        </p:txBody>
      </p:sp>
      <p:sp>
        <p:nvSpPr>
          <p:cNvPr id="225" name="CustomShape 3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0BDF218-0F87-4756-BE02-21F8FDDDA363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dur="indefinite"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168120" y="1600200"/>
            <a:ext cx="8911440" cy="53744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PF Isotext Pro"/>
                <a:ea typeface="DejaVu Sans"/>
              </a:rPr>
              <a:t>$ ls -lah server/core.c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PF Isotext Pro"/>
                <a:ea typeface="DejaVu Sans"/>
              </a:rPr>
              <a:t>-</a:t>
            </a:r>
            <a:r>
              <a:rPr b="1" lang="en-US" sz="2200">
                <a:solidFill>
                  <a:srgbClr val="dc2300"/>
                </a:solidFill>
                <a:latin typeface="PF Isotext Pro"/>
                <a:ea typeface="DejaVu Sans"/>
              </a:rPr>
              <a:t>rw-</a:t>
            </a:r>
            <a:r>
              <a:rPr b="1" lang="en-US" sz="2200">
                <a:solidFill>
                  <a:srgbClr val="2300dc"/>
                </a:solidFill>
                <a:latin typeface="PF Isotext Pro"/>
                <a:ea typeface="DejaVu Sans"/>
              </a:rPr>
              <a:t>r--</a:t>
            </a:r>
            <a:r>
              <a:rPr b="1" lang="en-US" sz="2200">
                <a:solidFill>
                  <a:srgbClr val="008000"/>
                </a:solidFill>
                <a:latin typeface="PF Isotext Pro"/>
                <a:ea typeface="DejaVu Sans"/>
              </a:rPr>
              <a:t>r--</a:t>
            </a:r>
            <a:r>
              <a:rPr b="1" lang="en-US" sz="2200">
                <a:solidFill>
                  <a:srgbClr val="000000"/>
                </a:solidFill>
                <a:latin typeface="PF Isotext Pro"/>
                <a:ea typeface="DejaVu Sans"/>
              </a:rPr>
              <a:t> 1 </a:t>
            </a:r>
            <a:r>
              <a:rPr b="1" lang="en-US" sz="2200">
                <a:solidFill>
                  <a:srgbClr val="b84700"/>
                </a:solidFill>
                <a:latin typeface="PF Isotext Pro"/>
                <a:ea typeface="DejaVu Sans"/>
              </a:rPr>
              <a:t>nuf</a:t>
            </a:r>
            <a:r>
              <a:rPr b="1" lang="en-US" sz="2200">
                <a:solidFill>
                  <a:srgbClr val="000000"/>
                </a:solidFill>
                <a:latin typeface="PF Isotext Pro"/>
                <a:ea typeface="DejaVu Sans"/>
              </a:rPr>
              <a:t> </a:t>
            </a:r>
            <a:r>
              <a:rPr b="1" lang="en-US" sz="2200">
                <a:solidFill>
                  <a:srgbClr val="2300dc"/>
                </a:solidFill>
                <a:latin typeface="PF Isotext Pro"/>
                <a:ea typeface="DejaVu Sans"/>
              </a:rPr>
              <a:t>users</a:t>
            </a:r>
            <a:r>
              <a:rPr b="1" lang="en-US" sz="2200">
                <a:solidFill>
                  <a:srgbClr val="000000"/>
                </a:solidFill>
                <a:latin typeface="PF Isotext Pro"/>
                <a:ea typeface="DejaVu Sans"/>
              </a:rPr>
              <a:t> 156K Feb  6 21:15 server/core.c</a:t>
            </a:r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168120" y="2635200"/>
            <a:ext cx="8603640" cy="4845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У файла (или директории) есть: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"/>
            </a:pPr>
            <a:r>
              <a:rPr lang="en-US" sz="2200">
                <a:solidFill>
                  <a:srgbClr val="000000"/>
                </a:solidFill>
                <a:latin typeface="Arial"/>
                <a:ea typeface="DejaVu Sans"/>
              </a:rPr>
              <a:t>пользователь (владелец)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"/>
            </a:pPr>
            <a:r>
              <a:rPr lang="en-US" sz="2200">
                <a:solidFill>
                  <a:srgbClr val="000000"/>
                </a:solidFill>
                <a:latin typeface="Arial"/>
                <a:ea typeface="DejaVu Sans"/>
              </a:rPr>
              <a:t>группа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"/>
            </a:pPr>
            <a:r>
              <a:rPr lang="en-US" sz="2200">
                <a:solidFill>
                  <a:srgbClr val="000000"/>
                </a:solidFill>
                <a:latin typeface="Arial"/>
                <a:ea typeface="DejaVu Sans"/>
              </a:rPr>
              <a:t>права доступа (read/write/execute)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b="1" lang="en-US" sz="2400">
                <a:solidFill>
                  <a:srgbClr val="1f497d"/>
                </a:solidFill>
                <a:latin typeface="PF Isotext Pro"/>
                <a:ea typeface="DejaVu Sans"/>
              </a:rPr>
              <a:t>У процесса есть: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"/>
            </a:pPr>
            <a:r>
              <a:rPr lang="en-US" sz="2200">
                <a:solidFill>
                  <a:srgbClr val="000000"/>
                </a:solidFill>
                <a:latin typeface="Arial"/>
                <a:ea typeface="DejaVu Sans"/>
              </a:rPr>
              <a:t>пользователь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"/>
            </a:pPr>
            <a:r>
              <a:rPr lang="en-US" sz="2200">
                <a:solidFill>
                  <a:srgbClr val="000000"/>
                </a:solidFill>
                <a:latin typeface="Arial"/>
                <a:ea typeface="DejaVu Sans"/>
              </a:rPr>
              <a:t>группа</a:t>
            </a:r>
            <a:endParaRPr/>
          </a:p>
        </p:txBody>
      </p:sp>
      <p:sp>
        <p:nvSpPr>
          <p:cNvPr id="228" name="CustomShape 3"/>
          <p:cNvSpPr/>
          <p:nvPr/>
        </p:nvSpPr>
        <p:spPr>
          <a:xfrm>
            <a:off x="163440" y="92520"/>
            <a:ext cx="7455240" cy="916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PF Isotext Pro"/>
              </a:rPr>
              <a:t>Доступ к файлам в UNIX</a:t>
            </a:r>
            <a:endParaRPr/>
          </a:p>
        </p:txBody>
      </p:sp>
      <p:sp>
        <p:nvSpPr>
          <p:cNvPr id="229" name="CustomShape 4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47A8201-D5FC-44CD-8FCE-486009132311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dur="indefinite"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3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570320" y="1600200"/>
            <a:ext cx="6002280" cy="5293800"/>
          </a:xfrm>
          <a:prstGeom prst="rect">
            <a:avLst/>
          </a:prstGeom>
          <a:ln>
            <a:noFill/>
          </a:ln>
        </p:spPr>
      </p:pic>
      <p:sp>
        <p:nvSpPr>
          <p:cNvPr id="231" name="CustomShape 1"/>
          <p:cNvSpPr/>
          <p:nvPr/>
        </p:nvSpPr>
        <p:spPr>
          <a:xfrm>
            <a:off x="163440" y="92520"/>
            <a:ext cx="7455240" cy="916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PF Isotext Pro"/>
              </a:rPr>
              <a:t>Обработка запроса</a:t>
            </a:r>
            <a:endParaRPr/>
          </a:p>
        </p:txBody>
      </p:sp>
      <p:sp>
        <p:nvSpPr>
          <p:cNvPr id="232" name="CustomShape 2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A935242-93FB-44A1-A74D-766166FBC44D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dur="indefinite"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168120" y="1600200"/>
            <a:ext cx="8843400" cy="39474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web сервер – не монолитный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LoadModule – загрузка модулей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Этапы обработки запроса и модули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Дополнительные директивы, контексты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lang="en-US" sz="2400">
                <a:solidFill>
                  <a:srgbClr val="000000"/>
                </a:solidFill>
                <a:latin typeface="PF Isotext Pro"/>
                <a:ea typeface="DejaVu Sans"/>
              </a:rPr>
              <a:t>Примеры: mod_mime, mod_mime_magic, mod_autoindex, mod_rewrite, mod_cgi, mod_perl, mod_gzip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163440" y="92520"/>
            <a:ext cx="7455240" cy="916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PF Isotext Pro"/>
              </a:rPr>
              <a:t>Модульная архитектура</a:t>
            </a:r>
            <a:endParaRPr/>
          </a:p>
        </p:txBody>
      </p:sp>
      <p:sp>
        <p:nvSpPr>
          <p:cNvPr id="235" name="CustomShape 3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48A6495-A1F1-4B0B-A0BF-618B24E8E506}" type="slidenum">
              <a:rPr lang="en-US">
                <a:solidFill>
                  <a:srgbClr val="000000"/>
                </a:solidFill>
                <a:latin typeface="PF Isotext Pro"/>
              </a:rPr>
              <a:t>&lt;number&gt;</a:t>
            </a:fld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dur="indefinite"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