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5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notesSlide4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22.jpeg" ContentType="image/jpeg"/>
  <Override PartName="/ppt/media/image31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4.jpeg" ContentType="image/jpeg"/>
  <Override PartName="/ppt/media/image19.png" ContentType="image/png"/>
  <Override PartName="/ppt/media/image28.png" ContentType="image/png"/>
  <Override PartName="/ppt/media/image2.png" ContentType="image/png"/>
  <Override PartName="/ppt/media/image16.jpeg" ContentType="image/jpe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23.png" ContentType="image/png"/>
  <Override PartName="/ppt/media/image32.png" ContentType="image/png"/>
  <Override PartName="/ppt/media/image25.png" ContentType="image/png"/>
  <Override PartName="/ppt/media/image13.jpeg" ContentType="image/jpeg"/>
  <Override PartName="/ppt/media/image34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15.jpeg" ContentType="image/jpe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6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51.xml.rels" ContentType="application/vnd.openxmlformats-package.relationships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7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46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B19181-41A1-4171-9111-E14171D14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81E1E1-E1D1-4131-A181-3191F171F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2101-5191-4191-9101-F1A181717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412121-11A1-4121-A1A1-11A101514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313161-E181-4151-9171-F1A141C1D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11E1-21F1-4151-9101-31D1C101A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0181F1-11D1-4181-81C1-41D101C1D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A10111-01F1-4141-B191-F12141414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9161-E1A1-4171-81D1-61C1F1E1C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4171-7151-4111-9161-A111F171B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811151-D1F1-4131-8111-01C141B14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0191B1-5131-4171-B1A1-4121A1516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71E1C1-4171-41A1-91B1-6191B181F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A1A1-2101-4131-91B1-D191E191E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31D1-2181-4121-8151-61F1B1F15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01F161-5161-4181-A1B1-0121F1C1F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9121A1-51A1-4131-B161-21F12161A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0131-1171-4161-9161-818171817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212141-6121-41E1-A141-B1F131A14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E1A1-F101-4131-A1B1-41618131D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B1C181-C101-4191-81E1-11C1C1F17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913151-6131-4171-A141-E19181413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D101-61F1-4101-B171-21E17171B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91B171-11C1-4171-8101-B14121110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A141-B181-4151-B1E1-D151A1A17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017131-F141-4141-A1B1-C151C1816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D12171-3171-41B1-B191-8191B1D1A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D1C1-B151-41F1-9171-81F1E1C1C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B171A1-E121-41A1-A181-7101B1C15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E1F1E1-B161-41F1-8141-2131B1B16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7151D1-F181-4101-8161-E101B1612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F181-7101-4151-A131-519151F15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A1B1D1-5181-4111-A151-A19121817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7151-8151-4121-8141-71518151D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D181-41D1-41E1-91D1-E141D121E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01C1-4111-4191-91B1-218181E16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B1F1B1-01D1-4131-A131-F151A181D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31C121-91A1-4131-B111-617151E1B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C11101-3111-41F1-81C1-C16151616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E191E1-3151-41F1-B171-F18121B1B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014121-B1B1-41F1-81C1-F1A1A1910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51A1-B181-4161-B121-51314171E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615191-8131-41F1-A111-7141D171A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C1A181-E121-4151-9161-213151F14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1141-4111-41A1-A121-01B18181A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31B131-B1A1-4111-91A1-A1B181D1D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815171-9111-41D1-9171-E18101F1F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F131-81A1-4101-B191-B1819101A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11C1-71E1-4101-B1F1-61B1E151B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C1B1-21C1-4171-9161-111181F1C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68040" cy="4095360"/>
          </a:xfrm>
          <a:prstGeom prst="rect">
            <a:avLst/>
          </a:prstGeom>
        </p:spPr>
        <p:txBody>
          <a:bodyPr anchor="ctr" bIns="42840" lIns="85680" rIns="85680" tIns="4284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626560" y="3916440"/>
            <a:ext cx="3890520" cy="196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63440" y="2222640"/>
            <a:ext cx="8815680" cy="36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626560" y="3916440"/>
            <a:ext cx="3890520" cy="196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16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626560" y="3916440"/>
            <a:ext cx="3890520" cy="196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3440" y="2222640"/>
            <a:ext cx="8815680" cy="36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16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2626560" y="3916440"/>
            <a:ext cx="3890520" cy="196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63440" y="2222640"/>
            <a:ext cx="8815680" cy="36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16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626560" y="3916440"/>
            <a:ext cx="3890520" cy="1967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63440" y="2222640"/>
            <a:ext cx="8815680" cy="36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16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52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3440" y="2222640"/>
            <a:ext cx="8815680" cy="36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2656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1966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19880" y="494352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62656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19880" y="3916440"/>
            <a:ext cx="189828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626560" y="4943520"/>
            <a:ext cx="3890160" cy="93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400" cy="39528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0" y="10800"/>
            <a:ext cx="9143640" cy="107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2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4240" cy="86256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0" y="1625040"/>
            <a:ext cx="9143640" cy="359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68120" y="2237760"/>
            <a:ext cx="4403520" cy="2374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ffffff"/>
                </a:solidFill>
                <a:latin typeface="PF Isotext Pro"/>
              </a:rPr>
              <a:t>Click to edit the title text formatОбразец заголовка</a:t>
            </a:r>
            <a:endParaRPr/>
          </a:p>
        </p:txBody>
      </p:sp>
      <p:pic>
        <p:nvPicPr>
          <p:cNvPr descr="" id="5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06320" y="312840"/>
            <a:ext cx="2485440" cy="1029600"/>
          </a:xfrm>
          <a:prstGeom prst="rect">
            <a:avLst/>
          </a:prstGeom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890960" y="2217600"/>
            <a:ext cx="4120920" cy="24141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PF Isotext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PF Isotext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PF Isotext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PF Isotext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PF Isotext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PF Isotext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PF Isotext Pro"/>
              </a:rPr>
              <a:t>Seventh Outline LevelВставка рисунка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400" cy="395280"/>
          </a:xfrm>
          <a:prstGeom prst="rect">
            <a:avLst/>
          </a:prstGeom>
        </p:spPr>
      </p:pic>
      <p:sp>
        <p:nvSpPr>
          <p:cNvPr id="40" name="CustomShape 1"/>
          <p:cNvSpPr/>
          <p:nvPr/>
        </p:nvSpPr>
        <p:spPr>
          <a:xfrm>
            <a:off x="0" y="10800"/>
            <a:ext cx="9143640" cy="107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41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4240" cy="862560"/>
          </a:xfrm>
          <a:prstGeom prst="rect">
            <a:avLst/>
          </a:prstGeom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Click to edit the title text formatОбразец заголовка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7101C1-71D1-41B1-B1D1-61A131F1311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400" cy="395280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0" y="10800"/>
            <a:ext cx="9143640" cy="107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7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4240" cy="862560"/>
          </a:xfrm>
          <a:prstGeom prst="rect">
            <a:avLst/>
          </a:prstGeom>
        </p:spPr>
      </p:pic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71E1-41F1-41F1-B1C1-C19171C191E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ru-RU"/>
              <a:t>Click to edit the title text format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5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400" cy="395280"/>
          </a:xfrm>
          <a:prstGeom prst="rect">
            <a:avLst/>
          </a:prstGeom>
        </p:spPr>
      </p:pic>
      <p:sp>
        <p:nvSpPr>
          <p:cNvPr id="116" name="CustomShape 1"/>
          <p:cNvSpPr/>
          <p:nvPr/>
        </p:nvSpPr>
        <p:spPr>
          <a:xfrm>
            <a:off x="0" y="10800"/>
            <a:ext cx="9143640" cy="107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117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4240" cy="862560"/>
          </a:xfrm>
          <a:prstGeom prst="rect">
            <a:avLst/>
          </a:prstGeom>
        </p:spPr>
      </p:pic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Click to edit the title text formatОбразец заголовка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B181-B101-41D1-81A1-C16171C1F11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168120" y="1600200"/>
            <a:ext cx="8843760" cy="4798800"/>
          </a:xfrm>
          <a:prstGeom prst="rect">
            <a:avLst/>
          </a:prstGeom>
          <a:solidFill>
            <a:srgbClr val="eaeaea"/>
          </a:solidFill>
        </p:spPr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68120" y="1600200"/>
            <a:ext cx="8819640" cy="47988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PF Isotext Pro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ru-RU" sz="2000">
                <a:solidFill>
                  <a:srgbClr val="000000"/>
                </a:solidFill>
                <a:latin typeface="PF Isotext Pro"/>
              </a:rPr>
              <a:t>Второй уровень</a:t>
            </a:r>
            <a:endParaRPr/>
          </a:p>
          <a:p>
            <a:pPr lvl="1">
              <a:buFont charset="2" typeface="Wingdings"/>
              <a:buChar char=""/>
            </a:pPr>
            <a:r>
              <a:rPr lang="ru-RU" sz="2000">
                <a:solidFill>
                  <a:srgbClr val="000000"/>
                </a:solidFill>
                <a:latin typeface="PF Isotext Pro"/>
              </a:rPr>
              <a:t>Третий уровень</a:t>
            </a:r>
            <a:endParaRPr/>
          </a:p>
          <a:p>
            <a:pPr lvl="2">
              <a:buFont charset="2" typeface="Wingdings"/>
              <a:buChar char=""/>
            </a:pPr>
            <a:r>
              <a:rPr lang="ru-RU">
                <a:solidFill>
                  <a:srgbClr val="000000"/>
                </a:solidFill>
                <a:latin typeface="PF Isotext Pro"/>
              </a:rPr>
              <a:t>Четвертый уровень</a:t>
            </a:r>
            <a:endParaRPr/>
          </a:p>
          <a:p>
            <a:pPr lvl="3">
              <a:buFont charset="2" typeface="Wingdings"/>
              <a:buChar char=""/>
            </a:pPr>
            <a:r>
              <a:rPr lang="ru-RU">
                <a:solidFill>
                  <a:srgbClr val="000000"/>
                </a:solidFill>
                <a:latin typeface="PF Isotext Pro"/>
              </a:rPr>
              <a:t>Пятый уровень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4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400" cy="395280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0" y="10800"/>
            <a:ext cx="9143640" cy="107964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156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4240" cy="862560"/>
          </a:xfrm>
          <a:prstGeom prst="rect">
            <a:avLst/>
          </a:prstGeom>
        </p:spPr>
      </p:pic>
      <p:sp>
        <p:nvSpPr>
          <p:cNvPr id="157" name="Line 2"/>
          <p:cNvSpPr/>
          <p:nvPr/>
        </p:nvSpPr>
        <p:spPr>
          <a:xfrm>
            <a:off x="159480" y="1224360"/>
            <a:ext cx="8820000" cy="0"/>
          </a:xfrm>
          <a:prstGeom prst="line">
            <a:avLst/>
          </a:prstGeom>
          <a:ln w="19080">
            <a:solidFill>
              <a:srgbClr val="5f5f5f"/>
            </a:solidFill>
            <a:custDash>
              <a:ds d="159000" sp="53000"/>
            </a:custDash>
            <a:round/>
          </a:ln>
        </p:spPr>
      </p:sp>
      <p:pic>
        <p:nvPicPr>
          <p:cNvPr descr="" id="158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29280" y="75600"/>
            <a:ext cx="2485440" cy="1029600"/>
          </a:xfrm>
          <a:prstGeom prst="rect">
            <a:avLst/>
          </a:prstGeom>
        </p:spPr>
      </p:pic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680" cy="628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PF Isotext Pro"/>
              </a:rPr>
              <a:t>Click to edit the title text formatОбразец заголовка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Seventh Outline LevelОбразец текста</a:t>
            </a:r>
            <a:endParaRPr/>
          </a:p>
          <a:p>
            <a:r>
              <a:rPr lang="ru-RU">
                <a:solidFill>
                  <a:srgbClr val="000000"/>
                </a:solidFill>
                <a:latin typeface="PF Isotext Pro"/>
              </a:rPr>
              <a:t>Второй уровень</a:t>
            </a:r>
            <a:endParaRPr/>
          </a:p>
          <a:p>
            <a:pPr lvl="1">
              <a:buFont charset="2" typeface="Wingdings"/>
              <a:buChar char=""/>
            </a:pPr>
            <a:r>
              <a:rPr lang="ru-RU">
                <a:solidFill>
                  <a:srgbClr val="000000"/>
                </a:solidFill>
                <a:latin typeface="PF Isotext Pro"/>
              </a:rPr>
              <a:t>Третий уровень</a:t>
            </a:r>
            <a:endParaRPr/>
          </a:p>
          <a:p>
            <a:pPr lvl="2">
              <a:buFont charset="2" typeface="Wingdings"/>
              <a:buChar char=""/>
            </a:pPr>
            <a:r>
              <a:rPr lang="ru-RU" sz="1600">
                <a:solidFill>
                  <a:srgbClr val="000000"/>
                </a:solidFill>
                <a:latin typeface="PF Isotext Pro"/>
              </a:rPr>
              <a:t>Четвертый уровень</a:t>
            </a:r>
            <a:endParaRPr/>
          </a:p>
          <a:p>
            <a:pPr lvl="3">
              <a:buFont charset="2" typeface="Wingdings"/>
              <a:buChar char=""/>
            </a:pPr>
            <a:r>
              <a:rPr lang="ru-RU" sz="1600">
                <a:solidFill>
                  <a:srgbClr val="000000"/>
                </a:solidFill>
                <a:latin typeface="PF Isotext Pro"/>
              </a:rPr>
              <a:t>Пятый уровень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localhost/" TargetMode="External"/><Relationship Id="rId2" Type="http://schemas.openxmlformats.org/officeDocument/2006/relationships/hyperlink" Target="http://localhost/index.html" TargetMode="External"/><Relationship Id="rId3" Type="http://schemas.openxmlformats.org/officeDocument/2006/relationships/hyperlink" Target="http://games.mail.ru/jquery.js" TargetMode="External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68120" y="2237760"/>
            <a:ext cx="4403520" cy="2374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ffffff"/>
                </a:solidFill>
                <a:latin typeface="PF Isotext Pro"/>
              </a:rPr>
              <a:t>HTML и CSS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371600" y="5225040"/>
            <a:ext cx="6400440" cy="705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PF Isotext Pro"/>
              </a:rPr>
              <a:t>Дмитрий Смаль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html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обертка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head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заголовок страницы, не отображается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body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тело страницы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Тэги верхнего уровня</a:t>
            </a: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A18101-4111-4151-A101-F181A1C1112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68120" y="1600200"/>
            <a:ext cx="884376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&lt;title&gt;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отображается в заголовке окна.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&lt;meta&gt;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информация для user-agentов.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&lt;link rel="stylesheet"  href="./style.css"&gt;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загрузка  стилей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&lt;script src="./jquery.js"&gt;&lt;/script&gt;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загрузка  скриптов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&lt;meta name="description"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          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content="Сайт об HTML и создании сайтов"&gt;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&lt;meta http-equiv="Content-Type"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           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content="text/html; charset=utf-8"&gt;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Тэги заголовков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91B1C1-A1D1-41F1-8121-4111D1E1E1E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&lt;h1&gt; - &lt;h6&gt;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различные уровни заголовков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&lt;p&gt;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разбиение текста на параграфы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&lt;hr&gt;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горизонтальная линия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&lt;pre&gt;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блок преформатированного кода, например исходный код программы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&lt;blockquote&gt;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цитирование длинного блока текста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&lt;div&gt;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абстрактный блочный контейнер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Блочные тэги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F141-B161-4101-91A1-911171019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600200"/>
            <a:ext cx="8343720" cy="5265360"/>
          </a:xfrm>
          <a:prstGeom prst="rect">
            <a:avLst/>
          </a:prstGeom>
        </p:spPr>
      </p:pic>
      <p:sp>
        <p:nvSpPr>
          <p:cNvPr id="242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Пример: h3 и p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7101-E171-4161-9181-B1E161614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&lt;a&gt;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гиперссылки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&lt;em&gt; &lt;i&gt;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акцентирование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&lt;strong&gt;&lt;b&gt;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выделение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&lt;img src=”..”&gt;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вставка изображений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&lt;sub&gt;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нижний индекс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&lt;sup&gt;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верхний индекс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&lt;span&gt;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абстрактный строчный контейнер 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Строчные тэги</a:t>
            </a:r>
            <a:endParaRPr/>
          </a:p>
        </p:txBody>
      </p:sp>
      <p:sp>
        <p:nvSpPr>
          <p:cNvPr id="24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A141-9181-41E1-81C1-D1F1217141E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68120" y="4791240"/>
            <a:ext cx="8843760" cy="1523520"/>
          </a:xfrm>
          <a:prstGeom prst="rect">
            <a:avLst/>
          </a:prstGeom>
          <a:solidFill>
            <a:srgbClr val="eaeaea"/>
          </a:solidFill>
        </p:spPr>
      </p:sp>
      <p:sp>
        <p:nvSpPr>
          <p:cNvPr id="248" name="CustomShape 2"/>
          <p:cNvSpPr/>
          <p:nvPr/>
        </p:nvSpPr>
        <p:spPr>
          <a:xfrm>
            <a:off x="168120" y="2247840"/>
            <a:ext cx="8843760" cy="1523520"/>
          </a:xfrm>
          <a:prstGeom prst="rect">
            <a:avLst/>
          </a:prstGeom>
          <a:solidFill>
            <a:srgbClr val="eaeaea"/>
          </a:solidFill>
        </p:spPr>
      </p:sp>
      <p:sp>
        <p:nvSpPr>
          <p:cNvPr id="249" name="CustomShape 3"/>
          <p:cNvSpPr/>
          <p:nvPr/>
        </p:nvSpPr>
        <p:spPr>
          <a:xfrm>
            <a:off x="168120" y="1622520"/>
            <a:ext cx="8604000" cy="62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&lt;ol&gt;, &lt;ul&gt;, &lt;li&gt;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маркированые списки 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384120" y="2247840"/>
            <a:ext cx="8627760" cy="1493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&lt;ul&gt;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&lt;li&gt;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one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&lt;/li&gt;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&lt;li&gt;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two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&lt;/li&gt;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&lt;/ul&gt;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403200" y="4905360"/>
            <a:ext cx="8627760" cy="1493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&lt;dt&gt;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HTML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&lt;/dt&gt;&lt;dd&gt;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язык разметки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&lt;dt&gt;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CSS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&lt;/dt&gt;&lt;dd&gt;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язык описания стилей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&lt;/dd&gt;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252360" y="4224240"/>
            <a:ext cx="8604000" cy="607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&lt;dl&gt;, &lt;dt&gt;, &lt;dd&gt;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списки определений</a:t>
            </a:r>
            <a:endParaRPr/>
          </a:p>
        </p:txBody>
      </p:sp>
      <p:sp>
        <p:nvSpPr>
          <p:cNvPr id="253" name="TextShape 7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Списки в HTML</a:t>
            </a:r>
            <a:endParaRPr/>
          </a:p>
        </p:txBody>
      </p:sp>
      <p:sp>
        <p:nvSpPr>
          <p:cNvPr id="254" name="TextShape 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3111-5141-41C1-B111-21611121A12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68120" y="1600200"/>
            <a:ext cx="8627760" cy="5127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&lt;table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DejaVu Sans"/>
              </a:rPr>
              <a:t>border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1600">
                <a:solidFill>
                  <a:srgbClr val="ff8000"/>
                </a:solidFill>
                <a:latin typeface="Courier New"/>
                <a:ea typeface="DejaVu Sans"/>
              </a:rPr>
              <a:t>”1”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&lt;caption&gt;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квартальный отчет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&lt;/caption&gt;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&lt;thead&gt;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дата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DejaVu Sans"/>
              </a:rPr>
              <a:t>colspan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1600">
                <a:solidFill>
                  <a:srgbClr val="ff8000"/>
                </a:solidFill>
                <a:latin typeface="Courier New"/>
                <a:ea typeface="DejaVu Sans"/>
              </a:rPr>
              <a:t>”2”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доход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&lt;/thead&gt;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&lt;tbody&gt;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&lt;th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DejaVu Sans"/>
              </a:rPr>
              <a:t>rowspan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1600">
                <a:solidFill>
                  <a:srgbClr val="ff8000"/>
                </a:solidFill>
                <a:latin typeface="Courier New"/>
                <a:ea typeface="DejaVu Sans"/>
              </a:rPr>
              <a:t>”2”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2011-01-01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100500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33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100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&lt;td&gt;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500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&lt;/tbody&gt;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ourier New"/>
                <a:ea typeface="DejaVu Sans"/>
              </a:rPr>
              <a:t>&lt;/table&gt;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Таблицы в HTML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7151-91D1-4111-8121-F131B12121C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1080" y="1598760"/>
            <a:ext cx="8780040" cy="4754160"/>
          </a:xfrm>
          <a:prstGeom prst="rect">
            <a:avLst/>
          </a:prstGeom>
        </p:spPr>
      </p:pic>
      <p:sp>
        <p:nvSpPr>
          <p:cNvPr id="259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Пример таблицы в HTML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11B1-61C1-4181-91F1-91617181211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68120" y="1600200"/>
            <a:ext cx="884376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Ссылки: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  <a:ea typeface="DejaVu Sans"/>
              </a:rPr>
              <a:t>&lt;a href=”URL” target=”_blank” rel=”nofollow”&gt;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  <a:ea typeface="DejaVu Sans"/>
              </a:rPr>
              <a:t>    </a:t>
            </a:r>
            <a:r>
              <a:rPr b="1" lang="en-US" sz="2400">
                <a:solidFill>
                  <a:srgbClr val="1f497d"/>
                </a:solidFill>
                <a:latin typeface="Courier New"/>
                <a:ea typeface="DejaVu Sans"/>
              </a:rPr>
              <a:t>&lt;img src=”nice.jpg”&gt;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  <a:ea typeface="DejaVu Sans"/>
              </a:rPr>
              <a:t>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Поведение браузера зависит от протокола URL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http(s), ftp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переход по ссылке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mailto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запуск почтовой программы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javascript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запуст JS скрипта, указанного в URL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Якоря: &lt;a name=”chapter1”&gt;Глава 1&lt;/a&gt;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Гиперссылки</a:t>
            </a: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51D111-9161-41E1-8151-1101F191416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dur="indefinite"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68120" y="1699920"/>
            <a:ext cx="8627760" cy="502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&lt;form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"post"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action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"/add/"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enctype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"multipart/form-data“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target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"frame3"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&lt;input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name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"image"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"file"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&lt;input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name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"id"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"hidden"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value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"3"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&lt;input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name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"nick"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"text"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&lt;input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"submit"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value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"Отправить"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&lt;button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"submit"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 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Все равно отправить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&lt;/button&gt;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&lt;/form&gt;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Формы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4101-C121-4191-B171-91910061015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09560" y="1104840"/>
            <a:ext cx="7714800" cy="5638320"/>
          </a:xfrm>
          <a:prstGeom prst="rect">
            <a:avLst/>
          </a:prstGeom>
        </p:spPr>
      </p:pic>
      <p:sp>
        <p:nvSpPr>
          <p:cNvPr id="201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Как это выглядело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6181-8181-4141-8171-F1614141A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&lt;input&gt;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текстовое поле, checkbox, radiobutton, скрытое поле, ввод пароля, выбор файла, кнопка отправки.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&lt;select&gt;, &lt;option&gt;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выпадающий селектор, множественный выбор ( multiple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&lt;textarea&gt;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многострочное текстовое поле.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Элементы управления</a:t>
            </a:r>
            <a:endParaRPr/>
          </a:p>
        </p:txBody>
      </p:sp>
      <p:sp>
        <p:nvSpPr>
          <p:cNvPr id="26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3171-91D1-41E1-A1E1-E1D1B1216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6720" y="1600200"/>
            <a:ext cx="8359560" cy="4427280"/>
          </a:xfrm>
          <a:prstGeom prst="rect">
            <a:avLst/>
          </a:prstGeom>
        </p:spPr>
      </p:pic>
      <p:sp>
        <p:nvSpPr>
          <p:cNvPr id="271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Элементы управления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D101C1-3181-4131-A171-81D16191C18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dur="indefinite"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95280" y="196920"/>
            <a:ext cx="5832000" cy="114264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380880" y="2651760"/>
            <a:ext cx="8381520" cy="15537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CSS</a:t>
            </a:r>
            <a:endParaRPr/>
          </a:p>
        </p:txBody>
      </p:sp>
      <p:sp>
        <p:nvSpPr>
          <p:cNvPr id="27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7111A1-0101-41E1-B121-11C1E1319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dur="indefinite"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68120" y="1600200"/>
            <a:ext cx="8604000" cy="38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Arial"/>
                <a:ea typeface="DejaVu Sans"/>
              </a:rPr>
              <a:t>Как описать оформление страницы ?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XML ― логическая разметка данных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HTML ― набор тэгов + семантика + минимальные возможности стилизации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&lt;em&gt;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&lt;strong&gt;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&lt;font&gt;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неудобно.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Arial"/>
                <a:ea typeface="DejaVu Sans"/>
              </a:rPr>
              <a:t>Решение: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Отделить оформление от структуры – использовать отдельный язык для стилей.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CSS</a:t>
            </a: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1A111-01C1-41D1-B1F1-8161912161A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dur="indefinite"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68120" y="1596960"/>
            <a:ext cx="8627760" cy="5127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8000"/>
                </a:solidFill>
                <a:latin typeface="Courier New"/>
                <a:ea typeface="DejaVu Sans"/>
              </a:rPr>
              <a:t>/* some real css */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mid-play</a:t>
            </a:r>
            <a:r>
              <a:rPr b="1" lang="en-US" sz="2000">
                <a:solidFill>
                  <a:srgbClr val="0000ff"/>
                </a:solidFill>
                <a:latin typeface="바탕"/>
                <a:ea typeface="DejaVu Sans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padding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:13px 0px 0px 13px;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바탕"/>
                <a:ea typeface="DejaVu Sans"/>
              </a:rPr>
              <a:t>p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inner-play</a:t>
            </a:r>
            <a:r>
              <a:rPr b="1" lang="en-US" sz="2000">
                <a:solidFill>
                  <a:srgbClr val="0000ff"/>
                </a:solidFill>
                <a:latin typeface="바탕"/>
                <a:ea typeface="DejaVu Sans"/>
              </a:rPr>
              <a:t> a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color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:#3c3c3c;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text-decoration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: underline;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big-top</a:t>
            </a:r>
            <a:r>
              <a:rPr b="1" lang="en-US" sz="2000">
                <a:solidFill>
                  <a:srgbClr val="0000ff"/>
                </a:solidFill>
                <a:latin typeface="바탕"/>
                <a:ea typeface="DejaVu Sans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background-image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:url(/img/pc/220_130_top.gif);</a:t>
            </a:r>
            <a:r>
              <a:rPr b="1" lang="en-US" sz="2000">
                <a:solidFill>
                  <a:srgbClr val="8080c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8000"/>
                </a:solidFill>
                <a:latin typeface="Courier New"/>
                <a:ea typeface="DejaVu Sans"/>
              </a:rPr>
              <a:t>/* комментарии */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바탕"/>
                <a:ea typeface="DejaVu Sans"/>
              </a:rPr>
              <a:t>cелектор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{ имя_стиля1: значение1; … } 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Основы синтаксиса CSS</a:t>
            </a:r>
            <a:endParaRPr/>
          </a:p>
        </p:txBody>
      </p:sp>
      <p:sp>
        <p:nvSpPr>
          <p:cNvPr id="28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8151A1-D1B1-4101-A151-A161D1A1012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dur="indefinite"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width, height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размеры элемента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margin, padding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границы и отступы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display, visibility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режим отображения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top, left, right, bottom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расположение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background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фон элемента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font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управление шрифтом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text-align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выравнивание текста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И т.д:  http://htmlbook.ru/css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Какие бывают стили ?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1101-D141-41B1-8161-8151D171616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dur="indefinite"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Универсальный селектор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*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{ margin: 0px; padding: 0px; border: 0px;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Имена тэгов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{ margin-top: 10px;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Имена классов (с точки)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.btn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{ border: solid 1px gray;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id тэгов (с решетки)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#userpic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{ padding: 10px }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Базовые селекторы</a:t>
            </a: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9191-A161-41C1-A161-F13151B1E12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контекстные (вложенные)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div.article a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{ text-decoration: underline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дочерние (вложенность = 1 уровень)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a &gt; img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{ border: 2px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соседние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h2.sic + p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{ margin-left: 30px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группировка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h1, h2, h3, h4, h5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{ color: red }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Сложные селекторы</a:t>
            </a:r>
            <a:endParaRPr/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10171-D121-41B1-A1A1-616171C1C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dur="indefinite"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a:visited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посещенная ссылка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a:link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непосещенная ссылка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div:hover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элемент при наведении мыши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input:focus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элемент при полчении фокуса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li:first-child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выбирает первого потомка среди множества элементов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  <a:ea typeface="DejaVu Sans"/>
              </a:rPr>
              <a:t>* One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* Two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* Three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Псевдоклассы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E191-2121-41A1-A141-21B1A161917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dur="indefinite"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68120" y="1600200"/>
            <a:ext cx="8604000" cy="54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Перенос стилей на вложенные элементы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&lt;head&gt;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body { color: darkgray; font-family: Arial; 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 { font-size: 110% 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&lt;/head&gt;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&lt;body&gt;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&lt;p&gt;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Привет,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&lt;a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href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/”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Мир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&lt;/a&gt;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&lt;/p&gt;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&lt;/body&gt;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Не все стили наследуются !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Наследование</a:t>
            </a:r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2191E1-31B1-41C1-A171-41810071314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dur="indefinite"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Как разрешаются URL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0121-B171-4171-B171-61014191E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205920" y="1558440"/>
            <a:ext cx="4494240" cy="3656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Структура файлов (public)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bootstrap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│   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css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│   │   └──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bootstrap.min.css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│   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img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│   └──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│       └──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bootstrap.min.js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index.html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jquery.js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├──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myscript.js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└── </a:t>
            </a:r>
            <a:r>
              <a:rPr lang="en-US">
                <a:solidFill>
                  <a:srgbClr val="000000"/>
                </a:solidFill>
                <a:latin typeface="Courier New"/>
              </a:rPr>
              <a:t>style.css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4404600" y="1558440"/>
            <a:ext cx="4545720" cy="4753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Основной URL: 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00ff"/>
                </a:solidFill>
                <a:latin typeface="Courier New"/>
                <a:hlinkClick r:id="rId1"/>
              </a:rPr>
              <a:t>http://localhost/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00ff"/>
                </a:solidFill>
                <a:latin typeface="Courier New"/>
                <a:hlinkClick r:id="rId2"/>
              </a:rPr>
              <a:t>http://localhost/index.html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Что можно писать в src, href: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1) С другого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00ff"/>
                </a:solidFill>
                <a:latin typeface="Courier New"/>
                <a:hlinkClick r:id="rId3"/>
              </a:rPr>
              <a:t>http://games.mail.ru/jquery.js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2) Из document root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/jquery.js – всегда из public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3) Соседний файл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jquery.js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bootstrap/css/bootstrap.min.css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./bootstrap/js/bootstrap.min.js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Стили браузера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Стили пользователя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Стили автора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Во внешнем файле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&lt;link rel="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stylesheet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" href="/style.css"&gt;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 html документе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style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&gt;&lt;/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style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Встроенные в элемент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&lt;div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style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=”display: none”&gt;&lt;/div&gt;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Где могут определить ?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C1A1C1-4151-4191-8171-D11131F1E1A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dur="indefinite"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Специфичность ― вычисление баллов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id – 100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классы и псевдоклассы – 10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тэги и псевдо элеметы –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ul.info ol + li  → 13 баллов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li.red.level  →  21 балл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Встроенный стиль: специфичность = 1000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Расположение в коде: последний стиль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.inone  { display: none !important }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Приоритеты стилей</a:t>
            </a:r>
            <a:endParaRPr/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019141-5111-4181-91E1-C1615151915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dur="indefinite"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68120" y="1600200"/>
            <a:ext cx="860400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display: none</a:t>
            </a:r>
            <a:r>
              <a:rPr lang="en-US" sz="240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элемент невидим, не занимает места (vs  visibility: hidden)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display: block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элемент занимает максимальную ширину, начинается с новой строки, учитывает width, height.  div, h1-h6, p – блочные.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display: inline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элемент занимает минимальную ширину, и не прерывает строку, игнорирует width, height.  span, img, a – строчные.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display: table-cell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как ячейка таблицы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Типы элементов</a:t>
            </a:r>
            <a:endParaRPr/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51C1-1101-4141-B131-C161D19191B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1" nodeType="tmRoot" restart="never">
          <p:childTnLst>
            <p:seq>
              <p:cTn dur="indefinite" id="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600200"/>
            <a:ext cx="3107880" cy="4524120"/>
          </a:xfrm>
          <a:prstGeom prst="rect">
            <a:avLst/>
          </a:prstGeom>
        </p:spPr>
      </p:pic>
      <p:sp>
        <p:nvSpPr>
          <p:cNvPr id="307" name="CustomShape 1"/>
          <p:cNvSpPr/>
          <p:nvPr/>
        </p:nvSpPr>
        <p:spPr>
          <a:xfrm>
            <a:off x="3384720" y="1600200"/>
            <a:ext cx="5455800" cy="484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"t"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ONE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"t"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&lt;span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"t"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ONE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&lt;/span&gt;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&lt;span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"t"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&lt;/span&gt;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.t {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width: 200px;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height: 100px;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background: red;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color: white;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margin: 5px;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padding: 4px;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DIV vs SPAN</a:t>
            </a:r>
            <a:endParaRPr/>
          </a:p>
        </p:txBody>
      </p:sp>
      <p:sp>
        <p:nvSpPr>
          <p:cNvPr id="30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A101-1161-41C1-A171-B111A1E101F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3" nodeType="tmRoot" restart="never">
          <p:childTnLst>
            <p:seq>
              <p:cTn dur="indefinite" id="6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2120" y="1600200"/>
            <a:ext cx="6163920" cy="3306240"/>
          </a:xfrm>
          <a:prstGeom prst="rect">
            <a:avLst/>
          </a:prstGeom>
        </p:spPr>
      </p:pic>
      <p:sp>
        <p:nvSpPr>
          <p:cNvPr id="311" name="CustomShape 1"/>
          <p:cNvSpPr/>
          <p:nvPr/>
        </p:nvSpPr>
        <p:spPr>
          <a:xfrm>
            <a:off x="176040" y="5157720"/>
            <a:ext cx="8762760" cy="1591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float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задает правила обтекания элемента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clear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отменяет обтекание начиная с элемента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float &amp; clear</a:t>
            </a:r>
            <a:endParaRPr/>
          </a:p>
        </p:txBody>
      </p:sp>
      <p:sp>
        <p:nvSpPr>
          <p:cNvPr id="31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D191-91D1-4131-B1A1-21B13151919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5" nodeType="tmRoot" restart="never">
          <p:childTnLst>
            <p:seq>
              <p:cTn dur="indefinite" id="6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600200"/>
            <a:ext cx="3187440" cy="4087440"/>
          </a:xfrm>
          <a:prstGeom prst="rect">
            <a:avLst/>
          </a:prstGeom>
        </p:spPr>
      </p:pic>
      <p:sp>
        <p:nvSpPr>
          <p:cNvPr id="315" name="CustomShape 1"/>
          <p:cNvSpPr/>
          <p:nvPr/>
        </p:nvSpPr>
        <p:spPr>
          <a:xfrm>
            <a:off x="3394080" y="1592280"/>
            <a:ext cx="5864040" cy="484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"outer"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"sqr fl"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...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"clr"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8000ff"/>
                </a:solidFill>
                <a:latin typeface="Courier New"/>
                <a:ea typeface="DejaVu Sans"/>
              </a:rPr>
              <a:t>"sqr fr"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...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.outer { float: left; width:390px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.sqr { width: 100px; height: 100px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.fl { float: left; 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.fr { float: right; 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.clr { clear: both; }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&lt;/style&gt;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float &amp; clear</a:t>
            </a:r>
            <a:endParaRPr/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7191-4151-4171-81E1-51D1E121E1F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dur="indefinite" id="6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68120" y="1600200"/>
            <a:ext cx="8843760" cy="4706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position: static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обычное расположение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position: relative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относительно начального местоположения на странице (смещение)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position: absolute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если родитель relative, absolute или fixed – относительно родителя, иначе - относительно начала документа (страницы)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position: fixed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 относительно окна браузера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top/right/bottom/left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― отступы, могут быть отрицательными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Позиционирование</a:t>
            </a:r>
            <a:endParaRPr/>
          </a:p>
        </p:txBody>
      </p:sp>
      <p:sp>
        <p:nvSpPr>
          <p:cNvPr id="32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613191-D1D1-4181-81C1-71219121518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dur="indefinite" id="7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440" y="1581120"/>
            <a:ext cx="8845200" cy="4939920"/>
          </a:xfrm>
          <a:prstGeom prst="rect">
            <a:avLst/>
          </a:prstGeom>
        </p:spPr>
      </p:pic>
      <p:sp>
        <p:nvSpPr>
          <p:cNvPr id="322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Пример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9101-51E1-4121-81C1-A1B14151116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71" nodeType="tmRoot" restart="never">
          <p:childTnLst>
            <p:seq>
              <p:cTn dur="indefinite" id="7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193000" y="1729080"/>
            <a:ext cx="4053960" cy="156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margin: 10px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margin: 10px 5px;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margin: 1px 2px 3px 4px;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margin-left: 10px;</a:t>
            </a:r>
            <a:endParaRPr/>
          </a:p>
        </p:txBody>
      </p:sp>
      <p:pic>
        <p:nvPicPr>
          <p:cNvPr descr="" id="32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1840" y="1574280"/>
            <a:ext cx="4906440" cy="3101400"/>
          </a:xfrm>
          <a:prstGeom prst="rect">
            <a:avLst/>
          </a:prstGeom>
        </p:spPr>
      </p:pic>
      <p:sp>
        <p:nvSpPr>
          <p:cNvPr id="326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Box model</a:t>
            </a:r>
            <a:endParaRPr/>
          </a:p>
        </p:txBody>
      </p:sp>
      <p:sp>
        <p:nvSpPr>
          <p:cNvPr id="32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A111-4111-41C1-8101-C1C171A1C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328" name="Line 4"/>
          <p:cNvSpPr/>
          <p:nvPr/>
        </p:nvSpPr>
        <p:spPr>
          <a:xfrm>
            <a:off x="1210320" y="3438360"/>
            <a:ext cx="0" cy="1803240"/>
          </a:xfrm>
          <a:prstGeom prst="line">
            <a:avLst/>
          </a:prstGeom>
          <a:ln w="9360">
            <a:solidFill>
              <a:srgbClr val="5c5c5c"/>
            </a:solidFill>
            <a:round/>
          </a:ln>
        </p:spPr>
      </p:sp>
      <p:sp>
        <p:nvSpPr>
          <p:cNvPr id="329" name="Line 5"/>
          <p:cNvSpPr/>
          <p:nvPr/>
        </p:nvSpPr>
        <p:spPr>
          <a:xfrm>
            <a:off x="3966480" y="3438360"/>
            <a:ext cx="0" cy="1803240"/>
          </a:xfrm>
          <a:prstGeom prst="line">
            <a:avLst/>
          </a:prstGeom>
          <a:ln w="9360">
            <a:solidFill>
              <a:srgbClr val="5c5c5c"/>
            </a:solidFill>
            <a:round/>
          </a:ln>
        </p:spPr>
      </p:sp>
      <p:sp>
        <p:nvSpPr>
          <p:cNvPr id="330" name="Line 6"/>
          <p:cNvSpPr/>
          <p:nvPr/>
        </p:nvSpPr>
        <p:spPr>
          <a:xfrm>
            <a:off x="734040" y="3125160"/>
            <a:ext cx="0" cy="2786040"/>
          </a:xfrm>
          <a:prstGeom prst="line">
            <a:avLst/>
          </a:prstGeom>
          <a:ln w="9360">
            <a:solidFill>
              <a:srgbClr val="5c5c5c"/>
            </a:solidFill>
            <a:round/>
          </a:ln>
        </p:spPr>
      </p:sp>
      <p:sp>
        <p:nvSpPr>
          <p:cNvPr id="331" name="Line 7"/>
          <p:cNvSpPr/>
          <p:nvPr/>
        </p:nvSpPr>
        <p:spPr>
          <a:xfrm>
            <a:off x="4456080" y="3125160"/>
            <a:ext cx="0" cy="2786040"/>
          </a:xfrm>
          <a:prstGeom prst="line">
            <a:avLst/>
          </a:prstGeom>
          <a:ln w="9360">
            <a:solidFill>
              <a:srgbClr val="5c5c5c"/>
            </a:solidFill>
            <a:round/>
          </a:ln>
        </p:spPr>
      </p:sp>
      <p:sp>
        <p:nvSpPr>
          <p:cNvPr id="332" name="CustomShape 8"/>
          <p:cNvSpPr/>
          <p:nvPr/>
        </p:nvSpPr>
        <p:spPr>
          <a:xfrm>
            <a:off x="1210680" y="5241600"/>
            <a:ext cx="275580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headEnd len="med" type="triangle" w="med"/>
            <a:tailEnd len="med" type="triangle" w="med"/>
          </a:ln>
        </p:spPr>
      </p:sp>
      <p:sp>
        <p:nvSpPr>
          <p:cNvPr id="333" name="CustomShape 9"/>
          <p:cNvSpPr/>
          <p:nvPr/>
        </p:nvSpPr>
        <p:spPr>
          <a:xfrm>
            <a:off x="734040" y="5911560"/>
            <a:ext cx="372168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headEnd len="med" type="triangle" w="med"/>
            <a:tailEnd len="med" type="triangle" w="med"/>
          </a:ln>
        </p:spPr>
      </p:sp>
      <p:sp>
        <p:nvSpPr>
          <p:cNvPr id="334" name="CustomShape 10"/>
          <p:cNvSpPr/>
          <p:nvPr/>
        </p:nvSpPr>
        <p:spPr>
          <a:xfrm>
            <a:off x="1815840" y="4906800"/>
            <a:ext cx="18284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width </a:t>
            </a:r>
            <a:endParaRPr/>
          </a:p>
        </p:txBody>
      </p:sp>
      <p:sp>
        <p:nvSpPr>
          <p:cNvPr id="335" name="CustomShape 11"/>
          <p:cNvSpPr/>
          <p:nvPr/>
        </p:nvSpPr>
        <p:spPr>
          <a:xfrm>
            <a:off x="1815840" y="5542200"/>
            <a:ext cx="18284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width </a:t>
            </a:r>
            <a:endParaRPr/>
          </a:p>
        </p:txBody>
      </p:sp>
      <p:sp>
        <p:nvSpPr>
          <p:cNvPr id="336" name="CustomShape 12"/>
          <p:cNvSpPr/>
          <p:nvPr/>
        </p:nvSpPr>
        <p:spPr>
          <a:xfrm>
            <a:off x="4662000" y="4906800"/>
            <a:ext cx="427536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box-sizing: content-box (по умолчанию)</a:t>
            </a:r>
            <a:endParaRPr/>
          </a:p>
        </p:txBody>
      </p:sp>
      <p:sp>
        <p:nvSpPr>
          <p:cNvPr id="337" name="CustomShape 13"/>
          <p:cNvSpPr/>
          <p:nvPr/>
        </p:nvSpPr>
        <p:spPr>
          <a:xfrm>
            <a:off x="4662000" y="5542200"/>
            <a:ext cx="4275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box-sizing: border-box</a:t>
            </a:r>
            <a:endParaRPr/>
          </a:p>
        </p:txBody>
      </p:sp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95280" y="196920"/>
            <a:ext cx="5832000" cy="1142640"/>
          </a:xfrm>
          <a:prstGeom prst="rect">
            <a:avLst/>
          </a:prstGeom>
        </p:spPr>
      </p:sp>
      <p:pic>
        <p:nvPicPr>
          <p:cNvPr descr="" id="3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" y="1060200"/>
            <a:ext cx="9137880" cy="5117040"/>
          </a:xfrm>
          <a:prstGeom prst="rect">
            <a:avLst/>
          </a:prstGeom>
        </p:spPr>
      </p:pic>
      <p:sp>
        <p:nvSpPr>
          <p:cNvPr id="340" name="CustomShape 2"/>
          <p:cNvSpPr/>
          <p:nvPr/>
        </p:nvSpPr>
        <p:spPr>
          <a:xfrm>
            <a:off x="1493640" y="6145200"/>
            <a:ext cx="6725520" cy="177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PF Isotext Pro"/>
              </a:rPr>
              <a:t>http://getbootstrap.com/2.3.2/</a:t>
            </a:r>
            <a:endParaRPr/>
          </a:p>
        </p:txBody>
      </p:sp>
    </p:spTree>
  </p:cSld>
  <p:timing>
    <p:tnLst>
      <p:par>
        <p:cTn dur="indefinite" id="75" nodeType="tmRoot" restart="never">
          <p:childTnLst>
            <p:seq>
              <p:cTn dur="indefinite" id="7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95280" y="196920"/>
            <a:ext cx="5832000" cy="114264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380880" y="2651760"/>
            <a:ext cx="8381520" cy="15537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HTML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81F171-61F1-4131-A161-81C1A181D17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68120" y="1442520"/>
            <a:ext cx="8843760" cy="48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Шаблон страниц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Прикольные стили «по умолчанию»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Сетка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Верстка: таблицы, формы, списки, кнопки, …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Компоненты: навигация, меню, пагинатор, 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JavaScript плагины: модальные окна, вкладки, подсказки, выпадающие списки…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И все это с примерами!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Что включает Bootstrap</a:t>
            </a:r>
            <a:endParaRPr/>
          </a:p>
        </p:txBody>
      </p:sp>
      <p:sp>
        <p:nvSpPr>
          <p:cNvPr id="34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2181-8181-4141-8111-010171D181F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dur="indefinite" id="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Шаблон сайта (layout)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61B1-21A1-41A1-9141-D1E1F181016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264240" y="4327200"/>
            <a:ext cx="8634600" cy="225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"container-fluid"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"row-fluid"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"span8"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"span4"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</p:txBody>
      </p:sp>
      <p:pic>
        <p:nvPicPr>
          <p:cNvPr descr="" id="347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20240" y="1216800"/>
            <a:ext cx="8688600" cy="2968560"/>
          </a:xfrm>
          <a:prstGeom prst="rect">
            <a:avLst/>
          </a:prstGeom>
        </p:spPr>
      </p:pic>
    </p:spTree>
  </p:cSld>
  <p:timing>
    <p:tnLst>
      <p:par>
        <p:cTn dur="indefinite" id="79" nodeType="tmRoot" restart="never">
          <p:childTnLst>
            <p:seq>
              <p:cTn dur="indefinite" id="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Сетка (grid)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21D151-61C1-4161-91E1-71D1C1D131B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350" name="CustomShape 3"/>
          <p:cNvSpPr/>
          <p:nvPr/>
        </p:nvSpPr>
        <p:spPr>
          <a:xfrm>
            <a:off x="264240" y="5022720"/>
            <a:ext cx="8634600" cy="1674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"row-fluid"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"span4"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"span8"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</p:txBody>
      </p:sp>
      <p:pic>
        <p:nvPicPr>
          <p:cNvPr descr="" id="351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64440" y="1155960"/>
            <a:ext cx="9056160" cy="3673440"/>
          </a:xfrm>
          <a:prstGeom prst="rect">
            <a:avLst/>
          </a:prstGeom>
        </p:spPr>
      </p:pic>
    </p:spTree>
  </p:cSld>
  <p:timing>
    <p:tnLst>
      <p:par>
        <p:cTn dur="indefinite" id="81" nodeType="tmRoot" restart="never">
          <p:childTnLst>
            <p:seq>
              <p:cTn dur="indefinite"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Сетка (grid)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A1F1-B141-4101-91B1-F181411161B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264240" y="3567600"/>
            <a:ext cx="8634600" cy="291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"row-fluid"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"span4"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"span4 offset4"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"row-fluid"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"span3 offset3"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&lt;div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"span3 offset3"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&lt;/div&gt;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pic>
        <p:nvPicPr>
          <p:cNvPr descr="" id="3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320" y="1429920"/>
            <a:ext cx="8846640" cy="2124360"/>
          </a:xfrm>
          <a:prstGeom prst="rect">
            <a:avLst/>
          </a:prstGeom>
        </p:spPr>
      </p:pic>
    </p:spTree>
  </p:cSld>
  <p:timing>
    <p:tnLst>
      <p:par>
        <p:cTn dur="indefinite" id="83" nodeType="tmRoot" restart="never">
          <p:childTnLst>
            <p:seq>
              <p:cTn dur="indefinite"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Таблицы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A18111-B131-4131-91E1-51B17181915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264240" y="3567600"/>
            <a:ext cx="8634600" cy="291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&lt;table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"table table-bordered"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DejaVu Sans"/>
              </a:rPr>
              <a:t>&gt;…&lt;/table&gt;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table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– базовые стили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table-striped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– «в полоску»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table-bordered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– с границами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table-hover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– подсветка текущей строки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00ff"/>
                </a:solidFill>
                <a:latin typeface="Courier New"/>
                <a:ea typeface="DejaVu Sans"/>
              </a:rPr>
              <a:t>table-condensed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– более компактная верстка</a:t>
            </a:r>
            <a:endParaRPr/>
          </a:p>
        </p:txBody>
      </p:sp>
      <p:pic>
        <p:nvPicPr>
          <p:cNvPr descr="" id="35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8880" y="1319760"/>
            <a:ext cx="8905320" cy="1918800"/>
          </a:xfrm>
          <a:prstGeom prst="rect">
            <a:avLst/>
          </a:prstGeom>
        </p:spPr>
      </p:pic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Формы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B17191-31B1-4161-B1B1-312111211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6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1960" y="3466440"/>
            <a:ext cx="4745160" cy="2579760"/>
          </a:xfrm>
          <a:prstGeom prst="rect">
            <a:avLst/>
          </a:prstGeom>
        </p:spPr>
      </p:pic>
      <p:sp>
        <p:nvSpPr>
          <p:cNvPr id="363" name="CustomShape 3"/>
          <p:cNvSpPr/>
          <p:nvPr/>
        </p:nvSpPr>
        <p:spPr>
          <a:xfrm>
            <a:off x="502200" y="3488040"/>
            <a:ext cx="4867920" cy="8154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64" name="CustomShape 4"/>
          <p:cNvSpPr/>
          <p:nvPr/>
        </p:nvSpPr>
        <p:spPr>
          <a:xfrm>
            <a:off x="5370480" y="3895920"/>
            <a:ext cx="145512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365" name="CustomShape 5"/>
          <p:cNvSpPr/>
          <p:nvPr/>
        </p:nvSpPr>
        <p:spPr>
          <a:xfrm>
            <a:off x="5718240" y="3421440"/>
            <a:ext cx="267840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control-group</a:t>
            </a:r>
            <a:endParaRPr/>
          </a:p>
        </p:txBody>
      </p:sp>
      <p:sp>
        <p:nvSpPr>
          <p:cNvPr id="366" name="CustomShape 6"/>
          <p:cNvSpPr/>
          <p:nvPr/>
        </p:nvSpPr>
        <p:spPr>
          <a:xfrm>
            <a:off x="1326600" y="2112120"/>
            <a:ext cx="360" cy="163512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367" name="CustomShape 7"/>
          <p:cNvSpPr/>
          <p:nvPr/>
        </p:nvSpPr>
        <p:spPr>
          <a:xfrm>
            <a:off x="231840" y="1492560"/>
            <a:ext cx="265284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control-label</a:t>
            </a:r>
            <a:endParaRPr/>
          </a:p>
        </p:txBody>
      </p:sp>
      <p:sp>
        <p:nvSpPr>
          <p:cNvPr id="368" name="CustomShape 8"/>
          <p:cNvSpPr/>
          <p:nvPr/>
        </p:nvSpPr>
        <p:spPr>
          <a:xfrm>
            <a:off x="3631680" y="2112120"/>
            <a:ext cx="360" cy="153972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369" name="CustomShape 9"/>
          <p:cNvSpPr/>
          <p:nvPr/>
        </p:nvSpPr>
        <p:spPr>
          <a:xfrm>
            <a:off x="2885040" y="1499040"/>
            <a:ext cx="169956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controls</a:t>
            </a:r>
            <a:endParaRPr/>
          </a:p>
        </p:txBody>
      </p:sp>
      <p:sp>
        <p:nvSpPr>
          <p:cNvPr id="370" name="CustomShape 10"/>
          <p:cNvSpPr/>
          <p:nvPr/>
        </p:nvSpPr>
        <p:spPr>
          <a:xfrm>
            <a:off x="1751400" y="3652200"/>
            <a:ext cx="3155040" cy="54612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71" name="CustomShape 11"/>
          <p:cNvSpPr/>
          <p:nvPr/>
        </p:nvSpPr>
        <p:spPr>
          <a:xfrm>
            <a:off x="4043880" y="2331000"/>
            <a:ext cx="1519200" cy="159372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372" name="CustomShape 12"/>
          <p:cNvSpPr/>
          <p:nvPr/>
        </p:nvSpPr>
        <p:spPr>
          <a:xfrm>
            <a:off x="5138640" y="1499040"/>
            <a:ext cx="369576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input, textarea…</a:t>
            </a:r>
            <a:endParaRPr/>
          </a:p>
        </p:txBody>
      </p:sp>
    </p:spTree>
  </p:cSld>
  <p:timing>
    <p:tnLst>
      <p:par>
        <p:cTn dur="indefinite" id="87" nodeType="tmRoot" restart="never">
          <p:childTnLst>
            <p:seq>
              <p:cTn dur="indefinite"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Компоненты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0141E1-E1B1-4131-91D1-41F13131C17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7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720" y="1960920"/>
            <a:ext cx="8010000" cy="504360"/>
          </a:xfrm>
          <a:prstGeom prst="rect">
            <a:avLst/>
          </a:prstGeom>
        </p:spPr>
      </p:pic>
      <p:pic>
        <p:nvPicPr>
          <p:cNvPr descr="" id="37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60" y="3183840"/>
            <a:ext cx="8057880" cy="504360"/>
          </a:xfrm>
          <a:prstGeom prst="rect">
            <a:avLst/>
          </a:prstGeom>
        </p:spPr>
      </p:pic>
      <p:pic>
        <p:nvPicPr>
          <p:cNvPr descr="" id="37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9800" y="4279680"/>
            <a:ext cx="3419280" cy="542520"/>
          </a:xfrm>
          <a:prstGeom prst="rect">
            <a:avLst/>
          </a:prstGeom>
        </p:spPr>
      </p:pic>
      <p:pic>
        <p:nvPicPr>
          <p:cNvPr descr="" id="37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9800" y="5574240"/>
            <a:ext cx="7991280" cy="495000"/>
          </a:xfrm>
          <a:prstGeom prst="rect">
            <a:avLst/>
          </a:prstGeom>
        </p:spPr>
      </p:pic>
      <p:sp>
        <p:nvSpPr>
          <p:cNvPr id="379" name="CustomShape 3"/>
          <p:cNvSpPr/>
          <p:nvPr/>
        </p:nvSpPr>
        <p:spPr>
          <a:xfrm>
            <a:off x="379800" y="1429560"/>
            <a:ext cx="51577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Navbar</a:t>
            </a:r>
            <a:endParaRPr/>
          </a:p>
        </p:txBody>
      </p:sp>
      <p:sp>
        <p:nvSpPr>
          <p:cNvPr id="380" name="CustomShape 4"/>
          <p:cNvSpPr/>
          <p:nvPr/>
        </p:nvSpPr>
        <p:spPr>
          <a:xfrm>
            <a:off x="379800" y="2638080"/>
            <a:ext cx="51577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Navs</a:t>
            </a:r>
            <a:endParaRPr/>
          </a:p>
        </p:txBody>
      </p:sp>
      <p:sp>
        <p:nvSpPr>
          <p:cNvPr id="381" name="CustomShape 5"/>
          <p:cNvSpPr/>
          <p:nvPr/>
        </p:nvSpPr>
        <p:spPr>
          <a:xfrm>
            <a:off x="360720" y="3829320"/>
            <a:ext cx="51577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Pagination</a:t>
            </a:r>
            <a:endParaRPr/>
          </a:p>
        </p:txBody>
      </p:sp>
      <p:sp>
        <p:nvSpPr>
          <p:cNvPr id="382" name="CustomShape 6"/>
          <p:cNvSpPr/>
          <p:nvPr/>
        </p:nvSpPr>
        <p:spPr>
          <a:xfrm>
            <a:off x="382680" y="5057280"/>
            <a:ext cx="51577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Alert</a:t>
            </a:r>
            <a:endParaRPr/>
          </a:p>
        </p:txBody>
      </p:sp>
    </p:spTree>
  </p:cSld>
  <p:timing>
    <p:tnLst>
      <p:par>
        <p:cTn dur="indefinite" id="89" nodeType="tmRoot" restart="never">
          <p:childTnLst>
            <p:seq>
              <p:cTn dur="indefinite"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Домашняя работа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41D1-2111-41C1-91D1-416111D15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0960" y="1333440"/>
            <a:ext cx="4996440" cy="5391000"/>
          </a:xfrm>
          <a:prstGeom prst="rect">
            <a:avLst/>
          </a:prstGeom>
        </p:spPr>
      </p:pic>
    </p:spTree>
  </p:cSld>
  <p:timing>
    <p:tnLst>
      <p:par>
        <p:cTn dur="indefinite" id="91" nodeType="tmRoot" restart="never">
          <p:childTnLst>
            <p:seq>
              <p:cTn dur="indefinite" id="9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Домашняя работа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112191-11B1-4171-81E1-2111411181E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000" y="1210680"/>
            <a:ext cx="5088600" cy="5546880"/>
          </a:xfrm>
          <a:prstGeom prst="rect">
            <a:avLst/>
          </a:prstGeom>
        </p:spPr>
      </p:pic>
    </p:spTree>
  </p:cSld>
  <p:timing>
    <p:tnLst>
      <p:par>
        <p:cTn dur="indefinite" id="93" nodeType="tmRoot" restart="never">
          <p:childTnLst>
            <p:seq>
              <p:cTn dur="indefinite" id="9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Домашняя работа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B1F1-F1F1-4131-9191-31B1B1B191E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5560" y="1365480"/>
            <a:ext cx="4778280" cy="5189400"/>
          </a:xfrm>
          <a:prstGeom prst="rect">
            <a:avLst/>
          </a:prstGeom>
        </p:spPr>
      </p:pic>
    </p:spTree>
  </p:cSld>
  <p:timing>
    <p:tnLst>
      <p:par>
        <p:cTn dur="indefinite" id="95" nodeType="tmRoot" restart="never">
          <p:childTnLst>
            <p:seq>
              <p:cTn dur="indefinite" id="9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68120" y="1600200"/>
            <a:ext cx="8911800" cy="537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html&gt;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&lt;html&gt;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&lt;title&gt;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Страница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&lt;/title&gt;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&lt;meta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http-equiv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”Content-Type”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content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”text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html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charset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utf-8”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&lt;meta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name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”description”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content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”Сайт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о создании сайтов”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&lt;link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rel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”stylesheet”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href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”.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/style.css”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&lt;body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id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”the_body”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&lt;p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class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”article”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&lt;/p&gt;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&lt;script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type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”text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/javascript”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DejaVu Sans"/>
              </a:rPr>
              <a:t>src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-US" sz="2000">
                <a:solidFill>
                  <a:srgbClr val="ff8000"/>
                </a:solidFill>
                <a:latin typeface="Courier New"/>
                <a:ea typeface="DejaVu Sans"/>
              </a:rPr>
              <a:t>”.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/script.js”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&gt;&lt;/script&gt;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&lt;/body&gt;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Courier New"/>
                <a:ea typeface="DejaVu Sans"/>
              </a:rPr>
              <a:t>&lt;/html&gt;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HTML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A121-51C1-4171-B1A1-7151F1A1610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5280" y="196920"/>
            <a:ext cx="5832000" cy="1142640"/>
          </a:xfrm>
          <a:prstGeom prst="rect">
            <a:avLst/>
          </a:prstGeom>
        </p:spPr>
      </p:sp>
      <p:sp>
        <p:nvSpPr>
          <p:cNvPr id="39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81C1-B1E1-4181-B1D1-017191F1A18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descr="" id="39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080" y="1128960"/>
            <a:ext cx="6172560" cy="5728680"/>
          </a:xfrm>
          <a:prstGeom prst="rect">
            <a:avLst/>
          </a:prstGeom>
        </p:spPr>
      </p:pic>
      <p:sp>
        <p:nvSpPr>
          <p:cNvPr id="395" name="CustomShape 3"/>
          <p:cNvSpPr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Домашняя работа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3147840" y="1996200"/>
            <a:ext cx="5819400" cy="540720"/>
          </a:xfrm>
          <a:prstGeom prst="rect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397" name="CustomShape 5"/>
          <p:cNvSpPr/>
          <p:nvPr/>
        </p:nvSpPr>
        <p:spPr>
          <a:xfrm>
            <a:off x="3118320" y="2537280"/>
            <a:ext cx="4402440" cy="3876120"/>
          </a:xfrm>
          <a:prstGeom prst="rect">
            <a:avLst/>
          </a:prstGeom>
          <a:ln w="57240">
            <a:solidFill>
              <a:srgbClr val="92d050"/>
            </a:solidFill>
            <a:round/>
          </a:ln>
        </p:spPr>
      </p:sp>
      <p:sp>
        <p:nvSpPr>
          <p:cNvPr id="398" name="CustomShape 6"/>
          <p:cNvSpPr/>
          <p:nvPr/>
        </p:nvSpPr>
        <p:spPr>
          <a:xfrm>
            <a:off x="7521120" y="2537280"/>
            <a:ext cx="1416240" cy="3876120"/>
          </a:xfrm>
          <a:prstGeom prst="rect">
            <a:avLst/>
          </a:prstGeom>
          <a:ln w="57240">
            <a:solidFill>
              <a:srgbClr val="0070c0"/>
            </a:solidFill>
            <a:round/>
          </a:ln>
        </p:spPr>
      </p:sp>
      <p:sp>
        <p:nvSpPr>
          <p:cNvPr id="399" name="CustomShape 7"/>
          <p:cNvSpPr/>
          <p:nvPr/>
        </p:nvSpPr>
        <p:spPr>
          <a:xfrm>
            <a:off x="888480" y="2266560"/>
            <a:ext cx="225864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0" name="CustomShape 8"/>
          <p:cNvSpPr/>
          <p:nvPr/>
        </p:nvSpPr>
        <p:spPr>
          <a:xfrm>
            <a:off x="888480" y="5937120"/>
            <a:ext cx="224388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1" name="CustomShape 9"/>
          <p:cNvSpPr/>
          <p:nvPr/>
        </p:nvSpPr>
        <p:spPr>
          <a:xfrm>
            <a:off x="888480" y="6226920"/>
            <a:ext cx="734076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2" name="CustomShape 10"/>
          <p:cNvSpPr/>
          <p:nvPr/>
        </p:nvSpPr>
        <p:spPr>
          <a:xfrm>
            <a:off x="888480" y="2640240"/>
            <a:ext cx="252396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3" name="CustomShape 11"/>
          <p:cNvSpPr/>
          <p:nvPr/>
        </p:nvSpPr>
        <p:spPr>
          <a:xfrm>
            <a:off x="888480" y="2639520"/>
            <a:ext cx="6091200" cy="695160"/>
          </a:xfrm>
          <a:prstGeom prst="rect">
            <a:avLst>
              <a:gd fmla="val 75159" name="adj"/>
            </a:avLst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4" name="CustomShape 12"/>
          <p:cNvSpPr/>
          <p:nvPr/>
        </p:nvSpPr>
        <p:spPr>
          <a:xfrm>
            <a:off x="888480" y="3696120"/>
            <a:ext cx="269820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5" name="CustomShape 13"/>
          <p:cNvSpPr/>
          <p:nvPr/>
        </p:nvSpPr>
        <p:spPr>
          <a:xfrm>
            <a:off x="888480" y="1828800"/>
            <a:ext cx="2229480" cy="360"/>
          </a:xfrm>
          <a:prstGeom prst="straightConnector1">
            <a:avLst/>
          </a:prstGeom>
          <a:ln w="9360">
            <a:solidFill>
              <a:srgbClr val="5c5c5c"/>
            </a:solidFill>
            <a:round/>
            <a:tailEnd len="med" type="triangle" w="med"/>
          </a:ln>
        </p:spPr>
      </p:sp>
      <p:sp>
        <p:nvSpPr>
          <p:cNvPr id="406" name="CustomShape 14"/>
          <p:cNvSpPr/>
          <p:nvPr/>
        </p:nvSpPr>
        <p:spPr>
          <a:xfrm>
            <a:off x="888480" y="1459440"/>
            <a:ext cx="17254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container-fluid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888480" y="1897200"/>
            <a:ext cx="17254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navbar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888480" y="2266560"/>
            <a:ext cx="10040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navs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888480" y="2988000"/>
            <a:ext cx="10040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button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888480" y="3357360"/>
            <a:ext cx="14677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row-fluid</a:t>
            </a:r>
            <a:endParaRPr/>
          </a:p>
        </p:txBody>
      </p:sp>
      <p:sp>
        <p:nvSpPr>
          <p:cNvPr id="411" name="CustomShape 19"/>
          <p:cNvSpPr/>
          <p:nvPr/>
        </p:nvSpPr>
        <p:spPr>
          <a:xfrm>
            <a:off x="862920" y="5550840"/>
            <a:ext cx="888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span9</a:t>
            </a:r>
            <a:endParaRPr/>
          </a:p>
        </p:txBody>
      </p:sp>
      <p:sp>
        <p:nvSpPr>
          <p:cNvPr id="412" name="CustomShape 20"/>
          <p:cNvSpPr/>
          <p:nvPr/>
        </p:nvSpPr>
        <p:spPr>
          <a:xfrm>
            <a:off x="862920" y="5887800"/>
            <a:ext cx="888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F Isotext Pro"/>
              </a:rPr>
              <a:t>span3</a:t>
            </a:r>
            <a:endParaRPr/>
          </a:p>
        </p:txBody>
      </p:sp>
    </p:spTree>
  </p:cSld>
  <p:timing>
    <p:tnLst>
      <p:par>
        <p:cTn dur="indefinite" id="97" nodeType="tmRoot" restart="never">
          <p:childTnLst>
            <p:seq>
              <p:cTn dur="indefinite" id="9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163440" y="2222640"/>
            <a:ext cx="8815680" cy="628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PF Isotext Pro"/>
              </a:rPr>
              <a:t>Спасибо за внимание</a:t>
            </a:r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2626560" y="3916440"/>
            <a:ext cx="3890520" cy="1966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PF Isotext Pro"/>
              </a:rPr>
              <a:t>Дмитрий Смаль, smal@corp.mail.ru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68120" y="1600200"/>
            <a:ext cx="8604000" cy="4846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Произвольный регистр: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&lt;BR&gt; == &lt;br&gt;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Атрибуты без скобок: 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color=red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Сокращенные атрибуты: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disabled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Непарные тэги: 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&lt;p&gt;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вместо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&lt;p&gt;&lt;/p&gt;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Перестановки тэгов: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&lt;b&gt;&lt;i&gt;&lt;/b&gt;&lt;/i&gt;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Свои” тэги: 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&lt;magic&gt;&lt;/magic&gt;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ShadowDom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&lt;audio&gt;&lt;/audio&gt;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HTML</a:t>
            </a:r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F191-6101-4171-9151-11A12141E1A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68120" y="1600200"/>
            <a:ext cx="8604000" cy="4846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Только нижний регистр тэгов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Атрибуты со скобками: 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color=”red”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Атрибуты – без сокращений: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disabled=”disabled”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Тэги всегда парные: 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&lt;p&gt;&lt;/p&gt;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Строгая вложенность: </a:t>
            </a:r>
            <a:r>
              <a:rPr lang="en-US" sz="2400">
                <a:solidFill>
                  <a:srgbClr val="0070c0"/>
                </a:solidFill>
                <a:latin typeface="Arial"/>
                <a:ea typeface="DejaVu Sans"/>
              </a:rPr>
              <a:t>&lt;i&gt;&lt;b&gt;&lt;/b&gt;&lt;/i&gt;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id вместо name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Необходим DOCTYPE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XHTML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9111C1-6191-4121-9111-01B181D111D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68120" y="3181320"/>
            <a:ext cx="8843760" cy="3217680"/>
          </a:xfrm>
          <a:prstGeom prst="rect">
            <a:avLst/>
          </a:prstGeom>
          <a:solidFill>
            <a:srgbClr val="eaeaea"/>
          </a:solidFill>
        </p:spPr>
      </p:sp>
      <p:sp>
        <p:nvSpPr>
          <p:cNvPr id="220" name="CustomShape 2"/>
          <p:cNvSpPr/>
          <p:nvPr/>
        </p:nvSpPr>
        <p:spPr>
          <a:xfrm>
            <a:off x="168120" y="1600200"/>
            <a:ext cx="8604000" cy="187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Определяет тип разметки содержимого – DTD.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Влияет на отображение страницы браузером.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HTML 4.01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74600" y="3197160"/>
            <a:ext cx="8629200" cy="3196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 PUBLIC "-//W3C//DTD HTML 4.01//EN"      "http://www.w3.org/TR/html4/strict.dtd"&gt;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 PUBLIC "-//W3C//DTD HTML 4.01 Transitional//EN"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"http://www.w3.org/TR/html4/loose.dtd"&gt;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 PUBLIC "-//W3C//DTD HTML 4.01 Frameset//EN" "http://www.w3.org/TR/html4/frameset.dtd"&gt;</a:t>
            </a:r>
            <a:endParaRPr/>
          </a:p>
        </p:txBody>
      </p:sp>
      <p:sp>
        <p:nvSpPr>
          <p:cNvPr id="222" name="TextShape 4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DOCTYPE</a:t>
            </a:r>
            <a:endParaRPr/>
          </a:p>
        </p:txBody>
      </p:sp>
      <p:sp>
        <p:nvSpPr>
          <p:cNvPr id="22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E11151-1111-4141-9181-F1116111A13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41120" y="1552680"/>
            <a:ext cx="8604000" cy="61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XHTML 1.0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95280" y="2014560"/>
            <a:ext cx="8627760" cy="73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 PUBLIC "-//W3C//DTD XHTML 1.0 Strict//EN" "http://www.w3.org/TR/xhtml1/DTD/xhtml1-strict.dtd"&gt;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141120" y="3335400"/>
            <a:ext cx="8604000" cy="61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XHTML 1.1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395280" y="3867120"/>
            <a:ext cx="8627760" cy="73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 PUBLIC "-//W3C//DTD XHTML 1.1//EN" "http://www.w3.org/TR/xhtml11/DTD/xhtml11.dtd"&gt;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5"/>
          <p:cNvSpPr/>
          <p:nvPr/>
        </p:nvSpPr>
        <p:spPr>
          <a:xfrm>
            <a:off x="395280" y="5389560"/>
            <a:ext cx="8627760" cy="73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&lt;!DOCTYPE 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CustomShape 6"/>
          <p:cNvSpPr/>
          <p:nvPr/>
        </p:nvSpPr>
        <p:spPr>
          <a:xfrm>
            <a:off x="141120" y="4941720"/>
            <a:ext cx="8604000" cy="61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HTML 5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endParaRPr/>
          </a:p>
        </p:txBody>
      </p:sp>
      <p:sp>
        <p:nvSpPr>
          <p:cNvPr id="230" name="TextShape 7"/>
          <p:cNvSpPr txBox="1"/>
          <p:nvPr/>
        </p:nvSpPr>
        <p:spPr>
          <a:xfrm>
            <a:off x="163440" y="92520"/>
            <a:ext cx="7455600" cy="916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ffffff"/>
                </a:solidFill>
                <a:latin typeface="PF Isotext Pro"/>
              </a:rPr>
              <a:t>DOCTYPE</a:t>
            </a:r>
            <a:endParaRPr/>
          </a:p>
        </p:txBody>
      </p:sp>
      <p:sp>
        <p:nvSpPr>
          <p:cNvPr id="231" name="TextShape 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51B131-31A1-41D1-A1D1-C121D161B18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