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uli"/>
      <p:regular r:id="rId18"/>
      <p:italic r:id="rId19"/>
    </p:embeddedFont>
    <p:embeddedFont>
      <p:font typeface="Nixie One"/>
      <p:regular r:id="rId20"/>
    </p:embeddedFont>
    <p:embeddedFont>
      <p:font typeface="Garamon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ixieOne-regular.fntdata"/><Relationship Id="rId11" Type="http://schemas.openxmlformats.org/officeDocument/2006/relationships/slide" Target="slides/slide7.xml"/><Relationship Id="rId22" Type="http://schemas.openxmlformats.org/officeDocument/2006/relationships/font" Target="fonts/Garamond-bold.fntdata"/><Relationship Id="rId10" Type="http://schemas.openxmlformats.org/officeDocument/2006/relationships/slide" Target="slides/slide6.xml"/><Relationship Id="rId21" Type="http://schemas.openxmlformats.org/officeDocument/2006/relationships/font" Target="fonts/Garamond-regular.fntdata"/><Relationship Id="rId13" Type="http://schemas.openxmlformats.org/officeDocument/2006/relationships/slide" Target="slides/slide9.xml"/><Relationship Id="rId24" Type="http://schemas.openxmlformats.org/officeDocument/2006/relationships/font" Target="fonts/Garamond-boldItalic.fntdata"/><Relationship Id="rId12" Type="http://schemas.openxmlformats.org/officeDocument/2006/relationships/slide" Target="slides/slide8.xml"/><Relationship Id="rId23" Type="http://schemas.openxmlformats.org/officeDocument/2006/relationships/font" Target="fonts/Garamon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uli-italic.fntdata"/><Relationship Id="rId6" Type="http://schemas.openxmlformats.org/officeDocument/2006/relationships/slide" Target="slides/slide2.xml"/><Relationship Id="rId18" Type="http://schemas.openxmlformats.org/officeDocument/2006/relationships/font" Target="fonts/Muli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Idk about subtitle there but i want it to know we’re FOSS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Shape 15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Shape 1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Shape 15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Shape 1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Shape 1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Shape 1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Shape 1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Shape 1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assume we move from UI and interaction down to hardware, and speak in that order. Or we can do reverse.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UI to Hardware =&gt; Eli, Hunter, Josh, Kaleb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Hardware to UI =&gt; Kaleb, josh, hunter, eli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Kaleb: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decided to implement user accounts and tracking using twitter so that we didn’t have to store user info locally. By doing so, we provide users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With a higher level of security over their personal information. The OAuth works by obtaining a request token from twitter, redirecting the user to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Twitter login, verifying the oauth_tokens with the request_token, and finally parsing the access_token returned by twitter for a successfully logged in user. Now,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is a lot of data returned from twitter about a user, such as, profile photo, latest tweets, their location, hometown, etc etc. And you might be wondering what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do with that information and how we secure it. We decided to secure our client/server connections with a free SSL certificate granted by the outstanding Let’s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Encrypt foundation. SSL ensures that every client, regardless of their access point, is sending and receiving encrypted data specific for their device. No one else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Will be able to see your information being transmitted between you and us. The only information we store about a user in our database is the authentication id and name that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Verifies you as a valid user and lets us know who you are so we can save any preferences you might have. And with that, I pass it on to the next willing victim.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Josh: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Talk about how shit twitter api 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Hunter: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Talk about why we chose certain colors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Why we implemented the “high contrast” accessibility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Eli: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 a BAMF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Talk about how the entirety of your team let you down until the last week of school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Magic n stuff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Shape 1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VendinGoGo’s website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Shape 1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VendinGoGo’s website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Shape 1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title Loading Home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vendingogo.com -&gt; index.php: Request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index.php -&gt; Twitter Session: Check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Twitter Session --&gt; index.php: return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index.php --&gt; vendingogo.com: return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vendingogo.com -&gt; api/getLocations.php: Grab Vending Locaction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api/getLocations.php -&gt; Database: Query Locations 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Database --&gt; api/getLocations.php: return entries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api/getLocations.php --&gt; vendingogo.com: return JSON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Shape 15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Shape 1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flipH="1" rot="10800000">
            <a:off x="3692750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flipH="1" rot="10800000">
            <a:off x="5365798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6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flipH="1" rot="10800000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179" name="Shape 179"/>
          <p:cNvGrpSpPr/>
          <p:nvPr/>
        </p:nvGrpSpPr>
        <p:grpSpPr>
          <a:xfrm flipH="1" rot="10800000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flipH="1" rot="10800000">
            <a:off x="828674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flipH="1" rot="10800000">
            <a:off x="793851" y="4692801"/>
            <a:ext cx="517499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2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flipH="1" rot="10800000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flipH="1" rot="10800000">
            <a:off x="738524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 flipH="1" rot="10800000">
            <a:off x="-291324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 flipH="1" rot="10800000">
            <a:off x="420724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347" name="Shape 347"/>
          <p:cNvGrpSpPr/>
          <p:nvPr/>
        </p:nvGrpSpPr>
        <p:grpSpPr>
          <a:xfrm flipH="1" rot="10800000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flipH="1" rot="10800000">
            <a:off x="-123825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 flipH="1" rot="10800000">
            <a:off x="638174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 flipH="1" rot="10800000">
            <a:off x="657224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7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flipH="1" rot="10800000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 flipH="1" rot="10800000">
            <a:off x="728999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 flipH="1" rot="10800000">
            <a:off x="411199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7" name="Shape 51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6" name="Shape 686"/>
          <p:cNvSpPr txBox="1"/>
          <p:nvPr>
            <p:ph idx="2" type="body"/>
          </p:nvPr>
        </p:nvSpPr>
        <p:spPr>
          <a:xfrm>
            <a:off x="4562087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687" name="Shape 68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6" name="Shape 856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7" name="Shape 857"/>
          <p:cNvSpPr txBox="1"/>
          <p:nvPr>
            <p:ph idx="3" type="body"/>
          </p:nvPr>
        </p:nvSpPr>
        <p:spPr>
          <a:xfrm>
            <a:off x="6309244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858" name="Shape 85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930" name="Shape 930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3" name="Shape 98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Shape 985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7" name="Shape 98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Shape 1095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None/>
              <a:defRPr/>
            </a:lvl1pPr>
          </a:lstStyle>
          <a:p/>
        </p:txBody>
      </p:sp>
      <p:grpSp>
        <p:nvGrpSpPr>
          <p:cNvPr id="1098" name="Shape 1098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1099" name="Shape 109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Shape 1146"/>
          <p:cNvSpPr/>
          <p:nvPr/>
        </p:nvSpPr>
        <p:spPr>
          <a:xfrm flipH="1" rot="10800000">
            <a:off x="-123825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 flipH="1" rot="10800000">
            <a:off x="638174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9" name="Shape 1149"/>
          <p:cNvSpPr/>
          <p:nvPr/>
        </p:nvSpPr>
        <p:spPr>
          <a:xfrm flipH="1" rot="10800000">
            <a:off x="327799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0" name="Shape 115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151" name="Shape 115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Shape 115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4" name="Shape 115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155" name="Shape 115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Shape 116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164" name="Shape 116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Shape 1168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169" name="Shape 1169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Shape 125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 flipH="1" rot="10800000">
            <a:off x="7821347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56" name="Shape 125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57" name="Shape 125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Shape 1263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 flipH="1" rot="10800000">
            <a:off x="1208423" y="-131812"/>
            <a:ext cx="674399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6" name="Shape 1316"/>
          <p:cNvSpPr/>
          <p:nvPr/>
        </p:nvSpPr>
        <p:spPr>
          <a:xfrm flipH="1" rot="10800000">
            <a:off x="247753" y="49692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17" name="Shape 1317"/>
          <p:cNvGrpSpPr/>
          <p:nvPr/>
        </p:nvGrpSpPr>
        <p:grpSpPr>
          <a:xfrm flipH="1" rot="10800000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flipH="1" rot="10800000">
            <a:off x="8763567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 flipH="1" rot="10800000">
            <a:off x="8322785" y="3628022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3" name="Shape 1403"/>
          <p:cNvSpPr/>
          <p:nvPr/>
        </p:nvSpPr>
        <p:spPr>
          <a:xfrm flipH="1" rot="10800000">
            <a:off x="8763568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/>
          <p:nvPr>
            <p:ph type="ctrTitle"/>
          </p:nvPr>
        </p:nvSpPr>
        <p:spPr>
          <a:xfrm>
            <a:off x="1368550" y="1715300"/>
            <a:ext cx="63435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VendinGoGo</a:t>
            </a:r>
          </a:p>
        </p:txBody>
      </p:sp>
      <p:sp>
        <p:nvSpPr>
          <p:cNvPr id="1409" name="Shape 1409"/>
          <p:cNvSpPr txBox="1"/>
          <p:nvPr>
            <p:ph type="ctrTitle"/>
          </p:nvPr>
        </p:nvSpPr>
        <p:spPr>
          <a:xfrm>
            <a:off x="664900" y="2460250"/>
            <a:ext cx="7750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Fully Open-Sourced 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Crowd-Sourced Vending Machines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 txBox="1"/>
          <p:nvPr>
            <p:ph type="title"/>
          </p:nvPr>
        </p:nvSpPr>
        <p:spPr>
          <a:xfrm>
            <a:off x="1732700" y="973600"/>
            <a:ext cx="71952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Mistakes Were Made</a:t>
            </a:r>
          </a:p>
        </p:txBody>
      </p:sp>
      <p:sp>
        <p:nvSpPr>
          <p:cNvPr id="1525" name="Shape 1525"/>
          <p:cNvSpPr txBox="1"/>
          <p:nvPr/>
        </p:nvSpPr>
        <p:spPr>
          <a:xfrm>
            <a:off x="1732700" y="1428750"/>
            <a:ext cx="69540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b="1"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NEVER COMMIT YOUR PASSWORDS</a:t>
            </a:r>
          </a:p>
          <a:p>
            <a:pPr indent="-368300" lvl="0" marL="457200" rtl="0"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Thoroughly inspect docs before choosing APIs</a:t>
            </a:r>
          </a:p>
          <a:p>
            <a:pPr indent="-368300" lvl="0" marL="457200" rtl="0"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Understand security measures before diving in</a:t>
            </a:r>
          </a:p>
          <a:p>
            <a:pPr indent="-368300" lvl="0" marL="457200" rtl="0"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Going Green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 txBox="1"/>
          <p:nvPr>
            <p:ph type="title"/>
          </p:nvPr>
        </p:nvSpPr>
        <p:spPr>
          <a:xfrm>
            <a:off x="1675950" y="940225"/>
            <a:ext cx="5792100" cy="7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What We Gained</a:t>
            </a:r>
          </a:p>
        </p:txBody>
      </p:sp>
      <p:sp>
        <p:nvSpPr>
          <p:cNvPr id="1531" name="Shape 1531"/>
          <p:cNvSpPr txBox="1"/>
          <p:nvPr/>
        </p:nvSpPr>
        <p:spPr>
          <a:xfrm>
            <a:off x="1574700" y="1515650"/>
            <a:ext cx="73455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Josh can satisfy his caffeine addiction</a:t>
            </a:r>
          </a:p>
          <a:p>
            <a:pPr indent="-368300" lvl="0" marL="457200" rtl="0"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Eli finally installed a PHP environment locally</a:t>
            </a:r>
          </a:p>
          <a:p>
            <a:pPr indent="-368300" lvl="0" marL="457200" rtl="0"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Kaleb learned not to commit his passwords</a:t>
            </a:r>
          </a:p>
          <a:p>
            <a:pPr indent="-368300" lvl="0" marL="457200" rtl="0"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Hunter has a love/hate relationship with Bootstrap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 txBox="1"/>
          <p:nvPr>
            <p:ph idx="4294967295" type="ctrTitle"/>
          </p:nvPr>
        </p:nvSpPr>
        <p:spPr>
          <a:xfrm>
            <a:off x="685800" y="571799"/>
            <a:ext cx="7772400" cy="89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$35</a:t>
            </a:r>
          </a:p>
        </p:txBody>
      </p:sp>
      <p:sp>
        <p:nvSpPr>
          <p:cNvPr id="1537" name="Shape 1537"/>
          <p:cNvSpPr txBox="1"/>
          <p:nvPr>
            <p:ph idx="4294967295" type="subTitle"/>
          </p:nvPr>
        </p:nvSpPr>
        <p:spPr>
          <a:xfrm>
            <a:off x="685800" y="1182708"/>
            <a:ext cx="7772400" cy="46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1538" name="Shape 1538"/>
          <p:cNvSpPr txBox="1"/>
          <p:nvPr>
            <p:ph idx="4294967295" type="ctrTitle"/>
          </p:nvPr>
        </p:nvSpPr>
        <p:spPr>
          <a:xfrm>
            <a:off x="685800" y="3505499"/>
            <a:ext cx="7772400" cy="89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1000%</a:t>
            </a:r>
          </a:p>
        </p:txBody>
      </p:sp>
      <p:sp>
        <p:nvSpPr>
          <p:cNvPr id="1539" name="Shape 1539"/>
          <p:cNvSpPr txBox="1"/>
          <p:nvPr>
            <p:ph idx="4294967295" type="subTitle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For a total success!</a:t>
            </a:r>
          </a:p>
        </p:txBody>
      </p:sp>
      <p:sp>
        <p:nvSpPr>
          <p:cNvPr id="1540" name="Shape 1540"/>
          <p:cNvSpPr txBox="1"/>
          <p:nvPr>
            <p:ph idx="4294967295" type="ctrTitle"/>
          </p:nvPr>
        </p:nvSpPr>
        <p:spPr>
          <a:xfrm>
            <a:off x="685800" y="2038649"/>
            <a:ext cx="7772400" cy="89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6 users</a:t>
            </a:r>
          </a:p>
        </p:txBody>
      </p:sp>
      <p:sp>
        <p:nvSpPr>
          <p:cNvPr id="1541" name="Shape 1541"/>
          <p:cNvSpPr txBox="1"/>
          <p:nvPr>
            <p:ph idx="4294967295" type="subTitle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7" name="Shape 1547"/>
          <p:cNvSpPr txBox="1"/>
          <p:nvPr>
            <p:ph idx="4294967295" type="body"/>
          </p:nvPr>
        </p:nvSpPr>
        <p:spPr>
          <a:xfrm>
            <a:off x="457200" y="1476374"/>
            <a:ext cx="4101900" cy="271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Mobile Phone Support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VendinGoGo is supported on both desktop and mobile devices</a:t>
            </a:r>
          </a:p>
        </p:txBody>
      </p:sp>
      <p:sp>
        <p:nvSpPr>
          <p:cNvPr id="1548" name="Shape 1548"/>
          <p:cNvSpPr/>
          <p:nvPr/>
        </p:nvSpPr>
        <p:spPr>
          <a:xfrm>
            <a:off x="764398" y="4802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9" name="Shape 1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375" y="868475"/>
            <a:ext cx="1871151" cy="329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Shape 1414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The Problem</a:t>
            </a:r>
          </a:p>
        </p:txBody>
      </p:sp>
      <p:sp>
        <p:nvSpPr>
          <p:cNvPr id="1415" name="Shape 1415"/>
          <p:cNvSpPr txBox="1"/>
          <p:nvPr/>
        </p:nvSpPr>
        <p:spPr>
          <a:xfrm>
            <a:off x="1732700" y="1428750"/>
            <a:ext cx="69540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If you’re anything like Josh, you probably have a debilitating caffeine addiction.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quit any time, we know that. But you won’t, because Mountain Dew and PopTarts are forever.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So, where can you fuel this addiction on campus?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 txBox="1"/>
          <p:nvPr>
            <p:ph idx="4294967295" type="ctrTitle"/>
          </p:nvPr>
        </p:nvSpPr>
        <p:spPr>
          <a:xfrm>
            <a:off x="3771700" y="1445325"/>
            <a:ext cx="49911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The Solution</a:t>
            </a:r>
          </a:p>
        </p:txBody>
      </p:sp>
      <p:sp>
        <p:nvSpPr>
          <p:cNvPr id="1421" name="Shape 1421"/>
          <p:cNvSpPr txBox="1"/>
          <p:nvPr>
            <p:ph idx="4294967295" type="subTitle"/>
          </p:nvPr>
        </p:nvSpPr>
        <p:spPr>
          <a:xfrm>
            <a:off x="3844150" y="2363650"/>
            <a:ext cx="4846200" cy="259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/>
              <a:t>Crowdsourcing vending machines.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Users can post new vending machines and update existing ones.</a:t>
            </a:r>
          </a:p>
        </p:txBody>
      </p:sp>
      <p:grpSp>
        <p:nvGrpSpPr>
          <p:cNvPr id="1422" name="Shape 1422"/>
          <p:cNvGrpSpPr/>
          <p:nvPr/>
        </p:nvGrpSpPr>
        <p:grpSpPr>
          <a:xfrm flipH="1">
            <a:off x="659158" y="676999"/>
            <a:ext cx="3112543" cy="2696442"/>
            <a:chOff x="4088875" y="1431100"/>
            <a:chExt cx="3293000" cy="2852775"/>
          </a:xfrm>
        </p:grpSpPr>
        <p:sp>
          <p:nvSpPr>
            <p:cNvPr id="1423" name="Shape 1423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Shape 1470"/>
          <p:cNvGrpSpPr/>
          <p:nvPr/>
        </p:nvGrpSpPr>
        <p:grpSpPr>
          <a:xfrm>
            <a:off x="1885570" y="952449"/>
            <a:ext cx="1032404" cy="1032467"/>
            <a:chOff x="6654650" y="3665275"/>
            <a:chExt cx="409100" cy="409125"/>
          </a:xfrm>
        </p:grpSpPr>
        <p:sp>
          <p:nvSpPr>
            <p:cNvPr id="1471" name="Shape 147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Shape 1473"/>
          <p:cNvGrpSpPr/>
          <p:nvPr/>
        </p:nvGrpSpPr>
        <p:grpSpPr>
          <a:xfrm rot="-731899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474" name="Shape 147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78" name="Shape 1478"/>
          <p:cNvSpPr/>
          <p:nvPr/>
        </p:nvSpPr>
        <p:spPr>
          <a:xfrm>
            <a:off x="2657037" y="2114501"/>
            <a:ext cx="260931" cy="24914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9" name="Shape 1479"/>
          <p:cNvSpPr/>
          <p:nvPr/>
        </p:nvSpPr>
        <p:spPr>
          <a:xfrm rot="2327381">
            <a:off x="1220785" y="1598881"/>
            <a:ext cx="443468" cy="42338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0" name="Shape 1480"/>
          <p:cNvSpPr/>
          <p:nvPr/>
        </p:nvSpPr>
        <p:spPr>
          <a:xfrm rot="2327012">
            <a:off x="2870272" y="1771645"/>
            <a:ext cx="183443" cy="17512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Who We Are</a:t>
            </a:r>
          </a:p>
        </p:txBody>
      </p:sp>
      <p:sp>
        <p:nvSpPr>
          <p:cNvPr id="1486" name="Shape 1486"/>
          <p:cNvSpPr txBox="1"/>
          <p:nvPr/>
        </p:nvSpPr>
        <p:spPr>
          <a:xfrm>
            <a:off x="1732700" y="1428750"/>
            <a:ext cx="3395100" cy="29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Eli Davis</a:t>
            </a:r>
          </a:p>
          <a:p>
            <a:pPr indent="-355600" lvl="0" marL="457200" rtl="0"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Google Maps</a:t>
            </a:r>
          </a:p>
          <a:p>
            <a:pPr indent="-355600" lvl="0" marL="457200" rtl="0"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User Experience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Josh Hawkins</a:t>
            </a:r>
          </a:p>
          <a:p>
            <a:pPr indent="-355600" lvl="0" marL="457200" rtl="0"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User Interaction</a:t>
            </a:r>
          </a:p>
          <a:p>
            <a:pPr indent="-355600" lvl="0" marL="457200" rtl="0"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Server Administration</a:t>
            </a:r>
          </a:p>
        </p:txBody>
      </p:sp>
      <p:sp>
        <p:nvSpPr>
          <p:cNvPr id="1487" name="Shape 1487"/>
          <p:cNvSpPr txBox="1"/>
          <p:nvPr/>
        </p:nvSpPr>
        <p:spPr>
          <a:xfrm>
            <a:off x="5203450" y="1428750"/>
            <a:ext cx="3624000" cy="29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Kaleb Pace</a:t>
            </a:r>
          </a:p>
          <a:p>
            <a:pPr indent="-355600" lvl="0" marL="457200" rtl="0"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Twitter OAuth</a:t>
            </a:r>
          </a:p>
          <a:p>
            <a:pPr indent="-355600" lvl="0" marL="457200" rtl="0"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Security (SSL)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Hunter Holder</a:t>
            </a:r>
          </a:p>
          <a:p>
            <a:pPr indent="-355600" lvl="0" marL="457200" rtl="0">
              <a:spcBef>
                <a:spcPts val="600"/>
              </a:spcBef>
              <a:buClr>
                <a:srgbClr val="C6DAEC"/>
              </a:buClr>
              <a:buSzPct val="100000"/>
              <a:buFont typeface="Garamond"/>
              <a:buChar char="-"/>
            </a:pPr>
            <a:r>
              <a:rPr lang="en" sz="2000">
                <a:solidFill>
                  <a:srgbClr val="C6DAEC"/>
                </a:solidFill>
                <a:latin typeface="Garamond"/>
                <a:ea typeface="Garamond"/>
                <a:cs typeface="Garamond"/>
                <a:sym typeface="Garamond"/>
              </a:rPr>
              <a:t>A E S T H E T I C S</a:t>
            </a:r>
          </a:p>
          <a:p>
            <a:pPr indent="-355600" lvl="0" marL="457200" rtl="0"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Error Handling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hape 149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Site Features</a:t>
            </a:r>
          </a:p>
        </p:txBody>
      </p:sp>
      <p:sp>
        <p:nvSpPr>
          <p:cNvPr id="1493" name="Shape 1493"/>
          <p:cNvSpPr txBox="1"/>
          <p:nvPr/>
        </p:nvSpPr>
        <p:spPr>
          <a:xfrm>
            <a:off x="1732700" y="1428750"/>
            <a:ext cx="69540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Create Vending Machine</a:t>
            </a:r>
          </a:p>
          <a:p>
            <a:pPr indent="-368300" lvl="0" marL="45720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Update Statuses</a:t>
            </a:r>
          </a:p>
          <a:p>
            <a:pPr indent="-368300" lvl="0" marL="45720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Share Location Links</a:t>
            </a:r>
          </a:p>
          <a:p>
            <a:pPr indent="-368300" lvl="0" marL="45720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View Source on GitHub</a:t>
            </a:r>
          </a:p>
          <a:p>
            <a:pPr indent="-368300" lvl="0" marL="45720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View VendinGoGo’s Profile on Twitter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Twitter Features</a:t>
            </a:r>
          </a:p>
        </p:txBody>
      </p:sp>
      <p:sp>
        <p:nvSpPr>
          <p:cNvPr id="1499" name="Shape 1499"/>
          <p:cNvSpPr txBox="1"/>
          <p:nvPr/>
        </p:nvSpPr>
        <p:spPr>
          <a:xfrm>
            <a:off x="1732700" y="1428750"/>
            <a:ext cx="69540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Update Status of Nearest Vending Location</a:t>
            </a:r>
          </a:p>
          <a:p>
            <a:pPr indent="-368300" lvl="0" marL="45720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Authorize VendinGoGo Website for Login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8300" lvl="0" marL="45720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6DAEC"/>
              </a:buClr>
              <a:buSzPct val="100000"/>
              <a:buFont typeface="Muli"/>
              <a:buChar char="●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Both of these are accomplished by tweeting your precise location with </a:t>
            </a:r>
            <a:r>
              <a:rPr b="1" lang="en" sz="22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@VendinGoGo</a:t>
            </a: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in the body of your tweet.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</a:t>
            </a:r>
          </a:p>
        </p:txBody>
      </p:sp>
      <p:sp>
        <p:nvSpPr>
          <p:cNvPr id="1505" name="Shape 1505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User Creates Vending Machine on Website</a:t>
            </a:r>
          </a:p>
        </p:txBody>
      </p:sp>
      <p:sp>
        <p:nvSpPr>
          <p:cNvPr id="1506" name="Shape 1506"/>
          <p:cNvSpPr/>
          <p:nvPr/>
        </p:nvSpPr>
        <p:spPr>
          <a:xfrm>
            <a:off x="3666196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Users Update Status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via Web or Twitter</a:t>
            </a:r>
          </a:p>
        </p:txBody>
      </p:sp>
      <p:sp>
        <p:nvSpPr>
          <p:cNvPr id="1507" name="Shape 1507"/>
          <p:cNvSpPr/>
          <p:nvPr/>
        </p:nvSpPr>
        <p:spPr>
          <a:xfrm>
            <a:off x="5455293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Users Find Nearby Vending Machines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" name="Shape 1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674" y="1222937"/>
            <a:ext cx="6592525" cy="34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3" name="Shape 1513"/>
          <p:cNvSpPr txBox="1"/>
          <p:nvPr>
            <p:ph idx="4294967295" type="title"/>
          </p:nvPr>
        </p:nvSpPr>
        <p:spPr>
          <a:xfrm>
            <a:off x="2099850" y="3848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Behind the Scenes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Tools We Used</a:t>
            </a:r>
          </a:p>
        </p:txBody>
      </p:sp>
      <p:sp>
        <p:nvSpPr>
          <p:cNvPr id="1519" name="Shape 1519"/>
          <p:cNvSpPr txBox="1"/>
          <p:nvPr/>
        </p:nvSpPr>
        <p:spPr>
          <a:xfrm>
            <a:off x="1732700" y="1428750"/>
            <a:ext cx="69540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Apache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Knockout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Bootstrap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JQuery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Google Maps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TweePy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Twitter API (Abraham / Twitter OAuth)</a:t>
            </a:r>
          </a:p>
          <a:p>
            <a:pPr indent="-368300" lvl="0" marL="457200" rtl="0">
              <a:lnSpc>
                <a:spcPct val="115000"/>
              </a:lnSpc>
              <a:spcBef>
                <a:spcPts val="600"/>
              </a:spcBef>
              <a:buClr>
                <a:srgbClr val="C6DAEC"/>
              </a:buClr>
              <a:buSzPct val="100000"/>
              <a:buFont typeface="Muli"/>
              <a:buChar char="-"/>
            </a:pPr>
            <a:r>
              <a:rPr lang="en" sz="2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OpenSSL/Let’s Encrypt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