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394" r:id="rId3"/>
    <p:sldId id="452" r:id="rId4"/>
    <p:sldId id="544" r:id="rId5"/>
    <p:sldId id="632" r:id="rId6"/>
    <p:sldId id="588" r:id="rId7"/>
    <p:sldId id="593" r:id="rId8"/>
    <p:sldId id="594" r:id="rId9"/>
    <p:sldId id="595" r:id="rId10"/>
    <p:sldId id="596" r:id="rId11"/>
    <p:sldId id="597" r:id="rId12"/>
    <p:sldId id="599" r:id="rId13"/>
    <p:sldId id="603" r:id="rId14"/>
    <p:sldId id="626" r:id="rId15"/>
    <p:sldId id="604" r:id="rId16"/>
    <p:sldId id="605" r:id="rId17"/>
    <p:sldId id="627" r:id="rId18"/>
    <p:sldId id="598" r:id="rId19"/>
    <p:sldId id="600" r:id="rId20"/>
    <p:sldId id="628" r:id="rId21"/>
    <p:sldId id="633" r:id="rId22"/>
    <p:sldId id="607" r:id="rId23"/>
    <p:sldId id="608" r:id="rId24"/>
    <p:sldId id="609" r:id="rId25"/>
    <p:sldId id="631" r:id="rId26"/>
    <p:sldId id="618" r:id="rId27"/>
    <p:sldId id="619" r:id="rId28"/>
    <p:sldId id="629" r:id="rId29"/>
    <p:sldId id="630" r:id="rId30"/>
    <p:sldId id="610" r:id="rId31"/>
    <p:sldId id="612" r:id="rId32"/>
    <p:sldId id="611" r:id="rId33"/>
    <p:sldId id="613" r:id="rId34"/>
    <p:sldId id="614" r:id="rId35"/>
    <p:sldId id="615" r:id="rId36"/>
    <p:sldId id="616" r:id="rId37"/>
    <p:sldId id="620" r:id="rId38"/>
    <p:sldId id="621" r:id="rId39"/>
    <p:sldId id="622" r:id="rId40"/>
    <p:sldId id="623" r:id="rId41"/>
    <p:sldId id="624" r:id="rId42"/>
    <p:sldId id="625" r:id="rId43"/>
    <p:sldId id="576" r:id="rId44"/>
    <p:sldId id="486" r:id="rId45"/>
    <p:sldId id="586" r:id="rId46"/>
    <p:sldId id="514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8670" autoAdjust="0"/>
  </p:normalViewPr>
  <p:slideViewPr>
    <p:cSldViewPr>
      <p:cViewPr varScale="1">
        <p:scale>
          <a:sx n="66" d="100"/>
          <a:sy n="66" d="100"/>
        </p:scale>
        <p:origin x="474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60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89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4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9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Adding Type Safety and Code Reusability 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4" y="4114800"/>
            <a:ext cx="1828798" cy="20069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93539" y="4065414"/>
            <a:ext cx="1286954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0231" y="4572000"/>
            <a:ext cx="2926080" cy="164791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Jar of 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430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Deque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Jar()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this.content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add(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this.content.push(entity);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this.content.pop();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4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</a:t>
            </a:r>
            <a:r>
              <a:rPr lang="en-GB" dirty="0"/>
              <a:t> extend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JarOfPickles extends Jar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1148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Pickle()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82887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Similar to 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8254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implements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562368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implements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513963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list.add(item);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817812" y="1752600"/>
            <a:ext cx="3200400" cy="814101"/>
          </a:xfrm>
          <a:prstGeom prst="wedgeRoundRectCallout">
            <a:avLst>
              <a:gd name="adj1" fmla="val -58391"/>
              <a:gd name="adj2" fmla="val 509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between modifiers and return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>
                <a:latin typeface="+mj-lt"/>
              </a:rPr>
              <a:t>Add a single overload: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create(Class&lt;T&gt;, int length, T item)</a:t>
            </a:r>
          </a:p>
          <a:p>
            <a:r>
              <a:rPr lang="en-US" dirty="0">
                <a:latin typeface="+mj-lt"/>
              </a:rPr>
              <a:t>It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return an array</a:t>
            </a:r>
          </a:p>
          <a:p>
            <a:pPr lvl="1"/>
            <a:r>
              <a:rPr lang="en-US" dirty="0">
                <a:latin typeface="+mj-lt"/>
              </a:rPr>
              <a:t>with the given length</a:t>
            </a:r>
          </a:p>
          <a:p>
            <a:pPr lvl="1"/>
            <a:r>
              <a:rPr lang="en-US" dirty="0">
                <a:latin typeface="+mj-lt"/>
              </a:rPr>
              <a:t>every element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to the given default item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00200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create(int length,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(T[])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Object[length];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524000"/>
            <a:ext cx="1084049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create(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(T[]) Array.newInstance(cl, length)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Generics are compile time illusion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deletes all angle bracket syntax</a:t>
            </a:r>
          </a:p>
          <a:p>
            <a:r>
              <a:rPr lang="en-US" dirty="0"/>
              <a:t>Adds type casts for us (present in byte-code)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Erasure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822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</p:spTree>
    <p:extLst>
      <p:ext uri="{BB962C8B-B14F-4D97-AF65-F5344CB8AC3E}">
        <p14:creationId xmlns:p14="http://schemas.microsoft.com/office/powerpoint/2010/main" val="39076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Generics are compile time illusion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Erasure – Example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764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function(Object obj)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(obj instanceof T) {}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T[] array = new T[1];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 newInstance = new T();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  <a:endParaRPr 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Problem</a:t>
            </a:r>
            <a:r>
              <a:rPr lang="en-US" dirty="0"/>
              <a:t> before Java 5.0 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Type Erasure</a:t>
            </a:r>
            <a:r>
              <a:rPr lang="en-US" dirty="0">
                <a:cs typeface="Consolas" panose="020B0609020204030204" pitchFamily="49" charset="0"/>
              </a:rPr>
              <a:t>, Type Parameter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Bounds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Wildcards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2108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Type Parameter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Upper and Lower Bounds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92" y="1600200"/>
            <a:ext cx="4282440" cy="2854960"/>
          </a:xfrm>
          <a:prstGeom prst="roundRect">
            <a:avLst>
              <a:gd name="adj" fmla="val 1720"/>
            </a:avLst>
          </a:prstGeom>
        </p:spPr>
      </p:pic>
    </p:spTree>
    <p:extLst>
      <p:ext uri="{BB962C8B-B14F-4D97-AF65-F5344CB8AC3E}">
        <p14:creationId xmlns:p14="http://schemas.microsoft.com/office/powerpoint/2010/main" val="311428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- specifies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"Upper bound"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2098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putAnimalsToSleep()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990012" y="1804701"/>
            <a:ext cx="2939012" cy="914400"/>
          </a:xfrm>
          <a:prstGeom prst="wedgeRoundRectCallout">
            <a:avLst>
              <a:gd name="adj1" fmla="val -72614"/>
              <a:gd name="adj2" fmla="val -14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 will be a subclass of Animal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960785" y="4876800"/>
            <a:ext cx="2743200" cy="958635"/>
          </a:xfrm>
          <a:prstGeom prst="wedgeRoundRectCallout">
            <a:avLst>
              <a:gd name="adj1" fmla="val -67580"/>
              <a:gd name="adj2" fmla="val -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We can now use methods of 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en-US" dirty="0">
                <a:latin typeface="+mj-lt"/>
              </a:rPr>
              <a:t>receives the elements through its single constructor:</a:t>
            </a:r>
          </a:p>
          <a:p>
            <a:pPr lvl="2"/>
            <a:r>
              <a:rPr lang="en-US" dirty="0">
                <a:latin typeface="+mj-lt"/>
              </a:rPr>
              <a:t>Scale(T left, T right)</a:t>
            </a:r>
          </a:p>
          <a:p>
            <a:pPr lvl="1"/>
            <a:r>
              <a:rPr lang="en-US" dirty="0">
                <a:latin typeface="+mj-lt"/>
              </a:rPr>
              <a:t>has a method: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elements are equal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71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 extends Comparable&lt;T&gt;&gt;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Scale(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this.left =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this.right =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getHeavier()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9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(left.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(left.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0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>
                <a:latin typeface="+mj-lt"/>
              </a:rPr>
              <a:t>should throw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if an empty list is passed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77" y="4500265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4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8012" y="1076265"/>
            <a:ext cx="1095270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 extends Comparable&lt;T&gt;&gt;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getMax(List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(list.size()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IllegalArgumentException();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 = list.get(0);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(max.compareTo(list.get(i)) &lt;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4343400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5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Generics are Invariant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 Relationships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752600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animals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471398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Impossible!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492332"/>
            <a:ext cx="11804822" cy="756068"/>
          </a:xfrm>
        </p:spPr>
        <p:txBody>
          <a:bodyPr>
            <a:noAutofit/>
          </a:bodyPr>
          <a:lstStyle/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List&lt;Object&gt; ≠ List&lt;Animal&gt;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/>
              <a:t>Type Parameters Relationships (2)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4584872" y="179572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899596" y="1524000"/>
            <a:ext cx="3339348" cy="992240"/>
          </a:xfrm>
          <a:prstGeom prst="wedgeRoundRectCallout">
            <a:avLst>
              <a:gd name="adj1" fmla="val -60266"/>
              <a:gd name="adj2" fmla="val -123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List&lt;Object&gt;</a:t>
            </a:r>
            <a:r>
              <a:rPr lang="en-US" sz="2800" dirty="0">
                <a:solidFill>
                  <a:srgbClr val="FFFFFF"/>
                </a:solidFill>
              </a:rPr>
              <a:t> can hold any Object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5999596" y="348838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Animal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304212" y="3288826"/>
            <a:ext cx="3276600" cy="942598"/>
          </a:xfrm>
          <a:prstGeom prst="wedgeRoundRectCallout">
            <a:avLst>
              <a:gd name="adj1" fmla="val -60687"/>
              <a:gd name="adj2" fmla="val -137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List&lt;Animal&gt;</a:t>
            </a:r>
            <a:r>
              <a:rPr lang="en-US" sz="2800" dirty="0">
                <a:solidFill>
                  <a:srgbClr val="FFFFFF"/>
                </a:solidFill>
              </a:rPr>
              <a:t> can hold any Animal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3074381" y="348838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Person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106506" y="4561342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044471" y="4561342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Dog</a:t>
            </a:r>
          </a:p>
        </p:txBody>
      </p:sp>
      <p:cxnSp>
        <p:nvCxnSpPr>
          <p:cNvPr id="8" name="Straight Arrow Connector 7"/>
          <p:cNvCxnSpPr>
            <a:stCxn id="19" idx="0"/>
            <a:endCxn id="7" idx="2"/>
          </p:cNvCxnSpPr>
          <p:nvPr/>
        </p:nvCxnSpPr>
        <p:spPr>
          <a:xfrm flipV="1">
            <a:off x="3974381" y="2208855"/>
            <a:ext cx="1510491" cy="1279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15" idx="0"/>
            <a:endCxn id="7" idx="2"/>
          </p:cNvCxnSpPr>
          <p:nvPr/>
        </p:nvCxnSpPr>
        <p:spPr>
          <a:xfrm flipH="1" flipV="1">
            <a:off x="5484872" y="2208855"/>
            <a:ext cx="1414724" cy="1279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3" idx="0"/>
            <a:endCxn id="15" idx="2"/>
          </p:cNvCxnSpPr>
          <p:nvPr/>
        </p:nvCxnSpPr>
        <p:spPr>
          <a:xfrm flipV="1">
            <a:off x="6006506" y="3901506"/>
            <a:ext cx="893090" cy="659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6899596" y="3901506"/>
            <a:ext cx="1044875" cy="659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1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Wildcards introduce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polymorphism to type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2310825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List&lt;Number&gt; numbers;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Problem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Error!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561703" y="4400015"/>
            <a:ext cx="2895600" cy="857785"/>
          </a:xfrm>
          <a:prstGeom prst="wedgeRoundRectCallout">
            <a:avLst>
              <a:gd name="adj1" fmla="val -66090"/>
              <a:gd name="adj2" fmla="val 5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We can fix this using wildcards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9600" b="1" dirty="0"/>
              <a:t>#JavaOOP-Advanced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&lt;?&gt;</a:t>
            </a:r>
            <a:r>
              <a:rPr lang="en-US" dirty="0"/>
              <a:t> - specifies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that can be 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(i.e.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extends Object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Wildcards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anyList;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List&lt;Double&gt; doubles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 = doubles;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71142" y="5260285"/>
            <a:ext cx="2595270" cy="905698"/>
          </a:xfrm>
          <a:prstGeom prst="wedgeRoundRectCallout">
            <a:avLst>
              <a:gd name="adj1" fmla="val -67097"/>
              <a:gd name="adj2" fmla="val 413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Unknown type parameter!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8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List&lt;Integer&gt;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List&lt;Double&gt;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Type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extends Object&gt;</a:t>
            </a:r>
            <a:r>
              <a:rPr lang="en-US" dirty="0"/>
              <a:t>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Wildcards (2)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810492" y="3918535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?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84412" y="3226726"/>
            <a:ext cx="2323646" cy="934750"/>
          </a:xfrm>
          <a:prstGeom prst="wedgeRoundRectCallout">
            <a:avLst>
              <a:gd name="adj1" fmla="val 69292"/>
              <a:gd name="adj2" fmla="val 392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 can't write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4810492" y="603631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91670" y="4410450"/>
            <a:ext cx="2744788" cy="813952"/>
          </a:xfrm>
          <a:prstGeom prst="wedgeRoundRectCallout">
            <a:avLst>
              <a:gd name="adj1" fmla="val 58327"/>
              <a:gd name="adj2" fmla="val 495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Not related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FFFFFF"/>
                </a:solidFill>
              </a:rPr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2701851" y="537281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23312" y="535539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8" name="Straight Arrow Connector 7"/>
          <p:cNvCxnSpPr>
            <a:stCxn id="19" idx="0"/>
            <a:endCxn id="7" idx="2"/>
          </p:cNvCxnSpPr>
          <p:nvPr/>
        </p:nvCxnSpPr>
        <p:spPr>
          <a:xfrm flipV="1">
            <a:off x="3601851" y="4331661"/>
            <a:ext cx="2108641" cy="10411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15" idx="0"/>
            <a:endCxn id="7" idx="2"/>
          </p:cNvCxnSpPr>
          <p:nvPr/>
        </p:nvCxnSpPr>
        <p:spPr>
          <a:xfrm flipV="1">
            <a:off x="5710492" y="4331661"/>
            <a:ext cx="0" cy="1704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5710492" y="4331661"/>
            <a:ext cx="2112820" cy="1023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766902" y="3168722"/>
            <a:ext cx="2323646" cy="934750"/>
          </a:xfrm>
          <a:prstGeom prst="wedgeRoundRectCallout">
            <a:avLst>
              <a:gd name="adj1" fmla="val -65629"/>
              <a:gd name="adj2" fmla="val 43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we can read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Add a method to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 Utilities</a:t>
            </a:r>
            <a:r>
              <a:rPr lang="en-US" dirty="0"/>
              <a:t> class that finds the index of every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element in a given list: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List&lt;Integer&gt; getNullIndices(List&lt;&gt; list)</a:t>
            </a:r>
          </a:p>
          <a:p>
            <a:r>
              <a:rPr lang="en-US" dirty="0">
                <a:latin typeface="+mj-lt"/>
              </a:rPr>
              <a:t>Add the appropriate generic syntax to the signature</a:t>
            </a:r>
          </a:p>
          <a:p>
            <a:r>
              <a:rPr lang="en-US" dirty="0">
                <a:latin typeface="+mj-lt"/>
              </a:rPr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Null Finder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32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Null Finder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752600"/>
            <a:ext cx="1084049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Iterable&lt;Integer&gt; getNullIndices(List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Collection&lt;Integer&gt; nulls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list.size();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list.get(i)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null)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nulls.add(i);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nulls;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15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extends Class&gt;</a:t>
            </a:r>
            <a:r>
              <a:rPr lang="en-US" dirty="0"/>
              <a:t> - a subtype of Class (i.e.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extends Class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Upper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Number&gt;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numbers;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List&lt;Double&gt; doubles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 = doubles;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Number&gt;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List&lt;Integer&gt;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Number&gt;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List&lt;Double&gt;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Upper Bounds (2)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5913212" y="598767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884612" y="598767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275012" y="373380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23" name="Straight Arrow Connector 22"/>
          <p:cNvCxnSpPr>
            <a:cxnSpLocks/>
            <a:stCxn id="21" idx="0"/>
            <a:endCxn id="13" idx="2"/>
          </p:cNvCxnSpPr>
          <p:nvPr/>
        </p:nvCxnSpPr>
        <p:spPr>
          <a:xfrm flipV="1">
            <a:off x="4784612" y="4800600"/>
            <a:ext cx="1034724" cy="1187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5819336" y="4800600"/>
            <a:ext cx="993876" cy="1187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657768" y="5515306"/>
            <a:ext cx="1942646" cy="813952"/>
          </a:xfrm>
          <a:prstGeom prst="wedgeRoundRectCallout">
            <a:avLst>
              <a:gd name="adj1" fmla="val 58828"/>
              <a:gd name="adj2" fmla="val -42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Not related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7682306" y="3414367"/>
            <a:ext cx="3893839" cy="829129"/>
          </a:xfrm>
          <a:prstGeom prst="wedgeRoundRectCallout">
            <a:avLst>
              <a:gd name="adj1" fmla="val -56062"/>
              <a:gd name="adj2" fmla="val 503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 can't write to a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Class&gt;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682306" y="4859259"/>
            <a:ext cx="3823310" cy="826872"/>
          </a:xfrm>
          <a:prstGeom prst="wedgeRoundRectCallout">
            <a:avLst>
              <a:gd name="adj1" fmla="val -54714"/>
              <a:gd name="adj2" fmla="val -45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we can read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Class&gt;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5019583" y="2791332"/>
            <a:ext cx="1595566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cxnSp>
        <p:nvCxnSpPr>
          <p:cNvPr id="33" name="Straight Arrow Connector 32"/>
          <p:cNvCxnSpPr>
            <a:cxnSpLocks/>
            <a:stCxn id="13" idx="0"/>
            <a:endCxn id="32" idx="2"/>
          </p:cNvCxnSpPr>
          <p:nvPr/>
        </p:nvCxnSpPr>
        <p:spPr>
          <a:xfrm flipH="1" flipV="1">
            <a:off x="5817366" y="3204458"/>
            <a:ext cx="1970" cy="11830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836612" y="4384321"/>
            <a:ext cx="10363200" cy="2020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4216216" y="4387474"/>
            <a:ext cx="320624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? extends Number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55612" y="3747712"/>
            <a:ext cx="1950533" cy="481070"/>
          </a:xfrm>
          <a:prstGeom prst="wedgeRoundRectCallout">
            <a:avLst>
              <a:gd name="adj1" fmla="val 62816"/>
              <a:gd name="adj2" fmla="val 57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Upper Bound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>
            <a:cxnSpLocks/>
            <a:stCxn id="22" idx="0"/>
            <a:endCxn id="32" idx="2"/>
          </p:cNvCxnSpPr>
          <p:nvPr/>
        </p:nvCxnSpPr>
        <p:spPr>
          <a:xfrm flipV="1">
            <a:off x="4175012" y="3204458"/>
            <a:ext cx="1642354" cy="529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super Class&gt;</a:t>
            </a:r>
            <a:r>
              <a:rPr lang="en-US" dirty="0"/>
              <a:t> - Any supertype of Class (i.e.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super Class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Lower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Number&gt;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super;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 = objects;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anyList.add(1);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29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super Number&gt;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List&lt;Number&gt;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super Number&gt;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List&lt;Objects&gt;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Lower Bounds (2)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847012" y="5228156"/>
            <a:ext cx="4031238" cy="915342"/>
          </a:xfrm>
          <a:prstGeom prst="wedgeRoundRectCallout">
            <a:avLst>
              <a:gd name="adj1" fmla="val -58208"/>
              <a:gd name="adj2" fmla="val -2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It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safe to write </a:t>
            </a:r>
            <a:r>
              <a:rPr lang="en-US" sz="2800" dirty="0">
                <a:solidFill>
                  <a:srgbClr val="FFFFFF"/>
                </a:solidFill>
              </a:rPr>
              <a:t>any subtype of Number (incl.)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3503612" y="574923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5733804" y="574923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4646612" y="333968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646612" y="433945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Number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008812" y="2689204"/>
            <a:ext cx="3420313" cy="549671"/>
          </a:xfrm>
          <a:prstGeom prst="wedgeRoundRectCallout">
            <a:avLst>
              <a:gd name="adj1" fmla="val -57380"/>
              <a:gd name="adj2" fmla="val 481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super Number&gt;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1426229" y="433945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20" name="Straight Arrow Connector 19"/>
          <p:cNvCxnSpPr>
            <a:cxnSpLocks/>
            <a:stCxn id="18" idx="0"/>
            <a:endCxn id="12" idx="2"/>
          </p:cNvCxnSpPr>
          <p:nvPr/>
        </p:nvCxnSpPr>
        <p:spPr>
          <a:xfrm flipV="1">
            <a:off x="2326229" y="3752812"/>
            <a:ext cx="3220383" cy="586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2" idx="2"/>
          </p:cNvCxnSpPr>
          <p:nvPr/>
        </p:nvCxnSpPr>
        <p:spPr>
          <a:xfrm flipV="1">
            <a:off x="5546612" y="3752812"/>
            <a:ext cx="0" cy="586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  <a:endCxn id="13" idx="2"/>
          </p:cNvCxnSpPr>
          <p:nvPr/>
        </p:nvCxnSpPr>
        <p:spPr>
          <a:xfrm flipV="1">
            <a:off x="4403612" y="4752582"/>
            <a:ext cx="1143000" cy="996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13" idx="2"/>
          </p:cNvCxnSpPr>
          <p:nvPr/>
        </p:nvCxnSpPr>
        <p:spPr>
          <a:xfrm flipH="1" flipV="1">
            <a:off x="5546612" y="4752582"/>
            <a:ext cx="1087192" cy="996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4494212" y="3200400"/>
            <a:ext cx="2139592" cy="175260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7008812" y="4552009"/>
            <a:ext cx="1950533" cy="481070"/>
          </a:xfrm>
          <a:prstGeom prst="wedgeRoundRectCallout">
            <a:avLst>
              <a:gd name="adj1" fmla="val -60866"/>
              <a:gd name="adj2" fmla="val 71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Lower Bound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, create a generic static method that flattens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List&lt;List&lt;&gt;&gt;</a:t>
            </a:r>
            <a:r>
              <a:rPr lang="en-US" dirty="0"/>
              <a:t> into a resulting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  <a:p>
            <a:r>
              <a:rPr lang="en-US" dirty="0">
                <a:latin typeface="+mj-lt"/>
              </a:rPr>
              <a:t>Signature: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flatten(List&lt;&gt; dest, List&lt;List&lt;&gt;&gt; src)</a:t>
            </a:r>
          </a:p>
          <a:p>
            <a:r>
              <a:rPr lang="en-US" dirty="0"/>
              <a:t>Add the appropriate generic syntax to the signature</a:t>
            </a:r>
          </a:p>
          <a:p>
            <a:r>
              <a:rPr lang="en-US" dirty="0"/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Flat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9218" name="Picture 2" descr="https://martinfowler.com/articles/collection-pipeline/collection-pipeline/flat-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12" y="5286375"/>
            <a:ext cx="52959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88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Flat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89080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flatten(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dest, List&lt;List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src)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inner : src)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dest.addAll(inner);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62" y="1600200"/>
            <a:ext cx="4229100" cy="2819400"/>
          </a:xfrm>
          <a:prstGeom prst="roundRect">
            <a:avLst>
              <a:gd name="adj" fmla="val 2245"/>
            </a:avLst>
          </a:prstGeom>
        </p:spPr>
      </p:pic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, create a generic static method that adds all elements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source</a:t>
            </a:r>
            <a:r>
              <a:rPr lang="en-US" dirty="0"/>
              <a:t> list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destination</a:t>
            </a:r>
            <a:r>
              <a:rPr lang="en-US" dirty="0"/>
              <a:t> 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addAll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(List&lt;&gt; destination, List&lt;&gt; source)</a:t>
            </a:r>
          </a:p>
          <a:p>
            <a:r>
              <a:rPr lang="en-US" dirty="0"/>
              <a:t>Add the appropriate generic syntax to the signature</a:t>
            </a:r>
          </a:p>
          <a:p>
            <a:r>
              <a:rPr lang="en-US" dirty="0"/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Add 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73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Add 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2133600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addAll(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dest, 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source)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: source)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dest.add(element);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Generics add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type safety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Generic code is more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reusable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 can be generic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Runtime information about type parameters is lost due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erasure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Wildcards</a:t>
            </a:r>
            <a:r>
              <a:rPr lang="en-US" sz="3200" dirty="0"/>
              <a:t> introduce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polymorphism</a:t>
            </a:r>
            <a:r>
              <a:rPr lang="en-US" sz="3200" dirty="0"/>
              <a:t> to type parameters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Type parameters can have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sz="3200" dirty="0"/>
              <a:t> 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upper bounds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2764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049379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before Java 5.0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641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e2 = (String) strings.get(2);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e3 = (String) strings.get(3);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Type Safety for the client</a:t>
            </a:r>
          </a:p>
          <a:p>
            <a:r>
              <a:rPr lang="en-US" dirty="0"/>
              <a:t>Provide powerful way for Code Reuse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447212" y="4648200"/>
            <a:ext cx="2438400" cy="496376"/>
          </a:xfrm>
          <a:prstGeom prst="wedgeRoundRectCallout">
            <a:avLst>
              <a:gd name="adj1" fmla="val -53860"/>
              <a:gd name="adj2" fmla="val 1005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Type Inference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&lt;K, V&gt;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get(int index)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2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Jar&lt;&gt;</a:t>
            </a:r>
            <a:r>
              <a:rPr lang="en-US" dirty="0"/>
              <a:t> that can store anything</a:t>
            </a:r>
          </a:p>
          <a:p>
            <a:r>
              <a:rPr lang="en-US" dirty="0"/>
              <a:t>Adding should add on top of its contents</a:t>
            </a:r>
          </a:p>
          <a:p>
            <a:r>
              <a:rPr lang="en-US" dirty="0"/>
              <a:t>Remove should get the topmost element</a:t>
            </a:r>
          </a:p>
          <a:p>
            <a:r>
              <a:rPr lang="en-US" dirty="0"/>
              <a:t>It should have two public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Jar of 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13812" y="3794747"/>
            <a:ext cx="2362201" cy="1817598"/>
            <a:chOff x="8626430" y="3821202"/>
            <a:chExt cx="2362201" cy="1817598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8685213" y="3821202"/>
              <a:ext cx="2206851" cy="1817598"/>
            </a:xfrm>
            <a:prstGeom prst="roundRect">
              <a:avLst>
                <a:gd name="adj" fmla="val 50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1026" name="Picture 2" descr="Image result for ja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472" y="3821202"/>
              <a:ext cx="1702159" cy="1793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ja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6430" y="4349399"/>
              <a:ext cx="1181099" cy="118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808261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2893</Words>
  <Application>Microsoft Office PowerPoint</Application>
  <PresentationFormat>Custom</PresentationFormat>
  <Paragraphs>515</Paragraphs>
  <Slides>46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 16x9</vt:lpstr>
      <vt:lpstr>Generics</vt:lpstr>
      <vt:lpstr>Table of Contents</vt:lpstr>
      <vt:lpstr>Questions</vt:lpstr>
      <vt:lpstr>Generics</vt:lpstr>
      <vt:lpstr>The Problem before Java 5.0</vt:lpstr>
      <vt:lpstr>Generics – Type Safety</vt:lpstr>
      <vt:lpstr>Generics Classes</vt:lpstr>
      <vt:lpstr>Type Parameter Scope</vt:lpstr>
      <vt:lpstr>Problem: Jar of T</vt:lpstr>
      <vt:lpstr>Solution: Jar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Solution: Generic Array Creator (2)</vt:lpstr>
      <vt:lpstr>Type Erasure</vt:lpstr>
      <vt:lpstr>Type Erasure – Example</vt:lpstr>
      <vt:lpstr>Working with Generics</vt:lpstr>
      <vt:lpstr>Type Parameter Bounds</vt:lpstr>
      <vt:lpstr>Type Parameter Bounds</vt:lpstr>
      <vt:lpstr>Problem: Generic Scale</vt:lpstr>
      <vt:lpstr>Solution: Generic Scale</vt:lpstr>
      <vt:lpstr>Solution: Generic Scale (2)</vt:lpstr>
      <vt:lpstr>Problem: List Utilities</vt:lpstr>
      <vt:lpstr>Solution: List Utilities</vt:lpstr>
      <vt:lpstr>Type Parameters Relationships</vt:lpstr>
      <vt:lpstr>Type Parameters Relationships (2)</vt:lpstr>
      <vt:lpstr>Wildcards</vt:lpstr>
      <vt:lpstr>Unbounded Wildcards</vt:lpstr>
      <vt:lpstr>Unbounded Wildcards (2)</vt:lpstr>
      <vt:lpstr>Problem: Null Finder</vt:lpstr>
      <vt:lpstr>Solution: Null Finder</vt:lpstr>
      <vt:lpstr>Bounded Wildcards – Upper Bounds</vt:lpstr>
      <vt:lpstr>Bounded Wildcards – Upper Bounds (2)</vt:lpstr>
      <vt:lpstr>Bounded Wildcards – Lower Bounds</vt:lpstr>
      <vt:lpstr>Bounded Wildcards – Lower Bounds (2)</vt:lpstr>
      <vt:lpstr>Problem: Generic Flat Method</vt:lpstr>
      <vt:lpstr>Solution: Generic Flat Method</vt:lpstr>
      <vt:lpstr>Problem: Generic Add All</vt:lpstr>
      <vt:lpstr>Solution: Generic Add All</vt:lpstr>
      <vt:lpstr>Working with Generic Bounds</vt:lpstr>
      <vt:lpstr>Summary</vt:lpstr>
      <vt:lpstr>Generics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2017-03-16T11:42:00Z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