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402" r:id="rId3"/>
    <p:sldId id="478" r:id="rId4"/>
    <p:sldId id="404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41" r:id="rId24"/>
    <p:sldId id="416" r:id="rId25"/>
    <p:sldId id="400" r:id="rId26"/>
    <p:sldId id="399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8"/>
            <p14:sldId id="404"/>
          </p14:sldIdLst>
        </p14:section>
        <p14:section name="CSS Values" id="{17E8888F-5016-4C23-BF74-F2BB096F18E1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  <p14:section name="Style Precedence" id="{377E3496-DB27-4810-AC05-6865F7480875}">
          <p14:sldIdLst>
            <p14:sldId id="491"/>
            <p14:sldId id="492"/>
            <p14:sldId id="493"/>
            <p14:sldId id="494"/>
            <p14:sldId id="495"/>
            <p14:sldId id="496"/>
          </p14:sldIdLst>
        </p14:section>
        <p14:section name="Conclusion" id="{10E03AB1-9AA8-4E86-9A64-D741901E50A2}">
          <p14:sldIdLst>
            <p14:sldId id="441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533" autoAdjust="0"/>
  </p:normalViewPr>
  <p:slideViewPr>
    <p:cSldViewPr>
      <p:cViewPr varScale="1">
        <p:scale>
          <a:sx n="80" d="100"/>
          <a:sy n="80" d="100"/>
        </p:scale>
        <p:origin x="86" y="2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60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meyerweb.com/eric/tools/css/res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web-fundamentals-html5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xtoe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199254"/>
          </a:xfrm>
        </p:spPr>
        <p:txBody>
          <a:bodyPr>
            <a:normAutofit/>
          </a:bodyPr>
          <a:lstStyle/>
          <a:p>
            <a:r>
              <a:rPr lang="en-US" dirty="0"/>
              <a:t>CSS In Depth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15016" y="1702774"/>
            <a:ext cx="8115463" cy="953857"/>
          </a:xfrm>
        </p:spPr>
        <p:txBody>
          <a:bodyPr>
            <a:normAutofit/>
          </a:bodyPr>
          <a:lstStyle/>
          <a:p>
            <a:r>
              <a:rPr lang="en-US" dirty="0"/>
              <a:t>Values, Style Precedence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73608" y="3554042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CSS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In Depth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C4CA32-FEBB-462C-A88F-927D5AF4E8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0212" y="3047999"/>
            <a:ext cx="4962455" cy="31823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in % of the Parent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699" y="1151121"/>
            <a:ext cx="55173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id="outer-div"&gt;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am outer-div -&gt; 600px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id="inner-div"&gt;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 am div with 50%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5699" y="4119500"/>
            <a:ext cx="55297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#outer-div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600px;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#inner-div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27125" y="4119499"/>
            <a:ext cx="512499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50%;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06" y="1498349"/>
            <a:ext cx="5208724" cy="1929715"/>
          </a:xfrm>
          <a:prstGeom prst="rect">
            <a:avLst/>
          </a:prstGeom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847430" y="2980132"/>
            <a:ext cx="1447800" cy="1020620"/>
          </a:xfrm>
          <a:prstGeom prst="wedgeRoundRectCallout">
            <a:avLst>
              <a:gd name="adj1" fmla="val 84298"/>
              <a:gd name="adj2" fmla="val -565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 600px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9188592" y="3170380"/>
            <a:ext cx="2529000" cy="1020620"/>
          </a:xfrm>
          <a:prstGeom prst="wedgeRoundRectCallout">
            <a:avLst>
              <a:gd name="adj1" fmla="val -59683"/>
              <a:gd name="adj2" fmla="val -7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 50% * 600px = 300px</a:t>
            </a:r>
          </a:p>
        </p:txBody>
      </p:sp>
    </p:spTree>
    <p:extLst>
      <p:ext uri="{BB962C8B-B14F-4D97-AF65-F5344CB8AC3E}">
        <p14:creationId xmlns:p14="http://schemas.microsoft.com/office/powerpoint/2010/main" val="36454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CSS Values: </a:t>
            </a:r>
            <a:r>
              <a:rPr lang="en-US" noProof="1"/>
              <a:t>calc(…) </a:t>
            </a:r>
            <a:r>
              <a:rPr lang="en-US" dirty="0"/>
              <a:t>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01" y="1178985"/>
            <a:ext cx="4938600" cy="2605686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0486" y="1143000"/>
            <a:ext cx="524593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id="outer-div"&gt;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Outer-div: 200px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id="inner-div"&gt;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Inner-div: 100%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1" y="4125431"/>
            <a:ext cx="52578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#outer-div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80px;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#inner-div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0612" y="4119501"/>
            <a:ext cx="539579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calc(100%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50px;}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80012" y="1036764"/>
            <a:ext cx="1447800" cy="1020620"/>
          </a:xfrm>
          <a:prstGeom prst="wedgeRoundRectCallout">
            <a:avLst>
              <a:gd name="adj1" fmla="val 104950"/>
              <a:gd name="adj2" fmla="val 492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 200px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746612" y="3053806"/>
            <a:ext cx="2619602" cy="1518193"/>
          </a:xfrm>
          <a:prstGeom prst="wedgeRoundRectCallout">
            <a:avLst>
              <a:gd name="adj1" fmla="val 94239"/>
              <a:gd name="adj2" fmla="val -611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width: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 * 200px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- 20px = 180px</a:t>
            </a:r>
          </a:p>
        </p:txBody>
      </p:sp>
    </p:spTree>
    <p:extLst>
      <p:ext uri="{BB962C8B-B14F-4D97-AF65-F5344CB8AC3E}">
        <p14:creationId xmlns:p14="http://schemas.microsoft.com/office/powerpoint/2010/main" val="30148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Plan Page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590756" y="6259814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https://judge.softuni.bg/Contests/608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Picture 8" descr="C:\Users\Christian Pamidoff\AppData\Local\Microsoft\Windows\INetCache\Content.Word\Screenshot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990600"/>
            <a:ext cx="9753601" cy="4996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02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Plan Page </a:t>
            </a:r>
            <a:r>
              <a:rPr lang="en-US" dirty="0"/>
              <a:t>–</a:t>
            </a:r>
            <a:r>
              <a:rPr lang="en-GB" dirty="0"/>
              <a:t> CSS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8265" y="1151223"/>
            <a:ext cx="5467547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url('plan-page.jpg’);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background-size: cover;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Lato, sans-serif;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99212" y="1151121"/>
            <a:ext cx="5378534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#262626;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23%;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80px 20px 0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5px solid #424242;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#a1a1a1;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Plan Page </a:t>
            </a:r>
            <a:r>
              <a:rPr lang="en-US" dirty="0"/>
              <a:t>–</a:t>
            </a:r>
            <a:r>
              <a:rPr lang="en-GB" dirty="0"/>
              <a:t> CSS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8265" y="1151223"/>
            <a:ext cx="5467547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h1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1.5em;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.price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#27dcc4;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ul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2289" y="1151121"/>
            <a:ext cx="5378534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button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#27dcc4;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15px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0.9em;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pointer;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5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Plan Page </a:t>
            </a:r>
            <a:r>
              <a:rPr lang="en-US" dirty="0"/>
              <a:t>–</a:t>
            </a:r>
            <a:r>
              <a:rPr lang="en-GB" dirty="0"/>
              <a:t> CSS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645" y="2209800"/>
            <a:ext cx="10991767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ul li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list-style-type: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button:hover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#acacac;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5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456" y="1198416"/>
            <a:ext cx="5163312" cy="3290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956" y="4832817"/>
            <a:ext cx="11658600" cy="820600"/>
          </a:xfrm>
        </p:spPr>
        <p:txBody>
          <a:bodyPr/>
          <a:lstStyle/>
          <a:p>
            <a:r>
              <a:rPr lang="en-US" dirty="0"/>
              <a:t>Default Browser Styles and Precedence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395572" y="5690201"/>
            <a:ext cx="11399520" cy="719034"/>
          </a:xfrm>
        </p:spPr>
        <p:txBody>
          <a:bodyPr/>
          <a:lstStyle/>
          <a:p>
            <a:r>
              <a:rPr lang="en-US" dirty="0"/>
              <a:t>Default Styles and CSS Style Precedence</a:t>
            </a:r>
          </a:p>
        </p:txBody>
      </p:sp>
    </p:spTree>
    <p:extLst>
      <p:ext uri="{BB962C8B-B14F-4D97-AF65-F5344CB8AC3E}">
        <p14:creationId xmlns:p14="http://schemas.microsoft.com/office/powerpoint/2010/main" val="170433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0096597" cy="677679"/>
          </a:xfrm>
        </p:spPr>
        <p:txBody>
          <a:bodyPr>
            <a:noAutofit/>
          </a:bodyPr>
          <a:lstStyle/>
          <a:p>
            <a:r>
              <a:rPr lang="en-US" sz="3600" dirty="0"/>
              <a:t>Reset the browser styles (partially or fully)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Browser Styles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417" y="1851150"/>
            <a:ext cx="57035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0; padding:0;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1812" y="5951721"/>
            <a:ext cx="10872528" cy="601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CSS reset tool: </a:t>
            </a:r>
            <a:r>
              <a:rPr lang="en-US" sz="3200" dirty="0">
                <a:hlinkClick r:id="rId2"/>
              </a:rPr>
              <a:t>http://meyerweb.com/eric/tools/css/reset/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00" y="2645588"/>
            <a:ext cx="5095753" cy="3306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9" y="2645588"/>
            <a:ext cx="5707108" cy="33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Priorities of the CSS style definitions:</a:t>
            </a:r>
            <a:endParaRPr lang="en-GB" sz="4000" dirty="0"/>
          </a:p>
          <a:p>
            <a:pPr lvl="1">
              <a:lnSpc>
                <a:spcPct val="120000"/>
              </a:lnSpc>
            </a:pPr>
            <a:r>
              <a:rPr lang="en-GB" sz="3800" dirty="0"/>
              <a:t>External 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&lt;link rel="stylesheel" href="…"&gt;</a:t>
            </a:r>
          </a:p>
          <a:p>
            <a:pPr lvl="1">
              <a:lnSpc>
                <a:spcPct val="120000"/>
              </a:lnSpc>
            </a:pPr>
            <a:r>
              <a:rPr lang="en-GB" sz="3800" dirty="0"/>
              <a:t>Styles in the 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&lt;head&gt;&lt;style&gt;…&lt;/style&gt;&lt;/head&gt;</a:t>
            </a:r>
          </a:p>
          <a:p>
            <a:pPr lvl="1">
              <a:lnSpc>
                <a:spcPct val="120000"/>
              </a:lnSpc>
            </a:pPr>
            <a:r>
              <a:rPr lang="en-GB" sz="3800" dirty="0"/>
              <a:t>Inline style attributes: 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 style="…"&gt;</a:t>
            </a:r>
          </a:p>
          <a:p>
            <a:pPr lvl="1">
              <a:lnSpc>
                <a:spcPct val="120000"/>
              </a:lnSpc>
            </a:pPr>
            <a:r>
              <a:rPr lang="en-GB" sz="3800" dirty="0"/>
              <a:t>Using 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Style Definitions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5486400"/>
            <a:ext cx="8001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{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 !important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Down Arrow 1"/>
          <p:cNvSpPr/>
          <p:nvPr/>
        </p:nvSpPr>
        <p:spPr>
          <a:xfrm>
            <a:off x="10285412" y="1981200"/>
            <a:ext cx="304800" cy="4151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" name="TextBox 2"/>
          <p:cNvSpPr txBox="1"/>
          <p:nvPr/>
        </p:nvSpPr>
        <p:spPr>
          <a:xfrm>
            <a:off x="10666412" y="2143780"/>
            <a:ext cx="1142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lowest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6412" y="4950480"/>
            <a:ext cx="124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811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 priorities depend 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Priority (Specificity)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4412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4212" y="259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16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14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5788" y="3899848"/>
            <a:ext cx="188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inline</a:t>
            </a:r>
            <a:r>
              <a:rPr lang="en-US" sz="2800" dirty="0"/>
              <a:t>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8376" y="3868003"/>
            <a:ext cx="18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of</a:t>
            </a:r>
            <a:br>
              <a:rPr lang="en-US" sz="2800" dirty="0"/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800" dirty="0"/>
              <a:t> selectors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8578" y="3899848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of</a:t>
            </a:r>
            <a:br>
              <a:rPr lang="en-US" sz="2800" dirty="0"/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br>
              <a:rPr lang="en-US" sz="2800" dirty="0"/>
            </a:br>
            <a:r>
              <a:rPr lang="en-US" sz="2800" dirty="0"/>
              <a:t>selectors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66633" y="3859966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of</a:t>
            </a:r>
            <a:br>
              <a:rPr lang="en-US" sz="2800" dirty="0"/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br>
              <a:rPr lang="en-US" sz="2800" dirty="0"/>
            </a:br>
            <a:r>
              <a:rPr lang="en-US" sz="2800" dirty="0"/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3222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25AB587-A36D-4238-979E-3E11562BEA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3358095"/>
                  </p:ext>
                </p:extLst>
              </p:nvPr>
            </p:nvGraphicFramePr>
            <p:xfrm>
              <a:off x="608012" y="1600200"/>
              <a:ext cx="5261101" cy="2960140"/>
            </p:xfrm>
            <a:graphic>
              <a:graphicData uri="http://schemas.microsoft.com/office/powerpoint/2016/slidezoom">
                <pslz:sldZm>
                  <pslz:sldZmObj sldId="479" cId="1966159988">
                    <pslz:zmPr id="{960ADCF4-AA3E-49DB-B1E0-472268A2D89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61101" cy="29601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5AB587-A36D-4238-979E-3E11562BEA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012" y="1600200"/>
                <a:ext cx="5261101" cy="29601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F818619-D24B-44AF-8A81-1EF0F16F99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5406756"/>
                  </p:ext>
                </p:extLst>
              </p:nvPr>
            </p:nvGraphicFramePr>
            <p:xfrm>
              <a:off x="6305311" y="3080270"/>
              <a:ext cx="5261101" cy="2960140"/>
            </p:xfrm>
            <a:graphic>
              <a:graphicData uri="http://schemas.microsoft.com/office/powerpoint/2016/slidezoom">
                <pslz:sldZm>
                  <pslz:sldZmObj sldId="491" cId="1704334629">
                    <pslz:zmPr id="{03B3C578-CC75-4F38-B47C-721CABCAA28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61101" cy="29601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818619-D24B-44AF-8A81-1EF0F16F99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5311" y="3080270"/>
                <a:ext cx="5261101" cy="29601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Priority (Specificity) – Example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2880" y="130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#FFF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880" y="130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0, 0, 0, 1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2880" y="206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.intro { color: #345678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5880" y="2067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0, 0, 1, 0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2880" y="2829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#header { color: #000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25880" y="2829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0, 1, 0, 0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2880" y="3591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style="color: blue"&gt;Text&lt;/p&gt;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25880" y="3591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1, 0, 0, 0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62880" y="4353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p.intro#header { color: #FFF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5880" y="4353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0, 1, 1, 1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62880" y="511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p.intro.big#header { color: #FFF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5880" y="511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0, 1, 2, 1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62880" y="587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#000 !important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5880" y="5877580"/>
            <a:ext cx="176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5729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Priorities – Example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219200"/>
            <a:ext cx="7239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am HTML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&lt;div&gt;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am DIV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id="main"&gt;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am also DIV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 SPAN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508718"/>
            <a:ext cx="7239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 blue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#main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 yellow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background:red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&gt; span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 green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14" y="3342053"/>
            <a:ext cx="5149318" cy="21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0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/>
              <a:t>CSS Selectors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CSS Values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2400"/>
              </a:spcBef>
            </a:pPr>
            <a:r>
              <a:rPr lang="en-US" sz="3200" dirty="0"/>
              <a:t>Styles 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40" y="1351414"/>
            <a:ext cx="2040128" cy="1303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12040" y="1855439"/>
            <a:ext cx="1946833" cy="2106962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88A5B4E-C625-4DD7-9035-F5B851EE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05" y="1897314"/>
            <a:ext cx="7086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background: DodgerBlue;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span#identified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#EEE;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span.sky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SkyBlue;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2C8B6-1887-4FE7-AC1F-7618C290B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05" y="4107114"/>
            <a:ext cx="655730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#rbg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rgb(192,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#hex-rgb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#C02902;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#rgba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rgba(27,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4E70B-A587-49FB-AD76-CABDDF9F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3" y="4107113"/>
            <a:ext cx="381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1.4em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1.4rem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5E1E4-9C70-4C17-A2BC-01B0B2E2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5791200"/>
            <a:ext cx="8077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 !important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Fundamentals </a:t>
            </a:r>
            <a:r>
              <a:rPr lang="en-US"/>
              <a:t>– CSS In Depth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https://softuni.bg/courses/web-fundamentals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144343"/>
            <a:ext cx="7924800" cy="820600"/>
          </a:xfrm>
        </p:spPr>
        <p:txBody>
          <a:bodyPr/>
          <a:lstStyle/>
          <a:p>
            <a:r>
              <a:rPr lang="en-US" dirty="0"/>
              <a:t>CSS Values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005422"/>
            <a:ext cx="7924800" cy="719034"/>
          </a:xfrm>
        </p:spPr>
        <p:txBody>
          <a:bodyPr/>
          <a:lstStyle/>
          <a:p>
            <a:r>
              <a:rPr lang="en-US" dirty="0"/>
              <a:t>Types, Ranges, Units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2400538" y="4250872"/>
            <a:ext cx="1631631" cy="1581536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7943641" y="4214534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4716037" y="4437742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3731647" y="3235462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6564424" y="318681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5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Values (Hex and RGB)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232881"/>
            <a:ext cx="1099384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id="rgb"&gt;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Item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 id="hex-rgb"&gt;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Hex-RGB item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553430"/>
            <a:ext cx="6858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#rgb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rgb(192, 41,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#hex-rgb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#C02902;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198812" y="4562764"/>
            <a:ext cx="4419600" cy="647920"/>
          </a:xfrm>
          <a:prstGeom prst="wedgeRoundRectCallout">
            <a:avLst>
              <a:gd name="adj1" fmla="val -55615"/>
              <a:gd name="adj2" fmla="val -54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&lt;red&gt;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&lt;green&gt;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&lt;blue&gt;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646612" y="5467928"/>
            <a:ext cx="4419600" cy="980918"/>
          </a:xfrm>
          <a:prstGeom prst="wedgeRoundRectCallout">
            <a:avLst>
              <a:gd name="adj1" fmla="val -60948"/>
              <a:gd name="adj2" fmla="val -39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#RRGGBB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#RGB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where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are hex digits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77" y="2693243"/>
            <a:ext cx="4249868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49" y="1491468"/>
            <a:ext cx="3541797" cy="37196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Values (RGBA and HSLA)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876" y="1292763"/>
            <a:ext cx="75497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id="wrapper"&gt;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class="opacity"&gt;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8876" y="3543562"/>
            <a:ext cx="754979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#wrapper, .opacity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rgba(87,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76,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83,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hsla(344,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73%,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52%,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8547711" y="5363021"/>
            <a:ext cx="2944813" cy="986438"/>
          </a:xfrm>
          <a:prstGeom prst="wedgeRoundRectCallout">
            <a:avLst>
              <a:gd name="adj1" fmla="val -73445"/>
              <a:gd name="adj2" fmla="val -30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opacity values are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noProof="1">
                <a:solidFill>
                  <a:srgbClr val="FFFFFF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US" noProof="1">
                <a:solidFill>
                  <a:srgbClr val="FFFFFF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133285" y="2819400"/>
            <a:ext cx="3429000" cy="1063832"/>
          </a:xfrm>
          <a:prstGeom prst="wedgeRoundRectCallout">
            <a:avLst>
              <a:gd name="adj1" fmla="val -61522"/>
              <a:gd name="adj2" fmla="val 584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&lt;red&gt;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&lt;green&gt;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&lt;blue&gt;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&lt;alpha&gt;</a:t>
            </a:r>
          </a:p>
        </p:txBody>
      </p:sp>
    </p:spTree>
    <p:extLst>
      <p:ext uri="{BB962C8B-B14F-4D97-AF65-F5344CB8AC3E}">
        <p14:creationId xmlns:p14="http://schemas.microsoft.com/office/powerpoint/2010/main" val="8394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480727" cy="601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fixed size units (logical pixels, not physical)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Values (px)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976497"/>
            <a:ext cx="5257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Lorem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dolor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adipisicing elit.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4419600"/>
            <a:ext cx="5257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24px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20" y="2857053"/>
            <a:ext cx="5021705" cy="22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066" y="2046744"/>
            <a:ext cx="53606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class="nested-div"&gt;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Lorem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dolor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adipisicing elit…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4177"/>
            <a:ext cx="10856999" cy="60147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's: scalable unit (based on the parent element)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Values (em)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6065" y="5398468"/>
            <a:ext cx="628277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24px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.nested-div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1.8em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50194" y="5753963"/>
            <a:ext cx="3441408" cy="60147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hlinkClick r:id="rId2"/>
              </a:rPr>
              <a:t>http://pxtoem.com</a:t>
            </a:r>
            <a:endParaRPr lang="en-GB" sz="32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653208" y="4724400"/>
            <a:ext cx="2505364" cy="1032429"/>
          </a:xfrm>
          <a:prstGeom prst="wedgeRoundRectCallout">
            <a:avLst>
              <a:gd name="adj1" fmla="val -68366"/>
              <a:gd name="adj2" fmla="val 632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1.8em = 1.8 * 24px = 43.2px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695269" y="4191000"/>
            <a:ext cx="2170544" cy="1067067"/>
          </a:xfrm>
          <a:prstGeom prst="wedgeRoundRectCallout">
            <a:avLst>
              <a:gd name="adj1" fmla="val -66874"/>
              <a:gd name="adj2" fmla="val 651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&lt;div&gt; font: 24px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97" y="2224957"/>
            <a:ext cx="5345546" cy="23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0539" y="1907312"/>
            <a:ext cx="569481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class="nested-div"&gt;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Lorem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ipsum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dolor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adipisicing elit…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7233"/>
            <a:ext cx="10933199" cy="60147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Rem</a:t>
            </a:r>
            <a:r>
              <a:rPr lang="en-US" sz="3600" dirty="0"/>
              <a:t>'s: scalable unit (based on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3600" dirty="0"/>
              <a:t> element)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Values (rem)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0540" y="4958077"/>
            <a:ext cx="67056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25px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2rem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.nested-div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1.5rem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942012" y="4754420"/>
            <a:ext cx="2133600" cy="1066800"/>
          </a:xfrm>
          <a:prstGeom prst="wedgeRoundRectCallout">
            <a:avLst>
              <a:gd name="adj1" fmla="val -75592"/>
              <a:gd name="adj2" fmla="val 338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2rem = 2 * 25px = 50px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380412" y="5316702"/>
            <a:ext cx="2463079" cy="1026370"/>
          </a:xfrm>
          <a:prstGeom prst="wedgeRoundRectCallout">
            <a:avLst>
              <a:gd name="adj1" fmla="val -84366"/>
              <a:gd name="adj2" fmla="val 23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1.5rem = 1.5 * 25px = 37.5px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75" y="2056213"/>
            <a:ext cx="5239514" cy="23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291</TotalTime>
  <Words>1419</Words>
  <Application>Microsoft Office PowerPoint</Application>
  <PresentationFormat>Custom</PresentationFormat>
  <Paragraphs>275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CSS In Depth</vt:lpstr>
      <vt:lpstr>Table of Contents</vt:lpstr>
      <vt:lpstr>Have a Question?</vt:lpstr>
      <vt:lpstr>CSS Values</vt:lpstr>
      <vt:lpstr>CSS Color Values (Hex and RGB)</vt:lpstr>
      <vt:lpstr>CSS Color Values (RGBA and HSLA)</vt:lpstr>
      <vt:lpstr>Size Values (px)</vt:lpstr>
      <vt:lpstr>Size Values (em)</vt:lpstr>
      <vt:lpstr>Size Values (rem)</vt:lpstr>
      <vt:lpstr>Size in % of the Parent</vt:lpstr>
      <vt:lpstr>Calculated CSS Values: calc(…) Function</vt:lpstr>
      <vt:lpstr>Problem: Plan Page</vt:lpstr>
      <vt:lpstr>Solution: Plan Page – CSS</vt:lpstr>
      <vt:lpstr>Solution: Plan Page – CSS (2)</vt:lpstr>
      <vt:lpstr>Solution: Plan Page – CSS (3)</vt:lpstr>
      <vt:lpstr>Default Browser Styles and Precedence</vt:lpstr>
      <vt:lpstr>Default Browser Styles</vt:lpstr>
      <vt:lpstr>Order of Style Definitions</vt:lpstr>
      <vt:lpstr>Selector Priority (Specificity)</vt:lpstr>
      <vt:lpstr>Selector Priority (Specificity) – Example</vt:lpstr>
      <vt:lpstr>CSS Priorities – Example</vt:lpstr>
      <vt:lpstr>Summary</vt:lpstr>
      <vt:lpstr>Web Fundamentals – CSS In Depth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Ivo Jelev</cp:lastModifiedBy>
  <cp:revision>104</cp:revision>
  <dcterms:created xsi:type="dcterms:W3CDTF">2014-01-02T17:00:34Z</dcterms:created>
  <dcterms:modified xsi:type="dcterms:W3CDTF">2017-09-26T15:36:15Z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