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452" r:id="rId4"/>
    <p:sldId id="544" r:id="rId5"/>
    <p:sldId id="632" r:id="rId6"/>
    <p:sldId id="719" r:id="rId7"/>
    <p:sldId id="699" r:id="rId8"/>
    <p:sldId id="665" r:id="rId9"/>
    <p:sldId id="593" r:id="rId10"/>
    <p:sldId id="695" r:id="rId11"/>
    <p:sldId id="696" r:id="rId12"/>
    <p:sldId id="697" r:id="rId13"/>
    <p:sldId id="698" r:id="rId14"/>
    <p:sldId id="684" r:id="rId15"/>
    <p:sldId id="700" r:id="rId16"/>
    <p:sldId id="701" r:id="rId17"/>
    <p:sldId id="702" r:id="rId18"/>
    <p:sldId id="703" r:id="rId19"/>
    <p:sldId id="704" r:id="rId20"/>
    <p:sldId id="628" r:id="rId21"/>
    <p:sldId id="643" r:id="rId22"/>
    <p:sldId id="705" r:id="rId23"/>
    <p:sldId id="706" r:id="rId24"/>
    <p:sldId id="707" r:id="rId25"/>
    <p:sldId id="708" r:id="rId26"/>
    <p:sldId id="709" r:id="rId27"/>
    <p:sldId id="711" r:id="rId28"/>
    <p:sldId id="712" r:id="rId29"/>
    <p:sldId id="713" r:id="rId30"/>
    <p:sldId id="714" r:id="rId31"/>
    <p:sldId id="715" r:id="rId32"/>
    <p:sldId id="716" r:id="rId33"/>
    <p:sldId id="718" r:id="rId34"/>
    <p:sldId id="717" r:id="rId35"/>
    <p:sldId id="486" r:id="rId36"/>
    <p:sldId id="586" r:id="rId37"/>
    <p:sldId id="514" r:id="rId38"/>
    <p:sldId id="39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98" d="100"/>
          <a:sy n="98" d="100"/>
        </p:scale>
        <p:origin x="84" y="3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3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4" y="1142842"/>
            <a:ext cx="7757897" cy="987666"/>
          </a:xfrm>
        </p:spPr>
        <p:txBody>
          <a:bodyPr>
            <a:noAutofit/>
          </a:bodyPr>
          <a:lstStyle/>
          <a:p>
            <a:r>
              <a:rPr lang="en-US" sz="4800" dirty="0"/>
              <a:t>Object Communication and Events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handle(RequestType type, String 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setSuccessor(Handler handler);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3865161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RequestType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ATTACK, MAGIC, TARGET, ERROR,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8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setSuccessor(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this.successor =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passToSuccessor(…)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(this.successor !=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this.successor.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handle(…);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6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CombatLogger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Logger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handle(…)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(type == RequestType.ATTACK)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type.name() + ": " + 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passToSuccessor(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4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Encapsulate Requests as an Objects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2161702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2161702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9458" name="Picture 2" descr="Image result for comman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3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7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Callbacks</a:t>
            </a:r>
            <a:r>
              <a:rPr lang="en-US" dirty="0"/>
              <a:t> are now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 Oriented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Extending</a:t>
            </a:r>
            <a:r>
              <a:rPr lang="en-US" dirty="0"/>
              <a:t> behavior is more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flexible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Invoker</a:t>
            </a:r>
            <a:r>
              <a:rPr lang="en-GB" dirty="0"/>
              <a:t> from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 executor = new CommandExecutor();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 receiver = new CommandReceiver();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 request = new Request(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84100" y="1351786"/>
            <a:ext cx="4343400" cy="496470"/>
          </a:xfrm>
          <a:prstGeom prst="wedgeRoundRectCallout">
            <a:avLst>
              <a:gd name="adj1" fmla="val -55422"/>
              <a:gd name="adj2" fmla="val -20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Callbacks == Functions/Methods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7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Invoker, Receiver</a:t>
            </a:r>
          </a:p>
          <a:p>
            <a:r>
              <a:rPr lang="en-US" dirty="0"/>
              <a:t>Command, </a:t>
            </a:r>
            <a:r>
              <a:rPr lang="en-US" dirty="0" err="1"/>
              <a:t>ConcreteCommand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– UML</a:t>
            </a:r>
          </a:p>
        </p:txBody>
      </p:sp>
      <p:cxnSp>
        <p:nvCxnSpPr>
          <p:cNvPr id="10" name="Straight Arrow Connector 9"/>
          <p:cNvCxnSpPr>
            <a:cxnSpLocks/>
            <a:stCxn id="15" idx="3"/>
            <a:endCxn id="22" idx="1"/>
          </p:cNvCxnSpPr>
          <p:nvPr/>
        </p:nvCxnSpPr>
        <p:spPr>
          <a:xfrm>
            <a:off x="7344696" y="3429001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21" idx="0"/>
            <a:endCxn id="22" idx="2"/>
          </p:cNvCxnSpPr>
          <p:nvPr/>
        </p:nvCxnSpPr>
        <p:spPr>
          <a:xfrm flipV="1">
            <a:off x="9440196" y="3886201"/>
            <a:ext cx="0" cy="906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93812" y="2971801"/>
            <a:ext cx="9601200" cy="3047999"/>
            <a:chOff x="2024728" y="2514600"/>
            <a:chExt cx="9601200" cy="3047999"/>
          </a:xfrm>
        </p:grpSpPr>
        <p:grpSp>
          <p:nvGrpSpPr>
            <p:cNvPr id="27" name="Group 26"/>
            <p:cNvGrpSpPr/>
            <p:nvPr/>
          </p:nvGrpSpPr>
          <p:grpSpPr>
            <a:xfrm>
              <a:off x="2024728" y="2514600"/>
              <a:ext cx="9601200" cy="3047999"/>
              <a:chOff x="2024728" y="2514600"/>
              <a:chExt cx="9601200" cy="304799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024728" y="2514600"/>
                <a:ext cx="9601200" cy="3047999"/>
                <a:chOff x="2024728" y="2514600"/>
                <a:chExt cx="9601200" cy="304799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024728" y="2514600"/>
                  <a:ext cx="9601200" cy="3047999"/>
                  <a:chOff x="1243678" y="3048000"/>
                  <a:chExt cx="9601200" cy="3047999"/>
                </a:xfrm>
              </p:grpSpPr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47799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Invoker</a:t>
                    </a:r>
                  </a:p>
                </p:txBody>
              </p:sp>
              <p:sp>
                <p:nvSpPr>
                  <p:cNvPr id="21" name="Rectangle: Rounded Corners 20"/>
                  <p:cNvSpPr/>
                  <p:nvPr/>
                </p:nvSpPr>
                <p:spPr>
                  <a:xfrm>
                    <a:off x="7935246" y="4868678"/>
                    <a:ext cx="2909632" cy="1227321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ConcreteCommand</a:t>
                    </a:r>
                  </a:p>
                  <a:p>
                    <a:pPr algn="ctr"/>
                    <a:r>
                      <a:rPr lang="en-GB" dirty="0"/>
                      <a:t>-state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sp>
                <p:nvSpPr>
                  <p:cNvPr id="36" name="Rectangle: Rounded Corners 35"/>
                  <p:cNvSpPr/>
                  <p:nvPr/>
                </p:nvSpPr>
                <p:spPr>
                  <a:xfrm>
                    <a:off x="1243678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Client</a:t>
                    </a:r>
                  </a:p>
                </p:txBody>
              </p:sp>
              <p:sp>
                <p:nvSpPr>
                  <p:cNvPr id="22" name="Rectangle: Rounded Corners 21"/>
                  <p:cNvSpPr/>
                  <p:nvPr/>
                </p:nvSpPr>
                <p:spPr>
                  <a:xfrm>
                    <a:off x="81327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Command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cxnSp>
                <p:nvCxnSpPr>
                  <p:cNvPr id="25" name="Straight Connector 24"/>
                  <p:cNvCxnSpPr>
                    <a:cxnSpLocks/>
                    <a:stCxn id="22" idx="1"/>
                    <a:endCxn id="22" idx="3"/>
                  </p:cNvCxnSpPr>
                  <p:nvPr/>
                </p:nvCxnSpPr>
                <p:spPr>
                  <a:xfrm>
                    <a:off x="8132762" y="3505200"/>
                    <a:ext cx="25146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: Rounded Corners 40"/>
                  <p:cNvSpPr/>
                  <p:nvPr/>
                </p:nvSpPr>
                <p:spPr>
                  <a:xfrm>
                    <a:off x="3548636" y="5025138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Receiver</a:t>
                    </a:r>
                  </a:p>
                  <a:p>
                    <a:pPr algn="ctr"/>
                    <a:r>
                      <a:rPr lang="en-GB" dirty="0"/>
                      <a:t>+action()</a:t>
                    </a:r>
                  </a:p>
                </p:txBody>
              </p:sp>
            </p:grpSp>
            <p:sp>
              <p:nvSpPr>
                <p:cNvPr id="40" name="Flowchart: Decision 39"/>
                <p:cNvSpPr/>
                <p:nvPr/>
              </p:nvSpPr>
              <p:spPr>
                <a:xfrm>
                  <a:off x="8056156" y="2898840"/>
                  <a:ext cx="230188" cy="152400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>
                <a:off x="8716296" y="4781144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8716296" y="5152416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4329686" y="4948938"/>
              <a:ext cx="2514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stCxn id="21" idx="1"/>
            <a:endCxn id="41" idx="3"/>
          </p:cNvCxnSpPr>
          <p:nvPr/>
        </p:nvCxnSpPr>
        <p:spPr>
          <a:xfrm flipH="1" flipV="1">
            <a:off x="6113370" y="5406139"/>
            <a:ext cx="187201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36" idx="2"/>
            <a:endCxn id="41" idx="1"/>
          </p:cNvCxnSpPr>
          <p:nvPr/>
        </p:nvCxnSpPr>
        <p:spPr>
          <a:xfrm rot="16200000" flipH="1">
            <a:off x="2314972" y="4122341"/>
            <a:ext cx="1519938" cy="10476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0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Command Pattern</a:t>
            </a:r>
            <a:r>
              <a:rPr lang="en-US" noProof="1">
                <a:latin typeface="+mj-lt"/>
              </a:rPr>
              <a:t> Executor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Command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execute()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Executor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executeCommand(Command command)</a:t>
            </a:r>
          </a:p>
          <a:p>
            <a:r>
              <a:rPr lang="en-US" noProof="1">
                <a:latin typeface="+mj-lt"/>
              </a:rPr>
              <a:t>Concrete Executor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CommandExecutor</a:t>
            </a:r>
          </a:p>
          <a:p>
            <a:r>
              <a:rPr lang="en-US" noProof="1">
                <a:latin typeface="+mj-lt"/>
              </a:rPr>
              <a:t>Concrete Commands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TargetCommand(Attacker, Target)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AttackCommand(Attacker)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Command</a:t>
            </a:r>
          </a:p>
        </p:txBody>
      </p:sp>
    </p:spTree>
    <p:extLst>
      <p:ext uri="{BB962C8B-B14F-4D97-AF65-F5344CB8AC3E}">
        <p14:creationId xmlns:p14="http://schemas.microsoft.com/office/powerpoint/2010/main" val="7700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2616636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Executor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executeCommand(Command 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34575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CommandExecutor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executeCommand(Command command)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command.execute();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4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AttackCommand implements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AttackCommand(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 =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attack()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9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Responsibility, 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Design Patterns</a:t>
            </a:r>
          </a:p>
          <a:p>
            <a:pPr marL="752421" lvl="1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Creational, Structural,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Behavioural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Chain of Responsibility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Command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Mediator</a:t>
            </a:r>
            <a:endParaRPr lang="bg-BG" dirty="0"/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Observer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Mediator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Handling Groups of Colleagues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960813" y="1808805"/>
            <a:ext cx="4267200" cy="2534595"/>
          </a:xfrm>
          <a:prstGeom prst="roundRect">
            <a:avLst>
              <a:gd name="adj" fmla="val 4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0482" name="Picture 2" descr="Image result for medi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123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how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interact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Colleagues</a:t>
            </a:r>
            <a:r>
              <a:rPr lang="en-GB" dirty="0"/>
              <a:t>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decoupled</a:t>
            </a:r>
            <a:r>
              <a:rPr lang="en-GB" dirty="0"/>
              <a:t> to one another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28956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 mediator = new GroupController();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1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Mediator, Colleague</a:t>
            </a:r>
          </a:p>
          <a:p>
            <a:r>
              <a:rPr lang="en-US" dirty="0" err="1"/>
              <a:t>ConcreteMediator</a:t>
            </a:r>
            <a:r>
              <a:rPr lang="en-US" dirty="0"/>
              <a:t>, </a:t>
            </a:r>
            <a:r>
              <a:rPr lang="en-US" dirty="0" err="1"/>
              <a:t>ConcreteColleague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– UML</a:t>
            </a:r>
          </a:p>
        </p:txBody>
      </p:sp>
      <p:cxnSp>
        <p:nvCxnSpPr>
          <p:cNvPr id="18" name="Straight Arrow Connector 17"/>
          <p:cNvCxnSpPr>
            <a:cxnSpLocks/>
            <a:stCxn id="22" idx="1"/>
            <a:endCxn id="26" idx="3"/>
          </p:cNvCxnSpPr>
          <p:nvPr/>
        </p:nvCxnSpPr>
        <p:spPr>
          <a:xfrm flipH="1">
            <a:off x="3820981" y="3276600"/>
            <a:ext cx="2819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05043" y="2819400"/>
            <a:ext cx="9778738" cy="2891538"/>
            <a:chOff x="913740" y="3048000"/>
            <a:chExt cx="9778738" cy="2891538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6349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Colleague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606287" y="50251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15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Mediator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13740" y="5025138"/>
              <a:ext cx="27219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ConcreteMediator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7932668" y="50251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</p:grpSp>
      <p:cxnSp>
        <p:nvCxnSpPr>
          <p:cNvPr id="38" name="Connector: Elbow 37"/>
          <p:cNvCxnSpPr>
            <a:cxnSpLocks/>
            <a:stCxn id="41" idx="0"/>
            <a:endCxn id="22" idx="2"/>
          </p:cNvCxnSpPr>
          <p:nvPr/>
        </p:nvCxnSpPr>
        <p:spPr>
          <a:xfrm rot="5400000" flipH="1" flipV="1">
            <a:off x="6594741" y="3493598"/>
            <a:ext cx="1062738" cy="15431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5" idx="0"/>
            <a:endCxn id="22" idx="2"/>
          </p:cNvCxnSpPr>
          <p:nvPr/>
        </p:nvCxnSpPr>
        <p:spPr>
          <a:xfrm rot="16200000" flipV="1">
            <a:off x="8219410" y="3412071"/>
            <a:ext cx="1062738" cy="170619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2563681" y="3733800"/>
            <a:ext cx="2312" cy="1062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cxnSpLocks/>
            <a:stCxn id="31" idx="2"/>
            <a:endCxn id="41" idx="2"/>
          </p:cNvCxnSpPr>
          <p:nvPr/>
        </p:nvCxnSpPr>
        <p:spPr>
          <a:xfrm rot="16200000" flipH="1">
            <a:off x="4460266" y="3816665"/>
            <a:ext cx="12700" cy="3788546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31" idx="2"/>
            <a:endCxn id="35" idx="2"/>
          </p:cNvCxnSpPr>
          <p:nvPr/>
        </p:nvCxnSpPr>
        <p:spPr>
          <a:xfrm rot="16200000" flipH="1">
            <a:off x="6084934" y="2191996"/>
            <a:ext cx="12700" cy="7037883"/>
          </a:xfrm>
          <a:prstGeom prst="bentConnector3">
            <a:avLst>
              <a:gd name="adj1" fmla="val 38680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Mediator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AttackGroup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addMember(Attacker)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groupTarget(Target)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groupAttack()</a:t>
            </a:r>
          </a:p>
          <a:p>
            <a:r>
              <a:rPr lang="en-US" noProof="1">
                <a:latin typeface="+mj-lt"/>
              </a:rPr>
              <a:t>Concrete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en-US" noProof="1">
                <a:latin typeface="+mj-lt"/>
              </a:rPr>
              <a:t> that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AttackGroup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>
                <a:latin typeface="+mj-lt"/>
              </a:rPr>
              <a:t>Concrete Commands: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GroupTargetCommand(AttackGroup, 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GroupAttackCommand(AttackGroup)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66412" y="4587310"/>
            <a:ext cx="1676400" cy="1421698"/>
            <a:chOff x="8761412" y="2514600"/>
            <a:chExt cx="1676400" cy="14216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8761412" y="2514600"/>
              <a:ext cx="1676400" cy="142169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012" y="2615849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8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2199144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AttackGroup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addMember(Attacker attacker);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groupTarget(Target target);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groupAttack();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Group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 implements AttackGroup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List&lt;Attacker&gt; attackers;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addMember(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 attacker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target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groupAttack()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GroupTargetCommand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AttackGroup group;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Target target;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GroupTargetCommand(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AttackGroup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group,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 = group;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this.target = target;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this.target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Observer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Handle Events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1808805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1808805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1506" name="Picture 2" descr="Image result for observ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2" y="2057400"/>
              <a:ext cx="2082054" cy="20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71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en-GB" dirty="0"/>
              <a:t> relationship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Update observers</a:t>
            </a:r>
            <a:r>
              <a:rPr lang="en-GB" dirty="0"/>
              <a:t> once an event in the subject occurs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observers are notified after a state change</a:t>
            </a:r>
          </a:p>
        </p:txBody>
      </p:sp>
    </p:spTree>
    <p:extLst>
      <p:ext uri="{BB962C8B-B14F-4D97-AF65-F5344CB8AC3E}">
        <p14:creationId xmlns:p14="http://schemas.microsoft.com/office/powerpoint/2010/main" val="41644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Subject, Observer</a:t>
            </a:r>
          </a:p>
          <a:p>
            <a:r>
              <a:rPr lang="en-US" dirty="0" err="1"/>
              <a:t>ConcreteObserver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– UML</a:t>
            </a:r>
          </a:p>
        </p:txBody>
      </p:sp>
      <p:cxnSp>
        <p:nvCxnSpPr>
          <p:cNvPr id="23" name="Straight Connector 22"/>
          <p:cNvCxnSpPr>
            <a:cxnSpLocks/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cxnSpLocks/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60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Implement the following: </a:t>
            </a:r>
          </a:p>
          <a:p>
            <a:r>
              <a:rPr lang="en-US" noProof="1"/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unregister(Observer)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notifyObservers()</a:t>
            </a:r>
          </a:p>
          <a:p>
            <a:r>
              <a:rPr lang="en-US" noProof="1">
                <a:latin typeface="+mj-lt"/>
              </a:rPr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update(int)</a:t>
            </a:r>
          </a:p>
          <a:p>
            <a:r>
              <a:rPr lang="en-US" noProof="1">
                <a:latin typeface="+mj-lt"/>
              </a:rPr>
              <a:t>If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Target</a:t>
            </a:r>
            <a:r>
              <a:rPr lang="en-US" noProof="1">
                <a:latin typeface="+mj-lt"/>
              </a:rPr>
              <a:t> dies, it should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send reward</a:t>
            </a:r>
            <a:r>
              <a:rPr lang="en-US" noProof="1">
                <a:latin typeface="+mj-lt"/>
              </a:rPr>
              <a:t> to all of its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Observers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Observer</a:t>
            </a:r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505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791831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Subject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register(Observer 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unregister(Observer 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notifyObservers();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2672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extends 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1612" y="4953000"/>
            <a:ext cx="3343231" cy="865853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 This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violation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ISP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find a better solution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917918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Observer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update(int val);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441918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class Hero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implementation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716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this.observers.add(observer);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this.observers.remove(observer);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notifyObservers()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(Observer observer : observers)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observer.update(this.reward);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99412" y="5699084"/>
            <a:ext cx="3276600" cy="825918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Add methods to Dragon implementation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6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Design Patterns, are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solutions</a:t>
            </a:r>
            <a:r>
              <a:rPr lang="en-GB" sz="3200" dirty="0"/>
              <a:t> to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problems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To learn more about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object communication</a:t>
            </a:r>
            <a:r>
              <a:rPr lang="en-GB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3000" dirty="0"/>
              <a:t>Practice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behavioural design patterns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Pick a pattern</a:t>
            </a:r>
            <a:r>
              <a:rPr lang="en-GB" sz="3000" dirty="0"/>
              <a:t> and think of a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specific problem</a:t>
            </a:r>
            <a:r>
              <a:rPr lang="en-GB" sz="3000" dirty="0"/>
              <a:t> where you can use it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GB" sz="3000" dirty="0"/>
              <a:t> the solution that you've come up with</a:t>
            </a:r>
          </a:p>
          <a:p>
            <a:pPr>
              <a:lnSpc>
                <a:spcPct val="100000"/>
              </a:lnSpc>
            </a:pPr>
            <a:r>
              <a:rPr lang="en-GB" dirty="0"/>
              <a:t>The same applies for object creation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  <a:r>
              <a:rPr lang="en-GB" dirty="0"/>
              <a:t>) and class structure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  <a:r>
              <a:rPr lang="en-GB" dirty="0"/>
              <a:t>)</a:t>
            </a: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 Communications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Common Solutions to Common Problems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79896" y="2581739"/>
            <a:ext cx="5629032" cy="1228261"/>
            <a:chOff x="3275012" y="2552117"/>
            <a:chExt cx="5629032" cy="1228261"/>
          </a:xfrm>
        </p:grpSpPr>
        <p:grpSp>
          <p:nvGrpSpPr>
            <p:cNvPr id="7" name="Group 6"/>
            <p:cNvGrpSpPr/>
            <p:nvPr/>
          </p:nvGrpSpPr>
          <p:grpSpPr>
            <a:xfrm>
              <a:off x="3275012" y="2554290"/>
              <a:ext cx="1738200" cy="1226088"/>
              <a:chOff x="8471012" y="2106849"/>
              <a:chExt cx="2590800" cy="1668284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8471012" y="2106849"/>
                <a:ext cx="2590800" cy="16682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9" name="Picture 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6312" y="2174933"/>
                <a:ext cx="1600200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220428" y="2552117"/>
              <a:ext cx="1738200" cy="1226086"/>
              <a:chOff x="8821112" y="3124200"/>
              <a:chExt cx="1890600" cy="133673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8821112" y="3124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2" name="Picture 6" descr="Image result for factory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3081" y="3276600"/>
                <a:ext cx="1026662" cy="10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7165844" y="2552117"/>
              <a:ext cx="1738200" cy="1226086"/>
              <a:chOff x="8304212" y="5029200"/>
              <a:chExt cx="1890600" cy="1336731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8304212" y="5029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5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170252">
                <a:off x="8559076" y="5134469"/>
                <a:ext cx="1126192" cy="1126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879924">
                <a:off x="9455408" y="5213524"/>
                <a:ext cx="535715" cy="535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989" y="990600"/>
            <a:ext cx="856782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Class and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composition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 mechanisms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Patterns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1790" y="1715134"/>
            <a:ext cx="1738200" cy="1226088"/>
            <a:chOff x="8471012" y="2106849"/>
            <a:chExt cx="2590800" cy="1668284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471012" y="2106849"/>
              <a:ext cx="2590800" cy="166828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8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312" y="2174933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031790" y="3020423"/>
            <a:ext cx="1738200" cy="1226086"/>
            <a:chOff x="8821112" y="3124200"/>
            <a:chExt cx="1890600" cy="1336731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8821112" y="3124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90" name="Picture 6" descr="Image result for factor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081" y="3276600"/>
              <a:ext cx="1026662" cy="102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031790" y="4335279"/>
            <a:ext cx="1738200" cy="1226086"/>
            <a:chOff x="8304212" y="5029200"/>
            <a:chExt cx="1890600" cy="1336731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8304212" y="5029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" name="Picture 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8559076" y="5134469"/>
              <a:ext cx="1126192" cy="11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9455408" y="5213524"/>
              <a:ext cx="535715" cy="53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8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Decoupling Requests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0812" y="1828800"/>
            <a:ext cx="4267200" cy="2534595"/>
            <a:chOff x="3960813" y="1524000"/>
            <a:chExt cx="4267200" cy="253459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960813" y="1524000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7410" name="Picture 2" descr="Image result for chain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18" y="1742602"/>
              <a:ext cx="2097390" cy="209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130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US" dirty="0"/>
              <a:t> sender and 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Chains multiple receivers</a:t>
            </a:r>
            <a:r>
              <a:rPr lang="en-US" dirty="0"/>
              <a:t> that can handle a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undoable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38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requestLogger = new Logger();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messageLogger = new Logger();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messageLogger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Handler, ConcreteHandler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 – UML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024728" y="2514600"/>
            <a:ext cx="8396840" cy="3124200"/>
            <a:chOff x="2024728" y="2514600"/>
            <a:chExt cx="8396840" cy="3124200"/>
          </a:xfrm>
        </p:grpSpPr>
        <p:grpSp>
          <p:nvGrpSpPr>
            <p:cNvPr id="39" name="Group 38"/>
            <p:cNvGrpSpPr/>
            <p:nvPr/>
          </p:nvGrpSpPr>
          <p:grpSpPr>
            <a:xfrm>
              <a:off x="2024728" y="2514600"/>
              <a:ext cx="8139368" cy="3124200"/>
              <a:chOff x="1243678" y="3048000"/>
              <a:chExt cx="8139368" cy="3124200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5408612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17" name="Straight Connector 16"/>
              <p:cNvCxnSpPr>
                <a:cxnSpLocks/>
                <a:stCxn id="15" idx="1"/>
                <a:endCxn id="15" idx="3"/>
              </p:cNvCxnSpPr>
              <p:nvPr/>
            </p:nvCxnSpPr>
            <p:spPr>
              <a:xfrm>
                <a:off x="5408612" y="3505200"/>
                <a:ext cx="25146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/>
              <p:cNvSpPr/>
              <p:nvPr/>
            </p:nvSpPr>
            <p:spPr>
              <a:xfrm>
                <a:off x="3960812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6868446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23" name="Connector: Elbow 22"/>
              <p:cNvCxnSpPr>
                <a:stCxn id="20" idx="0"/>
                <a:endCxn id="15" idx="2"/>
              </p:cNvCxnSpPr>
              <p:nvPr/>
            </p:nvCxnSpPr>
            <p:spPr>
              <a:xfrm rot="5400000" flipH="1" flipV="1">
                <a:off x="5294312" y="3886200"/>
                <a:ext cx="1295400" cy="1447800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/>
              <p:cNvCxnSpPr>
                <a:cxnSpLocks/>
                <a:stCxn id="21" idx="0"/>
                <a:endCxn id="15" idx="2"/>
              </p:cNvCxnSpPr>
              <p:nvPr/>
            </p:nvCxnSpPr>
            <p:spPr>
              <a:xfrm rot="16200000" flipV="1">
                <a:off x="6748129" y="3880183"/>
                <a:ext cx="1295400" cy="1459834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/>
              <p:cNvCxnSpPr>
                <a:cxnSpLocks/>
                <a:stCxn id="21" idx="3"/>
                <a:endCxn id="15" idx="3"/>
              </p:cNvCxnSpPr>
              <p:nvPr/>
            </p:nvCxnSpPr>
            <p:spPr>
              <a:xfrm flipH="1" flipV="1">
                <a:off x="7923212" y="3505200"/>
                <a:ext cx="1459834" cy="2209800"/>
              </a:xfrm>
              <a:prstGeom prst="bentConnector3">
                <a:avLst>
                  <a:gd name="adj1" fmla="val -29653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/>
              <p:cNvSpPr/>
              <p:nvPr/>
            </p:nvSpPr>
            <p:spPr>
              <a:xfrm>
                <a:off x="1243678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cxnSp>
            <p:nvCxnSpPr>
              <p:cNvPr id="38" name="Straight Arrow Connector 37"/>
              <p:cNvCxnSpPr>
                <a:stCxn id="36" idx="3"/>
                <a:endCxn id="15" idx="1"/>
              </p:cNvCxnSpPr>
              <p:nvPr/>
            </p:nvCxnSpPr>
            <p:spPr>
              <a:xfrm>
                <a:off x="3758278" y="3505200"/>
                <a:ext cx="16503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Decision 39"/>
            <p:cNvSpPr/>
            <p:nvPr/>
          </p:nvSpPr>
          <p:spPr>
            <a:xfrm>
              <a:off x="10191380" y="5111886"/>
              <a:ext cx="230188" cy="15240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Chain of Responsibility</a:t>
            </a:r>
            <a:r>
              <a:rPr lang="en-US" noProof="1">
                <a:latin typeface="+mj-lt"/>
              </a:rPr>
              <a:t> Logger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 LogType</a:t>
            </a:r>
            <a:r>
              <a:rPr lang="en-US" noProof="1">
                <a:latin typeface="+mj-lt"/>
              </a:rPr>
              <a:t> (</a:t>
            </a:r>
            <a:r>
              <a:rPr lang="en-GB" noProof="1">
                <a:latin typeface="+mj-lt"/>
              </a:rPr>
              <a:t>ATTACK, MAGIC, TARGET, ERROR, EVENT</a:t>
            </a:r>
            <a:r>
              <a:rPr lang="en-US" noProof="1">
                <a:latin typeface="+mj-lt"/>
              </a:rPr>
              <a:t>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Handler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handle(LogType, String)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setSuccessor(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latin typeface="+mj-lt"/>
              </a:rPr>
              <a:t>Concrete loggers that log messages to console: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CombatLogger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EventLogger</a:t>
            </a:r>
          </a:p>
          <a:p>
            <a:pPr lvl="1"/>
            <a:r>
              <a:rPr lang="en-US" noProof="1">
                <a:latin typeface="+mj-lt"/>
              </a:rPr>
              <a:t>Log in format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"TYPE: message"</a:t>
            </a:r>
            <a:r>
              <a:rPr lang="en-US" noProof="1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Logger</a:t>
            </a:r>
          </a:p>
        </p:txBody>
      </p:sp>
      <p:pic>
        <p:nvPicPr>
          <p:cNvPr id="5" name="Picture 2" descr="Image result for logg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4953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1643</Words>
  <Application>Microsoft Office PowerPoint</Application>
  <PresentationFormat>Custom</PresentationFormat>
  <Paragraphs>381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Object Communication and Events</vt:lpstr>
      <vt:lpstr>Table of Contents</vt:lpstr>
      <vt:lpstr>Questions</vt:lpstr>
      <vt:lpstr>Design Pattern</vt:lpstr>
      <vt:lpstr>Design Patterns</vt:lpstr>
      <vt:lpstr>Chain of Responsibility</vt:lpstr>
      <vt:lpstr>Chain of Responsibility</vt:lpstr>
      <vt:lpstr>Chain of Responsibility – UML</vt:lpstr>
      <vt:lpstr>Problem: Logger</vt:lpstr>
      <vt:lpstr>Solution: Logger</vt:lpstr>
      <vt:lpstr>Solution: Logger (2)</vt:lpstr>
      <vt:lpstr>Solution: Logger (3)</vt:lpstr>
      <vt:lpstr>Command Pattern</vt:lpstr>
      <vt:lpstr>Command Design Pattern</vt:lpstr>
      <vt:lpstr>Command – UML</vt:lpstr>
      <vt:lpstr>Problem: Command</vt:lpstr>
      <vt:lpstr>Solution: Command Executor</vt:lpstr>
      <vt:lpstr>Solution: Command Executor (2)</vt:lpstr>
      <vt:lpstr>Chain of Responsibility, Command</vt:lpstr>
      <vt:lpstr>Mediator</vt:lpstr>
      <vt:lpstr>Mediator Design Pattern</vt:lpstr>
      <vt:lpstr>Mediator – UML</vt:lpstr>
      <vt:lpstr>Problem: Group</vt:lpstr>
      <vt:lpstr>Solution: Group</vt:lpstr>
      <vt:lpstr>Solution: Group (2)</vt:lpstr>
      <vt:lpstr>Solution: Group (3)</vt:lpstr>
      <vt:lpstr>Observer</vt:lpstr>
      <vt:lpstr>Observer Design Pattern</vt:lpstr>
      <vt:lpstr>Observer – UML</vt:lpstr>
      <vt:lpstr>Problem: Observer</vt:lpstr>
      <vt:lpstr>Solution: Observer</vt:lpstr>
      <vt:lpstr>Solution: Observer</vt:lpstr>
      <vt:lpstr>Solution: Observer</vt:lpstr>
      <vt:lpstr>Summary</vt:lpstr>
      <vt:lpstr>Object Communications and Events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Unit Testing, Dependency Injection, Mocking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2017-04-11T09:11:34Z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