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563" r:id="rId3"/>
    <p:sldId id="564" r:id="rId4"/>
    <p:sldId id="538" r:id="rId5"/>
    <p:sldId id="565" r:id="rId6"/>
    <p:sldId id="566" r:id="rId7"/>
    <p:sldId id="567" r:id="rId8"/>
    <p:sldId id="568" r:id="rId9"/>
    <p:sldId id="541" r:id="rId10"/>
    <p:sldId id="569" r:id="rId11"/>
    <p:sldId id="562" r:id="rId12"/>
    <p:sldId id="548" r:id="rId13"/>
    <p:sldId id="578" r:id="rId14"/>
    <p:sldId id="574" r:id="rId15"/>
    <p:sldId id="575" r:id="rId16"/>
    <p:sldId id="571" r:id="rId17"/>
    <p:sldId id="572" r:id="rId18"/>
    <p:sldId id="573" r:id="rId19"/>
    <p:sldId id="576" r:id="rId20"/>
    <p:sldId id="549" r:id="rId21"/>
    <p:sldId id="550" r:id="rId22"/>
    <p:sldId id="577" r:id="rId23"/>
    <p:sldId id="552" r:id="rId24"/>
    <p:sldId id="553" r:id="rId25"/>
    <p:sldId id="579" r:id="rId26"/>
    <p:sldId id="580" r:id="rId27"/>
    <p:sldId id="570" r:id="rId28"/>
    <p:sldId id="559" r:id="rId29"/>
    <p:sldId id="581" r:id="rId30"/>
    <p:sldId id="421" r:id="rId31"/>
    <p:sldId id="539" r:id="rId32"/>
    <p:sldId id="508" r:id="rId33"/>
    <p:sldId id="509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56E54FE-9564-4107-AD0A-624CDA57D888}">
          <p14:sldIdLst>
            <p14:sldId id="563"/>
            <p14:sldId id="564"/>
            <p14:sldId id="538"/>
          </p14:sldIdLst>
        </p14:section>
        <p14:section name="Reflection" id="{2B1207B3-F4C8-4E42-AFCB-85846E80A731}">
          <p14:sldIdLst>
            <p14:sldId id="565"/>
            <p14:sldId id="566"/>
            <p14:sldId id="567"/>
          </p14:sldIdLst>
        </p14:section>
        <p14:section name="Class Object" id="{D26CDCDC-25FB-4D39-A726-195C3AA6445C}">
          <p14:sldIdLst>
            <p14:sldId id="568"/>
            <p14:sldId id="541"/>
            <p14:sldId id="569"/>
            <p14:sldId id="562"/>
            <p14:sldId id="548"/>
            <p14:sldId id="578"/>
          </p14:sldIdLst>
        </p14:section>
        <p14:section name="Constructors, Fields and Methods" id="{0D595730-502D-4DD5-8A0B-3555F1D09651}">
          <p14:sldIdLst>
            <p14:sldId id="574"/>
            <p14:sldId id="575"/>
            <p14:sldId id="571"/>
            <p14:sldId id="572"/>
            <p14:sldId id="573"/>
            <p14:sldId id="576"/>
            <p14:sldId id="549"/>
            <p14:sldId id="550"/>
            <p14:sldId id="577"/>
            <p14:sldId id="552"/>
          </p14:sldIdLst>
        </p14:section>
        <p14:section name="Access Modifiers" id="{1B5FA702-5AF7-470D-BBB8-A14576F3ABE0}">
          <p14:sldIdLst>
            <p14:sldId id="553"/>
            <p14:sldId id="579"/>
            <p14:sldId id="580"/>
            <p14:sldId id="570"/>
            <p14:sldId id="559"/>
            <p14:sldId id="581"/>
          </p14:sldIdLst>
        </p14:section>
        <p14:section name="Conclusion" id="{BA119ED3-CEAF-44B5-A6EE-07A58DEFFA03}">
          <p14:sldIdLst>
            <p14:sldId id="421"/>
            <p14:sldId id="539"/>
            <p14:sldId id="508"/>
            <p14:sldId id="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3121"/>
    <a:srgbClr val="301301"/>
    <a:srgbClr val="2F1200"/>
    <a:srgbClr val="321300"/>
    <a:srgbClr val="F3BE60"/>
    <a:srgbClr val="663606"/>
    <a:srgbClr val="F9F0AB"/>
    <a:srgbClr val="F9E6AB"/>
    <a:srgbClr val="F9FAAB"/>
    <a:srgbClr val="76769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434" autoAdjust="0"/>
  </p:normalViewPr>
  <p:slideViewPr>
    <p:cSldViewPr>
      <p:cViewPr varScale="1">
        <p:scale>
          <a:sx n="74" d="100"/>
          <a:sy n="74" d="100"/>
        </p:scale>
        <p:origin x="36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1088" y="-6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4762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46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66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22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59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90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5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8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40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0537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06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807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19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7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33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4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35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22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89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36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2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50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3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7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0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07683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3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381A-FFC9-41C1-AE93-640D0EA4DB19}" type="datetime1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27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EAB7-764A-40FB-8F74-57FA0DA8A99D}" type="datetime1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://www.infragistics.com/" TargetMode="External"/><Relationship Id="rId18" Type="http://schemas.openxmlformats.org/officeDocument/2006/relationships/image" Target="../media/image24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s://softuni.bg/java-advanced-oop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21.png"/><Relationship Id="rId17" Type="http://schemas.openxmlformats.org/officeDocument/2006/relationships/hyperlink" Target="http://www.superhosting.bg/" TargetMode="External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netpeak.bg/" TargetMode="External"/><Relationship Id="rId10" Type="http://schemas.openxmlformats.org/officeDocument/2006/relationships/image" Target="../media/image20.png"/><Relationship Id="rId19" Type="http://schemas.openxmlformats.org/officeDocument/2006/relationships/hyperlink" Target="http://www.telenor.bg/" TargetMode="External"/><Relationship Id="rId4" Type="http://schemas.openxmlformats.org/officeDocument/2006/relationships/image" Target="../media/image17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656012" y="1065832"/>
            <a:ext cx="8215099" cy="11715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ct val="250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Reflection</a:t>
            </a:r>
            <a:r>
              <a:rPr lang="en-US" sz="5400" b="1" i="0" u="none" strike="noStrike" cap="none" dirty="0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4294967295"/>
          </p:nvPr>
        </p:nvSpPr>
        <p:spPr>
          <a:xfrm>
            <a:off x="760412" y="4348942"/>
            <a:ext cx="3187613" cy="525134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rPr>
              <a:t>SoftUni Team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4294967295"/>
          </p:nvPr>
        </p:nvSpPr>
        <p:spPr>
          <a:xfrm>
            <a:off x="760412" y="4818841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300" b="1" i="0" u="none" strike="noStrike" cap="none" dirty="0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4294967295"/>
          </p:nvPr>
        </p:nvSpPr>
        <p:spPr>
          <a:xfrm>
            <a:off x="760412" y="5263182"/>
            <a:ext cx="3187613" cy="36355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4294967295"/>
          </p:nvPr>
        </p:nvSpPr>
        <p:spPr>
          <a:xfrm>
            <a:off x="760412" y="5604346"/>
            <a:ext cx="3187613" cy="33123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1600" b="1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http://softuni.bg</a:t>
            </a: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821983" y="2972633"/>
            <a:ext cx="2175525" cy="761163"/>
          </a:xfrm>
          <a:prstGeom prst="roundRect">
            <a:avLst>
              <a:gd name="adj" fmla="val 3940"/>
            </a:avLst>
          </a:prstGeom>
          <a:solidFill>
            <a:srgbClr val="231F20">
              <a:alpha val="49411"/>
            </a:srgbClr>
          </a:solidFill>
          <a:ln w="9525" cap="flat" cmpd="sng">
            <a:solidFill>
              <a:srgbClr val="C87D0E">
                <a:alpha val="49411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5" cstate="print">
            <a:alphaModFix/>
          </a:blip>
          <a:srcRect l="-2033" t="-11972" r="-4042" b="1046"/>
          <a:stretch/>
        </p:blipFill>
        <p:spPr>
          <a:xfrm>
            <a:off x="825157" y="1887142"/>
            <a:ext cx="2172350" cy="795695"/>
          </a:xfrm>
          <a:prstGeom prst="roundRect">
            <a:avLst>
              <a:gd name="adj" fmla="val 3940"/>
            </a:avLst>
          </a:prstGeom>
          <a:solidFill>
            <a:srgbClr val="231F20">
              <a:alpha val="49411"/>
            </a:srgbClr>
          </a:solidFill>
          <a:ln w="9525" cap="flat" cmpd="sng">
            <a:solidFill>
              <a:srgbClr val="C87D0E">
                <a:alpha val="49411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2" name="Group 1"/>
          <p:cNvGrpSpPr/>
          <p:nvPr/>
        </p:nvGrpSpPr>
        <p:grpSpPr>
          <a:xfrm>
            <a:off x="4113212" y="3463994"/>
            <a:ext cx="2807014" cy="2354809"/>
            <a:chOff x="4172843" y="3463994"/>
            <a:chExt cx="2807014" cy="2354809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72843" y="3553517"/>
              <a:ext cx="2064163" cy="226528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 rot="576164">
              <a:off x="5590631" y="3463994"/>
              <a:ext cx="1389226" cy="66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2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Java OOP</a:t>
              </a:r>
            </a:p>
            <a:p>
              <a:pPr algn="ctr">
                <a:lnSpc>
                  <a:spcPct val="85000"/>
                </a:lnSpc>
              </a:pPr>
              <a:r>
                <a:rPr lang="en-US" sz="22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Advanced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6012" y="3144269"/>
            <a:ext cx="3886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3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Import ReflectionClass to your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folder in your project</a:t>
            </a:r>
          </a:p>
          <a:p>
            <a:r>
              <a:rPr lang="en-US" dirty="0" smtClean="0"/>
              <a:t>Using reflection print:</a:t>
            </a:r>
            <a:endParaRPr lang="bg-BG" dirty="0" smtClean="0"/>
          </a:p>
          <a:p>
            <a:pPr lvl="1"/>
            <a:r>
              <a:rPr lang="en-US" dirty="0" smtClean="0"/>
              <a:t>This class type</a:t>
            </a:r>
          </a:p>
          <a:p>
            <a:pPr lvl="1"/>
            <a:r>
              <a:rPr lang="en-US" dirty="0" smtClean="0"/>
              <a:t>Super class type</a:t>
            </a:r>
          </a:p>
          <a:p>
            <a:pPr lvl="1"/>
            <a:r>
              <a:rPr lang="en-US" dirty="0" smtClean="0"/>
              <a:t>All Interfaces</a:t>
            </a:r>
          </a:p>
          <a:p>
            <a:pPr lvl="1"/>
            <a:r>
              <a:rPr lang="en-US" dirty="0" smtClean="0"/>
              <a:t>Instantiate object using reflection and print it</a:t>
            </a:r>
          </a:p>
          <a:p>
            <a:r>
              <a:rPr lang="en-US" dirty="0" smtClean="0"/>
              <a:t>Don't change anything in class</a:t>
            </a:r>
          </a:p>
          <a:p>
            <a:endParaRPr lang="en-US" dirty="0" smtClean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91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noProof="1"/>
              <a:t>Reflection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9765" y="1110020"/>
            <a:ext cx="11692022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aClass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Reflection.class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System.out.println(aClass</a:t>
            </a: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System.out.println(aClass.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getSuperclass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());</a:t>
            </a:r>
          </a:p>
          <a:p>
            <a:pPr fontAlgn="base">
              <a:spcBef>
                <a:spcPts val="1800"/>
              </a:spcBef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[] interfaces = aClass.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getInterfaces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(Class anInterface : interfaces) {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System.out.println(anInterface);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800"/>
              </a:spcBef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Reflection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(Reflection)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aClass.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newInstance();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System.out.println(ref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</p:txBody>
      </p:sp>
      <p:sp>
        <p:nvSpPr>
          <p:cNvPr id="5" name="AutoShape 20"/>
          <p:cNvSpPr>
            <a:spLocks noChangeArrowheads="1"/>
          </p:cNvSpPr>
          <p:nvPr/>
        </p:nvSpPr>
        <p:spPr bwMode="auto">
          <a:xfrm>
            <a:off x="5865812" y="5638800"/>
            <a:ext cx="3276600" cy="800928"/>
          </a:xfrm>
          <a:prstGeom prst="wedgeRoundRectCallout">
            <a:avLst>
              <a:gd name="adj1" fmla="val -40405"/>
              <a:gd name="adj2" fmla="val -74366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cast</a:t>
            </a:r>
            <a:endParaRPr lang="en-US" sz="36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8305784" y="3962400"/>
            <a:ext cx="3443400" cy="877128"/>
          </a:xfrm>
          <a:prstGeom prst="wedgeRoundRectCallout">
            <a:avLst>
              <a:gd name="adj1" fmla="val -5030"/>
              <a:gd name="adj2" fmla="val 84825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 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5435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 smtClean="0"/>
              <a:t>Reflection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435" y="9144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Obtain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/>
              <a:t>Get </a:t>
            </a:r>
            <a:r>
              <a:rPr lang="en-US" dirty="0" smtClean="0"/>
              <a:t>constructor by parameters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1314" y="1752600"/>
            <a:ext cx="10706197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ctors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.getConstructors();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1313" y="3136612"/>
            <a:ext cx="1070619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GB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ctors = </a:t>
            </a:r>
            <a:r>
              <a:rPr lang="en-GB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GB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aClass.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getDeclaredConstructors</a:t>
            </a:r>
            <a:r>
              <a:rPr lang="en-GB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313" y="4953000"/>
            <a:ext cx="1070619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ctor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aClass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.getConstructor(String.class);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19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Get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parameters type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Instantiating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 smtClean="0"/>
              <a:t> </a:t>
            </a:r>
            <a:r>
              <a:rPr lang="en-US" dirty="0"/>
              <a:t>using </a:t>
            </a:r>
            <a:r>
              <a:rPr lang="en-US" dirty="0" smtClean="0"/>
              <a:t>constructor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(2)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1314" y="1752600"/>
            <a:ext cx="1070619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parameterTypes =               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constructor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.getParameterTypes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313" y="3962400"/>
            <a:ext cx="10706197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constructor = MyObject.class.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(String.class);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MyObject myObject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(MyObject)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newInstance("constructor-arg1");</a:t>
            </a:r>
          </a:p>
        </p:txBody>
      </p:sp>
    </p:spTree>
    <p:extLst>
      <p:ext uri="{BB962C8B-B14F-4D97-AF65-F5344CB8AC3E}">
        <p14:creationId xmlns:p14="http://schemas.microsoft.com/office/powerpoint/2010/main" val="2417029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 fields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Obtain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all </a:t>
            </a:r>
            <a:r>
              <a:rPr lang="en-US" dirty="0"/>
              <a:t>fields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/>
              <a:t>Get field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 and type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Name and Type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05132" y="1752600"/>
            <a:ext cx="101346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.getField("somefield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fontAlgn="base"/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.getFields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3657600"/>
            <a:ext cx="10134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aClass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.getDeclaredFields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05132" y="5105400"/>
            <a:ext cx="101346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fieldName = 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.getName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fieldType = 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.getType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99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66800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Setting </a:t>
            </a:r>
            <a:r>
              <a:rPr lang="en-US" dirty="0"/>
              <a:t>value for </a:t>
            </a:r>
            <a:r>
              <a:rPr lang="en-US" dirty="0" smtClean="0"/>
              <a:t>field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Set and Get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1752600"/>
            <a:ext cx="10134600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aClass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MyObject.class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 field = aClass.getField("someField");</a:t>
            </a:r>
          </a:p>
          <a:p>
            <a:pPr fontAlgn="base">
              <a:spcBef>
                <a:spcPts val="18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MyObject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MyObject();</a:t>
            </a: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value = field.get(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field.set(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objetInstance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value);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3656012" y="4990128"/>
            <a:ext cx="7277197" cy="1533081"/>
          </a:xfrm>
          <a:prstGeom prst="wedgeRoundRectCallout">
            <a:avLst>
              <a:gd name="adj1" fmla="val -36510"/>
              <a:gd name="adj2" fmla="val -65724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objectInstance parameter passed to the get and set method should be an instance of the class that owns the field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656011" y="4990125"/>
            <a:ext cx="7277197" cy="1533081"/>
          </a:xfrm>
          <a:prstGeom prst="wedgeRoundRectCallout">
            <a:avLst>
              <a:gd name="adj1" fmla="val 26671"/>
              <a:gd name="adj2" fmla="val -106887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objectInstance parameter passed to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should be an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of the class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owns the field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7699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 methods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Get methods without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8012" y="1981200"/>
            <a:ext cx="10958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methods 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.getMethods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=    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aClass.getMethod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("doSomething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",String.clas);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4713982"/>
            <a:ext cx="10958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=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aClass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("doSomething", null);</a:t>
            </a:r>
          </a:p>
        </p:txBody>
      </p:sp>
    </p:spTree>
    <p:extLst>
      <p:ext uri="{BB962C8B-B14F-4D97-AF65-F5344CB8AC3E}">
        <p14:creationId xmlns:p14="http://schemas.microsoft.com/office/powerpoint/2010/main" val="1841082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method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type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Get methods without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7014" y="1828800"/>
            <a:ext cx="1093479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paramTypes = 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.getParameterTypes();</a:t>
            </a:r>
          </a:p>
          <a:p>
            <a:pPr fontAlgn="base"/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returnType = 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.getReturnType();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7014" y="3697575"/>
            <a:ext cx="10938214" cy="21698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method =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MyObject.class.getMethod("doSomething", String.class);</a:t>
            </a:r>
          </a:p>
          <a:p>
            <a:pPr fontAlgn="base">
              <a:spcBef>
                <a:spcPts val="1800"/>
              </a:spcBef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returnValue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method.invoke(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"parameter-value1");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6475412" y="5438398"/>
            <a:ext cx="5086399" cy="1114802"/>
          </a:xfrm>
          <a:prstGeom prst="wedgeRoundRectCallout">
            <a:avLst>
              <a:gd name="adj1" fmla="val 1299"/>
              <a:gd name="adj2" fmla="val -65298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you want to invoke</a:t>
            </a:r>
          </a:p>
          <a:p>
            <a:pPr algn="ctr"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 is for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565086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reflection</a:t>
            </a:r>
            <a:r>
              <a:rPr lang="en-US" dirty="0" smtClean="0"/>
              <a:t> get all methods and print: </a:t>
            </a:r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 smtClean="0"/>
              <a:t> getters and setters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 getter method have its name start with "get", take 0 parameters, and returns a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setter method have its name start with "set", and takes 1 </a:t>
            </a:r>
            <a:r>
              <a:rPr lang="en-US" dirty="0" smtClean="0"/>
              <a:t>parameter</a:t>
            </a:r>
            <a:endParaRPr lang="en-US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Getters and Setters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95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What? Why? Where?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Reflection API</a:t>
            </a:r>
          </a:p>
          <a:p>
            <a:pPr marL="819096" lvl="1" indent="-514350"/>
            <a:r>
              <a:rPr lang="en-US" dirty="0" smtClean="0"/>
              <a:t>Reflecting Classes</a:t>
            </a:r>
          </a:p>
          <a:p>
            <a:pPr marL="819096" lvl="1" indent="-514350"/>
            <a:r>
              <a:rPr lang="en-US" dirty="0"/>
              <a:t>Reflecting </a:t>
            </a:r>
            <a:r>
              <a:rPr lang="en-US" dirty="0" smtClean="0"/>
              <a:t>Constructors</a:t>
            </a:r>
            <a:endParaRPr lang="en-US" dirty="0"/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 smtClean="0"/>
              <a:t>Reflecting </a:t>
            </a:r>
            <a:r>
              <a:rPr lang="en-US" dirty="0"/>
              <a:t>Methods</a:t>
            </a:r>
          </a:p>
          <a:p>
            <a:pPr marL="819096" lvl="1" indent="-514350"/>
            <a:r>
              <a:rPr lang="en-US" dirty="0"/>
              <a:t>Reflecting </a:t>
            </a:r>
            <a:r>
              <a:rPr lang="en-US" dirty="0" smtClean="0"/>
              <a:t>Annotations</a:t>
            </a:r>
          </a:p>
          <a:p>
            <a:pPr marL="819096" lvl="1" indent="-514350"/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1612" y="1285363"/>
            <a:ext cx="3948000" cy="509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49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Getters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4212" y="1600200"/>
            <a:ext cx="10668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Method[] methods = aClass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.getDeclaredMethods();</a:t>
            </a:r>
          </a:p>
          <a:p>
            <a:pPr fontAlgn="base"/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getters = new ArrayList&lt;&gt;();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: methods) {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 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.getName().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startsWith("get"))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getParameterTypes().length ==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getters.add(method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Print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getters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sorted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alphabetically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57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Setters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8012" y="1263908"/>
            <a:ext cx="10806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List&lt;Method&gt; setters = new ArrayList&lt;&gt;();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 method : methods) {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(method.getName()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.startsWith("set")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.getParameterTypes().length == 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(void.class.equals(method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.getReturnType()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setters.add(method);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Print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setters sorted alphabetically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59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 smtClean="0"/>
              <a:t>Constructors, Fields and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435" y="9144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btain </a:t>
            </a: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 modifiers </a:t>
            </a:r>
            <a:r>
              <a:rPr lang="en-US" dirty="0"/>
              <a:t>like </a:t>
            </a:r>
            <a:r>
              <a:rPr lang="en-US" dirty="0" smtClean="0"/>
              <a:t>this</a:t>
            </a:r>
            <a:endParaRPr lang="bg-BG" dirty="0" smtClean="0"/>
          </a:p>
          <a:p>
            <a:endParaRPr lang="bg-BG" dirty="0"/>
          </a:p>
          <a:p>
            <a:r>
              <a:rPr lang="bg-BG" dirty="0" smtClean="0"/>
              <a:t>Е</a:t>
            </a:r>
            <a:r>
              <a:rPr lang="en-US" dirty="0" smtClean="0"/>
              <a:t>ach </a:t>
            </a:r>
            <a:r>
              <a:rPr lang="en-US" dirty="0"/>
              <a:t>modifier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flag bit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>that </a:t>
            </a:r>
            <a:r>
              <a:rPr lang="en-US" dirty="0"/>
              <a:t>is either set or </a:t>
            </a:r>
            <a:r>
              <a:rPr lang="en-US" dirty="0" smtClean="0"/>
              <a:t>cleared</a:t>
            </a:r>
          </a:p>
          <a:p>
            <a:r>
              <a:rPr lang="en-US" dirty="0"/>
              <a:t>You can check the </a:t>
            </a:r>
            <a:r>
              <a:rPr lang="en-US" dirty="0" smtClean="0"/>
              <a:t>modifiers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92124" y="1905000"/>
            <a:ext cx="11201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modifiers = aClass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.getModifiers();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2124" y="4508718"/>
            <a:ext cx="11201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Modifier.isPrivate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modifiers)</a:t>
            </a:r>
          </a:p>
          <a:p>
            <a:pPr fontAlgn="base"/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Modifier.isProtected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modifiers)</a:t>
            </a:r>
          </a:p>
          <a:p>
            <a:pPr fontAlgn="base"/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Modifier.isPublic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modifiers)</a:t>
            </a:r>
          </a:p>
          <a:p>
            <a:pPr fontAlgn="base"/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Modifier.isStatic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modifiers)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6856412" y="2610768"/>
            <a:ext cx="4419599" cy="1697548"/>
          </a:xfrm>
          <a:prstGeom prst="wedgeRoundRectCallout">
            <a:avLst>
              <a:gd name="adj1" fmla="val -45574"/>
              <a:gd name="adj2" fmla="val -67013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getModifiers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invoke on constructors, fields, methods</a:t>
            </a:r>
          </a:p>
        </p:txBody>
      </p:sp>
    </p:spTree>
    <p:extLst>
      <p:ext uri="{BB962C8B-B14F-4D97-AF65-F5344CB8AC3E}">
        <p14:creationId xmlns:p14="http://schemas.microsoft.com/office/powerpoint/2010/main" val="376120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class annotations </a:t>
            </a: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3000"/>
              </a:spcBef>
            </a:pPr>
            <a:r>
              <a:rPr lang="en-US" dirty="0" smtClean="0"/>
              <a:t>Obtain parameter annotations</a:t>
            </a:r>
          </a:p>
          <a:p>
            <a:pPr>
              <a:spcBef>
                <a:spcPts val="30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Obtain </a:t>
            </a:r>
            <a:r>
              <a:rPr lang="en-US" dirty="0" smtClean="0"/>
              <a:t>fields and methods annotations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9412" y="1828800"/>
            <a:ext cx="1143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annotations = aClass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.getAnnotations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</a:t>
            </a:r>
            <a:r>
              <a:rPr lang="en-US" sz="1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</a:t>
            </a:r>
            <a:r>
              <a:rPr lang="en-US" sz="1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</a:t>
            </a:r>
            <a:r>
              <a:rPr lang="en-US" sz="1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aClass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.getAnnotation(MyAnno.class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6410" y="3581400"/>
            <a:ext cx="1142300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Annotation[][]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parameterAnnotations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    method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.getParameterAnnotations();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6410" y="5334000"/>
            <a:ext cx="1142300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Annotation[]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fieldAnots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.getDeclaredAnnotations();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Annotation[]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methodAnot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.getDeclaredAnnotations();</a:t>
            </a:r>
          </a:p>
        </p:txBody>
      </p:sp>
    </p:spTree>
    <p:extLst>
      <p:ext uri="{BB962C8B-B14F-4D97-AF65-F5344CB8AC3E}">
        <p14:creationId xmlns:p14="http://schemas.microsoft.com/office/powerpoint/2010/main" val="1032322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arrays via Java </a:t>
            </a:r>
            <a:r>
              <a:rPr lang="en-US" dirty="0" smtClean="0"/>
              <a:t>Reflection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en-US" dirty="0" smtClean="0"/>
              <a:t>Obtain parameter annotations</a:t>
            </a:r>
          </a:p>
          <a:p>
            <a:pPr>
              <a:spcBef>
                <a:spcPts val="3000"/>
              </a:spcBef>
            </a:pPr>
            <a:endParaRPr lang="en-US" dirty="0" smtClean="0"/>
          </a:p>
          <a:p>
            <a:pPr>
              <a:spcBef>
                <a:spcPts val="3600"/>
              </a:spcBef>
            </a:pPr>
            <a:r>
              <a:rPr lang="en-US" dirty="0" smtClean="0"/>
              <a:t>Obtain fields and methods annotations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9412" y="1828800"/>
            <a:ext cx="1143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intArray 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(int[])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Array.newInstance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(int.class, 3)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1" y="3053515"/>
            <a:ext cx="1143000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Array.set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(intArray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0, 123);</a:t>
            </a:r>
          </a:p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Array.set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(intArray, 1, 456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Array.set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(intArray, 2, 789);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9411" y="5290317"/>
            <a:ext cx="114300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stringArrayComponentType = 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  stringArrayClass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.getComponentType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2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You perfectly know, how to write High Quality Code</a:t>
            </a:r>
          </a:p>
          <a:p>
            <a:r>
              <a:rPr lang="en-US" dirty="0" smtClean="0"/>
              <a:t>Check Reflection class and print all mistakes in access modifiers, which you can </a:t>
            </a:r>
            <a:r>
              <a:rPr lang="en-US" dirty="0" smtClean="0"/>
              <a:t>find</a:t>
            </a:r>
          </a:p>
          <a:p>
            <a:r>
              <a:rPr lang="en-US" dirty="0" smtClean="0"/>
              <a:t>Get all fields, getters and setters and sort each category by name</a:t>
            </a:r>
          </a:p>
          <a:p>
            <a:r>
              <a:rPr lang="en-US" dirty="0" smtClean="0"/>
              <a:t>First print mistakes in fields</a:t>
            </a:r>
          </a:p>
          <a:p>
            <a:r>
              <a:rPr lang="en-US" dirty="0" smtClean="0"/>
              <a:t>Then </a:t>
            </a:r>
            <a:r>
              <a:rPr lang="en-US" dirty="0" smtClean="0"/>
              <a:t>print mistakes in getters</a:t>
            </a:r>
          </a:p>
          <a:p>
            <a:r>
              <a:rPr lang="en-US" dirty="0" smtClean="0"/>
              <a:t>Then print mistakes in setters</a:t>
            </a:r>
            <a:endParaRPr lang="en-US" dirty="0" smtClean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High Quality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26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/>
              <a:t>High Quality Mistakes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3212" y="1295400"/>
            <a:ext cx="11506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List&lt;Field&gt;</a:t>
            </a:r>
            <a:r>
              <a:rPr lang="en-US" sz="1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fields</a:t>
            </a:r>
            <a:r>
              <a:rPr lang="en-US" sz="1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Arrays.asList(aClass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.getDeclaredFields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fields.sort(new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Comparator&lt;Field&gt;()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@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compare(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 o1, Field o2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o1.getName().compareTo(o2.getName());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(Field field : fields) {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!Modifier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isPrivate(field.getModifiers())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System.out.println(field.getName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+ " must be private!");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88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/>
              <a:t>High Quality Mistakes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5112" y="1295400"/>
            <a:ext cx="11658601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List&lt;Method&gt; methods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Arrays.asList(aClass.getDeclaredMethods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sort(methods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 method : methods)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(method.getName().startsWith("get"))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(method.getParameterTypes().length == 0)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(!Modifier.isPublic(method.getModifiers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()))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System.out.println(method.getName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                    </a:t>
            </a:r>
            <a:r>
              <a:rPr lang="en-US" sz="1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have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be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!");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}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//TODO: same for setters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87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Reflection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Reflecting Classes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 marL="819096" lvl="1" indent="-514350"/>
            <a:r>
              <a:rPr lang="en-US" dirty="0"/>
              <a:t>Reflecting Annotations</a:t>
            </a:r>
          </a:p>
          <a:p>
            <a:pPr marL="819096" lvl="1" indent="-514350"/>
            <a:r>
              <a:rPr lang="en-US" dirty="0"/>
              <a:t>Access Modifiers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38" y="2057400"/>
            <a:ext cx="5400174" cy="400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#JavaOOP-Advanced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788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88168" y="1225325"/>
            <a:ext cx="1922519" cy="854925"/>
          </a:xfrm>
          <a:prstGeom prst="roundRect">
            <a:avLst>
              <a:gd name="adj" fmla="val 3159"/>
            </a:avLst>
          </a:prstGeom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1559701" y="6431478"/>
            <a:ext cx="10482604" cy="363552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1"/>
              </a:rPr>
              <a:t>https://softuni.bg/java-advanced-oop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GB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588033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Programming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technique </a:t>
            </a:r>
            <a:r>
              <a:rPr lang="en-US" dirty="0"/>
              <a:t>in which computer programs have the ability to treat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programs as their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</a:t>
            </a:r>
            <a:r>
              <a:rPr lang="en-US" dirty="0" smtClean="0"/>
              <a:t>rogram </a:t>
            </a:r>
            <a:r>
              <a:rPr lang="en-US" dirty="0"/>
              <a:t>can be </a:t>
            </a:r>
            <a:r>
              <a:rPr lang="en-US" dirty="0" smtClean="0"/>
              <a:t>designed to: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Generate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Analyze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Transform 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Modify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itself </a:t>
            </a:r>
            <a:r>
              <a:rPr lang="en-US" dirty="0"/>
              <a:t>while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running.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 smtClean="0"/>
              <a:t>What is </a:t>
            </a:r>
            <a:r>
              <a:rPr lang="en-GB" dirty="0" smtClean="0"/>
              <a:t>Metaprogramming?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2514600"/>
            <a:ext cx="44703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12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reflection </a:t>
            </a:r>
            <a:r>
              <a:rPr lang="en-US" dirty="0"/>
              <a:t>is a form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metaprogramming</a:t>
            </a:r>
            <a:r>
              <a:rPr lang="en-US" dirty="0"/>
              <a:t> since the program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examine</a:t>
            </a:r>
            <a:r>
              <a:rPr lang="en-US" dirty="0"/>
              <a:t> information about itself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Extensibility f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eatures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libraries </a:t>
            </a:r>
            <a:r>
              <a:rPr lang="en-US" dirty="0" smtClean="0"/>
              <a:t>and visual </a:t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development environments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Debuggers</a:t>
            </a:r>
            <a:r>
              <a:rPr lang="en-GB" dirty="0"/>
              <a:t> and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test tools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 smtClean="0"/>
              <a:t>What is </a:t>
            </a:r>
            <a:r>
              <a:rPr lang="en-GB" dirty="0" smtClean="0"/>
              <a:t>Reflection?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895600"/>
            <a:ext cx="42227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1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dirty="0"/>
              <a:t>If it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possible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 </a:t>
            </a:r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avoid using it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Performance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Overhead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Security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Restrictions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Exposure of Internals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 smtClean="0"/>
              <a:t>What is </a:t>
            </a:r>
            <a:r>
              <a:rPr lang="en-GB" dirty="0" smtClean="0"/>
              <a:t>Reflection?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484812" y="2514600"/>
            <a:ext cx="5506792" cy="3552622"/>
            <a:chOff x="5816472" y="2695778"/>
            <a:chExt cx="5506792" cy="35526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149" y="4240595"/>
              <a:ext cx="2553786" cy="200780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472" y="2695778"/>
              <a:ext cx="1199677" cy="120984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8120" y="2698835"/>
              <a:ext cx="1209844" cy="12098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9935" y="2717710"/>
              <a:ext cx="1753329" cy="1231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9194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О</a:t>
            </a:r>
            <a:r>
              <a:rPr lang="en-US" dirty="0" smtClean="0"/>
              <a:t>btain </a:t>
            </a:r>
            <a:r>
              <a:rPr lang="en-US" dirty="0"/>
              <a:t>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java.lang.Class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lvl="1"/>
            <a:r>
              <a:rPr lang="en-US" dirty="0"/>
              <a:t>If you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know</a:t>
            </a:r>
            <a:r>
              <a:rPr lang="en-US" dirty="0"/>
              <a:t>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 smtClean="0"/>
              <a:t>If </a:t>
            </a:r>
            <a:r>
              <a:rPr lang="en-US" dirty="0"/>
              <a:t>you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don't</a:t>
            </a:r>
            <a:r>
              <a:rPr lang="en-US" dirty="0"/>
              <a:t> know the name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compile time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Object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5612" y="2590800"/>
            <a:ext cx="10820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myObjectClass = M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yObject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.class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4191000"/>
            <a:ext cx="10820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= 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.forName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6018212" y="5136348"/>
            <a:ext cx="4621999" cy="1144959"/>
          </a:xfrm>
          <a:prstGeom prst="wedgeRoundRectCallout">
            <a:avLst>
              <a:gd name="adj1" fmla="val -11319"/>
              <a:gd name="adj2" fmla="val -88838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 qualified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as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495040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Obtain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US" dirty="0"/>
              <a:t>name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ully </a:t>
            </a:r>
            <a:r>
              <a:rPr lang="en-GB" dirty="0"/>
              <a:t>qualified class </a:t>
            </a:r>
            <a:r>
              <a:rPr lang="en-GB" dirty="0" smtClean="0"/>
              <a:t>name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name without the </a:t>
            </a:r>
            <a:r>
              <a:rPr lang="en-US" dirty="0" smtClean="0"/>
              <a:t>package </a:t>
            </a:r>
            <a:r>
              <a:rPr lang="en-US" dirty="0"/>
              <a:t>name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Name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5612" y="2590800"/>
            <a:ext cx="11049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.getName();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4191000"/>
            <a:ext cx="11049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simpleClassName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.getSimpleName();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30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Obtain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Obtain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interfaces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 are also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represented</a:t>
            </a:r>
            <a:r>
              <a:rPr lang="en-US" dirty="0"/>
              <a:t> by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 objects in Java Reflection</a:t>
            </a:r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dirty="0" smtClean="0"/>
              <a:t>Only </a:t>
            </a:r>
            <a:r>
              <a:rPr lang="en-US" dirty="0"/>
              <a:t>the interfaces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specifically declared</a:t>
            </a:r>
            <a:r>
              <a:rPr lang="en-US" dirty="0"/>
              <a:t> </a:t>
            </a:r>
            <a:r>
              <a:rPr lang="en-GB" dirty="0"/>
              <a:t>implemented </a:t>
            </a:r>
            <a:r>
              <a:rPr lang="en-US" dirty="0" smtClean="0"/>
              <a:t>by </a:t>
            </a:r>
            <a:r>
              <a:rPr lang="en-US" dirty="0"/>
              <a:t>a given class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returned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 and Interfaces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7112" y="1905000"/>
            <a:ext cx="10134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aClass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.getSuperclass();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27112" y="3505200"/>
            <a:ext cx="10134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interfaces = aClass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.getInterfaces();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44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1846</Words>
  <Application>Microsoft Office PowerPoint</Application>
  <PresentationFormat>Custom</PresentationFormat>
  <Paragraphs>403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Noto Sans Symbols</vt:lpstr>
      <vt:lpstr>Wingdings</vt:lpstr>
      <vt:lpstr>Wingdings 2</vt:lpstr>
      <vt:lpstr>SoftUni 16x9</vt:lpstr>
      <vt:lpstr>Reflection </vt:lpstr>
      <vt:lpstr>Table of Contents</vt:lpstr>
      <vt:lpstr>Questions</vt:lpstr>
      <vt:lpstr>What is Metaprogramming?</vt:lpstr>
      <vt:lpstr>What is Reflection?</vt:lpstr>
      <vt:lpstr>What is Reflection?</vt:lpstr>
      <vt:lpstr>The Class Object</vt:lpstr>
      <vt:lpstr>Class Name</vt:lpstr>
      <vt:lpstr>Base Class and Interfaces</vt:lpstr>
      <vt:lpstr>Problem: Reflection</vt:lpstr>
      <vt:lpstr>Solution: Reflection</vt:lpstr>
      <vt:lpstr>Reflection</vt:lpstr>
      <vt:lpstr>Constructors</vt:lpstr>
      <vt:lpstr>Constructors (2)</vt:lpstr>
      <vt:lpstr>Fields Name and Type</vt:lpstr>
      <vt:lpstr>Fields Set and Get</vt:lpstr>
      <vt:lpstr>Methods</vt:lpstr>
      <vt:lpstr>Method Invoke</vt:lpstr>
      <vt:lpstr>Problem: Getters and Setters</vt:lpstr>
      <vt:lpstr>Solution: Getters</vt:lpstr>
      <vt:lpstr>Solution: Setters</vt:lpstr>
      <vt:lpstr>Constructors, Fields and Methods</vt:lpstr>
      <vt:lpstr>Access Modifiers</vt:lpstr>
      <vt:lpstr>Annotations</vt:lpstr>
      <vt:lpstr>Arrays</vt:lpstr>
      <vt:lpstr>Problem: High Quality Mistakes</vt:lpstr>
      <vt:lpstr>Solution: High Quality Mistakes</vt:lpstr>
      <vt:lpstr>Solution: High Quality Mistakes</vt:lpstr>
      <vt:lpstr>Summary</vt:lpstr>
      <vt:lpstr>Reflection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</dc:title>
  <dc:subject>C# Basics Course</dc:subject>
  <dc:creator/>
  <cp:keywords>OOP, programming, course, SoftUni, Software University, Advanced, Reflection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2017-03-28T09:44:27Z</dcterms:modified>
  <cp:category>programming, software engineering, Java, OOP Advanced, Reflection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