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9"/>
  </p:notesMasterIdLst>
  <p:handoutMasterIdLst>
    <p:handoutMasterId r:id="rId40"/>
  </p:handoutMasterIdLst>
  <p:sldIdLst>
    <p:sldId id="274" r:id="rId3"/>
    <p:sldId id="276" r:id="rId4"/>
    <p:sldId id="483" r:id="rId5"/>
    <p:sldId id="446" r:id="rId6"/>
    <p:sldId id="445" r:id="rId7"/>
    <p:sldId id="447" r:id="rId8"/>
    <p:sldId id="454" r:id="rId9"/>
    <p:sldId id="455" r:id="rId10"/>
    <p:sldId id="457" r:id="rId11"/>
    <p:sldId id="458" r:id="rId12"/>
    <p:sldId id="442" r:id="rId13"/>
    <p:sldId id="443" r:id="rId14"/>
    <p:sldId id="459" r:id="rId15"/>
    <p:sldId id="460" r:id="rId16"/>
    <p:sldId id="448" r:id="rId17"/>
    <p:sldId id="461" r:id="rId18"/>
    <p:sldId id="462" r:id="rId19"/>
    <p:sldId id="463" r:id="rId20"/>
    <p:sldId id="464" r:id="rId21"/>
    <p:sldId id="466" r:id="rId22"/>
    <p:sldId id="467" r:id="rId23"/>
    <p:sldId id="465" r:id="rId24"/>
    <p:sldId id="449" r:id="rId25"/>
    <p:sldId id="468" r:id="rId26"/>
    <p:sldId id="469" r:id="rId27"/>
    <p:sldId id="470" r:id="rId28"/>
    <p:sldId id="471" r:id="rId29"/>
    <p:sldId id="472" r:id="rId30"/>
    <p:sldId id="451" r:id="rId31"/>
    <p:sldId id="477" r:id="rId32"/>
    <p:sldId id="478" r:id="rId33"/>
    <p:sldId id="479" r:id="rId34"/>
    <p:sldId id="349" r:id="rId35"/>
    <p:sldId id="480" r:id="rId36"/>
    <p:sldId id="481" r:id="rId37"/>
    <p:sldId id="482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83"/>
          </p14:sldIdLst>
        </p14:section>
        <p14:section name="Functions Overview" id="{9CA83AB3-6C93-4280-B1AC-5AD2CE52955F}">
          <p14:sldIdLst>
            <p14:sldId id="446"/>
            <p14:sldId id="445"/>
          </p14:sldIdLst>
        </p14:section>
        <p14:section name="String Functions" id="{6B5BB769-79B3-4160-A4E5-8D614393DD39}">
          <p14:sldIdLst>
            <p14:sldId id="447"/>
            <p14:sldId id="454"/>
            <p14:sldId id="455"/>
            <p14:sldId id="457"/>
            <p14:sldId id="458"/>
            <p14:sldId id="442"/>
            <p14:sldId id="443"/>
            <p14:sldId id="459"/>
            <p14:sldId id="460"/>
          </p14:sldIdLst>
        </p14:section>
        <p14:section name="Math Functions" id="{CEFBAC4D-3F1F-4B02-832D-4837550DC4B7}">
          <p14:sldIdLst>
            <p14:sldId id="448"/>
            <p14:sldId id="461"/>
            <p14:sldId id="462"/>
            <p14:sldId id="463"/>
            <p14:sldId id="464"/>
            <p14:sldId id="466"/>
            <p14:sldId id="467"/>
            <p14:sldId id="465"/>
          </p14:sldIdLst>
        </p14:section>
        <p14:section name="Date Functions" id="{B830CC83-893B-4008-A66F-DC210F7B5414}">
          <p14:sldIdLst>
            <p14:sldId id="449"/>
            <p14:sldId id="468"/>
            <p14:sldId id="469"/>
            <p14:sldId id="470"/>
            <p14:sldId id="471"/>
            <p14:sldId id="472"/>
          </p14:sldIdLst>
        </p14:section>
        <p14:section name="Other Functions" id="{A93D2DC3-148D-4AA3-BB54-15621866B055}">
          <p14:sldIdLst/>
        </p14:section>
        <p14:section name="Wildcards" id="{A0D8A753-109C-4C9E-8E2C-57D4E25D908B}">
          <p14:sldIdLst>
            <p14:sldId id="451"/>
            <p14:sldId id="477"/>
            <p14:sldId id="478"/>
            <p14:sldId id="479"/>
          </p14:sldIdLst>
        </p14:section>
        <p14:section name="Conclusion" id="{10E03AB1-9AA8-4E86-9A64-D741901E50A2}">
          <p14:sldIdLst>
            <p14:sldId id="349"/>
            <p14:sldId id="480"/>
            <p14:sldId id="481"/>
            <p14:sldId id="4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88" d="100"/>
          <a:sy n="88" d="100"/>
        </p:scale>
        <p:origin x="250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31-May-17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31-May-17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812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2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23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31-May-17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10" Type="http://schemas.openxmlformats.org/officeDocument/2006/relationships/hyperlink" Target="http://softuni.bg/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5.7/en/date-and-time-functions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29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://www.telenor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36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Built-in Functions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Functions and Wildcards</a:t>
            </a:r>
          </a:p>
          <a:p>
            <a:r>
              <a:rPr lang="en-US" dirty="0"/>
              <a:t>in </a:t>
            </a:r>
            <a:r>
              <a:rPr lang="en-US" dirty="0" smtClean="0"/>
              <a:t>MySQL </a:t>
            </a:r>
            <a:r>
              <a:rPr lang="en-US" dirty="0"/>
              <a:t>Server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9812" y="3968769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4960153" y="3807577"/>
            <a:ext cx="1807739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Functions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&amp; Wildcards</a:t>
            </a: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4" name="Picture 13" descr="https://www.learningtree.com/images/ilt/grabbers/ilt925.jp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6345" y="3874330"/>
            <a:ext cx="3966510" cy="2297870"/>
          </a:xfrm>
          <a:prstGeom prst="roundRect">
            <a:avLst>
              <a:gd name="adj" fmla="val 6885"/>
            </a:avLst>
          </a:prstGeom>
          <a:noFill/>
          <a:ln>
            <a:noFill/>
          </a:ln>
        </p:spPr>
      </p:pic>
      <p:pic>
        <p:nvPicPr>
          <p:cNvPr id="16" name="Picture 15" descr="database, storage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345" y="3633071"/>
            <a:ext cx="1352459" cy="145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394605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735767"/>
            <a:ext cx="3187613" cy="331235"/>
          </a:xfrm>
        </p:spPr>
        <p:txBody>
          <a:bodyPr/>
          <a:lstStyle/>
          <a:p>
            <a:r>
              <a:rPr lang="en-US" dirty="0">
                <a:hlinkClick r:id="rId10"/>
              </a:rPr>
              <a:t>http://softuni.bg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LEFT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RIGHT</a:t>
            </a:r>
            <a:r>
              <a:rPr lang="en-US" dirty="0"/>
              <a:t> – get characters from beginning or end of string</a:t>
            </a:r>
          </a:p>
          <a:p>
            <a:pPr>
              <a:spcBef>
                <a:spcPts val="13800"/>
              </a:spcBef>
            </a:pPr>
            <a:r>
              <a:rPr lang="en-US" dirty="0"/>
              <a:t>Example: name shorthand (first 3 letters)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</a:t>
            </a:r>
            <a:r>
              <a:rPr lang="en-US" dirty="0" smtClean="0"/>
              <a:t>(4)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08212" y="2110870"/>
            <a:ext cx="7772400" cy="1089530"/>
            <a:chOff x="2741612" y="1828800"/>
            <a:chExt cx="6019800" cy="108953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LEFT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Count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RIGHT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Count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08212" y="4493972"/>
            <a:ext cx="7772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`id`, `start`,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LEFT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(`name`,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3) AS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Shorthand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`games`;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33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database contains credit card details for customers</a:t>
            </a:r>
          </a:p>
          <a:p>
            <a:r>
              <a:rPr lang="en-US" dirty="0"/>
              <a:t>Provide a summary without revealing the serial numbers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Obfuscate CC Numbers</a:t>
            </a:r>
          </a:p>
        </p:txBody>
      </p:sp>
      <p:graphicFrame>
        <p:nvGraphicFramePr>
          <p:cNvPr id="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918241"/>
              </p:ext>
            </p:extLst>
          </p:nvPr>
        </p:nvGraphicFramePr>
        <p:xfrm>
          <a:off x="1414412" y="2532888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first_name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last_name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payment_number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5645322227179083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4417937746396076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graphicFrame>
        <p:nvGraphicFramePr>
          <p:cNvPr id="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4675431"/>
              </p:ext>
            </p:extLst>
          </p:nvPr>
        </p:nvGraphicFramePr>
        <p:xfrm>
          <a:off x="1414412" y="4895088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first_name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last_name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payment_number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</a:t>
                      </a: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**********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441793**********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sp>
        <p:nvSpPr>
          <p:cNvPr id="7" name="Arrow: Down 6"/>
          <p:cNvSpPr/>
          <p:nvPr/>
        </p:nvSpPr>
        <p:spPr>
          <a:xfrm>
            <a:off x="5713412" y="4318715"/>
            <a:ext cx="762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319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reveal the first 6 digits and obfuscate the rest</a:t>
            </a:r>
          </a:p>
          <a:p>
            <a:pPr>
              <a:spcBef>
                <a:spcPts val="21000"/>
              </a:spcBef>
            </a:pPr>
            <a:r>
              <a:rPr lang="en-US" dirty="0">
                <a:solidFill>
                  <a:schemeClr val="accent1"/>
                </a:solidFill>
              </a:rPr>
              <a:t>Bonus</a:t>
            </a:r>
            <a:r>
              <a:rPr lang="en-US" dirty="0"/>
              <a:t> – create View for use by client apps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: Obfuscate CC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3524" y="2057400"/>
            <a:ext cx="1165860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SELECT </a:t>
            </a:r>
            <a:r>
              <a:rPr lang="en-US" dirty="0" smtClean="0"/>
              <a:t>`</a:t>
            </a:r>
            <a:r>
              <a:rPr lang="en-US" dirty="0" err="1" smtClean="0"/>
              <a:t>customer_id</a:t>
            </a:r>
            <a:r>
              <a:rPr lang="en-US" dirty="0"/>
              <a:t>` AS '</a:t>
            </a:r>
            <a:r>
              <a:rPr lang="en-US" dirty="0" smtClean="0"/>
              <a:t>id</a:t>
            </a:r>
            <a:r>
              <a:rPr lang="en-US" dirty="0"/>
              <a:t>'</a:t>
            </a:r>
            <a:r>
              <a:rPr lang="en-US" dirty="0" smtClean="0"/>
              <a:t>,</a:t>
            </a:r>
            <a:endParaRPr lang="en-US" dirty="0"/>
          </a:p>
          <a:p>
            <a:r>
              <a:rPr lang="en-US" dirty="0"/>
              <a:t>       </a:t>
            </a:r>
            <a:r>
              <a:rPr lang="en-US" dirty="0" smtClean="0"/>
              <a:t>`</a:t>
            </a:r>
            <a:r>
              <a:rPr lang="en-US" dirty="0" err="1" smtClean="0"/>
              <a:t>first_name</a:t>
            </a:r>
            <a:r>
              <a:rPr lang="en-US" dirty="0" smtClean="0"/>
              <a:t>`,</a:t>
            </a:r>
            <a:endParaRPr lang="en-US" dirty="0"/>
          </a:p>
          <a:p>
            <a:r>
              <a:rPr lang="en-US" dirty="0"/>
              <a:t>       </a:t>
            </a:r>
            <a:r>
              <a:rPr lang="en-US" dirty="0" smtClean="0"/>
              <a:t>`</a:t>
            </a:r>
            <a:r>
              <a:rPr lang="en-US" dirty="0" err="1" smtClean="0"/>
              <a:t>last_name</a:t>
            </a:r>
            <a:r>
              <a:rPr lang="en-US" dirty="0" smtClean="0"/>
              <a:t>`,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>
                <a:solidFill>
                  <a:schemeClr val="accent1"/>
                </a:solidFill>
              </a:rPr>
              <a:t>CONCAT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/>
                </a:solidFill>
              </a:rPr>
              <a:t>LEFT</a:t>
            </a:r>
            <a:r>
              <a:rPr lang="en-US" dirty="0" smtClean="0"/>
              <a:t>(`payment_number`,6),'**********') AS '</a:t>
            </a:r>
            <a:r>
              <a:rPr lang="en-US" dirty="0" err="1" smtClean="0"/>
              <a:t>payment_number</a:t>
            </a:r>
            <a:r>
              <a:rPr lang="en-US" dirty="0"/>
              <a:t>'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FROM `customers`;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4436" y="5177003"/>
            <a:ext cx="9756776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noProof="0" dirty="0"/>
              <a:t>CREATE VIEW </a:t>
            </a:r>
            <a:r>
              <a:rPr lang="en-US" sz="3000" dirty="0" err="1" smtClean="0"/>
              <a:t>v_public_payment_info</a:t>
            </a:r>
            <a:r>
              <a:rPr lang="en-US" sz="3000" noProof="0" dirty="0" smtClean="0"/>
              <a:t> </a:t>
            </a:r>
            <a:r>
              <a:rPr lang="en-US" sz="3000" noProof="0" dirty="0"/>
              <a:t>AS</a:t>
            </a:r>
          </a:p>
          <a:p>
            <a:r>
              <a:rPr lang="en-US" sz="3000" noProof="0" dirty="0"/>
              <a:t>…</a:t>
            </a:r>
            <a:endParaRPr lang="en-US" sz="3000" i="1" noProof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63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LOWER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UPPER</a:t>
            </a:r>
            <a:r>
              <a:rPr lang="en-US" dirty="0"/>
              <a:t> – change letter casing</a:t>
            </a:r>
          </a:p>
          <a:p>
            <a:pPr>
              <a:spcBef>
                <a:spcPts val="12000"/>
              </a:spcBef>
            </a:pPr>
            <a:r>
              <a:rPr lang="en-US" dirty="0">
                <a:solidFill>
                  <a:schemeClr val="accent1"/>
                </a:solidFill>
              </a:rPr>
              <a:t>REVERSE</a:t>
            </a:r>
            <a:r>
              <a:rPr lang="en-US" dirty="0"/>
              <a:t> – reverse order of all characters in string</a:t>
            </a:r>
          </a:p>
          <a:p>
            <a:pPr>
              <a:spcBef>
                <a:spcPts val="7800"/>
              </a:spcBef>
            </a:pPr>
            <a:r>
              <a:rPr lang="en-US" dirty="0" smtClean="0">
                <a:solidFill>
                  <a:schemeClr val="accent1"/>
                </a:solidFill>
              </a:rPr>
              <a:t>REPEAT</a:t>
            </a:r>
            <a:r>
              <a:rPr lang="en-US" dirty="0" smtClean="0"/>
              <a:t> </a:t>
            </a:r>
            <a:r>
              <a:rPr lang="en-US" dirty="0"/>
              <a:t>– repeat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(6)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84512" y="1958470"/>
            <a:ext cx="6019800" cy="1089530"/>
            <a:chOff x="2741612" y="1828800"/>
            <a:chExt cx="6019800" cy="108953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LOWER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UPPER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84512" y="4114800"/>
            <a:ext cx="6019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REVERSE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084512" y="5726365"/>
            <a:ext cx="6019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REPEAT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Count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770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LOCATE </a:t>
            </a:r>
            <a:r>
              <a:rPr lang="en-US" dirty="0"/>
              <a:t>– locate specific pattern (substring) in string</a:t>
            </a:r>
          </a:p>
          <a:p>
            <a:pPr>
              <a:spcBef>
                <a:spcPts val="13800"/>
              </a:spcBef>
            </a:pPr>
            <a:r>
              <a:rPr lang="en-US" dirty="0" smtClean="0">
                <a:solidFill>
                  <a:schemeClr val="accent1"/>
                </a:solidFill>
              </a:rPr>
              <a:t>INSERT</a:t>
            </a:r>
            <a:r>
              <a:rPr lang="en-US" dirty="0" smtClean="0"/>
              <a:t> </a:t>
            </a:r>
            <a:r>
              <a:rPr lang="en-US" dirty="0"/>
              <a:t>– insert substring at specific position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(7)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70012" y="2657478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LOCATE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Pattern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String</a:t>
            </a:r>
            <a:r>
              <a:rPr lang="en-US" sz="2800" b="1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,[Position]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68424" y="4495800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INSERT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Position,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Length, 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932612" y="1810759"/>
            <a:ext cx="4273450" cy="611443"/>
          </a:xfrm>
          <a:prstGeom prst="wedgeRoundRectCallout">
            <a:avLst>
              <a:gd name="adj1" fmla="val -46655"/>
              <a:gd name="adj2" fmla="val 1150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If omitted, begins at 1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4341812" y="5418033"/>
            <a:ext cx="3810000" cy="868963"/>
          </a:xfrm>
          <a:prstGeom prst="wedgeRoundRectCallout">
            <a:avLst>
              <a:gd name="adj1" fmla="val 23641"/>
              <a:gd name="adj2" fmla="val -1043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Number of character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to delete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1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  <p:bldP spid="13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http://www.nhcs.k12.nc.us/freeman/images/practice/images/mathlogo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2054005"/>
            <a:ext cx="3657600" cy="2470826"/>
          </a:xfrm>
          <a:prstGeom prst="roundRect">
            <a:avLst>
              <a:gd name="adj" fmla="val 8327"/>
            </a:avLst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54887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arithmetic operations</a:t>
            </a:r>
          </a:p>
          <a:p>
            <a:r>
              <a:rPr lang="en-US" dirty="0"/>
              <a:t>Example: find </a:t>
            </a:r>
            <a:r>
              <a:rPr lang="en-US" dirty="0">
                <a:solidFill>
                  <a:schemeClr val="accent1"/>
                </a:solidFill>
              </a:rPr>
              <a:t>area</a:t>
            </a:r>
            <a:r>
              <a:rPr lang="en-US" dirty="0"/>
              <a:t> of triangles by given </a:t>
            </a:r>
            <a:r>
              <a:rPr lang="en-US" dirty="0">
                <a:solidFill>
                  <a:schemeClr val="accent1"/>
                </a:solidFill>
              </a:rPr>
              <a:t>side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height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94012" y="4724400"/>
            <a:ext cx="64008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`id`,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(`a`*`h`)/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AS </a:t>
            </a:r>
            <a:r>
              <a:rPr lang="en-US" sz="2800" dirty="0" smtClean="0"/>
              <a:t>'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Area</a:t>
            </a:r>
            <a:r>
              <a:rPr lang="en-US" sz="2800" dirty="0"/>
              <a:t>'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`triangles_second`;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474807" y="2590800"/>
            <a:ext cx="5239211" cy="1771650"/>
            <a:chOff x="3474807" y="2590800"/>
            <a:chExt cx="5239211" cy="17716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74807" y="2590800"/>
              <a:ext cx="154305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987444" y="3035446"/>
              <a:ext cx="533400" cy="8064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94818" y="2590800"/>
              <a:ext cx="1219200" cy="1771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796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PI </a:t>
            </a:r>
            <a:r>
              <a:rPr lang="en-US" dirty="0"/>
              <a:t>– get the value of Pi </a:t>
            </a:r>
            <a:r>
              <a:rPr lang="en-US" dirty="0" smtClean="0"/>
              <a:t>(</a:t>
            </a:r>
            <a:r>
              <a:rPr lang="en-US" dirty="0"/>
              <a:t>15 –digit precision)</a:t>
            </a:r>
          </a:p>
          <a:p>
            <a:pPr>
              <a:spcBef>
                <a:spcPts val="6000"/>
              </a:spcBef>
            </a:pPr>
            <a:r>
              <a:rPr lang="en-US" dirty="0">
                <a:solidFill>
                  <a:schemeClr val="accent1"/>
                </a:solidFill>
              </a:rPr>
              <a:t>ABS</a:t>
            </a:r>
            <a:r>
              <a:rPr lang="en-US" dirty="0"/>
              <a:t> – absolute value</a:t>
            </a:r>
          </a:p>
          <a:p>
            <a:pPr>
              <a:spcBef>
                <a:spcPts val="6000"/>
              </a:spcBef>
            </a:pPr>
            <a:r>
              <a:rPr lang="en-US" dirty="0">
                <a:solidFill>
                  <a:schemeClr val="accent1"/>
                </a:solidFill>
              </a:rPr>
              <a:t>SQRT</a:t>
            </a:r>
            <a:r>
              <a:rPr lang="en-US" dirty="0"/>
              <a:t> – square </a:t>
            </a:r>
            <a:r>
              <a:rPr lang="en-US" dirty="0" smtClean="0"/>
              <a:t>root</a:t>
            </a:r>
          </a:p>
          <a:p>
            <a:pPr>
              <a:spcBef>
                <a:spcPts val="6000"/>
              </a:spcBef>
            </a:pPr>
            <a:r>
              <a:rPr lang="en-US" dirty="0" smtClean="0">
                <a:solidFill>
                  <a:schemeClr val="accent1"/>
                </a:solidFill>
              </a:rPr>
              <a:t>POW</a:t>
            </a:r>
            <a:r>
              <a:rPr lang="en-US" dirty="0" smtClean="0"/>
              <a:t> </a:t>
            </a:r>
            <a:r>
              <a:rPr lang="en-US" dirty="0"/>
              <a:t>– raise value to desired exponent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(2)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94012" y="1905000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PI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 </a:t>
            </a:r>
            <a:r>
              <a:rPr lang="en-US" sz="2800" b="1" noProof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+0.000000000000000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4012" y="327523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ABS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94012" y="4658398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SQRT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4012" y="6019800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POW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Exponent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4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10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length of a line by given coordinates of end 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 Length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812" y="4191000"/>
            <a:ext cx="10896600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`id`,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SQRT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POW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((`X1`-`X2`),2)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+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POW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((`Y1`-`Y2`),2))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AS </a:t>
            </a:r>
            <a:r>
              <a:rPr lang="en-US" sz="2800" dirty="0" smtClean="0"/>
              <a:t>'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Length</a:t>
            </a:r>
            <a:r>
              <a:rPr lang="en-US" sz="2800" dirty="0"/>
              <a:t>'</a:t>
            </a:r>
            <a:endParaRPr lang="en-US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`lines`;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36812" y="1981200"/>
            <a:ext cx="7315200" cy="1771650"/>
            <a:chOff x="2208212" y="2164648"/>
            <a:chExt cx="7315200" cy="17716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8212" y="2164648"/>
              <a:ext cx="2962275" cy="17716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7812" y="2164648"/>
              <a:ext cx="289560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632449" y="2647246"/>
              <a:ext cx="533400" cy="8064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47059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CONV </a:t>
            </a:r>
            <a:r>
              <a:rPr lang="en-US" dirty="0"/>
              <a:t>– </a:t>
            </a:r>
            <a:r>
              <a:rPr lang="en-US" dirty="0" smtClean="0"/>
              <a:t>Converts </a:t>
            </a:r>
            <a:r>
              <a:rPr lang="en-US" dirty="0"/>
              <a:t>numbers between different number bases</a:t>
            </a:r>
          </a:p>
          <a:p>
            <a:pPr>
              <a:spcBef>
                <a:spcPts val="7800"/>
              </a:spcBef>
            </a:pPr>
            <a:r>
              <a:rPr lang="en-US" dirty="0">
                <a:solidFill>
                  <a:schemeClr val="accent1"/>
                </a:solidFill>
              </a:rPr>
              <a:t>ROUND </a:t>
            </a:r>
            <a:r>
              <a:rPr lang="en-US" dirty="0"/>
              <a:t>– obtain desired precision</a:t>
            </a:r>
          </a:p>
          <a:p>
            <a:pPr>
              <a:spcBef>
                <a:spcPts val="7800"/>
              </a:spcBef>
            </a:pPr>
            <a:r>
              <a:rPr lang="en-US" dirty="0">
                <a:solidFill>
                  <a:schemeClr val="accent1"/>
                </a:solidFill>
              </a:rPr>
              <a:t>FLOOR </a:t>
            </a:r>
            <a:r>
              <a:rPr lang="en-US" dirty="0">
                <a:solidFill>
                  <a:schemeClr val="tx2"/>
                </a:solidFill>
              </a:rPr>
              <a:t>&amp;</a:t>
            </a:r>
            <a:r>
              <a:rPr lang="en-US" dirty="0">
                <a:solidFill>
                  <a:schemeClr val="accent1"/>
                </a:solidFill>
              </a:rPr>
              <a:t> CEILING</a:t>
            </a:r>
            <a:r>
              <a:rPr lang="en-US" dirty="0"/>
              <a:t> – return the 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(3)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4012" y="3646235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ROUND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Precision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4012" y="1959684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CONV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from_base,to_base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085012" y="2903676"/>
            <a:ext cx="3651350" cy="611443"/>
          </a:xfrm>
          <a:prstGeom prst="wedgeRoundRectCallout">
            <a:avLst>
              <a:gd name="adj1" fmla="val -52569"/>
              <a:gd name="adj2" fmla="val 872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Can be negative</a:t>
            </a:r>
            <a:endParaRPr lang="bg-BG" sz="2800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94012" y="5181600"/>
            <a:ext cx="6400800" cy="1089530"/>
            <a:chOff x="2894012" y="5181600"/>
            <a:chExt cx="6400800" cy="108953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518160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FLOOR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Value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726365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CEILING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Value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09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Function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String Functions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Math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Date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Wildcards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638368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required number of pallets to ship each item</a:t>
            </a:r>
          </a:p>
          <a:p>
            <a:pPr lvl="1"/>
            <a:r>
              <a:rPr lang="en-US" noProof="1">
                <a:solidFill>
                  <a:schemeClr val="accent1"/>
                </a:solidFill>
              </a:rPr>
              <a:t>BoxCapacity</a:t>
            </a:r>
            <a:r>
              <a:rPr lang="en-US" dirty="0"/>
              <a:t> specifies how many items can fit in one box</a:t>
            </a:r>
          </a:p>
          <a:p>
            <a:pPr lvl="1"/>
            <a:r>
              <a:rPr lang="en-US" noProof="1">
                <a:solidFill>
                  <a:schemeClr val="accent1"/>
                </a:solidFill>
              </a:rPr>
              <a:t>PalletCapacity</a:t>
            </a:r>
            <a:r>
              <a:rPr lang="en-US" dirty="0"/>
              <a:t> specifies how many boxes can fit in a pallet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Pallets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69856" y="3867150"/>
            <a:ext cx="11049112" cy="1771650"/>
            <a:chOff x="531700" y="3276600"/>
            <a:chExt cx="11049112" cy="177165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700" y="3276600"/>
              <a:ext cx="7724775" cy="177165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23387" y="3276600"/>
              <a:ext cx="2257425" cy="1771650"/>
            </a:xfrm>
            <a:prstGeom prst="rect">
              <a:avLst/>
            </a:prstGeom>
          </p:spPr>
        </p:pic>
        <p:sp>
          <p:nvSpPr>
            <p:cNvPr id="27" name="Arrow: Right 26"/>
            <p:cNvSpPr/>
            <p:nvPr/>
          </p:nvSpPr>
          <p:spPr>
            <a:xfrm>
              <a:off x="8523231" y="3759198"/>
              <a:ext cx="533400" cy="8064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6739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can't use half a box or half a pallet, we need to round up to the nearest integer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: Pallets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5212" y="2781983"/>
            <a:ext cx="10058400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SELECT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accent1"/>
                </a:solidFill>
              </a:rPr>
              <a:t>CEILING</a:t>
            </a:r>
            <a:r>
              <a:rPr lang="en-US" sz="2800" dirty="0"/>
              <a:t>(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accent1"/>
                </a:solidFill>
              </a:rPr>
              <a:t>CEILING</a:t>
            </a:r>
            <a:r>
              <a:rPr lang="en-US" sz="2800" dirty="0"/>
              <a:t>(</a:t>
            </a:r>
          </a:p>
          <a:p>
            <a:r>
              <a:rPr lang="en-US" sz="2800" dirty="0"/>
              <a:t>      </a:t>
            </a:r>
            <a:r>
              <a:rPr lang="en-US" sz="2800" dirty="0">
                <a:solidFill>
                  <a:schemeClr val="accent1"/>
                </a:solidFill>
              </a:rPr>
              <a:t>CAST</a:t>
            </a:r>
            <a:r>
              <a:rPr lang="en-US" sz="2800" dirty="0" smtClean="0"/>
              <a:t>(`quantity` </a:t>
            </a:r>
            <a:r>
              <a:rPr lang="en-US" sz="2800" dirty="0"/>
              <a:t>AS </a:t>
            </a:r>
            <a:r>
              <a:rPr lang="en-US" sz="2800" dirty="0" smtClean="0">
                <a:solidFill>
                  <a:schemeClr val="accent1"/>
                </a:solidFill>
              </a:rPr>
              <a:t>DECIMAL</a:t>
            </a:r>
            <a:r>
              <a:rPr lang="en-US" sz="2800" dirty="0" smtClean="0"/>
              <a:t>) </a:t>
            </a:r>
            <a:r>
              <a:rPr lang="en-US" sz="2800" dirty="0"/>
              <a:t>/ </a:t>
            </a:r>
          </a:p>
          <a:p>
            <a:r>
              <a:rPr lang="en-US" sz="2800" dirty="0"/>
              <a:t>      </a:t>
            </a:r>
            <a:r>
              <a:rPr lang="en-US" sz="2800" dirty="0" smtClean="0"/>
              <a:t>`</a:t>
            </a:r>
            <a:r>
              <a:rPr lang="en-US" sz="2800" dirty="0" err="1" smtClean="0"/>
              <a:t>box_capacity</a:t>
            </a:r>
            <a:r>
              <a:rPr lang="en-US" sz="2800" dirty="0" smtClean="0"/>
              <a:t>`) </a:t>
            </a:r>
            <a:r>
              <a:rPr lang="en-US" sz="2800" dirty="0"/>
              <a:t>/ </a:t>
            </a:r>
            <a:r>
              <a:rPr lang="en-US" sz="2800" dirty="0" smtClean="0"/>
              <a:t>`</a:t>
            </a:r>
            <a:r>
              <a:rPr lang="en-US" sz="2800" dirty="0" err="1" smtClean="0"/>
              <a:t>pallet_capacity</a:t>
            </a:r>
            <a:r>
              <a:rPr lang="en-US" sz="2800" dirty="0" smtClean="0"/>
              <a:t>`)</a:t>
            </a:r>
            <a:endParaRPr lang="en-US" sz="2800" dirty="0"/>
          </a:p>
          <a:p>
            <a:r>
              <a:rPr lang="en-US" sz="2800" dirty="0"/>
              <a:t>    AS </a:t>
            </a:r>
            <a:r>
              <a:rPr lang="en-US" sz="2800" dirty="0" smtClean="0"/>
              <a:t>'Number </a:t>
            </a:r>
            <a:r>
              <a:rPr lang="en-US" sz="2800" dirty="0"/>
              <a:t>of </a:t>
            </a:r>
            <a:r>
              <a:rPr lang="en-US" sz="2800" dirty="0" smtClean="0"/>
              <a:t>pallets'</a:t>
            </a:r>
            <a:endParaRPr lang="en-US" sz="2800" dirty="0"/>
          </a:p>
          <a:p>
            <a:r>
              <a:rPr lang="en-US" sz="2800" dirty="0"/>
              <a:t>  FROM </a:t>
            </a:r>
            <a:r>
              <a:rPr lang="en-US" sz="2800" dirty="0" smtClean="0"/>
              <a:t>`products`;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114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SIGN </a:t>
            </a:r>
            <a:r>
              <a:rPr lang="en-US" dirty="0"/>
              <a:t>– returns +1, -1 or 0, depending on value sign</a:t>
            </a:r>
          </a:p>
          <a:p>
            <a:pPr>
              <a:spcBef>
                <a:spcPts val="9000"/>
              </a:spcBef>
            </a:pPr>
            <a:r>
              <a:rPr lang="en-US" dirty="0">
                <a:solidFill>
                  <a:schemeClr val="accent1"/>
                </a:solidFill>
              </a:rPr>
              <a:t>RAND </a:t>
            </a:r>
            <a:r>
              <a:rPr lang="en-US" dirty="0"/>
              <a:t>– get a random </a:t>
            </a:r>
            <a:r>
              <a:rPr lang="en-US" dirty="0" smtClean="0"/>
              <a:t>value </a:t>
            </a:r>
            <a:r>
              <a:rPr lang="en-US" dirty="0"/>
              <a:t>in range [0,1)</a:t>
            </a:r>
          </a:p>
          <a:p>
            <a:pPr lvl="1"/>
            <a:r>
              <a:rPr lang="en-US" dirty="0"/>
              <a:t>If </a:t>
            </a:r>
            <a:r>
              <a:rPr lang="en-US" b="1" i="1" dirty="0"/>
              <a:t>Seed</a:t>
            </a:r>
            <a:r>
              <a:rPr lang="en-US" dirty="0"/>
              <a:t> is not specified, one is assigned at </a:t>
            </a:r>
            <a:r>
              <a:rPr lang="en-US" dirty="0" smtClean="0"/>
              <a:t>random</a:t>
            </a:r>
          </a:p>
          <a:p>
            <a:pPr lvl="1"/>
            <a:r>
              <a:rPr lang="en-US" sz="2400" dirty="0" smtClean="0"/>
              <a:t>To obtain a random integer R in range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&lt;= R &lt; j </a:t>
            </a:r>
            <a:r>
              <a:rPr lang="en-US" sz="2400" dirty="0" smtClean="0"/>
              <a:t>use: </a:t>
            </a:r>
            <a:r>
              <a:rPr lang="en-US" sz="2400" b="1" i="1" dirty="0" smtClean="0"/>
              <a:t>FLOOR( </a:t>
            </a:r>
            <a:r>
              <a:rPr lang="en-US" sz="2400" b="1" i="1" dirty="0" err="1" smtClean="0"/>
              <a:t>i</a:t>
            </a:r>
            <a:r>
              <a:rPr lang="en-US" sz="2400" b="1" i="1" dirty="0" smtClean="0"/>
              <a:t> + RAND() * (j - </a:t>
            </a:r>
            <a:r>
              <a:rPr lang="en-US" sz="2400" b="1" i="1" dirty="0" err="1" smtClean="0"/>
              <a:t>i</a:t>
            </a:r>
            <a:r>
              <a:rPr lang="en-US" sz="2400" b="1" i="1" dirty="0" smtClean="0"/>
              <a:t>))</a:t>
            </a:r>
            <a:endParaRPr lang="en-US" sz="2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(4)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4012" y="2092955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SIGN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64121" y="4876800"/>
            <a:ext cx="6400800" cy="1089530"/>
            <a:chOff x="2894012" y="4549270"/>
            <a:chExt cx="6400800" cy="108953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454927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094035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Seed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72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359" y="762000"/>
            <a:ext cx="3720108" cy="390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0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EXTRACT </a:t>
            </a:r>
            <a:r>
              <a:rPr lang="en-US" dirty="0"/>
              <a:t>– extract a segment from a date as an integer</a:t>
            </a:r>
          </a:p>
          <a:p>
            <a:pPr lvl="1">
              <a:spcBef>
                <a:spcPts val="8400"/>
              </a:spcBef>
            </a:pPr>
            <a:r>
              <a:rPr lang="en-US" b="1" i="1" dirty="0"/>
              <a:t>Part</a:t>
            </a:r>
            <a:r>
              <a:rPr lang="en-US" dirty="0"/>
              <a:t> can be any part and format of date or time</a:t>
            </a:r>
          </a:p>
          <a:p>
            <a:pPr>
              <a:spcBef>
                <a:spcPts val="17400"/>
              </a:spcBef>
            </a:pPr>
            <a:r>
              <a:rPr lang="en-US" dirty="0"/>
              <a:t>For a full list, see the </a:t>
            </a:r>
            <a:r>
              <a:rPr lang="en-US" dirty="0">
                <a:hlinkClick r:id="rId2"/>
              </a:rPr>
              <a:t>official documentation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80604" y="2046035"/>
            <a:ext cx="702761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EXTRACT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Part FROM Date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580604" y="3733800"/>
            <a:ext cx="7027616" cy="1634295"/>
            <a:chOff x="2360612" y="3733800"/>
            <a:chExt cx="7027616" cy="1634295"/>
          </a:xfrm>
        </p:grpSpPr>
        <p:grpSp>
          <p:nvGrpSpPr>
            <p:cNvPr id="15" name="Group 14"/>
            <p:cNvGrpSpPr/>
            <p:nvPr/>
          </p:nvGrpSpPr>
          <p:grpSpPr>
            <a:xfrm>
              <a:off x="2360612" y="3733800"/>
              <a:ext cx="3276600" cy="1634295"/>
              <a:chOff x="2360612" y="3505200"/>
              <a:chExt cx="3276600" cy="163429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 smtClean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year, %Y, %y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 smtClean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month, %M, %m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 smtClean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day, %w, %D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111628" y="3733800"/>
              <a:ext cx="3276600" cy="1634295"/>
              <a:chOff x="2360612" y="3505200"/>
              <a:chExt cx="3276600" cy="1634295"/>
            </a:xfrm>
          </p:grpSpPr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YEAR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MONTH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DAY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177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 sales data for aggregation by displaying yearly quarter, month, year and day of sale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Quarterly Report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5902"/>
          <a:stretch/>
        </p:blipFill>
        <p:spPr>
          <a:xfrm>
            <a:off x="3263899" y="4738704"/>
            <a:ext cx="5657850" cy="1786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7489"/>
          <a:stretch/>
        </p:blipFill>
        <p:spPr>
          <a:xfrm>
            <a:off x="3459161" y="2430714"/>
            <a:ext cx="5267325" cy="1752600"/>
          </a:xfrm>
          <a:prstGeom prst="rect">
            <a:avLst/>
          </a:prstGeom>
        </p:spPr>
      </p:pic>
      <p:sp>
        <p:nvSpPr>
          <p:cNvPr id="7" name="Arrow: Down 6"/>
          <p:cNvSpPr/>
          <p:nvPr/>
        </p:nvSpPr>
        <p:spPr>
          <a:xfrm>
            <a:off x="5789612" y="4308609"/>
            <a:ext cx="609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0559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>
                <a:solidFill>
                  <a:schemeClr val="accent1"/>
                </a:solidFill>
              </a:rPr>
              <a:t>EXTRACT</a:t>
            </a:r>
            <a:r>
              <a:rPr lang="en-US" dirty="0" smtClean="0"/>
              <a:t> </a:t>
            </a:r>
            <a:r>
              <a:rPr lang="en-US" dirty="0"/>
              <a:t>to get the relevant parts of the date</a:t>
            </a:r>
          </a:p>
          <a:p>
            <a:pPr>
              <a:spcBef>
                <a:spcPts val="30600"/>
              </a:spcBef>
            </a:pPr>
            <a:r>
              <a:rPr lang="en-US" dirty="0"/>
              <a:t>This statement might be useful as a </a:t>
            </a:r>
            <a:r>
              <a:rPr lang="en-US" dirty="0">
                <a:solidFill>
                  <a:schemeClr val="accent1"/>
                </a:solidFill>
              </a:rPr>
              <a:t>View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Quarterly Report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2298478"/>
            <a:ext cx="10591800" cy="2593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`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InvoiceId`, `Total`,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6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EXTRACT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6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quarter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FROM `InvoiceDate`)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AS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'Quarter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',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	 </a:t>
            </a:r>
            <a:r>
              <a:rPr lang="en-US" sz="26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EXTRACT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6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month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 `InvoiceDate`)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AS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'Month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',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	 </a:t>
            </a:r>
            <a:r>
              <a:rPr lang="en-US" sz="26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EXTRACT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6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year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 `InvoiceDate`)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AS '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Year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',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	 </a:t>
            </a:r>
            <a:r>
              <a:rPr lang="en-US" sz="26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EXTRACT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6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day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FROM `InvoiceDate`)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AS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'Day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invoice;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2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TIMESTAMPDIFF </a:t>
            </a:r>
            <a:r>
              <a:rPr lang="en-US" dirty="0"/>
              <a:t>– find difference between two dates</a:t>
            </a:r>
          </a:p>
          <a:p>
            <a:pPr lvl="1">
              <a:spcBef>
                <a:spcPts val="8400"/>
              </a:spcBef>
            </a:pPr>
            <a:r>
              <a:rPr lang="en-US" b="1" i="1" dirty="0"/>
              <a:t>Part</a:t>
            </a:r>
            <a:r>
              <a:rPr lang="en-US" dirty="0"/>
              <a:t> can be any part and format of date or time</a:t>
            </a:r>
          </a:p>
          <a:p>
            <a:r>
              <a:rPr lang="en-US" dirty="0"/>
              <a:t>Example: Show employee experience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(2)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46212" y="2046035"/>
            <a:ext cx="9296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TIMESTAMPDIFF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Part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FirstDate, SecondDate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08012" y="4343400"/>
            <a:ext cx="10666412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`employee_id`, `first_name`, `last_name`,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TIMESTAMPDIFF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year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`hire_date`, '2017-05-31')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AS 'Years In Service'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`employees`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01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DATE_FORMAT </a:t>
            </a:r>
            <a:r>
              <a:rPr lang="en-US" dirty="0"/>
              <a:t>– </a:t>
            </a:r>
            <a:r>
              <a:rPr lang="en-US" dirty="0" smtClean="0"/>
              <a:t>formats the date value according to the format</a:t>
            </a:r>
            <a:endParaRPr lang="en-US" dirty="0"/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NOW</a:t>
            </a:r>
            <a:r>
              <a:rPr lang="en-US" dirty="0" smtClean="0"/>
              <a:t> </a:t>
            </a:r>
            <a:r>
              <a:rPr lang="en-US" dirty="0"/>
              <a:t>– obtain current date and 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(3)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26756" y="2261901"/>
            <a:ext cx="10700068" cy="1156620"/>
            <a:chOff x="2031532" y="1882270"/>
            <a:chExt cx="8101480" cy="11566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055812" y="1882270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DATE</a:t>
              </a:r>
              <a:r>
                <a:rPr lang="bg-BG" sz="2800" b="1" noProof="1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_</a:t>
              </a:r>
              <a:r>
                <a:rPr lang="en-US" sz="2800" b="1" noProof="1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FORMAT</a:t>
              </a:r>
              <a:r>
                <a:rPr lang="en-US" sz="28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Date,Format</a:t>
              </a:r>
              <a:r>
                <a:rPr lang="en-US" sz="28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031532" y="2526442"/>
              <a:ext cx="8077200" cy="5124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6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SELECT </a:t>
              </a:r>
              <a:r>
                <a:rPr lang="en-US" sz="26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DATE</a:t>
              </a:r>
              <a:r>
                <a:rPr lang="bg-BG" sz="26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_</a:t>
              </a:r>
              <a:r>
                <a:rPr lang="en-US" sz="2600" b="1" noProof="1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FORMAT</a:t>
              </a:r>
              <a:r>
                <a:rPr lang="en-US" sz="26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6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'2017/05/31', </a:t>
              </a:r>
              <a:r>
                <a:rPr lang="en-US" sz="26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'</a:t>
              </a:r>
              <a:r>
                <a:rPr lang="en-US" sz="26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%Y %b %D') AS </a:t>
              </a:r>
              <a:r>
                <a:rPr lang="en-US" sz="26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'</a:t>
              </a:r>
              <a:r>
                <a:rPr lang="en-US" sz="26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Date</a:t>
              </a:r>
              <a:r>
                <a:rPr lang="en-US" sz="26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'</a:t>
              </a:r>
              <a:r>
                <a:rPr lang="en-US" sz="26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;</a:t>
              </a:r>
              <a:endPara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54224" y="4953000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NOW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89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Selecting results by partial match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1224438"/>
            <a:ext cx="5029202" cy="33475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6129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#MYSQL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41424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Wildcards are used with </a:t>
            </a:r>
            <a:r>
              <a:rPr lang="en-US" dirty="0">
                <a:solidFill>
                  <a:schemeClr val="accent1"/>
                </a:solidFill>
              </a:rPr>
              <a:t>WHERE </a:t>
            </a:r>
            <a:r>
              <a:rPr lang="en-US" dirty="0"/>
              <a:t>to filter for partial match</a:t>
            </a:r>
          </a:p>
          <a:p>
            <a:r>
              <a:rPr lang="en-US" dirty="0"/>
              <a:t>Similar to Regular Expressions</a:t>
            </a:r>
          </a:p>
          <a:p>
            <a:r>
              <a:rPr lang="en-US" dirty="0"/>
              <a:t>Example: Find all employees who's first name starts with "Ro"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WHERE … LIKE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3412" y="3581400"/>
            <a:ext cx="7696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`id`, `first_name`, `last_name`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 `employees`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WHERE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`first_name`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LIKE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'Ro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484812" y="5257800"/>
            <a:ext cx="3651350" cy="611443"/>
          </a:xfrm>
          <a:prstGeom prst="wedgeRoundRectCallout">
            <a:avLst>
              <a:gd name="adj1" fmla="val 4219"/>
              <a:gd name="adj2" fmla="val -981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Wildcard symbol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42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characters include</a:t>
            </a:r>
          </a:p>
          <a:p>
            <a:pPr>
              <a:spcBef>
                <a:spcPts val="18600"/>
              </a:spcBef>
            </a:pPr>
            <a:r>
              <a:rPr lang="en-US" b="1" dirty="0">
                <a:solidFill>
                  <a:schemeClr val="accent1"/>
                </a:solidFill>
              </a:rPr>
              <a:t>\</a:t>
            </a:r>
            <a:r>
              <a:rPr lang="en-US" dirty="0" smtClean="0"/>
              <a:t> </a:t>
            </a:r>
            <a:r>
              <a:rPr lang="en-US" dirty="0"/>
              <a:t>– specify prefix to treat special characters as normal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Characters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8024" y="4951172"/>
            <a:ext cx="82327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`TrackID`, `Name`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`Track`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WHERE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`Name`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LIKE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wer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\!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%';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43544" y="2362200"/>
            <a:ext cx="82327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--any string, including zero-length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_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--any single </a:t>
            </a:r>
            <a:r>
              <a:rPr lang="en-US" sz="2800" b="1" noProof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character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82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REGEXP</a:t>
            </a:r>
            <a:r>
              <a:rPr lang="en-US" dirty="0" smtClean="0"/>
              <a:t> - </a:t>
            </a:r>
            <a:r>
              <a:rPr lang="en-US" dirty="0"/>
              <a:t>Pattern matching using regular 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895600"/>
            <a:ext cx="9601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`employee_id`, `first_name`, `last_name`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 `employees`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WHERE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`first_name`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REGEXP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^\[^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K\]{3}\$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18128" y="4692387"/>
            <a:ext cx="3651350" cy="611443"/>
          </a:xfrm>
          <a:prstGeom prst="wedgeRoundRectCallout">
            <a:avLst>
              <a:gd name="adj1" fmla="val 4219"/>
              <a:gd name="adj2" fmla="val -981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Regular expression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9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6970800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MySQL </a:t>
            </a:r>
            <a:r>
              <a:rPr lang="en-US" sz="3200" dirty="0"/>
              <a:t>Server provides various built-in functions</a:t>
            </a:r>
          </a:p>
          <a:p>
            <a:pPr>
              <a:lnSpc>
                <a:spcPct val="100000"/>
              </a:lnSpc>
              <a:spcBef>
                <a:spcPts val="15600"/>
              </a:spcBef>
            </a:pPr>
            <a:r>
              <a:rPr lang="en-US" sz="3200" dirty="0"/>
              <a:t>Using Wildcard, we can obtain results by partial string matches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1377953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3212" y="2438400"/>
            <a:ext cx="6858001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`employee_id`, `first_name`, `last_name`,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TIMESTAMPDIFF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year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`hire_date`, '2017-05-31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')</a:t>
            </a:r>
          </a:p>
          <a:p>
            <a:pPr>
              <a:lnSpc>
                <a:spcPct val="1050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AS 'Years In Service'</a:t>
            </a:r>
          </a:p>
          <a:p>
            <a:pPr>
              <a:lnSpc>
                <a:spcPct val="1050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`employees`</a:t>
            </a:r>
            <a:r>
              <a:rPr lang="bg-BG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Built-in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8031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75538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4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</a:t>
            </a:r>
            <a:r>
              <a:rPr lang="en-US" dirty="0" smtClean="0"/>
              <a:t>MySQL </a:t>
            </a:r>
            <a:r>
              <a:rPr lang="en-US" dirty="0"/>
              <a:t>Server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612" y="1752600"/>
            <a:ext cx="5867638" cy="586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2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/>
              <a:t> Functions – for </a:t>
            </a:r>
            <a:r>
              <a:rPr lang="en-US" dirty="0">
                <a:solidFill>
                  <a:schemeClr val="accent1"/>
                </a:solidFill>
              </a:rPr>
              <a:t>manipulating text</a:t>
            </a:r>
            <a:r>
              <a:rPr lang="en-US" dirty="0"/>
              <a:t>, both from table values or user input</a:t>
            </a:r>
          </a:p>
          <a:p>
            <a:pPr lvl="1"/>
            <a:r>
              <a:rPr lang="en-US" dirty="0"/>
              <a:t>E.g. concatenate column values</a:t>
            </a:r>
          </a:p>
          <a:p>
            <a:r>
              <a:rPr lang="en-US" dirty="0">
                <a:solidFill>
                  <a:schemeClr val="accent1"/>
                </a:solidFill>
              </a:rPr>
              <a:t>Math</a:t>
            </a:r>
            <a:r>
              <a:rPr lang="en-US" dirty="0"/>
              <a:t> Functions – calculations and working with aggregate data</a:t>
            </a:r>
          </a:p>
          <a:p>
            <a:pPr lvl="1"/>
            <a:r>
              <a:rPr lang="en-US" dirty="0"/>
              <a:t>E.g. perform geometry and currency operations</a:t>
            </a:r>
          </a:p>
          <a:p>
            <a:r>
              <a:rPr lang="en-US" dirty="0">
                <a:solidFill>
                  <a:schemeClr val="accent1"/>
                </a:solidFill>
              </a:rPr>
              <a:t>Date and Time </a:t>
            </a:r>
            <a:r>
              <a:rPr lang="en-US" dirty="0"/>
              <a:t>Functions</a:t>
            </a:r>
          </a:p>
          <a:p>
            <a:pPr lvl="1"/>
            <a:r>
              <a:rPr lang="en-US" dirty="0"/>
              <a:t>E.g. find length of timespan</a:t>
            </a:r>
          </a:p>
          <a:p>
            <a:r>
              <a:rPr lang="en-US" dirty="0"/>
              <a:t>Miscellaneous Functions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212" y="4065690"/>
            <a:ext cx="2459309" cy="24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2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713" y="1107649"/>
            <a:ext cx="5105400" cy="344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1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SUBSTRING</a:t>
            </a:r>
            <a:r>
              <a:rPr lang="en-US" dirty="0"/>
              <a:t> – extract part of a string</a:t>
            </a:r>
          </a:p>
          <a:p>
            <a:pPr>
              <a:spcBef>
                <a:spcPts val="14400"/>
              </a:spcBef>
            </a:pPr>
            <a:r>
              <a:rPr lang="en-US" dirty="0"/>
              <a:t>Example: get short summary of article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98613" y="1981200"/>
            <a:ext cx="8991598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Position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Length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308108" y="2823239"/>
            <a:ext cx="4273450" cy="611443"/>
          </a:xfrm>
          <a:prstGeom prst="wedgeRoundRectCallout">
            <a:avLst>
              <a:gd name="adj1" fmla="val -33986"/>
              <a:gd name="adj2" fmla="val -1128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Index is 1-based!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60412" y="4576586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`article_id`, `author`, `content`,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SUBSTRING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(`content`,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1, 200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AS </a:t>
            </a:r>
            <a:r>
              <a:rPr lang="en-US" sz="2800" dirty="0" smtClean="0"/>
              <a:t>'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Summary</a:t>
            </a:r>
            <a:r>
              <a:rPr lang="en-US" sz="2800" dirty="0"/>
              <a:t>'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FROM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`articles`;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4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REPLACE</a:t>
            </a:r>
            <a:r>
              <a:rPr lang="en-US" dirty="0"/>
              <a:t> – replace specific string with another</a:t>
            </a:r>
          </a:p>
          <a:p>
            <a:pPr>
              <a:spcBef>
                <a:spcPts val="10800"/>
              </a:spcBef>
            </a:pPr>
            <a:r>
              <a:rPr lang="en-US" dirty="0"/>
              <a:t>Example: censor the word </a:t>
            </a:r>
            <a:r>
              <a:rPr lang="en-US" dirty="0">
                <a:solidFill>
                  <a:schemeClr val="accent1"/>
                </a:solidFill>
              </a:rPr>
              <a:t>blood</a:t>
            </a:r>
            <a:r>
              <a:rPr lang="en-US" dirty="0"/>
              <a:t> from album names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17612" y="2133600"/>
            <a:ext cx="975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Pattern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Replacement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17612" y="4267200"/>
            <a:ext cx="9753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REPLACE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(`title`,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'blood', '*****')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AS </a:t>
            </a:r>
            <a:r>
              <a:rPr lang="en-US" sz="2800" dirty="0" smtClean="0"/>
              <a:t>'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Title</a:t>
            </a:r>
            <a:r>
              <a:rPr lang="en-US" sz="2800" dirty="0"/>
              <a:t>'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FROM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`album`;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6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LTRIM</a:t>
            </a:r>
            <a:r>
              <a:rPr lang="en-US" dirty="0"/>
              <a:t> &amp; </a:t>
            </a:r>
            <a:r>
              <a:rPr lang="en-US" dirty="0">
                <a:solidFill>
                  <a:schemeClr val="accent1"/>
                </a:solidFill>
              </a:rPr>
              <a:t>RTRIM</a:t>
            </a:r>
            <a:r>
              <a:rPr lang="en-US" dirty="0"/>
              <a:t> – remove </a:t>
            </a:r>
            <a:r>
              <a:rPr lang="en-US" dirty="0">
                <a:solidFill>
                  <a:schemeClr val="accent1"/>
                </a:solidFill>
              </a:rPr>
              <a:t>spaces</a:t>
            </a:r>
            <a:r>
              <a:rPr lang="en-US" dirty="0"/>
              <a:t> from either side of string</a:t>
            </a:r>
            <a:endParaRPr lang="en-US" dirty="0">
              <a:solidFill>
                <a:schemeClr val="accent1"/>
              </a:solidFill>
            </a:endParaRPr>
          </a:p>
          <a:p>
            <a:pPr>
              <a:spcBef>
                <a:spcPts val="11400"/>
              </a:spcBef>
            </a:pPr>
            <a:r>
              <a:rPr lang="en-US" dirty="0" smtClean="0">
                <a:solidFill>
                  <a:schemeClr val="accent1"/>
                </a:solidFill>
              </a:rPr>
              <a:t>CHAR_LENGTH</a:t>
            </a:r>
            <a:r>
              <a:rPr lang="en-US" dirty="0" smtClean="0"/>
              <a:t> </a:t>
            </a:r>
            <a:r>
              <a:rPr lang="en-US" dirty="0"/>
              <a:t>– count number of characters</a:t>
            </a:r>
          </a:p>
          <a:p>
            <a:pPr>
              <a:spcBef>
                <a:spcPts val="7800"/>
              </a:spcBef>
            </a:pPr>
            <a:r>
              <a:rPr lang="en-US" dirty="0" smtClean="0">
                <a:solidFill>
                  <a:schemeClr val="accent1"/>
                </a:solidFill>
              </a:rPr>
              <a:t>LENGHT</a:t>
            </a:r>
            <a:r>
              <a:rPr lang="en-US" dirty="0" smtClean="0"/>
              <a:t> </a:t>
            </a:r>
            <a:r>
              <a:rPr lang="en-US" dirty="0"/>
              <a:t>– get number of used bytes (double for Unicode)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22612" y="4027235"/>
            <a:ext cx="594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CHAR_LENGTH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22612" y="5703635"/>
            <a:ext cx="594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LENGTH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22612" y="1907404"/>
            <a:ext cx="5943600" cy="1085237"/>
            <a:chOff x="1217612" y="2023128"/>
            <a:chExt cx="4114800" cy="108523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217612" y="2023128"/>
              <a:ext cx="4114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LTRIM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217612" y="2563600"/>
              <a:ext cx="4114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RTRIM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93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2858</TotalTime>
  <Words>1465</Words>
  <Application>Microsoft Office PowerPoint</Application>
  <PresentationFormat>Custom</PresentationFormat>
  <Paragraphs>302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 16x9</vt:lpstr>
      <vt:lpstr>Built-in Functions</vt:lpstr>
      <vt:lpstr>Table of Contents</vt:lpstr>
      <vt:lpstr>Questions</vt:lpstr>
      <vt:lpstr>Functions in MySQL Server</vt:lpstr>
      <vt:lpstr>SQL Functions</vt:lpstr>
      <vt:lpstr>String Functions</vt:lpstr>
      <vt:lpstr>String Functions </vt:lpstr>
      <vt:lpstr>String Functions (2)</vt:lpstr>
      <vt:lpstr>String Functions (3)</vt:lpstr>
      <vt:lpstr>String Functions (4)</vt:lpstr>
      <vt:lpstr>Problem: Obfuscate CC Numbers</vt:lpstr>
      <vt:lpstr>Solution : Obfuscate CC Numbers</vt:lpstr>
      <vt:lpstr>String Functions (6)</vt:lpstr>
      <vt:lpstr>String Functions (7)</vt:lpstr>
      <vt:lpstr>Math Functions</vt:lpstr>
      <vt:lpstr>Math Functions</vt:lpstr>
      <vt:lpstr>Math Functions (2)</vt:lpstr>
      <vt:lpstr>Example: Line Length</vt:lpstr>
      <vt:lpstr>Math Functions (3)</vt:lpstr>
      <vt:lpstr>Problem: Pallets</vt:lpstr>
      <vt:lpstr>Solution : Pallets</vt:lpstr>
      <vt:lpstr>Math Functions (4)</vt:lpstr>
      <vt:lpstr>Date Functions</vt:lpstr>
      <vt:lpstr>Date Functions</vt:lpstr>
      <vt:lpstr>Problem: Quarterly Report</vt:lpstr>
      <vt:lpstr>Solution: Quarterly Report</vt:lpstr>
      <vt:lpstr>Date Functions (2)</vt:lpstr>
      <vt:lpstr>Date Functions (3)</vt:lpstr>
      <vt:lpstr>Wildcards</vt:lpstr>
      <vt:lpstr>Using WHERE … LIKE</vt:lpstr>
      <vt:lpstr>Wildcard Characters</vt:lpstr>
      <vt:lpstr>Using Regular Expression</vt:lpstr>
      <vt:lpstr>Summary</vt:lpstr>
      <vt:lpstr>Built-in Functions</vt:lpstr>
      <vt:lpstr>License</vt:lpstr>
      <vt:lpstr>Free Trainings @ Software University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Иван Иванов</cp:lastModifiedBy>
  <cp:revision>141</cp:revision>
  <dcterms:created xsi:type="dcterms:W3CDTF">2014-01-02T17:00:34Z</dcterms:created>
  <dcterms:modified xsi:type="dcterms:W3CDTF">2017-05-31T14:18:15Z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