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394" r:id="rId3"/>
    <p:sldId id="513" r:id="rId4"/>
    <p:sldId id="584" r:id="rId5"/>
    <p:sldId id="573" r:id="rId6"/>
    <p:sldId id="574" r:id="rId7"/>
    <p:sldId id="576" r:id="rId8"/>
    <p:sldId id="577" r:id="rId9"/>
    <p:sldId id="579" r:id="rId10"/>
    <p:sldId id="578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70" r:id="rId19"/>
    <p:sldId id="522" r:id="rId20"/>
    <p:sldId id="571" r:id="rId21"/>
    <p:sldId id="572" r:id="rId22"/>
    <p:sldId id="524" r:id="rId23"/>
    <p:sldId id="525" r:id="rId24"/>
    <p:sldId id="526" r:id="rId25"/>
    <p:sldId id="527" r:id="rId26"/>
    <p:sldId id="528" r:id="rId27"/>
    <p:sldId id="581" r:id="rId28"/>
    <p:sldId id="580" r:id="rId29"/>
    <p:sldId id="585" r:id="rId30"/>
    <p:sldId id="583" r:id="rId31"/>
    <p:sldId id="486" r:id="rId32"/>
    <p:sldId id="586" r:id="rId33"/>
    <p:sldId id="443" r:id="rId34"/>
    <p:sldId id="393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BA2D333-F384-4684-A27F-8AF602D2A53F}">
          <p14:sldIdLst>
            <p14:sldId id="394"/>
            <p14:sldId id="513"/>
            <p14:sldId id="584"/>
          </p14:sldIdLst>
        </p14:section>
        <p14:section name="Array" id="{8424C205-70F3-4B66-81A5-CF405D80D344}">
          <p14:sldIdLst>
            <p14:sldId id="573"/>
            <p14:sldId id="574"/>
            <p14:sldId id="576"/>
            <p14:sldId id="577"/>
            <p14:sldId id="579"/>
            <p14:sldId id="578"/>
          </p14:sldIdLst>
        </p14:section>
        <p14:section name="Multidimensional Arrays" id="{842B3FD8-AC6F-48F5-88AC-9F6C23C1D53B}">
          <p14:sldIdLst>
            <p14:sldId id="514"/>
            <p14:sldId id="515"/>
            <p14:sldId id="516"/>
            <p14:sldId id="517"/>
            <p14:sldId id="518"/>
            <p14:sldId id="519"/>
            <p14:sldId id="520"/>
            <p14:sldId id="570"/>
            <p14:sldId id="522"/>
            <p14:sldId id="571"/>
            <p14:sldId id="572"/>
          </p14:sldIdLst>
        </p14:section>
        <p14:section name="Jagged Arrays" id="{552FF4B7-7164-47D7-880C-531801E66938}">
          <p14:sldIdLst>
            <p14:sldId id="524"/>
            <p14:sldId id="525"/>
            <p14:sldId id="526"/>
            <p14:sldId id="527"/>
            <p14:sldId id="528"/>
            <p14:sldId id="581"/>
            <p14:sldId id="580"/>
            <p14:sldId id="585"/>
            <p14:sldId id="583"/>
          </p14:sldIdLst>
        </p14:section>
        <p14:section name="Conclusion" id="{B0427953-7084-47A4-A610-DC57FECABA32}">
          <p14:sldIdLst>
            <p14:sldId id="486"/>
            <p14:sldId id="586"/>
            <p14:sldId id="443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7F7F7F"/>
    <a:srgbClr val="FFFFFF"/>
    <a:srgbClr val="C6C0AA"/>
    <a:srgbClr val="F9F0AB"/>
    <a:srgbClr val="F9E6AB"/>
    <a:srgbClr val="F9FAAB"/>
    <a:srgbClr val="767691"/>
    <a:srgbClr val="7676AA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59" autoAdjust="0"/>
    <p:restoredTop sz="94660" autoAdjust="0"/>
  </p:normalViewPr>
  <p:slideViewPr>
    <p:cSldViewPr>
      <p:cViewPr varScale="1">
        <p:scale>
          <a:sx n="74" d="100"/>
          <a:sy n="74" d="100"/>
        </p:scale>
        <p:origin x="29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4072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41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7379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98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003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767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85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1#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1#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81#0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1#0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java-fundamentals" TargetMode="External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java-book/" TargetMode="Externa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81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48025" y="775486"/>
            <a:ext cx="7618286" cy="1722378"/>
          </a:xfrm>
        </p:spPr>
        <p:txBody>
          <a:bodyPr>
            <a:normAutofit/>
          </a:bodyPr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22612" y="2574064"/>
            <a:ext cx="8443700" cy="716724"/>
          </a:xfrm>
        </p:spPr>
        <p:txBody>
          <a:bodyPr>
            <a:noAutofit/>
          </a:bodyPr>
          <a:lstStyle/>
          <a:p>
            <a:r>
              <a:rPr lang="en-US" sz="3200" dirty="0"/>
              <a:t>Using Array of Arrays, Matrices and Cubes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smtClean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5" name="Picture 14" descr="http://softuni.b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9812" y="3968769"/>
            <a:ext cx="2133598" cy="23414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5100461" y="3806199"/>
            <a:ext cx="149464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047" y="3612558"/>
            <a:ext cx="3908254" cy="219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51551" y="3826819"/>
            <a:ext cx="8938472" cy="82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Multidimensional Arrays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51551" y="4647419"/>
            <a:ext cx="8938472" cy="688256"/>
          </a:xfrm>
        </p:spPr>
        <p:txBody>
          <a:bodyPr/>
          <a:lstStyle/>
          <a:p>
            <a:r>
              <a:rPr lang="en-US" dirty="0" smtClean="0"/>
              <a:t>Using Array of Arrays, Matrices </a:t>
            </a:r>
          </a:p>
          <a:p>
            <a:r>
              <a:rPr lang="en-US" dirty="0" smtClean="0"/>
              <a:t>and Cubes</a:t>
            </a:r>
            <a:endParaRPr lang="en-US" dirty="0"/>
          </a:p>
        </p:txBody>
      </p:sp>
      <p:pic>
        <p:nvPicPr>
          <p:cNvPr id="39937" name="Picture 1" descr="C:\Trash\coordinate-system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433" t="-3828" r="-3004" b="-3350"/>
          <a:stretch>
            <a:fillRect/>
          </a:stretch>
        </p:blipFill>
        <p:spPr bwMode="auto">
          <a:xfrm>
            <a:off x="4794857" y="1515577"/>
            <a:ext cx="2241181" cy="2024293"/>
          </a:xfrm>
          <a:prstGeom prst="roundRect">
            <a:avLst>
              <a:gd name="adj" fmla="val 595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95062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 </a:t>
            </a:r>
            <a:r>
              <a:rPr lang="en-US" dirty="0"/>
              <a:t>is a systematic arrangement of similar objects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Multidimensional arrays</a:t>
            </a:r>
            <a:r>
              <a:rPr lang="en-US" dirty="0" smtClean="0"/>
              <a:t> have more than one dimension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most used multidimensional arrays are the 2-dimensional</a:t>
            </a:r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Multidimensional Array?</a:t>
            </a:r>
            <a:endParaRPr lang="bg-BG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71" y="3087631"/>
            <a:ext cx="6648599" cy="3437371"/>
          </a:xfrm>
          <a:prstGeom prst="rect">
            <a:avLst/>
          </a:prstGeom>
        </p:spPr>
      </p:pic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8576677" y="3172196"/>
            <a:ext cx="2379469" cy="689763"/>
          </a:xfrm>
          <a:prstGeom prst="wedgeRoundRectCallout">
            <a:avLst>
              <a:gd name="adj1" fmla="val -102702"/>
              <a:gd name="adj2" fmla="val 1622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Row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1" name="AutoShape 23"/>
          <p:cNvSpPr>
            <a:spLocks noChangeArrowheads="1"/>
          </p:cNvSpPr>
          <p:nvPr/>
        </p:nvSpPr>
        <p:spPr bwMode="auto">
          <a:xfrm>
            <a:off x="8801971" y="5334000"/>
            <a:ext cx="2379469" cy="689763"/>
          </a:xfrm>
          <a:prstGeom prst="wedgeRoundRectCallout">
            <a:avLst>
              <a:gd name="adj1" fmla="val -95808"/>
              <a:gd name="adj2" fmla="val -1124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Col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8356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/>
          <a:lstStyle/>
          <a:p>
            <a:r>
              <a:rPr lang="en-US" dirty="0" smtClean="0"/>
              <a:t>Declaring multidimensional arrays: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Creating a multidimensional array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Must specify the size of each dimension</a:t>
            </a:r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Declaring and Creating Multidimensional Arrays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760414" y="1752600"/>
            <a:ext cx="10667998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[][]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intMatrix;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float[][]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floatMatrix;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String[][][]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strCube;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3573" name="Rectangle 5"/>
          <p:cNvSpPr>
            <a:spLocks noChangeArrowheads="1"/>
          </p:cNvSpPr>
          <p:nvPr/>
        </p:nvSpPr>
        <p:spPr bwMode="auto">
          <a:xfrm>
            <a:off x="760414" y="5181600"/>
            <a:ext cx="10667998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intMatrix = new 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int[3][4]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float[][]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floatMatrix = new 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float[8][2]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String[][][]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stringCube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String[5][5][5]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40289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Initializing with values multidimensional array: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Matrices are represented by a list of rows</a:t>
            </a:r>
          </a:p>
          <a:p>
            <a:pPr lvl="1"/>
            <a:r>
              <a:rPr lang="en-US" dirty="0" smtClean="0"/>
              <a:t>Rows consist of list of values</a:t>
            </a:r>
          </a:p>
        </p:txBody>
      </p:sp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Initializing Multidimensional Arrays</a:t>
            </a:r>
            <a:endParaRPr lang="bg-BG" dirty="0"/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760412" y="2101403"/>
            <a:ext cx="106680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[][]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 =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{1, 2, 3, 4},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row 0 values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{5, 6, 7, 8}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row 1 values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078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Autofit/>
          </a:bodyPr>
          <a:lstStyle/>
          <a:p>
            <a:r>
              <a:rPr lang="en-US" dirty="0" smtClean="0"/>
              <a:t>Accessing Elements</a:t>
            </a:r>
            <a:endParaRPr lang="bg-BG" dirty="0"/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Accessing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-dimensional array element: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Getting element value example: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Setting element value example:</a:t>
            </a:r>
            <a:endParaRPr lang="en-US" dirty="0"/>
          </a:p>
        </p:txBody>
      </p:sp>
      <p:sp>
        <p:nvSpPr>
          <p:cNvPr id="561156" name="Rectangle 4"/>
          <p:cNvSpPr>
            <a:spLocks noChangeArrowheads="1"/>
          </p:cNvSpPr>
          <p:nvPr/>
        </p:nvSpPr>
        <p:spPr bwMode="auto">
          <a:xfrm>
            <a:off x="684212" y="1848479"/>
            <a:ext cx="105156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nDimensionalArray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[index</a:t>
            </a:r>
            <a:r>
              <a:rPr lang="en-US" sz="2200" b="1" baseline="-25000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[index</a:t>
            </a:r>
            <a:r>
              <a:rPr lang="en-US" sz="2200" b="1" baseline="-25000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561159" name="Rectangle 7"/>
          <p:cNvSpPr>
            <a:spLocks noChangeArrowheads="1"/>
          </p:cNvSpPr>
          <p:nvPr/>
        </p:nvSpPr>
        <p:spPr bwMode="auto">
          <a:xfrm>
            <a:off x="684212" y="3225673"/>
            <a:ext cx="71628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[][]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 = {{1, 2}, {3, 4}}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element</a:t>
            </a:r>
            <a:r>
              <a:rPr lang="en-US" sz="2200" b="1" baseline="-250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array[1][1]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element</a:t>
            </a:r>
            <a:r>
              <a:rPr lang="en-US" sz="2200" b="1" baseline="-25000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4</a:t>
            </a:r>
          </a:p>
        </p:txBody>
      </p:sp>
      <p:sp>
        <p:nvSpPr>
          <p:cNvPr id="561160" name="Rectangle 8"/>
          <p:cNvSpPr>
            <a:spLocks noChangeArrowheads="1"/>
          </p:cNvSpPr>
          <p:nvPr/>
        </p:nvSpPr>
        <p:spPr bwMode="auto">
          <a:xfrm>
            <a:off x="684211" y="4852399"/>
            <a:ext cx="10515601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[][]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 = new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int[3][4];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= 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&lt; array.length;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= 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&lt; array[0].length;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array[row][col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row + col;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85211" y="2590800"/>
            <a:ext cx="1981201" cy="1981200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687855"/>
              </p:ext>
            </p:extLst>
          </p:nvPr>
        </p:nvGraphicFramePr>
        <p:xfrm>
          <a:off x="8893979" y="2777837"/>
          <a:ext cx="1645920" cy="16459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9967668" y="3859744"/>
            <a:ext cx="635487" cy="615680"/>
          </a:xfrm>
          <a:prstGeom prst="ellipse">
            <a:avLst/>
          </a:prstGeom>
          <a:noFill/>
          <a:ln w="57150">
            <a:solidFill>
              <a:schemeClr val="tx2">
                <a:lumMod val="9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 b="1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3173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5" grpId="0" uiExpand="1" build="p"/>
      <p:bldP spid="561156" grpId="0" animBg="1"/>
      <p:bldP spid="561159" grpId="0" animBg="1"/>
      <p:bldP spid="561160" grpId="0" animBg="1"/>
      <p:bldP spid="8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Matrix – Example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608012" y="1015802"/>
            <a:ext cx="109584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rows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cols = Integer.parseInt(scanner.nextLine());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matrix = new </a:t>
            </a:r>
            <a:r>
              <a:rPr lang="en-US" sz="23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int[rows][cols</a:t>
            </a:r>
            <a:r>
              <a:rPr lang="en-US" sz="23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 = 0; </a:t>
            </a:r>
            <a:r>
              <a:rPr lang="en-US" sz="23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&lt; rows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column = 0; </a:t>
            </a:r>
            <a:r>
              <a:rPr lang="en-US" sz="23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 &lt; cols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column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String.format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3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matrix[%1$d][%2$d]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row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column));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String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inputNumber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matrix[row][column]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Integer.parseInt(inputNumber);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764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matrix from the console</a:t>
            </a:r>
          </a:p>
          <a:p>
            <a:r>
              <a:rPr lang="en-US" dirty="0" smtClean="0"/>
              <a:t>Print </a:t>
            </a:r>
            <a:r>
              <a:rPr lang="en-US" dirty="0"/>
              <a:t>number of rows</a:t>
            </a:r>
          </a:p>
          <a:p>
            <a:r>
              <a:rPr lang="en-US" dirty="0"/>
              <a:t>Print number of </a:t>
            </a:r>
            <a:r>
              <a:rPr lang="en-US" dirty="0" smtClean="0"/>
              <a:t>columns</a:t>
            </a:r>
          </a:p>
          <a:p>
            <a:r>
              <a:rPr lang="en-US" dirty="0" smtClean="0"/>
              <a:t>Print the sum of given array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Sum of All Elements of Matrix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2817812" y="4267200"/>
            <a:ext cx="54102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int[][] matrix =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5, 2, 3, 1 },</a:t>
            </a:r>
          </a:p>
          <a:p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9, 2, 4 },</a:t>
            </a:r>
          </a:p>
          <a:p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9, 8, 6, 11 }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40879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</a:t>
            </a:r>
            <a:r>
              <a:rPr lang="en-US" dirty="0" smtClean="0"/>
              <a:t>All elements </a:t>
            </a:r>
            <a:r>
              <a:rPr lang="en-US" dirty="0"/>
              <a:t>of Matrix 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684212" y="1752600"/>
            <a:ext cx="108204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main(String[] args)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int[][] matrix = new int[4][4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matrix.length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matrix[0].length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 = 0; row &lt; 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matrix.length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col = 0; col &lt; </a:t>
            </a:r>
            <a:r>
              <a:rPr lang="en-US" sz="22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matrix[row].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System.out.print(matrix[row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][col] + " ");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7847012" y="2286000"/>
            <a:ext cx="3070504" cy="1012172"/>
          </a:xfrm>
          <a:prstGeom prst="wedgeRoundRectCallout">
            <a:avLst>
              <a:gd name="adj1" fmla="val -107601"/>
              <a:gd name="adj2" fmla="val -15872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Gets length of 0</a:t>
            </a:r>
            <a:r>
              <a:rPr lang="en-US" sz="25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</a:t>
            </a:r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dimension (rows)</a:t>
            </a:r>
            <a:endParaRPr lang="bg-BG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287634" y="4800600"/>
            <a:ext cx="3070504" cy="1012172"/>
          </a:xfrm>
          <a:prstGeom prst="wedgeRoundRectCallout">
            <a:avLst>
              <a:gd name="adj1" fmla="val -31115"/>
              <a:gd name="adj2" fmla="val -112547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Gets length of 1</a:t>
            </a:r>
            <a:r>
              <a:rPr lang="en-US" sz="25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</a:t>
            </a:r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 dimension (columns)</a:t>
            </a:r>
            <a:endParaRPr lang="bg-BG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001" y="6063337"/>
            <a:ext cx="112348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</a:rPr>
              <a:t>Check your solution here: </a:t>
            </a:r>
            <a:r>
              <a:rPr lang="en-US" u="sn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hlinkClick r:id="rId2"/>
              </a:rPr>
              <a:t>https://judge.softuni.bg/Contests/Practice/Index/381#0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2210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955" y="32206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 smtClean="0"/>
              <a:t>Problem: Find Specific Square in Matrix</a:t>
            </a:r>
            <a:endParaRPr lang="bg-BG" dirty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>
          <a:xfrm>
            <a:off x="199033" y="1016220"/>
            <a:ext cx="11430000" cy="55356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Find 2x2 square with max sum in given matrix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 </a:t>
            </a:r>
            <a:r>
              <a:rPr lang="en-US" dirty="0"/>
              <a:t> </a:t>
            </a:r>
            <a:r>
              <a:rPr lang="en-US" dirty="0" smtClean="0"/>
              <a:t>matrix </a:t>
            </a:r>
            <a:r>
              <a:rPr lang="en-US" dirty="0"/>
              <a:t>from the </a:t>
            </a:r>
            <a:r>
              <a:rPr lang="en-US" dirty="0" smtClean="0"/>
              <a:t>console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Find biggest sum of 2x2 submatrix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Print result like new matrix 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1825413" y="4215521"/>
            <a:ext cx="3581400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[][]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{7, 1, 3, 3, 2, 1},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{1, 3, 9, 8, 5, 6},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{4, 6, 7, 9, 1, 0} </a:t>
            </a:r>
            <a:b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90853" name="Rectangle 5"/>
          <p:cNvSpPr>
            <a:spLocks noChangeArrowheads="1"/>
          </p:cNvSpPr>
          <p:nvPr/>
        </p:nvSpPr>
        <p:spPr bwMode="auto">
          <a:xfrm>
            <a:off x="3275012" y="4961439"/>
            <a:ext cx="914400" cy="68580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6568798" y="5062022"/>
            <a:ext cx="1371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102383" y="4904229"/>
            <a:ext cx="850812" cy="8002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921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Find Specific Square in Matrix</a:t>
            </a:r>
            <a:endParaRPr lang="bg-BG" dirty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>
          <a:xfrm>
            <a:off x="258960" y="1001197"/>
            <a:ext cx="11534789" cy="52037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Finding maximal sum of 2x2 submatrix</a:t>
            </a:r>
            <a:endParaRPr lang="bg-BG" sz="3600" dirty="0"/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798512" y="1814124"/>
            <a:ext cx="105918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bestSum = Integer.MIN_VALUE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resultRow;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resultCol;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 = 0; 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&lt; matrix.length - 1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col = 0; 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&lt; matrix[row].length - 1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matrix[row][col]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matrix[row][col + 1]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matrix[row + 1][col]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matrix[row + 1][col + 1]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(sum &gt; bestSum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bestSum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resultRow = row;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resultCol = col;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7001" y="6105793"/>
            <a:ext cx="112348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</a:rPr>
              <a:t>Check your solution here: </a:t>
            </a:r>
            <a:r>
              <a:rPr lang="en-US" u="sn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hlinkClick r:id="rId2"/>
              </a:rPr>
              <a:t>https://judge.softuni.bg/Contests/Practice/Index/381#0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595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Table of Contents</a:t>
            </a:r>
            <a:endParaRPr lang="bg-BG" sz="4400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</a:pPr>
            <a:r>
              <a:rPr lang="en-US" sz="4000" dirty="0" smtClean="0"/>
              <a:t>Array Overview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</a:pPr>
            <a:r>
              <a:rPr lang="en-US" sz="4000" dirty="0"/>
              <a:t>Matrices and Multidimensional Arrays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</a:pPr>
            <a:r>
              <a:rPr lang="en-US" sz="4000" dirty="0"/>
              <a:t>Jagged Arrays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</a:pPr>
            <a:endParaRPr lang="en-US" sz="4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 descr="http://png-3.findicons.com/files/icons/1233/somatic_rebirth_apps/256/dictiona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2" y="4038600"/>
            <a:ext cx="2274101" cy="227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27358" y="2288732"/>
            <a:ext cx="3053465" cy="393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29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02378"/>
            <a:ext cx="10363200" cy="737501"/>
          </a:xfrm>
        </p:spPr>
        <p:txBody>
          <a:bodyPr/>
          <a:lstStyle/>
          <a:p>
            <a:r>
              <a:rPr lang="en-US" sz="4800" dirty="0"/>
              <a:t>Practice: Using Multidimensional Arrays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12" y="914400"/>
            <a:ext cx="3524026" cy="36375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981200"/>
            <a:ext cx="5320513" cy="194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4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012" y="4284801"/>
            <a:ext cx="7924800" cy="820600"/>
          </a:xfrm>
        </p:spPr>
        <p:txBody>
          <a:bodyPr/>
          <a:lstStyle/>
          <a:p>
            <a:r>
              <a:rPr lang="en-US" dirty="0" smtClean="0"/>
              <a:t>Jagged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2012" y="5222080"/>
            <a:ext cx="7924800" cy="1365365"/>
          </a:xfrm>
        </p:spPr>
        <p:txBody>
          <a:bodyPr/>
          <a:lstStyle/>
          <a:p>
            <a:r>
              <a:rPr lang="en-US" dirty="0" smtClean="0"/>
              <a:t>What are Jagged Arrays and How to Use Them</a:t>
            </a:r>
            <a:endParaRPr lang="en-US" dirty="0"/>
          </a:p>
        </p:txBody>
      </p:sp>
      <p:pic>
        <p:nvPicPr>
          <p:cNvPr id="1026" name="Picture 2" descr="buzz, google, google buzz, shap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2" y="8382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862" y="1481320"/>
            <a:ext cx="3816350" cy="210008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ContrastingRightFacing">
              <a:rot lat="603366" lon="19572443" rev="2042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018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Jagged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Jagged arrays </a:t>
            </a:r>
            <a:r>
              <a:rPr lang="en-US" dirty="0" smtClean="0"/>
              <a:t>are multidimensional arrays</a:t>
            </a:r>
          </a:p>
          <a:p>
            <a:pPr lvl="1"/>
            <a:r>
              <a:rPr lang="en-US" dirty="0" smtClean="0"/>
              <a:t>But each dimension has different size</a:t>
            </a:r>
          </a:p>
          <a:p>
            <a:pPr lvl="1"/>
            <a:r>
              <a:rPr lang="en-US" dirty="0" smtClean="0"/>
              <a:t>A jagged array is an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 of arrays</a:t>
            </a:r>
          </a:p>
          <a:p>
            <a:pPr lvl="1"/>
            <a:r>
              <a:rPr lang="en-US" dirty="0" smtClean="0"/>
              <a:t>Each of the arrays has different length</a:t>
            </a:r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836612" y="4648200"/>
            <a:ext cx="10363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jagged = new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int[3][]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jagged[0] = new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jagged[1] = new int[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jagged[2] = new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28012" y="1458262"/>
            <a:ext cx="3338400" cy="2808937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780760"/>
              </p:ext>
            </p:extLst>
          </p:nvPr>
        </p:nvGraphicFramePr>
        <p:xfrm>
          <a:off x="8532812" y="1767840"/>
          <a:ext cx="2743200" cy="21945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 </a:t>
                      </a:r>
                      <a:endParaRPr 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7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4212" y="1295400"/>
            <a:ext cx="105918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= new Scanner(System.in);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 = new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int[5][]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 jagged.length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inputNumbers = scanner.nextLine().split(" ");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jagged[i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new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int[inputNumbers.length]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j = 0;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 &lt; jagged[i].length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j++) {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jagged[i][j]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Integer.parseInt(inputNumbers[j]);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Filling a Jagged Array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79412" y="1066800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6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Group Numbers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9412" y="990600"/>
            <a:ext cx="100584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Read a set of numbers and group them by their remainder when dividing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611" y="3048000"/>
            <a:ext cx="3820422" cy="2102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70012" y="3622106"/>
            <a:ext cx="4483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1, 4, 113, 55, 3, 1, 2, 66, 557, 124, 2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87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98512" y="1137821"/>
            <a:ext cx="105918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</a:t>
            </a:r>
            <a:r>
              <a:rPr lang="en-US" sz="20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{ 1, 4, 113, 55, 3, 1, 2, 66, 557, 124, 2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</a:t>
            </a:r>
            <a:r>
              <a:rPr lang="en-US" sz="20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sizes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int[3];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</a:t>
            </a:r>
            <a:r>
              <a:rPr lang="en-US" sz="20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offsets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int[3];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number : numbers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reminder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number % 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sizes[reminder]++;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[][] numbersByRemainder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new int[sizes[0]], new int[sizes[1]], new int[sizes[2]]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number : numbers) </a:t>
            </a:r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2000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reminder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number % 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</a:t>
            </a:r>
            <a:r>
              <a:rPr lang="en-US" sz="20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offsets[remainder]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numbersByRemainder[remainder][index]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offsets[remainder]++;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Group Numbers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1981200"/>
            <a:ext cx="2931028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7001" y="6294169"/>
            <a:ext cx="112348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</a:rPr>
              <a:t>Check your solution here: </a:t>
            </a:r>
            <a:r>
              <a:rPr lang="en-US" u="sn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hlinkClick r:id="rId3"/>
              </a:rPr>
              <a:t>https://judge.softuni.bg/Contests/Practice/Index/381#0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8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/>
              <a:t>Pascal Triangle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9412" y="990600"/>
            <a:ext cx="100584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Write a program which print on console Pascal Triangle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2" descr="http://www.mathsisfun.com/images/pascals-triangle-2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1" y="2971800"/>
            <a:ext cx="3028950" cy="27241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2971800"/>
            <a:ext cx="2951163" cy="272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1412" y="1295400"/>
            <a:ext cx="10806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pascalTriangle = new int[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currentWidth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currentHeight = 0; 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currentHeight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height; currentHeight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pascalTriangle[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currentHeight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new int[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currentWidth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pascalTriangle[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currentHeight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currentWidth++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currentRow[0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currentRow[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currentRow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.length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- 1] = 1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.length &gt; 2)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1; i &lt; 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.length - 1;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previousRow = pascalTriangle[</a:t>
            </a:r>
            <a:r>
              <a:rPr lang="en-US" sz="22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currentHeight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- 1];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previousRowSum = previousRow[i] + previousRow[i - 1];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currentRow[i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previousRowSum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Pascal Triangle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7001" y="6110981"/>
            <a:ext cx="112348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</a:rPr>
              <a:t>Check your solution here: </a:t>
            </a:r>
            <a:r>
              <a:rPr lang="en-US" u="sn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hlinkClick r:id="rId2"/>
              </a:rPr>
              <a:t>https://judge.softuni.bg/Contests/Practice/Index/381#0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8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954647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Nested lists can be used for representation of jagged array</a:t>
            </a:r>
          </a:p>
          <a:p>
            <a:pPr lvl="1"/>
            <a:r>
              <a:rPr lang="en-US" dirty="0" smtClean="0"/>
              <a:t>Can be </a:t>
            </a:r>
            <a:r>
              <a:rPr lang="en-US" dirty="0" smtClean="0">
                <a:solidFill>
                  <a:srgbClr val="F3BE60"/>
                </a:solidFill>
              </a:rPr>
              <a:t>initialized</a:t>
            </a:r>
            <a:r>
              <a:rPr lang="en-US" dirty="0" smtClean="0"/>
              <a:t> only main list which contains another lists</a:t>
            </a:r>
          </a:p>
          <a:p>
            <a:pPr lvl="1"/>
            <a:endParaRPr lang="en-US" sz="2000" dirty="0"/>
          </a:p>
          <a:p>
            <a:pPr lvl="1"/>
            <a:r>
              <a:rPr lang="en-US" dirty="0" smtClean="0"/>
              <a:t>You can </a:t>
            </a:r>
            <a:r>
              <a:rPr lang="en-US" dirty="0" smtClean="0">
                <a:solidFill>
                  <a:srgbClr val="F3BE60"/>
                </a:solidFill>
              </a:rPr>
              <a:t>initialize</a:t>
            </a:r>
            <a:r>
              <a:rPr lang="en-US" dirty="0" smtClean="0"/>
              <a:t> everything at once</a:t>
            </a:r>
          </a:p>
          <a:p>
            <a:pPr lvl="1"/>
            <a:endParaRPr lang="en-US" sz="1400" dirty="0"/>
          </a:p>
          <a:p>
            <a:pPr lvl="1"/>
            <a:endParaRPr lang="en-US" sz="2400" dirty="0" smtClean="0"/>
          </a:p>
          <a:p>
            <a:pPr lvl="1"/>
            <a:r>
              <a:rPr lang="en-US" dirty="0" smtClean="0"/>
              <a:t>Initialized with </a:t>
            </a:r>
            <a:r>
              <a:rPr lang="en-US" dirty="0" smtClean="0">
                <a:solidFill>
                  <a:srgbClr val="F3BE60"/>
                </a:solidFill>
              </a:rPr>
              <a:t>capacity</a:t>
            </a:r>
            <a:r>
              <a:rPr lang="en-US" dirty="0" smtClean="0"/>
              <a:t> will initialize capacity for main List, but not for the </a:t>
            </a:r>
            <a:r>
              <a:rPr lang="en-US" dirty="0" smtClean="0">
                <a:solidFill>
                  <a:srgbClr val="F3BE60"/>
                </a:solidFill>
              </a:rPr>
              <a:t>nested lists</a:t>
            </a:r>
            <a:endParaRPr lang="en-US" dirty="0">
              <a:solidFill>
                <a:srgbClr val="F3BE60"/>
              </a:solidFill>
            </a:endParaRP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61998" y="2255799"/>
            <a:ext cx="10515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</a:t>
            </a:r>
            <a:r>
              <a:rPr lang="en-US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listOLists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</a:t>
            </a:r>
            <a:r>
              <a:rPr lang="en-US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61998" y="3422563"/>
            <a:ext cx="1047750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ArrayList&lt;String&gt;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listOLists = 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ArrayList&lt;String&gt;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&gt;();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61998" y="5486400"/>
            <a:ext cx="1055211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ArrayList&lt;String&gt;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listOLists = </a:t>
            </a:r>
            <a:endParaRPr lang="en-US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ArrayList&lt;String&gt;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16769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02378"/>
            <a:ext cx="10363200" cy="737501"/>
          </a:xfrm>
        </p:spPr>
        <p:txBody>
          <a:bodyPr/>
          <a:lstStyle/>
          <a:p>
            <a:r>
              <a:rPr lang="en-US" sz="4800" dirty="0"/>
              <a:t>Practice: </a:t>
            </a:r>
            <a:r>
              <a:rPr lang="en-US" sz="4800" dirty="0" smtClean="0"/>
              <a:t>Jagged Arrays Manipulations 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12" y="914400"/>
            <a:ext cx="3524026" cy="36375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981200"/>
            <a:ext cx="5320513" cy="194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4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9600" b="1" dirty="0"/>
              <a:t>#</a:t>
            </a:r>
            <a:r>
              <a:rPr lang="en-US" sz="9600" b="1" dirty="0" smtClean="0"/>
              <a:t>JavaAdvanced</a:t>
            </a:r>
            <a:endParaRPr lang="en-US" sz="5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09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Multidimensional arrays </a:t>
            </a:r>
            <a:r>
              <a:rPr lang="en-US" dirty="0" smtClean="0"/>
              <a:t>have more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 than one dimension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Two-dimensional arrays are like tables</a:t>
            </a:r>
          </a:p>
          <a:p>
            <a:pPr marL="377887" lvl="1" indent="0">
              <a:lnSpc>
                <a:spcPct val="100000"/>
              </a:lnSpc>
              <a:buNone/>
            </a:pPr>
            <a:r>
              <a:rPr lang="en-US" dirty="0"/>
              <a:t> with rows and </a:t>
            </a:r>
            <a:r>
              <a:rPr lang="en-US" dirty="0" smtClean="0"/>
              <a:t>columns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Jagged arrays </a:t>
            </a:r>
            <a:r>
              <a:rPr lang="en-US" noProof="1" smtClean="0"/>
              <a:t>are arrays of arrays –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noProof="1" smtClean="0"/>
              <a:t>each element is an array itself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2895600"/>
            <a:ext cx="3290191" cy="244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https://softuni.bg/courses/java-fundamentals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37863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59843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smtClean="0"/>
              <a:t>This course (slides, examples, demos, videos, homework, etc.)</a:t>
            </a:r>
            <a:br>
              <a:rPr lang="en-US" smtClean="0"/>
            </a:br>
            <a:r>
              <a:rPr lang="en-US" smtClean="0"/>
              <a:t>is licensed under the "</a:t>
            </a:r>
            <a:r>
              <a:rPr lang="en-US" smtClean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smtClean="0">
                <a:hlinkClick r:id="rId3"/>
              </a:rPr>
              <a:t> 4.0 International</a:t>
            </a:r>
            <a:r>
              <a:rPr lang="en-US" smtClean="0"/>
              <a:t>" license</a:t>
            </a:r>
            <a:endParaRPr lang="en-US" sz="2000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Java</a:t>
            </a:r>
            <a:r>
              <a:rPr lang="en-US" sz="2000" dirty="0"/>
              <a:t>" book by </a:t>
            </a:r>
            <a:r>
              <a:rPr lang="en-US" sz="2000" dirty="0" err="1"/>
              <a:t>Svetlin</a:t>
            </a:r>
            <a:r>
              <a:rPr lang="en-US" sz="2000" dirty="0"/>
              <a:t> </a:t>
            </a:r>
            <a:r>
              <a:rPr lang="en-US" sz="2000" dirty="0" err="1"/>
              <a:t>Nakov</a:t>
            </a:r>
            <a:r>
              <a:rPr lang="en-US" sz="2000" dirty="0"/>
              <a:t> &amp; Co. </a:t>
            </a:r>
            <a:r>
              <a:rPr lang="en-US" sz="2000"/>
              <a:t>under </a:t>
            </a:r>
            <a:r>
              <a:rPr lang="en-US" sz="2000">
                <a:hlinkClick r:id="rId6"/>
              </a:rPr>
              <a:t>CC-BY-SA</a:t>
            </a:r>
            <a:r>
              <a:rPr lang="en-US" sz="2000"/>
              <a:t> </a:t>
            </a:r>
            <a:r>
              <a:rPr lang="en-US" sz="2000" smtClean="0"/>
              <a:t>license</a:t>
            </a:r>
            <a:endParaRPr lang="en-US" sz="2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6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1054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Arrays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442827">
            <a:off x="1962412" y="2244098"/>
            <a:ext cx="8219213" cy="215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4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programming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 </a:t>
            </a:r>
            <a:r>
              <a:rPr lang="en-US" dirty="0"/>
              <a:t>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Has </a:t>
            </a:r>
            <a:r>
              <a:rPr lang="en-US" dirty="0"/>
              <a:t>fixed size </a:t>
            </a:r>
            <a:r>
              <a:rPr lang="en-US" dirty="0" smtClean="0"/>
              <a:t>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243325" y="3472328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718889" y="3640106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522167" y="3798713"/>
            <a:ext cx="3232994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288307" y="3145943"/>
            <a:ext cx="2743200" cy="652770"/>
          </a:xfrm>
          <a:prstGeom prst="wedgeRoundRectCallout">
            <a:avLst>
              <a:gd name="adj1" fmla="val -78444"/>
              <a:gd name="adj2" fmla="val 622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3500034"/>
              </p:ext>
            </p:extLst>
          </p:nvPr>
        </p:nvGraphicFramePr>
        <p:xfrm>
          <a:off x="4643297" y="4278744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/>
                <a:gridCol w="588264"/>
                <a:gridCol w="588264"/>
                <a:gridCol w="588264"/>
                <a:gridCol w="588264"/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288307" y="5244382"/>
            <a:ext cx="2297391" cy="1098305"/>
          </a:xfrm>
          <a:prstGeom prst="wedgeRoundRectCallout">
            <a:avLst>
              <a:gd name="adj1" fmla="val -115008"/>
              <a:gd name="adj2" fmla="val -860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Element</a:t>
            </a:r>
            <a:br>
              <a:rPr lang="en-US" sz="2800" dirty="0" smtClean="0">
                <a:solidFill>
                  <a:srgbClr val="FFFFFF"/>
                </a:solidFill>
                <a:latin typeface="+mn-lt"/>
              </a:rPr>
            </a:br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of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an array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256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Allocating an array of 10 integers: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Assigning values to the array elements: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Accessing array elements by index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Arrays in Java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953904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rgbClr val="F3BE60"/>
                </a:solidFill>
              </a:rPr>
              <a:t>int[] </a:t>
            </a:r>
            <a:r>
              <a:rPr lang="en-US" dirty="0" smtClean="0"/>
              <a:t>numbers = new </a:t>
            </a:r>
            <a:r>
              <a:rPr lang="en-US" dirty="0">
                <a:solidFill>
                  <a:srgbClr val="F3BE60"/>
                </a:solidFill>
              </a:rPr>
              <a:t>int[10]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511731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for (int i=0; </a:t>
            </a:r>
            <a:r>
              <a:rPr lang="en-US" dirty="0"/>
              <a:t>i</a:t>
            </a:r>
            <a:r>
              <a:rPr lang="en-US" dirty="0" smtClean="0"/>
              <a:t> &lt; </a:t>
            </a:r>
            <a:r>
              <a:rPr lang="en-US" dirty="0" smtClean="0">
                <a:solidFill>
                  <a:srgbClr val="F3BE60"/>
                </a:solidFill>
              </a:rPr>
              <a:t>numbers.length</a:t>
            </a:r>
            <a:r>
              <a:rPr lang="en-US" dirty="0" smtClean="0"/>
              <a:t>; i++)</a:t>
            </a:r>
          </a:p>
          <a:p>
            <a:r>
              <a:rPr lang="en-US" dirty="0" smtClean="0"/>
              <a:t>    numbers[i] = i+1;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410200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numbers[3] = 20;</a:t>
            </a:r>
          </a:p>
          <a:p>
            <a:r>
              <a:rPr lang="en-US" dirty="0"/>
              <a:t>numbers[5] = numbers[2] + </a:t>
            </a:r>
            <a:r>
              <a:rPr lang="en-US" dirty="0" smtClean="0"/>
              <a:t>numbers[7];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3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3304"/>
            <a:ext cx="11804822" cy="5570355"/>
          </a:xfrm>
        </p:spPr>
        <p:txBody>
          <a:bodyPr/>
          <a:lstStyle/>
          <a:p>
            <a:r>
              <a:rPr lang="en-US" dirty="0" smtClean="0"/>
              <a:t>You may define an array of any type,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Strings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0" y="2030896"/>
            <a:ext cx="10210802" cy="4219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rgbClr val="F3BE60"/>
                </a:solidFill>
              </a:rPr>
              <a:t>String[] </a:t>
            </a:r>
            <a:r>
              <a:rPr lang="en-US" dirty="0" smtClean="0"/>
              <a:t>names = { "Peter", "Maria", "Katya", "Todor" };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 (int i = 0; </a:t>
            </a:r>
            <a:r>
              <a:rPr lang="en-US" dirty="0"/>
              <a:t>i</a:t>
            </a:r>
            <a:r>
              <a:rPr lang="en-US" dirty="0" smtClean="0"/>
              <a:t> &lt; names.length; i++) {</a:t>
            </a:r>
          </a:p>
          <a:p>
            <a:r>
              <a:rPr lang="en-US" dirty="0" smtClean="0"/>
              <a:t>  System.out.printf("</a:t>
            </a:r>
            <a:r>
              <a:rPr lang="en-US" dirty="0">
                <a:solidFill>
                  <a:srgbClr val="F3BE60"/>
                </a:solidFill>
              </a:rPr>
              <a:t>names[%d] = %s\n</a:t>
            </a:r>
            <a:r>
              <a:rPr lang="en-US" dirty="0" smtClean="0"/>
              <a:t>", i, names[i]);</a:t>
            </a:r>
          </a:p>
          <a:p>
            <a:r>
              <a:rPr lang="en-US" dirty="0" smtClean="0"/>
              <a:t>}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 (</a:t>
            </a:r>
            <a:r>
              <a:rPr lang="en-US" dirty="0">
                <a:solidFill>
                  <a:srgbClr val="F3BE60"/>
                </a:solidFill>
              </a:rPr>
              <a:t>String name : names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System.out.println(name);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F3BE60"/>
                </a:solidFill>
              </a:rPr>
              <a:t>names[4] = “Izdislav"</a:t>
            </a:r>
            <a:r>
              <a:rPr lang="en-US" dirty="0" smtClean="0"/>
              <a:t>; // ArrayIndexOutOfBoundsException</a:t>
            </a:r>
          </a:p>
          <a:p>
            <a:r>
              <a:rPr lang="en-US" dirty="0">
                <a:solidFill>
                  <a:srgbClr val="F3BE60"/>
                </a:solidFill>
              </a:rPr>
              <a:t>names.length = 5</a:t>
            </a:r>
            <a:r>
              <a:rPr lang="en-US" dirty="0" smtClean="0"/>
              <a:t>; // array.length is read-only field</a:t>
            </a:r>
          </a:p>
        </p:txBody>
      </p:sp>
    </p:spTree>
    <p:extLst>
      <p:ext uri="{BB962C8B-B14F-4D97-AF65-F5344CB8AC3E}">
        <p14:creationId xmlns:p14="http://schemas.microsoft.com/office/powerpoint/2010/main" val="371528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that:</a:t>
            </a:r>
          </a:p>
          <a:p>
            <a:pPr lvl="1"/>
            <a:r>
              <a:rPr lang="en-US" dirty="0"/>
              <a:t>Read array of strings from </a:t>
            </a:r>
            <a:r>
              <a:rPr lang="en-US" dirty="0" smtClean="0"/>
              <a:t>the console</a:t>
            </a:r>
            <a:endParaRPr lang="en-US" dirty="0"/>
          </a:p>
          <a:p>
            <a:pPr lvl="1"/>
            <a:r>
              <a:rPr lang="en-US" dirty="0"/>
              <a:t>Sort array alphabetically</a:t>
            </a:r>
          </a:p>
          <a:p>
            <a:pPr lvl="1"/>
            <a:r>
              <a:rPr lang="en-US" dirty="0"/>
              <a:t>Print new array to console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/>
              <a:t>Read, Sort and Print Array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873124" y="4191000"/>
            <a:ext cx="10439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names = { "Peter", "Maria", "Katya", "Todor" };</a:t>
            </a:r>
            <a:endParaRPr lang="en-US" b="1" noProof="1">
              <a:solidFill>
                <a:srgbClr val="F3BE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5942012" y="4876800"/>
            <a:ext cx="484632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62571" y="5566072"/>
            <a:ext cx="10439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names = { "</a:t>
            </a:r>
            <a:r>
              <a:rPr lang="en-US" b="1" dirty="0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Katya</a:t>
            </a:r>
            <a:r>
              <a:rPr lang="en-US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"Maria", </a:t>
            </a:r>
            <a:r>
              <a:rPr lang="en-US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Peter</a:t>
            </a:r>
            <a:r>
              <a:rPr lang="en-US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"Todor" </a:t>
            </a:r>
            <a:r>
              <a:rPr lang="en-US" b="1" noProof="1" smtClean="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b="1" noProof="1">
              <a:solidFill>
                <a:srgbClr val="F3BE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629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Read, Sort and Print Array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0" y="1295400"/>
            <a:ext cx="10210802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Scanner </a:t>
            </a:r>
            <a:r>
              <a:rPr lang="en-US" dirty="0"/>
              <a:t>scanner = new Scanner(System.in</a:t>
            </a:r>
            <a:r>
              <a:rPr lang="en-US" dirty="0" smtClean="0"/>
              <a:t>);</a:t>
            </a:r>
          </a:p>
          <a:p>
            <a:r>
              <a:rPr lang="en-US" dirty="0">
                <a:solidFill>
                  <a:srgbClr val="F3BE60"/>
                </a:solidFill>
              </a:rPr>
              <a:t>int n = scanner.nextInt();</a:t>
            </a:r>
          </a:p>
          <a:p>
            <a:r>
              <a:rPr lang="en-US" dirty="0" smtClean="0"/>
              <a:t>String</a:t>
            </a:r>
            <a:r>
              <a:rPr lang="en-US" dirty="0"/>
              <a:t>[] lines = new String[n];</a:t>
            </a:r>
          </a:p>
          <a:p>
            <a:r>
              <a:rPr lang="en-US" dirty="0" smtClean="0"/>
              <a:t>for </a:t>
            </a:r>
            <a:r>
              <a:rPr lang="en-US" dirty="0"/>
              <a:t>(int i = 0; i </a:t>
            </a:r>
            <a:r>
              <a:rPr lang="en-US" dirty="0" smtClean="0"/>
              <a:t>&lt;= </a:t>
            </a:r>
            <a:r>
              <a:rPr lang="en-US" dirty="0">
                <a:solidFill>
                  <a:srgbClr val="F3BE60"/>
                </a:solidFill>
              </a:rPr>
              <a:t>n</a:t>
            </a:r>
            <a:r>
              <a:rPr lang="en-US" dirty="0"/>
              <a:t>; i++)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3BE60"/>
                </a:solidFill>
              </a:rPr>
              <a:t>lines[i] = scanner.nextLine();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3BE60"/>
                </a:solidFill>
              </a:rPr>
              <a:t>Arrays.sort(lines);</a:t>
            </a:r>
          </a:p>
          <a:p>
            <a:r>
              <a:rPr lang="en-US" dirty="0"/>
              <a:t>      </a:t>
            </a:r>
          </a:p>
          <a:p>
            <a:r>
              <a:rPr lang="en-US" dirty="0" smtClean="0"/>
              <a:t>for </a:t>
            </a:r>
            <a:r>
              <a:rPr lang="en-US" dirty="0"/>
              <a:t>(int i = 0; i &lt; lines.length; i++)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3BE60"/>
                </a:solidFill>
              </a:rPr>
              <a:t>System.out.println(lines[i]);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77000" y="6110981"/>
            <a:ext cx="112348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</a:rPr>
              <a:t>Check your solution here: </a:t>
            </a:r>
            <a:r>
              <a:rPr lang="en-US" u="sng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hlinkClick r:id="rId2"/>
              </a:rPr>
              <a:t>https://judge.softuni.bg/Contests/Practice/Index/381#0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4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2003</Words>
  <Application>Microsoft Office PowerPoint</Application>
  <PresentationFormat>Custom</PresentationFormat>
  <Paragraphs>363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 16x9</vt:lpstr>
      <vt:lpstr>Multidimensional Arrays</vt:lpstr>
      <vt:lpstr>Table of Contents</vt:lpstr>
      <vt:lpstr>Have a Question?</vt:lpstr>
      <vt:lpstr>Arrays</vt:lpstr>
      <vt:lpstr>Arrays</vt:lpstr>
      <vt:lpstr>Working with Arrays in Java</vt:lpstr>
      <vt:lpstr>Arrays of Strings</vt:lpstr>
      <vt:lpstr>Problem: Read, Sort and Print Array</vt:lpstr>
      <vt:lpstr>Solution: Read, Sort and Print Array</vt:lpstr>
      <vt:lpstr>Multidimensional Arrays </vt:lpstr>
      <vt:lpstr>What is Multidimensional Array?</vt:lpstr>
      <vt:lpstr>Declaring and Creating Multidimensional Arrays</vt:lpstr>
      <vt:lpstr>Initializing Multidimensional Arrays</vt:lpstr>
      <vt:lpstr>Accessing Elements</vt:lpstr>
      <vt:lpstr>Reading a Matrix – Example</vt:lpstr>
      <vt:lpstr>Problem: Sum of All Elements of Matrix</vt:lpstr>
      <vt:lpstr>Solution: Sum of All elements of Matrix </vt:lpstr>
      <vt:lpstr>Problem: Find Specific Square in Matrix</vt:lpstr>
      <vt:lpstr>Solution: Find Specific Square in Matrix</vt:lpstr>
      <vt:lpstr>Practice: Using Multidimensional Arrays </vt:lpstr>
      <vt:lpstr>Jagged Arrays</vt:lpstr>
      <vt:lpstr>Jagged Arrays</vt:lpstr>
      <vt:lpstr>Filling a Jagged Array</vt:lpstr>
      <vt:lpstr>Problem: Group Numbers</vt:lpstr>
      <vt:lpstr>Solution: Group Numbers</vt:lpstr>
      <vt:lpstr>Problem: Pascal Triangle</vt:lpstr>
      <vt:lpstr>Solution: Pascal Triangle</vt:lpstr>
      <vt:lpstr>Nested Lists</vt:lpstr>
      <vt:lpstr>Practice: Jagged Arrays Manipulations </vt:lpstr>
      <vt:lpstr>Summary</vt:lpstr>
      <vt:lpstr>Java Syntax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Arrays</dc:title>
  <dc:subject>C# Advanced Course</dc:subject>
  <dc:creator/>
  <cp:keywords>Java, programming, course, SoftUni, Software University</cp:keywords>
  <dc:description>https://softuni.bg/courses/advanced-csharp/</dc:description>
  <cp:lastModifiedBy/>
  <cp:revision>1</cp:revision>
  <dcterms:created xsi:type="dcterms:W3CDTF">2014-01-02T17:00:34Z</dcterms:created>
  <dcterms:modified xsi:type="dcterms:W3CDTF">2017-01-16T15:26:14Z</dcterms:modified>
  <cp:category>programming, software engineering, quality code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