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40"/>
  </p:notesMasterIdLst>
  <p:handoutMasterIdLst>
    <p:handoutMasterId r:id="rId41"/>
  </p:handoutMasterIdLst>
  <p:sldIdLst>
    <p:sldId id="477" r:id="rId3"/>
    <p:sldId id="478" r:id="rId4"/>
    <p:sldId id="479" r:id="rId5"/>
    <p:sldId id="467" r:id="rId6"/>
    <p:sldId id="461" r:id="rId7"/>
    <p:sldId id="462" r:id="rId8"/>
    <p:sldId id="518" r:id="rId9"/>
    <p:sldId id="519" r:id="rId10"/>
    <p:sldId id="484" r:id="rId11"/>
    <p:sldId id="505" r:id="rId12"/>
    <p:sldId id="506" r:id="rId13"/>
    <p:sldId id="504" r:id="rId14"/>
    <p:sldId id="507" r:id="rId15"/>
    <p:sldId id="508" r:id="rId16"/>
    <p:sldId id="509" r:id="rId17"/>
    <p:sldId id="510" r:id="rId18"/>
    <p:sldId id="511" r:id="rId19"/>
    <p:sldId id="486" r:id="rId20"/>
    <p:sldId id="495" r:id="rId21"/>
    <p:sldId id="489" r:id="rId22"/>
    <p:sldId id="515" r:id="rId23"/>
    <p:sldId id="516" r:id="rId24"/>
    <p:sldId id="517" r:id="rId25"/>
    <p:sldId id="513" r:id="rId26"/>
    <p:sldId id="514" r:id="rId27"/>
    <p:sldId id="520" r:id="rId28"/>
    <p:sldId id="521" r:id="rId29"/>
    <p:sldId id="523" r:id="rId30"/>
    <p:sldId id="524" r:id="rId31"/>
    <p:sldId id="525" r:id="rId32"/>
    <p:sldId id="526" r:id="rId33"/>
    <p:sldId id="498" r:id="rId34"/>
    <p:sldId id="487" r:id="rId35"/>
    <p:sldId id="458" r:id="rId36"/>
    <p:sldId id="522" r:id="rId37"/>
    <p:sldId id="502" r:id="rId38"/>
    <p:sldId id="503" r:id="rId3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605C7C7-EBA4-4677-99B1-14BC347040D8}">
          <p14:sldIdLst>
            <p14:sldId id="477"/>
            <p14:sldId id="478"/>
            <p14:sldId id="479"/>
          </p14:sldIdLst>
        </p14:section>
        <p14:section name="Encapsulation" id="{0BE80E7B-6E27-4083-984C-6A0673986BC5}">
          <p14:sldIdLst>
            <p14:sldId id="467"/>
            <p14:sldId id="461"/>
            <p14:sldId id="462"/>
            <p14:sldId id="518"/>
            <p14:sldId id="519"/>
          </p14:sldIdLst>
        </p14:section>
        <p14:section name="Access Modifiers" id="{DCA0652F-575A-4E9F-A5F3-4C36DEB2F51F}">
          <p14:sldIdLst>
            <p14:sldId id="484"/>
            <p14:sldId id="505"/>
            <p14:sldId id="506"/>
            <p14:sldId id="504"/>
            <p14:sldId id="507"/>
            <p14:sldId id="508"/>
            <p14:sldId id="509"/>
            <p14:sldId id="510"/>
            <p14:sldId id="511"/>
            <p14:sldId id="486"/>
          </p14:sldIdLst>
        </p14:section>
        <p14:section name="Encapsulation in Java" id="{9AC24745-76AA-443A-8482-266CB255225C}">
          <p14:sldIdLst>
            <p14:sldId id="495"/>
            <p14:sldId id="489"/>
            <p14:sldId id="515"/>
            <p14:sldId id="516"/>
            <p14:sldId id="517"/>
            <p14:sldId id="513"/>
            <p14:sldId id="514"/>
            <p14:sldId id="520"/>
            <p14:sldId id="521"/>
            <p14:sldId id="523"/>
            <p14:sldId id="524"/>
            <p14:sldId id="525"/>
            <p14:sldId id="526"/>
            <p14:sldId id="498"/>
            <p14:sldId id="487"/>
            <p14:sldId id="458"/>
            <p14:sldId id="522"/>
            <p14:sldId id="502"/>
            <p14:sldId id="5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606"/>
    <a:srgbClr val="F3BE60"/>
    <a:srgbClr val="F9F0AB"/>
    <a:srgbClr val="F9E6AB"/>
    <a:srgbClr val="F9FAAB"/>
    <a:srgbClr val="767691"/>
    <a:srgbClr val="7676A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434" autoAdjust="0"/>
  </p:normalViewPr>
  <p:slideViewPr>
    <p:cSldViewPr>
      <p:cViewPr varScale="1">
        <p:scale>
          <a:sx n="74" d="100"/>
          <a:sy n="74" d="100"/>
        </p:scale>
        <p:origin x="456" y="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704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166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30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88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98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9915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82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54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55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55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282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7766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67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502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757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721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Ensures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structural changes </a:t>
            </a:r>
            <a:r>
              <a:rPr lang="en-US" dirty="0"/>
              <a:t>remain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local</a:t>
            </a:r>
            <a:endParaRPr lang="en-US" sz="3600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Changing the class internals does not break any outside code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Allows changing the internal class implementation</a:t>
            </a:r>
            <a:endParaRPr lang="bg-BG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65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34593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5946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7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68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–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43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Fields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</a:p>
          <a:p>
            <a:pPr>
              <a:lnSpc>
                <a:spcPct val="100000"/>
              </a:lnSpc>
            </a:pPr>
            <a:r>
              <a:rPr lang="en-US" dirty="0"/>
              <a:t>Constructors and accessors are defined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)</a:t>
            </a:r>
            <a:endParaRPr lang="bg-BG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12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196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12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8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925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5#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5#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4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java-fundamentals" TargetMode="External"/><Relationship Id="rId21" Type="http://schemas.openxmlformats.org/officeDocument/2006/relationships/image" Target="../media/image28.png"/><Relationship Id="rId7" Type="http://schemas.openxmlformats.org/officeDocument/2006/relationships/image" Target="../media/image21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7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2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intro-java-book/" TargetMode="Externa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762000"/>
            <a:ext cx="8215099" cy="1171552"/>
          </a:xfrm>
        </p:spPr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3970" y="1915603"/>
            <a:ext cx="7382341" cy="12359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What is Encapsulation, Benefits, Implementation in Java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http://softuni.bg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27412" y="3833192"/>
            <a:ext cx="2152473" cy="2362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576164">
            <a:off x="5099208" y="3761768"/>
            <a:ext cx="122879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 OOP</a:t>
            </a:r>
          </a:p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Basics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3352801"/>
            <a:ext cx="4800600" cy="320039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821177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 </a:t>
            </a:r>
            <a:r>
              <a:rPr lang="en-US" dirty="0"/>
              <a:t>way that an object encapsulates itself and hides data from the outside world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Class and interfaces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cannot</a:t>
            </a:r>
            <a:r>
              <a:rPr lang="en-US" dirty="0"/>
              <a:t> be private</a:t>
            </a:r>
            <a:endParaRPr lang="en-US" dirty="0" smtClean="0"/>
          </a:p>
          <a:p>
            <a:r>
              <a:rPr lang="en-US" dirty="0" smtClean="0"/>
              <a:t>Can only be accessed within the declared class itself</a:t>
            </a:r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Private Access Modifier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427744"/>
            <a:ext cx="52578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name;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Person (String name)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this.name = name;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951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Can </a:t>
            </a:r>
            <a:r>
              <a:rPr lang="en-US" sz="3600" dirty="0"/>
              <a:t>be accessed only by the subclasses in other </a:t>
            </a:r>
            <a:r>
              <a:rPr lang="en-US" sz="3600" dirty="0" smtClean="0"/>
              <a:t>package</a:t>
            </a:r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pPr>
              <a:spcBef>
                <a:spcPts val="0"/>
              </a:spcBef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rotected</a:t>
            </a:r>
            <a:r>
              <a:rPr lang="en-US" sz="3600" dirty="0" smtClean="0"/>
              <a:t> </a:t>
            </a:r>
            <a:r>
              <a:rPr lang="en-US" sz="3600" dirty="0"/>
              <a:t>access modifier cannot be applied to class and </a:t>
            </a:r>
            <a:r>
              <a:rPr lang="en-US" sz="3600" dirty="0" smtClean="0"/>
              <a:t>interfaces</a:t>
            </a:r>
          </a:p>
          <a:p>
            <a:pPr>
              <a:spcBef>
                <a:spcPts val="0"/>
              </a:spcBef>
            </a:pPr>
            <a:r>
              <a:rPr lang="en-US" sz="3600" dirty="0"/>
              <a:t>P</a:t>
            </a:r>
            <a:r>
              <a:rPr lang="en-US" sz="3600" dirty="0" smtClean="0"/>
              <a:t>reventing </a:t>
            </a:r>
            <a:r>
              <a:rPr lang="en-US" sz="3600" dirty="0"/>
              <a:t>a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nonrelated</a:t>
            </a:r>
            <a:r>
              <a:rPr lang="en-US" sz="3600" dirty="0"/>
              <a:t> class from trying to use it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Protected Access Modifier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81200"/>
            <a:ext cx="80010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Team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getName ()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setName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(String name)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72988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dirty="0"/>
              <a:t>not explicitly declare an access </a:t>
            </a:r>
            <a:r>
              <a:rPr lang="en-US" dirty="0" smtClean="0"/>
              <a:t>modifier</a:t>
            </a:r>
          </a:p>
          <a:p>
            <a:endParaRPr lang="en-US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Available </a:t>
            </a:r>
            <a:r>
              <a:rPr lang="en-US" dirty="0"/>
              <a:t>to any other class in the same </a:t>
            </a:r>
            <a:r>
              <a:rPr lang="en-US" dirty="0" smtClean="0"/>
              <a:t>package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Default Access Modifier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1783141"/>
            <a:ext cx="67818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Team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getName ()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setName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(String name)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012" y="4343400"/>
            <a:ext cx="79248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Team rm = new Team("Real");</a:t>
            </a: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rm.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setName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("Real Madrid");</a:t>
            </a: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System.out.println(rm.getName());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//Real Madrid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05458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Class</a:t>
            </a:r>
            <a:r>
              <a:rPr lang="en-US" dirty="0"/>
              <a:t>, method, </a:t>
            </a:r>
            <a:r>
              <a:rPr lang="en-US" dirty="0" smtClean="0"/>
              <a:t>constructor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declared</a:t>
            </a:r>
            <a:r>
              <a:rPr lang="en-US" dirty="0"/>
              <a:t> inside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dirty="0"/>
              <a:t> class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accessed</a:t>
            </a:r>
            <a:r>
              <a:rPr lang="en-US" dirty="0"/>
              <a:t>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any class </a:t>
            </a:r>
            <a:r>
              <a:rPr lang="en-US" dirty="0"/>
              <a:t>belonging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Universe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Imports are needed if we try to access public class in different </a:t>
            </a:r>
            <a:r>
              <a:rPr lang="en-US" dirty="0" smtClean="0"/>
              <a:t>package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 </a:t>
            </a:r>
            <a:r>
              <a:rPr lang="en-US" dirty="0"/>
              <a:t>method of an application has to be public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Public Access Modifier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2451318"/>
            <a:ext cx="7086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Team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getName ()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setName (String name)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94122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Person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Sort Persons by Name and Age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3818" y="2286000"/>
            <a:ext cx="5115794" cy="3352800"/>
            <a:chOff x="-306388" y="2077297"/>
            <a:chExt cx="3137848" cy="335280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-firstName:String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-lastName:String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-age:Integer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7826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+getFirstName():String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</a:t>
              </a:r>
              <a:r>
                <a:rPr lang="en-US" b="1" noProof="1" smtClean="0">
                  <a:latin typeface="Consolas" panose="020B0609020204030204" pitchFamily="49" charset="0"/>
                </a:rPr>
                <a:t>getAge():Integer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+toString():String</a:t>
              </a:r>
              <a:endParaRPr lang="en-US" sz="18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039337" y="3760731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219" y="2811520"/>
            <a:ext cx="5353797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4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Getters and Setters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056946"/>
            <a:ext cx="10667998" cy="50390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public class </a:t>
            </a:r>
            <a:r>
              <a:rPr lang="en-GB" sz="2800" dirty="0" smtClean="0"/>
              <a:t>Person {</a:t>
            </a:r>
            <a:endParaRPr lang="en-GB" sz="2800" dirty="0"/>
          </a:p>
          <a:p>
            <a:r>
              <a:rPr lang="en-GB" sz="2800" dirty="0"/>
              <a:t>  </a:t>
            </a:r>
            <a:r>
              <a:rPr lang="nb-NO" sz="2800" dirty="0"/>
              <a:t>private String firstName;</a:t>
            </a:r>
          </a:p>
          <a:p>
            <a:r>
              <a:rPr lang="nb-NO" sz="2800" dirty="0"/>
              <a:t> </a:t>
            </a:r>
            <a:r>
              <a:rPr lang="nb-NO" sz="2800" dirty="0" smtClean="0"/>
              <a:t> private </a:t>
            </a:r>
            <a:r>
              <a:rPr lang="nb-NO" sz="2800" dirty="0"/>
              <a:t>String lastName;</a:t>
            </a:r>
          </a:p>
          <a:p>
            <a:pPr>
              <a:spcAft>
                <a:spcPts val="1200"/>
              </a:spcAft>
            </a:pPr>
            <a:r>
              <a:rPr lang="nb-NO" sz="2800" dirty="0"/>
              <a:t> </a:t>
            </a:r>
            <a:r>
              <a:rPr lang="nb-NO" sz="2800" dirty="0" smtClean="0"/>
              <a:t> private </a:t>
            </a:r>
            <a:r>
              <a:rPr lang="nb-NO" sz="2800" dirty="0"/>
              <a:t>Integer age;</a:t>
            </a:r>
            <a:endParaRPr lang="en-GB" sz="2800" dirty="0"/>
          </a:p>
          <a:p>
            <a:r>
              <a:rPr lang="en-GB" sz="2800" dirty="0"/>
              <a:t>  </a:t>
            </a:r>
            <a:r>
              <a:rPr lang="en-US" sz="2800" dirty="0"/>
              <a:t>public String getFirstName() </a:t>
            </a:r>
            <a:r>
              <a:rPr lang="en-US" sz="2800" dirty="0" smtClean="0"/>
              <a:t>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return this.firstName; }</a:t>
            </a:r>
            <a:r>
              <a:rPr lang="en-GB" sz="2800" dirty="0" smtClean="0"/>
              <a:t> 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 </a:t>
            </a:r>
            <a:r>
              <a:rPr lang="en-US" sz="2800" dirty="0" smtClean="0"/>
              <a:t>public </a:t>
            </a:r>
            <a:r>
              <a:rPr lang="en-US" sz="2800" dirty="0"/>
              <a:t>Integer getAge() {</a:t>
            </a:r>
          </a:p>
          <a:p>
            <a:r>
              <a:rPr lang="en-US" sz="2800" dirty="0"/>
              <a:t>   </a:t>
            </a:r>
            <a:r>
              <a:rPr lang="en-US" sz="2800" dirty="0" smtClean="0"/>
              <a:t> return </a:t>
            </a:r>
            <a:r>
              <a:rPr lang="en-US" sz="2800" dirty="0"/>
              <a:t>age</a:t>
            </a:r>
            <a:r>
              <a:rPr lang="en-US" sz="2800" dirty="0" smtClean="0"/>
              <a:t>; }</a:t>
            </a:r>
            <a:endParaRPr lang="en-GB" sz="2800" dirty="0" smtClean="0"/>
          </a:p>
          <a:p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Override</a:t>
            </a:r>
          </a:p>
          <a:p>
            <a:r>
              <a:rPr lang="en-GB" sz="2800" dirty="0"/>
              <a:t>  public String toString() </a:t>
            </a:r>
            <a:r>
              <a:rPr lang="en-GB" sz="2800" dirty="0" smtClean="0"/>
              <a:t>{ </a:t>
            </a:r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TODO</a:t>
            </a:r>
            <a:r>
              <a:rPr lang="en-GB" sz="2800" dirty="0" smtClean="0"/>
              <a:t>: Add logic}</a:t>
            </a:r>
            <a:endParaRPr lang="en-GB" sz="2800" dirty="0"/>
          </a:p>
          <a:p>
            <a:r>
              <a:rPr lang="en-GB" sz="2800" dirty="0"/>
              <a:t>}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judge.softuni.bg/Contests/Practice/Index/475#0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Expand Person with salary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Add getter for salary</a:t>
            </a:r>
          </a:p>
          <a:p>
            <a:pPr>
              <a:lnSpc>
                <a:spcPct val="100000"/>
              </a:lnSpc>
            </a:pPr>
            <a:r>
              <a:rPr lang="en-US" dirty="0"/>
              <a:t>Add method, which update</a:t>
            </a:r>
            <a:br>
              <a:rPr lang="en-US" dirty="0"/>
            </a:br>
            <a:r>
              <a:rPr lang="en-US" dirty="0"/>
              <a:t>salary with given percent</a:t>
            </a:r>
          </a:p>
          <a:p>
            <a:pPr>
              <a:lnSpc>
                <a:spcPct val="100000"/>
              </a:lnSpc>
            </a:pPr>
            <a:r>
              <a:rPr lang="en-US" dirty="0"/>
              <a:t>Persons younger than 30 get</a:t>
            </a:r>
            <a:br>
              <a:rPr lang="en-US" dirty="0"/>
            </a:br>
            <a:r>
              <a:rPr lang="en-US" dirty="0"/>
              <a:t>half increase than normal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Salary Increase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084018" y="1600200"/>
            <a:ext cx="5115794" cy="4503913"/>
            <a:chOff x="-306388" y="2077297"/>
            <a:chExt cx="3137848" cy="450391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-firstName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-lastName : String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-age : Integer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-salary 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+getFirstName() : String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</a:t>
              </a:r>
              <a:r>
                <a:rPr lang="en-US" b="1" noProof="1" smtClean="0">
                  <a:latin typeface="Consolas" panose="020B0609020204030204" pitchFamily="49" charset="0"/>
                </a:rPr>
                <a:t>getAge() : Integer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+getSalary : 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+increaseSalary(Integer):void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+toString() 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84320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Getters and </a:t>
            </a:r>
            <a:r>
              <a:rPr lang="en-US" dirty="0" smtClean="0"/>
              <a:t>Setters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524000"/>
            <a:ext cx="10667998" cy="46081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public class </a:t>
            </a:r>
            <a:r>
              <a:rPr lang="en-GB" sz="2800" dirty="0" smtClean="0"/>
              <a:t>Person {</a:t>
            </a:r>
          </a:p>
          <a:p>
            <a:pPr>
              <a:spcAft>
                <a:spcPts val="1200"/>
              </a:spcAft>
            </a:pPr>
            <a:r>
              <a:rPr lang="en-GB" sz="2800" dirty="0"/>
              <a:t> </a:t>
            </a:r>
            <a:r>
              <a:rPr lang="en-GB" sz="2800" dirty="0" smtClean="0"/>
              <a:t> private Double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salary</a:t>
            </a:r>
            <a:r>
              <a:rPr lang="en-GB" sz="2800" dirty="0" smtClean="0"/>
              <a:t>;</a:t>
            </a:r>
          </a:p>
          <a:p>
            <a:r>
              <a:rPr lang="en-US" sz="2800" dirty="0" smtClean="0"/>
              <a:t>  public </a:t>
            </a:r>
            <a:r>
              <a:rPr lang="en-US" sz="2800" dirty="0"/>
              <a:t>String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getSalary</a:t>
            </a:r>
            <a:r>
              <a:rPr lang="en-US" sz="2800" dirty="0" smtClean="0"/>
              <a:t>() { return this.salary; }</a:t>
            </a:r>
            <a:r>
              <a:rPr lang="en-GB" sz="2800" dirty="0" smtClean="0"/>
              <a:t> </a:t>
            </a:r>
          </a:p>
          <a:p>
            <a:r>
              <a:rPr lang="en-GB" sz="2800" dirty="0" smtClean="0"/>
              <a:t>  </a:t>
            </a:r>
            <a:r>
              <a:rPr lang="en-US" sz="2800" dirty="0" smtClean="0"/>
              <a:t>public void increaseSalary(Integer percentBonus) {</a:t>
            </a:r>
          </a:p>
          <a:p>
            <a:r>
              <a:rPr lang="en-US" sz="2800" dirty="0" smtClean="0"/>
              <a:t>    if (this.age &gt; 30) {</a:t>
            </a:r>
          </a:p>
          <a:p>
            <a:r>
              <a:rPr lang="en-US" sz="2800" dirty="0"/>
              <a:t>  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this.salary</a:t>
            </a:r>
            <a:r>
              <a:rPr lang="en-US" sz="2800" dirty="0"/>
              <a:t> +=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this.salary</a:t>
            </a:r>
            <a:r>
              <a:rPr lang="en-US" sz="2800" dirty="0"/>
              <a:t> * bonus / 100;</a:t>
            </a:r>
            <a:endParaRPr lang="en-US" sz="2800" dirty="0" smtClean="0"/>
          </a:p>
          <a:p>
            <a:r>
              <a:rPr lang="en-US" sz="2800" dirty="0" smtClean="0"/>
              <a:t>    }</a:t>
            </a:r>
            <a:r>
              <a:rPr lang="en-GB" sz="2800" dirty="0"/>
              <a:t> </a:t>
            </a:r>
            <a:r>
              <a:rPr lang="en-GB" sz="2800" dirty="0" smtClean="0"/>
              <a:t>else {</a:t>
            </a:r>
          </a:p>
          <a:p>
            <a:r>
              <a:rPr lang="en-GB" sz="2800" dirty="0"/>
              <a:t>    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this.salary</a:t>
            </a:r>
            <a:r>
              <a:rPr lang="en-GB" sz="2800" dirty="0"/>
              <a:t> +=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this.salary</a:t>
            </a:r>
            <a:r>
              <a:rPr lang="en-GB" sz="2800" dirty="0"/>
              <a:t> * bonus / 200</a:t>
            </a:r>
            <a:r>
              <a:rPr lang="en-GB" sz="2800" dirty="0" smtClean="0"/>
              <a:t>;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   }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 </a:t>
            </a:r>
            <a:r>
              <a:rPr lang="en-GB" sz="2800" dirty="0" smtClean="0"/>
              <a:t>} }</a:t>
            </a:r>
            <a:endParaRPr lang="en-GB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9412" y="914400"/>
            <a:ext cx="10171199" cy="7538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Person </a:t>
            </a:r>
            <a:r>
              <a:rPr lang="en-US" dirty="0"/>
              <a:t>from previous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judge.softuni.bg/Contests/Practice/Index/475#0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2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499312" y="4894500"/>
            <a:ext cx="8938500" cy="8205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GB" sz="54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Exercises in Class</a:t>
            </a:r>
            <a:endParaRPr sz="5400" b="1" i="0" u="none" strike="noStrike" cap="none" dirty="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Shape 207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4098925" y="752475"/>
            <a:ext cx="3990975" cy="41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 smtClean="0"/>
              <a:t>Implement Getters and Setters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038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2684" y="5015097"/>
            <a:ext cx="7825528" cy="820600"/>
          </a:xfrm>
        </p:spPr>
        <p:txBody>
          <a:bodyPr/>
          <a:lstStyle/>
          <a:p>
            <a:r>
              <a:rPr lang="en-GB" dirty="0"/>
              <a:t>Encapsulation in Java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212" y="1371600"/>
            <a:ext cx="4106400" cy="328512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0397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495" y="1151121"/>
            <a:ext cx="4189518" cy="5402080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What is Encapsulation</a:t>
            </a:r>
            <a:r>
              <a:rPr lang="en-US" dirty="0" smtClean="0"/>
              <a:t>?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Keyword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Access </a:t>
            </a:r>
            <a:r>
              <a:rPr lang="en-US" dirty="0" smtClean="0"/>
              <a:t>Modifiers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Validatio</a:t>
            </a:r>
            <a:r>
              <a:rPr lang="en-US" dirty="0" smtClean="0"/>
              <a:t>n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Mutable and Immutable objects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Keyword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final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6" descr="C:\Documents\Courses\OOP\OOP Images\pill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767" y="41148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687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 validation </a:t>
            </a:r>
            <a:r>
              <a:rPr lang="en-US" dirty="0" smtClean="0"/>
              <a:t>happen 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setters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Don’t couple </a:t>
            </a:r>
            <a:r>
              <a:rPr lang="en-US" dirty="0" smtClean="0"/>
              <a:t>your class with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Console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Contributor</a:t>
            </a:r>
            <a:r>
              <a:rPr lang="en-US" dirty="0" smtClean="0"/>
              <a:t> of your class have to think about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handle</a:t>
            </a:r>
            <a:r>
              <a:rPr lang="en-US" dirty="0" smtClean="0"/>
              <a:t> Exceptions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58825" y="1905000"/>
            <a:ext cx="10667998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private void setSalary(Double salary) {</a:t>
            </a:r>
          </a:p>
          <a:p>
            <a:r>
              <a:rPr lang="en-US" sz="2800" dirty="0" smtClean="0"/>
              <a:t>  if (salary &lt; 460) {</a:t>
            </a:r>
          </a:p>
          <a:p>
            <a:r>
              <a:rPr lang="en-US" sz="2800" dirty="0" smtClean="0"/>
              <a:t>    throw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new IllegalArgumentException</a:t>
            </a:r>
          </a:p>
          <a:p>
            <a:r>
              <a:rPr lang="en-US" sz="2800" dirty="0" smtClean="0"/>
              <a:t>             ("Salary cannot be less than 460 leva");</a:t>
            </a:r>
          </a:p>
          <a:p>
            <a:r>
              <a:rPr lang="en-US" sz="2800" dirty="0" smtClean="0"/>
              <a:t>  }</a:t>
            </a:r>
          </a:p>
          <a:p>
            <a:r>
              <a:rPr lang="en-US" sz="2800" dirty="0" smtClean="0"/>
              <a:t>    this.salary = salary;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237412" y="4199009"/>
            <a:ext cx="4191000" cy="906391"/>
          </a:xfrm>
          <a:prstGeom prst="wedgeRoundRectCallout">
            <a:avLst>
              <a:gd name="adj1" fmla="val -34505"/>
              <a:gd name="adj2" fmla="val -1531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Better throw exception, than print to Console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729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Constructors</a:t>
            </a:r>
            <a:r>
              <a:rPr lang="en-US" dirty="0"/>
              <a:t> use private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</a:t>
            </a:r>
            <a:r>
              <a:rPr lang="en-US" dirty="0"/>
              <a:t> with validation logic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Guarantee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valid state </a:t>
            </a:r>
            <a:r>
              <a:rPr lang="en-US" dirty="0"/>
              <a:t>of </a:t>
            </a:r>
            <a:r>
              <a:rPr lang="en-US" dirty="0" smtClean="0"/>
              <a:t>object in its creation</a:t>
            </a:r>
          </a:p>
          <a:p>
            <a:r>
              <a:rPr lang="en-US" dirty="0" smtClean="0"/>
              <a:t>Guarantee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valid state </a:t>
            </a:r>
            <a:r>
              <a:rPr lang="en-US" dirty="0"/>
              <a:t>for public setters 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58825" y="1905000"/>
            <a:ext cx="10667998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public Person(String firstName, String lastName, </a:t>
            </a:r>
          </a:p>
          <a:p>
            <a:r>
              <a:rPr lang="en-US" sz="2800" dirty="0" smtClean="0"/>
              <a:t>              Integer age, Double salary) {</a:t>
            </a:r>
          </a:p>
          <a:p>
            <a:r>
              <a:rPr lang="en-US" sz="2800" dirty="0" smtClean="0"/>
              <a:t>  setFirstName(firstName);</a:t>
            </a:r>
          </a:p>
          <a:p>
            <a:r>
              <a:rPr lang="en-US" sz="2800" dirty="0" smtClean="0"/>
              <a:t>  setLastName(lastName);</a:t>
            </a:r>
          </a:p>
          <a:p>
            <a:r>
              <a:rPr lang="en-US" sz="2800" dirty="0" smtClean="0"/>
              <a:t>  setAge(age);</a:t>
            </a:r>
          </a:p>
          <a:p>
            <a:r>
              <a:rPr lang="en-US" sz="2800" dirty="0" smtClean="0"/>
              <a:t>  setSalary(salary);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627812" y="3928785"/>
            <a:ext cx="4191000" cy="906391"/>
          </a:xfrm>
          <a:prstGeom prst="wedgeRoundRectCallout">
            <a:avLst>
              <a:gd name="adj1" fmla="val -127616"/>
              <a:gd name="adj2" fmla="val -778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Validation is happen inside of setter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319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503205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Person</a:t>
            </a:r>
            <a:r>
              <a:rPr lang="en-US" dirty="0" smtClean="0"/>
              <a:t> with validation </a:t>
            </a:r>
            <a:br>
              <a:rPr lang="en-US" dirty="0" smtClean="0"/>
            </a:br>
            <a:r>
              <a:rPr lang="en-US" dirty="0" smtClean="0"/>
              <a:t>for every field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Names</a:t>
            </a:r>
            <a:r>
              <a:rPr lang="en-US" dirty="0" smtClean="0"/>
              <a:t> must be at least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6 symbols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Age</a:t>
            </a:r>
            <a:r>
              <a:rPr lang="en-US" dirty="0" smtClean="0"/>
              <a:t> cannot be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zero or negative 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Salary</a:t>
            </a:r>
            <a:r>
              <a:rPr lang="en-US" dirty="0" smtClean="0"/>
              <a:t> cannot be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less than 460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Validate Data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693618" y="1676400"/>
            <a:ext cx="5115794" cy="4503913"/>
            <a:chOff x="-306388" y="2077297"/>
            <a:chExt cx="3137848" cy="450391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-firstName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-lastName : String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-age : Integer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-salary 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+Person()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-setFirstName(String fname)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</a:t>
              </a:r>
              <a:r>
                <a:rPr lang="en-US" b="1" noProof="1" smtClean="0">
                  <a:latin typeface="Consolas" panose="020B0609020204030204" pitchFamily="49" charset="0"/>
                </a:rPr>
                <a:t>setLastName(String lname)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-setAge(Integer age)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-setSalary(Double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996" y="4534075"/>
            <a:ext cx="3488488" cy="174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3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Validate Data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371600"/>
            <a:ext cx="10667998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TODO:</a:t>
            </a:r>
            <a:r>
              <a:rPr lang="en-US" sz="2800" dirty="0" smtClean="0"/>
              <a:t> Add validation for firstName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TODO:</a:t>
            </a:r>
            <a:r>
              <a:rPr lang="en-US" sz="2800" dirty="0" smtClean="0"/>
              <a:t> Add validation for lastName</a:t>
            </a:r>
          </a:p>
          <a:p>
            <a:r>
              <a:rPr lang="en-US" sz="2800" dirty="0" smtClean="0"/>
              <a:t>private void setAge(Integer age) {</a:t>
            </a:r>
          </a:p>
          <a:p>
            <a:r>
              <a:rPr lang="en-US" sz="2800" dirty="0" smtClean="0"/>
              <a:t>  if (age &lt; 1) {</a:t>
            </a:r>
          </a:p>
          <a:p>
            <a:r>
              <a:rPr lang="en-US" sz="2800" dirty="0" smtClean="0"/>
              <a:t>    throw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new IllegalArgumentException</a:t>
            </a:r>
            <a:r>
              <a:rPr lang="en-US" sz="2800" dirty="0" smtClean="0"/>
              <a:t>("Age cannot be </a:t>
            </a:r>
          </a:p>
          <a:p>
            <a:r>
              <a:rPr lang="en-US" sz="2800" dirty="0" smtClean="0"/>
              <a:t>                          zero or negative integer");</a:t>
            </a:r>
          </a:p>
          <a:p>
            <a:r>
              <a:rPr lang="en-US" sz="2800" dirty="0" smtClean="0"/>
              <a:t>  }</a:t>
            </a:r>
          </a:p>
          <a:p>
            <a:r>
              <a:rPr lang="en-US" sz="2800" dirty="0" smtClean="0"/>
              <a:t>  this.age = age;</a:t>
            </a:r>
          </a:p>
          <a:p>
            <a:r>
              <a:rPr lang="en-US" sz="2800" dirty="0" smtClean="0"/>
              <a:t>}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TODO:</a:t>
            </a:r>
            <a:r>
              <a:rPr lang="en-US" sz="2800" dirty="0" smtClean="0"/>
              <a:t> Add validation for salary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judge.softuni.bg/Contests/Practice/Index/475#0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5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 smtClean="0"/>
              <a:t>Immutable </a:t>
            </a:r>
            <a:r>
              <a:rPr lang="en-US" dirty="0"/>
              <a:t>Objects</a:t>
            </a:r>
            <a:endParaRPr lang="bg-BG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/>
              <a:t> to an instance of an object, the contents of that instance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cannot</a:t>
            </a:r>
            <a:r>
              <a:rPr lang="en-US" dirty="0"/>
              <a:t> be </a:t>
            </a:r>
            <a:r>
              <a:rPr lang="en-US" dirty="0" smtClean="0"/>
              <a:t>altered</a:t>
            </a:r>
          </a:p>
          <a:p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8012" y="2438400"/>
            <a:ext cx="10667998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String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myString</a:t>
            </a:r>
            <a:r>
              <a:rPr lang="en-US" sz="2800" dirty="0"/>
              <a:t> = new String( "old String" );</a:t>
            </a:r>
          </a:p>
          <a:p>
            <a:r>
              <a:rPr lang="en-US" sz="2800" dirty="0" smtClean="0"/>
              <a:t>System.out.println</a:t>
            </a:r>
            <a:r>
              <a:rPr lang="en-US" sz="2800" dirty="0"/>
              <a:t>(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myString</a:t>
            </a:r>
            <a:r>
              <a:rPr lang="en-US" sz="2800" dirty="0"/>
              <a:t> );</a:t>
            </a:r>
          </a:p>
          <a:p>
            <a:r>
              <a:rPr lang="en-US" sz="2800" dirty="0" smtClean="0"/>
              <a:t>myString.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replaceAll</a:t>
            </a:r>
            <a:r>
              <a:rPr lang="en-US" sz="2800" dirty="0"/>
              <a:t>( "old", "new" );</a:t>
            </a:r>
          </a:p>
          <a:p>
            <a:r>
              <a:rPr lang="en-US" sz="2800" dirty="0" smtClean="0"/>
              <a:t>System.out.println</a:t>
            </a:r>
            <a:r>
              <a:rPr lang="en-US" sz="2800" dirty="0"/>
              <a:t>(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myString </a:t>
            </a:r>
            <a:r>
              <a:rPr lang="en-US" sz="2800" dirty="0"/>
              <a:t>);</a:t>
            </a:r>
          </a:p>
        </p:txBody>
      </p:sp>
      <p:sp>
        <p:nvSpPr>
          <p:cNvPr id="9" name="Down Arrow 8"/>
          <p:cNvSpPr/>
          <p:nvPr/>
        </p:nvSpPr>
        <p:spPr>
          <a:xfrm>
            <a:off x="5608192" y="4419600"/>
            <a:ext cx="484632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8012" y="5044916"/>
            <a:ext cx="10667998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old </a:t>
            </a:r>
            <a:r>
              <a:rPr lang="en-US" sz="2800" dirty="0" smtClean="0"/>
              <a:t>String</a:t>
            </a:r>
          </a:p>
          <a:p>
            <a:r>
              <a:rPr lang="en-US" sz="2800" dirty="0"/>
              <a:t>old String</a:t>
            </a:r>
          </a:p>
        </p:txBody>
      </p:sp>
    </p:spTree>
    <p:extLst>
      <p:ext uri="{BB962C8B-B14F-4D97-AF65-F5344CB8AC3E}">
        <p14:creationId xmlns:p14="http://schemas.microsoft.com/office/powerpoint/2010/main" val="2630998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 smtClean="0"/>
              <a:t>Mutable Objects</a:t>
            </a:r>
            <a:endParaRPr lang="bg-BG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/>
              <a:t> to an instance of an object, the contents of that instance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can</a:t>
            </a:r>
            <a:r>
              <a:rPr lang="en-US" dirty="0"/>
              <a:t> be altered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8012" y="2438400"/>
            <a:ext cx="10667998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Point myPoint = new Point( 0, 0 );</a:t>
            </a:r>
          </a:p>
          <a:p>
            <a:r>
              <a:rPr lang="en-US" sz="2800" dirty="0" smtClean="0"/>
              <a:t>System.out.println</a:t>
            </a:r>
            <a:r>
              <a:rPr lang="en-US" sz="2800" dirty="0"/>
              <a:t>( myPoint );</a:t>
            </a:r>
          </a:p>
          <a:p>
            <a:r>
              <a:rPr lang="en-US" sz="2800" dirty="0" smtClean="0"/>
              <a:t>myPoint.setLocation</a:t>
            </a:r>
            <a:r>
              <a:rPr lang="en-US" sz="2800" dirty="0"/>
              <a:t>( 1.0, 0.0 );</a:t>
            </a:r>
          </a:p>
          <a:p>
            <a:r>
              <a:rPr lang="en-US" sz="2800" dirty="0" smtClean="0"/>
              <a:t>System.out.println</a:t>
            </a:r>
            <a:r>
              <a:rPr lang="en-US" sz="2800" dirty="0"/>
              <a:t>( myPoint );</a:t>
            </a:r>
          </a:p>
        </p:txBody>
      </p:sp>
      <p:sp>
        <p:nvSpPr>
          <p:cNvPr id="9" name="Down Arrow 8"/>
          <p:cNvSpPr/>
          <p:nvPr/>
        </p:nvSpPr>
        <p:spPr>
          <a:xfrm>
            <a:off x="5608192" y="4419600"/>
            <a:ext cx="484632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8012" y="5044916"/>
            <a:ext cx="10667998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java.awt.Point[0.0, 0.0]</a:t>
            </a:r>
          </a:p>
          <a:p>
            <a:r>
              <a:rPr lang="en-US" sz="2800" dirty="0" smtClean="0"/>
              <a:t>java.awt.Point[1.0</a:t>
            </a:r>
            <a:r>
              <a:rPr lang="en-US" sz="2800" dirty="0"/>
              <a:t>, 0.0]</a:t>
            </a:r>
          </a:p>
        </p:txBody>
      </p:sp>
    </p:spTree>
    <p:extLst>
      <p:ext uri="{BB962C8B-B14F-4D97-AF65-F5344CB8AC3E}">
        <p14:creationId xmlns:p14="http://schemas.microsoft.com/office/powerpoint/2010/main" val="379343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 smtClean="0"/>
              <a:t>Mutable Fields</a:t>
            </a:r>
            <a:endParaRPr lang="bg-BG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rivate</a:t>
            </a:r>
            <a:r>
              <a:rPr lang="en-US" dirty="0" smtClean="0"/>
              <a:t> mutable fields are still don’t encapsulated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this case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getter is setter too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73830" y="2057400"/>
            <a:ext cx="7641164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Team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List&lt;Person&gt; players;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List&lt;Person&gt; getPlayers() {</a:t>
            </a:r>
          </a:p>
          <a:p>
            <a:pPr fontAlgn="base"/>
            <a:r>
              <a:rPr lang="en-US" sz="28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this.players;</a:t>
            </a:r>
          </a:p>
          <a:p>
            <a:pPr fontAlgn="base"/>
            <a:r>
              <a:rPr lang="en-US" sz="28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8046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 smtClean="0"/>
              <a:t>Mutable Fields (2)</a:t>
            </a:r>
            <a:endParaRPr lang="bg-BG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</a:rPr>
              <a:t>For securing our collection we can return Collections.unmodifiableList()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20724" y="2276594"/>
            <a:ext cx="10744200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Team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private List&lt;Person&gt; players;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addPlayer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(Person person)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this.players.add(person);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List&lt;Person&gt; getPlayers()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Collections.unmodifiableList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(players);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352722" y="2276594"/>
            <a:ext cx="4213690" cy="1152406"/>
          </a:xfrm>
          <a:prstGeom prst="wedgeRoundRectCallout">
            <a:avLst>
              <a:gd name="adj1" fmla="val -120037"/>
              <a:gd name="adj2" fmla="val 472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noProof="1" smtClean="0">
                <a:solidFill>
                  <a:srgbClr val="FFFFFF"/>
                </a:solidFill>
              </a:rPr>
              <a:t>Add new methods for functionality over list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780212" y="5815088"/>
            <a:ext cx="4724111" cy="906391"/>
          </a:xfrm>
          <a:prstGeom prst="wedgeRoundRectCallout">
            <a:avLst>
              <a:gd name="adj1" fmla="val -111503"/>
              <a:gd name="adj2" fmla="val -949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noProof="1" smtClean="0">
                <a:solidFill>
                  <a:srgbClr val="FFFFFF"/>
                </a:solidFill>
              </a:rPr>
              <a:t>Return safe collections</a:t>
            </a:r>
            <a:endParaRPr lang="en-US" sz="3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7585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70469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Expand your project with 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Team</a:t>
            </a:r>
          </a:p>
          <a:p>
            <a:pPr>
              <a:lnSpc>
                <a:spcPct val="100000"/>
              </a:lnSpc>
            </a:pPr>
            <a:r>
              <a:rPr lang="en-US" dirty="0"/>
              <a:t>Team have two squads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 team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reserve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team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Read persons from console and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dirty="0"/>
              <a:t> them to team</a:t>
            </a:r>
          </a:p>
          <a:p>
            <a:pPr>
              <a:lnSpc>
                <a:spcPct val="100000"/>
              </a:lnSpc>
            </a:pPr>
            <a:r>
              <a:rPr lang="en-US" dirty="0"/>
              <a:t>If they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younger</a:t>
            </a:r>
            <a:r>
              <a:rPr lang="en-US" dirty="0"/>
              <a:t> than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40</a:t>
            </a:r>
            <a:r>
              <a:rPr lang="en-US" dirty="0"/>
              <a:t>, they </a:t>
            </a:r>
            <a:br>
              <a:rPr lang="en-US" dirty="0"/>
            </a:br>
            <a:r>
              <a:rPr lang="en-US" dirty="0"/>
              <a:t>go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 squad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</a:t>
            </a:r>
            <a:r>
              <a:rPr lang="en-US" dirty="0"/>
              <a:t>both squad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sizes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First and Reserve Team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399212" y="1668287"/>
            <a:ext cx="5410200" cy="4892354"/>
            <a:chOff x="-306388" y="2077297"/>
            <a:chExt cx="3137848" cy="4892354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Team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-firstTeam: List&lt;Person&gt;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-reserveTeam</a:t>
              </a:r>
              <a:r>
                <a:rPr lang="en-US" b="1" noProof="1">
                  <a:latin typeface="Consolas" panose="020B0609020204030204" pitchFamily="49" charset="0"/>
                </a:rPr>
                <a:t>: List&lt;Person</a:t>
              </a:r>
              <a:r>
                <a:rPr lang="en-US" b="1" noProof="1" smtClean="0">
                  <a:latin typeface="Consolas" panose="020B0609020204030204" pitchFamily="49" charset="0"/>
                </a:rPr>
                <a:t>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8497"/>
              <a:ext cx="3137848" cy="291115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+Team(String 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+getName()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</a:t>
              </a:r>
              <a:r>
                <a:rPr lang="en-US" b="1" noProof="1" smtClean="0">
                  <a:latin typeface="Consolas" panose="020B0609020204030204" pitchFamily="49" charset="0"/>
                </a:rPr>
                <a:t>setName(String 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</a:t>
              </a:r>
              <a:r>
                <a:rPr lang="en-US" b="1" noProof="1" smtClean="0">
                  <a:latin typeface="Consolas" panose="020B0609020204030204" pitchFamily="49" charset="0"/>
                </a:rPr>
                <a:t>getFirstTeam(Integer age)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+getReserveTeam(Double salary)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82537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Validate Data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1812" y="838200"/>
            <a:ext cx="10667998" cy="54699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 smtClean="0"/>
              <a:t>private List&lt;Person&gt; firstTeam;</a:t>
            </a:r>
          </a:p>
          <a:p>
            <a:pPr fontAlgn="base"/>
            <a:r>
              <a:rPr lang="en-US" sz="2800" dirty="0"/>
              <a:t>private List&lt;Person&gt; </a:t>
            </a:r>
            <a:r>
              <a:rPr lang="en-US" sz="2800" dirty="0" smtClean="0"/>
              <a:t>reserveTeam;</a:t>
            </a:r>
          </a:p>
          <a:p>
            <a:pPr fontAlgn="base">
              <a:spcBef>
                <a:spcPts val="1200"/>
              </a:spcBef>
            </a:pPr>
            <a:r>
              <a:rPr lang="en-US" sz="2800" dirty="0" smtClean="0"/>
              <a:t>public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addPlayer</a:t>
            </a:r>
            <a:r>
              <a:rPr lang="en-US" sz="2800" dirty="0" smtClean="0"/>
              <a:t>(Person person) {</a:t>
            </a:r>
          </a:p>
          <a:p>
            <a:pPr fontAlgn="base"/>
            <a:r>
              <a:rPr lang="en-US" sz="2800" dirty="0" smtClean="0"/>
              <a:t>  if (person.getAge() &lt; 40) {</a:t>
            </a:r>
          </a:p>
          <a:p>
            <a:pPr fontAlgn="base"/>
            <a:r>
              <a:rPr lang="en-US" sz="2800" dirty="0" smtClean="0"/>
              <a:t>  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firstTeam.add(person);</a:t>
            </a:r>
          </a:p>
          <a:p>
            <a:pPr fontAlgn="base"/>
            <a:r>
              <a:rPr lang="en-US" sz="2800" dirty="0" smtClean="0"/>
              <a:t>  } else {</a:t>
            </a:r>
          </a:p>
          <a:p>
            <a:pPr fontAlgn="base"/>
            <a:r>
              <a:rPr lang="en-US" sz="2800" dirty="0" smtClean="0"/>
              <a:t>  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reserveTeam.add(person); </a:t>
            </a:r>
          </a:p>
          <a:p>
            <a:pPr fontAlgn="base"/>
            <a:r>
              <a:rPr lang="en-US" sz="2800" dirty="0" smtClean="0"/>
              <a:t>  } }</a:t>
            </a:r>
          </a:p>
          <a:p>
            <a:pPr fontAlgn="base"/>
            <a:r>
              <a:rPr lang="en-US" sz="2800" dirty="0" smtClean="0"/>
              <a:t>public List&lt;Person&gt; getPlayers() {</a:t>
            </a:r>
          </a:p>
          <a:p>
            <a:pPr fontAlgn="base"/>
            <a:r>
              <a:rPr lang="en-US" sz="2800" dirty="0" smtClean="0"/>
              <a:t>  return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Collections.unmodifiableList</a:t>
            </a:r>
            <a:r>
              <a:rPr lang="en-US" sz="2800" dirty="0" smtClean="0"/>
              <a:t>(firstTeam);</a:t>
            </a:r>
          </a:p>
          <a:p>
            <a:pPr fontAlgn="base"/>
            <a:r>
              <a:rPr lang="en-US" sz="2800" dirty="0" smtClean="0"/>
              <a:t>}</a:t>
            </a:r>
          </a:p>
          <a:p>
            <a:pPr fontAlgn="base"/>
            <a:r>
              <a:rPr lang="en-US" sz="2800" dirty="0" smtClean="0"/>
              <a:t>//TODO: add getter for reserve team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1812" y="6324600"/>
            <a:ext cx="10667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judge.softuni.bg/Contests/Practice/Index/475#0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5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#Java-OOP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549949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final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/>
              <a:t> can't be extended</a:t>
            </a:r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method</a:t>
            </a:r>
            <a:r>
              <a:rPr lang="en-US" dirty="0"/>
              <a:t> can't be </a:t>
            </a:r>
            <a:r>
              <a:rPr lang="en-US" dirty="0" smtClean="0"/>
              <a:t>overridden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</a:t>
            </a:r>
            <a:r>
              <a:rPr lang="en-US" dirty="0" smtClean="0">
                <a:latin typeface="Consolas" panose="020B0609020204030204" pitchFamily="49" charset="0"/>
              </a:rPr>
              <a:t>final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58825" y="1828800"/>
            <a:ext cx="10667998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/>
              <a:t>p</a:t>
            </a:r>
            <a:r>
              <a:rPr lang="en-US" sz="2800" dirty="0" smtClean="0"/>
              <a:t>ublic class Animal {}</a:t>
            </a:r>
          </a:p>
          <a:p>
            <a:pPr fontAlgn="base"/>
            <a:r>
              <a:rPr lang="en-US" sz="2800" dirty="0"/>
              <a:t>p</a:t>
            </a:r>
            <a:r>
              <a:rPr lang="en-US" sz="2800" dirty="0" smtClean="0"/>
              <a:t>ublic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final</a:t>
            </a:r>
            <a:r>
              <a:rPr lang="en-US" sz="2800" dirty="0" smtClean="0"/>
              <a:t> class Mammal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extends</a:t>
            </a:r>
            <a:r>
              <a:rPr lang="en-US" sz="2800" dirty="0" smtClean="0"/>
              <a:t> Animal {}</a:t>
            </a:r>
          </a:p>
          <a:p>
            <a:pPr fontAlgn="base"/>
            <a:r>
              <a:rPr lang="en-US" sz="2800" dirty="0" smtClean="0">
                <a:solidFill>
                  <a:srgbClr val="FF0000"/>
                </a:solidFill>
              </a:rPr>
              <a:t>public class Cat extends Mammal {}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758825" y="4114800"/>
            <a:ext cx="10667998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/>
              <a:t>p</a:t>
            </a:r>
            <a:r>
              <a:rPr lang="en-US" sz="2800" dirty="0" smtClean="0"/>
              <a:t>ublic class Animal {</a:t>
            </a:r>
          </a:p>
          <a:p>
            <a:pPr fontAlgn="base"/>
            <a:r>
              <a:rPr lang="en-US" sz="2800" dirty="0"/>
              <a:t> </a:t>
            </a:r>
            <a:r>
              <a:rPr lang="en-US" sz="2800" dirty="0" smtClean="0"/>
              <a:t> public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final</a:t>
            </a:r>
            <a:r>
              <a:rPr lang="en-US" sz="2800" dirty="0" smtClean="0"/>
              <a:t> move(Point point) }</a:t>
            </a:r>
          </a:p>
          <a:p>
            <a:pPr fontAlgn="base"/>
            <a:r>
              <a:rPr lang="en-US" sz="2800" dirty="0"/>
              <a:t>p</a:t>
            </a:r>
            <a:r>
              <a:rPr lang="en-US" sz="2800" dirty="0" smtClean="0"/>
              <a:t>ublic class Mammal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extends</a:t>
            </a:r>
            <a:r>
              <a:rPr lang="en-US" sz="2800" dirty="0" smtClean="0"/>
              <a:t> Animal {</a:t>
            </a:r>
          </a:p>
          <a:p>
            <a:pPr fontAlgn="base"/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@override </a:t>
            </a:r>
          </a:p>
          <a:p>
            <a:pPr fontAlgn="base"/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 public move() }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021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982845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final variable </a:t>
            </a:r>
            <a:r>
              <a:rPr lang="en-US" dirty="0"/>
              <a:t>value can't be changed once it is set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</a:t>
            </a:r>
            <a:r>
              <a:rPr lang="en-US" dirty="0" smtClean="0">
                <a:latin typeface="Consolas" panose="020B0609020204030204" pitchFamily="49" charset="0"/>
              </a:rPr>
              <a:t>final (2)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600200"/>
            <a:ext cx="11506200" cy="50390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Private final String name;</a:t>
            </a:r>
          </a:p>
          <a:p>
            <a:r>
              <a:rPr lang="en-US" sz="2800" dirty="0" smtClean="0"/>
              <a:t>Private final List&lt;Person&gt; firstTeam;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public Team (String name) {</a:t>
            </a:r>
          </a:p>
          <a:p>
            <a:r>
              <a:rPr lang="en-US" sz="2800" dirty="0" smtClean="0"/>
              <a:t>  this.name = name;</a:t>
            </a:r>
          </a:p>
          <a:p>
            <a:r>
              <a:rPr lang="en-US" sz="2800" dirty="0" smtClean="0"/>
              <a:t>  this.firstTeam = new ArrayList&lt;Person&gt; ();</a:t>
            </a:r>
          </a:p>
          <a:p>
            <a:r>
              <a:rPr lang="en-US" sz="2800" dirty="0" smtClean="0"/>
              <a:t>}</a:t>
            </a:r>
          </a:p>
          <a:p>
            <a:r>
              <a:rPr lang="en-US" sz="2800" dirty="0" smtClean="0"/>
              <a:t>public doSomething() {</a:t>
            </a:r>
          </a:p>
          <a:p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this.name = "";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  this.firstTeam = new Arraylist&lt;Person&gt; ();</a:t>
            </a:r>
          </a:p>
          <a:p>
            <a:r>
              <a:rPr lang="en-US" sz="2800" dirty="0" smtClean="0"/>
              <a:t>  this.firstTeam.add(Person person)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008812" y="4119727"/>
            <a:ext cx="4191000" cy="906391"/>
          </a:xfrm>
          <a:prstGeom prst="wedgeRoundRectCallout">
            <a:avLst>
              <a:gd name="adj1" fmla="val -70217"/>
              <a:gd name="adj2" fmla="val 695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noProof="1" smtClean="0">
                <a:solidFill>
                  <a:srgbClr val="FFFFFF"/>
                </a:solidFill>
              </a:rPr>
              <a:t>Compile time error</a:t>
            </a:r>
            <a:endParaRPr lang="en-US" sz="3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02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Reduces complexity</a:t>
            </a:r>
          </a:p>
          <a:p>
            <a:r>
              <a:rPr lang="en-US" sz="3600" dirty="0"/>
              <a:t>Structural changes remain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local</a:t>
            </a:r>
          </a:p>
          <a:p>
            <a:r>
              <a:rPr lang="en-US" sz="3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Allows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validations </a:t>
            </a:r>
            <a:r>
              <a:rPr lang="en-US" sz="3600" dirty="0"/>
              <a:t>and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data binding</a:t>
            </a:r>
            <a:endParaRPr lang="bg-BG" sz="3600" dirty="0"/>
          </a:p>
          <a:p>
            <a:endParaRPr lang="bg-BG" sz="3600" dirty="0"/>
          </a:p>
          <a:p>
            <a:endParaRPr lang="bg-BG" dirty="0"/>
          </a:p>
        </p:txBody>
      </p:sp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Encapsulation – Benefits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211365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446212" y="4876800"/>
            <a:ext cx="8938500" cy="8205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GB" sz="54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Exercises in Class</a:t>
            </a:r>
            <a:endParaRPr sz="5400" b="1" i="0" u="none" strike="noStrike" cap="none" dirty="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Shape 207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4098925" y="685800"/>
            <a:ext cx="3990975" cy="41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6"/>
          <p:cNvSpPr>
            <a:spLocks noGrp="1"/>
          </p:cNvSpPr>
          <p:nvPr>
            <p:ph type="body" idx="1"/>
          </p:nvPr>
        </p:nvSpPr>
        <p:spPr>
          <a:xfrm>
            <a:off x="455612" y="5704419"/>
            <a:ext cx="11277600" cy="1365365"/>
          </a:xfrm>
        </p:spPr>
        <p:txBody>
          <a:bodyPr/>
          <a:lstStyle/>
          <a:p>
            <a:r>
              <a:rPr lang="en-GB" dirty="0" smtClean="0"/>
              <a:t>Validations, Mutable and Immutable 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7711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</a:t>
            </a:r>
            <a:r>
              <a:rPr lang="en-US" dirty="0" smtClean="0"/>
              <a:t>implementation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modifiers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 </a:t>
            </a:r>
            <a:r>
              <a:rPr lang="en-US" dirty="0"/>
              <a:t>r</a:t>
            </a:r>
            <a:r>
              <a:rPr lang="en-US" dirty="0" smtClean="0"/>
              <a:t>educes </a:t>
            </a:r>
            <a:r>
              <a:rPr lang="en-US" dirty="0"/>
              <a:t>complexity</a:t>
            </a:r>
          </a:p>
          <a:p>
            <a:pPr>
              <a:lnSpc>
                <a:spcPct val="100000"/>
              </a:lnSpc>
            </a:pPr>
            <a:r>
              <a:rPr lang="en-US" dirty="0"/>
              <a:t>Ensures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structural changes </a:t>
            </a:r>
            <a:r>
              <a:rPr lang="en-US" dirty="0"/>
              <a:t>remain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local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Mutable objects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Immutable objects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1144394"/>
            <a:ext cx="4343400" cy="322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996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Syntax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https://softuni.bg/courses/java-fundamentals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55208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37863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44316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GB" sz="2000" dirty="0">
                <a:hlinkClick r:id="rId5"/>
              </a:rPr>
              <a:t>Fundamentals of Computer Programming with Java</a:t>
            </a:r>
            <a:r>
              <a:rPr lang="en-US" sz="2000" dirty="0"/>
              <a:t>" book </a:t>
            </a:r>
            <a:r>
              <a:rPr lang="en-US" sz="2000" noProof="1"/>
              <a:t>by Svetlin Nakov &amp; </a:t>
            </a:r>
            <a:r>
              <a:rPr lang="en-US" sz="2000" dirty="0"/>
              <a:t>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</a:t>
            </a:r>
            <a:r>
              <a:rPr lang="en-US" sz="2000" dirty="0" smtClean="0"/>
              <a:t>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4422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691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r>
              <a:rPr lang="en-US" dirty="0"/>
              <a:t>Encapsulation</a:t>
            </a:r>
          </a:p>
        </p:txBody>
      </p:sp>
      <p:pic>
        <p:nvPicPr>
          <p:cNvPr id="2050" name="Picture 2" descr="C:\Documents\Courses\OOP\OOP Images\CSTRend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34" y="990600"/>
            <a:ext cx="4766628" cy="3571874"/>
          </a:xfrm>
          <a:prstGeom prst="rect">
            <a:avLst/>
          </a:prstGeom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605566"/>
            <a:ext cx="8938472" cy="719034"/>
          </a:xfrm>
        </p:spPr>
        <p:txBody>
          <a:bodyPr/>
          <a:lstStyle/>
          <a:p>
            <a:r>
              <a:rPr lang="en-GB" dirty="0" smtClean="0"/>
              <a:t>Hiding 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38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rocess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wrapping</a:t>
            </a:r>
            <a:r>
              <a:rPr lang="en-US" dirty="0"/>
              <a:t> code and data together into a single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unit</a:t>
            </a:r>
          </a:p>
          <a:p>
            <a:r>
              <a:rPr lang="en-US" dirty="0"/>
              <a:t>Objects fields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must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private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 for data access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2514600"/>
            <a:ext cx="39624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age;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012" y="4648200"/>
            <a:ext cx="64770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getAge()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setAge()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832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idx="1"/>
          </p:nvPr>
        </p:nvSpPr>
        <p:spPr>
          <a:xfrm>
            <a:off x="3599613" y="1156541"/>
            <a:ext cx="4989599" cy="596059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Fields should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endParaRPr lang="bg-BG" dirty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Encapsulation – Example</a:t>
            </a:r>
            <a:endParaRPr lang="bg-BG" sz="4000" dirty="0"/>
          </a:p>
        </p:txBody>
      </p:sp>
      <p:grpSp>
        <p:nvGrpSpPr>
          <p:cNvPr id="3" name="Group 2"/>
          <p:cNvGrpSpPr/>
          <p:nvPr/>
        </p:nvGrpSpPr>
        <p:grpSpPr>
          <a:xfrm>
            <a:off x="3351213" y="2133600"/>
            <a:ext cx="5486400" cy="3735144"/>
            <a:chOff x="3351213" y="3054770"/>
            <a:chExt cx="5486400" cy="37351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351213" y="3054770"/>
              <a:ext cx="5486400" cy="60283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351213" y="3650829"/>
              <a:ext cx="5486400" cy="9973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-name : string</a:t>
              </a:r>
            </a:p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-age : 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351213" y="4648201"/>
              <a:ext cx="5486400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+Person(string name, int age)</a:t>
              </a:r>
            </a:p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4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getName : </a:t>
              </a: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+getAge : int</a:t>
              </a:r>
              <a:endPara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setName(String </a:t>
              </a: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name</a:t>
              </a:r>
              <a:r>
                <a:rPr lang="en-US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) : void</a:t>
              </a:r>
              <a:endPara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sz="24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setAge(int </a:t>
              </a: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age) </a:t>
              </a:r>
              <a:r>
                <a:rPr lang="en-US" sz="24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: void</a:t>
              </a:r>
              <a:endPara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1660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is reference to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current object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/>
              <a:t> </a:t>
            </a:r>
            <a:r>
              <a:rPr lang="en-US" dirty="0"/>
              <a:t>can refer current class instance variable</a:t>
            </a:r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</a:t>
            </a:r>
            <a:r>
              <a:rPr lang="en-US" dirty="0" smtClean="0"/>
              <a:t>invoke </a:t>
            </a:r>
            <a:r>
              <a:rPr lang="en-US" dirty="0"/>
              <a:t>current class </a:t>
            </a:r>
            <a:r>
              <a:rPr lang="en-US" dirty="0" smtClean="0"/>
              <a:t>method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</a:t>
            </a:r>
            <a:r>
              <a:rPr lang="en-US" dirty="0" smtClean="0">
                <a:latin typeface="Consolas" panose="020B0609020204030204" pitchFamily="49" charset="0"/>
              </a:rPr>
              <a:t>this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1812" y="2524332"/>
            <a:ext cx="11201399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public Person(String name) {</a:t>
            </a:r>
          </a:p>
          <a:p>
            <a:r>
              <a:rPr lang="en-US" sz="2800" dirty="0" smtClean="0"/>
              <a:t>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 smtClean="0"/>
              <a:t>.name = name;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31812" y="4657932"/>
            <a:ext cx="112014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private String getFirstName() { return this.fname }</a:t>
            </a:r>
          </a:p>
          <a:p>
            <a:r>
              <a:rPr lang="en-US" sz="2800" dirty="0" smtClean="0"/>
              <a:t>public String fullName() {</a:t>
            </a:r>
          </a:p>
          <a:p>
            <a:r>
              <a:rPr lang="en-US" sz="2800" dirty="0" smtClean="0"/>
              <a:t>  return this.getFirstName() + " " + this.getLastName()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6543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982845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his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can invoke current class </a:t>
            </a:r>
            <a:r>
              <a:rPr lang="en-US" dirty="0" smtClean="0"/>
              <a:t>constructor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be pass like argument in method or constructor call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</a:t>
            </a:r>
            <a:r>
              <a:rPr lang="en-US" dirty="0" smtClean="0"/>
              <a:t>be returned from method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</a:t>
            </a:r>
            <a:r>
              <a:rPr lang="en-US" dirty="0" smtClean="0">
                <a:latin typeface="Consolas" panose="020B0609020204030204" pitchFamily="49" charset="0"/>
              </a:rPr>
              <a:t>this (2)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600200"/>
            <a:ext cx="11506200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public Person(String firstName, String lastName) {</a:t>
            </a:r>
          </a:p>
          <a:p>
            <a:r>
              <a:rPr lang="en-US" sz="2800" dirty="0" smtClean="0"/>
              <a:t>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 smtClean="0"/>
              <a:t>.firstName = firstName;</a:t>
            </a:r>
          </a:p>
          <a:p>
            <a:r>
              <a:rPr lang="en-US" sz="2800" dirty="0" smtClean="0"/>
              <a:t>  this.lastName = lastName;</a:t>
            </a:r>
          </a:p>
          <a:p>
            <a:r>
              <a:rPr lang="en-US" sz="2800" dirty="0" smtClean="0"/>
              <a:t>}</a:t>
            </a:r>
          </a:p>
          <a:p>
            <a:r>
              <a:rPr lang="en-US" sz="2800" dirty="0" smtClean="0"/>
              <a:t>public Person (String fname, String lName, Integer age) {</a:t>
            </a:r>
          </a:p>
          <a:p>
            <a:r>
              <a:rPr lang="en-US" sz="2800" dirty="0" smtClean="0"/>
              <a:t>  this(fName, lName);</a:t>
            </a:r>
          </a:p>
          <a:p>
            <a:r>
              <a:rPr lang="en-US" sz="2800" dirty="0" smtClean="0"/>
              <a:t>  this.age = age;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6867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2684" y="4724400"/>
            <a:ext cx="7825528" cy="820600"/>
          </a:xfrm>
        </p:spPr>
        <p:txBody>
          <a:bodyPr/>
          <a:lstStyle/>
          <a:p>
            <a:r>
              <a:rPr lang="en-GB" dirty="0"/>
              <a:t>Access </a:t>
            </a:r>
            <a:r>
              <a:rPr lang="en-GB" dirty="0" smtClean="0"/>
              <a:t>Modifiers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642" y="1524000"/>
            <a:ext cx="5027612" cy="2359626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486400"/>
            <a:ext cx="8938472" cy="719034"/>
          </a:xfrm>
        </p:spPr>
        <p:txBody>
          <a:bodyPr/>
          <a:lstStyle/>
          <a:p>
            <a:r>
              <a:rPr lang="en-GB" dirty="0" smtClean="0"/>
              <a:t>Visibility of Class Members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43270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2458</Words>
  <Application>Microsoft Office PowerPoint</Application>
  <PresentationFormat>Custom</PresentationFormat>
  <Paragraphs>566</Paragraphs>
  <Slides>37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 16x9</vt:lpstr>
      <vt:lpstr>Encapsulation</vt:lpstr>
      <vt:lpstr>Table of Contents</vt:lpstr>
      <vt:lpstr>Questions</vt:lpstr>
      <vt:lpstr>Encapsulation</vt:lpstr>
      <vt:lpstr>Encapsulation</vt:lpstr>
      <vt:lpstr>Encapsulation – Example</vt:lpstr>
      <vt:lpstr>Keyword this</vt:lpstr>
      <vt:lpstr>Keyword this (2)</vt:lpstr>
      <vt:lpstr>Access Modifiers</vt:lpstr>
      <vt:lpstr>Private Access Modifier</vt:lpstr>
      <vt:lpstr>Protected Access Modifier</vt:lpstr>
      <vt:lpstr>Default Access Modifier</vt:lpstr>
      <vt:lpstr>Public Access Modifier</vt:lpstr>
      <vt:lpstr>Problem: Sort Persons by Name and Age</vt:lpstr>
      <vt:lpstr>Solution: Getters and Setters</vt:lpstr>
      <vt:lpstr>Problem: Salary Increase</vt:lpstr>
      <vt:lpstr>Solution: Getters and Setters</vt:lpstr>
      <vt:lpstr>Exercises in Class</vt:lpstr>
      <vt:lpstr>Encapsulation in Java</vt:lpstr>
      <vt:lpstr>Validation</vt:lpstr>
      <vt:lpstr>Validation (2)</vt:lpstr>
      <vt:lpstr>Problem: Validate Data</vt:lpstr>
      <vt:lpstr>Solution: Validate Data</vt:lpstr>
      <vt:lpstr>Immutable Objects</vt:lpstr>
      <vt:lpstr>Mutable Objects</vt:lpstr>
      <vt:lpstr>Mutable Fields</vt:lpstr>
      <vt:lpstr>Mutable Fields (2)</vt:lpstr>
      <vt:lpstr>Problem: First and Reserve Team</vt:lpstr>
      <vt:lpstr>Solution: Validate Data</vt:lpstr>
      <vt:lpstr>Keyword final</vt:lpstr>
      <vt:lpstr>Keyword final (2)</vt:lpstr>
      <vt:lpstr>Encapsulation – Benefits</vt:lpstr>
      <vt:lpstr>Exercises in Class</vt:lpstr>
      <vt:lpstr>Summary</vt:lpstr>
      <vt:lpstr>Java Syntax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 OOP - Encapsulation</dc:title>
  <dc:subject>C# Basics Course</dc:subject>
  <dc:creator/>
  <cp:keywords>Encapsulation, OOP,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2017-02-23T09:10:14Z</dcterms:modified>
  <cp:category>programming, OOP,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