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5"/>
  </p:notesMasterIdLst>
  <p:handoutMasterIdLst>
    <p:handoutMasterId r:id="rId46"/>
  </p:handoutMasterIdLst>
  <p:sldIdLst>
    <p:sldId id="274" r:id="rId3"/>
    <p:sldId id="685" r:id="rId4"/>
    <p:sldId id="686" r:id="rId5"/>
    <p:sldId id="576" r:id="rId6"/>
    <p:sldId id="652" r:id="rId7"/>
    <p:sldId id="633" r:id="rId8"/>
    <p:sldId id="653" r:id="rId9"/>
    <p:sldId id="655" r:id="rId10"/>
    <p:sldId id="654" r:id="rId11"/>
    <p:sldId id="656" r:id="rId12"/>
    <p:sldId id="692" r:id="rId13"/>
    <p:sldId id="657" r:id="rId14"/>
    <p:sldId id="658" r:id="rId15"/>
    <p:sldId id="659" r:id="rId16"/>
    <p:sldId id="660" r:id="rId17"/>
    <p:sldId id="668" r:id="rId18"/>
    <p:sldId id="693" r:id="rId19"/>
    <p:sldId id="662" r:id="rId20"/>
    <p:sldId id="663" r:id="rId21"/>
    <p:sldId id="664" r:id="rId22"/>
    <p:sldId id="665" r:id="rId23"/>
    <p:sldId id="666" r:id="rId24"/>
    <p:sldId id="667" r:id="rId25"/>
    <p:sldId id="669" r:id="rId26"/>
    <p:sldId id="679" r:id="rId27"/>
    <p:sldId id="671" r:id="rId28"/>
    <p:sldId id="680" r:id="rId29"/>
    <p:sldId id="672" r:id="rId30"/>
    <p:sldId id="681" r:id="rId31"/>
    <p:sldId id="673" r:id="rId32"/>
    <p:sldId id="682" r:id="rId33"/>
    <p:sldId id="674" r:id="rId34"/>
    <p:sldId id="683" r:id="rId35"/>
    <p:sldId id="677" r:id="rId36"/>
    <p:sldId id="684" r:id="rId37"/>
    <p:sldId id="678" r:id="rId38"/>
    <p:sldId id="690" r:id="rId39"/>
    <p:sldId id="691" r:id="rId40"/>
    <p:sldId id="457" r:id="rId41"/>
    <p:sldId id="687" r:id="rId42"/>
    <p:sldId id="688" r:id="rId43"/>
    <p:sldId id="689" r:id="rId4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06E64D-76A5-454E-9796-2017EAC3F2F7}">
          <p14:sldIdLst>
            <p14:sldId id="274"/>
            <p14:sldId id="685"/>
            <p14:sldId id="686"/>
          </p14:sldIdLst>
        </p14:section>
        <p14:section name="Inheritance" id="{813DF7E2-74AB-4E3A-9B46-2566DC216237}">
          <p14:sldIdLst>
            <p14:sldId id="576"/>
            <p14:sldId id="652"/>
            <p14:sldId id="633"/>
            <p14:sldId id="653"/>
            <p14:sldId id="655"/>
            <p14:sldId id="654"/>
            <p14:sldId id="656"/>
            <p14:sldId id="692"/>
          </p14:sldIdLst>
        </p14:section>
        <p14:section name="TABLE_PER_CLASS" id="{45DC2AD1-C0B0-4CA7-A0AE-51EF0B9DB377}">
          <p14:sldIdLst>
            <p14:sldId id="657"/>
            <p14:sldId id="658"/>
            <p14:sldId id="659"/>
            <p14:sldId id="660"/>
            <p14:sldId id="668"/>
            <p14:sldId id="693"/>
          </p14:sldIdLst>
        </p14:section>
        <p14:section name="JOINED" id="{7B6568D9-61D5-4E9A-975C-BA410D73F40A}">
          <p14:sldIdLst>
            <p14:sldId id="662"/>
            <p14:sldId id="663"/>
            <p14:sldId id="664"/>
            <p14:sldId id="665"/>
            <p14:sldId id="666"/>
            <p14:sldId id="667"/>
          </p14:sldIdLst>
        </p14:section>
        <p14:section name="Relations" id="{75B9F352-2C03-4EE4-A0F2-5FF15BE98F0E}">
          <p14:sldIdLst>
            <p14:sldId id="669"/>
          </p14:sldIdLst>
        </p14:section>
        <p14:section name="Relations" id="{BD60B6E9-85E7-49E8-9F66-AE28A5DD5D66}">
          <p14:sldIdLst>
            <p14:sldId id="679"/>
            <p14:sldId id="671"/>
            <p14:sldId id="680"/>
            <p14:sldId id="672"/>
            <p14:sldId id="681"/>
            <p14:sldId id="673"/>
            <p14:sldId id="682"/>
            <p14:sldId id="674"/>
            <p14:sldId id="683"/>
            <p14:sldId id="677"/>
            <p14:sldId id="684"/>
            <p14:sldId id="678"/>
            <p14:sldId id="690"/>
            <p14:sldId id="691"/>
            <p14:sldId id="457"/>
            <p14:sldId id="687"/>
            <p14:sldId id="688"/>
            <p14:sldId id="6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E85C0E"/>
    <a:srgbClr val="FBEEDC"/>
    <a:srgbClr val="CC0000"/>
    <a:srgbClr val="F0A22E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89926" autoAdjust="0"/>
  </p:normalViewPr>
  <p:slideViewPr>
    <p:cSldViewPr>
      <p:cViewPr varScale="1">
        <p:scale>
          <a:sx n="79" d="100"/>
          <a:sy n="79" d="100"/>
        </p:scale>
        <p:origin x="715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181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81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475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46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52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7/18/2017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62964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673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  <p:sldLayoutId id="2147483670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19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advanced-hibernate" TargetMode="External"/><Relationship Id="rId7" Type="http://schemas.openxmlformats.org/officeDocument/2006/relationships/image" Target="../media/image16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2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7.png"/><Relationship Id="rId14" Type="http://schemas.openxmlformats.org/officeDocument/2006/relationships/hyperlink" Target="http://www.telenor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80708" y="589337"/>
            <a:ext cx="7035859" cy="1412435"/>
          </a:xfrm>
        </p:spPr>
        <p:txBody>
          <a:bodyPr>
            <a:normAutofit fontScale="90000"/>
          </a:bodyPr>
          <a:lstStyle/>
          <a:p>
            <a:r>
              <a:rPr lang="en-US" dirty="0"/>
              <a:t>Hibernate </a:t>
            </a:r>
            <a:r>
              <a:rPr lang="bg-BG" dirty="0" smtClean="0"/>
              <a:t>(</a:t>
            </a:r>
            <a:r>
              <a:rPr lang="en-US" dirty="0" smtClean="0"/>
              <a:t>JPA</a:t>
            </a:r>
            <a:r>
              <a:rPr lang="bg-BG" dirty="0" smtClean="0"/>
              <a:t>)</a:t>
            </a:r>
            <a:r>
              <a:rPr lang="en-US" dirty="0" smtClean="0"/>
              <a:t> Code </a:t>
            </a:r>
            <a:r>
              <a:rPr lang="en-US" dirty="0"/>
              <a:t>First </a:t>
            </a:r>
            <a:r>
              <a:rPr lang="en-US" dirty="0" smtClean="0"/>
              <a:t> </a:t>
            </a:r>
            <a:r>
              <a:rPr lang="en-US" dirty="0"/>
              <a:t>Entity Relations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945691" y="1957914"/>
            <a:ext cx="5705941" cy="686636"/>
          </a:xfrm>
        </p:spPr>
        <p:txBody>
          <a:bodyPr>
            <a:normAutofit/>
          </a:bodyPr>
          <a:lstStyle/>
          <a:p>
            <a:r>
              <a:rPr lang="en-US" dirty="0" smtClean="0"/>
              <a:t>Advanced Mapping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37212" y="3940927"/>
            <a:ext cx="2133598" cy="23414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576164">
            <a:off x="6970305" y="3796677"/>
            <a:ext cx="1688797" cy="66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Databases</a:t>
            </a:r>
          </a:p>
          <a:p>
            <a:pPr algn="ctr">
              <a:lnSpc>
                <a:spcPct val="85000"/>
              </a:lnSpc>
            </a:pPr>
            <a:r>
              <a:rPr lang="en-US" sz="22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Frameworks</a:t>
            </a:r>
            <a:endParaRPr lang="en-US" sz="2200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423476"/>
              </p:ext>
            </p:extLst>
          </p:nvPr>
        </p:nvGraphicFramePr>
        <p:xfrm>
          <a:off x="188815" y="4905933"/>
          <a:ext cx="1180465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:a16="http://schemas.microsoft.com/office/drawing/2014/main" val="1430562452"/>
                    </a:ext>
                  </a:extLst>
                </a:gridCol>
                <a:gridCol w="2360930">
                  <a:extLst>
                    <a:ext uri="{9D8B030D-6E8A-4147-A177-3AD203B41FA5}">
                      <a16:colId xmlns:a16="http://schemas.microsoft.com/office/drawing/2014/main" val="1985382084"/>
                    </a:ext>
                  </a:extLst>
                </a:gridCol>
                <a:gridCol w="2360930">
                  <a:extLst>
                    <a:ext uri="{9D8B030D-6E8A-4147-A177-3AD203B41FA5}">
                      <a16:colId xmlns:a16="http://schemas.microsoft.com/office/drawing/2014/main" val="2240254676"/>
                    </a:ext>
                  </a:extLst>
                </a:gridCol>
                <a:gridCol w="1945322">
                  <a:extLst>
                    <a:ext uri="{9D8B030D-6E8A-4147-A177-3AD203B41FA5}">
                      <a16:colId xmlns:a16="http://schemas.microsoft.com/office/drawing/2014/main" val="636517755"/>
                    </a:ext>
                  </a:extLst>
                </a:gridCol>
                <a:gridCol w="2776538">
                  <a:extLst>
                    <a:ext uri="{9D8B030D-6E8A-4147-A177-3AD203B41FA5}">
                      <a16:colId xmlns:a16="http://schemas.microsoft.com/office/drawing/2014/main" val="3312330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chemical_formula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Ammonium Chloride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Ammonium Chloride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NH4Cl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439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Mint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Mint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3.54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(NULL)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039967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Single Table strategy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39628" y="1553958"/>
            <a:ext cx="11125196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BasicChemicalIngredient {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 (String[] args) {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Ingredient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 = new AmmoniumChloride();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Ingredient mint = new Mint();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em.persist(am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em.persist(mint);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//…}}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39628" y="977665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BasicChemicalIngredient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4977613" y="430494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ingredients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63112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814307"/>
              </p:ext>
            </p:extLst>
          </p:nvPr>
        </p:nvGraphicFramePr>
        <p:xfrm>
          <a:off x="180315" y="1784909"/>
          <a:ext cx="1180465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:a16="http://schemas.microsoft.com/office/drawing/2014/main" val="1430562452"/>
                    </a:ext>
                  </a:extLst>
                </a:gridCol>
                <a:gridCol w="2360930">
                  <a:extLst>
                    <a:ext uri="{9D8B030D-6E8A-4147-A177-3AD203B41FA5}">
                      <a16:colId xmlns:a16="http://schemas.microsoft.com/office/drawing/2014/main" val="1985382084"/>
                    </a:ext>
                  </a:extLst>
                </a:gridCol>
                <a:gridCol w="2360930">
                  <a:extLst>
                    <a:ext uri="{9D8B030D-6E8A-4147-A177-3AD203B41FA5}">
                      <a16:colId xmlns:a16="http://schemas.microsoft.com/office/drawing/2014/main" val="2240254676"/>
                    </a:ext>
                  </a:extLst>
                </a:gridCol>
                <a:gridCol w="1945322">
                  <a:extLst>
                    <a:ext uri="{9D8B030D-6E8A-4147-A177-3AD203B41FA5}">
                      <a16:colId xmlns:a16="http://schemas.microsoft.com/office/drawing/2014/main" val="636517755"/>
                    </a:ext>
                  </a:extLst>
                </a:gridCol>
                <a:gridCol w="2776538">
                  <a:extLst>
                    <a:ext uri="{9D8B030D-6E8A-4147-A177-3AD203B41FA5}">
                      <a16:colId xmlns:a16="http://schemas.microsoft.com/office/drawing/2014/main" val="3312330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chemical_formula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Ammonium Chloride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Ammonium Chloride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NH4Cl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439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Mint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Mint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3.54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(NULL)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039967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- Single </a:t>
            </a:r>
            <a:r>
              <a:rPr lang="en-US" dirty="0"/>
              <a:t>Table strategy</a:t>
            </a: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5079326" y="1151121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ingredients</a:t>
            </a:r>
            <a:endParaRPr lang="bg-BG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88815" y="3810000"/>
            <a:ext cx="117961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Disadvantages</a:t>
            </a:r>
            <a:r>
              <a:rPr lang="en-US" sz="2800" dirty="0" smtClean="0"/>
              <a:t>: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requires columns to be either added or removed when the members in the hierarchy change. May contain multiple NULL values.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Advantages</a:t>
            </a:r>
            <a:r>
              <a:rPr lang="en-US" sz="2800" dirty="0" smtClean="0"/>
              <a:t>: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Minimize joins, gives maximum performance even for classes involved in deep hierarchies. 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67529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– Table Per Class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77190"/>
            <a:ext cx="11125196" cy="43311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Inheritance(strategy = InheritanceType.TABLE_PER_CLASS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class BasicIngredient implements Ingredient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@Id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@GeneratedValue(strategy = 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GenerationType.TABLE)</a:t>
            </a:r>
            <a:endParaRPr lang="en-US" sz="1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long id;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@Basic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@Basic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BigDecimal price;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BasicIngredient()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13612" y="1418647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PER CLASS 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620571" y="2317846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GENERATED ID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21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</a:t>
            </a:r>
            <a:r>
              <a:rPr lang="en-US" dirty="0"/>
              <a:t>Table Per Class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897568"/>
            <a:ext cx="11125196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"nettle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Nettle extends BasicIngredient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1366589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Nettle.java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6424" y="4724400"/>
            <a:ext cx="11125196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"mint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Mint extends BasicIngredient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06424" y="4193421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Mint.java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453613" y="1671005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Name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198812" y="4748923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Name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65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</a:t>
            </a:r>
            <a:r>
              <a:rPr lang="en-US" dirty="0"/>
              <a:t>Table Per Class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77190"/>
            <a:ext cx="11125196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BasicChemicalIngredient extends BasicIngredient implements ChemicalIngredient{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@Column(name = "chemical_formula")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chemicalFormula;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BasicChemicalIngredient()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BasicChemicalIngredient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6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</a:t>
            </a:r>
            <a:r>
              <a:rPr lang="en-US" dirty="0"/>
              <a:t>Table Per Class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77190"/>
            <a:ext cx="11125196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"ammonium_chloride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AmmoniumChloride extends BasicChemicalIngredient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String NAME = "Ammonium Chloride";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BigDecimal PRICE = new BigDecimal("0.59");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String CHEMICAL_FORMULA = "NH4Cl";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AmmoniumChloride()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super(NAME, PRICE, CHEMICAL_FORMULA);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AmmoniumChloride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646610" y="1372207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Name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08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84578" y="4737870"/>
          <a:ext cx="94437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:a16="http://schemas.microsoft.com/office/drawing/2014/main" val="1430562452"/>
                    </a:ext>
                  </a:extLst>
                </a:gridCol>
                <a:gridCol w="3123381">
                  <a:extLst>
                    <a:ext uri="{9D8B030D-6E8A-4147-A177-3AD203B41FA5}">
                      <a16:colId xmlns:a16="http://schemas.microsoft.com/office/drawing/2014/main" val="2240254676"/>
                    </a:ext>
                  </a:extLst>
                </a:gridCol>
                <a:gridCol w="1182871">
                  <a:extLst>
                    <a:ext uri="{9D8B030D-6E8A-4147-A177-3AD203B41FA5}">
                      <a16:colId xmlns:a16="http://schemas.microsoft.com/office/drawing/2014/main" val="636517755"/>
                    </a:ext>
                  </a:extLst>
                </a:gridCol>
                <a:gridCol w="2776538">
                  <a:extLst>
                    <a:ext uri="{9D8B030D-6E8A-4147-A177-3AD203B41FA5}">
                      <a16:colId xmlns:a16="http://schemas.microsoft.com/office/drawing/2014/main" val="3312330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price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chemical_formula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Ammonium Chloride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0.59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NH4Cl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439416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Table Per Class strategy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39628" y="1553958"/>
            <a:ext cx="11125196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BasicChemicalIngredient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 (String[] args) {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Ingredient am = new AmmoniumChloride();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Ingredient mint = new Mint();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em.persist(am);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em.persist(mint);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//…}}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39628" y="977665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BasicChemicalIngredient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8" name="Content Placeholder 4"/>
          <p:cNvGraphicFramePr>
            <a:graphicFrameLocks/>
          </p:cNvGraphicFramePr>
          <p:nvPr/>
        </p:nvGraphicFramePr>
        <p:xfrm>
          <a:off x="484578" y="5975664"/>
          <a:ext cx="66671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:a16="http://schemas.microsoft.com/office/drawing/2014/main" val="1430562452"/>
                    </a:ext>
                  </a:extLst>
                </a:gridCol>
                <a:gridCol w="3123381">
                  <a:extLst>
                    <a:ext uri="{9D8B030D-6E8A-4147-A177-3AD203B41FA5}">
                      <a16:colId xmlns:a16="http://schemas.microsoft.com/office/drawing/2014/main" val="2240254676"/>
                    </a:ext>
                  </a:extLst>
                </a:gridCol>
                <a:gridCol w="1182871">
                  <a:extLst>
                    <a:ext uri="{9D8B030D-6E8A-4147-A177-3AD203B41FA5}">
                      <a16:colId xmlns:a16="http://schemas.microsoft.com/office/drawing/2014/main" val="636517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price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Mint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3.54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43941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flipH="1">
            <a:off x="3915916" y="4246374"/>
            <a:ext cx="2581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000" dirty="0" err="1" smtClean="0"/>
              <a:t>ammonium_chloride</a:t>
            </a:r>
            <a:endParaRPr lang="bg-BG" sz="2800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3455260" y="5527552"/>
            <a:ext cx="72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000" dirty="0" smtClean="0"/>
              <a:t>mint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95835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963125"/>
              </p:ext>
            </p:extLst>
          </p:nvPr>
        </p:nvGraphicFramePr>
        <p:xfrm>
          <a:off x="608012" y="1752600"/>
          <a:ext cx="94437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:a16="http://schemas.microsoft.com/office/drawing/2014/main" val="1430562452"/>
                    </a:ext>
                  </a:extLst>
                </a:gridCol>
                <a:gridCol w="3123381">
                  <a:extLst>
                    <a:ext uri="{9D8B030D-6E8A-4147-A177-3AD203B41FA5}">
                      <a16:colId xmlns:a16="http://schemas.microsoft.com/office/drawing/2014/main" val="2240254676"/>
                    </a:ext>
                  </a:extLst>
                </a:gridCol>
                <a:gridCol w="1182871">
                  <a:extLst>
                    <a:ext uri="{9D8B030D-6E8A-4147-A177-3AD203B41FA5}">
                      <a16:colId xmlns:a16="http://schemas.microsoft.com/office/drawing/2014/main" val="636517755"/>
                    </a:ext>
                  </a:extLst>
                </a:gridCol>
                <a:gridCol w="2776538">
                  <a:extLst>
                    <a:ext uri="{9D8B030D-6E8A-4147-A177-3AD203B41FA5}">
                      <a16:colId xmlns:a16="http://schemas.microsoft.com/office/drawing/2014/main" val="3312330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price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chemical_formula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Ammonium Chloride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0.59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NH4Cl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439416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r>
              <a:rPr lang="en-US" dirty="0"/>
              <a:t>- Table Per Class strategy</a:t>
            </a:r>
            <a:endParaRPr lang="bg-BG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805796"/>
              </p:ext>
            </p:extLst>
          </p:nvPr>
        </p:nvGraphicFramePr>
        <p:xfrm>
          <a:off x="608012" y="2990394"/>
          <a:ext cx="66671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:a16="http://schemas.microsoft.com/office/drawing/2014/main" val="1430562452"/>
                    </a:ext>
                  </a:extLst>
                </a:gridCol>
                <a:gridCol w="3123381">
                  <a:extLst>
                    <a:ext uri="{9D8B030D-6E8A-4147-A177-3AD203B41FA5}">
                      <a16:colId xmlns:a16="http://schemas.microsoft.com/office/drawing/2014/main" val="2240254676"/>
                    </a:ext>
                  </a:extLst>
                </a:gridCol>
                <a:gridCol w="1182871">
                  <a:extLst>
                    <a:ext uri="{9D8B030D-6E8A-4147-A177-3AD203B41FA5}">
                      <a16:colId xmlns:a16="http://schemas.microsoft.com/office/drawing/2014/main" val="636517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price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Mint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3.54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43941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flipH="1">
            <a:off x="4039350" y="1261104"/>
            <a:ext cx="2581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000" dirty="0" err="1" smtClean="0"/>
              <a:t>ammonium_chloride</a:t>
            </a:r>
            <a:endParaRPr lang="bg-BG" sz="2800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3578694" y="2542282"/>
            <a:ext cx="72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000" dirty="0" smtClean="0"/>
              <a:t>mint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88815" y="3810000"/>
            <a:ext cx="117961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Disadvantages</a:t>
            </a:r>
            <a:r>
              <a:rPr lang="en-US" sz="2800" dirty="0" smtClean="0"/>
              <a:t>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smtClean="0"/>
              <a:t>Repeating information in each table. Changes in super class involves changes in all subclass tables. </a:t>
            </a:r>
            <a:r>
              <a:rPr lang="en-US" sz="2800" dirty="0"/>
              <a:t>No foreign keys </a:t>
            </a:r>
            <a:r>
              <a:rPr lang="en-US" sz="2800" dirty="0" smtClean="0"/>
              <a:t>involved</a:t>
            </a:r>
            <a:r>
              <a:rPr lang="en-US" sz="2800" dirty="0"/>
              <a:t> </a:t>
            </a:r>
            <a:r>
              <a:rPr lang="en-US" sz="2800" dirty="0" smtClean="0"/>
              <a:t>(unrelated tables)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Advantages</a:t>
            </a:r>
            <a:r>
              <a:rPr lang="en-US" sz="2800" dirty="0" smtClean="0"/>
              <a:t>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smtClean="0"/>
              <a:t>No NULL values. Simple style to implement inheritance mapping. 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81074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– Joined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77190"/>
            <a:ext cx="11125196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"ingredients")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@Inheritance(strategy = InheritanceType.JOINED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class BasicIngredient implements Ingredient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@Id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@GeneratedValue(strategy = GenerationType.IDENTITY)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long id;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@Basic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@Basic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BigDecimal price;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BasicIngredient()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170610" y="1644812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Joined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23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</a:t>
            </a:r>
            <a:r>
              <a:rPr lang="en-US" dirty="0"/>
              <a:t>Joined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897568"/>
            <a:ext cx="11125196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"nettle")</a:t>
            </a:r>
            <a:b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@PrimaryKeyJoinColumn(name = "id")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Nettle extends BasicIngredient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1366589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Nettle.java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6424" y="4724400"/>
            <a:ext cx="11125196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"mint")</a:t>
            </a:r>
            <a:b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@PrimaryKeyJoinColumn(name = "id")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Mint extends BasicIngredient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06424" y="4193421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Mint.java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645022" y="2008348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Join Column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645022" y="5050648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Join Column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6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ldNum" idx="4294967295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en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" sz="40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</a:p>
        </p:txBody>
      </p:sp>
      <p:sp>
        <p:nvSpPr>
          <p:cNvPr id="104" name="Shape 104"/>
          <p:cNvSpPr/>
          <p:nvPr/>
        </p:nvSpPr>
        <p:spPr>
          <a:xfrm rot="201516">
            <a:off x="5387759" y="3463723"/>
            <a:ext cx="1413327" cy="3170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0" b="1" i="0" u="none" strike="noStrike" cap="none" dirty="0">
              <a:solidFill>
                <a:srgbClr val="FFCA9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7789" y="2971800"/>
            <a:ext cx="2462505" cy="3175222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3212" y="1151121"/>
            <a:ext cx="11804822" cy="50812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Relational 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entities </a:t>
            </a:r>
            <a:r>
              <a:rPr lang="en-US" sz="4000" dirty="0" smtClean="0"/>
              <a:t>– Advanced Mapping strategies, annotations</a:t>
            </a:r>
          </a:p>
          <a:p>
            <a:pPr marL="876246" lvl="1" indent="-571500">
              <a:lnSpc>
                <a:spcPct val="130000"/>
              </a:lnSpc>
            </a:pPr>
            <a:r>
              <a:rPr lang="en-US" sz="3800" dirty="0" smtClean="0">
                <a:solidFill>
                  <a:schemeClr val="tx2">
                    <a:lumMod val="75000"/>
                  </a:schemeClr>
                </a:solidFill>
              </a:rPr>
              <a:t>OOP Inheritance </a:t>
            </a:r>
            <a:r>
              <a:rPr lang="en-US" sz="3800" dirty="0" smtClean="0"/>
              <a:t>– Mapping strategies</a:t>
            </a:r>
          </a:p>
          <a:p>
            <a:pPr marL="876246" lvl="1" indent="-571500">
              <a:lnSpc>
                <a:spcPct val="130000"/>
              </a:lnSpc>
            </a:pPr>
            <a:r>
              <a:rPr lang="en-US" sz="3800" dirty="0" smtClean="0">
                <a:solidFill>
                  <a:schemeClr val="tx2">
                    <a:lumMod val="75000"/>
                  </a:schemeClr>
                </a:solidFill>
              </a:rPr>
              <a:t>OOP Composition </a:t>
            </a:r>
            <a:r>
              <a:rPr lang="en-US" sz="3800" dirty="0" smtClean="0"/>
              <a:t>– Mapping strategies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Lazy Loading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40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</a:t>
            </a:r>
            <a:r>
              <a:rPr lang="en-US" dirty="0"/>
              <a:t>Joined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77190"/>
            <a:ext cx="11125196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"chemical_ingredient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@PrimaryKeyJoinColumn(name = "id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class BasicChemicalIngredient extends BasicIngredient implements ChemicalIngredient{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@Column(name = "chemical_formula")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chemicalFormula;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BasicChemicalIngredient()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BasicChemicalIngredient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799012" y="1644812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Join Column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43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</a:t>
            </a:r>
            <a:r>
              <a:rPr lang="en-US" dirty="0"/>
              <a:t>Joined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77190"/>
            <a:ext cx="11125196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"ammonium_chloride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b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@PrimaryKeyJoinColumn(name = "id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AmmoniumChloride extends BasicChemicalIngredient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String NAME = "Ammonium Chloride";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BigDecimal PRICE = new BigDecimal("0.59");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String CHEMICAL_FORMULA = "NH4Cl";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AmmoniumChloride()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super(NAME, PRICE, CHEMICAL_FORMULA);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AmmoniumChloride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646610" y="1664868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Join Column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36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Joined strategy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39628" y="1553958"/>
            <a:ext cx="11125196" cy="37156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BasicChemicalIngredient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 (String[] args) {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Ingredient am = new AmmoniumChloride();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Ingredient mint = new Mint();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em.persist(am);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em.persist(mint);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//…}}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39628" y="977665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BasicChemicalIngredient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28" y="5715000"/>
            <a:ext cx="11125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Also known as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TABLE_PER_SUBCLASS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smtClean="0"/>
              <a:t>strategy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3042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799979"/>
              </p:ext>
            </p:extLst>
          </p:nvPr>
        </p:nvGraphicFramePr>
        <p:xfrm>
          <a:off x="4819762" y="1647247"/>
          <a:ext cx="513746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:a16="http://schemas.microsoft.com/office/drawing/2014/main" val="1430562452"/>
                    </a:ext>
                  </a:extLst>
                </a:gridCol>
                <a:gridCol w="2776538">
                  <a:extLst>
                    <a:ext uri="{9D8B030D-6E8A-4147-A177-3AD203B41FA5}">
                      <a16:colId xmlns:a16="http://schemas.microsoft.com/office/drawing/2014/main" val="3312330415"/>
                    </a:ext>
                  </a:extLst>
                </a:gridCol>
              </a:tblGrid>
              <a:tr h="280701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chemical_formula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NH4Cl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439416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Joined strategy</a:t>
            </a:r>
            <a:endParaRPr lang="bg-BG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407079"/>
              </p:ext>
            </p:extLst>
          </p:nvPr>
        </p:nvGraphicFramePr>
        <p:xfrm>
          <a:off x="4663505" y="3136631"/>
          <a:ext cx="666718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:a16="http://schemas.microsoft.com/office/drawing/2014/main" val="1430562452"/>
                    </a:ext>
                  </a:extLst>
                </a:gridCol>
                <a:gridCol w="3123381">
                  <a:extLst>
                    <a:ext uri="{9D8B030D-6E8A-4147-A177-3AD203B41FA5}">
                      <a16:colId xmlns:a16="http://schemas.microsoft.com/office/drawing/2014/main" val="2240254676"/>
                    </a:ext>
                  </a:extLst>
                </a:gridCol>
                <a:gridCol w="1182871">
                  <a:extLst>
                    <a:ext uri="{9D8B030D-6E8A-4147-A177-3AD203B41FA5}">
                      <a16:colId xmlns:a16="http://schemas.microsoft.com/office/drawing/2014/main" val="636517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Ammonium Chloride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311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Mint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3.54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439416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7166926"/>
              </p:ext>
            </p:extLst>
          </p:nvPr>
        </p:nvGraphicFramePr>
        <p:xfrm>
          <a:off x="917558" y="1659379"/>
          <a:ext cx="236093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:a16="http://schemas.microsoft.com/office/drawing/2014/main" val="143056245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439416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591135"/>
              </p:ext>
            </p:extLst>
          </p:nvPr>
        </p:nvGraphicFramePr>
        <p:xfrm>
          <a:off x="927545" y="3422152"/>
          <a:ext cx="236093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:a16="http://schemas.microsoft.com/office/drawing/2014/main" val="143056245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43941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 flipH="1">
            <a:off x="6954834" y="2615368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ingredients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5638300" y="991323"/>
            <a:ext cx="3500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chemical_ingredients</a:t>
            </a:r>
            <a:endParaRPr lang="bg-BG" sz="2800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531812" y="894397"/>
            <a:ext cx="3500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800" dirty="0" err="1" smtClean="0"/>
              <a:t>ammonium_chloride</a:t>
            </a:r>
            <a:endParaRPr lang="bg-BG" sz="2800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1617138" y="2815541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800" dirty="0" smtClean="0"/>
              <a:t>mint</a:t>
            </a:r>
            <a:endParaRPr lang="bg-BG" sz="28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442590" y="3733800"/>
            <a:ext cx="10668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98803" y="2104447"/>
            <a:ext cx="10668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638300" y="2678320"/>
            <a:ext cx="0" cy="3024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3740" y="4368991"/>
            <a:ext cx="117961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Disadvantages</a:t>
            </a:r>
            <a:r>
              <a:rPr lang="en-US" sz="2800" dirty="0" smtClean="0"/>
              <a:t>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/>
              <a:t>Multiple </a:t>
            </a:r>
            <a:r>
              <a:rPr lang="en-US" sz="2800" dirty="0" smtClean="0"/>
              <a:t>JOINS - for deep hierarchies it may give poor performance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Advantages</a:t>
            </a:r>
            <a:r>
              <a:rPr lang="en-US" sz="2800" dirty="0" smtClean="0"/>
              <a:t>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smtClean="0"/>
              <a:t>No NULL values. No repeating information. Foreign keys involved. Reduced changes in schema on superclass changes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6388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464" y="893"/>
            <a:ext cx="12142579" cy="6858000"/>
          </a:xfrm>
          <a:prstGeom prst="rect">
            <a:avLst/>
          </a:prstGeom>
          <a:solidFill>
            <a:srgbClr val="321300">
              <a:alpha val="19000"/>
            </a:srgbClr>
          </a:solidFill>
          <a:ln>
            <a:noFill/>
          </a:ln>
          <a:effectLst>
            <a:outerShdw blurRad="368300" dist="50800" dir="5400000" sx="1000" sy="1000" algn="ctr" rotWithShape="0">
              <a:srgbClr val="30130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-42070" y="2552700"/>
            <a:ext cx="12203113" cy="17526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ln>
                  <a:solidFill>
                    <a:schemeClr val="bg1"/>
                  </a:solidFill>
                </a:ln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Relations</a:t>
            </a:r>
            <a:endParaRPr lang="en-US" sz="8000" b="1" dirty="0">
              <a:ln>
                <a:solidFill>
                  <a:schemeClr val="bg1"/>
                </a:solidFill>
              </a:ln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1697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- Unidirectional</a:t>
            </a: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299879"/>
              </p:ext>
            </p:extLst>
          </p:nvPr>
        </p:nvGraphicFramePr>
        <p:xfrm>
          <a:off x="379412" y="1371601"/>
          <a:ext cx="4114800" cy="1767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BasicShampoo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noProof="1" smtClean="0"/>
                        <a:t>classicLabel: ClassicLabel</a:t>
                      </a:r>
                      <a:endParaRPr lang="en-US" sz="2100" noProof="1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noProof="1" smtClean="0"/>
                        <a:t>+   get</a:t>
                      </a:r>
                      <a:r>
                        <a:rPr lang="en-US" sz="2100" noProof="1" smtClean="0"/>
                        <a:t>ClassicLabel</a:t>
                      </a:r>
                      <a:r>
                        <a:rPr lang="en-US" sz="2100" baseline="0" noProof="1" smtClean="0"/>
                        <a:t>(): </a:t>
                      </a:r>
                      <a:r>
                        <a:rPr lang="en-US" sz="2100" noProof="1" smtClean="0"/>
                        <a:t>ClassicLabel</a:t>
                      </a:r>
                      <a:endParaRPr lang="en-US" sz="2100" baseline="0" noProof="1" smtClean="0"/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noProof="1" smtClean="0"/>
                        <a:t>+   set</a:t>
                      </a:r>
                      <a:r>
                        <a:rPr lang="en-US" sz="2100" noProof="1" smtClean="0"/>
                        <a:t>ClassicLabel</a:t>
                      </a:r>
                      <a:r>
                        <a:rPr lang="en-US" sz="2100" baseline="0" noProof="1" smtClean="0"/>
                        <a:t>(): void</a:t>
                      </a:r>
                      <a:endParaRPr lang="en-US" sz="2100" baseline="0" noProof="1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1785750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40108"/>
              </p:ext>
            </p:extLst>
          </p:nvPr>
        </p:nvGraphicFramePr>
        <p:xfrm>
          <a:off x="7709012" y="1371601"/>
          <a:ext cx="4114800" cy="1767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Classic</a:t>
                      </a:r>
                      <a:r>
                        <a:rPr lang="en-US" sz="2100" baseline="0" dirty="0" err="1" smtClean="0"/>
                        <a:t>Label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baseline="0" noProof="1" smtClean="0"/>
                        <a:t>id: int</a:t>
                      </a:r>
                      <a:endParaRPr lang="en-US" sz="2100" baseline="0" noProof="1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100" baseline="0" noProof="1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178575058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722812" y="225537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990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752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898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660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96358" y="1727074"/>
            <a:ext cx="1872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One-to-one</a:t>
            </a:r>
            <a:endParaRPr lang="bg-BG" sz="2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956828"/>
              </p:ext>
            </p:extLst>
          </p:nvPr>
        </p:nvGraphicFramePr>
        <p:xfrm>
          <a:off x="409340" y="4056694"/>
          <a:ext cx="4114800" cy="112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shampoos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noProof="1" smtClean="0"/>
                        <a:t>id</a:t>
                      </a:r>
                      <a:r>
                        <a:rPr lang="en-US" sz="2100" baseline="0" noProof="1" smtClean="0"/>
                        <a:t> :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100" baseline="0" noProof="1" smtClean="0"/>
                        <a:t>label_id: INT</a:t>
                      </a:r>
                      <a:endParaRPr lang="en-US" sz="2100" noProof="1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473705"/>
              </p:ext>
            </p:extLst>
          </p:nvPr>
        </p:nvGraphicFramePr>
        <p:xfrm>
          <a:off x="7709012" y="4095974"/>
          <a:ext cx="4114800" cy="8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labels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 : INT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4722812" y="462427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99012" y="44412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75212" y="44412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89812" y="44412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466012" y="44412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96358" y="4095974"/>
            <a:ext cx="1872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One-to-one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74056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One-To-One - Unidirectional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891058"/>
            <a:ext cx="11125196" cy="3346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"shampoos")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@Inheritance(strategy = InheritanceType.SINGLE_TABLE)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BasicShampoo implements Shampoo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@OneToOne(optional = false)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@JoinColumn(name = "label_id", referencedColumnName = "id")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ClassicLabel label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79412" y="1314765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BasicShampoo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370012" y="3050956"/>
            <a:ext cx="2971800" cy="378044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One-To-One relationship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341812" y="3563878"/>
            <a:ext cx="2971800" cy="378044"/>
          </a:xfrm>
          <a:prstGeom prst="wedgeRoundRectCallout">
            <a:avLst>
              <a:gd name="adj1" fmla="val -60156"/>
              <a:gd name="adj2" fmla="val 1636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Runtime evaluation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436812" y="4558036"/>
            <a:ext cx="2971800" cy="543784"/>
          </a:xfrm>
          <a:prstGeom prst="wedgeRoundRectCallout">
            <a:avLst>
              <a:gd name="adj1" fmla="val -33969"/>
              <a:gd name="adj2" fmla="val -13400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name in 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shampoos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246812" y="4505244"/>
            <a:ext cx="2971800" cy="596575"/>
          </a:xfrm>
          <a:prstGeom prst="wedgeRoundRectCallout">
            <a:avLst>
              <a:gd name="adj1" fmla="val -35278"/>
              <a:gd name="adj2" fmla="val -11432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name in 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labels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97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- Bidirectional</a:t>
            </a: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429584"/>
              </p:ext>
            </p:extLst>
          </p:nvPr>
        </p:nvGraphicFramePr>
        <p:xfrm>
          <a:off x="379412" y="1371601"/>
          <a:ext cx="4114800" cy="1767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BasicShampoo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noProof="1" smtClean="0"/>
                        <a:t>classicLabel: ClassicLabel</a:t>
                      </a:r>
                      <a:endParaRPr lang="en-US" sz="2100" noProof="1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noProof="1" smtClean="0"/>
                        <a:t>+   get</a:t>
                      </a:r>
                      <a:r>
                        <a:rPr lang="en-US" sz="2100" noProof="1" smtClean="0"/>
                        <a:t>ClassicLabel</a:t>
                      </a:r>
                      <a:r>
                        <a:rPr lang="en-US" sz="2100" baseline="0" noProof="1" smtClean="0"/>
                        <a:t>(): </a:t>
                      </a:r>
                      <a:r>
                        <a:rPr lang="en-US" sz="2100" noProof="1" smtClean="0"/>
                        <a:t>ClassicLabel</a:t>
                      </a:r>
                      <a:endParaRPr lang="en-US" sz="2100" baseline="0" noProof="1" smtClean="0"/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noProof="1" smtClean="0"/>
                        <a:t>+   set</a:t>
                      </a:r>
                      <a:r>
                        <a:rPr lang="en-US" sz="2100" noProof="1" smtClean="0"/>
                        <a:t>ClassicLabel</a:t>
                      </a:r>
                      <a:r>
                        <a:rPr lang="en-US" sz="2100" baseline="0" noProof="1" smtClean="0"/>
                        <a:t>(): void</a:t>
                      </a:r>
                      <a:endParaRPr lang="en-US" sz="2100" baseline="0" noProof="1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1785750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127049"/>
              </p:ext>
            </p:extLst>
          </p:nvPr>
        </p:nvGraphicFramePr>
        <p:xfrm>
          <a:off x="7709012" y="1371601"/>
          <a:ext cx="4286222" cy="2080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22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Classic</a:t>
                      </a:r>
                      <a:r>
                        <a:rPr lang="en-US" sz="2100" baseline="0" dirty="0" err="1" smtClean="0"/>
                        <a:t>Label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baseline="0" noProof="1" smtClean="0"/>
                        <a:t>id: int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baseline="0" noProof="1" smtClean="0"/>
                        <a:t>basicShampoo: BasicShampoo</a:t>
                      </a:r>
                      <a:endParaRPr lang="en-US" sz="2100" baseline="0" noProof="1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baseline="0" noProof="1" smtClean="0"/>
                        <a:t>+   getBasicShampoo(): BasicShampoo</a:t>
                      </a:r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noProof="1" smtClean="0"/>
                        <a:t>+   setBasicShampoo(): void</a:t>
                      </a:r>
                      <a:endParaRPr lang="en-US" sz="2100" baseline="0" noProof="1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178575058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722812" y="225537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990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752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898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660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96358" y="1727074"/>
            <a:ext cx="1872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One-to-one</a:t>
            </a:r>
            <a:endParaRPr lang="bg-BG" sz="2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124242"/>
              </p:ext>
            </p:extLst>
          </p:nvPr>
        </p:nvGraphicFramePr>
        <p:xfrm>
          <a:off x="409340" y="4056694"/>
          <a:ext cx="4114800" cy="112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shampoos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noProof="1" smtClean="0"/>
                        <a:t>id</a:t>
                      </a:r>
                      <a:r>
                        <a:rPr lang="en-US" sz="2100" baseline="0" noProof="1" smtClean="0"/>
                        <a:t> :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100" baseline="0" noProof="1" smtClean="0"/>
                        <a:t>label_id: INT</a:t>
                      </a:r>
                      <a:endParaRPr lang="en-US" sz="2100" noProof="1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703773"/>
              </p:ext>
            </p:extLst>
          </p:nvPr>
        </p:nvGraphicFramePr>
        <p:xfrm>
          <a:off x="7709012" y="4095974"/>
          <a:ext cx="4114800" cy="8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labels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 : INT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4722812" y="462427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99012" y="44412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75212" y="44412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89812" y="44412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466012" y="44412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96358" y="4095974"/>
            <a:ext cx="1872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One-to-one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46290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One-To-One - Bidirectional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891058"/>
            <a:ext cx="11125196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"labels")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ClassicLabel implements Label{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@OneToOne(mappedBy = "label", targetEntity = BasicShampoo.class)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BasicShampoo basicShampoo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79412" y="1314765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ClassicLabel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770312" y="2656252"/>
            <a:ext cx="3276600" cy="378044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Field in entity BasicShampoo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246812" y="3733800"/>
            <a:ext cx="2971800" cy="359623"/>
          </a:xfrm>
          <a:prstGeom prst="wedgeRoundRectCallout">
            <a:avLst>
              <a:gd name="adj1" fmla="val -35278"/>
              <a:gd name="adj2" fmla="val -11432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Entity for the mapping 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49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Many-To-One - Unidirectional</a:t>
            </a: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446706"/>
              </p:ext>
            </p:extLst>
          </p:nvPr>
        </p:nvGraphicFramePr>
        <p:xfrm>
          <a:off x="188816" y="1371601"/>
          <a:ext cx="4333738" cy="185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738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BasicShampoo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noProof="1" smtClean="0"/>
                        <a:t>productionBatch: ProductionBatch</a:t>
                      </a:r>
                      <a:endParaRPr lang="en-US" sz="2100" noProof="1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noProof="1" smtClean="0"/>
                        <a:t>+   get</a:t>
                      </a:r>
                      <a:r>
                        <a:rPr lang="en-US" sz="2100" noProof="1" smtClean="0"/>
                        <a:t>ProductionBatch</a:t>
                      </a:r>
                      <a:r>
                        <a:rPr lang="en-US" sz="2100" baseline="0" noProof="1" smtClean="0"/>
                        <a:t>(): </a:t>
                      </a:r>
                      <a:r>
                        <a:rPr lang="en-US" sz="2100" noProof="1" smtClean="0"/>
                        <a:t>ProductionBatch</a:t>
                      </a:r>
                      <a:endParaRPr lang="en-US" sz="2100" baseline="0" noProof="1" smtClean="0"/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noProof="1" smtClean="0"/>
                        <a:t>+   set</a:t>
                      </a:r>
                      <a:r>
                        <a:rPr lang="en-US" sz="2100" noProof="1" smtClean="0"/>
                        <a:t>ProductionBatch</a:t>
                      </a:r>
                      <a:r>
                        <a:rPr lang="en-US" sz="2100" baseline="0" noProof="1" smtClean="0"/>
                        <a:t>(): void</a:t>
                      </a:r>
                      <a:endParaRPr lang="en-US" sz="2100" baseline="0" noProof="1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1785750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707973"/>
              </p:ext>
            </p:extLst>
          </p:nvPr>
        </p:nvGraphicFramePr>
        <p:xfrm>
          <a:off x="7709012" y="1371601"/>
          <a:ext cx="4286222" cy="1760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22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ProductionBatch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207119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baseline="0" noProof="1" smtClean="0"/>
                        <a:t>id: int</a:t>
                      </a:r>
                      <a:endParaRPr lang="en-US" sz="2100" baseline="0" noProof="1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2100" baseline="0" dirty="0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178575058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722812" y="225537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736464" y="2255374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36464" y="211444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898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660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18212" y="1732154"/>
            <a:ext cx="2091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Many-to-one</a:t>
            </a:r>
            <a:endParaRPr lang="bg-BG" sz="2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918526"/>
              </p:ext>
            </p:extLst>
          </p:nvPr>
        </p:nvGraphicFramePr>
        <p:xfrm>
          <a:off x="281970" y="4056694"/>
          <a:ext cx="4114800" cy="112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shampoos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noProof="1" smtClean="0"/>
                        <a:t>id</a:t>
                      </a:r>
                      <a:r>
                        <a:rPr lang="en-US" sz="2100" baseline="0" noProof="1" smtClean="0"/>
                        <a:t> :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100" baseline="0" noProof="1" smtClean="0"/>
                        <a:t>batch_id: INT</a:t>
                      </a:r>
                      <a:endParaRPr lang="en-US" sz="2100" noProof="1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925936"/>
              </p:ext>
            </p:extLst>
          </p:nvPr>
        </p:nvGraphicFramePr>
        <p:xfrm>
          <a:off x="7709012" y="4095974"/>
          <a:ext cx="4114800" cy="8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batches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 : INT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4951412" y="2083819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722812" y="463443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736464" y="4634434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736464" y="449350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389812" y="445140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66012" y="445140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18212" y="4111214"/>
            <a:ext cx="2091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Many-to-one</a:t>
            </a:r>
            <a:endParaRPr lang="bg-BG" sz="28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951412" y="4462879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88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accent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 smtClean="0">
                <a:solidFill>
                  <a:schemeClr val="tx2"/>
                </a:solidFill>
              </a:rPr>
              <a:t>#db-advanced</a:t>
            </a:r>
            <a:endParaRPr lang="en-US" sz="6000" b="1" noProof="1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48645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 - Unidirectional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891058"/>
            <a:ext cx="11125196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"shampoos")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@Inheritance(strategy = InheritanceType.SINGLE_TABLE)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BasicShampoo implements Shampoo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ManyToOne(optional = false)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@JoinColumn(name = "batch_id", referencedColumnName = "id")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ProductionBatch batch;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79412" y="1314765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BasicShampoo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359490" y="3063044"/>
            <a:ext cx="2971800" cy="378044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Many-To-One relationship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456110" y="3505200"/>
            <a:ext cx="2971800" cy="378044"/>
          </a:xfrm>
          <a:prstGeom prst="wedgeRoundRectCallout">
            <a:avLst>
              <a:gd name="adj1" fmla="val -60156"/>
              <a:gd name="adj2" fmla="val 1636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Runtime evaluation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838938" y="4613074"/>
            <a:ext cx="2971800" cy="543784"/>
          </a:xfrm>
          <a:prstGeom prst="wedgeRoundRectCallout">
            <a:avLst>
              <a:gd name="adj1" fmla="val -33969"/>
              <a:gd name="adj2" fmla="val -13400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name in 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shampoos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763841" y="4586678"/>
            <a:ext cx="2971800" cy="596575"/>
          </a:xfrm>
          <a:prstGeom prst="wedgeRoundRectCallout">
            <a:avLst>
              <a:gd name="adj1" fmla="val -35278"/>
              <a:gd name="adj2" fmla="val -11432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name in 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labels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10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- Bidirectional</a:t>
            </a: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940559"/>
              </p:ext>
            </p:extLst>
          </p:nvPr>
        </p:nvGraphicFramePr>
        <p:xfrm>
          <a:off x="188816" y="1371601"/>
          <a:ext cx="4333738" cy="185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738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noProof="1" smtClean="0"/>
                        <a:t>BasicShampoo</a:t>
                      </a:r>
                      <a:endParaRPr lang="en-US" sz="2100" noProof="1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noProof="1" smtClean="0"/>
                        <a:t>productionBatch: ProductionBatch</a:t>
                      </a:r>
                      <a:endParaRPr lang="en-US" sz="2100" noProof="1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noProof="1" smtClean="0"/>
                        <a:t>+   get</a:t>
                      </a:r>
                      <a:r>
                        <a:rPr lang="en-US" sz="2100" noProof="1" smtClean="0"/>
                        <a:t>ProductionBatch</a:t>
                      </a:r>
                      <a:r>
                        <a:rPr lang="en-US" sz="2100" baseline="0" noProof="1" smtClean="0"/>
                        <a:t>(): </a:t>
                      </a:r>
                      <a:r>
                        <a:rPr lang="en-US" sz="2100" noProof="1" smtClean="0"/>
                        <a:t>ProductionBatch</a:t>
                      </a:r>
                      <a:endParaRPr lang="en-US" sz="2100" baseline="0" noProof="1" smtClean="0"/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noProof="1" smtClean="0"/>
                        <a:t>+   set</a:t>
                      </a:r>
                      <a:r>
                        <a:rPr lang="en-US" sz="2100" noProof="1" smtClean="0"/>
                        <a:t>ProductionBatch</a:t>
                      </a:r>
                      <a:r>
                        <a:rPr lang="en-US" sz="2100" baseline="0" noProof="1" smtClean="0"/>
                        <a:t>(): void</a:t>
                      </a:r>
                      <a:endParaRPr lang="en-US" sz="2100" baseline="0" noProof="1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1785750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138380"/>
              </p:ext>
            </p:extLst>
          </p:nvPr>
        </p:nvGraphicFramePr>
        <p:xfrm>
          <a:off x="7709012" y="1371601"/>
          <a:ext cx="4286222" cy="216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22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ProductionBatch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baseline="0" noProof="1" smtClean="0"/>
                        <a:t>id: int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baseline="0" noProof="1" smtClean="0"/>
                        <a:t>Shampoos: Set&lt;BasicShampoo&gt;</a:t>
                      </a:r>
                      <a:endParaRPr lang="en-US" sz="2100" baseline="0" noProof="1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noProof="1" smtClean="0"/>
                        <a:t>+   getBasicShampoos(): Set&lt;BasicShampoo&gt;</a:t>
                      </a:r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noProof="1" smtClean="0"/>
                        <a:t>+   setBasicShampoos(): void</a:t>
                      </a:r>
                      <a:endParaRPr lang="en-US" sz="2100" baseline="0" noProof="1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178575058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722812" y="225537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736464" y="2255374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36464" y="211444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898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660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18212" y="1732154"/>
            <a:ext cx="2118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many-to-One</a:t>
            </a:r>
            <a:endParaRPr lang="bg-BG" sz="2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85960"/>
              </p:ext>
            </p:extLst>
          </p:nvPr>
        </p:nvGraphicFramePr>
        <p:xfrm>
          <a:off x="281970" y="4056694"/>
          <a:ext cx="4114800" cy="112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shampoos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noProof="1" smtClean="0"/>
                        <a:t>id</a:t>
                      </a:r>
                      <a:r>
                        <a:rPr lang="en-US" sz="2100" baseline="0" noProof="1" smtClean="0"/>
                        <a:t> :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100" baseline="0" noProof="1" smtClean="0"/>
                        <a:t>batch_id: INT</a:t>
                      </a:r>
                      <a:endParaRPr lang="en-US" sz="2100" noProof="1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7709012" y="4095974"/>
          <a:ext cx="4114800" cy="8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batches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 : INT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4951412" y="2083819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722812" y="463443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736464" y="4634434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736464" y="449350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389812" y="445140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66012" y="445140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18212" y="4111214"/>
            <a:ext cx="2118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many-to-One</a:t>
            </a:r>
            <a:endParaRPr lang="bg-BG" sz="28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951412" y="4462879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67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- Bidirectional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891058"/>
            <a:ext cx="11125196" cy="28538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"batches")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ProductionBatch implements Batch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@OneToMany(mappedBy = "batch", targetEntity = BasicShampoo.class, </a:t>
            </a:r>
            <a:endParaRPr lang="en-US" sz="1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fetch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FetchType.LAZY, cascade = CascadeType.ALL)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Set&lt;Shampoo&gt; shampoos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79412" y="1314765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ProductionBatch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960812" y="2606692"/>
            <a:ext cx="3276600" cy="378044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Field in entity BasicShampoo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694612" y="2633219"/>
            <a:ext cx="2971800" cy="359623"/>
          </a:xfrm>
          <a:prstGeom prst="wedgeRoundRectCallout">
            <a:avLst>
              <a:gd name="adj1" fmla="val -45753"/>
              <a:gd name="adj2" fmla="val 10207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Entity for the mapping 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808412" y="3962400"/>
            <a:ext cx="3276600" cy="378044"/>
          </a:xfrm>
          <a:prstGeom prst="wedgeRoundRectCallout">
            <a:avLst>
              <a:gd name="adj1" fmla="val -34510"/>
              <a:gd name="adj2" fmla="val -10199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Fetching type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542212" y="3886200"/>
            <a:ext cx="3276600" cy="378044"/>
          </a:xfrm>
          <a:prstGeom prst="wedgeRoundRectCallout">
            <a:avLst>
              <a:gd name="adj1" fmla="val -34510"/>
              <a:gd name="adj2" fmla="val -10199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Cascade type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47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- Unidirectional</a:t>
            </a: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571815"/>
              </p:ext>
            </p:extLst>
          </p:nvPr>
        </p:nvGraphicFramePr>
        <p:xfrm>
          <a:off x="188816" y="1371601"/>
          <a:ext cx="4333738" cy="185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738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BasicShampoo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noProof="1" smtClean="0"/>
                        <a:t>ingredients: Set&lt;BasicIngredient&gt;</a:t>
                      </a:r>
                      <a:endParaRPr lang="en-US" sz="2100" noProof="1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baseline="0" noProof="1" smtClean="0"/>
                        <a:t>+   getBasic</a:t>
                      </a:r>
                      <a:r>
                        <a:rPr lang="en-US" sz="2100" noProof="1" smtClean="0"/>
                        <a:t>Ingredients</a:t>
                      </a:r>
                      <a:r>
                        <a:rPr lang="en-US" sz="2100" baseline="0" noProof="1" smtClean="0"/>
                        <a:t>(): </a:t>
                      </a:r>
                      <a:r>
                        <a:rPr lang="en-US" sz="2100" noProof="1" smtClean="0"/>
                        <a:t>Set&lt;BasicIngredient&gt;</a:t>
                      </a:r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noProof="1" smtClean="0"/>
                        <a:t>+   setBasicI</a:t>
                      </a:r>
                      <a:r>
                        <a:rPr lang="en-US" sz="2100" noProof="1" smtClean="0"/>
                        <a:t>ngredients</a:t>
                      </a:r>
                      <a:r>
                        <a:rPr lang="en-US" sz="2100" baseline="0" noProof="1" smtClean="0"/>
                        <a:t>(): void</a:t>
                      </a:r>
                      <a:endParaRPr lang="en-US" sz="2100" baseline="0" noProof="1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1785750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900103"/>
              </p:ext>
            </p:extLst>
          </p:nvPr>
        </p:nvGraphicFramePr>
        <p:xfrm>
          <a:off x="7690491" y="1371601"/>
          <a:ext cx="4286222" cy="1767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22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BasicIngredient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baseline="0" noProof="1" smtClean="0"/>
                        <a:t>id: int</a:t>
                      </a:r>
                      <a:endParaRPr lang="en-US" sz="2100" baseline="0" noProof="1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100" baseline="0" dirty="0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178575058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722812" y="225537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736464" y="2255374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36464" y="211444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77613" y="1737557"/>
            <a:ext cx="2359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Many-to-Many</a:t>
            </a:r>
            <a:endParaRPr lang="bg-BG" sz="2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934322"/>
              </p:ext>
            </p:extLst>
          </p:nvPr>
        </p:nvGraphicFramePr>
        <p:xfrm>
          <a:off x="281970" y="4056694"/>
          <a:ext cx="4114800" cy="8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shampoos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</a:t>
                      </a:r>
                      <a:r>
                        <a:rPr lang="en-US" sz="2100" baseline="0" dirty="0" smtClean="0"/>
                        <a:t> : INT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491675"/>
              </p:ext>
            </p:extLst>
          </p:nvPr>
        </p:nvGraphicFramePr>
        <p:xfrm>
          <a:off x="7709012" y="4095974"/>
          <a:ext cx="4114800" cy="8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ingredients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 : INT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4951412" y="2083819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19931" y="3937906"/>
            <a:ext cx="2359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Many-to-Many</a:t>
            </a:r>
            <a:endParaRPr lang="bg-BG" sz="2800" dirty="0"/>
          </a:p>
        </p:txBody>
      </p:sp>
      <p:cxnSp>
        <p:nvCxnSpPr>
          <p:cNvPr id="33" name="Straight Connector 32"/>
          <p:cNvCxnSpPr>
            <a:cxnSpLocks noChangeAspect="1"/>
          </p:cNvCxnSpPr>
          <p:nvPr/>
        </p:nvCxnSpPr>
        <p:spPr>
          <a:xfrm rot="5400000" flipH="1">
            <a:off x="7387837" y="2246055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 noChangeAspect="1"/>
          </p:cNvCxnSpPr>
          <p:nvPr/>
        </p:nvCxnSpPr>
        <p:spPr>
          <a:xfrm flipH="1">
            <a:off x="7389812" y="2114445"/>
            <a:ext cx="142094" cy="1420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 noChangeAspect="1"/>
          </p:cNvCxnSpPr>
          <p:nvPr/>
        </p:nvCxnSpPr>
        <p:spPr>
          <a:xfrm>
            <a:off x="7313612" y="2061055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983513"/>
              </p:ext>
            </p:extLst>
          </p:nvPr>
        </p:nvGraphicFramePr>
        <p:xfrm>
          <a:off x="4099766" y="5512850"/>
          <a:ext cx="4114800" cy="112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shampoos_ingredients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noProof="1" smtClean="0"/>
                        <a:t>shampoo_id : INT</a:t>
                      </a:r>
                      <a:br>
                        <a:rPr lang="en-US" sz="2100" noProof="1" smtClean="0"/>
                      </a:br>
                      <a:r>
                        <a:rPr lang="en-US" sz="2100" noProof="1" smtClean="0"/>
                        <a:t>ingredient_id:</a:t>
                      </a:r>
                      <a:r>
                        <a:rPr lang="en-US" sz="2100" baseline="0" noProof="1" smtClean="0"/>
                        <a:t> INT</a:t>
                      </a:r>
                      <a:endParaRPr lang="en-US" sz="2100" noProof="1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</a:tbl>
          </a:graphicData>
        </a:graphic>
      </p:graphicFrame>
      <p:cxnSp>
        <p:nvCxnSpPr>
          <p:cNvPr id="37" name="Straight Connector 36"/>
          <p:cNvCxnSpPr>
            <a:cxnSpLocks noChangeAspect="1"/>
          </p:cNvCxnSpPr>
          <p:nvPr/>
        </p:nvCxnSpPr>
        <p:spPr>
          <a:xfrm rot="-1500000">
            <a:off x="8532812" y="5712126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 noChangeAspect="1"/>
          </p:cNvCxnSpPr>
          <p:nvPr/>
        </p:nvCxnSpPr>
        <p:spPr>
          <a:xfrm rot="-1500000" flipH="1">
            <a:off x="8689990" y="6271128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 noChangeAspect="1"/>
          </p:cNvCxnSpPr>
          <p:nvPr/>
        </p:nvCxnSpPr>
        <p:spPr>
          <a:xfrm rot="-1500000">
            <a:off x="8619961" y="613437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 noChangeAspect="1"/>
          </p:cNvCxnSpPr>
          <p:nvPr/>
        </p:nvCxnSpPr>
        <p:spPr>
          <a:xfrm rot="-1500000">
            <a:off x="11065436" y="5017141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 noChangeAspect="1"/>
          </p:cNvCxnSpPr>
          <p:nvPr/>
        </p:nvCxnSpPr>
        <p:spPr>
          <a:xfrm rot="-1500000">
            <a:off x="11142785" y="4985096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 noChangeAspect="1"/>
          </p:cNvCxnSpPr>
          <p:nvPr/>
        </p:nvCxnSpPr>
        <p:spPr>
          <a:xfrm rot="-1500000">
            <a:off x="8864040" y="6023077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 flipH="1" flipV="1">
            <a:off x="1446212" y="5002244"/>
            <a:ext cx="2129565" cy="10504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</p:cNvCxnSpPr>
          <p:nvPr/>
        </p:nvCxnSpPr>
        <p:spPr>
          <a:xfrm rot="-9120000" flipH="1">
            <a:off x="3454941" y="5873535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</p:cNvCxnSpPr>
          <p:nvPr/>
        </p:nvCxnSpPr>
        <p:spPr>
          <a:xfrm rot="-9120000">
            <a:off x="3378067" y="599294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cxnSpLocks/>
          </p:cNvCxnSpPr>
          <p:nvPr/>
        </p:nvCxnSpPr>
        <p:spPr>
          <a:xfrm rot="-9120000">
            <a:off x="1532136" y="4886551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</p:cNvCxnSpPr>
          <p:nvPr/>
        </p:nvCxnSpPr>
        <p:spPr>
          <a:xfrm rot="-9120000">
            <a:off x="1609485" y="4920957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 rot="-9120000">
            <a:off x="3332758" y="5760973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20012837">
            <a:off x="8695996" y="5279221"/>
            <a:ext cx="2139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One-to-Many</a:t>
            </a:r>
            <a:endParaRPr lang="bg-BG" sz="2800" dirty="0"/>
          </a:p>
        </p:txBody>
      </p:sp>
      <p:sp>
        <p:nvSpPr>
          <p:cNvPr id="50" name="TextBox 49"/>
          <p:cNvSpPr txBox="1"/>
          <p:nvPr/>
        </p:nvSpPr>
        <p:spPr>
          <a:xfrm rot="1496815">
            <a:off x="1630566" y="5131522"/>
            <a:ext cx="2139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One-to-Many</a:t>
            </a:r>
            <a:endParaRPr lang="bg-BG" sz="28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4744069" y="4472596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4757721" y="4472596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757721" y="4331667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972669" y="4301041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 noChangeAspect="1"/>
          </p:cNvCxnSpPr>
          <p:nvPr/>
        </p:nvCxnSpPr>
        <p:spPr>
          <a:xfrm rot="5400000" flipH="1">
            <a:off x="7409094" y="4463277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 noChangeAspect="1"/>
          </p:cNvCxnSpPr>
          <p:nvPr/>
        </p:nvCxnSpPr>
        <p:spPr>
          <a:xfrm flipH="1">
            <a:off x="7411069" y="4331667"/>
            <a:ext cx="142094" cy="1420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 noChangeAspect="1"/>
          </p:cNvCxnSpPr>
          <p:nvPr/>
        </p:nvCxnSpPr>
        <p:spPr>
          <a:xfrm>
            <a:off x="7334869" y="4278277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48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/>
      <p:bldP spid="49" grpId="0"/>
      <p:bldP spid="5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- Unidirectional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891058"/>
            <a:ext cx="11125196" cy="3346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"shampoos")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@Inheritance(strategy = InheritanceType.SINGLE_TABLE)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BasicShampoo implements Shampoo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ManyToMany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@JoinTable(name = "shampoos_ingredients",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joinColumns = @JoinColumn(name = "shampoo_id", referencedColumnName = "id"),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inverseJoinColumns = @JoinColumn(name = "ingredient_id", referencedColumnName = "id"))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Set&lt;BasicIngredient&gt; ingredients;//…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79412" y="1314765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BasicShampoo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751012" y="3127156"/>
            <a:ext cx="3226601" cy="378044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Many-To-Many relationship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319317" y="3316178"/>
            <a:ext cx="2971800" cy="378044"/>
          </a:xfrm>
          <a:prstGeom prst="wedgeRoundRectCallout">
            <a:avLst>
              <a:gd name="adj1" fmla="val -52954"/>
              <a:gd name="adj2" fmla="val 3952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Mapping table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132012" y="4876800"/>
            <a:ext cx="2971800" cy="543784"/>
          </a:xfrm>
          <a:prstGeom prst="wedgeRoundRectCallout">
            <a:avLst>
              <a:gd name="adj1" fmla="val 38044"/>
              <a:gd name="adj2" fmla="val -14473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in mapping table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588160" y="3316178"/>
            <a:ext cx="2971800" cy="596575"/>
          </a:xfrm>
          <a:prstGeom prst="wedgeRoundRectCallout">
            <a:avLst>
              <a:gd name="adj1" fmla="val -35605"/>
              <a:gd name="adj2" fmla="val 8134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in shampoos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5319317" y="5057071"/>
            <a:ext cx="2971800" cy="543784"/>
          </a:xfrm>
          <a:prstGeom prst="wedgeRoundRectCallout">
            <a:avLst>
              <a:gd name="adj1" fmla="val -23167"/>
              <a:gd name="adj2" fmla="val -11074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in mapping table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695778" y="4824009"/>
            <a:ext cx="2971800" cy="596575"/>
          </a:xfrm>
          <a:prstGeom prst="wedgeRoundRectCallout">
            <a:avLst>
              <a:gd name="adj1" fmla="val -4181"/>
              <a:gd name="adj2" fmla="val -7192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in ingredients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- Bidirectional</a:t>
            </a: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087580"/>
              </p:ext>
            </p:extLst>
          </p:nvPr>
        </p:nvGraphicFramePr>
        <p:xfrm>
          <a:off x="188816" y="1371601"/>
          <a:ext cx="4333738" cy="185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738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noProof="1" smtClean="0"/>
                        <a:t>BasicShampoo</a:t>
                      </a:r>
                      <a:endParaRPr lang="en-US" sz="2100" noProof="1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noProof="1" smtClean="0"/>
                        <a:t>ingredients: Set&lt;BasicIngredient&gt;</a:t>
                      </a:r>
                      <a:endParaRPr lang="en-US" sz="2100" noProof="1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baseline="0" noProof="1" smtClean="0"/>
                        <a:t>+   getBasic</a:t>
                      </a:r>
                      <a:r>
                        <a:rPr lang="en-US" sz="2100" noProof="1" smtClean="0"/>
                        <a:t>Ingredients</a:t>
                      </a:r>
                      <a:r>
                        <a:rPr lang="en-US" sz="2100" baseline="0" noProof="1" smtClean="0"/>
                        <a:t>(): </a:t>
                      </a:r>
                      <a:r>
                        <a:rPr lang="en-US" sz="2100" noProof="1" smtClean="0"/>
                        <a:t>Set&lt;BasicIngredient&gt;</a:t>
                      </a:r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noProof="1" smtClean="0"/>
                        <a:t>+   setBasicI</a:t>
                      </a:r>
                      <a:r>
                        <a:rPr lang="en-US" sz="2100" noProof="1" smtClean="0"/>
                        <a:t>ngredients</a:t>
                      </a:r>
                      <a:r>
                        <a:rPr lang="en-US" sz="2100" baseline="0" noProof="1" smtClean="0"/>
                        <a:t>(): void</a:t>
                      </a:r>
                      <a:endParaRPr lang="en-US" sz="2100" baseline="0" noProof="1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1785750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665209"/>
              </p:ext>
            </p:extLst>
          </p:nvPr>
        </p:nvGraphicFramePr>
        <p:xfrm>
          <a:off x="7690491" y="1371601"/>
          <a:ext cx="4286222" cy="216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22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noProof="1" smtClean="0"/>
                        <a:t>BasicIngredient</a:t>
                      </a:r>
                      <a:endParaRPr lang="en-US" sz="2100" noProof="1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baseline="0" noProof="1" smtClean="0"/>
                        <a:t>id: int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baseline="0" noProof="1" smtClean="0"/>
                        <a:t>shampoos: Set&lt;BasicShampoo&gt;</a:t>
                      </a:r>
                      <a:endParaRPr lang="en-US" sz="2100" baseline="0" noProof="1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baseline="0" noProof="1" smtClean="0"/>
                        <a:t>+   getBasicShampoo</a:t>
                      </a:r>
                      <a:r>
                        <a:rPr lang="en-US" sz="2100" noProof="1" smtClean="0"/>
                        <a:t>s</a:t>
                      </a:r>
                      <a:r>
                        <a:rPr lang="en-US" sz="2100" baseline="0" noProof="1" smtClean="0"/>
                        <a:t>(): </a:t>
                      </a:r>
                      <a:r>
                        <a:rPr lang="en-US" sz="2100" noProof="1" smtClean="0"/>
                        <a:t>Set&lt;</a:t>
                      </a:r>
                      <a:r>
                        <a:rPr lang="en-US" sz="2100" baseline="0" noProof="1" smtClean="0"/>
                        <a:t>BasicShampoo</a:t>
                      </a:r>
                      <a:r>
                        <a:rPr lang="en-US" sz="2100" noProof="1" smtClean="0"/>
                        <a:t>&gt;</a:t>
                      </a:r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noProof="1" smtClean="0"/>
                        <a:t>+   setBasicShampoo</a:t>
                      </a:r>
                      <a:r>
                        <a:rPr lang="en-US" sz="2100" noProof="1" smtClean="0"/>
                        <a:t>s</a:t>
                      </a:r>
                      <a:r>
                        <a:rPr lang="en-US" sz="2100" baseline="0" noProof="1" smtClean="0"/>
                        <a:t>(): void</a:t>
                      </a:r>
                      <a:endParaRPr lang="en-US" sz="2100" baseline="0" noProof="1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178575058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722812" y="225537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736464" y="2255374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36464" y="211444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77613" y="1737557"/>
            <a:ext cx="2359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Many-to-Many</a:t>
            </a:r>
            <a:endParaRPr lang="bg-BG" sz="2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281970" y="4056694"/>
          <a:ext cx="4114800" cy="8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shampoos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</a:t>
                      </a:r>
                      <a:r>
                        <a:rPr lang="en-US" sz="2100" baseline="0" dirty="0" smtClean="0"/>
                        <a:t> : INT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7709012" y="4095974"/>
          <a:ext cx="4114800" cy="8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ingredients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 : INT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4951412" y="2083819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19931" y="3937906"/>
            <a:ext cx="2359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Many-to-Many</a:t>
            </a:r>
            <a:endParaRPr lang="bg-BG" sz="2800" dirty="0"/>
          </a:p>
        </p:txBody>
      </p:sp>
      <p:cxnSp>
        <p:nvCxnSpPr>
          <p:cNvPr id="33" name="Straight Connector 32"/>
          <p:cNvCxnSpPr>
            <a:cxnSpLocks noChangeAspect="1"/>
          </p:cNvCxnSpPr>
          <p:nvPr/>
        </p:nvCxnSpPr>
        <p:spPr>
          <a:xfrm rot="5400000" flipH="1">
            <a:off x="7387837" y="2246055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 noChangeAspect="1"/>
          </p:cNvCxnSpPr>
          <p:nvPr/>
        </p:nvCxnSpPr>
        <p:spPr>
          <a:xfrm flipH="1">
            <a:off x="7389812" y="2114445"/>
            <a:ext cx="142094" cy="1420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 noChangeAspect="1"/>
          </p:cNvCxnSpPr>
          <p:nvPr/>
        </p:nvCxnSpPr>
        <p:spPr>
          <a:xfrm>
            <a:off x="7313612" y="2061055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716413"/>
              </p:ext>
            </p:extLst>
          </p:nvPr>
        </p:nvGraphicFramePr>
        <p:xfrm>
          <a:off x="4099766" y="5512850"/>
          <a:ext cx="4114800" cy="112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shampoos_ingredients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err="1" smtClean="0"/>
                        <a:t>shampoo_id</a:t>
                      </a:r>
                      <a:r>
                        <a:rPr lang="en-US" sz="2100" dirty="0" smtClean="0"/>
                        <a:t> : INT</a:t>
                      </a:r>
                      <a:br>
                        <a:rPr lang="en-US" sz="2100" dirty="0" smtClean="0"/>
                      </a:br>
                      <a:r>
                        <a:rPr lang="en-US" sz="2100" dirty="0" err="1" smtClean="0"/>
                        <a:t>ingredient_id</a:t>
                      </a:r>
                      <a:r>
                        <a:rPr lang="en-US" sz="2100" dirty="0" smtClean="0"/>
                        <a:t>:</a:t>
                      </a:r>
                      <a:r>
                        <a:rPr lang="en-US" sz="2100" baseline="0" dirty="0" smtClean="0"/>
                        <a:t> INT</a:t>
                      </a:r>
                      <a:endParaRPr lang="en-US" sz="2100" dirty="0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</a:tbl>
          </a:graphicData>
        </a:graphic>
      </p:graphicFrame>
      <p:cxnSp>
        <p:nvCxnSpPr>
          <p:cNvPr id="37" name="Straight Connector 36"/>
          <p:cNvCxnSpPr>
            <a:cxnSpLocks noChangeAspect="1"/>
          </p:cNvCxnSpPr>
          <p:nvPr/>
        </p:nvCxnSpPr>
        <p:spPr>
          <a:xfrm rot="-1500000">
            <a:off x="8532812" y="5712126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 noChangeAspect="1"/>
          </p:cNvCxnSpPr>
          <p:nvPr/>
        </p:nvCxnSpPr>
        <p:spPr>
          <a:xfrm rot="-1500000" flipH="1">
            <a:off x="8689990" y="6271128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 noChangeAspect="1"/>
          </p:cNvCxnSpPr>
          <p:nvPr/>
        </p:nvCxnSpPr>
        <p:spPr>
          <a:xfrm rot="-1500000">
            <a:off x="8619961" y="613437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 noChangeAspect="1"/>
          </p:cNvCxnSpPr>
          <p:nvPr/>
        </p:nvCxnSpPr>
        <p:spPr>
          <a:xfrm rot="-1500000">
            <a:off x="11065436" y="5017141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 noChangeAspect="1"/>
          </p:cNvCxnSpPr>
          <p:nvPr/>
        </p:nvCxnSpPr>
        <p:spPr>
          <a:xfrm rot="-1500000">
            <a:off x="11142785" y="4985096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 noChangeAspect="1"/>
          </p:cNvCxnSpPr>
          <p:nvPr/>
        </p:nvCxnSpPr>
        <p:spPr>
          <a:xfrm rot="-1500000">
            <a:off x="8864040" y="6023077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 flipH="1" flipV="1">
            <a:off x="1446212" y="5002244"/>
            <a:ext cx="2129565" cy="10504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</p:cNvCxnSpPr>
          <p:nvPr/>
        </p:nvCxnSpPr>
        <p:spPr>
          <a:xfrm rot="-9120000" flipH="1">
            <a:off x="3454941" y="5873535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</p:cNvCxnSpPr>
          <p:nvPr/>
        </p:nvCxnSpPr>
        <p:spPr>
          <a:xfrm rot="-9120000">
            <a:off x="3378067" y="599294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cxnSpLocks/>
          </p:cNvCxnSpPr>
          <p:nvPr/>
        </p:nvCxnSpPr>
        <p:spPr>
          <a:xfrm rot="-9120000">
            <a:off x="1532136" y="4886551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</p:cNvCxnSpPr>
          <p:nvPr/>
        </p:nvCxnSpPr>
        <p:spPr>
          <a:xfrm rot="-9120000">
            <a:off x="1609485" y="4920957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 rot="-9120000">
            <a:off x="3332758" y="5760973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20012837">
            <a:off x="8695996" y="5279221"/>
            <a:ext cx="2139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One-to-Many</a:t>
            </a:r>
            <a:endParaRPr lang="bg-BG" sz="2800" dirty="0"/>
          </a:p>
        </p:txBody>
      </p:sp>
      <p:sp>
        <p:nvSpPr>
          <p:cNvPr id="50" name="TextBox 49"/>
          <p:cNvSpPr txBox="1"/>
          <p:nvPr/>
        </p:nvSpPr>
        <p:spPr>
          <a:xfrm rot="1496815">
            <a:off x="1630566" y="5131522"/>
            <a:ext cx="2139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One-to-Many</a:t>
            </a:r>
            <a:endParaRPr lang="bg-BG" sz="28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4744069" y="4472596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4757721" y="4472596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757721" y="4331667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972669" y="4301041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 noChangeAspect="1"/>
          </p:cNvCxnSpPr>
          <p:nvPr/>
        </p:nvCxnSpPr>
        <p:spPr>
          <a:xfrm rot="5400000" flipH="1">
            <a:off x="7409094" y="4463277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 noChangeAspect="1"/>
          </p:cNvCxnSpPr>
          <p:nvPr/>
        </p:nvCxnSpPr>
        <p:spPr>
          <a:xfrm flipH="1">
            <a:off x="7411069" y="4331667"/>
            <a:ext cx="142094" cy="1420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 noChangeAspect="1"/>
          </p:cNvCxnSpPr>
          <p:nvPr/>
        </p:nvCxnSpPr>
        <p:spPr>
          <a:xfrm>
            <a:off x="7334869" y="4278277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93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/>
      <p:bldP spid="49" grpId="0"/>
      <p:bldP spid="5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- Bidirectional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891058"/>
            <a:ext cx="11125196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"ingredients")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@Inheritance(strategy = InheritanceType.SINGLE_TABLE)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@DiscriminatorColumn(name = "type", discriminatorType = DiscriminatorType.STRING)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BasicIngredient implements Ingredient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@ManyToMany(mappedBy = "ingredients", targetEntity = BasicShampoo.class)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Set&lt;BasicShampoo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shampoos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b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endParaRPr lang="en-US" sz="16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79412" y="1314765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303710" y="3144688"/>
            <a:ext cx="3276600" cy="378044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Field in entity BasicShampoo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923212" y="3081465"/>
            <a:ext cx="2971800" cy="359623"/>
          </a:xfrm>
          <a:prstGeom prst="wedgeRoundRectCallout">
            <a:avLst>
              <a:gd name="adj1" fmla="val -45753"/>
              <a:gd name="adj2" fmla="val 10207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Entity for the mapping 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46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Lazy Fetching – populates the data when a getter is called. It is the default value. Must have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opened session </a:t>
            </a:r>
            <a:r>
              <a:rPr lang="en-US" dirty="0" smtClean="0"/>
              <a:t>to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load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lazily! </a:t>
            </a:r>
            <a:r>
              <a:rPr lang="en-US" dirty="0"/>
              <a:t>Unless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hibernate.enable_lazy_load_no_trans=true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Eager Fetching – populates the data when the object is created.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Loading - Fetch Types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78789" y="3087313"/>
            <a:ext cx="11125196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object is retieved from the database. It will have only id and batchDate populated with data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ProductionBatch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productionBatch = batchService.find((long) 1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//When the getter is called then the collection is populated with data if the transaction is open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productionBatch.getShampoos();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8789" y="5714520"/>
            <a:ext cx="11125196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object is retieved from the database. It will have id, batchDate and shampoo collection</a:t>
            </a:r>
            <a:endParaRPr lang="bg-BG" sz="1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populated with data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ProductionBatch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productionBatch = batchService.find((long) 1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7715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CascadeType.PERSIST</a:t>
            </a:r>
            <a:r>
              <a:rPr lang="en-US" noProof="1" smtClean="0"/>
              <a:t>: means that save() or persist() operations cascade to related entities.</a:t>
            </a: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CascadeType.MERGE</a:t>
            </a:r>
            <a:r>
              <a:rPr lang="en-US" noProof="1" smtClean="0"/>
              <a:t>: means that related entities are merged into managed state when the owning entity is merged.</a:t>
            </a: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CascadeType.REFRESH</a:t>
            </a:r>
            <a:r>
              <a:rPr lang="en-US" noProof="1" smtClean="0"/>
              <a:t>: does the same thing for the refresh() operation.</a:t>
            </a: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CascadeType.REMOVE</a:t>
            </a:r>
            <a:r>
              <a:rPr lang="en-US" noProof="1" smtClean="0"/>
              <a:t>: removes all related entities association with this setting when the owning entity is deleted.</a:t>
            </a: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CascadeType.DETACH</a:t>
            </a:r>
            <a:r>
              <a:rPr lang="en-US" noProof="1" smtClean="0"/>
              <a:t>: detaches all related entities if a “manual detach” occurs.</a:t>
            </a: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CascadeType.ALL</a:t>
            </a:r>
            <a:r>
              <a:rPr lang="en-US" noProof="1" smtClean="0"/>
              <a:t>: is shorthand for all of the above cascade operations.</a:t>
            </a:r>
          </a:p>
          <a:p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3438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6" y="3505200"/>
            <a:ext cx="3908432" cy="289953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79412" y="1151121"/>
            <a:ext cx="8532813" cy="245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Relational entities </a:t>
            </a:r>
            <a:endParaRPr lang="en-US" sz="4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sz="3800" dirty="0" smtClean="0">
                <a:solidFill>
                  <a:schemeClr val="tx2">
                    <a:lumMod val="75000"/>
                  </a:schemeClr>
                </a:solidFill>
              </a:rPr>
              <a:t>Mapping 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</a:rPr>
              <a:t>strategies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Lazy Loading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4" y="1"/>
            <a:ext cx="12170361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464" y="1"/>
            <a:ext cx="12142579" cy="6858000"/>
          </a:xfrm>
          <a:prstGeom prst="rect">
            <a:avLst/>
          </a:prstGeom>
          <a:solidFill>
            <a:srgbClr val="321300">
              <a:alpha val="19000"/>
            </a:srgbClr>
          </a:solidFill>
          <a:ln>
            <a:noFill/>
          </a:ln>
          <a:effectLst>
            <a:outerShdw blurRad="368300" dist="50800" dir="5400000" sx="1000" sy="1000" algn="ctr" rotWithShape="0">
              <a:srgbClr val="30130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-42070" y="2552700"/>
            <a:ext cx="12203113" cy="17526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ln>
                  <a:solidFill>
                    <a:schemeClr val="bg1"/>
                  </a:solidFill>
                </a:ln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Inheritance</a:t>
            </a:r>
            <a:endParaRPr lang="en-US" sz="8000" b="1" dirty="0">
              <a:ln>
                <a:solidFill>
                  <a:schemeClr val="bg1"/>
                </a:solidFill>
              </a:ln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7902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OOP </a:t>
            </a:r>
            <a:r>
              <a:rPr lang="en-US" dirty="0" smtClean="0"/>
              <a:t>Fundamentals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https://softuni.bg/courses/databases-advanced-hibernate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770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3997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UML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67" y="950644"/>
            <a:ext cx="10950325" cy="567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7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Single Table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77190"/>
            <a:ext cx="11125196" cy="48236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"ingredients")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@Inheritance(strategy = InheritanceType.SINGLE_TABLE)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@DiscriminatorColumn(name = "type", discriminatorType = DiscriminatorType.STRING)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BasicIngredient implements Ingredient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@Id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@GeneratedValue(strategy = GenerationType.IDENTITY)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long id;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@Basic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@Basic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BigDecimal price;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BasicIngredient()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874877" y="1612000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Single Table 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466012" y="3088953"/>
            <a:ext cx="3048000" cy="456568"/>
          </a:xfrm>
          <a:prstGeom prst="wedgeRoundRectCallout">
            <a:avLst>
              <a:gd name="adj1" fmla="val -36722"/>
              <a:gd name="adj2" fmla="val -10062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Description Column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36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Single Table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897568"/>
            <a:ext cx="11125196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@DiscriminatorValue(value = "Nettle")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Nettle extends BasicIngredient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1366589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Nettle.java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6424" y="4724400"/>
            <a:ext cx="11125196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@DiscriminatorValue(value = "Mint")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Mint extends BasicIngredient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06424" y="4193421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Mint.java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977613" y="1691058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Description Value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722812" y="4717638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Description Value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41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Single Table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77190"/>
            <a:ext cx="11125196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BasicChemicalIngredient extends BasicIngredient implements ChemicalIngredient{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@Column(name = "chemical_formula")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chemicalFormula;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BasicChemicalIngredient()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BasicChemicalIngredient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22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Single Table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77190"/>
            <a:ext cx="11125196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@DiscriminatorValue(value = "Ammonium Chloride")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AmmoniumChloride extends BasicChemicalIngredient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String NAME = "Ammonium Chloride";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BigDecimal PRICE = new BigDecimal("0.59");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String CHEMICAL_FORMULA = "NH4Cl";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AmmoniumChloride()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super(NAME, PRICE, CHEMICAL_FORMULA);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AmmoniumChloride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170610" y="1372207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Description Value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82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2059</Words>
  <Application>Microsoft Office PowerPoint</Application>
  <PresentationFormat>Custom</PresentationFormat>
  <Paragraphs>647</Paragraphs>
  <Slides>42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 16x9</vt:lpstr>
      <vt:lpstr>Hibernate (JPA) Code First  Entity Relations</vt:lpstr>
      <vt:lpstr>Table of Contents</vt:lpstr>
      <vt:lpstr>Questions</vt:lpstr>
      <vt:lpstr>PowerPoint Presentation</vt:lpstr>
      <vt:lpstr>Inheritance - UML</vt:lpstr>
      <vt:lpstr>Inheritance - Single Table strategy</vt:lpstr>
      <vt:lpstr>Inheritance - Single Table strategy</vt:lpstr>
      <vt:lpstr>Inheritance - Single Table strategy</vt:lpstr>
      <vt:lpstr>Inheritance - Single Table strategy</vt:lpstr>
      <vt:lpstr>Results - Single Table strategy</vt:lpstr>
      <vt:lpstr>Analysis - Single Table strategy</vt:lpstr>
      <vt:lpstr>Inheritance – Table Per Class strategy</vt:lpstr>
      <vt:lpstr>Inheritance - Table Per Class strategy</vt:lpstr>
      <vt:lpstr>Inheritance - Table Per Class strategy</vt:lpstr>
      <vt:lpstr>Inheritance - Table Per Class strategy</vt:lpstr>
      <vt:lpstr>Results - Table Per Class strategy</vt:lpstr>
      <vt:lpstr>Analysis - Table Per Class strategy</vt:lpstr>
      <vt:lpstr>Inheritance – Joined strategy</vt:lpstr>
      <vt:lpstr>Inheritance - Joined strategy</vt:lpstr>
      <vt:lpstr>Inheritance - Joined strategy</vt:lpstr>
      <vt:lpstr>Inheritance - Joined strategy</vt:lpstr>
      <vt:lpstr>Results - Joined strategy</vt:lpstr>
      <vt:lpstr>Results - Joined strategy</vt:lpstr>
      <vt:lpstr>PowerPoint Presentation</vt:lpstr>
      <vt:lpstr>One-To-One - Unidirectional</vt:lpstr>
      <vt:lpstr>One-To-One - Unidirectional</vt:lpstr>
      <vt:lpstr>One-To-One - Bidirectional</vt:lpstr>
      <vt:lpstr>One-To-One - Bidirectional</vt:lpstr>
      <vt:lpstr>Many-To-One - Unidirectional</vt:lpstr>
      <vt:lpstr>Many-To-One - Unidirectional</vt:lpstr>
      <vt:lpstr>One-To-Many - Bidirectional</vt:lpstr>
      <vt:lpstr>One-To-Many - Bidirectional</vt:lpstr>
      <vt:lpstr>Many-To-Many - Unidirectional</vt:lpstr>
      <vt:lpstr>Many-To-Many - Unidirectional</vt:lpstr>
      <vt:lpstr>Many-To-Many - Bidirectional</vt:lpstr>
      <vt:lpstr>Many-To-Many - Bidirectional</vt:lpstr>
      <vt:lpstr>Lazy Loading - Fetch Types</vt:lpstr>
      <vt:lpstr>Cascade</vt:lpstr>
      <vt:lpstr>Summary</vt:lpstr>
      <vt:lpstr>Java OOP Fundamentals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/>
  <cp:keywords>softuni, databases, hibernate, ef, ORM, JDBC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2017-07-18T10:41:43Z</dcterms:modified>
  <cp:category>https://softuni.bg/trainings/1444/databases-advanced-hibernate-october-2016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