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394" r:id="rId3"/>
    <p:sldId id="395" r:id="rId4"/>
    <p:sldId id="469" r:id="rId5"/>
    <p:sldId id="470" r:id="rId6"/>
    <p:sldId id="497" r:id="rId7"/>
    <p:sldId id="471" r:id="rId8"/>
    <p:sldId id="472" r:id="rId9"/>
    <p:sldId id="473" r:id="rId10"/>
    <p:sldId id="498" r:id="rId11"/>
    <p:sldId id="474" r:id="rId12"/>
    <p:sldId id="475" r:id="rId13"/>
    <p:sldId id="499" r:id="rId14"/>
    <p:sldId id="503" r:id="rId15"/>
    <p:sldId id="500" r:id="rId16"/>
    <p:sldId id="477" r:id="rId17"/>
    <p:sldId id="501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502" r:id="rId38"/>
    <p:sldId id="423" r:id="rId39"/>
    <p:sldId id="393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4533" autoAdjust="0"/>
  </p:normalViewPr>
  <p:slideViewPr>
    <p:cSldViewPr>
      <p:cViewPr varScale="1">
        <p:scale>
          <a:sx n="92" d="100"/>
          <a:sy n="92" d="100"/>
        </p:scale>
        <p:origin x="36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4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5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80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sualgo.net/sort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Quicksor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heap.html" TargetMode="External"/><Relationship Id="rId2" Type="http://schemas.openxmlformats.org/officeDocument/2006/relationships/hyperlink" Target="https://en.wikipedia.org/wiki/Binary_he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Sort.html" TargetMode="External"/><Relationship Id="rId2" Type="http://schemas.openxmlformats.org/officeDocument/2006/relationships/hyperlink" Target="https://en.wikipedia.org/wiki/Heapso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://en.wikipedia.org/wiki/Counting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ogosort" TargetMode="External"/><Relationship Id="rId3" Type="http://schemas.openxmlformats.org/officeDocument/2006/relationships/hyperlink" Target="https://en.wikipedia.org/wiki/Bubble_sort" TargetMode="External"/><Relationship Id="rId7" Type="http://schemas.openxmlformats.org/officeDocument/2006/relationships/hyperlink" Target="https://en.wikipedia.org/wiki/Heap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ge_sort" TargetMode="External"/><Relationship Id="rId5" Type="http://schemas.openxmlformats.org/officeDocument/2006/relationships/hyperlink" Target="https://en.wikipedia.org/wiki/Quicksort" TargetMode="External"/><Relationship Id="rId4" Type="http://schemas.openxmlformats.org/officeDocument/2006/relationships/hyperlink" Target="https://en.wikipedia.org/wiki/Insertion_sor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2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hyperlink" Target="http://www.cs.armstrong.edu/liang/animation/web/BinarySearch.html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l1ed_bTv7Hw" TargetMode="External"/><Relationship Id="rId2" Type="http://schemas.openxmlformats.org/officeDocument/2006/relationships/hyperlink" Target="https://en.wikipedia.org/wiki/Interpolation_search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en.wikipedia.org/wiki/Shuffl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ost.ocks.org/mike/shuffle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193400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331/algorithms-april-2016" TargetMode="External"/><Relationship Id="rId10" Type="http://schemas.openxmlformats.org/officeDocument/2006/relationships/image" Target="../media/image34.png"/><Relationship Id="rId19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609600"/>
            <a:ext cx="7547529" cy="1828802"/>
          </a:xfrm>
        </p:spPr>
        <p:txBody>
          <a:bodyPr>
            <a:normAutofit/>
          </a:bodyPr>
          <a:lstStyle/>
          <a:p>
            <a:r>
              <a:rPr lang="en-US" dirty="0"/>
              <a:t>Sorting and</a:t>
            </a:r>
            <a:br>
              <a:rPr lang="en-US" dirty="0"/>
            </a:br>
            <a:r>
              <a:rPr lang="en-US" dirty="0"/>
              <a:t>Searching 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647359"/>
            <a:ext cx="7547528" cy="781641"/>
          </a:xfrm>
        </p:spPr>
        <p:txBody>
          <a:bodyPr>
            <a:normAutofit/>
          </a:bodyPr>
          <a:lstStyle/>
          <a:p>
            <a:r>
              <a:rPr lang="en-US" dirty="0" smtClean="0"/>
              <a:t>Sorting, Searching, Shuffling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09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08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97601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360581" y="3711117"/>
            <a:ext cx="172034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Sorting and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Searching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4587" y="4267200"/>
            <a:ext cx="4371450" cy="21537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Picture 1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04055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0414" y="3772450"/>
            <a:ext cx="106679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swapped =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for i = 1 to indexOfLastUnsortedElement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if leftElement &gt; rightElement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  Swap(leftElement, rightElement)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  swapped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swapped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hlinkClick r:id="rId3"/>
              </a:rPr>
              <a:t>Bubble sort</a:t>
            </a:r>
            <a:r>
              <a:rPr lang="en-US" sz="3200" dirty="0" smtClean="0"/>
              <a:t> – simple, but inefficient algorithm (</a:t>
            </a:r>
            <a:r>
              <a:rPr lang="en-US" sz="3200" dirty="0" smtClean="0">
                <a:hlinkClick r:id="rId4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Swaps to neighbor elements when not in order until sorted</a:t>
            </a:r>
          </a:p>
          <a:p>
            <a:pPr lvl="1"/>
            <a:r>
              <a:rPr lang="en-US" sz="3000" dirty="0" smtClean="0"/>
              <a:t>Best case: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sz="3000" dirty="0" smtClean="0"/>
              <a:t>; worst &amp; average: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94612" y="2428436"/>
            <a:ext cx="41653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Yes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en-US" sz="3000" dirty="0" smtClean="0">
                <a:solidFill>
                  <a:prstClr val="white"/>
                </a:solidFill>
              </a:rPr>
              <a:t>Exchanging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hlinkClick r:id="rId2"/>
              </a:rPr>
              <a:t>Insertion sort</a:t>
            </a:r>
            <a:r>
              <a:rPr lang="en-US" sz="3200" dirty="0" smtClean="0"/>
              <a:t> – simple, but inefficient 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Move the first unsorted element left to its place</a:t>
            </a:r>
          </a:p>
          <a:p>
            <a:pPr lvl="1"/>
            <a:r>
              <a:rPr lang="en-US" sz="3000" dirty="0" smtClean="0"/>
              <a:t>Best </a:t>
            </a:r>
            <a:r>
              <a:rPr lang="en-US" sz="3000" dirty="0"/>
              <a:t>case: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sz="3000" dirty="0"/>
              <a:t>; worst &amp; average: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3810000"/>
            <a:ext cx="106411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firstUnsortedIndex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to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length(arr) – 1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firstUnsortedIndex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arr[i-1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arr[i])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Swap(arr[i], arr[i-1])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i--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5612" y="2428436"/>
            <a:ext cx="37843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Yes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en-US" sz="3000" dirty="0" smtClean="0">
                <a:solidFill>
                  <a:prstClr val="white"/>
                </a:solidFill>
              </a:rPr>
              <a:t>Insertion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 smtClean="0">
                <a:hlinkClick r:id="rId2"/>
              </a:rPr>
              <a:t>QuickSort</a:t>
            </a:r>
            <a:r>
              <a:rPr lang="en-US" sz="3200" dirty="0" smtClean="0"/>
              <a:t> – efficient sorting 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2900" dirty="0" smtClean="0"/>
              <a:t>Choose </a:t>
            </a:r>
            <a:r>
              <a:rPr lang="en-US" sz="2900" dirty="0"/>
              <a:t>a </a:t>
            </a:r>
            <a:r>
              <a:rPr lang="en-US" sz="2900" dirty="0" smtClean="0"/>
              <a:t>pivot; </a:t>
            </a:r>
            <a:r>
              <a:rPr lang="en-US" sz="2900" dirty="0"/>
              <a:t>move smaller elements </a:t>
            </a:r>
            <a:r>
              <a:rPr lang="en-US" sz="2900" dirty="0" smtClean="0"/>
              <a:t>left &amp; </a:t>
            </a:r>
            <a:r>
              <a:rPr lang="en-US" sz="2900" dirty="0"/>
              <a:t>larger right; sort left &amp; right</a:t>
            </a:r>
          </a:p>
          <a:p>
            <a:pPr lvl="1"/>
            <a:r>
              <a:rPr lang="en-US" sz="2900" dirty="0"/>
              <a:t>Best &amp; average case: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O(n*log(n))</a:t>
            </a:r>
            <a:r>
              <a:rPr lang="en-US" sz="2900" dirty="0"/>
              <a:t>; Worst: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29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900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900" dirty="0" smtClean="0"/>
              <a:t>Memory: 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O(log(n))</a:t>
            </a:r>
            <a:r>
              <a:rPr lang="en-US" sz="2900" dirty="0" smtClean="0"/>
              <a:t> </a:t>
            </a:r>
            <a:r>
              <a:rPr lang="en-US" sz="2900" dirty="0"/>
              <a:t>stack </a:t>
            </a:r>
            <a:r>
              <a:rPr lang="en-US" sz="2900" dirty="0" smtClean="0"/>
              <a:t>space (for recursion)</a:t>
            </a:r>
            <a:endParaRPr lang="en-US" sz="2900" dirty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QuickSort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3962400"/>
            <a:ext cx="10641106" cy="2184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lo &lt; hi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Partition(arr,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p)      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sort the left partition</a:t>
            </a:r>
            <a:endParaRPr lang="en-US" sz="25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p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+ 1, hi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sort thr right partition</a:t>
            </a:r>
            <a:endParaRPr lang="en-US" sz="25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1812" y="2414989"/>
            <a:ext cx="3581400" cy="118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900" dirty="0">
                <a:solidFill>
                  <a:prstClr val="white"/>
                </a:solidFill>
              </a:rPr>
              <a:t>Stable: </a:t>
            </a:r>
            <a:r>
              <a:rPr lang="en-US" sz="2900" dirty="0" smtClean="0">
                <a:solidFill>
                  <a:prstClr val="white"/>
                </a:solidFill>
              </a:rPr>
              <a:t>Depends</a:t>
            </a:r>
            <a:endParaRPr lang="en-US" sz="29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900" dirty="0" smtClean="0">
                <a:solidFill>
                  <a:prstClr val="white"/>
                </a:solidFill>
              </a:rPr>
              <a:t>Method</a:t>
            </a:r>
            <a:r>
              <a:rPr lang="en-US" sz="2900" dirty="0">
                <a:solidFill>
                  <a:prstClr val="white"/>
                </a:solidFill>
              </a:rPr>
              <a:t>: </a:t>
            </a:r>
            <a:r>
              <a:rPr lang="en-US" sz="2900" dirty="0"/>
              <a:t>Partitioning</a:t>
            </a:r>
            <a:endParaRPr lang="en-US" sz="2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QuickSort: Lomuto Partitioning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95400"/>
            <a:ext cx="1064110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Partition(arr,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pivot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store; i &lt;= hi; i++)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(arr[i] &lt;= pivot)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Swap(arr[i], arr[store])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store++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store--;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Swap(arr[lo], arr[store])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store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QuickSort</a:t>
            </a:r>
            <a:r>
              <a:rPr lang="en-US" dirty="0" smtClean="0"/>
              <a:t>: Hoare Partitioning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1121688"/>
            <a:ext cx="1064110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Partition(arr,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pivot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 - 1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hi + 1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right--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arr[right]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pivot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left++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arr[left]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pivot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Swap(arr[left], arr[right])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313612" y="4038600"/>
            <a:ext cx="4531144" cy="1012172"/>
          </a:xfrm>
          <a:prstGeom prst="wedgeRoundRectCallout">
            <a:avLst>
              <a:gd name="adj1" fmla="val -41850"/>
              <a:gd name="adj2" fmla="val 697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index returned is not necessarily the pivot's location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>
                <a:hlinkClick r:id="rId2"/>
              </a:rPr>
              <a:t>Merge sort</a:t>
            </a:r>
            <a:r>
              <a:rPr lang="en-US" sz="3500" dirty="0" smtClean="0"/>
              <a:t> is efficient sorting algorithm</a:t>
            </a:r>
            <a:r>
              <a:rPr lang="en-US" sz="3500" dirty="0"/>
              <a:t> (</a:t>
            </a:r>
            <a:r>
              <a:rPr lang="en-US" sz="3500" dirty="0">
                <a:hlinkClick r:id="rId3"/>
              </a:rPr>
              <a:t>visualize</a:t>
            </a:r>
            <a:r>
              <a:rPr lang="en-US" sz="3500" dirty="0"/>
              <a:t>)</a:t>
            </a:r>
            <a:endParaRPr lang="en-US" sz="3500" dirty="0" smtClean="0"/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Merge the sorted sub-lists into a single list</a:t>
            </a:r>
          </a:p>
          <a:p>
            <a:r>
              <a:rPr lang="en-US" sz="3500" dirty="0" smtClean="0"/>
              <a:t>Best, average and worst case: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O(n*log(n))</a:t>
            </a:r>
          </a:p>
          <a:p>
            <a:r>
              <a:rPr lang="en-US" sz="3500" dirty="0" smtClean="0"/>
              <a:t>Memory: </a:t>
            </a:r>
          </a:p>
          <a:p>
            <a:pPr lvl="1"/>
            <a:r>
              <a:rPr lang="en-US" sz="3300" dirty="0" smtClean="0"/>
              <a:t>Typically 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 lvl="1"/>
            <a:r>
              <a:rPr lang="en-US" sz="3300" dirty="0" smtClean="0"/>
              <a:t>With in-place merge can be 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300" dirty="0" smtClean="0"/>
          </a:p>
          <a:p>
            <a:r>
              <a:rPr lang="en-US" sz="3500" dirty="0" smtClean="0"/>
              <a:t>Highly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500" dirty="0" smtClean="0"/>
              <a:t> on multiple cores / machines </a:t>
            </a:r>
            <a:r>
              <a:rPr lang="en-US" sz="3500" dirty="0" smtClean="0">
                <a:sym typeface="Wingdings" panose="05000000000000000000" pitchFamily="2" charset="2"/>
              </a:rPr>
              <a:t> </a:t>
            </a:r>
            <a:r>
              <a:rPr lang="en-US" sz="3500" dirty="0" smtClean="0"/>
              <a:t>up to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O(log(n))</a:t>
            </a: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6412" y="4358449"/>
            <a:ext cx="434340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Stable: Yes</a:t>
            </a:r>
          </a:p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Method: Merging</a:t>
            </a:r>
          </a:p>
        </p:txBody>
      </p:sp>
    </p:spTree>
    <p:extLst>
      <p:ext uri="{BB962C8B-B14F-4D97-AF65-F5344CB8AC3E}">
        <p14:creationId xmlns:p14="http://schemas.microsoft.com/office/powerpoint/2010/main" val="22687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Hot It Works?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161038"/>
            <a:ext cx="5492048" cy="52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Pseudocode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371600"/>
            <a:ext cx="1052008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MergeSort(list)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len = length(list)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len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List already sorted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SubList(list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right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SubList(list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 + 1, len-1)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MergeSort(left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MergeSort(right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Merge(left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right)</a:t>
            </a:r>
          </a:p>
        </p:txBody>
      </p:sp>
    </p:spTree>
    <p:extLst>
      <p:ext uri="{BB962C8B-B14F-4D97-AF65-F5344CB8AC3E}">
        <p14:creationId xmlns:p14="http://schemas.microsoft.com/office/powerpoint/2010/main" val="4301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smtClean="0"/>
              <a:t>: Pseudocode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215509"/>
            <a:ext cx="10820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Merge(leftList, rightList)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mergedlist = new list[length(leftList) + length(rightList)]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leftIndex, rightIndex, mergedIndex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(leftIndex &lt; length(left) &amp;&amp; rightIndex &lt; length(rightList)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(leftList[leftIndex]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rightList[rightIndex])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leftList[leftIndex++];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rightList[rightIndex++];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(leftIndex &lt; leftList.Length)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leftList[leftIndex++];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(rightIndex &lt; rightList.Length)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rightList[rightIndex++];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mergedList;</a:t>
            </a:r>
          </a:p>
        </p:txBody>
      </p:sp>
    </p:spTree>
    <p:extLst>
      <p:ext uri="{BB962C8B-B14F-4D97-AF65-F5344CB8AC3E}">
        <p14:creationId xmlns:p14="http://schemas.microsoft.com/office/powerpoint/2010/main" val="33317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Heap</a:t>
            </a:r>
            <a:r>
              <a:rPr lang="en-US" sz="3200" dirty="0" smtClean="0"/>
              <a:t> == tree-based data structure that satisfies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heap property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dirty="0" smtClean="0"/>
              <a:t>Parent nodes are always greater than or equal to the children</a:t>
            </a:r>
          </a:p>
          <a:p>
            <a:pPr lvl="1"/>
            <a:r>
              <a:rPr lang="en-US" sz="3000" dirty="0" smtClean="0"/>
              <a:t>No implied ordering between siblings or cousins</a:t>
            </a:r>
          </a:p>
          <a:p>
            <a:endParaRPr lang="en-US" sz="3200" dirty="0" smtClean="0"/>
          </a:p>
          <a:p>
            <a:endParaRPr lang="en-US" sz="3200" dirty="0" smtClean="0">
              <a:hlinkClick r:id=""/>
            </a:endParaRPr>
          </a:p>
          <a:p>
            <a:endParaRPr lang="en-US" sz="3200" dirty="0" smtClean="0">
              <a:hlinkClick r:id=""/>
            </a:endParaRPr>
          </a:p>
          <a:p>
            <a:endParaRPr lang="en-US" sz="3200" dirty="0" smtClean="0">
              <a:hlinkClick r:id=""/>
            </a:endParaRPr>
          </a:p>
          <a:p>
            <a:r>
              <a:rPr lang="en-US" sz="3200" noProof="1" smtClean="0"/>
              <a:t>Binary heap visualization</a:t>
            </a:r>
            <a:r>
              <a:rPr lang="en-US" sz="3200" noProof="1"/>
              <a:t>: </a:t>
            </a:r>
            <a:r>
              <a:rPr lang="en-US" sz="3200" noProof="1">
                <a:hlinkClick r:id="rId3"/>
              </a:rPr>
              <a:t>http://</a:t>
            </a:r>
            <a:r>
              <a:rPr lang="en-US" sz="3200" noProof="1" smtClean="0">
                <a:hlinkClick r:id="rId3"/>
              </a:rPr>
              <a:t>visualgo.net/heap.html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pic>
        <p:nvPicPr>
          <p:cNvPr id="4098" name="Picture 2" descr="File:Max-Heap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89" y="3249706"/>
            <a:ext cx="3087023" cy="2286000"/>
          </a:xfrm>
          <a:prstGeom prst="roundRect">
            <a:avLst>
              <a:gd name="adj" fmla="val 1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67813"/>
              </p:ext>
            </p:extLst>
          </p:nvPr>
        </p:nvGraphicFramePr>
        <p:xfrm>
          <a:off x="1368424" y="3249706"/>
          <a:ext cx="4876800" cy="2286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Find-max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l-GR" dirty="0" smtClean="0"/>
                        <a:t>(1</a:t>
                      </a:r>
                      <a:r>
                        <a:rPr lang="el-GR" dirty="0"/>
                        <a:t>)</a:t>
                      </a:r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Delete-max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l-GR" dirty="0" smtClean="0"/>
                        <a:t>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l-GR" dirty="0" smtClean="0"/>
                        <a:t>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Decrease-key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l-GR" dirty="0" smtClean="0"/>
                        <a:t>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l-GR" dirty="0" smtClean="0"/>
                        <a:t>(</a:t>
                      </a:r>
                      <a:r>
                        <a:rPr lang="en-US" dirty="0"/>
                        <a:t>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1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Sorting</a:t>
            </a:r>
          </a:p>
          <a:p>
            <a:pPr lvl="1"/>
            <a:r>
              <a:rPr lang="en-US" dirty="0" smtClean="0"/>
              <a:t>Types of Sorting Algorithms</a:t>
            </a:r>
            <a:endParaRPr lang="en-US" dirty="0"/>
          </a:p>
          <a:p>
            <a:pPr lvl="1"/>
            <a:r>
              <a:rPr lang="en-US" dirty="0" smtClean="0"/>
              <a:t>Popular Sorting Algorithms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</a:t>
            </a:r>
          </a:p>
          <a:p>
            <a:pPr lvl="1"/>
            <a:r>
              <a:rPr lang="en-US" dirty="0"/>
              <a:t>Linear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Binary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Interpolation </a:t>
            </a:r>
            <a:r>
              <a:rPr lang="en-US" dirty="0" smtClean="0"/>
              <a:t>Search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Shuffling Algorithms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41" y="3209954"/>
            <a:ext cx="2268871" cy="2925544"/>
          </a:xfrm>
          <a:prstGeom prst="rect">
            <a:avLst/>
          </a:prstGeom>
        </p:spPr>
      </p:pic>
      <p:pic>
        <p:nvPicPr>
          <p:cNvPr id="1026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185576"/>
            <a:ext cx="28098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rcy.rsgc.on.ca/ACES/ICS3U/images/SequentialSearchAnimatio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37" y="3353458"/>
            <a:ext cx="1748825" cy="16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61" y="3892828"/>
            <a:ext cx="2365975" cy="22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224" y="1383575"/>
            <a:ext cx="2062707" cy="151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hlinkClick r:id="rId2"/>
              </a:rPr>
              <a:t>HeapSort</a:t>
            </a:r>
            <a:r>
              <a:rPr lang="en-US" dirty="0" smtClean="0"/>
              <a:t> works in two phases </a:t>
            </a: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 smtClean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en-US" dirty="0" smtClean="0"/>
              <a:t> is built out of the array elements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 lvl="1"/>
            <a:r>
              <a:rPr lang="en-US" dirty="0" smtClean="0"/>
              <a:t>A sorted array is created by removing the largest element from the heap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times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 * O(log n)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Best, average and 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O(n*log(n))</a:t>
            </a:r>
          </a:p>
          <a:p>
            <a:r>
              <a:rPr lang="en-US" dirty="0" smtClean="0"/>
              <a:t>Memory: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 </a:t>
            </a:r>
            <a:r>
              <a:rPr lang="en-US" dirty="0" smtClean="0"/>
              <a:t>– if the </a:t>
            </a:r>
            <a:r>
              <a:rPr lang="en-US" dirty="0"/>
              <a:t>array and heap share </a:t>
            </a:r>
            <a:r>
              <a:rPr lang="en-US" dirty="0" smtClean="0"/>
              <a:t>the same memory</a:t>
            </a:r>
            <a:endParaRPr lang="en-US" dirty="0"/>
          </a:p>
          <a:p>
            <a:r>
              <a:rPr lang="en-US" dirty="0" smtClean="0"/>
              <a:t>Stable: No</a:t>
            </a:r>
          </a:p>
          <a:p>
            <a:r>
              <a:rPr lang="en-US" dirty="0" smtClean="0"/>
              <a:t>Method: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HeapSort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296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en-US" sz="3200" dirty="0" smtClean="0">
                <a:hlinkClick r:id="rId2"/>
              </a:rPr>
              <a:t>Counting sort</a:t>
            </a:r>
            <a:r>
              <a:rPr lang="en-US" sz="3200" dirty="0" smtClean="0"/>
              <a:t> is a very efficient sorting algorithm </a:t>
            </a: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>
              <a:lnSpc>
                <a:spcPct val="98000"/>
              </a:lnSpc>
            </a:pPr>
            <a:r>
              <a:rPr lang="en-US" sz="3000" dirty="0" smtClean="0"/>
              <a:t>Sorts small integers by counting their occurrences</a:t>
            </a:r>
          </a:p>
          <a:p>
            <a:pPr lvl="1">
              <a:lnSpc>
                <a:spcPct val="98000"/>
              </a:lnSpc>
            </a:pPr>
            <a:r>
              <a:rPr lang="en-US" sz="3000" dirty="0" smtClean="0"/>
              <a:t>Not a comparison-based sort</a:t>
            </a:r>
          </a:p>
          <a:p>
            <a:pPr>
              <a:lnSpc>
                <a:spcPct val="98000"/>
              </a:lnSpc>
            </a:pPr>
            <a:r>
              <a:rPr lang="en-US" sz="3200" dirty="0" smtClean="0"/>
              <a:t>Best, average and worst case: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+ k)</a:t>
            </a:r>
          </a:p>
          <a:p>
            <a:pPr lvl="1">
              <a:lnSpc>
                <a:spcPct val="98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3000" dirty="0" smtClean="0"/>
              <a:t> is the range of numbers to be sorted</a:t>
            </a:r>
          </a:p>
          <a:p>
            <a:pPr lvl="1">
              <a:lnSpc>
                <a:spcPct val="98000"/>
              </a:lnSpc>
            </a:pPr>
            <a:r>
              <a:rPr lang="en-US" sz="3000" dirty="0" smtClean="0"/>
              <a:t>E.g. [-1000 ... 1000] </a:t>
            </a:r>
            <a:r>
              <a:rPr lang="en-US" sz="3000" dirty="0" smtClean="0">
                <a:sym typeface="Wingdings" panose="05000000000000000000" pitchFamily="2" charset="2"/>
              </a:rPr>
              <a:t> k = 2001</a:t>
            </a:r>
            <a:endParaRPr lang="en-US" sz="3000" dirty="0" smtClean="0"/>
          </a:p>
          <a:p>
            <a:pPr>
              <a:lnSpc>
                <a:spcPct val="98000"/>
              </a:lnSpc>
            </a:pPr>
            <a:r>
              <a:rPr lang="en-US" sz="3200" dirty="0" smtClean="0"/>
              <a:t>Memory: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+ k) </a:t>
            </a:r>
            <a:r>
              <a:rPr lang="en-US" sz="3200" dirty="0" smtClean="0"/>
              <a:t>Space: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O(k)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Stable: </a:t>
            </a:r>
            <a:r>
              <a:rPr lang="en-US" sz="3200" dirty="0" smtClean="0"/>
              <a:t>Yes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Method: </a:t>
            </a:r>
            <a:r>
              <a:rPr lang="en-US" sz="3200" dirty="0" smtClean="0"/>
              <a:t>Counting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10" y="3810000"/>
            <a:ext cx="4455088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8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Bucket </a:t>
            </a:r>
            <a:r>
              <a:rPr lang="en-US" dirty="0" smtClean="0">
                <a:hlinkClick r:id="rId2"/>
              </a:rPr>
              <a:t>sort</a:t>
            </a:r>
            <a:r>
              <a:rPr lang="en-US" dirty="0" smtClean="0"/>
              <a:t> partitions an array into a number of buckets</a:t>
            </a:r>
          </a:p>
          <a:p>
            <a:pPr lvl="1"/>
            <a:r>
              <a:rPr lang="en-US" dirty="0" smtClean="0"/>
              <a:t>Each bucket is then sorted individually with a different algorithm</a:t>
            </a:r>
          </a:p>
          <a:p>
            <a:pPr lvl="1"/>
            <a:r>
              <a:rPr lang="en-US" dirty="0" smtClean="0"/>
              <a:t>Not a comparison-based sort</a:t>
            </a:r>
          </a:p>
          <a:p>
            <a:r>
              <a:rPr lang="en-US" dirty="0" smtClean="0"/>
              <a:t>Average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 + k)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/>
              <a:t> = the number of buckets</a:t>
            </a:r>
          </a:p>
          <a:p>
            <a:r>
              <a:rPr lang="en-US" dirty="0" smtClean="0"/>
              <a:t>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 * log n)  </a:t>
            </a:r>
            <a:endParaRPr lang="en-US" dirty="0" smtClean="0"/>
          </a:p>
          <a:p>
            <a:r>
              <a:rPr lang="en-US" dirty="0" smtClean="0"/>
              <a:t>Stable: Yes (depends on algorithm)</a:t>
            </a:r>
          </a:p>
          <a:p>
            <a:r>
              <a:rPr lang="en-US" dirty="0" smtClean="0"/>
              <a:t>Memory: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 smtClean="0"/>
              <a:t> buckets holding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elements totally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2665171"/>
            <a:ext cx="3465225" cy="1459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191000"/>
            <a:ext cx="3465225" cy="1470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Sorting Algorithms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33473"/>
              </p:ext>
            </p:extLst>
          </p:nvPr>
        </p:nvGraphicFramePr>
        <p:xfrm>
          <a:off x="433200" y="1219200"/>
          <a:ext cx="11274297" cy="516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/>
                <a:gridCol w="1481455"/>
                <a:gridCol w="1481455"/>
                <a:gridCol w="1481455"/>
                <a:gridCol w="1530667"/>
                <a:gridCol w="1435417"/>
                <a:gridCol w="1822005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Best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Worst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Stable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5361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3"/>
                        </a:rPr>
                        <a:t>BubbleSort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Exchanging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3627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4"/>
                        </a:rPr>
                        <a:t>InsertionSort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Insertion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1893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5"/>
                        </a:rPr>
                        <a:t>QuickSort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Depends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Partitioning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76466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6"/>
                        </a:rPr>
                        <a:t>MergeSort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1 (or</a:t>
                      </a:r>
                      <a:r>
                        <a:rPr lang="en-US" sz="2600" baseline="0" noProof="1" smtClean="0">
                          <a:solidFill>
                            <a:schemeClr val="tx1"/>
                          </a:solidFill>
                        </a:rPr>
                        <a:t> 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Merging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7"/>
                        </a:rPr>
                        <a:t>HeapSort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8"/>
                        </a:rPr>
                        <a:t>BogoSort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Luck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odingeek.com/wp-content/uploads/2015/04/Linear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7" y="1371600"/>
            <a:ext cx="7346850" cy="45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9012" y="5486400"/>
            <a:ext cx="10363200" cy="820600"/>
          </a:xfrm>
        </p:spPr>
        <p:txBody>
          <a:bodyPr/>
          <a:lstStyle/>
          <a:p>
            <a:r>
              <a:rPr lang="en-US" dirty="0" smtClean="0"/>
              <a:t>Searching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 algorithm</a:t>
            </a:r>
            <a:r>
              <a:rPr lang="en-US" dirty="0" smtClean="0"/>
              <a:t> == an algorithm for finding an item with specified properties among a collection of items</a:t>
            </a:r>
          </a:p>
          <a:p>
            <a:r>
              <a:rPr lang="en-US" dirty="0" smtClean="0"/>
              <a:t>Different types of searching algorithms</a:t>
            </a:r>
          </a:p>
          <a:p>
            <a:pPr lvl="1"/>
            <a:r>
              <a:rPr lang="en-US" dirty="0" smtClean="0"/>
              <a:t>For virtual search spaces</a:t>
            </a:r>
          </a:p>
          <a:p>
            <a:pPr lvl="2"/>
            <a:r>
              <a:rPr lang="en-US" dirty="0" smtClean="0"/>
              <a:t>Satisfy specific mathematical equations</a:t>
            </a:r>
          </a:p>
          <a:p>
            <a:pPr lvl="2"/>
            <a:r>
              <a:rPr lang="en-US" dirty="0" smtClean="0"/>
              <a:t>Try to exploit partial knowledge about a structure</a:t>
            </a:r>
          </a:p>
          <a:p>
            <a:pPr lvl="1"/>
            <a:r>
              <a:rPr lang="en-US" dirty="0" smtClean="0"/>
              <a:t>For sub-structures of a given structure</a:t>
            </a:r>
          </a:p>
          <a:p>
            <a:pPr lvl="2"/>
            <a:r>
              <a:rPr lang="en-US" dirty="0" smtClean="0"/>
              <a:t>A graph, a string, a finite group</a:t>
            </a:r>
          </a:p>
          <a:p>
            <a:pPr lvl="1"/>
            <a:r>
              <a:rPr lang="en-US" dirty="0" smtClean="0"/>
              <a:t>Search for the min / max of a function,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Algorithm </a:t>
            </a:r>
            <a:endParaRPr lang="en-US" dirty="0"/>
          </a:p>
        </p:txBody>
      </p:sp>
      <p:pic>
        <p:nvPicPr>
          <p:cNvPr id="4098" name="Picture 2" descr="http://www.papernot.fr/images/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29" y="3886200"/>
            <a:ext cx="267388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1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Linear search</a:t>
            </a:r>
            <a:r>
              <a:rPr lang="en-US" dirty="0" smtClean="0"/>
              <a:t> finds a particular value in a list (</a:t>
            </a:r>
            <a:r>
              <a:rPr lang="en-US" dirty="0" smtClean="0">
                <a:hlinkClick r:id="rId3"/>
              </a:rPr>
              <a:t>visualize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Checking every one of the elements</a:t>
            </a:r>
          </a:p>
          <a:p>
            <a:pPr lvl="1"/>
            <a:r>
              <a:rPr lang="en-US" dirty="0" smtClean="0"/>
              <a:t>One at a time, in sequence</a:t>
            </a:r>
          </a:p>
          <a:p>
            <a:pPr lvl="1"/>
            <a:r>
              <a:rPr lang="en-US" dirty="0" smtClean="0"/>
              <a:t>Until the desired one is found</a:t>
            </a:r>
          </a:p>
          <a:p>
            <a:r>
              <a:rPr lang="en-US" dirty="0" smtClean="0"/>
              <a:t>Worst &amp; average 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Search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3859" y="4754940"/>
            <a:ext cx="10706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item's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nothing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06" y="2222734"/>
            <a:ext cx="4152900" cy="1433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darcy.rsgc.on.ca/ACES/ICS3U/images/SequentialSearchAnimatio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07" y="4136654"/>
            <a:ext cx="4152900" cy="22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8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Binary search</a:t>
            </a:r>
            <a:r>
              <a:rPr lang="en-US" dirty="0" smtClean="0"/>
              <a:t> finds an item within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data structure</a:t>
            </a:r>
          </a:p>
          <a:p>
            <a:r>
              <a:rPr lang="en-US" dirty="0" smtClean="0"/>
              <a:t>At each step, compare the input with the middle element</a:t>
            </a:r>
          </a:p>
          <a:p>
            <a:pPr lvl="1"/>
            <a:r>
              <a:rPr lang="en-US" dirty="0" smtClean="0"/>
              <a:t>The algorithm repeats its action to the left or right sub-structure</a:t>
            </a:r>
          </a:p>
          <a:p>
            <a:r>
              <a:rPr lang="en-US" dirty="0" smtClean="0"/>
              <a:t>Average 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O(log(n))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</a:t>
            </a:r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156534"/>
            <a:ext cx="3170296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12" y="4156534"/>
            <a:ext cx="2590800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932612" y="3190117"/>
            <a:ext cx="4087914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See the </a:t>
            </a:r>
            <a:r>
              <a:rPr lang="en-US" sz="3400" dirty="0" smtClean="0">
                <a:solidFill>
                  <a:prstClr val="white"/>
                </a:solidFill>
                <a:hlinkClick r:id="rId5"/>
              </a:rPr>
              <a:t>visualization</a:t>
            </a:r>
            <a:endParaRPr lang="en-US" sz="3400" dirty="0">
              <a:solidFill>
                <a:srgbClr val="FBEEC9">
                  <a:lumMod val="75000"/>
                </a:srgbClr>
              </a:solidFill>
            </a:endParaRPr>
          </a:p>
        </p:txBody>
      </p:sp>
      <p:pic>
        <p:nvPicPr>
          <p:cNvPr id="11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08" y="4156534"/>
            <a:ext cx="3770082" cy="22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(Recursive)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1092" y="1219200"/>
            <a:ext cx="1051112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BinarySearch(int arr[],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key, 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(start + end) / 2;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82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(</a:t>
            </a:r>
            <a:r>
              <a:rPr lang="en-US" smtClean="0"/>
              <a:t>Iterative)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3" y="1327116"/>
            <a:ext cx="1051560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BinarySearch(int arr[],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key, 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(start + end) / 2;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start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1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530894"/>
            <a:ext cx="10363200" cy="820600"/>
          </a:xfrm>
        </p:spPr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pic>
        <p:nvPicPr>
          <p:cNvPr id="4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1" y="1219200"/>
            <a:ext cx="5181602" cy="39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hlinkClick r:id="rId2"/>
              </a:rPr>
              <a:t>Interpolation search</a:t>
            </a:r>
            <a:r>
              <a:rPr lang="en-US" dirty="0" smtClean="0"/>
              <a:t> == an algorithm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searching</a:t>
            </a:r>
            <a:r>
              <a:rPr lang="en-US" dirty="0" smtClean="0"/>
              <a:t> for a given key in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indexed array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Parallels how humans search through a telephone book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Calculates where in the remaining search space the item might be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Binary search always chooses the middle element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Can we have a better hit, e.g.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Angel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 the phonebook should be at the start, not at the middle</a:t>
            </a:r>
            <a:r>
              <a:rPr lang="en-US" smtClean="0"/>
              <a:t>, OK?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Average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log(log(n))</a:t>
            </a:r>
            <a:r>
              <a:rPr lang="en-US" dirty="0" smtClean="0"/>
              <a:t>, 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3"/>
              </a:rPr>
              <a:t>http://youtube.com/watch?v=l1ed_bTv7Hw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Interpolation Search – Sample Implementation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5" y="1066800"/>
            <a:ext cx="1051559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InterpolationSearch(int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sortedArray, int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high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sortedArray.Length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(sortedArray[low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sortedArray[high] &gt;=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mid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low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((key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sortedArray[low]) * (high - low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 (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(sortedArray[mid] &lt;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(sortedArray[mid] &gt;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return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2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1" y="5580200"/>
            <a:ext cx="10363200" cy="820600"/>
          </a:xfrm>
        </p:spPr>
        <p:txBody>
          <a:bodyPr/>
          <a:lstStyle/>
          <a:p>
            <a:r>
              <a:rPr lang="en-US" smtClean="0"/>
              <a:t>Shuffling Algorithms</a:t>
            </a:r>
            <a:endParaRPr lang="en-US" dirty="0"/>
          </a:p>
        </p:txBody>
      </p:sp>
      <p:pic>
        <p:nvPicPr>
          <p:cNvPr id="5122" name="Picture 2" descr="http://i.ytimg.com/vi/uW8zMwJF5ys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0" y="1005718"/>
            <a:ext cx="6400802" cy="425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Shuffling</a:t>
            </a:r>
            <a:r>
              <a:rPr lang="en-US" dirty="0" smtClean="0"/>
              <a:t> == randomizing the order of items in a collection</a:t>
            </a:r>
          </a:p>
          <a:p>
            <a:pPr lvl="1"/>
            <a:r>
              <a:rPr lang="en-US" dirty="0" smtClean="0"/>
              <a:t>Generate a random permutation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http://en.wikipedia.org/wiki/Shuffling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Shuffling</a:t>
            </a:r>
            <a:endParaRPr lang="en-US" dirty="0"/>
          </a:p>
        </p:txBody>
      </p:sp>
      <p:pic>
        <p:nvPicPr>
          <p:cNvPr id="4098" name="Picture 2" descr="http://cardshuffles.com/img/shuff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4" y="2693894"/>
            <a:ext cx="4114800" cy="3086102"/>
          </a:xfrm>
          <a:prstGeom prst="roundRect">
            <a:avLst>
              <a:gd name="adj" fmla="val 2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571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Fisher–Yates Shuffle Algorithm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219200"/>
            <a:ext cx="10896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IEnumerable&lt;T&gt; Shuffle&lt;T&gt;(this IEnumerable&lt;T&gt; source)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rnd = new Random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source.ToArray();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array.Length;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Exchange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with random element in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i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rnd.Next(0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temp 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 = array[r];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array[r]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3012" y="5654477"/>
            <a:ext cx="5257801" cy="735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b="0" dirty="0">
                <a:latin typeface="+mn-lt"/>
              </a:rPr>
              <a:t>Shuffle algorithms: </a:t>
            </a:r>
            <a:r>
              <a:rPr lang="en-US" sz="2800" b="0" dirty="0">
                <a:latin typeface="+mn-lt"/>
                <a:hlinkClick r:id="rId2"/>
              </a:rPr>
              <a:t>visualization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85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Slow sorting algorithms: 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Selection sort, Bubble sort, Insertion sort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Fast sorting algorithms: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Quick sort, Merge sort, Heap </a:t>
            </a:r>
            <a:r>
              <a:rPr lang="en-US" sz="3000" dirty="0" smtClean="0"/>
              <a:t>sort,</a:t>
            </a:r>
            <a:r>
              <a:rPr lang="bg-BG" sz="3000" dirty="0" smtClean="0"/>
              <a:t> </a:t>
            </a:r>
            <a:r>
              <a:rPr lang="en-US" sz="3000" dirty="0" smtClean="0"/>
              <a:t>Counting </a:t>
            </a:r>
            <a:r>
              <a:rPr lang="en-US" sz="3000" dirty="0" smtClean="0"/>
              <a:t>sort, Bucket </a:t>
            </a:r>
            <a:r>
              <a:rPr lang="en-US" sz="3000" dirty="0" smtClean="0"/>
              <a:t>sort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How to choose the most appropriate algorithm? </a:t>
            </a:r>
            <a:endParaRPr lang="en-US" sz="3000" dirty="0"/>
          </a:p>
          <a:p>
            <a:pPr lvl="2">
              <a:lnSpc>
                <a:spcPct val="100000"/>
              </a:lnSpc>
            </a:pPr>
            <a:r>
              <a:rPr lang="en-US" sz="2800" dirty="0" smtClean="0"/>
              <a:t> </a:t>
            </a:r>
            <a:r>
              <a:rPr lang="en-US" sz="2800" dirty="0">
                <a:hlinkClick r:id="rId3"/>
              </a:rPr>
              <a:t>http://stackoverflow.com/a/1934004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Searching algorithms: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Unsorted list </a:t>
            </a:r>
            <a:r>
              <a:rPr lang="en-US" sz="3000" dirty="0" smtClean="0">
                <a:sym typeface="Wingdings" panose="05000000000000000000" pitchFamily="2" charset="2"/>
              </a:rPr>
              <a:t> linear search (slow)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ym typeface="Wingdings" panose="05000000000000000000" pitchFamily="2" charset="2"/>
              </a:rPr>
              <a:t>Sorted list  binary search / interpolation search (</a:t>
            </a:r>
            <a:r>
              <a:rPr lang="en-US" sz="3000" dirty="0" smtClean="0">
                <a:sym typeface="Wingdings" panose="05000000000000000000" pitchFamily="2" charset="2"/>
              </a:rPr>
              <a:t>fast)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836012"/>
            <a:ext cx="3046360" cy="22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221" y="1371600"/>
            <a:ext cx="2062707" cy="151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and </a:t>
            </a:r>
            <a:r>
              <a:rPr lang="en-US" smtClean="0"/>
              <a:t>Searching Algorithms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</a:t>
            </a:r>
            <a:r>
              <a:rPr lang="en-US" dirty="0" smtClean="0">
                <a:hlinkClick r:id="rId15"/>
              </a:rPr>
              <a:t>softuni.bg/trainings/1331/algorithms-april-2016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636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smtClean="0"/>
              <a:t>This course (slides, examples, labs, videos, homework, etc.)</a:t>
            </a:r>
            <a:br>
              <a:rPr lang="en-US" smtClean="0"/>
            </a:br>
            <a:r>
              <a:rPr lang="en-US" smtClean="0"/>
              <a:t>is licensed under the "</a:t>
            </a:r>
            <a:r>
              <a:rPr lang="en-US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smtClean="0">
                <a:hlinkClick r:id="rId3"/>
              </a:rPr>
              <a:t> 4.0 International</a:t>
            </a:r>
            <a:r>
              <a:rPr lang="en-US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1447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Sorting algorithm</a:t>
            </a:r>
          </a:p>
          <a:p>
            <a:pPr lvl="1"/>
            <a:r>
              <a:rPr lang="en-US" dirty="0" smtClean="0"/>
              <a:t>An algorithm that rearranges elements in a list</a:t>
            </a:r>
          </a:p>
          <a:p>
            <a:pPr lvl="2"/>
            <a:r>
              <a:rPr lang="en-US" dirty="0" smtClean="0"/>
              <a:t>In non-decreasing order</a:t>
            </a:r>
          </a:p>
          <a:p>
            <a:pPr lvl="1"/>
            <a:r>
              <a:rPr lang="en-US" dirty="0" smtClean="0"/>
              <a:t>Elements must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comparable</a:t>
            </a:r>
          </a:p>
          <a:p>
            <a:r>
              <a:rPr lang="en-US" dirty="0" smtClean="0"/>
              <a:t>More formally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 smtClean="0"/>
              <a:t> is a sequence / list of elements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 smtClean="0"/>
              <a:t> is an rearrangement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permutation</a:t>
            </a:r>
            <a:r>
              <a:rPr lang="en-US" dirty="0" smtClean="0"/>
              <a:t> of elements</a:t>
            </a:r>
          </a:p>
          <a:p>
            <a:pPr lvl="2"/>
            <a:r>
              <a:rPr lang="en-US" dirty="0" smtClean="0"/>
              <a:t>In non-decreasing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Sorting Algorithm?</a:t>
            </a: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5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sorting algorithms are important for</a:t>
            </a:r>
          </a:p>
          <a:p>
            <a:pPr lvl="1"/>
            <a:r>
              <a:rPr lang="en-US" dirty="0" smtClean="0"/>
              <a:t>Producing human-readable output</a:t>
            </a:r>
          </a:p>
          <a:p>
            <a:pPr lvl="1"/>
            <a:r>
              <a:rPr lang="en-US" noProof="1" smtClean="0"/>
              <a:t>Canonicalizing</a:t>
            </a:r>
            <a:r>
              <a:rPr lang="en-US" dirty="0" smtClean="0"/>
              <a:t> data – making data uniquely arranged</a:t>
            </a:r>
          </a:p>
          <a:p>
            <a:pPr lvl="1"/>
            <a:r>
              <a:rPr lang="en-US" dirty="0" smtClean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 of sorting: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– Example</a:t>
            </a:r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00366"/>
              </p:ext>
            </p:extLst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/>
                <a:gridCol w="533028"/>
                <a:gridCol w="533028"/>
                <a:gridCol w="533028"/>
                <a:gridCol w="53302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Unsorted list</a:t>
            </a:r>
            <a:endParaRPr lang="en-US" sz="28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64193"/>
              </p:ext>
            </p:extLst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/>
                <a:gridCol w="533028"/>
                <a:gridCol w="533028"/>
                <a:gridCol w="533028"/>
                <a:gridCol w="53302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Sorted list</a:t>
            </a:r>
            <a:endParaRPr lang="en-US" sz="2800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sorting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algorithms are often classified by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complexity</a:t>
            </a:r>
            <a:r>
              <a:rPr lang="en-US" dirty="0" smtClean="0"/>
              <a:t> and memory usage</a:t>
            </a:r>
          </a:p>
          <a:p>
            <a:pPr lvl="2"/>
            <a:r>
              <a:rPr lang="en-US" dirty="0" smtClean="0"/>
              <a:t>Worst, average and best case behavior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Recursive</a:t>
            </a:r>
            <a:r>
              <a:rPr lang="en-US" dirty="0" smtClean="0"/>
              <a:t> / non-recursive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Stability</a:t>
            </a:r>
            <a:r>
              <a:rPr lang="en-US" dirty="0" smtClean="0"/>
              <a:t> – stable / unstable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Comparison-based</a:t>
            </a:r>
            <a:r>
              <a:rPr lang="en-US" dirty="0" smtClean="0"/>
              <a:t> sort / non-comparison based</a:t>
            </a:r>
          </a:p>
          <a:p>
            <a:pPr lvl="1"/>
            <a:r>
              <a:rPr lang="en-US" dirty="0" smtClean="0"/>
              <a:t>Sorting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 smtClean="0"/>
              <a:t>: insertion, exchange (bubble sort and quicksort), selection (heapsort), merging, serial / parallel, etc.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Algorithms: </a:t>
            </a:r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037599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Stable</a:t>
            </a:r>
            <a:r>
              <a:rPr lang="en-US" dirty="0" smtClean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Maintain the order of equal elements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two items compare as equal, their relative order is preserved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Unstable</a:t>
            </a:r>
            <a:r>
              <a:rPr lang="en-US" dirty="0" smtClean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Rearrange the equal elements in unpredictable order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Often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different elements </a:t>
            </a:r>
            <a:r>
              <a:rPr lang="en-US" dirty="0" smtClean="0"/>
              <a:t>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 smtClean="0"/>
              <a:t> used for equality comparing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Stability of Sorting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579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Selection </a:t>
            </a:r>
            <a:r>
              <a:rPr lang="en-US" sz="3200" dirty="0" smtClean="0">
                <a:hlinkClick r:id="rId2"/>
              </a:rPr>
              <a:t>sort</a:t>
            </a:r>
            <a:r>
              <a:rPr lang="en-US" sz="3200" dirty="0" smtClean="0"/>
              <a:t> – simple, but inefficient 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Swap the first with min element on the right, then the second, etc.</a:t>
            </a:r>
          </a:p>
          <a:p>
            <a:pPr lvl="1"/>
            <a:r>
              <a:rPr lang="en-US" sz="3000" dirty="0" smtClean="0"/>
              <a:t>Best, worst and average case: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None/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124" y="3772450"/>
            <a:ext cx="106822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left &lt; n-1;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left++)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</a:t>
            </a:r>
            <a:r>
              <a:rPr lang="en-US" b="1" i="1" spc="-3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min element in the unsorted range 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arr[left … </a:t>
            </a:r>
            <a:r>
              <a:rPr lang="en-US" b="1" i="1" spc="-3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b="1" i="1" spc="-3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left;</a:t>
            </a:r>
            <a:endParaRPr lang="en-US" b="1" spc="-3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+ 1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n; i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arr[minIndex]) 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left) Swap(arr[left], arr[minIndex]);</a:t>
            </a:r>
            <a:endParaRPr lang="en-US" b="1" spc="-3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9812" y="2429435"/>
            <a:ext cx="44701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No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Selection</a:t>
            </a:r>
          </a:p>
        </p:txBody>
      </p:sp>
    </p:spTree>
    <p:extLst>
      <p:ext uri="{BB962C8B-B14F-4D97-AF65-F5344CB8AC3E}">
        <p14:creationId xmlns:p14="http://schemas.microsoft.com/office/powerpoint/2010/main" val="28281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dirty="0"/>
              <a:t>Why</a:t>
            </a:r>
            <a:r>
              <a:rPr lang="en-US" dirty="0" smtClean="0"/>
              <a:t> the "selection sort"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unstable</a:t>
            </a:r>
            <a:r>
              <a:rPr lang="en-US" dirty="0" smtClean="0"/>
              <a:t>?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Swaps the first element with the min element on the right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Swaps the second element with the min element on the right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…</a:t>
            </a:r>
          </a:p>
          <a:p>
            <a:pPr marL="363538" indent="-363538"/>
            <a:r>
              <a:rPr lang="en-US" dirty="0" smtClean="0"/>
              <a:t>During the swaps equal elements can jump over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Sort: Why Unstable?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27484"/>
              </p:ext>
            </p:extLst>
          </p:nvPr>
        </p:nvGraphicFramePr>
        <p:xfrm>
          <a:off x="82669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7491" y="5181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9938" y="467061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</a:t>
            </a:r>
            <a:endParaRPr lang="en-US" sz="2800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49098"/>
              </p:ext>
            </p:extLst>
          </p:nvPr>
        </p:nvGraphicFramePr>
        <p:xfrm>
          <a:off x="464661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5212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7754" y="4658380"/>
            <a:ext cx="937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swap</a:t>
            </a:r>
            <a:endParaRPr lang="en-US" sz="2800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7518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72022" y="4689157"/>
            <a:ext cx="2108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equal elements</a:t>
            </a:r>
          </a:p>
          <a:p>
            <a:r>
              <a:rPr lang="en-US" dirty="0" smtClean="0"/>
              <a:t>changed order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5632" y="5187717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412" y="4689157"/>
            <a:ext cx="67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left</a:t>
            </a:r>
            <a:endParaRPr lang="en-US" sz="2800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15637"/>
              </p:ext>
            </p:extLst>
          </p:nvPr>
        </p:nvGraphicFramePr>
        <p:xfrm>
          <a:off x="8456613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2394</Words>
  <Application>Microsoft Office PowerPoint</Application>
  <PresentationFormat>Custom</PresentationFormat>
  <Paragraphs>492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Sorting and Searching Algorithms</vt:lpstr>
      <vt:lpstr>Table of Contents</vt:lpstr>
      <vt:lpstr>Sorting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Sort: Why Unstable?</vt:lpstr>
      <vt:lpstr>Bubble Sort</vt:lpstr>
      <vt:lpstr>Insertion Sort</vt:lpstr>
      <vt:lpstr>QuickSort</vt:lpstr>
      <vt:lpstr>QuickSort: Lomuto Partitioning</vt:lpstr>
      <vt:lpstr>QuickSort: Hoare Partitioning</vt:lpstr>
      <vt:lpstr>Merge Sort</vt:lpstr>
      <vt:lpstr>Merge Sort: Hot It Works?</vt:lpstr>
      <vt:lpstr>Merge Sort: Pseudocode</vt:lpstr>
      <vt:lpstr>Merge: Pseudocode</vt:lpstr>
      <vt:lpstr>Heap Data Structure</vt:lpstr>
      <vt:lpstr>HeapSort</vt:lpstr>
      <vt:lpstr>Counting Sort</vt:lpstr>
      <vt:lpstr>Bucket Sort</vt:lpstr>
      <vt:lpstr>Comparison of Sorting Algorithms</vt:lpstr>
      <vt:lpstr>Searching Algorithms</vt:lpstr>
      <vt:lpstr>Search Algorithm </vt:lpstr>
      <vt:lpstr>Linear Search</vt:lpstr>
      <vt:lpstr>Binary Search</vt:lpstr>
      <vt:lpstr>Binary Search (Recursive)</vt:lpstr>
      <vt:lpstr>Binary Search (Iterative)</vt:lpstr>
      <vt:lpstr>Interpolation Search</vt:lpstr>
      <vt:lpstr>Interpolation Search – Sample Implementation</vt:lpstr>
      <vt:lpstr>Shuffling Algorithms</vt:lpstr>
      <vt:lpstr>Shuffling</vt:lpstr>
      <vt:lpstr>Fisher–Yates Shuffle Algorithm</vt:lpstr>
      <vt:lpstr>Summary</vt:lpstr>
      <vt:lpstr>Sorting and Searching Algorithms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 Algorithms</dc:title>
  <dc:subject>Software Development Course</dc:subject>
  <dc:creator/>
  <cp:keywords>algorithms, graphs, dynamic programming, combinatorics, recursion, sorting, searching, greedy,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2016-04-13T11:31:03Z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