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394" r:id="rId3"/>
    <p:sldId id="395" r:id="rId4"/>
    <p:sldId id="396" r:id="rId5"/>
    <p:sldId id="397" r:id="rId6"/>
    <p:sldId id="398" r:id="rId7"/>
    <p:sldId id="399" r:id="rId8"/>
    <p:sldId id="400" r:id="rId9"/>
    <p:sldId id="430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9" r:id="rId36"/>
    <p:sldId id="428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0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59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19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65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5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25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0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2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893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27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1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0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27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8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31.pn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</a:t>
            </a:r>
            <a:b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838200"/>
            <a:ext cx="8092742" cy="1365737"/>
          </a:xfrm>
        </p:spPr>
        <p:txBody>
          <a:bodyPr>
            <a:normAutofit/>
          </a:bodyPr>
          <a:lstStyle/>
          <a:p>
            <a:r>
              <a:rPr lang="en-US" dirty="0" smtClean="0"/>
              <a:t>Linear Data Structures: Lists</a:t>
            </a:r>
            <a:endParaRPr lang="en-US" dirty="0"/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17528"/>
            <a:ext cx="8092742" cy="1287673"/>
          </a:xfrm>
        </p:spPr>
        <p:txBody>
          <a:bodyPr>
            <a:normAutofit/>
          </a:bodyPr>
          <a:lstStyle/>
          <a:p>
            <a:r>
              <a:rPr lang="en-US" dirty="0" smtClean="0"/>
              <a:t>Lists, Linked List, Doubly-Linked List, List&lt;T&gt; Class, Collections</a:t>
            </a:r>
            <a:endParaRPr lang="en-US" dirty="0"/>
          </a:p>
        </p:txBody>
      </p:sp>
      <p:pic>
        <p:nvPicPr>
          <p:cNvPr id="15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93" y="4038553"/>
            <a:ext cx="4411277" cy="2254925"/>
          </a:xfrm>
          <a:prstGeom prst="roundRect">
            <a:avLst>
              <a:gd name="adj" fmla="val 1363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 </a:t>
            </a:r>
            <a:r>
              <a:rPr lang="en-US" dirty="0" smtClean="0"/>
              <a:t>by </a:t>
            </a:r>
            <a:r>
              <a:rPr lang="en-US" dirty="0"/>
              <a:t>array </a:t>
            </a:r>
            <a:r>
              <a:rPr lang="en-US" dirty="0" smtClean="0"/>
              <a:t>+ auto-grow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Size is dynamically increased as </a:t>
            </a:r>
            <a:r>
              <a:rPr lang="en-US" dirty="0" smtClean="0"/>
              <a:t>needed (auto-grow)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</a:t>
            </a:r>
            <a:r>
              <a:rPr lang="en-US" dirty="0" smtClean="0"/>
              <a:t>elements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amortized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40518" y="1371600"/>
            <a:ext cx="10511694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= new List&lt;string&gt;() { "C#", "Java"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99412" y="3693301"/>
            <a:ext cx="312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Result: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48" y="1143000"/>
            <a:ext cx="6429264" cy="3140006"/>
          </a:xfrm>
          <a:prstGeom prst="roundRect">
            <a:avLst>
              <a:gd name="adj" fmla="val 2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758176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99340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200" dirty="0"/>
              <a:t> – access element by </a:t>
            </a:r>
            <a:r>
              <a:rPr lang="en-US" sz="3200" dirty="0" smtClean="0"/>
              <a:t>index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bg-BG" sz="32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200" dirty="0"/>
              <a:t> – inserts given element to the list at a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bg-BG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200" dirty="0"/>
              <a:t> – removes the first occurrence of given </a:t>
            </a:r>
            <a:r>
              <a:rPr lang="en-US" sz="3200" dirty="0" smtClean="0"/>
              <a:t>element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200" dirty="0"/>
              <a:t> – removes the element at the specified </a:t>
            </a:r>
            <a:r>
              <a:rPr lang="en-US" sz="3200" dirty="0" smtClean="0"/>
              <a:t>position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200" dirty="0"/>
              <a:t> – removes all </a:t>
            </a:r>
            <a:r>
              <a:rPr lang="en-US" sz="3200" dirty="0" smtClean="0"/>
              <a:t>elements</a:t>
            </a:r>
            <a:r>
              <a:rPr lang="en-US" sz="3200" dirty="0"/>
              <a:t> </a:t>
            </a:r>
            <a:r>
              <a:rPr lang="en-US" sz="3200"/>
              <a:t>– </a:t>
            </a:r>
            <a:r>
              <a:rPr lang="en-US" sz="320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dirty="0"/>
              <a:t> – determines whether an element is part of the </a:t>
            </a:r>
            <a:r>
              <a:rPr lang="en-US" sz="3200" dirty="0" smtClean="0"/>
              <a:t>list</a:t>
            </a:r>
            <a:r>
              <a:rPr lang="en-US" sz="3200" dirty="0"/>
              <a:t>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IndexOf(value)</a:t>
            </a:r>
            <a:r>
              <a:rPr lang="en-US" sz="3200" dirty="0" smtClean="0"/>
              <a:t> </a:t>
            </a:r>
            <a:r>
              <a:rPr lang="en-US" sz="3200" dirty="0"/>
              <a:t>– returns the index of the first occurrence of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in the list </a:t>
            </a:r>
            <a:r>
              <a:rPr lang="bg-BG" sz="3200" dirty="0"/>
              <a:t>(</a:t>
            </a:r>
            <a:r>
              <a:rPr lang="en-US" sz="3200" dirty="0"/>
              <a:t>zero-based</a:t>
            </a:r>
            <a:r>
              <a:rPr lang="bg-BG" sz="3200" dirty="0" smtClean="0"/>
              <a:t>)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3200" dirty="0"/>
              <a:t> – reverses the order of the elements in the list or a portion of </a:t>
            </a:r>
            <a:r>
              <a:rPr lang="en-US" sz="3200" dirty="0" smtClean="0"/>
              <a:t>it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3200" dirty="0"/>
              <a:t> – sorts </a:t>
            </a:r>
            <a:r>
              <a:rPr lang="en-US" sz="3200" dirty="0" smtClean="0"/>
              <a:t>the list elements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O(n * log(n))</a:t>
            </a:r>
            <a:endParaRPr lang="en-US" sz="32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dirty="0"/>
              <a:t> – converts the elements of the list to an </a:t>
            </a:r>
            <a:r>
              <a:rPr lang="en-US" sz="3200" dirty="0" smtClean="0"/>
              <a:t>array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200" dirty="0"/>
              <a:t> – sets the capacity to the actual number of </a:t>
            </a:r>
            <a:r>
              <a:rPr lang="en-US" sz="3200" dirty="0" smtClean="0"/>
              <a:t>elements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O(n)</a:t>
            </a:r>
            <a:endParaRPr lang="en-US" sz="3200" noProof="1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190413" y="3702670"/>
            <a:ext cx="11804822" cy="30188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</a:t>
            </a:r>
            <a:r>
              <a:rPr lang="en-US" dirty="0" smtClean="0"/>
              <a:t>buffer memory (capacity), </a:t>
            </a:r>
            <a:r>
              <a:rPr lang="en-US" dirty="0"/>
              <a:t>allocated in </a:t>
            </a:r>
            <a:r>
              <a:rPr lang="en-US" dirty="0" smtClean="0"/>
              <a:t>advance, to allow fast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0418"/>
              </p:ext>
            </p:extLst>
          </p:nvPr>
        </p:nvGraphicFramePr>
        <p:xfrm>
          <a:off x="3800996" y="1712803"/>
          <a:ext cx="6434725" cy="447302"/>
        </p:xfrm>
        <a:graphic>
          <a:graphicData uri="http://schemas.openxmlformats.org/drawingml/2006/table">
            <a:tbl>
              <a:tblPr/>
              <a:tblGrid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2062"/>
                <a:gridCol w="403795"/>
                <a:gridCol w="402062"/>
                <a:gridCol w="402062"/>
                <a:gridCol w="402062"/>
              </a:tblGrid>
              <a:tr h="4473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5369188" y="650293"/>
            <a:ext cx="460375" cy="3580876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620678" y="1055875"/>
            <a:ext cx="460375" cy="2769707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6845102" y="-1717571"/>
            <a:ext cx="354454" cy="6426779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412" y="1646542"/>
            <a:ext cx="24929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2219" y="88243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9924" y="2657659"/>
            <a:ext cx="213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88865" y="26709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271439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35518" y="1153210"/>
            <a:ext cx="106928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FindPrimes(int start, int end)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num = start; num &lt;= end; num++)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prime = true;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div = 2; div &lt;= Math.Sqrt(num); div++)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% div == 0)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= false;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(prime)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primesList;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74329" y="2117739"/>
            <a:ext cx="4406283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Primes</a:t>
            </a:r>
            <a:r>
              <a:rPr lang="en-US" dirty="0" smtClean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4329" y="4310166"/>
            <a:ext cx="4406283" cy="719034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45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and Intersection – Example</a:t>
            </a:r>
            <a:endParaRPr lang="bg-BG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836612" y="1143000"/>
            <a:ext cx="105156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</a:t>
            </a:r>
            <a:r>
              <a:rPr lang="en-US" dirty="0" smtClean="0"/>
              <a:t>Intersection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03" y="1096630"/>
            <a:ext cx="5125490" cy="345538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4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Exercise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Implementing a Linked List in C#</a:t>
            </a:r>
          </a:p>
          <a:p>
            <a:pPr marL="55726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List Interfaces in </a:t>
            </a:r>
            <a:r>
              <a:rPr lang="en-US" dirty="0" smtClean="0"/>
              <a:t>C# and Java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.NET Collections</a:t>
            </a:r>
          </a:p>
          <a:p>
            <a:pPr marL="715963" lvl="1" indent="-368300">
              <a:lnSpc>
                <a:spcPct val="100000"/>
              </a:lnSpc>
            </a:pPr>
            <a:r>
              <a:rPr lang="en-US" dirty="0" smtClean="0"/>
              <a:t>Java Collections Framework</a:t>
            </a:r>
            <a:endParaRPr lang="en-US" dirty="0"/>
          </a:p>
          <a:p>
            <a:pPr marL="790576" lvl="1" indent="-442913"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41" y="1143000"/>
            <a:ext cx="4090771" cy="2456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322" y="2971800"/>
            <a:ext cx="26593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2" y="4876800"/>
            <a:ext cx="102639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9012" y="5754968"/>
            <a:ext cx="10263928" cy="692873"/>
          </a:xfrm>
        </p:spPr>
        <p:txBody>
          <a:bodyPr/>
          <a:lstStyle/>
          <a:p>
            <a:r>
              <a:rPr lang="en-US" dirty="0"/>
              <a:t>Dynamic Linked List in .</a:t>
            </a: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2915770" y="942582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669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doubly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-linked</a:t>
            </a:r>
            <a:r>
              <a:rPr lang="en-US" dirty="0" smtClean="0">
                <a:cs typeface="Times New Roman" pitchFamily="18" charset="0"/>
              </a:rPr>
              <a:t> dynamic list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839898" y="1295400"/>
            <a:ext cx="1051231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20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Several Ways to </a:t>
            </a:r>
            <a:r>
              <a:rPr lang="en-US" dirty="0" smtClean="0"/>
              <a:t>Sort Lists</a:t>
            </a:r>
            <a:endParaRPr lang="en-US" dirty="0"/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5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0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992298" y="1386274"/>
            <a:ext cx="10207514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DateTime(2013, 4, 7),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DateTime(2002, 3, 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DateTime(2012, 1, 4),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DateTime(1980, 11, 11)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list.Sort((d1, d2) =&gt; -d1.Year.CompareTo(d2.Year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=&gt; date.Month)));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14" y="1066801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89012" y="919300"/>
            <a:ext cx="10210800" cy="8206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89012" y="1780379"/>
            <a:ext cx="10210800" cy="719034"/>
          </a:xfrm>
        </p:spPr>
        <p:txBody>
          <a:bodyPr/>
          <a:lstStyle/>
          <a:p>
            <a:r>
              <a:rPr lang="en-US" b="1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</a:t>
            </a:r>
            <a:r>
              <a:rPr lang="en-US" b="1" dirty="0" smtClean="0"/>
              <a:t>…</a:t>
            </a:r>
            <a:endParaRPr lang="bg-BG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1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dirty="0" smtClean="0"/>
              <a:t>, allows modifications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  <a:r>
              <a:rPr lang="en-US" dirty="0"/>
              <a:t>, </a:t>
            </a:r>
            <a:r>
              <a:rPr lang="en-US" dirty="0" smtClean="0"/>
              <a:t>adds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indexer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08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List Interfaces: Hierarchy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69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2602748"/>
            <a:ext cx="5029200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2412" y="3633316"/>
            <a:ext cx="5029200" cy="1371600"/>
          </a:xfrm>
        </p:spPr>
        <p:txBody>
          <a:bodyPr/>
          <a:lstStyle/>
          <a:p>
            <a:r>
              <a:rPr lang="en-US" dirty="0"/>
              <a:t>Static and Dynamic </a:t>
            </a:r>
            <a:r>
              <a:rPr lang="en-US" dirty="0" smtClean="0"/>
              <a:t>Implementations</a:t>
            </a:r>
            <a:endParaRPr lang="en-US" dirty="0"/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2" y="1825298"/>
            <a:ext cx="2840278" cy="3889702"/>
          </a:xfrm>
          <a:prstGeom prst="roundRect">
            <a:avLst>
              <a:gd name="adj" fmla="val 2670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846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65212" y="4986776"/>
            <a:ext cx="10111528" cy="820600"/>
          </a:xfrm>
        </p:spPr>
        <p:txBody>
          <a:bodyPr/>
          <a:lstStyle/>
          <a:p>
            <a:r>
              <a:rPr lang="en-US" noProof="1"/>
              <a:t>List Interfaces in </a:t>
            </a:r>
            <a:r>
              <a:rPr lang="en-US" noProof="1" smtClean="0"/>
              <a:t>Java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5212" y="5788744"/>
            <a:ext cx="10111528" cy="688256"/>
          </a:xfrm>
        </p:spPr>
        <p:txBody>
          <a:bodyPr/>
          <a:lstStyle/>
          <a:p>
            <a:r>
              <a:rPr lang="en-US" dirty="0" smtClean="0"/>
              <a:t>Lists in Java </a:t>
            </a:r>
            <a:r>
              <a:rPr lang="en-US" dirty="0"/>
              <a:t>Collections Framework</a:t>
            </a:r>
            <a:endParaRPr lang="bg-BG" dirty="0"/>
          </a:p>
        </p:txBody>
      </p:sp>
      <p:pic>
        <p:nvPicPr>
          <p:cNvPr id="102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51" y="871976"/>
            <a:ext cx="5048250" cy="386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Iterator&lt;T&gt;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next()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hasNext()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</a:p>
          <a:p>
            <a:pPr lvl="1"/>
            <a:r>
              <a:rPr lang="en-US" dirty="0" smtClean="0"/>
              <a:t>Extends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Iterable&lt;E&gt;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r>
              <a:rPr lang="en-US" dirty="0"/>
              <a:t> 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List&lt;E&gt;</a:t>
            </a:r>
          </a:p>
          <a:p>
            <a:pPr lvl="1"/>
            <a:r>
              <a:rPr lang="en-US" dirty="0" smtClean="0"/>
              <a:t>Extends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Collection&lt;E&gt;</a:t>
            </a:r>
            <a:r>
              <a:rPr lang="en-US" dirty="0" smtClean="0"/>
              <a:t>, </a:t>
            </a:r>
            <a:r>
              <a:rPr lang="en-US" dirty="0"/>
              <a:t>provides indexed access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get(index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add(index,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item)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remove(index)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indexOf(item)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</a:t>
            </a:r>
            <a:r>
              <a:rPr lang="en-US" dirty="0" smtClean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34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Collections Hierarchy</a:t>
            </a:r>
            <a:endParaRPr lang="en-US" dirty="0"/>
          </a:p>
        </p:txBody>
      </p:sp>
      <p:pic>
        <p:nvPicPr>
          <p:cNvPr id="2050" name="Picture 2" descr="https://www3.ntu.edu.sg/home/ehchua/programming/java/images/Collection_ListImplem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2" y="1370836"/>
            <a:ext cx="10508400" cy="4966862"/>
          </a:xfrm>
          <a:prstGeom prst="roundRect">
            <a:avLst>
              <a:gd name="adj" fmla="val 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 smtClean="0"/>
              <a:t> hold sequence of elements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Linked implementation</a:t>
            </a:r>
            <a:r>
              <a:rPr lang="en-US" dirty="0" smtClean="0"/>
              <a:t> holds nodes with next / previous reference</a:t>
            </a:r>
          </a:p>
          <a:p>
            <a:pPr lvl="2"/>
            <a:r>
              <a:rPr lang="en-US" dirty="0" smtClean="0"/>
              <a:t>Fast add / remove at both sides (head and tail)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Array-based implementation </a:t>
            </a:r>
            <a:r>
              <a:rPr lang="en-US" dirty="0" smtClean="0"/>
              <a:t>hold items in array + resize on grow</a:t>
            </a:r>
            <a:endParaRPr lang="bg-BG" dirty="0" smtClean="0"/>
          </a:p>
          <a:p>
            <a:r>
              <a:rPr lang="en-US" dirty="0" smtClean="0"/>
              <a:t>Collection interfaces in C# / Java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noProof="1" smtClean="0"/>
              <a:t> </a:t>
            </a:r>
            <a:r>
              <a:rPr lang="en-US" dirty="0" smtClean="0"/>
              <a:t>– read-only sequence </a:t>
            </a:r>
            <a:r>
              <a:rPr lang="en-US" dirty="0"/>
              <a:t>of </a:t>
            </a:r>
            <a:r>
              <a:rPr lang="en-US" dirty="0" smtClean="0"/>
              <a:t>elements</a:t>
            </a:r>
            <a:endParaRPr lang="en-US" dirty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sequence of elements </a:t>
            </a:r>
            <a:r>
              <a:rPr lang="en-US" dirty="0" smtClean="0"/>
              <a:t>with </a:t>
            </a:r>
            <a:r>
              <a:rPr lang="en-US" dirty="0"/>
              <a:t>add / remove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indexed </a:t>
            </a:r>
            <a:r>
              <a:rPr lang="en-US" dirty="0" smtClean="0"/>
              <a:t>sequence (add </a:t>
            </a:r>
            <a:r>
              <a:rPr lang="en-US" dirty="0"/>
              <a:t>/ remove / </a:t>
            </a:r>
            <a:r>
              <a:rPr lang="en-US" dirty="0" smtClean="0"/>
              <a:t>access </a:t>
            </a:r>
            <a:r>
              <a:rPr lang="en-US" dirty="0"/>
              <a:t>by </a:t>
            </a:r>
            <a:r>
              <a:rPr lang="en-US" dirty="0" smtClean="0"/>
              <a:t>index)</a:t>
            </a: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61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Structures: Lists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6222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linearly, in a sequence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or fixed size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"List" is abstract data type (ADT)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many implementations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Statically </a:t>
            </a:r>
            <a:r>
              <a:rPr lang="en-US" dirty="0"/>
              <a:t>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Dynamically </a:t>
            </a:r>
            <a:r>
              <a:rPr lang="en-US" dirty="0"/>
              <a:t>(linked implementation)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 </a:t>
            </a:r>
            <a:r>
              <a:rPr lang="en-US" dirty="0" smtClean="0"/>
              <a:t>(the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Implemented by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direct access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capacity (cannot append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Insertion, deletion and resizing are slow operations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 – array of 8 elements: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2894012" y="5324060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017644"/>
              </p:ext>
            </p:extLst>
          </p:nvPr>
        </p:nvGraphicFramePr>
        <p:xfrm>
          <a:off x="3450232" y="5306624"/>
          <a:ext cx="5413888" cy="613784"/>
        </p:xfrm>
        <a:graphic>
          <a:graphicData uri="http://schemas.openxmlformats.org/drawingml/2006/table">
            <a:tbl>
              <a:tblPr/>
              <a:tblGrid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  <a:gridCol w="676736"/>
              </a:tblGrid>
              <a:tr h="613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616432" y="4800600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1371600"/>
            <a:ext cx="2082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Dynamic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Singly-linked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  <a:r>
              <a:rPr lang="en-US" dirty="0" smtClean="0">
                <a:cs typeface="Times New Roman" pitchFamily="18" charset="0"/>
              </a:rPr>
              <a:t>: each item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2185276" y="5297992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38542"/>
              </p:ext>
            </p:extLst>
          </p:nvPr>
        </p:nvGraphicFramePr>
        <p:xfrm>
          <a:off x="29112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189461"/>
              </p:ext>
            </p:extLst>
          </p:nvPr>
        </p:nvGraphicFramePr>
        <p:xfrm>
          <a:off x="46638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692069" y="5617156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38314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659270"/>
              </p:ext>
            </p:extLst>
          </p:nvPr>
        </p:nvGraphicFramePr>
        <p:xfrm>
          <a:off x="6410659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578269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138810"/>
              </p:ext>
            </p:extLst>
          </p:nvPr>
        </p:nvGraphicFramePr>
        <p:xfrm>
          <a:off x="8169068" y="4993192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7336678" y="55027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312069" y="48768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9083468" y="5374192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8990012" y="1600200"/>
            <a:ext cx="2171701" cy="1587012"/>
          </a:xfrm>
          <a:prstGeom prst="roundRect">
            <a:avLst>
              <a:gd name="adj" fmla="val 29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Doubly-linked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533108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451011"/>
              </p:ext>
            </p:extLst>
          </p:nvPr>
        </p:nvGraphicFramePr>
        <p:xfrm>
          <a:off x="2247060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55813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3227612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29526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441167"/>
              </p:ext>
            </p:extLst>
          </p:nvPr>
        </p:nvGraphicFramePr>
        <p:xfrm>
          <a:off x="4009708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380012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2533108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7158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4990260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697061"/>
              </p:ext>
            </p:extLst>
          </p:nvPr>
        </p:nvGraphicFramePr>
        <p:xfrm>
          <a:off x="5772356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5142660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6752908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135969"/>
              </p:ext>
            </p:extLst>
          </p:nvPr>
        </p:nvGraphicFramePr>
        <p:xfrm>
          <a:off x="7535004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6905308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8525604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8087005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7013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4724400"/>
            <a:ext cx="8938472" cy="820600"/>
          </a:xfrm>
        </p:spPr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88256"/>
          </a:xfrm>
        </p:spPr>
        <p:txBody>
          <a:bodyPr/>
          <a:lstStyle/>
          <a:p>
            <a:r>
              <a:rPr lang="en-US" dirty="0" smtClean="0"/>
              <a:t>Implement a Doubly-Linked List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609600"/>
            <a:ext cx="8163252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340" y="46482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 in C#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99340" y="5638800"/>
            <a:ext cx="8938472" cy="692873"/>
          </a:xfrm>
        </p:spPr>
        <p:txBody>
          <a:bodyPr/>
          <a:lstStyle/>
          <a:p>
            <a:r>
              <a:rPr lang="en-US" dirty="0"/>
              <a:t>Auto-Resizable Indexed </a:t>
            </a:r>
            <a:r>
              <a:rPr lang="en-US" dirty="0" smtClean="0"/>
              <a:t>Lists</a:t>
            </a:r>
            <a:endParaRPr lang="en-US" dirty="0"/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40" y="1066800"/>
            <a:ext cx="6195272" cy="3198742"/>
          </a:xfrm>
          <a:prstGeom prst="roundRect">
            <a:avLst>
              <a:gd name="adj" fmla="val 22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215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1748</Words>
  <Application>Microsoft Office PowerPoint</Application>
  <PresentationFormat>Custom</PresentationFormat>
  <Paragraphs>347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SoftUni 16x9</vt:lpstr>
      <vt:lpstr>Linear Data Structures: Lists</vt:lpstr>
      <vt:lpstr>Table of Contents</vt:lpstr>
      <vt:lpstr>Lists</vt:lpstr>
      <vt:lpstr>The List ADT</vt:lpstr>
      <vt:lpstr>Static List</vt:lpstr>
      <vt:lpstr>Linked List</vt:lpstr>
      <vt:lpstr>Linked List (2)</vt:lpstr>
      <vt:lpstr>Lab Exercise</vt:lpstr>
      <vt:lpstr>The List&lt;T&gt; Class in C#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 in C#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List Interfaces in .NET</vt:lpstr>
      <vt:lpstr>List Interfaces in .NET</vt:lpstr>
      <vt:lpstr>.NET List Interfaces: Hierarchy</vt:lpstr>
      <vt:lpstr>List Interfaces in Java</vt:lpstr>
      <vt:lpstr>List Interfaces in Java</vt:lpstr>
      <vt:lpstr>Java Collections Hierarchy</vt:lpstr>
      <vt:lpstr>Summary</vt:lpstr>
      <vt:lpstr>Linear Data Structures: Lists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Structures: Lists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2016-02-18T13:51:18Z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