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402" r:id="rId3"/>
    <p:sldId id="478" r:id="rId4"/>
    <p:sldId id="404" r:id="rId5"/>
    <p:sldId id="479" r:id="rId6"/>
    <p:sldId id="480" r:id="rId7"/>
    <p:sldId id="481" r:id="rId8"/>
    <p:sldId id="482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441" r:id="rId46"/>
    <p:sldId id="416" r:id="rId47"/>
    <p:sldId id="400" r:id="rId48"/>
    <p:sldId id="399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8"/>
            <p14:sldId id="404"/>
          </p14:sldIdLst>
        </p14:section>
        <p14:section name="HTML Forms" id="{BC4A3995-4CED-4320-A673-95328C9C809D}">
          <p14:sldIdLst>
            <p14:sldId id="479"/>
          </p14:sldIdLst>
        </p14:section>
        <p14:section name="HTML Form" id="{A0D5FDD3-E304-4821-84B6-16D891ADEFDF}">
          <p14:sldIdLst>
            <p14:sldId id="480"/>
            <p14:sldId id="481"/>
            <p14:sldId id="482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10E03AB1-9AA8-4E86-9A64-D741901E50A2}">
          <p14:sldIdLst>
            <p14:sldId id="441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8" autoAdjust="0"/>
    <p:restoredTop sz="94533" autoAdjust="0"/>
  </p:normalViewPr>
  <p:slideViewPr>
    <p:cSldViewPr>
      <p:cViewPr varScale="1">
        <p:scale>
          <a:sx n="86" d="100"/>
          <a:sy n="86" d="100"/>
        </p:scale>
        <p:origin x="61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8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430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409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udge.softuni.bg/Contests/40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judge.softuni.bg/Contests/409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5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8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web-fundamentals-html5" TargetMode="External"/><Relationship Id="rId7" Type="http://schemas.openxmlformats.org/officeDocument/2006/relationships/image" Target="../media/image7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80.png"/><Relationship Id="rId5" Type="http://schemas.openxmlformats.org/officeDocument/2006/relationships/image" Target="../media/image77.png"/><Relationship Id="rId15" Type="http://schemas.openxmlformats.org/officeDocument/2006/relationships/image" Target="../media/image8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8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79.png"/><Relationship Id="rId14" Type="http://schemas.openxmlformats.org/officeDocument/2006/relationships/hyperlink" Target="http://www.telenor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8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Learn/HTML/Forms/Sending_and_retrieving_from_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40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199254"/>
          </a:xfrm>
        </p:spPr>
        <p:txBody>
          <a:bodyPr>
            <a:normAutofit/>
          </a:bodyPr>
          <a:lstStyle/>
          <a:p>
            <a:r>
              <a:rPr lang="en-US" dirty="0"/>
              <a:t>HTML Forms and Styling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15016" y="1702774"/>
            <a:ext cx="8115463" cy="11928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Forms, Controls, Fields, Inputs, Submission, Validation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619" y="3940553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25253">
            <a:off x="4423329" y="3410758"/>
            <a:ext cx="2362185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Forms</a:t>
            </a:r>
            <a:br>
              <a:rPr lang="bg-BG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and Styling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408545">
            <a:off x="6572151" y="3496205"/>
            <a:ext cx="3264436" cy="2527899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l="3056" t="3056" r="14792" b="3603"/>
          <a:stretch/>
        </p:blipFill>
        <p:spPr>
          <a:xfrm>
            <a:off x="10171855" y="5014468"/>
            <a:ext cx="1027957" cy="1167958"/>
          </a:xfrm>
          <a:prstGeom prst="rect">
            <a:avLst/>
          </a:prstGeom>
        </p:spPr>
      </p:pic>
      <p:pic>
        <p:nvPicPr>
          <p:cNvPr id="18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729" y="3519164"/>
            <a:ext cx="1192083" cy="12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r>
              <a:rPr lang="bg-BG" dirty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7658" y="1338620"/>
            <a:ext cx="108204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src="img/pass.png" alt="pass"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type="password"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placeholder="*******"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2016 Flat…&lt;/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15" y="2660920"/>
            <a:ext cx="2792683" cy="29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087584"/>
            <a:ext cx="11277600" cy="539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url('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https://fonts.googleapis.com/css?family=Oxygen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#927057;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'Oxygen',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sans-serif;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.image-container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margin-top: 50px;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.image-container &gt; img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border: 5px solid #d5c395;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height: 123px;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2084656"/>
            <a:ext cx="4404177" cy="41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r>
              <a:rPr lang="bg-BG" dirty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295400"/>
            <a:ext cx="4961483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position: relative;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width: 470px;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margin: 50px auto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padding: 50px 60px 70px;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background: #d5c395;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font-size: 1em;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color: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text-align: center;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8213" y="1295399"/>
            <a:ext cx="5410199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form::before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position: 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absolute;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top: -30px;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left: 259px;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height: 35px;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width: 68px;</a:t>
            </a:r>
          </a:p>
          <a:p>
            <a:pPr marL="720725" indent="-720725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background: url(img/3.png) no-repeat 0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content: '';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468" y="225061"/>
            <a:ext cx="3081320" cy="32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r>
              <a:rPr lang="bg-BG" dirty="0"/>
              <a:t> (3)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143000"/>
            <a:ext cx="5562600" cy="5382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.name, .pass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outline: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85%;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1.1em;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#927057;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margin-bottom: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99212" y="1143000"/>
            <a:ext cx="52434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.submit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outline: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width: 100%;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max-width: 500px;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#927057;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#d5c395;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1.5em;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900;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cursor: pointer;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73" y="198580"/>
            <a:ext cx="239899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r>
              <a:rPr lang="bg-BG" dirty="0"/>
              <a:t> (4)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1143000"/>
            <a:ext cx="6019800" cy="524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.submit:hover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#fae7b0;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box-shadow: 0px 0px 3px #fff;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.form-field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.form-field &gt; img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11px; left: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20px; height: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151121"/>
            <a:ext cx="4524697" cy="52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Login Form like the screenshot below</a:t>
            </a:r>
          </a:p>
          <a:p>
            <a:pPr lvl="1"/>
            <a:r>
              <a:rPr lang="en-US"/>
              <a:t>Use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Font Awesome</a:t>
            </a:r>
            <a:r>
              <a:rPr lang="en-US"/>
              <a:t> for the form fields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icons</a:t>
            </a:r>
          </a:p>
          <a:p>
            <a:endParaRPr lang="en-GB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Login Form (Font Awesome)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76" y="2667000"/>
            <a:ext cx="6235404" cy="3242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422" y="6135256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https://judge.softuni.bg/Contests/409/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35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989" y="1066800"/>
            <a:ext cx="11202223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action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placeholder="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 fa-user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aria-hidden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type="password"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placeholder="*******"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 fa-unlock-alt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aria-hidden=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type="submit"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2" y="217051"/>
            <a:ext cx="2486397" cy="25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990600"/>
            <a:ext cx="4629127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.form-field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.fa-user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#927057;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.fa-unlock-alt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990600"/>
            <a:ext cx="4457797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7px;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#927057;}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78" y="2489093"/>
            <a:ext cx="3591464" cy="41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789151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Login Form like the screenshot below</a:t>
            </a:r>
          </a:p>
          <a:p>
            <a:pPr lvl="1"/>
            <a:r>
              <a:rPr lang="en-US"/>
              <a:t>Use background images for the icons</a:t>
            </a:r>
          </a:p>
          <a:p>
            <a:pPr lvl="1"/>
            <a:r>
              <a:rPr lang="en-US"/>
              <a:t>Use CSS from the previous </a:t>
            </a:r>
            <a:r>
              <a:rPr lang="en-GB"/>
              <a:t>problem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Login Form (Background Images)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667" t="6800" r="26667" b="10834"/>
          <a:stretch/>
        </p:blipFill>
        <p:spPr>
          <a:xfrm>
            <a:off x="7383829" y="2514600"/>
            <a:ext cx="414866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234" y="1143000"/>
            <a:ext cx="10725178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action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placeholder="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type="password"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placeholder="*******"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type="submit"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FA3A9045-CB9C-4A6F-A52C-930F4AC075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7280425"/>
                  </p:ext>
                </p:extLst>
              </p:nvPr>
            </p:nvGraphicFramePr>
            <p:xfrm>
              <a:off x="608012" y="1447800"/>
              <a:ext cx="4638525" cy="2609850"/>
            </p:xfrm>
            <a:graphic>
              <a:graphicData uri="http://schemas.microsoft.com/office/powerpoint/2016/slidezoom">
                <pslz:sldZm>
                  <pslz:sldZmObj sldId="479" cId="882194472">
                    <pslz:zmPr id="{55BD96E1-04D3-4F29-A317-C55EA4AD52A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38525" cy="2609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3A9045-CB9C-4A6F-A52C-930F4AC075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012" y="1447800"/>
                <a:ext cx="4638525" cy="2609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25AB3CC3-F447-4CB5-8893-BDF9E012DA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7263549"/>
                  </p:ext>
                </p:extLst>
              </p:nvPr>
            </p:nvGraphicFramePr>
            <p:xfrm>
              <a:off x="6902625" y="3581400"/>
              <a:ext cx="4638525" cy="2609850"/>
            </p:xfrm>
            <a:graphic>
              <a:graphicData uri="http://schemas.microsoft.com/office/powerpoint/2016/slidezoom">
                <pslz:sldZm>
                  <pslz:sldZmObj sldId="543" cId="2099813901">
                    <pslz:zmPr id="{A77B4119-1845-499A-9122-FEC02765138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38525" cy="2609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5AB3CC3-F447-4CB5-8893-BDF9E012DA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2625" y="3581400"/>
                <a:ext cx="4638525" cy="2609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2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0884" y="1447800"/>
            <a:ext cx="6153127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.pass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720725" indent="-720725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url(img/pass.png)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no-repeat 12px 10px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url(img/user.png)</a:t>
            </a:r>
          </a:p>
          <a:p>
            <a:pPr marL="720725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no-repeat 12px 10px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73" y="1180644"/>
            <a:ext cx="4516078" cy="52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111417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Checkboxes</a:t>
            </a:r>
            <a:r>
              <a:rPr lang="en-US" sz="3200"/>
              <a:t>:</a:t>
            </a:r>
            <a:endParaRPr lang="bg-BG" sz="3200"/>
          </a:p>
          <a:p>
            <a:pPr>
              <a:defRPr/>
            </a:pPr>
            <a:endParaRPr lang="bg-BG" sz="320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bg-BG" sz="320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Radio buttons </a:t>
            </a:r>
            <a:r>
              <a:rPr lang="en-US" sz="3200"/>
              <a:t>in a group named "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3200"/>
              <a:t>":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en-US"/>
              <a:t>Only radio button from the group can be selected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Checkboxes and Radio Buttons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96303" y="1813704"/>
            <a:ext cx="1094188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name="agree"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value="yes"&gt;I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agree&lt;/p&gt;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6303" y="3613721"/>
            <a:ext cx="10941884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value="1"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Sofia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value="2"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London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value="3"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Munich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value="4"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Madrid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value="5"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682" y="1953683"/>
            <a:ext cx="1631385" cy="586279"/>
          </a:xfrm>
          <a:prstGeom prst="roundRect">
            <a:avLst>
              <a:gd name="adj" fmla="val 6205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149" y="3379467"/>
            <a:ext cx="1317172" cy="1765190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6430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9906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Drop-down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/>
              <a:t>list:</a:t>
            </a:r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Multiple-select</a:t>
            </a:r>
            <a:r>
              <a:rPr lang="en-US"/>
              <a:t> list</a:t>
            </a:r>
            <a:endParaRPr lang="en-US" sz="2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 / Option Fields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1640919"/>
            <a:ext cx="1104423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value="Value 1"&gt;Male&lt;/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value="Value 2"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="selected"&gt;Female&lt;/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value="Value 3"&gt;Other&lt;/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4419600"/>
            <a:ext cx="11044237" cy="2192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name="products"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="multiple"&gt;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value="202"&gt;mouse&lt;/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value="171"&gt;sound speakers&lt;/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value="146"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="selected"&gt;keyboard&lt;/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539852"/>
            <a:ext cx="1545245" cy="1759549"/>
          </a:xfrm>
          <a:prstGeom prst="roundRect">
            <a:avLst>
              <a:gd name="adj" fmla="val 316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2" y="4038600"/>
            <a:ext cx="2336643" cy="1548026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92075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 / Optgroup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111" y="1371600"/>
            <a:ext cx="1079669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Swedish Cars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value="volvo"&gt;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Volvo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value="saab"&gt;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Saab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German Cars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value="mercedes"&gt;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Mercedes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value="audi"&gt;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Audi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10128"/>
            <a:ext cx="2785859" cy="329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5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Data List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1524000"/>
            <a:ext cx="1082039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list="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name="browser"&gt;</a:t>
            </a:r>
            <a:endParaRPr lang="bg-BG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value="Internet Explorer"&gt;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value="Firefox"&gt;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value="Chrome"&gt;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value="Opera"&gt;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value="Safari"&gt;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432" y="3645350"/>
            <a:ext cx="4837112" cy="1959524"/>
          </a:xfrm>
          <a:prstGeom prst="roundRect">
            <a:avLst>
              <a:gd name="adj" fmla="val 15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0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Labels </a:t>
            </a:r>
            <a:r>
              <a:rPr lang="en-US"/>
              <a:t>are associate an explanatory text to a form field</a:t>
            </a:r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/>
              <a:t>Labels are</a:t>
            </a:r>
            <a:r>
              <a:rPr lang="bg-BG"/>
              <a:t> </a:t>
            </a:r>
            <a:r>
              <a:rPr lang="en-US"/>
              <a:t>both a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/>
              <a:t> and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/>
              <a:t> feature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Labels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2007715"/>
            <a:ext cx="1075132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for="fn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"&gt;First Name&lt;/label&gt;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id="fn"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placeholder="enter name"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7" y="1858820"/>
            <a:ext cx="4020256" cy="533400"/>
          </a:xfrm>
          <a:prstGeom prst="roundRect">
            <a:avLst>
              <a:gd name="adj" fmla="val 6710"/>
            </a:avLst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4112488"/>
            <a:ext cx="1075132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&lt;div&gt;Enter &lt;b&gt;last name&lt;/b&gt;:&lt;/div&gt;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type="text"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placeholder="last 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091" y="3962400"/>
            <a:ext cx="3607922" cy="1505527"/>
          </a:xfrm>
          <a:prstGeom prst="roundRect">
            <a:avLst>
              <a:gd name="adj" fmla="val 2904"/>
            </a:avLst>
          </a:prstGeom>
        </p:spPr>
      </p:pic>
    </p:spTree>
    <p:extLst>
      <p:ext uri="{BB962C8B-B14F-4D97-AF65-F5344CB8AC3E}">
        <p14:creationId xmlns:p14="http://schemas.microsoft.com/office/powerpoint/2010/main" val="563216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1048328"/>
            <a:ext cx="11804822" cy="601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bg-BG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fieldset&gt;</a:t>
            </a:r>
            <a:r>
              <a:rPr lang="en-US" sz="320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/>
              <a:t>enclose a group of related form fields:</a:t>
            </a:r>
            <a:endParaRPr lang="en-US" sz="3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Fieldsets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6274" y="1682716"/>
            <a:ext cx="10828338" cy="4829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action="form.php"&gt;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&gt;Customer Details&lt;/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legend&gt;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Details&lt;/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name="quantity"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name="remarks"&gt;&lt;/textarea&gt;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85" y="1847272"/>
            <a:ext cx="2574014" cy="3505200"/>
          </a:xfrm>
          <a:prstGeom prst="roundRect">
            <a:avLst>
              <a:gd name="adj" fmla="val 1197"/>
            </a:avLst>
          </a:prstGeom>
        </p:spPr>
      </p:pic>
    </p:spTree>
    <p:extLst>
      <p:ext uri="{BB962C8B-B14F-4D97-AF65-F5344CB8AC3E}">
        <p14:creationId xmlns:p14="http://schemas.microsoft.com/office/powerpoint/2010/main" val="21788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Contact Form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0842" y="6190672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https://judge.softuni.bg/Contests/409/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990600"/>
            <a:ext cx="11789151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Contact Form</a:t>
            </a:r>
            <a:r>
              <a:rPr lang="en-US" dirty="0"/>
              <a:t> like the screenshot below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14" y="1827716"/>
            <a:ext cx="4783007" cy="4153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21" y="1827716"/>
            <a:ext cx="4790504" cy="41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1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40118"/>
            <a:ext cx="10820400" cy="5223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720725" indent="-72072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&gt;Contact Form&lt;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&gt;Please fill all the texts…&lt;/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&gt;Your Name:&lt;/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1081088" indent="-1081088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id="name" type="text" name="name" placeholder="Your Full Name" required/&gt;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&gt;Your Email:&lt;/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1081088" indent="-1081088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id="email" type="email" name="email" placeholder="Valid Email Address" required/&gt;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897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(HTML)</a:t>
            </a:r>
            <a:r>
              <a:rPr lang="bg-BG" dirty="0"/>
              <a:t> (2)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095705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&gt;Message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="message"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="message"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placeholder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Your Message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&gt;Subject:&lt;/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value="Job Inquiry"&gt;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Job Inquiry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value="General Question"&gt;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General Question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78" y="104851"/>
            <a:ext cx="2932927" cy="19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118464"/>
            <a:ext cx="60198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box-sizing:border-box;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50px auto;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max-width: 500px;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#F7F7F7;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 15px 25px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Georgia,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"Times New Roman",serif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text-shadow: 1px 1px 1px #FFF;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#E4E4E4;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80212" y="1118464"/>
            <a:ext cx="48480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 0 10px 40px;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marL="720725" indent="-72072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border-bottom:</a:t>
            </a:r>
          </a:p>
          <a:p>
            <a:pPr marL="720725" indent="-72072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1px solid #E4E4E4;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span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11px;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(CSS)</a:t>
            </a:r>
            <a:r>
              <a:rPr lang="bg-BG" dirty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7228" y="1066800"/>
            <a:ext cx="545292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 &gt; span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right;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padding-right: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input[type="text"], #email, textarea, select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#DADADA;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30px;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5606" y="1066800"/>
            <a:ext cx="5200622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margin-bottom: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margin-right: 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outline: 0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3px 3px 3px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323px;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15px;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resize: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3px 3px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 } 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(CSS)</a:t>
            </a:r>
            <a:r>
              <a:rPr lang="bg-BG" dirty="0"/>
              <a:t> (3)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179944"/>
            <a:ext cx="11277600" cy="521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height: 35px; 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.button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#E27575;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 25px 10px 25px;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box-shadow: 1px 1px 5px #B6B6B6;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text-shadow: 1px 1px 1px #9E3F3F;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cursor: pointer;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87px;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200px;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20" y="1352767"/>
            <a:ext cx="4445933" cy="39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Range / number inputs restricts users to enter only numbers</a:t>
            </a:r>
          </a:p>
          <a:p>
            <a:pPr lvl="1">
              <a:lnSpc>
                <a:spcPct val="100000"/>
              </a:lnSpc>
            </a:pPr>
            <a:r>
              <a:rPr lang="en-US"/>
              <a:t>Additional attributes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/>
              <a:t>,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/>
              <a:t>,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/>
              <a:t> and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/>
              <a:t>Can become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spinbox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/>
              <a:t>or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slider</a:t>
            </a:r>
            <a:r>
              <a:rPr lang="en-US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/>
          </a:p>
          <a:p>
            <a:pPr lvl="1">
              <a:lnSpc>
                <a:spcPct val="100000"/>
              </a:lnSpc>
            </a:pPr>
            <a:endParaRPr lang="en-US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/>
              <a:t>May be displayed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differently </a:t>
            </a:r>
            <a:r>
              <a:rPr lang="en-US"/>
              <a:t>on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2">
              <a:lnSpc>
                <a:spcPct val="100000"/>
              </a:lnSpc>
            </a:pPr>
            <a:r>
              <a:rPr lang="en-US"/>
              <a:t>May not work in some browsers</a:t>
            </a:r>
            <a:br>
              <a:rPr lang="en-US"/>
            </a:br>
            <a:r>
              <a:rPr lang="en-US"/>
              <a:t>(shown as normal text-boxes)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Range and Spinbox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37" y="3218872"/>
            <a:ext cx="1044257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9766412" y="5216058"/>
            <a:ext cx="1662000" cy="1139347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791" y="3124200"/>
            <a:ext cx="2248821" cy="568208"/>
          </a:xfrm>
          <a:prstGeom prst="roundRect">
            <a:avLst>
              <a:gd name="adj" fmla="val 7486"/>
            </a:avLst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7360448" y="5195736"/>
            <a:ext cx="1865621" cy="1119373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413" y="3884172"/>
            <a:ext cx="1219200" cy="637563"/>
          </a:xfrm>
          <a:prstGeom prst="roundRect">
            <a:avLst>
              <a:gd name="adj" fmla="val 7486"/>
            </a:avLst>
          </a:prstGeom>
        </p:spPr>
      </p:pic>
    </p:spTree>
    <p:extLst>
      <p:ext uri="{BB962C8B-B14F-4D97-AF65-F5344CB8AC3E}">
        <p14:creationId xmlns:p14="http://schemas.microsoft.com/office/powerpoint/2010/main" val="17478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Color picker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Date picker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Time picker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Date &amp; time picker </a:t>
            </a:r>
            <a:r>
              <a:rPr lang="en-US"/>
              <a:t>(combined)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name="backgroundColor"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21764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name="startDate"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558299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name="arrivalTime"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939135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name="departure"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datetime-local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16889" y="-1513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Other Input Types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573" y="1005300"/>
            <a:ext cx="1076325" cy="704850"/>
          </a:xfrm>
          <a:prstGeom prst="roundRect">
            <a:avLst>
              <a:gd name="adj" fmla="val 4469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29" y="1011324"/>
            <a:ext cx="2011261" cy="1468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092" y="4364124"/>
            <a:ext cx="1721593" cy="708076"/>
          </a:xfrm>
          <a:prstGeom prst="roundRect">
            <a:avLst>
              <a:gd name="adj" fmla="val 4469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093" y="2622663"/>
            <a:ext cx="1721593" cy="1627000"/>
          </a:xfrm>
          <a:prstGeom prst="roundRect">
            <a:avLst>
              <a:gd name="adj" fmla="val 1429"/>
            </a:avLst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4800" y="5202324"/>
            <a:ext cx="4207885" cy="719226"/>
          </a:xfrm>
          <a:prstGeom prst="roundRect">
            <a:avLst>
              <a:gd name="adj" fmla="val 4469"/>
            </a:avLst>
          </a:prstGeom>
        </p:spPr>
      </p:pic>
    </p:spTree>
    <p:extLst>
      <p:ext uri="{BB962C8B-B14F-4D97-AF65-F5344CB8AC3E}">
        <p14:creationId xmlns:p14="http://schemas.microsoft.com/office/powerpoint/2010/main" val="40035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/>
              <a:t> year selection</a:t>
            </a:r>
          </a:p>
          <a:p>
            <a:endParaRPr lang="en-US"/>
          </a:p>
          <a:p>
            <a:r>
              <a:rPr lang="en-US"/>
              <a:t>Week of the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/>
              <a:t> selection</a:t>
            </a:r>
          </a:p>
          <a:p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upload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Search box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Other Input Types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905000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name="logo"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667129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name="start"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270" y="510713"/>
            <a:ext cx="2487142" cy="1971948"/>
          </a:xfrm>
          <a:prstGeom prst="roundRect">
            <a:avLst>
              <a:gd name="adj" fmla="val 1369"/>
            </a:avLst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5999232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name="searchQuery"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5648602"/>
            <a:ext cx="3048000" cy="592324"/>
          </a:xfrm>
          <a:prstGeom prst="roundRect">
            <a:avLst>
              <a:gd name="adj" fmla="val 5894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270" y="4800600"/>
            <a:ext cx="4301542" cy="504876"/>
          </a:xfrm>
          <a:prstGeom prst="roundRect">
            <a:avLst>
              <a:gd name="adj" fmla="val 5894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8824" y="3297095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name="start"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week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12" y="2673544"/>
            <a:ext cx="2286000" cy="1746056"/>
          </a:xfrm>
          <a:prstGeom prst="roundRect">
            <a:avLst>
              <a:gd name="adj" fmla="val 1369"/>
            </a:avLst>
          </a:prstGeom>
        </p:spPr>
      </p:pic>
    </p:spTree>
    <p:extLst>
      <p:ext uri="{BB962C8B-B14F-4D97-AF65-F5344CB8AC3E}">
        <p14:creationId xmlns:p14="http://schemas.microsoft.com/office/powerpoint/2010/main" val="33061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2055812" y="2698703"/>
            <a:ext cx="7924800" cy="1568497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HTML Forms</a:t>
            </a:r>
            <a:br>
              <a:rPr lang="en-US" sz="5400" dirty="0"/>
            </a:br>
            <a:r>
              <a:rPr lang="en-US" sz="5400" dirty="0"/>
              <a:t>Inputs Fields</a:t>
            </a:r>
          </a:p>
        </p:txBody>
      </p:sp>
      <p:pic>
        <p:nvPicPr>
          <p:cNvPr id="5" name="Picture 4" descr="input, keyboa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2303804" y="421039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evices, hardware, input, setting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68329">
            <a:off x="8007044" y="709243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evices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7044" y="414998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orm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91" y="5064388"/>
            <a:ext cx="1184012" cy="11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c.dryicons.com/images/icon_sets/wysiwyg_sapphire/png/128x128/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02" y="1116362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813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Autocomplete</a:t>
            </a:r>
          </a:p>
          <a:p>
            <a:pPr lvl="1"/>
            <a:r>
              <a:rPr lang="en-US"/>
              <a:t>Keep the previously typed values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/>
              <a:t> – the field value cannot be changed</a:t>
            </a:r>
          </a:p>
          <a:p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</a:p>
          <a:p>
            <a:pPr lvl="1"/>
            <a:r>
              <a:rPr lang="en-US"/>
              <a:t>The field becomes on focus on page load</a:t>
            </a:r>
          </a:p>
          <a:p>
            <a:pPr lvl="1"/>
            <a:endParaRPr lang="en-US"/>
          </a:p>
          <a:p>
            <a:pPr>
              <a:spcBef>
                <a:spcPts val="1800"/>
              </a:spcBef>
            </a:pPr>
            <a:r>
              <a:rPr lang="en-US" sz="30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/>
              <a:t>The field is required to be filled / selected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Field Attributes for All Field Types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572000"/>
            <a:ext cx="10577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autofocus="autofocus"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96" y="2637535"/>
            <a:ext cx="2635916" cy="943865"/>
          </a:xfrm>
          <a:prstGeom prst="roundRect">
            <a:avLst>
              <a:gd name="adj" fmla="val 2980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99412" y="1143000"/>
            <a:ext cx="3643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name="fName"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="on"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13012" y="5356136"/>
            <a:ext cx="650808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836" y="5217036"/>
            <a:ext cx="2881200" cy="73986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1719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2985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Email </a:t>
            </a:r>
            <a:r>
              <a:rPr lang="en-US"/>
              <a:t>– simple validation for emails</a:t>
            </a:r>
          </a:p>
          <a:p>
            <a:pPr marL="0" indent="0"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/>
          </a:p>
          <a:p>
            <a:pPr marL="0" indent="0"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URL </a:t>
            </a:r>
            <a:r>
              <a:rPr lang="en-US"/>
              <a:t>– validation for URL addresses</a:t>
            </a:r>
          </a:p>
          <a:p>
            <a:pPr marL="0" indent="0">
              <a:lnSpc>
                <a:spcPct val="95000"/>
              </a:lnSpc>
              <a:buFont typeface="Wingdings" panose="05000000000000000000" pitchFamily="2" charset="2"/>
              <a:buNone/>
            </a:pPr>
            <a:br>
              <a:rPr lang="en-US"/>
            </a:br>
            <a:endParaRPr lang="en-US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Telephone</a:t>
            </a:r>
            <a:r>
              <a:rPr lang="en-US"/>
              <a:t> – validation for phone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Input Fields with Validation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10228"/>
            <a:ext cx="1053456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624" y="3901475"/>
            <a:ext cx="1053456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8981" y="5715000"/>
            <a:ext cx="10518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12" y="1716896"/>
            <a:ext cx="3156632" cy="913141"/>
          </a:xfrm>
          <a:prstGeom prst="roundRect">
            <a:avLst>
              <a:gd name="adj" fmla="val 2980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60" y="3657513"/>
            <a:ext cx="3148484" cy="1077669"/>
          </a:xfrm>
          <a:prstGeom prst="roundRect">
            <a:avLst>
              <a:gd name="adj" fmla="val 2980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560" y="5454348"/>
            <a:ext cx="3148484" cy="607208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128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90413" y="111417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/>
              <a:t>controls the order in which form fields and hyperlinks are focused when pressing the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[TAB] </a:t>
            </a:r>
            <a:r>
              <a:rPr lang="en-US"/>
              <a:t>key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Tab Index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2438400"/>
            <a:ext cx="990599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tabindex="10"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tabindex="5"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690357"/>
            <a:ext cx="7349213" cy="2801988"/>
          </a:xfrm>
          <a:prstGeom prst="roundRect">
            <a:avLst>
              <a:gd name="adj" fmla="val 1718"/>
            </a:avLst>
          </a:prstGeom>
        </p:spPr>
      </p:pic>
    </p:spTree>
    <p:extLst>
      <p:ext uri="{BB962C8B-B14F-4D97-AF65-F5344CB8AC3E}">
        <p14:creationId xmlns:p14="http://schemas.microsoft.com/office/powerpoint/2010/main" val="330083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92" y="4888199"/>
            <a:ext cx="1022604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Forms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981392" y="5707927"/>
            <a:ext cx="10226040" cy="719034"/>
          </a:xfrm>
        </p:spPr>
        <p:txBody>
          <a:bodyPr/>
          <a:lstStyle/>
          <a:p>
            <a:r>
              <a:rPr lang="en-US" dirty="0"/>
              <a:t>Entering User Data from a Web Page</a:t>
            </a:r>
          </a:p>
        </p:txBody>
      </p:sp>
      <p:pic>
        <p:nvPicPr>
          <p:cNvPr id="6" name="Picture 5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2" y="914400"/>
            <a:ext cx="6743700" cy="3662528"/>
          </a:xfrm>
          <a:prstGeom prst="roundRect">
            <a:avLst>
              <a:gd name="adj" fmla="val 77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Arranging the Widths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6209144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https://judge.softuni.bg/Contests/409/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19" y="1180626"/>
            <a:ext cx="4201089" cy="48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Arranging the Widths (HTML)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1151121"/>
            <a:ext cx="102108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&gt;Rent Audi Vehicles&lt;/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for="name"&gt; Named&lt;/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type="text" value="Enter your name" id="name"&gt;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for="select"&gt;Select&lt;/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id="select"&gt;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80&lt;/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90&lt;/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RS 6&lt;/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S8&lt;/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61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Arranging the Widths (HTML)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7084" y="1295400"/>
            <a:ext cx="10827528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for="text"&gt;Message:&lt;/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name="name" id="text"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cols="30" rows="10"&gt;&lt;/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95" y="2543071"/>
            <a:ext cx="4057971" cy="37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Arranging the Widths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1295400"/>
            <a:ext cx="5645928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width: 300px;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box-sizing: border-box;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input,select,textarea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vertical-align: middle;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#2D2D2D;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word-wrap: break-word;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99212" y="1295400"/>
            <a:ext cx="5645928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box-sizing: border-box; 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53" y="3146081"/>
            <a:ext cx="2969512" cy="3414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86" y="2688882"/>
            <a:ext cx="3060976" cy="35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02366"/>
            <a:ext cx="1315018" cy="840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53654" y="4722047"/>
            <a:ext cx="1551168" cy="1678753"/>
          </a:xfrm>
          <a:prstGeom prst="rect">
            <a:avLst/>
          </a:prstGeom>
        </p:spPr>
      </p:pic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90412" y="1085272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HTML Forms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Text Field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Buttons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Checkboxes and Radio Buttons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Select / Option Fields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577887" y="1927485"/>
            <a:ext cx="40885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856412" y="1927485"/>
            <a:ext cx="4572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77888" y="2707957"/>
            <a:ext cx="40885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868886" y="2707956"/>
            <a:ext cx="455952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910" y="3533775"/>
            <a:ext cx="1417185" cy="509301"/>
          </a:xfrm>
          <a:prstGeom prst="roundRect">
            <a:avLst>
              <a:gd name="adj" fmla="val 6205"/>
            </a:avLst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093" y="3533775"/>
            <a:ext cx="1400175" cy="1876425"/>
          </a:xfrm>
          <a:prstGeom prst="roundRect">
            <a:avLst>
              <a:gd name="adj" fmla="val 3167"/>
            </a:avLst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412" y="4371210"/>
            <a:ext cx="1447800" cy="1648590"/>
          </a:xfrm>
          <a:prstGeom prst="roundRect">
            <a:avLst>
              <a:gd name="adj" fmla="val 3167"/>
            </a:avLst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212" y="4886325"/>
            <a:ext cx="2286000" cy="1514475"/>
          </a:xfrm>
          <a:prstGeom prst="roundRect">
            <a:avLst>
              <a:gd name="adj" fmla="val 3167"/>
            </a:avLst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263688" y="1178359"/>
            <a:ext cx="81647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method="POST" action="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 and Styling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https://softuni.bg/courses/web-fundamentals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066800"/>
            <a:ext cx="11804822" cy="6932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a form block with the </a:t>
            </a:r>
            <a:r>
              <a:rPr lang="en-US" sz="3000" b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sz="3000" b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/>
              <a:t>tag</a:t>
            </a:r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HTML Forms: Overview</a:t>
            </a:r>
            <a:endParaRPr lang="en-GB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6012" y="3232619"/>
            <a:ext cx="10682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="path/to/some-script.php"&gt;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form fields come here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type="…" name="…"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744239" y="3818234"/>
            <a:ext cx="3532982" cy="1066800"/>
          </a:xfrm>
          <a:prstGeom prst="wedgeRoundRectCallout">
            <a:avLst>
              <a:gd name="adj1" fmla="val -71582"/>
              <a:gd name="adj2" fmla="val -53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tells where to send the form data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579812" y="1859249"/>
            <a:ext cx="4884738" cy="1144141"/>
          </a:xfrm>
          <a:prstGeom prst="wedgeRoundRectCallout">
            <a:avLst>
              <a:gd name="adj1" fmla="val -62743"/>
              <a:gd name="adj2" fmla="val 62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tells how to send form data: HTTP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591" y="5461332"/>
            <a:ext cx="1180164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Learn how to send HTML forms: </a:t>
            </a:r>
            <a:r>
              <a:rPr lang="en-US" sz="3200" noProof="1">
                <a:solidFill>
                  <a:prstClr val="white"/>
                </a:solidFill>
                <a:hlinkClick r:id="rId2"/>
              </a:rPr>
              <a:t>https://developer.mozilla.org/</a:t>
            </a:r>
            <a:br>
              <a:rPr lang="en-US" sz="3200" noProof="1">
                <a:solidFill>
                  <a:prstClr val="white"/>
                </a:solidFill>
                <a:hlinkClick r:id="rId2"/>
              </a:rPr>
            </a:br>
            <a:r>
              <a:rPr lang="en-US" sz="3200" noProof="1">
                <a:solidFill>
                  <a:prstClr val="white"/>
                </a:solidFill>
                <a:hlinkClick r:id="rId2"/>
              </a:rPr>
              <a:t>docs/Learn/HTML/Forms/Sending_and_retrieving_form_dat</a:t>
            </a:r>
            <a:r>
              <a:rPr lang="bg-BG" sz="3200" noProof="1">
                <a:solidFill>
                  <a:prstClr val="white"/>
                </a:solidFill>
                <a:hlinkClick r:id="rId2"/>
              </a:rPr>
              <a:t>а</a:t>
            </a:r>
            <a:r>
              <a:rPr lang="en-US" sz="3200" noProof="1">
                <a:solidFill>
                  <a:prstClr val="white"/>
                </a:solidFill>
                <a:hlinkClick r:id="rId2"/>
              </a:rPr>
              <a:t> </a:t>
            </a:r>
            <a:endParaRPr lang="en-US" sz="32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Single-line</a:t>
            </a:r>
            <a:r>
              <a:rPr lang="en-US"/>
              <a:t> text input fields:</a:t>
            </a:r>
            <a:endParaRPr lang="en-US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Multi-line</a:t>
            </a:r>
            <a:r>
              <a:rPr lang="en-US"/>
              <a:t> text input fields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/>
              <a:t>):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Password</a:t>
            </a:r>
            <a:r>
              <a:rPr lang="en-US"/>
              <a:t> input – masks the text with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Text Fields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08012" y="1866030"/>
            <a:ext cx="11049000" cy="569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name="firstName"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value="Nakov"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08012" y="3479074"/>
            <a:ext cx="11049000" cy="1145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name="comments"&gt;This is</a:t>
            </a:r>
            <a:b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multi-line text field&lt;/textarea&gt;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8013" y="5657011"/>
            <a:ext cx="110474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name="pass" /&gt;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45" y="1090043"/>
            <a:ext cx="4629316" cy="560450"/>
          </a:xfrm>
          <a:prstGeom prst="roundRect">
            <a:avLst>
              <a:gd name="adj" fmla="val 773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55" y="4888450"/>
            <a:ext cx="3970769" cy="505011"/>
          </a:xfrm>
          <a:prstGeom prst="roundRect">
            <a:avLst>
              <a:gd name="adj" fmla="val 7736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801" y="3048000"/>
            <a:ext cx="3570860" cy="884293"/>
          </a:xfrm>
          <a:prstGeom prst="roundRect">
            <a:avLst>
              <a:gd name="adj" fmla="val 3914"/>
            </a:avLst>
          </a:prstGeom>
        </p:spPr>
      </p:pic>
    </p:spTree>
    <p:extLst>
      <p:ext uri="{BB962C8B-B14F-4D97-AF65-F5344CB8AC3E}">
        <p14:creationId xmlns:p14="http://schemas.microsoft.com/office/powerpoint/2010/main" val="7994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Buttons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168828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60412" y="4114800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src="go.gif" alt="Submit"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60412" y="5307291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value="click me" /&gt;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60412" y="2892235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value="Apply Now"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011" y="1295400"/>
            <a:ext cx="1288931" cy="632306"/>
          </a:xfrm>
          <a:prstGeom prst="roundRect">
            <a:avLst>
              <a:gd name="adj" fmla="val 6205"/>
            </a:avLst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2482701"/>
            <a:ext cx="1869930" cy="623310"/>
          </a:xfrm>
          <a:prstGeom prst="roundRect">
            <a:avLst>
              <a:gd name="adj" fmla="val 6205"/>
            </a:avLst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42" y="5170967"/>
            <a:ext cx="1295400" cy="504825"/>
          </a:xfrm>
          <a:prstGeom prst="roundRect">
            <a:avLst>
              <a:gd name="adj" fmla="val 6205"/>
            </a:avLst>
          </a:prstGeom>
        </p:spPr>
      </p:pic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60412" y="5997259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&gt;Click &lt;b&gt;Me&lt;/b&gt;&lt;/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011" y="5878033"/>
            <a:ext cx="1288931" cy="552399"/>
          </a:xfrm>
          <a:prstGeom prst="roundRect">
            <a:avLst>
              <a:gd name="adj" fmla="val 6205"/>
            </a:avLst>
          </a:prstGeom>
        </p:spPr>
      </p:pic>
      <p:pic>
        <p:nvPicPr>
          <p:cNvPr id="24" name="Picture 2" descr="http://strengthoutlaw.com/wp-content/uploads/2012/11/go_butt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237" y="3641897"/>
            <a:ext cx="887705" cy="8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Reset </a:t>
            </a:r>
            <a:r>
              <a:rPr lang="en-US" sz="3000"/>
              <a:t>button – resets all form fields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endParaRPr lang="en-US" sz="300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Submit </a:t>
            </a:r>
            <a:r>
              <a:rPr lang="en-US" sz="3000"/>
              <a:t>button – sends the form data to the server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endParaRPr lang="en-US" sz="300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Image </a:t>
            </a:r>
            <a:r>
              <a:rPr lang="en-US" sz="3000"/>
              <a:t>button – </a:t>
            </a:r>
            <a:r>
              <a:rPr lang="en-US" sz="3200"/>
              <a:t>submit button with image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endParaRPr lang="en-US" sz="32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00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/>
              <a:t>button – no default action, used with JavaScript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9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Login Form </a:t>
            </a:r>
            <a:r>
              <a:rPr lang="en-US"/>
              <a:t>like the screenshot below</a:t>
            </a:r>
            <a:endParaRPr lang="en-GB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Login Form (Images)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172200"/>
            <a:ext cx="121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https://judge.softuni.bg/Contests/409/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886528"/>
            <a:ext cx="8650974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0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176" y="1219200"/>
            <a:ext cx="108204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image-container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src="img/image-photo.jpg" alt="photo"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action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&gt;Flat Business Profile Widget&lt;/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img/user.png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placeholder="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33" y="2685779"/>
            <a:ext cx="2792683" cy="29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309</TotalTime>
  <Words>3421</Words>
  <Application>Microsoft Office PowerPoint</Application>
  <PresentationFormat>Custom</PresentationFormat>
  <Paragraphs>712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Forms and Styling</vt:lpstr>
      <vt:lpstr>Table of Contents</vt:lpstr>
      <vt:lpstr>Have a Question?</vt:lpstr>
      <vt:lpstr>HTML Forms</vt:lpstr>
      <vt:lpstr>HTML Forms: Overview</vt:lpstr>
      <vt:lpstr>Text Fields</vt:lpstr>
      <vt:lpstr>Buttons</vt:lpstr>
      <vt:lpstr>Problem: Login Form (Images)</vt:lpstr>
      <vt:lpstr>Solution: Login Form (HTML)</vt:lpstr>
      <vt:lpstr>Solution: Login Form (HTML) (2)</vt:lpstr>
      <vt:lpstr>Solution: Login Form (CSS)</vt:lpstr>
      <vt:lpstr>Solution: Login Form (CSS) (2)</vt:lpstr>
      <vt:lpstr>Solution: Login Form (CSS) (3)</vt:lpstr>
      <vt:lpstr>Solution: Login Form (CSS) (4)</vt:lpstr>
      <vt:lpstr>Problem: Login Form (Font Awesome)</vt:lpstr>
      <vt:lpstr>Solution: Login Form (HTML)</vt:lpstr>
      <vt:lpstr>Solution: Login Form (CSS)</vt:lpstr>
      <vt:lpstr>Problem: Login Form (Background Images)</vt:lpstr>
      <vt:lpstr>Solution: Login Form (HTML)</vt:lpstr>
      <vt:lpstr>Solution: Login Form (CSS)</vt:lpstr>
      <vt:lpstr>Checkboxes and Radio Buttons</vt:lpstr>
      <vt:lpstr>Select / Option Fields</vt:lpstr>
      <vt:lpstr>Select / Optgroup</vt:lpstr>
      <vt:lpstr>Data List</vt:lpstr>
      <vt:lpstr>Labels</vt:lpstr>
      <vt:lpstr>Fieldsets</vt:lpstr>
      <vt:lpstr>Problem: Contact Form</vt:lpstr>
      <vt:lpstr>Solution: Contact Form (HTML)</vt:lpstr>
      <vt:lpstr>Solution: Contact Form (HTML) (2)</vt:lpstr>
      <vt:lpstr>Solution: Contact Form (CSS)</vt:lpstr>
      <vt:lpstr>Solution: Contact Form (CSS) (2)</vt:lpstr>
      <vt:lpstr>Solution: Contact Form (CSS) (3)</vt:lpstr>
      <vt:lpstr>Range and Spinbox</vt:lpstr>
      <vt:lpstr>PowerPoint Presentation</vt:lpstr>
      <vt:lpstr>Other Input Types (2)</vt:lpstr>
      <vt:lpstr>PowerPoint Presentation</vt:lpstr>
      <vt:lpstr>Field Attributes for All Field Types</vt:lpstr>
      <vt:lpstr>Input Fields with Validation</vt:lpstr>
      <vt:lpstr>Tab Index</vt:lpstr>
      <vt:lpstr>Problem: Arranging the Widths</vt:lpstr>
      <vt:lpstr>Solution: Arranging the Widths (HTML)</vt:lpstr>
      <vt:lpstr>Solution: Arranging the Widths (HTML) (2)</vt:lpstr>
      <vt:lpstr>Solution: Arranging the Widths (CSS)</vt:lpstr>
      <vt:lpstr>Summary</vt:lpstr>
      <vt:lpstr>HTML Forms and Styling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105</cp:revision>
  <dcterms:created xsi:type="dcterms:W3CDTF">2014-01-02T17:00:34Z</dcterms:created>
  <dcterms:modified xsi:type="dcterms:W3CDTF">2017-10-16T10:11:52Z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