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9" r:id="rId3"/>
  </p:sldMasterIdLst>
  <p:notesMasterIdLst>
    <p:notesMasterId r:id="rId39"/>
  </p:notesMasterIdLst>
  <p:handoutMasterIdLst>
    <p:handoutMasterId r:id="rId40"/>
  </p:handoutMasterIdLst>
  <p:sldIdLst>
    <p:sldId id="394" r:id="rId4"/>
    <p:sldId id="513" r:id="rId5"/>
    <p:sldId id="595" r:id="rId6"/>
    <p:sldId id="560" r:id="rId7"/>
    <p:sldId id="561" r:id="rId8"/>
    <p:sldId id="582" r:id="rId9"/>
    <p:sldId id="562" r:id="rId10"/>
    <p:sldId id="570" r:id="rId11"/>
    <p:sldId id="571" r:id="rId12"/>
    <p:sldId id="575" r:id="rId13"/>
    <p:sldId id="583" r:id="rId14"/>
    <p:sldId id="586" r:id="rId15"/>
    <p:sldId id="585" r:id="rId16"/>
    <p:sldId id="584" r:id="rId17"/>
    <p:sldId id="587" r:id="rId18"/>
    <p:sldId id="588" r:id="rId19"/>
    <p:sldId id="577" r:id="rId20"/>
    <p:sldId id="552" r:id="rId21"/>
    <p:sldId id="553" r:id="rId22"/>
    <p:sldId id="598" r:id="rId23"/>
    <p:sldId id="576" r:id="rId24"/>
    <p:sldId id="572" r:id="rId25"/>
    <p:sldId id="591" r:id="rId26"/>
    <p:sldId id="589" r:id="rId27"/>
    <p:sldId id="590" r:id="rId28"/>
    <p:sldId id="573" r:id="rId29"/>
    <p:sldId id="592" r:id="rId30"/>
    <p:sldId id="593" r:id="rId31"/>
    <p:sldId id="554" r:id="rId32"/>
    <p:sldId id="565" r:id="rId33"/>
    <p:sldId id="579" r:id="rId34"/>
    <p:sldId id="486" r:id="rId35"/>
    <p:sldId id="596" r:id="rId36"/>
    <p:sldId id="597" r:id="rId37"/>
    <p:sldId id="393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4434" autoAdjust="0"/>
  </p:normalViewPr>
  <p:slideViewPr>
    <p:cSldViewPr>
      <p:cViewPr varScale="1">
        <p:scale>
          <a:sx n="74" d="100"/>
          <a:sy n="74" d="100"/>
        </p:scale>
        <p:origin x="38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2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9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0201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4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7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1/24/2017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-fundamentals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722378"/>
          </a:xfrm>
        </p:spPr>
        <p:txBody>
          <a:bodyPr>
            <a:normAutofit/>
          </a:bodyPr>
          <a:lstStyle/>
          <a:p>
            <a:r>
              <a:rPr lang="en-US" dirty="0"/>
              <a:t>Sets, Maps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1157741"/>
          </a:xfrm>
        </p:spPr>
        <p:txBody>
          <a:bodyPr>
            <a:noAutofit/>
          </a:bodyPr>
          <a:lstStyle/>
          <a:p>
            <a:r>
              <a:rPr lang="en-US" sz="3000" dirty="0"/>
              <a:t>Sets</a:t>
            </a:r>
            <a:r>
              <a:rPr lang="bg-BG" sz="3000" dirty="0"/>
              <a:t>, </a:t>
            </a:r>
            <a:r>
              <a:rPr lang="en-US" sz="3000" dirty="0"/>
              <a:t>Maps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6012" y="412107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00458" y="3807578"/>
            <a:ext cx="14946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540211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8593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 </a:t>
            </a:r>
          </a:p>
          <a:p>
            <a:pPr lvl="1"/>
            <a:r>
              <a:rPr lang="en-US" dirty="0" smtClean="0"/>
              <a:t>Record car number for every car that enter in parking lot</a:t>
            </a:r>
          </a:p>
          <a:p>
            <a:pPr lvl="1"/>
            <a:r>
              <a:rPr lang="en-US" dirty="0" smtClean="0"/>
              <a:t>Remove car number when the car go out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Parking Lot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1370012" y="3796634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533588" y="3925937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46612" y="4013366"/>
            <a:ext cx="2057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370012" y="5349878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33588" y="5483912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646612" y="5564762"/>
            <a:ext cx="2057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7237411" y="3644270"/>
            <a:ext cx="2748077" cy="2529487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02198" y="3244157"/>
            <a:ext cx="20185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Lot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03423" y="487037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CA8686RA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403423" y="433511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CA2384HT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403425" y="377409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CA4466GA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403423" y="543139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CA9999AT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399209" y="3373986"/>
            <a:ext cx="6848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8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11" grpId="0" animBg="1"/>
      <p:bldP spid="12" grpId="0"/>
      <p:bldP spid="5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18191" y="13716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parkingLot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sc.nextLine();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(input.equals("END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String[] reminder = input.split(", ");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(reminder[0].equals("IN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(reminder[1]);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Guests are two types: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VIPs – </a:t>
            </a:r>
            <a:r>
              <a:rPr lang="en-US" dirty="0"/>
              <a:t>their</a:t>
            </a:r>
            <a:r>
              <a:rPr lang="en-US" dirty="0" smtClean="0"/>
              <a:t> tickets start with digit</a:t>
            </a:r>
          </a:p>
          <a:p>
            <a:r>
              <a:rPr lang="en-US" dirty="0" smtClean="0"/>
              <a:t>Until PARTY command, you will receive </a:t>
            </a:r>
            <a:br>
              <a:rPr lang="en-US" dirty="0" smtClean="0"/>
            </a:br>
            <a:r>
              <a:rPr lang="en-US" dirty="0" smtClean="0"/>
              <a:t>guest invitations </a:t>
            </a:r>
          </a:p>
          <a:p>
            <a:r>
              <a:rPr lang="en-US" dirty="0" smtClean="0"/>
              <a:t>Next until END command, you will receive a </a:t>
            </a:r>
            <a:br>
              <a:rPr lang="en-US" dirty="0" smtClean="0"/>
            </a:br>
            <a:r>
              <a:rPr lang="en-US" dirty="0" smtClean="0"/>
              <a:t>second list with guests that actually come to the party</a:t>
            </a:r>
          </a:p>
          <a:p>
            <a:r>
              <a:rPr lang="en-US" dirty="0" smtClean="0"/>
              <a:t>Find how many guests didn't came to the party </a:t>
            </a:r>
          </a:p>
          <a:p>
            <a:r>
              <a:rPr lang="en-US" dirty="0" smtClean="0"/>
              <a:t>Print all guests that didn’t came (VIPs first)</a:t>
            </a:r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83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90929"/>
            <a:ext cx="10668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vip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regular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sc.nextLine();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(input.equals("PARTY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sign = Character.toString(input.charAt(0));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.contains(sign)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vip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regular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Remove from guest, that came to party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.addAll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399212" y="4495800"/>
            <a:ext cx="4191000" cy="838200"/>
          </a:xfrm>
          <a:prstGeom prst="wedgeRoundRectCallout">
            <a:avLst>
              <a:gd name="adj1" fmla="val -109333"/>
              <a:gd name="adj2" fmla="val -73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</a:t>
            </a:r>
            <a:r>
              <a:rPr lang="en-US" sz="28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9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"Voina" is similar to card game, but with numbers</a:t>
            </a:r>
          </a:p>
          <a:p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200" dirty="0" smtClean="0"/>
              <a:t> players. Each one have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20 numbers </a:t>
            </a:r>
            <a:r>
              <a:rPr lang="en-US" sz="3200" dirty="0" smtClean="0"/>
              <a:t>(read from console, separated with single space)</a:t>
            </a:r>
          </a:p>
          <a:p>
            <a:r>
              <a:rPr lang="en-US" sz="3200" dirty="0" smtClean="0"/>
              <a:t>Each player can have only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200" dirty="0" smtClean="0"/>
              <a:t> numbers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/>
              <a:t>"Voina" is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round game</a:t>
            </a:r>
            <a:r>
              <a:rPr lang="en-US" sz="3200" dirty="0" smtClean="0"/>
              <a:t>, so every round each player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bet his first number</a:t>
            </a:r>
            <a:r>
              <a:rPr lang="en-US" sz="3200" dirty="0" smtClean="0"/>
              <a:t> from deck. </a:t>
            </a:r>
            <a:endParaRPr lang="en-US" sz="3200" dirty="0"/>
          </a:p>
          <a:p>
            <a:r>
              <a:rPr lang="en-US" sz="3200" dirty="0" smtClean="0"/>
              <a:t>Player with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bigger number win </a:t>
            </a:r>
            <a:r>
              <a:rPr lang="en-US" sz="3200" dirty="0" smtClean="0"/>
              <a:t>and place both numbers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at the bottom</a:t>
            </a:r>
            <a:r>
              <a:rPr lang="en-US" sz="3200" dirty="0" smtClean="0"/>
              <a:t> of his deck</a:t>
            </a:r>
          </a:p>
          <a:p>
            <a:r>
              <a:rPr lang="en-US" sz="3200" dirty="0" smtClean="0"/>
              <a:t>Game and after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50 rounds </a:t>
            </a:r>
            <a:r>
              <a:rPr lang="en-US" sz="3200" dirty="0" smtClean="0"/>
              <a:t>or when any player have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 smtClean="0"/>
              <a:t> numbers</a:t>
            </a:r>
          </a:p>
          <a:p>
            <a:endParaRPr lang="en-US" sz="3200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"Voina" – Number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293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160208"/>
            <a:ext cx="112776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secondPlayer = getPlayerNumbers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50; i++) {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firstNumber = firstPlayer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get top number for second player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(firstNumber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(secondNumber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(secondNumber &gt; firstNumber) 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55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70" y="4419600"/>
            <a:ext cx="10210800" cy="14576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>
                <a:cs typeface="Consolas" panose="020B0609020204030204" pitchFamily="49" charset="0"/>
              </a:rPr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681290"/>
            <a:ext cx="8938472" cy="719034"/>
          </a:xfrm>
        </p:spPr>
        <p:txBody>
          <a:bodyPr anchor="ctr"/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Exercises in class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6858" y="782032"/>
            <a:ext cx="3524026" cy="36375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8012" y="1295400"/>
            <a:ext cx="3995325" cy="1446550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HashSet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2704" y="2741950"/>
            <a:ext cx="2855270" cy="92333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noProof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endParaRPr lang="bg-BG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иван </a:t>
            </a:r>
            <a:endParaRPr lang="en-US" sz="2800" dirty="0"/>
          </a:p>
          <a:p>
            <a:pPr algn="ctr"/>
            <a:r>
              <a:rPr lang="bg-BG" sz="2800" dirty="0"/>
              <a:t>гошо</a:t>
            </a:r>
            <a:endParaRPr lang="en-US" sz="2800" dirty="0"/>
          </a:p>
          <a:p>
            <a:pPr algn="ctr"/>
            <a:r>
              <a:rPr lang="bg-BG" sz="2800" dirty="0"/>
              <a:t>пешо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6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96908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62577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600" noProof="1" smtClean="0"/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6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LinkedHashMap&lt;K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65707" y="1967687"/>
            <a:ext cx="3053465" cy="39372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45" y="3675195"/>
            <a:ext cx="2971876" cy="1859417"/>
          </a:xfrm>
          <a:prstGeom prst="roundRect">
            <a:avLst>
              <a:gd name="adj" fmla="val 6970"/>
            </a:avLst>
          </a:prstGeom>
        </p:spPr>
      </p:pic>
      <p:sp>
        <p:nvSpPr>
          <p:cNvPr id="4" name="Rectangle 3"/>
          <p:cNvSpPr/>
          <p:nvPr/>
        </p:nvSpPr>
        <p:spPr>
          <a:xfrm>
            <a:off x="5713412" y="1082834"/>
            <a:ext cx="3614968" cy="1323439"/>
          </a:xfrm>
          <a:prstGeom prst="rect">
            <a:avLst/>
          </a:prstGeom>
          <a:noFill/>
          <a:scene3d>
            <a:camera prst="isometricOffAxis1Right">
              <a:rot lat="1904462" lon="21103093" rev="57246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Sets&lt;E&gt;</a:t>
            </a:r>
            <a:endParaRPr lang="en-US" sz="8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 smtClean="0"/>
              <a:t>String, Integer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89412" y="3109170"/>
            <a:ext cx="3429000" cy="557499"/>
          </a:xfrm>
          <a:prstGeom prst="wedgeRoundRectCallout">
            <a:avLst>
              <a:gd name="adj1" fmla="val -38826"/>
              <a:gd name="adj2" fmla="val -202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65212" y="3109170"/>
            <a:ext cx="2667000" cy="557499"/>
          </a:xfrm>
          <a:prstGeom prst="wedgeRoundRectCallout">
            <a:avLst>
              <a:gd name="adj1" fmla="val 16279"/>
              <a:gd name="adj2" fmla="val -195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5554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9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9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3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95996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3524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85212" y="353806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prstClr val="white"/>
                </a:solidFill>
              </a:rPr>
              <a:t>Pesho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prstClr val="white"/>
                </a:solidFill>
              </a:rPr>
              <a:t>0881-123-987</a:t>
            </a:r>
          </a:p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7462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2" grpId="0" animBg="1"/>
      <p:bldP spid="42" grpId="1" animBg="1"/>
      <p:bldP spid="42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</a:t>
            </a:r>
            <a:r>
              <a:rPr lang="en-US" dirty="0" smtClean="0"/>
              <a:t>Maps -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03223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Integer&gt; vehicles = new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HashMap&lt;&gt;();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for(String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key: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.keySet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System.out.println(key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- " +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223" y="4953000"/>
            <a:ext cx="11277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3" name="Down Arrow 2"/>
          <p:cNvSpPr/>
          <p:nvPr/>
        </p:nvSpPr>
        <p:spPr>
          <a:xfrm>
            <a:off x="5657391" y="4155710"/>
            <a:ext cx="484632" cy="685800"/>
          </a:xfrm>
          <a:prstGeom prst="downArrow">
            <a:avLst>
              <a:gd name="adj1" fmla="val 50000"/>
              <a:gd name="adj2" fmla="val 6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237412" y="4498610"/>
            <a:ext cx="3318905" cy="530589"/>
          </a:xfrm>
          <a:prstGeom prst="wedgeRoundRectCallout">
            <a:avLst>
              <a:gd name="adj1" fmla="val -1062"/>
              <a:gd name="adj2" fmla="val -14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</a:t>
            </a:r>
            <a:r>
              <a:rPr lang="en-US" sz="2800" dirty="0" smtClean="0">
                <a:solidFill>
                  <a:srgbClr val="FFFFFF"/>
                </a:solidFill>
              </a:rPr>
              <a:t>value for </a:t>
            </a:r>
            <a:r>
              <a:rPr lang="en-US" sz="2800" dirty="0" smtClean="0">
                <a:solidFill>
                  <a:srgbClr val="FFFFFF"/>
                </a:solidFill>
              </a:rPr>
              <a:t>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42023" y="1705475"/>
            <a:ext cx="3429000" cy="557499"/>
          </a:xfrm>
          <a:prstGeom prst="wedgeRoundRectCallout">
            <a:avLst>
              <a:gd name="adj1" fmla="val -84647"/>
              <a:gd name="adj2" fmla="val 1767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827031" y="2430333"/>
            <a:ext cx="3429000" cy="557499"/>
          </a:xfrm>
          <a:prstGeom prst="wedgeRoundRectCallout">
            <a:avLst>
              <a:gd name="adj1" fmla="val -110563"/>
              <a:gd name="adj2" fmla="val 913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6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200" dirty="0"/>
              <a:t> values the number of occurrences of each value.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Count Same Values in Array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225048"/>
              </p:ext>
            </p:extLst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4000"/>
                <a:gridCol w="864000"/>
                <a:gridCol w="864000"/>
                <a:gridCol w="864000"/>
                <a:gridCol w="864000"/>
                <a:gridCol w="864000"/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-5.5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452834"/>
              </p:ext>
            </p:extLst>
          </p:nvPr>
        </p:nvGraphicFramePr>
        <p:xfrm>
          <a:off x="8153312" y="4129382"/>
          <a:ext cx="2664000" cy="21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 – times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– times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times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– times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5400000">
            <a:off x="4804525" y="3241844"/>
            <a:ext cx="1529737" cy="30647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91556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421818"/>
            <a:ext cx="112776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Integer&gt; result = new HashMap&lt;&gt;();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.containsKey(number)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.get(number)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key : result.keySet())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- 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times");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5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</a:t>
            </a:r>
            <a:r>
              <a:rPr lang="en-US" dirty="0" smtClean="0"/>
              <a:t>put()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Map&lt;String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8945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a program that:</a:t>
            </a:r>
          </a:p>
          <a:p>
            <a:pPr lvl="1"/>
            <a:r>
              <a:rPr lang="en-US" sz="3000" dirty="0" smtClean="0"/>
              <a:t>Read list of students and their score for some courses</a:t>
            </a:r>
          </a:p>
          <a:p>
            <a:pPr lvl="1"/>
            <a:r>
              <a:rPr lang="en-US" sz="3000" dirty="0" smtClean="0"/>
              <a:t>Print on console sorted list with average 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49684"/>
              </p:ext>
            </p:extLst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2157"/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45310"/>
              </p:ext>
            </p:extLst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/>
                <a:gridCol w="2133600"/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016024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360263"/>
            <a:ext cx="1127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TreeMap&lt;&gt;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scoresStrings = scanner.nextLine().split(", ");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scores[j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09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LinkedHashMap&lt;K, V&gt;</a:t>
            </a:r>
            <a:r>
              <a:rPr lang="en-US" dirty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2" y="1415212"/>
            <a:ext cx="3962399" cy="48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88313"/>
            <a:ext cx="396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4345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-0.002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-41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#JavaAdvanced</a:t>
            </a:r>
            <a:endParaRPr lang="en-US" sz="5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 fontScale="90000"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HashMap&lt;K, V&gt;, TreeMap&lt;K, V&gt;, LinkedHashMap&lt;K,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a </a:t>
            </a:r>
            <a:r>
              <a:rPr lang="en-US" dirty="0"/>
              <a:t>set of unique keys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7212" y="935220"/>
            <a:ext cx="3524026" cy="3637568"/>
          </a:xfrm>
          <a:prstGeom prst="rect">
            <a:avLst/>
          </a:prstGeom>
        </p:spPr>
      </p:pic>
      <p:pic>
        <p:nvPicPr>
          <p:cNvPr id="6146" name="Picture 2" descr="Резултат с изображение за Associative Array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399441"/>
            <a:ext cx="3048000" cy="300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542238" y="1173390"/>
            <a:ext cx="1170833" cy="3883114"/>
          </a:xfrm>
          <a:prstGeom prst="rect">
            <a:avLst/>
          </a:prstGeom>
          <a:noFill/>
        </p:spPr>
        <p:txBody>
          <a:bodyPr vert="wordArtVert" wrap="none" lIns="91440" tIns="45720" rIns="91440" bIns="45720">
            <a:spAutoFit/>
            <a:scene3d>
              <a:camera prst="isometricBottomDown"/>
              <a:lightRig rig="threePt" dir="t"/>
            </a:scene3d>
          </a:bodyPr>
          <a:lstStyle/>
          <a:p>
            <a:pPr algn="ctr"/>
            <a:r>
              <a:rPr lang="en-US" sz="5400" b="1" spc="-300" dirty="0" smtClean="0">
                <a:ln w="0">
                  <a:noFill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MAPS</a:t>
            </a:r>
            <a:endParaRPr lang="en-US" sz="5400" b="1" cap="none" spc="-300" dirty="0">
              <a:ln w="0">
                <a:noFill/>
              </a:ln>
              <a:solidFill>
                <a:schemeClr val="tx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7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7808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 </a:t>
            </a:r>
            <a:r>
              <a:rPr lang="en-US" sz="3200" noProof="1"/>
              <a:t>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V&gt;, TreeMap&lt;K, V&gt;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LinkedHashMap&lt;K, V&gt;</a:t>
            </a:r>
            <a:r>
              <a:rPr lang="en-US" sz="3200" dirty="0"/>
              <a:t> are an associative arrays where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/>
              <a:t> is accessed by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110366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https://softuni.bg/courses/java-fundamentals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37863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41552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</a:t>
            </a:r>
            <a:r>
              <a:rPr lang="en-US" sz="2000" dirty="0" err="1"/>
              <a:t>Svetlin</a:t>
            </a:r>
            <a:r>
              <a:rPr lang="en-US" sz="2000" dirty="0"/>
              <a:t> Nakov &amp; Co. </a:t>
            </a:r>
            <a:r>
              <a:rPr lang="en-US" sz="2000"/>
              <a:t>under </a:t>
            </a:r>
            <a:r>
              <a:rPr lang="en-US" sz="2000">
                <a:hlinkClick r:id="rId5"/>
              </a:rPr>
              <a:t>CC-BY-SA</a:t>
            </a:r>
            <a:r>
              <a:rPr lang="en-US" sz="2000"/>
              <a:t>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3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720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410200"/>
            <a:ext cx="8938472" cy="1365365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sp>
        <p:nvSpPr>
          <p:cNvPr id="4" name="Oval 3"/>
          <p:cNvSpPr/>
          <p:nvPr/>
        </p:nvSpPr>
        <p:spPr>
          <a:xfrm>
            <a:off x="3198812" y="11606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3 </a:t>
            </a:r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r>
              <a:rPr lang="bg-BG" sz="2800" dirty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1430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-3 </a:t>
            </a:r>
            <a:endParaRPr lang="en-US" sz="2800" dirty="0"/>
          </a:p>
          <a:p>
            <a:r>
              <a:rPr lang="bg-BG" sz="2800" dirty="0"/>
              <a:t>5</a:t>
            </a:r>
          </a:p>
          <a:p>
            <a:pPr algn="ctr"/>
            <a:r>
              <a:rPr lang="bg-BG" sz="2800" dirty="0"/>
              <a:t>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2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unique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lvl="1"/>
            <a:r>
              <a:rPr lang="en-US" dirty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lvl="1"/>
            <a:r>
              <a:rPr lang="en-US" dirty="0"/>
              <a:t>The elements are ordered incrementally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lvl="1"/>
            <a:r>
              <a:rPr lang="en-US" dirty="0"/>
              <a:t>The order of appearance is preserved</a:t>
            </a:r>
            <a:endParaRPr lang="en-US" noProof="1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</p:spTree>
    <p:extLst>
      <p:ext uri="{BB962C8B-B14F-4D97-AF65-F5344CB8AC3E}">
        <p14:creationId xmlns:p14="http://schemas.microsoft.com/office/powerpoint/2010/main" val="343362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easy reading you can use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diamond inference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syntax</a:t>
            </a: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5025" y="312196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TreeSet&lt;</a:t>
            </a:r>
            <a:r>
              <a:rPr lang="en-US" dirty="0" smtClean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tree = </a:t>
            </a:r>
            <a:r>
              <a:rPr lang="en-US" dirty="0"/>
              <a:t>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TreeSet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456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16291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0.105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2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7454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3305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2" animBg="1"/>
      <p:bldP spid="20" grpId="3" animBg="1"/>
      <p:bldP spid="20" grpId="4" animBg="1"/>
      <p:bldP spid="22" grpId="0" animBg="1"/>
      <p:bldP spid="22" grpId="1" animBg="1"/>
      <p:bldP spid="23" grpId="0" animBg="1"/>
      <p:bldP spid="23" grpId="2" animBg="1"/>
      <p:bldP spid="39" grpId="0" animBg="1"/>
      <p:bldP spid="39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1748</Words>
  <Application>Microsoft Office PowerPoint</Application>
  <PresentationFormat>Custom</PresentationFormat>
  <Paragraphs>438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2_SoftUni 16x9</vt:lpstr>
      <vt:lpstr>Sets, Maps</vt:lpstr>
      <vt:lpstr>Table of Contents</vt:lpstr>
      <vt:lpstr>Have a Question?</vt:lpstr>
      <vt:lpstr>Sets</vt:lpstr>
      <vt:lpstr>Sets in Java</vt:lpstr>
      <vt:lpstr>Sets 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SoftUni party </vt:lpstr>
      <vt:lpstr>HashSet&lt;E&gt;, TreeSet&lt;E&gt; and LinkedHashSet&lt;E&gt;</vt:lpstr>
      <vt:lpstr>Associative Arrays</vt:lpstr>
      <vt:lpstr>Associative Arrays (Maps)</vt:lpstr>
      <vt:lpstr>Maps Methods</vt:lpstr>
      <vt:lpstr>HashMap&lt;K, V&gt; – put()</vt:lpstr>
      <vt:lpstr>HashMap&lt;K, V&gt; – remove()</vt:lpstr>
      <vt:lpstr>Looping Through Maps - Example</vt:lpstr>
      <vt:lpstr>Problem: Count Same Values in Array</vt:lpstr>
      <vt:lpstr>Solution: Count Same Values in Array</vt:lpstr>
      <vt:lpstr>TreeMap&lt;K, V&gt; – put()</vt:lpstr>
      <vt:lpstr>Problem: Academy Graduation</vt:lpstr>
      <vt:lpstr>Solution: Count Same Values in Array</vt:lpstr>
      <vt:lpstr>LinkedHashMap&lt;K, V&gt; – put()</vt:lpstr>
      <vt:lpstr>HashMap&lt;K, V&gt;, TreeMap&lt;K, V&gt;, LinkedHashMap&lt;K, V&gt;</vt:lpstr>
      <vt:lpstr>Associative Arrays</vt:lpstr>
      <vt:lpstr>Summary</vt:lpstr>
      <vt:lpstr>Java Syntax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Advanced Course</dc:subject>
  <dc:creator/>
  <cp:keywords>C#,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2017-01-24T10:23:49Z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