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5"/>
  </p:notesMasterIdLst>
  <p:handoutMasterIdLst>
    <p:handoutMasterId r:id="rId36"/>
  </p:handoutMasterIdLst>
  <p:sldIdLst>
    <p:sldId id="274" r:id="rId3"/>
    <p:sldId id="276" r:id="rId4"/>
    <p:sldId id="403" r:id="rId5"/>
    <p:sldId id="420" r:id="rId6"/>
    <p:sldId id="422" r:id="rId7"/>
    <p:sldId id="423" r:id="rId8"/>
    <p:sldId id="418" r:id="rId9"/>
    <p:sldId id="426" r:id="rId10"/>
    <p:sldId id="429" r:id="rId11"/>
    <p:sldId id="432" r:id="rId12"/>
    <p:sldId id="433" r:id="rId13"/>
    <p:sldId id="452" r:id="rId14"/>
    <p:sldId id="453" r:id="rId15"/>
    <p:sldId id="437" r:id="rId16"/>
    <p:sldId id="438" r:id="rId17"/>
    <p:sldId id="431" r:id="rId18"/>
    <p:sldId id="441" r:id="rId19"/>
    <p:sldId id="442" r:id="rId20"/>
    <p:sldId id="454" r:id="rId21"/>
    <p:sldId id="455" r:id="rId22"/>
    <p:sldId id="443" r:id="rId23"/>
    <p:sldId id="444" r:id="rId24"/>
    <p:sldId id="447" r:id="rId25"/>
    <p:sldId id="448" r:id="rId26"/>
    <p:sldId id="450" r:id="rId27"/>
    <p:sldId id="451" r:id="rId28"/>
    <p:sldId id="456" r:id="rId29"/>
    <p:sldId id="457" r:id="rId30"/>
    <p:sldId id="349" r:id="rId31"/>
    <p:sldId id="458" r:id="rId32"/>
    <p:sldId id="459" r:id="rId33"/>
    <p:sldId id="460"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274"/>
            <p14:sldId id="276"/>
            <p14:sldId id="403"/>
          </p14:sldIdLst>
        </p14:section>
        <p14:section name="SQL Basics" id="{54083675-7767-4D3E-A81A-34053BCA503C}">
          <p14:sldIdLst>
            <p14:sldId id="420"/>
            <p14:sldId id="422"/>
            <p14:sldId id="423"/>
          </p14:sldIdLst>
        </p14:section>
        <p14:section name="Retrieving Data" id="{8C9B2028-B8F2-44DB-8E62-CCC941262FD0}">
          <p14:sldIdLst>
            <p14:sldId id="418"/>
            <p14:sldId id="426"/>
            <p14:sldId id="429"/>
            <p14:sldId id="432"/>
            <p14:sldId id="433"/>
            <p14:sldId id="452"/>
            <p14:sldId id="453"/>
            <p14:sldId id="437"/>
            <p14:sldId id="438"/>
            <p14:sldId id="431"/>
            <p14:sldId id="441"/>
            <p14:sldId id="442"/>
            <p14:sldId id="454"/>
            <p14:sldId id="455"/>
          </p14:sldIdLst>
        </p14:section>
        <p14:section name="Writing Data" id="{A8DE8DEC-D481-4F4E-AD76-C7F7EB860802}">
          <p14:sldIdLst>
            <p14:sldId id="443"/>
            <p14:sldId id="444"/>
            <p14:sldId id="447"/>
          </p14:sldIdLst>
        </p14:section>
        <p14:section name="Updating and Deleting" id="{98F96385-65F2-4689-BF84-EC8DFAD50B98}">
          <p14:sldIdLst>
            <p14:sldId id="448"/>
            <p14:sldId id="450"/>
            <p14:sldId id="451"/>
            <p14:sldId id="456"/>
            <p14:sldId id="457"/>
          </p14:sldIdLst>
        </p14:section>
        <p14:section name="Conclusion" id="{10E03AB1-9AA8-4E86-9A64-D741901E50A2}">
          <p14:sldIdLst>
            <p14:sldId id="349"/>
            <p14:sldId id="458"/>
            <p14:sldId id="459"/>
            <p14:sldId id="460"/>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5C7"/>
    <a:srgbClr val="643F07"/>
    <a:srgbClr val="3BABFF"/>
    <a:srgbClr val="005828"/>
    <a:srgbClr val="00B050"/>
    <a:srgbClr val="003760"/>
    <a:srgbClr val="0070C0"/>
    <a:srgbClr val="C6C0AA"/>
    <a:srgbClr val="FFF0D9"/>
    <a:srgbClr val="FFA72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78080" autoAdjust="0"/>
  </p:normalViewPr>
  <p:slideViewPr>
    <p:cSldViewPr>
      <p:cViewPr varScale="1">
        <p:scale>
          <a:sx n="88" d="100"/>
          <a:sy n="88" d="100"/>
        </p:scale>
        <p:origin x="403" y="62"/>
      </p:cViewPr>
      <p:guideLst>
        <p:guide orient="horz" pos="2160"/>
        <p:guide pos="3839"/>
      </p:guideLst>
    </p:cSldViewPr>
  </p:slideViewPr>
  <p:outlineViewPr>
    <p:cViewPr>
      <p:scale>
        <a:sx n="33" d="100"/>
        <a:sy n="33" d="100"/>
      </p:scale>
      <p:origin x="0" y="-619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9.xml"/><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29-May-17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29-May-17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769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21</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1865273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118590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2082529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733788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8</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8698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9</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358691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39115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29027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14</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165996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15</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56351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16</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866214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29-May-17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7" name="Rectangle 16"/>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32980708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29-May-17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hyperlink" Target="http://softuni.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hyperlink" Target="http://softuni.bg/" TargetMode="External"/><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hyperlink" Target="http://creativecommons.org/licenses/by-nc-sa/4.0/" TargetMode="External"/><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1.jpeg"/><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9.png"/><Relationship Id="rId18" Type="http://schemas.openxmlformats.org/officeDocument/2006/relationships/hyperlink" Target="https://netpeak.net/" TargetMode="External"/><Relationship Id="rId3" Type="http://schemas.openxmlformats.org/officeDocument/2006/relationships/hyperlink" Target="https://softuni.bg/courses/" TargetMode="External"/><Relationship Id="rId7" Type="http://schemas.openxmlformats.org/officeDocument/2006/relationships/image" Target="../media/image26.png"/><Relationship Id="rId12" Type="http://schemas.openxmlformats.org/officeDocument/2006/relationships/hyperlink" Target="http://www.superhosting.bg/" TargetMode="External"/><Relationship Id="rId17" Type="http://schemas.openxmlformats.org/officeDocument/2006/relationships/image" Target="../media/image31.png"/><Relationship Id="rId2" Type="http://schemas.openxmlformats.org/officeDocument/2006/relationships/notesSlide" Target="../notesSlides/notesSlide13.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8.png"/><Relationship Id="rId5" Type="http://schemas.openxmlformats.org/officeDocument/2006/relationships/image" Target="../media/image25.png"/><Relationship Id="rId15" Type="http://schemas.openxmlformats.org/officeDocument/2006/relationships/image" Target="../media/image30.png"/><Relationship Id="rId10" Type="http://schemas.openxmlformats.org/officeDocument/2006/relationships/hyperlink" Target="http://www.infragistics.com/" TargetMode="External"/><Relationship Id="rId19" Type="http://schemas.openxmlformats.org/officeDocument/2006/relationships/image" Target="../media/image32.png"/><Relationship Id="rId4" Type="http://schemas.openxmlformats.org/officeDocument/2006/relationships/hyperlink" Target="http://xs-software.com/" TargetMode="External"/><Relationship Id="rId9" Type="http://schemas.openxmlformats.org/officeDocument/2006/relationships/image" Target="../media/image27.png"/><Relationship Id="rId14" Type="http://schemas.openxmlformats.org/officeDocument/2006/relationships/hyperlink" Target="http://www.telenor.bg/"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org/" TargetMode="External"/><Relationship Id="rId7" Type="http://schemas.openxmlformats.org/officeDocument/2006/relationships/image" Target="../media/image33.png"/><Relationship Id="rId12"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5.png"/><Relationship Id="rId5" Type="http://schemas.openxmlformats.org/officeDocument/2006/relationships/hyperlink" Target="https://www.facebook.com/SoftwareUniversity" TargetMode="External"/><Relationship Id="rId10" Type="http://schemas.openxmlformats.org/officeDocument/2006/relationships/image" Target="../media/image34.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67768" y="3649650"/>
            <a:ext cx="3201606" cy="2572047"/>
          </a:xfrm>
          <a:prstGeom prst="rect">
            <a:avLst/>
          </a:prstGeom>
          <a:effectLst>
            <a:softEdge rad="12700"/>
          </a:effectLst>
        </p:spPr>
      </p:pic>
      <p:sp>
        <p:nvSpPr>
          <p:cNvPr id="5" name="Title 4"/>
          <p:cNvSpPr>
            <a:spLocks noGrp="1"/>
          </p:cNvSpPr>
          <p:nvPr>
            <p:ph type="ctrTitle"/>
          </p:nvPr>
        </p:nvSpPr>
        <p:spPr>
          <a:xfrm>
            <a:off x="3579812" y="457200"/>
            <a:ext cx="7910299" cy="1476352"/>
          </a:xfrm>
        </p:spPr>
        <p:txBody>
          <a:bodyPr>
            <a:normAutofit fontScale="90000"/>
          </a:bodyPr>
          <a:lstStyle/>
          <a:p>
            <a:r>
              <a:rPr lang="en-US" dirty="0"/>
              <a:t>Basic CRUD in </a:t>
            </a:r>
            <a:r>
              <a:rPr lang="en-US" dirty="0" smtClean="0"/>
              <a:t>MySQL </a:t>
            </a:r>
            <a:r>
              <a:rPr lang="en-US" dirty="0"/>
              <a:t>Server</a:t>
            </a:r>
          </a:p>
        </p:txBody>
      </p:sp>
      <p:sp>
        <p:nvSpPr>
          <p:cNvPr id="6" name="Subtitle 5"/>
          <p:cNvSpPr>
            <a:spLocks noGrp="1"/>
          </p:cNvSpPr>
          <p:nvPr>
            <p:ph type="subTitle" idx="1"/>
          </p:nvPr>
        </p:nvSpPr>
        <p:spPr>
          <a:xfrm>
            <a:off x="3579812" y="1965299"/>
            <a:ext cx="7910299" cy="1311301"/>
          </a:xfrm>
        </p:spPr>
        <p:txBody>
          <a:bodyPr>
            <a:normAutofit lnSpcReduction="10000"/>
          </a:bodyPr>
          <a:lstStyle/>
          <a:p>
            <a:r>
              <a:rPr lang="en-US" dirty="0"/>
              <a:t>Create, Retrieve, Update, Delete</a:t>
            </a:r>
          </a:p>
          <a:p>
            <a:r>
              <a:rPr lang="en-US" dirty="0"/>
              <a:t>using SQL queries</a:t>
            </a:r>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12" descr="http://softuni.bg" title="SoftUni Code Wizar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579812" y="3968769"/>
            <a:ext cx="2133598" cy="2341486"/>
          </a:xfrm>
          <a:prstGeom prst="rect">
            <a:avLst/>
          </a:prstGeom>
        </p:spPr>
      </p:pic>
      <p:sp>
        <p:nvSpPr>
          <p:cNvPr id="15" name="TextBox 14"/>
          <p:cNvSpPr txBox="1"/>
          <p:nvPr/>
        </p:nvSpPr>
        <p:spPr>
          <a:xfrm rot="576164">
            <a:off x="5393378" y="3806198"/>
            <a:ext cx="941283"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CRUD</a:t>
            </a:r>
          </a:p>
        </p:txBody>
      </p:sp>
      <p:pic>
        <p:nvPicPr>
          <p:cNvPr id="17" name="Picture 16" descr="http://softuni.org" title="Software University Foundation">
            <a:hlinkClick r:id="rId7"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745783" y="2057400"/>
            <a:ext cx="2175525" cy="838552"/>
          </a:xfrm>
          <a:prstGeom prst="roundRect">
            <a:avLst>
              <a:gd name="adj" fmla="val 3940"/>
            </a:avLst>
          </a:prstGeom>
          <a:solidFill>
            <a:srgbClr val="231F20">
              <a:alpha val="50000"/>
            </a:srgbClr>
          </a:solidFill>
          <a:ln>
            <a:solidFill>
              <a:schemeClr val="accent1">
                <a:lumMod val="75000"/>
                <a:alpha val="40000"/>
              </a:schemeClr>
            </a:solidFill>
          </a:ln>
        </p:spPr>
      </p:pic>
      <p:pic>
        <p:nvPicPr>
          <p:cNvPr id="14" name="Picture 2" descr="database, storage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6" name="Picture 2" descr="http://media.tumblr.com/a1b563bf83b9bb363597c13e76fde1b4/tumblr_inline_mfsrwy0g4r1rxkxbn.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9"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20"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21" name="Text Placeholder 10"/>
          <p:cNvSpPr>
            <a:spLocks noGrp="1"/>
          </p:cNvSpPr>
          <p:nvPr>
            <p:ph type="body" sz="quarter" idx="17"/>
          </p:nvPr>
        </p:nvSpPr>
        <p:spPr>
          <a:xfrm>
            <a:off x="760412" y="5394605"/>
            <a:ext cx="3187613" cy="363552"/>
          </a:xfrm>
        </p:spPr>
        <p:txBody>
          <a:bodyPr/>
          <a:lstStyle/>
          <a:p>
            <a:r>
              <a:rPr lang="en-US" dirty="0"/>
              <a:t>Software University</a:t>
            </a:r>
          </a:p>
        </p:txBody>
      </p:sp>
      <p:sp>
        <p:nvSpPr>
          <p:cNvPr id="22" name="Text Placeholder 11"/>
          <p:cNvSpPr>
            <a:spLocks noGrp="1"/>
          </p:cNvSpPr>
          <p:nvPr>
            <p:ph type="body" sz="quarter" idx="18"/>
          </p:nvPr>
        </p:nvSpPr>
        <p:spPr>
          <a:xfrm>
            <a:off x="760412" y="5735767"/>
            <a:ext cx="3187613" cy="331235"/>
          </a:xfrm>
        </p:spPr>
        <p:txBody>
          <a:bodyPr/>
          <a:lstStyle/>
          <a:p>
            <a:r>
              <a:rPr lang="en-US" dirty="0">
                <a:hlinkClick r:id="rId11"/>
              </a:rPr>
              <a:t>http://softuni.bg</a:t>
            </a:r>
            <a:endParaRPr lang="en-US" dirty="0"/>
          </a:p>
        </p:txBody>
      </p:sp>
    </p:spTree>
    <p:extLst>
      <p:ext uri="{BB962C8B-B14F-4D97-AF65-F5344CB8AC3E}">
        <p14:creationId xmlns:p14="http://schemas.microsoft.com/office/powerpoint/2010/main" val="3215379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en-US" sz="3200" dirty="0">
                <a:solidFill>
                  <a:schemeClr val="tx2">
                    <a:lumMod val="75000"/>
                  </a:schemeClr>
                </a:solidFill>
              </a:rPr>
              <a:t>Aliases</a:t>
            </a:r>
            <a:r>
              <a:rPr lang="en-US" sz="3200" dirty="0"/>
              <a:t> rename a table or a column heading</a:t>
            </a:r>
          </a:p>
          <a:p>
            <a:pPr>
              <a:lnSpc>
                <a:spcPct val="100000"/>
              </a:lnSpc>
              <a:spcBef>
                <a:spcPts val="22200"/>
              </a:spcBef>
            </a:pPr>
            <a:r>
              <a:rPr lang="en-US" sz="3200" dirty="0"/>
              <a:t>You can shorten fields or clarify abbreviations</a:t>
            </a:r>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1979612" y="1797723"/>
            <a:ext cx="8305800" cy="8309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employee_id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id, first_name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extLst>
              <p:ext uri="{D42A27DB-BD31-4B8C-83A1-F6EECF244321}">
                <p14:modId xmlns:p14="http://schemas.microsoft.com/office/powerpoint/2010/main" val="3868425866"/>
              </p:ext>
            </p:extLst>
          </p:nvPr>
        </p:nvGraphicFramePr>
        <p:xfrm>
          <a:off x="3195638" y="2819400"/>
          <a:ext cx="5794372" cy="1707477"/>
        </p:xfrm>
        <a:graphic>
          <a:graphicData uri="http://schemas.openxmlformats.org/drawingml/2006/table">
            <a:tbl>
              <a:tblPr/>
              <a:tblGrid>
                <a:gridCol w="1906242">
                  <a:extLst>
                    <a:ext uri="{9D8B030D-6E8A-4147-A177-3AD203B41FA5}">
                      <a16:colId xmlns:a16="http://schemas.microsoft.com/office/drawing/2014/main" val="1163929117"/>
                    </a:ext>
                  </a:extLst>
                </a:gridCol>
                <a:gridCol w="1906242">
                  <a:extLst>
                    <a:ext uri="{9D8B030D-6E8A-4147-A177-3AD203B41FA5}">
                      <a16:colId xmlns:a16="http://schemas.microsoft.com/office/drawing/2014/main" val="20000"/>
                    </a:ext>
                  </a:extLst>
                </a:gridCol>
                <a:gridCol w="1981888">
                  <a:extLst>
                    <a:ext uri="{9D8B030D-6E8A-4147-A177-3AD203B41FA5}">
                      <a16:colId xmlns:a16="http://schemas.microsoft.com/office/drawing/2014/main"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id</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first_name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last_name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8" name="Rectangle 9"/>
          <p:cNvSpPr>
            <a:spLocks noChangeArrowheads="1"/>
          </p:cNvSpPr>
          <p:nvPr/>
        </p:nvSpPr>
        <p:spPr bwMode="auto">
          <a:xfrm>
            <a:off x="1979612" y="5181600"/>
            <a:ext cx="8305800"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b="1" noProof="1" smtClean="0">
                <a:solidFill>
                  <a:schemeClr val="tx2"/>
                </a:solidFill>
                <a:effectLst>
                  <a:outerShdw blurRad="38100" dist="38100" dir="2700000" algn="tl">
                    <a:srgbClr val="000000">
                      <a:alpha val="43137"/>
                    </a:srgbClr>
                  </a:outerShdw>
                </a:effectLst>
                <a:latin typeface="Consolas" panose="020B0609020204030204" pitchFamily="49" charset="0"/>
              </a:rPr>
              <a:t>c.duration</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rPr>
              <a:t>c.acg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FROM c</a:t>
            </a:r>
            <a:r>
              <a:rPr lang="en-GB" b="1" dirty="0" smtClean="0">
                <a:solidFill>
                  <a:srgbClr val="FBEEDC"/>
                </a:solidFill>
                <a:effectLst>
                  <a:outerShdw blurRad="38100" dist="38100" dir="2700000" algn="tl">
                    <a:srgbClr val="000000">
                      <a:alpha val="43137"/>
                    </a:srgbClr>
                  </a:outerShdw>
                </a:effectLst>
                <a:latin typeface="Consolas" panose="020B0609020204030204" pitchFamily="49" charset="0"/>
              </a:rPr>
              <a:t>alls </a:t>
            </a:r>
            <a:r>
              <a:rPr lang="en-GB"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smtClean="0">
                <a:solidFill>
                  <a:srgbClr val="FBEEDC"/>
                </a:solidFill>
                <a:effectLst>
                  <a:outerShdw blurRad="38100" dist="38100" dir="2700000" algn="tl">
                    <a:srgbClr val="000000">
                      <a:alpha val="43137"/>
                    </a:srgbClr>
                  </a:outerShdw>
                </a:effectLst>
                <a:latin typeface="Consolas" panose="020B0609020204030204" pitchFamily="49" charset="0"/>
              </a:rPr>
              <a:t>c;</a:t>
            </a:r>
            <a:endParaRPr lang="en-GB"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9" name="AutoShape 22"/>
          <p:cNvSpPr>
            <a:spLocks noChangeArrowheads="1"/>
          </p:cNvSpPr>
          <p:nvPr/>
        </p:nvSpPr>
        <p:spPr bwMode="auto">
          <a:xfrm>
            <a:off x="5484812" y="2819397"/>
            <a:ext cx="3327654" cy="646687"/>
          </a:xfrm>
          <a:prstGeom prst="wedgeRoundRectCallout">
            <a:avLst>
              <a:gd name="adj1" fmla="val -40026"/>
              <a:gd name="adj2" fmla="val -14293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Display </a:t>
            </a: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name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fade">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789"/>
                                        </p:tgtEl>
                                        <p:attrNameLst>
                                          <p:attrName>style.visibility</p:attrName>
                                        </p:attrNameLst>
                                      </p:cBhvr>
                                      <p:to>
                                        <p:strVal val="visible"/>
                                      </p:to>
                                    </p:set>
                                    <p:animEffect transition="in" filter="fade">
                                      <p:cBhvr>
                                        <p:cTn id="17" dur="500"/>
                                        <p:tgtEl>
                                          <p:spTgt spid="502789"/>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2787">
                                            <p:txEl>
                                              <p:pRg st="1" end="1"/>
                                            </p:txEl>
                                          </p:spTgt>
                                        </p:tgtEl>
                                        <p:attrNameLst>
                                          <p:attrName>style.visibility</p:attrName>
                                        </p:attrNameLst>
                                      </p:cBhvr>
                                      <p:to>
                                        <p:strVal val="visible"/>
                                      </p:to>
                                    </p:set>
                                    <p:animEffect transition="in" filter="fade">
                                      <p:cBhvr>
                                        <p:cTn id="25" dur="500"/>
                                        <p:tgtEl>
                                          <p:spTgt spid="502787">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8" grpId="0" animBg="1"/>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000" dirty="0"/>
              <a:t>You can concatenate column names or strings using the </a:t>
            </a:r>
            <a:r>
              <a:rPr lang="en-US" sz="3000" b="1" dirty="0" err="1" smtClean="0">
                <a:solidFill>
                  <a:schemeClr val="accent1"/>
                </a:solidFill>
                <a:effectLst>
                  <a:outerShdw blurRad="38100" dist="38100" dir="2700000" algn="tl">
                    <a:srgbClr val="000000">
                      <a:alpha val="43137"/>
                    </a:srgbClr>
                  </a:outerShdw>
                </a:effectLst>
                <a:latin typeface="Consolas" panose="020B0609020204030204" pitchFamily="49" charset="0"/>
              </a:rPr>
              <a:t>concat</a:t>
            </a:r>
            <a:r>
              <a:rPr lang="en-US" sz="3000" b="1" dirty="0" smtClean="0">
                <a:solidFill>
                  <a:schemeClr val="accent1"/>
                </a:solidFill>
                <a:effectLst>
                  <a:outerShdw blurRad="38100" dist="38100" dir="2700000" algn="tl">
                    <a:srgbClr val="000000">
                      <a:alpha val="43137"/>
                    </a:srgbClr>
                  </a:outerShdw>
                </a:effectLst>
                <a:latin typeface="Consolas" panose="020B0609020204030204" pitchFamily="49" charset="0"/>
              </a:rPr>
              <a:t>()</a:t>
            </a:r>
            <a:r>
              <a:rPr lang="en-US" sz="3000" dirty="0" smtClean="0"/>
              <a:t> function</a:t>
            </a:r>
            <a:endParaRPr lang="en-US" sz="3000" dirty="0"/>
          </a:p>
          <a:p>
            <a:pPr lvl="1">
              <a:lnSpc>
                <a:spcPct val="100000"/>
              </a:lnSpc>
            </a:pPr>
            <a:r>
              <a:rPr lang="en-US" sz="2700" dirty="0"/>
              <a:t>String literals are enclosed in </a:t>
            </a:r>
            <a:r>
              <a:rPr lang="en-US" sz="2700" dirty="0" smtClean="0"/>
              <a:t>[</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700" dirty="0" smtClean="0"/>
              <a:t>](</a:t>
            </a:r>
            <a:r>
              <a:rPr lang="en-US" sz="2700" dirty="0" smtClean="0">
                <a:solidFill>
                  <a:schemeClr val="accent1"/>
                </a:solidFill>
              </a:rPr>
              <a:t>single quotes</a:t>
            </a:r>
            <a:r>
              <a:rPr lang="en-US" sz="2700" dirty="0"/>
              <a:t>)</a:t>
            </a:r>
          </a:p>
          <a:p>
            <a:pPr lvl="1">
              <a:lnSpc>
                <a:spcPct val="100000"/>
              </a:lnSpc>
            </a:pPr>
            <a:r>
              <a:rPr lang="en-US" sz="2700" dirty="0"/>
              <a:t>Table and column names containing special symbols use </a:t>
            </a:r>
            <a:r>
              <a:rPr lang="en-US" sz="2700" dirty="0">
                <a:solidFill>
                  <a:schemeClr val="accent1"/>
                </a:solidFill>
              </a:rPr>
              <a:t> </a:t>
            </a:r>
            <a:r>
              <a:rPr lang="en-US" sz="2700" dirty="0"/>
              <a:t>[</a:t>
            </a:r>
            <a:r>
              <a:rPr lang="en-US" sz="2700" b="1" dirty="0" smtClean="0">
                <a:solidFill>
                  <a:schemeClr val="accent1"/>
                </a:solidFill>
              </a:rPr>
              <a:t>`</a:t>
            </a:r>
            <a:r>
              <a:rPr lang="en-US" sz="2700" dirty="0"/>
              <a:t>]</a:t>
            </a:r>
            <a:r>
              <a:rPr lang="en-US" sz="2700" dirty="0" smtClean="0">
                <a:solidFill>
                  <a:schemeClr val="accent1"/>
                </a:solidFill>
              </a:rPr>
              <a:t> </a:t>
            </a:r>
            <a:r>
              <a:rPr lang="en-US" sz="2700" dirty="0"/>
              <a:t>(</a:t>
            </a:r>
            <a:r>
              <a:rPr lang="en-US" sz="2700" dirty="0" err="1" smtClean="0">
                <a:solidFill>
                  <a:schemeClr val="accent1"/>
                </a:solidFill>
              </a:rPr>
              <a:t>backtick</a:t>
            </a:r>
            <a:r>
              <a:rPr lang="en-US" sz="2700" dirty="0"/>
              <a:t>)</a:t>
            </a:r>
          </a:p>
        </p:txBody>
      </p:sp>
      <p:sp>
        <p:nvSpPr>
          <p:cNvPr id="504834" name="Rectangle 2"/>
          <p:cNvSpPr>
            <a:spLocks noGrp="1" noChangeArrowheads="1"/>
          </p:cNvSpPr>
          <p:nvPr>
            <p:ph type="title"/>
          </p:nvPr>
        </p:nvSpPr>
        <p:spPr/>
        <p:txBody>
          <a:bodyPr/>
          <a:lstStyle/>
          <a:p>
            <a:r>
              <a:rPr lang="en-US" dirty="0" smtClean="0"/>
              <a:t>Concatenation</a:t>
            </a:r>
            <a:endParaRPr lang="en-US" dirty="0"/>
          </a:p>
        </p:txBody>
      </p:sp>
      <p:sp>
        <p:nvSpPr>
          <p:cNvPr id="504836" name="Rectangle 4"/>
          <p:cNvSpPr>
            <a:spLocks noChangeArrowheads="1"/>
          </p:cNvSpPr>
          <p:nvPr/>
        </p:nvSpPr>
        <p:spPr bwMode="auto">
          <a:xfrm>
            <a:off x="684212" y="3205646"/>
            <a:ext cx="108822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concat(`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first_name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employee_id</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No.</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extLst>
              <p:ext uri="{D42A27DB-BD31-4B8C-83A1-F6EECF244321}">
                <p14:modId xmlns:p14="http://schemas.microsoft.com/office/powerpoint/2010/main" val="3529308261"/>
              </p:ext>
            </p:extLst>
          </p:nvPr>
        </p:nvGraphicFramePr>
        <p:xfrm>
          <a:off x="3197224"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Tree>
    <p:extLst>
      <p:ext uri="{BB962C8B-B14F-4D97-AF65-F5344CB8AC3E}">
        <p14:creationId xmlns:p14="http://schemas.microsoft.com/office/powerpoint/2010/main" val="2600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4835">
                                            <p:txEl>
                                              <p:pRg st="1" end="1"/>
                                            </p:txEl>
                                          </p:spTgt>
                                        </p:tgtEl>
                                        <p:attrNameLst>
                                          <p:attrName>style.visibility</p:attrName>
                                        </p:attrNameLst>
                                      </p:cBhvr>
                                      <p:to>
                                        <p:strVal val="visible"/>
                                      </p:to>
                                    </p:set>
                                    <p:animEffect transition="in" filter="fade">
                                      <p:cBhvr>
                                        <p:cTn id="7" dur="500"/>
                                        <p:tgtEl>
                                          <p:spTgt spid="5048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4835">
                                            <p:txEl>
                                              <p:pRg st="2" end="2"/>
                                            </p:txEl>
                                          </p:spTgt>
                                        </p:tgtEl>
                                        <p:attrNameLst>
                                          <p:attrName>style.visibility</p:attrName>
                                        </p:attrNameLst>
                                      </p:cBhvr>
                                      <p:to>
                                        <p:strVal val="visible"/>
                                      </p:to>
                                    </p:set>
                                    <p:animEffect transition="in" filter="fade">
                                      <p:cBhvr>
                                        <p:cTn id="12" dur="500"/>
                                        <p:tgtEl>
                                          <p:spTgt spid="504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4836"/>
                                        </p:tgtEl>
                                        <p:attrNameLst>
                                          <p:attrName>style.visibility</p:attrName>
                                        </p:attrNameLst>
                                      </p:cBhvr>
                                      <p:to>
                                        <p:strVal val="visible"/>
                                      </p:to>
                                    </p:set>
                                    <p:animEffect transition="in" filter="fade">
                                      <p:cBhvr>
                                        <p:cTn id="17" dur="500"/>
                                        <p:tgtEl>
                                          <p:spTgt spid="5048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4837"/>
                                        </p:tgtEl>
                                        <p:attrNameLst>
                                          <p:attrName>style.visibility</p:attrName>
                                        </p:attrNameLst>
                                      </p:cBhvr>
                                      <p:to>
                                        <p:strVal val="visible"/>
                                      </p:to>
                                    </p:set>
                                    <p:animEffect transition="in" filter="fade">
                                      <p:cBhvr>
                                        <p:cTn id="22" dur="500"/>
                                        <p:tgtEl>
                                          <p:spTgt spid="50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3" name="Content Placeholder 2"/>
          <p:cNvSpPr>
            <a:spLocks noGrp="1"/>
          </p:cNvSpPr>
          <p:nvPr>
            <p:ph idx="1"/>
          </p:nvPr>
        </p:nvSpPr>
        <p:spPr/>
        <p:txBody>
          <a:bodyPr/>
          <a:lstStyle/>
          <a:p>
            <a:r>
              <a:rPr lang="en-US" dirty="0"/>
              <a:t>Find information about all employees, listing their </a:t>
            </a:r>
            <a:r>
              <a:rPr lang="en-US" dirty="0">
                <a:solidFill>
                  <a:schemeClr val="accent1"/>
                </a:solidFill>
              </a:rPr>
              <a:t>full</a:t>
            </a:r>
            <a:r>
              <a:rPr lang="en-US" dirty="0"/>
              <a:t> </a:t>
            </a:r>
            <a:r>
              <a:rPr lang="en-US" dirty="0">
                <a:solidFill>
                  <a:schemeClr val="accent1"/>
                </a:solidFill>
              </a:rPr>
              <a:t>name</a:t>
            </a:r>
            <a:r>
              <a:rPr lang="en-US" dirty="0"/>
              <a:t>, </a:t>
            </a:r>
            <a:r>
              <a:rPr lang="en-US" dirty="0">
                <a:solidFill>
                  <a:schemeClr val="accent1"/>
                </a:solidFill>
              </a:rPr>
              <a:t>job title</a:t>
            </a:r>
            <a:r>
              <a:rPr lang="en-US" dirty="0"/>
              <a:t> and </a:t>
            </a:r>
            <a:r>
              <a:rPr lang="en-US" dirty="0">
                <a:solidFill>
                  <a:schemeClr val="accent1"/>
                </a:solidFill>
              </a:rPr>
              <a:t>salary</a:t>
            </a:r>
          </a:p>
          <a:p>
            <a:pPr lvl="1"/>
            <a:r>
              <a:rPr lang="en-US" dirty="0"/>
              <a:t>Use </a:t>
            </a:r>
            <a:r>
              <a:rPr lang="en-US" dirty="0">
                <a:solidFill>
                  <a:schemeClr val="accent1"/>
                </a:solidFill>
              </a:rPr>
              <a:t>concatenation</a:t>
            </a:r>
            <a:r>
              <a:rPr lang="en-US" dirty="0"/>
              <a:t> to display first and last names as </a:t>
            </a:r>
            <a:r>
              <a:rPr lang="en-US" dirty="0">
                <a:solidFill>
                  <a:schemeClr val="accent1"/>
                </a:solidFill>
              </a:rPr>
              <a:t>one field</a:t>
            </a:r>
          </a:p>
          <a:p>
            <a:pPr>
              <a:spcBef>
                <a:spcPts val="210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Employee Summary</a:t>
            </a:r>
          </a:p>
        </p:txBody>
      </p:sp>
      <p:pic>
        <p:nvPicPr>
          <p:cNvPr id="5" name="Picture 4"/>
          <p:cNvPicPr>
            <a:picLocks noChangeAspect="1"/>
          </p:cNvPicPr>
          <p:nvPr/>
        </p:nvPicPr>
        <p:blipFill>
          <a:blip r:embed="rId2"/>
          <a:stretch>
            <a:fillRect/>
          </a:stretch>
        </p:blipFill>
        <p:spPr>
          <a:xfrm>
            <a:off x="3427412" y="3124200"/>
            <a:ext cx="5329875" cy="2286000"/>
          </a:xfrm>
          <a:prstGeom prst="rect">
            <a:avLst/>
          </a:prstGeom>
        </p:spPr>
      </p:pic>
    </p:spTree>
    <p:extLst>
      <p:ext uri="{BB962C8B-B14F-4D97-AF65-F5344CB8AC3E}">
        <p14:creationId xmlns:p14="http://schemas.microsoft.com/office/powerpoint/2010/main" val="40077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455612" y="2819400"/>
            <a:ext cx="11201400" cy="224676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bg-BG"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bg-BG"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CONCAT(`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first_name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Full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job_title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Job Title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AutoShape 22"/>
          <p:cNvSpPr>
            <a:spLocks noChangeArrowheads="1"/>
          </p:cNvSpPr>
          <p:nvPr/>
        </p:nvSpPr>
        <p:spPr bwMode="auto">
          <a:xfrm>
            <a:off x="2284412" y="1828800"/>
            <a:ext cx="3327654" cy="646687"/>
          </a:xfrm>
          <a:prstGeom prst="wedgeRoundRectCallout">
            <a:avLst>
              <a:gd name="adj1" fmla="val -38995"/>
              <a:gd name="adj2" fmla="val 19128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Concatenation</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7" name="AutoShape 22"/>
          <p:cNvSpPr>
            <a:spLocks noChangeArrowheads="1"/>
          </p:cNvSpPr>
          <p:nvPr/>
        </p:nvSpPr>
        <p:spPr bwMode="auto">
          <a:xfrm>
            <a:off x="8319061" y="5148898"/>
            <a:ext cx="3327654" cy="646687"/>
          </a:xfrm>
          <a:prstGeom prst="wedgeRoundRectCallout">
            <a:avLst>
              <a:gd name="adj1" fmla="val -32360"/>
              <a:gd name="adj2" fmla="val -28596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Column alias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387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Filtering the Selected Rows</a:t>
            </a:r>
          </a:p>
        </p:txBody>
      </p:sp>
      <p:sp>
        <p:nvSpPr>
          <p:cNvPr id="510979" name="Rectangle 3"/>
          <p:cNvSpPr>
            <a:spLocks noGrp="1" noChangeArrowheads="1"/>
          </p:cNvSpPr>
          <p:nvPr>
            <p:ph idx="1"/>
          </p:nvPr>
        </p:nvSpPr>
        <p:spPr/>
        <p:txBody>
          <a:bodyPr/>
          <a:lstStyle/>
          <a:p>
            <a:pPr>
              <a:spcBef>
                <a:spcPct val="25000"/>
              </a:spcBef>
            </a:pPr>
            <a:r>
              <a:rPr lang="en-US" dirty="0"/>
              <a:t>Use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DISTINCT</a:t>
            </a:r>
            <a:r>
              <a:rPr lang="en-US" dirty="0"/>
              <a:t> to eliminate duplicate results</a:t>
            </a:r>
          </a:p>
          <a:p>
            <a:pPr>
              <a:spcBef>
                <a:spcPts val="7800"/>
              </a:spcBef>
            </a:pPr>
            <a:r>
              <a:rPr lang="en-US" dirty="0"/>
              <a:t>You can filter rows by specific conditions using the </a:t>
            </a:r>
            <a:r>
              <a:rPr lang="en-US" b="1" dirty="0">
                <a:solidFill>
                  <a:schemeClr val="tx2">
                    <a:lumMod val="75000"/>
                  </a:schemeClr>
                </a:solidFill>
                <a:latin typeface="Consolas" pitchFamily="49" charset="0"/>
              </a:rPr>
              <a:t>WHERE</a:t>
            </a:r>
            <a:r>
              <a:rPr lang="en-US" dirty="0"/>
              <a:t> clause</a:t>
            </a:r>
          </a:p>
          <a:p>
            <a:pPr>
              <a:spcBef>
                <a:spcPts val="11400"/>
              </a:spcBef>
            </a:pPr>
            <a:r>
              <a:rPr lang="en-US" dirty="0"/>
              <a:t>Other </a:t>
            </a:r>
            <a:r>
              <a:rPr lang="en-US" dirty="0">
                <a:solidFill>
                  <a:schemeClr val="accent1"/>
                </a:solidFill>
              </a:rPr>
              <a:t>logical operators </a:t>
            </a:r>
            <a:r>
              <a:rPr lang="en-US" dirty="0"/>
              <a:t>can be used for greater control</a:t>
            </a:r>
          </a:p>
        </p:txBody>
      </p:sp>
      <p:sp>
        <p:nvSpPr>
          <p:cNvPr id="510980" name="Rectangle 4"/>
          <p:cNvSpPr>
            <a:spLocks noChangeArrowheads="1"/>
          </p:cNvSpPr>
          <p:nvPr/>
        </p:nvSpPr>
        <p:spPr bwMode="auto">
          <a:xfrm>
            <a:off x="2422412" y="3467637"/>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`department_id` </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`department_id`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1;</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1004" name="Rectangle 28"/>
          <p:cNvSpPr>
            <a:spLocks noChangeArrowheads="1"/>
          </p:cNvSpPr>
          <p:nvPr/>
        </p:nvSpPr>
        <p:spPr bwMode="auto">
          <a:xfrm>
            <a:off x="2420824" y="5428814"/>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`salary` </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`salary`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20000;</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9" name="Rectangle 19"/>
          <p:cNvSpPr>
            <a:spLocks noChangeArrowheads="1"/>
          </p:cNvSpPr>
          <p:nvPr/>
        </p:nvSpPr>
        <p:spPr bwMode="auto">
          <a:xfrm>
            <a:off x="2422413" y="1828800"/>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DISTINCT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`department_id`</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5469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0979">
                                            <p:txEl>
                                              <p:pRg st="1" end="1"/>
                                            </p:txEl>
                                          </p:spTgt>
                                        </p:tgtEl>
                                        <p:attrNameLst>
                                          <p:attrName>style.visibility</p:attrName>
                                        </p:attrNameLst>
                                      </p:cBhvr>
                                      <p:to>
                                        <p:strVal val="visible"/>
                                      </p:to>
                                    </p:set>
                                    <p:animEffect transition="in" filter="fade">
                                      <p:cBhvr>
                                        <p:cTn id="12" dur="500"/>
                                        <p:tgtEl>
                                          <p:spTgt spid="510979">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0980"/>
                                        </p:tgtEl>
                                        <p:attrNameLst>
                                          <p:attrName>style.visibility</p:attrName>
                                        </p:attrNameLst>
                                      </p:cBhvr>
                                      <p:to>
                                        <p:strVal val="visible"/>
                                      </p:to>
                                    </p:set>
                                    <p:animEffect transition="in" filter="fade">
                                      <p:cBhvr>
                                        <p:cTn id="16" dur="500"/>
                                        <p:tgtEl>
                                          <p:spTgt spid="5109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0979">
                                            <p:txEl>
                                              <p:pRg st="2" end="2"/>
                                            </p:txEl>
                                          </p:spTgt>
                                        </p:tgtEl>
                                        <p:attrNameLst>
                                          <p:attrName>style.visibility</p:attrName>
                                        </p:attrNameLst>
                                      </p:cBhvr>
                                      <p:to>
                                        <p:strVal val="visible"/>
                                      </p:to>
                                    </p:set>
                                    <p:animEffect transition="in" filter="fade">
                                      <p:cBhvr>
                                        <p:cTn id="21" dur="500"/>
                                        <p:tgtEl>
                                          <p:spTgt spid="510979">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1004"/>
                                        </p:tgtEl>
                                        <p:attrNameLst>
                                          <p:attrName>style.visibility</p:attrName>
                                        </p:attrNameLst>
                                      </p:cBhvr>
                                      <p:to>
                                        <p:strVal val="visible"/>
                                      </p:to>
                                    </p:set>
                                    <p:animEffect transition="in" filter="fade">
                                      <p:cBhvr>
                                        <p:cTn id="25" dur="500"/>
                                        <p:tgtEl>
                                          <p:spTgt spid="51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normAutofit/>
          </a:bodyPr>
          <a:lstStyle/>
          <a:p>
            <a:r>
              <a:rPr lang="en-US" dirty="0"/>
              <a:t>Conditions ca be combined using </a:t>
            </a:r>
            <a:r>
              <a:rPr lang="en-US" b="1" dirty="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t>operator to specify a range:</a:t>
            </a:r>
          </a:p>
          <a:p>
            <a:pPr>
              <a:spcBef>
                <a:spcPts val="8400"/>
              </a:spcBef>
            </a:pPr>
            <a:r>
              <a:rPr lang="en-US" dirty="0"/>
              <a:t>Using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a:t>to specify a set of values: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513028" name="Rectangle 4"/>
          <p:cNvSpPr>
            <a:spLocks noChangeArrowheads="1"/>
          </p:cNvSpPr>
          <p:nvPr/>
        </p:nvSpPr>
        <p:spPr bwMode="auto">
          <a:xfrm>
            <a:off x="1522412" y="35886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`salary`FROM `employees`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BETWEEN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22000;</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1522412" y="5341203"/>
            <a:ext cx="91440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`first_name`, `last_name`, `manager_id` </a:t>
            </a:r>
          </a:p>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(109, 3, 16</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6"/>
          <p:cNvSpPr>
            <a:spLocks noChangeArrowheads="1"/>
          </p:cNvSpPr>
          <p:nvPr/>
        </p:nvSpPr>
        <p:spPr bwMode="auto">
          <a:xfrm>
            <a:off x="1522412" y="18360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4</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3026">
                                            <p:txEl>
                                              <p:pRg st="1" end="1"/>
                                            </p:txEl>
                                          </p:spTgt>
                                        </p:tgtEl>
                                        <p:attrNameLst>
                                          <p:attrName>style.visibility</p:attrName>
                                        </p:attrNameLst>
                                      </p:cBhvr>
                                      <p:to>
                                        <p:strVal val="visible"/>
                                      </p:to>
                                    </p:set>
                                    <p:animEffect transition="in" filter="fade">
                                      <p:cBhvr>
                                        <p:cTn id="12" dur="500"/>
                                        <p:tgtEl>
                                          <p:spTgt spid="513026">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3028"/>
                                        </p:tgtEl>
                                        <p:attrNameLst>
                                          <p:attrName>style.visibility</p:attrName>
                                        </p:attrNameLst>
                                      </p:cBhvr>
                                      <p:to>
                                        <p:strVal val="visible"/>
                                      </p:to>
                                    </p:set>
                                    <p:animEffect transition="in" filter="fade">
                                      <p:cBhvr>
                                        <p:cTn id="16" dur="500"/>
                                        <p:tgtEl>
                                          <p:spTgt spid="5130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3026">
                                            <p:txEl>
                                              <p:pRg st="2" end="2"/>
                                            </p:txEl>
                                          </p:spTgt>
                                        </p:tgtEl>
                                        <p:attrNameLst>
                                          <p:attrName>style.visibility</p:attrName>
                                        </p:attrNameLst>
                                      </p:cBhvr>
                                      <p:to>
                                        <p:strVal val="visible"/>
                                      </p:to>
                                    </p:set>
                                    <p:animEffect transition="in" filter="fade">
                                      <p:cBhvr>
                                        <p:cTn id="21" dur="500"/>
                                        <p:tgtEl>
                                          <p:spTgt spid="513026">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3029"/>
                                        </p:tgtEl>
                                        <p:attrNameLst>
                                          <p:attrName>style.visibility</p:attrName>
                                        </p:attrNameLst>
                                      </p:cBhvr>
                                      <p:to>
                                        <p:strVal val="visible"/>
                                      </p:to>
                                    </p:set>
                                    <p:animEffect transition="in" filter="fade">
                                      <p:cBhvr>
                                        <p:cTn id="25" dur="500"/>
                                        <p:tgtEl>
                                          <p:spTgt spid="51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000" b="1" dirty="0">
                <a:solidFill>
                  <a:schemeClr val="tx2">
                    <a:lumMod val="75000"/>
                  </a:schemeClr>
                </a:solidFill>
                <a:latin typeface="Consolas" pitchFamily="49" charset="0"/>
              </a:rPr>
              <a:t>NULL</a:t>
            </a:r>
            <a:r>
              <a:rPr lang="en-US" sz="3000" dirty="0"/>
              <a:t> is a special value that means missing value</a:t>
            </a:r>
          </a:p>
          <a:p>
            <a:pPr lvl="1">
              <a:lnSpc>
                <a:spcPct val="100000"/>
              </a:lnSpc>
            </a:pPr>
            <a:r>
              <a:rPr lang="en-US" sz="2800" dirty="0"/>
              <a:t>Not the same as </a:t>
            </a:r>
            <a:r>
              <a:rPr lang="en-US" sz="2800" b="1" dirty="0">
                <a:solidFill>
                  <a:schemeClr val="tx2">
                    <a:lumMod val="75000"/>
                  </a:schemeClr>
                </a:solidFill>
                <a:latin typeface="Consolas" panose="020B0609020204030204" pitchFamily="49" charset="0"/>
                <a:cs typeface="Consolas" panose="020B0609020204030204" pitchFamily="49" charset="0"/>
              </a:rPr>
              <a:t>0</a:t>
            </a:r>
            <a:r>
              <a:rPr lang="en-US" sz="2800" dirty="0"/>
              <a:t> or a blank space</a:t>
            </a:r>
          </a:p>
          <a:p>
            <a:pPr>
              <a:lnSpc>
                <a:spcPct val="100000"/>
              </a:lnSpc>
            </a:pPr>
            <a:r>
              <a:rPr lang="en-US" sz="3000" dirty="0"/>
              <a:t>Checking for </a:t>
            </a:r>
            <a:r>
              <a:rPr lang="en-US" sz="3000" b="1" dirty="0">
                <a:solidFill>
                  <a:schemeClr val="tx2">
                    <a:lumMod val="75000"/>
                  </a:schemeClr>
                </a:solidFill>
                <a:latin typeface="Consolas" pitchFamily="49" charset="0"/>
                <a:cs typeface="Consolas" pitchFamily="49" charset="0"/>
              </a:rPr>
              <a:t>NULL</a:t>
            </a:r>
            <a:r>
              <a:rPr lang="en-US" sz="3000" dirty="0">
                <a:solidFill>
                  <a:schemeClr val="tx2">
                    <a:lumMod val="75000"/>
                  </a:schemeClr>
                </a:solidFill>
              </a:rPr>
              <a:t> </a:t>
            </a:r>
            <a:r>
              <a:rPr lang="en-US" sz="3000" dirty="0"/>
              <a:t>values</a:t>
            </a:r>
            <a:endParaRPr lang="en-US" sz="3000" b="1" dirty="0">
              <a:solidFill>
                <a:schemeClr val="tx2">
                  <a:lumMod val="75000"/>
                </a:schemeClr>
              </a:solidFill>
              <a:latin typeface="Consolas" pitchFamily="49" charset="0"/>
            </a:endParaRPr>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8" name="Rectangle 4"/>
          <p:cNvSpPr>
            <a:spLocks noChangeArrowheads="1"/>
          </p:cNvSpPr>
          <p:nvPr/>
        </p:nvSpPr>
        <p:spPr bwMode="auto">
          <a:xfrm>
            <a:off x="2429691" y="4113559"/>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a:t>
            </a:r>
            <a:endPar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7"/>
          <p:cNvSpPr>
            <a:spLocks noChangeArrowheads="1"/>
          </p:cNvSpPr>
          <p:nvPr/>
        </p:nvSpPr>
        <p:spPr bwMode="auto">
          <a:xfrm>
            <a:off x="2429691" y="5440337"/>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`manager_id`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NULL;</a:t>
            </a:r>
            <a:endPar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8"/>
          <p:cNvSpPr>
            <a:spLocks noChangeArrowheads="1"/>
          </p:cNvSpPr>
          <p:nvPr/>
        </p:nvSpPr>
        <p:spPr bwMode="auto">
          <a:xfrm>
            <a:off x="2429691" y="2790292"/>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`manager_id` </a:t>
            </a:r>
          </a:p>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endPar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22"/>
          <p:cNvSpPr>
            <a:spLocks noChangeArrowheads="1"/>
          </p:cNvSpPr>
          <p:nvPr/>
        </p:nvSpPr>
        <p:spPr bwMode="auto">
          <a:xfrm>
            <a:off x="5408612" y="2172068"/>
            <a:ext cx="4800600" cy="523812"/>
          </a:xfrm>
          <a:prstGeom prst="wedgeRoundRectCallout">
            <a:avLst>
              <a:gd name="adj1" fmla="val -40722"/>
              <a:gd name="adj2" fmla="val 229076"/>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This is always false!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3" name="&quot;Not Allowed&quot; Symbol 2"/>
          <p:cNvSpPr/>
          <p:nvPr/>
        </p:nvSpPr>
        <p:spPr>
          <a:xfrm>
            <a:off x="8456612" y="3016656"/>
            <a:ext cx="747600" cy="747600"/>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Tree>
    <p:extLst>
      <p:ext uri="{BB962C8B-B14F-4D97-AF65-F5344CB8AC3E}">
        <p14:creationId xmlns:p14="http://schemas.microsoft.com/office/powerpoint/2010/main" val="28445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animEffect transition="in" filter="fade">
                                      <p:cBhvr>
                                        <p:cTn id="12" dur="500"/>
                                        <p:tgtEl>
                                          <p:spTgt spid="500739">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604344" y="533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ascending order, default</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descending order</a:t>
            </a:r>
          </a:p>
        </p:txBody>
      </p:sp>
      <p:sp>
        <p:nvSpPr>
          <p:cNvPr id="517124" name="Rectangle 4"/>
          <p:cNvSpPr>
            <a:spLocks noChangeArrowheads="1"/>
          </p:cNvSpPr>
          <p:nvPr/>
        </p:nvSpPr>
        <p:spPr bwMode="auto">
          <a:xfrm>
            <a:off x="912812" y="3203138"/>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17125" name="Group 5"/>
          <p:cNvGraphicFramePr>
            <a:graphicFrameLocks noGrp="1"/>
          </p:cNvGraphicFramePr>
          <p:nvPr>
            <p:extLst/>
          </p:nvPr>
        </p:nvGraphicFramePr>
        <p:xfrm>
          <a:off x="7615237"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2812" y="495300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17146" name="Group 26"/>
          <p:cNvGraphicFramePr>
            <a:graphicFrameLocks noGrp="1"/>
          </p:cNvGraphicFramePr>
          <p:nvPr>
            <p:extLst/>
          </p:nvPr>
        </p:nvGraphicFramePr>
        <p:xfrm>
          <a:off x="7615237"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Tree>
    <p:extLst>
      <p:ext uri="{BB962C8B-B14F-4D97-AF65-F5344CB8AC3E}">
        <p14:creationId xmlns:p14="http://schemas.microsoft.com/office/powerpoint/2010/main" val="24115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animEffect transition="in" filter="fade">
                                      <p:cBhvr>
                                        <p:cTn id="7" dur="500"/>
                                        <p:tgtEl>
                                          <p:spTgt spid="51712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7124"/>
                                        </p:tgtEl>
                                        <p:attrNameLst>
                                          <p:attrName>style.visibility</p:attrName>
                                        </p:attrNameLst>
                                      </p:cBhvr>
                                      <p:to>
                                        <p:strVal val="visible"/>
                                      </p:to>
                                    </p:set>
                                    <p:animEffect transition="in" filter="fade">
                                      <p:cBhvr>
                                        <p:cTn id="11" dur="500"/>
                                        <p:tgtEl>
                                          <p:spTgt spid="5171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7125"/>
                                        </p:tgtEl>
                                        <p:attrNameLst>
                                          <p:attrName>style.visibility</p:attrName>
                                        </p:attrNameLst>
                                      </p:cBhvr>
                                      <p:to>
                                        <p:strVal val="visible"/>
                                      </p:to>
                                    </p:set>
                                    <p:animEffect transition="in" filter="fade">
                                      <p:cBhvr>
                                        <p:cTn id="15" dur="500"/>
                                        <p:tgtEl>
                                          <p:spTgt spid="5171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7123">
                                            <p:txEl>
                                              <p:pRg st="2" end="2"/>
                                            </p:txEl>
                                          </p:spTgt>
                                        </p:tgtEl>
                                        <p:attrNameLst>
                                          <p:attrName>style.visibility</p:attrName>
                                        </p:attrNameLst>
                                      </p:cBhvr>
                                      <p:to>
                                        <p:strVal val="visible"/>
                                      </p:to>
                                    </p:set>
                                    <p:animEffect transition="in" filter="fade">
                                      <p:cBhvr>
                                        <p:cTn id="20" dur="500"/>
                                        <p:tgtEl>
                                          <p:spTgt spid="517123">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17145"/>
                                        </p:tgtEl>
                                        <p:attrNameLst>
                                          <p:attrName>style.visibility</p:attrName>
                                        </p:attrNameLst>
                                      </p:cBhvr>
                                      <p:to>
                                        <p:strVal val="visible"/>
                                      </p:to>
                                    </p:set>
                                    <p:animEffect transition="in" filter="fade">
                                      <p:cBhvr>
                                        <p:cTn id="24" dur="500"/>
                                        <p:tgtEl>
                                          <p:spTgt spid="51714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17146"/>
                                        </p:tgtEl>
                                        <p:attrNameLst>
                                          <p:attrName>style.visibility</p:attrName>
                                        </p:attrNameLst>
                                      </p:cBhvr>
                                      <p:to>
                                        <p:strVal val="visible"/>
                                      </p:to>
                                    </p:set>
                                    <p:animEffect transition="in" filter="fade">
                                      <p:cBhvr>
                                        <p:cTn id="28" dur="500"/>
                                        <p:tgtEl>
                                          <p:spTgt spid="51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3" name="Content Placeholder 2"/>
          <p:cNvSpPr>
            <a:spLocks noGrp="1"/>
          </p:cNvSpPr>
          <p:nvPr>
            <p:ph idx="1"/>
          </p:nvPr>
        </p:nvSpPr>
        <p:spPr/>
        <p:txBody>
          <a:bodyPr/>
          <a:lstStyle/>
          <a:p>
            <a:r>
              <a:rPr lang="en-US" dirty="0"/>
              <a:t>Views are virtual tables made from others tables, views or joins between them</a:t>
            </a:r>
          </a:p>
          <a:p>
            <a:pPr lvl="1"/>
            <a:r>
              <a:rPr lang="en-US" dirty="0"/>
              <a:t>Can be used to simplify writing of complex queries or to limit access to data for certain users</a:t>
            </a:r>
          </a:p>
          <a:p>
            <a:r>
              <a:rPr lang="en-US" dirty="0"/>
              <a:t>Examples: Get employee names and salaries, by department</a:t>
            </a:r>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627069" y="4243876"/>
            <a:ext cx="11187000" cy="156966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v_hr_result_set</a:t>
            </a:r>
            <a:r>
              <a:rPr lang="en-US"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r>
            <a:b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endPar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CONCAT(`first_name`,</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`department_id`;</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27069" y="5982813"/>
            <a:ext cx="11187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v_hr_result_set</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1850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Create a </a:t>
            </a:r>
            <a:r>
              <a:rPr lang="en-US" dirty="0">
                <a:solidFill>
                  <a:schemeClr val="accent1"/>
                </a:solidFill>
              </a:rPr>
              <a:t>view</a:t>
            </a:r>
            <a:r>
              <a:rPr lang="en-US" dirty="0"/>
              <a:t> that selects all information about the </a:t>
            </a:r>
            <a:r>
              <a:rPr lang="en-US" dirty="0">
                <a:solidFill>
                  <a:schemeClr val="accent1"/>
                </a:solidFill>
              </a:rPr>
              <a:t>highest peak</a:t>
            </a:r>
          </a:p>
          <a:p>
            <a:pPr lvl="1"/>
            <a:r>
              <a:rPr lang="en-US" dirty="0"/>
              <a:t>Name the view </a:t>
            </a:r>
            <a:r>
              <a:rPr lang="en-US" b="1" noProof="1" smtClean="0">
                <a:solidFill>
                  <a:schemeClr val="accent1"/>
                </a:solidFill>
                <a:effectLst>
                  <a:outerShdw blurRad="38100" dist="38100" dir="2700000" algn="tl">
                    <a:srgbClr val="000000">
                      <a:alpha val="43137"/>
                    </a:srgbClr>
                  </a:outerShdw>
                </a:effectLst>
                <a:latin typeface="Consolas" panose="020B0609020204030204" pitchFamily="49" charset="0"/>
              </a:rPr>
              <a:t>v_highest_peak</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pPr>
              <a:spcBef>
                <a:spcPts val="26400"/>
              </a:spcBef>
            </a:pPr>
            <a:r>
              <a:rPr lang="en-US" dirty="0"/>
              <a:t>Note: Query </a:t>
            </a:r>
            <a:r>
              <a:rPr lang="en-US" dirty="0">
                <a:solidFill>
                  <a:schemeClr val="accent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2412"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 FROM `</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v_highest_peak`;</a:t>
            </a:r>
            <a:endPar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rrow: Down 6"/>
          <p:cNvSpPr/>
          <p:nvPr/>
        </p:nvSpPr>
        <p:spPr>
          <a:xfrm>
            <a:off x="5637212" y="3867849"/>
            <a:ext cx="914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8" name="Picture 7"/>
          <p:cNvPicPr>
            <a:picLocks noChangeAspect="1"/>
          </p:cNvPicPr>
          <p:nvPr/>
        </p:nvPicPr>
        <p:blipFill>
          <a:blip r:embed="rId2"/>
          <a:stretch>
            <a:fillRect/>
          </a:stretch>
        </p:blipFill>
        <p:spPr>
          <a:xfrm>
            <a:off x="3594456" y="4687698"/>
            <a:ext cx="4996736" cy="741162"/>
          </a:xfrm>
          <a:prstGeom prst="rect">
            <a:avLst/>
          </a:prstGeom>
        </p:spPr>
      </p:pic>
    </p:spTree>
    <p:extLst>
      <p:ext uri="{BB962C8B-B14F-4D97-AF65-F5344CB8AC3E}">
        <p14:creationId xmlns:p14="http://schemas.microsoft.com/office/powerpoint/2010/main" val="39824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4" name="Picture 3"/>
          <p:cNvPicPr>
            <a:picLocks noChangeAspect="1"/>
          </p:cNvPicPr>
          <p:nvPr/>
        </p:nvPicPr>
        <p:blipFill>
          <a:blip r:embed="rId3"/>
          <a:stretch>
            <a:fillRect/>
          </a:stretch>
        </p:blipFill>
        <p:spPr>
          <a:xfrm>
            <a:off x="8304212" y="1638368"/>
            <a:ext cx="3429001" cy="4421449"/>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4419">
                                            <p:txEl>
                                              <p:pRg st="3" end="3"/>
                                            </p:txEl>
                                          </p:spTgt>
                                        </p:tgtEl>
                                        <p:attrNameLst>
                                          <p:attrName>style.visibility</p:attrName>
                                        </p:attrNameLst>
                                      </p:cBhvr>
                                      <p:to>
                                        <p:strVal val="visible"/>
                                      </p:to>
                                    </p:set>
                                    <p:animEffect transition="in" filter="fade">
                                      <p:cBhvr>
                                        <p:cTn id="17" dur="500"/>
                                        <p:tgtEl>
                                          <p:spTgt spid="444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p:txBody>
          <a:bodyPr/>
          <a:lstStyle/>
          <a:p>
            <a:r>
              <a:rPr lang="en-US" dirty="0"/>
              <a:t>Solution: Highest Peak</a:t>
            </a:r>
          </a:p>
        </p:txBody>
      </p:sp>
      <p:sp>
        <p:nvSpPr>
          <p:cNvPr id="5" name="Rectangle 4"/>
          <p:cNvSpPr>
            <a:spLocks noChangeArrowheads="1"/>
          </p:cNvSpPr>
          <p:nvPr/>
        </p:nvSpPr>
        <p:spPr bwMode="auto">
          <a:xfrm>
            <a:off x="2208212" y="2553831"/>
            <a:ext cx="7772400" cy="181588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v_highest</a:t>
            </a:r>
            <a:r>
              <a:rPr lang="bg-BG"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_</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peak`</a:t>
            </a:r>
            <a:endPar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SELECT </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`peaks`</a:t>
            </a:r>
            <a:endPar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ORDER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BY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elevation`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DESC LIMIT 1;</a:t>
            </a:r>
            <a:endPar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AutoShape 22"/>
          <p:cNvSpPr>
            <a:spLocks noChangeArrowheads="1"/>
          </p:cNvSpPr>
          <p:nvPr/>
        </p:nvSpPr>
        <p:spPr bwMode="auto">
          <a:xfrm>
            <a:off x="6904023" y="5257800"/>
            <a:ext cx="4876800" cy="640710"/>
          </a:xfrm>
          <a:prstGeom prst="wedgeRoundRectCallout">
            <a:avLst>
              <a:gd name="adj1" fmla="val -8789"/>
              <a:gd name="adj2" fmla="val -20606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Greatest value first</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7" name="AutoShape 22"/>
          <p:cNvSpPr>
            <a:spLocks noChangeArrowheads="1"/>
          </p:cNvSpPr>
          <p:nvPr/>
        </p:nvSpPr>
        <p:spPr bwMode="auto">
          <a:xfrm>
            <a:off x="1751012" y="5257800"/>
            <a:ext cx="3810000" cy="640710"/>
          </a:xfrm>
          <a:prstGeom prst="wedgeRoundRectCallout">
            <a:avLst>
              <a:gd name="adj1" fmla="val 43034"/>
              <a:gd name="adj2" fmla="val -20694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Sorting column</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627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648200"/>
            <a:ext cx="8938472" cy="820600"/>
          </a:xfrm>
        </p:spPr>
        <p:txBody>
          <a:bodyPr/>
          <a:lstStyle/>
          <a:p>
            <a:r>
              <a:rPr lang="en-US" dirty="0"/>
              <a:t>Writing Data in Tables</a:t>
            </a:r>
            <a:endParaRPr lang="bg-BG" dirty="0"/>
          </a:p>
        </p:txBody>
      </p:sp>
      <p:sp>
        <p:nvSpPr>
          <p:cNvPr id="4" name="Subtitle 3"/>
          <p:cNvSpPr>
            <a:spLocks noGrp="1"/>
          </p:cNvSpPr>
          <p:nvPr>
            <p:ph type="body" idx="1"/>
          </p:nvPr>
        </p:nvSpPr>
        <p:spPr>
          <a:xfrm>
            <a:off x="1446212" y="5602568"/>
            <a:ext cx="8938472" cy="688256"/>
          </a:xfrm>
        </p:spPr>
        <p:txBody>
          <a:bodyPr/>
          <a:lstStyle/>
          <a:p>
            <a:r>
              <a:rPr lang="en-US" dirty="0"/>
              <a:t>Using SQL INSERT</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5332412" y="2209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2360612" y="1676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7313612" y="1676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27656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The SQL </a:t>
            </a:r>
            <a:r>
              <a:rPr lang="en-US" sz="3000" b="1" dirty="0">
                <a:solidFill>
                  <a:schemeClr val="accent1"/>
                </a:solidFill>
                <a:latin typeface="Consolas" pitchFamily="49" charset="0"/>
              </a:rPr>
              <a:t>INSERT</a:t>
            </a:r>
            <a:r>
              <a:rPr lang="en-US" sz="3000" dirty="0"/>
              <a:t> command</a:t>
            </a:r>
          </a:p>
          <a:p>
            <a:pPr marL="357188" indent="-357188">
              <a:lnSpc>
                <a:spcPct val="100000"/>
              </a:lnSpc>
              <a:spcBef>
                <a:spcPts val="18000"/>
              </a:spcBef>
            </a:pPr>
            <a:r>
              <a:rPr lang="en-US" sz="3000" dirty="0">
                <a:solidFill>
                  <a:schemeClr val="accent1"/>
                </a:solidFill>
              </a:rPr>
              <a:t>Bulk data </a:t>
            </a:r>
            <a:r>
              <a:rPr lang="en-US" sz="3000" dirty="0"/>
              <a:t>can be recorded in a single query, separated by comma</a:t>
            </a:r>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6" name="Rectangle 4"/>
          <p:cNvSpPr>
            <a:spLocks noChangeArrowheads="1"/>
          </p:cNvSpPr>
          <p:nvPr/>
        </p:nvSpPr>
        <p:spPr bwMode="auto">
          <a:xfrm>
            <a:off x="684212" y="1905000"/>
            <a:ext cx="108204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towns`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(33, 'Paris');</a:t>
            </a:r>
          </a:p>
        </p:txBody>
      </p:sp>
      <p:sp>
        <p:nvSpPr>
          <p:cNvPr id="8" name="AutoShape 22"/>
          <p:cNvSpPr>
            <a:spLocks noChangeArrowheads="1"/>
          </p:cNvSpPr>
          <p:nvPr/>
        </p:nvSpPr>
        <p:spPr bwMode="auto">
          <a:xfrm>
            <a:off x="8235845" y="896089"/>
            <a:ext cx="3061134" cy="956145"/>
          </a:xfrm>
          <a:prstGeom prst="wedgeRoundRectCallout">
            <a:avLst>
              <a:gd name="adj1" fmla="val -69720"/>
              <a:gd name="adj2" fmla="val 6613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Values for</a:t>
            </a: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all columns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9" name="Rectangle 8"/>
          <p:cNvSpPr>
            <a:spLocks noChangeArrowheads="1"/>
          </p:cNvSpPr>
          <p:nvPr/>
        </p:nvSpPr>
        <p:spPr bwMode="auto">
          <a:xfrm>
            <a:off x="684212" y="4724400"/>
            <a:ext cx="108204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employees_projects</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VALUES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(229,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p>
        </p:txBody>
      </p:sp>
      <p:sp>
        <p:nvSpPr>
          <p:cNvPr id="10" name="Rectangle 4"/>
          <p:cNvSpPr>
            <a:spLocks noChangeArrowheads="1"/>
          </p:cNvSpPr>
          <p:nvPr/>
        </p:nvSpPr>
        <p:spPr bwMode="auto">
          <a:xfrm>
            <a:off x="684212" y="2809354"/>
            <a:ext cx="108204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 `start_date`)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('Reflective Jacket', </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NOW()</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22"/>
          <p:cNvSpPr>
            <a:spLocks noChangeArrowheads="1"/>
          </p:cNvSpPr>
          <p:nvPr/>
        </p:nvSpPr>
        <p:spPr bwMode="auto">
          <a:xfrm>
            <a:off x="9066212" y="2611740"/>
            <a:ext cx="2362200" cy="1079164"/>
          </a:xfrm>
          <a:prstGeom prst="wedgeRoundRectCallout">
            <a:avLst>
              <a:gd name="adj1" fmla="val -105672"/>
              <a:gd name="adj2" fmla="val -1688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Specify</a:t>
            </a: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columns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728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59107">
                                            <p:txEl>
                                              <p:pRg st="1" end="1"/>
                                            </p:txEl>
                                          </p:spTgt>
                                        </p:tgtEl>
                                        <p:attrNameLst>
                                          <p:attrName>style.visibility</p:attrName>
                                        </p:attrNameLst>
                                      </p:cBhvr>
                                      <p:to>
                                        <p:strVal val="visible"/>
                                      </p:to>
                                    </p:set>
                                    <p:animEffect transition="in" filter="fade">
                                      <p:cBhvr>
                                        <p:cTn id="25" dur="500"/>
                                        <p:tgtEl>
                                          <p:spTgt spid="559107">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You can use existing records to create a </a:t>
            </a:r>
            <a:r>
              <a:rPr lang="en-US" sz="3000" dirty="0">
                <a:solidFill>
                  <a:schemeClr val="accent1"/>
                </a:solidFill>
              </a:rPr>
              <a:t>new table</a:t>
            </a:r>
          </a:p>
          <a:p>
            <a:pPr marL="357188" indent="-357188">
              <a:lnSpc>
                <a:spcPct val="100000"/>
              </a:lnSpc>
              <a:spcBef>
                <a:spcPts val="18000"/>
              </a:spcBef>
            </a:pPr>
            <a:r>
              <a:rPr lang="en-US" sz="3000" dirty="0"/>
              <a:t>Or into an existing table</a:t>
            </a:r>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836613" y="4989621"/>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CONCAT(name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Restructuring</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NOW()</a:t>
            </a:r>
            <a:endPar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9" name="Rectangle 4"/>
          <p:cNvSpPr>
            <a:spLocks noChangeArrowheads="1"/>
          </p:cNvSpPr>
          <p:nvPr/>
        </p:nvSpPr>
        <p:spPr bwMode="auto">
          <a:xfrm>
            <a:off x="836613" y="1935828"/>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TABLE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`customer_contacts`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`customer_id`, `first_name`, `email`, `phone`</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`customers`;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AutoShape 22"/>
          <p:cNvSpPr>
            <a:spLocks noChangeArrowheads="1"/>
          </p:cNvSpPr>
          <p:nvPr/>
        </p:nvSpPr>
        <p:spPr bwMode="auto">
          <a:xfrm>
            <a:off x="7389812" y="1594638"/>
            <a:ext cx="3429000" cy="596911"/>
          </a:xfrm>
          <a:prstGeom prst="wedgeRoundRectCallout">
            <a:avLst>
              <a:gd name="adj1" fmla="val -82081"/>
              <a:gd name="adj2" fmla="val 43094"/>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New table name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1" name="AutoShape 22"/>
          <p:cNvSpPr>
            <a:spLocks noChangeArrowheads="1"/>
          </p:cNvSpPr>
          <p:nvPr/>
        </p:nvSpPr>
        <p:spPr bwMode="auto">
          <a:xfrm>
            <a:off x="4113212" y="3361100"/>
            <a:ext cx="3429000" cy="596911"/>
          </a:xfrm>
          <a:prstGeom prst="wedgeRoundRectCallout">
            <a:avLst>
              <a:gd name="adj1" fmla="val -58454"/>
              <a:gd name="adj2" fmla="val -94884"/>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Existing source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2" name="AutoShape 22"/>
          <p:cNvSpPr>
            <a:spLocks noChangeArrowheads="1"/>
          </p:cNvSpPr>
          <p:nvPr/>
        </p:nvSpPr>
        <p:spPr bwMode="auto">
          <a:xfrm>
            <a:off x="6003812" y="4127489"/>
            <a:ext cx="3762600" cy="596911"/>
          </a:xfrm>
          <a:prstGeom prst="wedgeRoundRectCallout">
            <a:avLst>
              <a:gd name="adj1" fmla="val -35677"/>
              <a:gd name="adj2" fmla="val 10792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List of columns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28477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9107">
                                            <p:txEl>
                                              <p:pRg st="1" end="1"/>
                                            </p:txEl>
                                          </p:spTgt>
                                        </p:tgtEl>
                                        <p:attrNameLst>
                                          <p:attrName>style.visibility</p:attrName>
                                        </p:attrNameLst>
                                      </p:cBhvr>
                                      <p:to>
                                        <p:strVal val="visible"/>
                                      </p:to>
                                    </p:set>
                                    <p:animEffect transition="in" filter="fade">
                                      <p:cBhvr>
                                        <p:cTn id="22" dur="500"/>
                                        <p:tgtEl>
                                          <p:spTgt spid="559107">
                                            <p:txEl>
                                              <p:pRg st="1" end="1"/>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559108"/>
                                        </p:tgtEl>
                                        <p:attrNameLst>
                                          <p:attrName>style.visibility</p:attrName>
                                        </p:attrNameLst>
                                      </p:cBhvr>
                                      <p:to>
                                        <p:strVal val="visible"/>
                                      </p:to>
                                    </p:set>
                                    <p:animEffect transition="in" filter="fade">
                                      <p:cBhvr>
                                        <p:cTn id="26" dur="500"/>
                                        <p:tgtEl>
                                          <p:spTgt spid="55910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animBg="1"/>
      <p:bldP spid="9"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Modifying Existing Records</a:t>
            </a:r>
          </a:p>
        </p:txBody>
      </p:sp>
      <p:sp>
        <p:nvSpPr>
          <p:cNvPr id="6" name="Text Placeholder 5"/>
          <p:cNvSpPr>
            <a:spLocks noGrp="1"/>
          </p:cNvSpPr>
          <p:nvPr>
            <p:ph type="body" idx="1"/>
          </p:nvPr>
        </p:nvSpPr>
        <p:spPr/>
        <p:txBody>
          <a:bodyPr/>
          <a:lstStyle/>
          <a:p>
            <a:r>
              <a:rPr lang="en-US" dirty="0"/>
              <a:t>Using SQL UPDATE and DELETE</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24</a:t>
            </a:fld>
            <a:endParaRPr lang="en-US" dirty="0"/>
          </a:p>
        </p:txBody>
      </p:sp>
      <p:pic>
        <p:nvPicPr>
          <p:cNvPr id="7" name="Picture 1"/>
          <p:cNvPicPr>
            <a:picLocks noChangeAspect="1" noChangeArrowheads="1"/>
          </p:cNvPicPr>
          <p:nvPr/>
        </p:nvPicPr>
        <p:blipFill>
          <a:blip r:embed="rId2" cstate="screen"/>
          <a:srcRect/>
          <a:stretch>
            <a:fillRect/>
          </a:stretch>
        </p:blipFill>
        <p:spPr bwMode="auto">
          <a:xfrm>
            <a:off x="3870080" y="1046684"/>
            <a:ext cx="4486764" cy="3372916"/>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2158376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tx2">
                    <a:lumMod val="75000"/>
                  </a:schemeClr>
                </a:solidFill>
                <a:latin typeface="Consolas" pitchFamily="49" charset="0"/>
              </a:rPr>
              <a:t>WHERE</a:t>
            </a:r>
            <a:r>
              <a:rPr lang="en-US" dirty="0"/>
              <a:t> clause!</a:t>
            </a:r>
          </a:p>
          <a:p>
            <a:pPr>
              <a:lnSpc>
                <a:spcPct val="100000"/>
              </a:lnSpc>
              <a:spcBef>
                <a:spcPts val="4800"/>
              </a:spcBef>
            </a:pPr>
            <a:r>
              <a:rPr lang="en-US" dirty="0"/>
              <a:t>Delete all rows from a table (works faster than </a:t>
            </a:r>
            <a:r>
              <a:rPr lang="en-US" b="1" dirty="0">
                <a:solidFill>
                  <a:schemeClr val="tx2">
                    <a:lumMod val="75000"/>
                  </a:schemeClr>
                </a:solidFill>
                <a:latin typeface="Consolas" panose="020B0609020204030204" pitchFamily="49" charset="0"/>
                <a:cs typeface="Consolas" panose="020B0609020204030204" pitchFamily="49" charset="0"/>
              </a:rPr>
              <a:t>DELETE)</a:t>
            </a:r>
            <a:endParaRPr lang="en-US"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1978026" y="1903732"/>
            <a:ext cx="8229596"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WHERE `employee_id`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1;</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6277" name="Rectangle 5"/>
          <p:cNvSpPr>
            <a:spLocks noChangeArrowheads="1"/>
          </p:cNvSpPr>
          <p:nvPr/>
        </p:nvSpPr>
        <p:spPr bwMode="auto">
          <a:xfrm>
            <a:off x="1979616" y="5334000"/>
            <a:ext cx="8229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TRUNCATE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TABLE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users;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9" name="AutoShape 22"/>
          <p:cNvSpPr>
            <a:spLocks noChangeArrowheads="1"/>
          </p:cNvSpPr>
          <p:nvPr/>
        </p:nvSpPr>
        <p:spPr bwMode="auto">
          <a:xfrm>
            <a:off x="7046428" y="1066800"/>
            <a:ext cx="2705333" cy="679926"/>
          </a:xfrm>
          <a:prstGeom prst="wedgeRoundRectCallout">
            <a:avLst>
              <a:gd name="adj1" fmla="val -93710"/>
              <a:gd name="adj2" fmla="val 155502"/>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Condition</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6250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6276"/>
                                        </p:tgtEl>
                                        <p:attrNameLst>
                                          <p:attrName>style.visibility</p:attrName>
                                        </p:attrNameLst>
                                      </p:cBhvr>
                                      <p:to>
                                        <p:strVal val="visible"/>
                                      </p:to>
                                    </p:set>
                                    <p:animEffect transition="in" filter="fade">
                                      <p:cBhvr>
                                        <p:cTn id="7" dur="500"/>
                                        <p:tgtEl>
                                          <p:spTgt spid="5662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66275">
                                            <p:txEl>
                                              <p:pRg st="1" end="1"/>
                                            </p:txEl>
                                          </p:spTgt>
                                        </p:tgtEl>
                                        <p:attrNameLst>
                                          <p:attrName>style.visibility</p:attrName>
                                        </p:attrNameLst>
                                      </p:cBhvr>
                                      <p:to>
                                        <p:strVal val="visible"/>
                                      </p:to>
                                    </p:set>
                                    <p:animEffect transition="in" filter="fade">
                                      <p:cBhvr>
                                        <p:cTn id="15" dur="500"/>
                                        <p:tgtEl>
                                          <p:spTgt spid="5662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66275">
                                            <p:txEl>
                                              <p:pRg st="2" end="2"/>
                                            </p:txEl>
                                          </p:spTgt>
                                        </p:tgtEl>
                                        <p:attrNameLst>
                                          <p:attrName>style.visibility</p:attrName>
                                        </p:attrNameLst>
                                      </p:cBhvr>
                                      <p:to>
                                        <p:strVal val="visible"/>
                                      </p:to>
                                    </p:set>
                                    <p:animEffect transition="in" filter="fade">
                                      <p:cBhvr>
                                        <p:cTn id="20" dur="500"/>
                                        <p:tgtEl>
                                          <p:spTgt spid="566275">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66277"/>
                                        </p:tgtEl>
                                        <p:attrNameLst>
                                          <p:attrName>style.visibility</p:attrName>
                                        </p:attrNameLst>
                                      </p:cBhvr>
                                      <p:to>
                                        <p:strVal val="visible"/>
                                      </p:to>
                                    </p:set>
                                    <p:animEffect transition="in" filter="fade">
                                      <p:cBhvr>
                                        <p:cTn id="24" dur="500"/>
                                        <p:tgtEl>
                                          <p:spTgt spid="566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t>The SQL </a:t>
            </a:r>
            <a:r>
              <a:rPr lang="en-US" b="1" dirty="0">
                <a:solidFill>
                  <a:schemeClr val="tx2">
                    <a:lumMod val="75000"/>
                  </a:schemeClr>
                </a:solidFill>
                <a:latin typeface="Consolas" pitchFamily="49" charset="0"/>
              </a:rPr>
              <a:t>UPDATE</a:t>
            </a:r>
            <a:r>
              <a:rPr lang="en-US" dirty="0"/>
              <a:t> command</a:t>
            </a:r>
          </a:p>
          <a:p>
            <a:pPr marL="357188" indent="-357188">
              <a:lnSpc>
                <a:spcPct val="100000"/>
              </a:lnSpc>
              <a:spcBef>
                <a:spcPts val="30000"/>
              </a:spcBef>
            </a:pPr>
            <a:r>
              <a:rPr lang="en-US" dirty="0"/>
              <a:t>Note: Don’t forget the </a:t>
            </a:r>
            <a:r>
              <a:rPr lang="en-US" b="1" dirty="0">
                <a:solidFill>
                  <a:schemeClr val="tx2">
                    <a:lumMod val="75000"/>
                  </a:schemeClr>
                </a:solidFill>
                <a:latin typeface="Consolas" pitchFamily="49" charset="0"/>
              </a:rPr>
              <a:t>WHERE</a:t>
            </a:r>
            <a:r>
              <a:rPr lang="en-US" dirty="0"/>
              <a:t> clause!</a:t>
            </a:r>
          </a:p>
        </p:txBody>
      </p:sp>
      <p:sp>
        <p:nvSpPr>
          <p:cNvPr id="562180" name="Rectangle 4"/>
          <p:cNvSpPr>
            <a:spLocks noChangeArrowheads="1"/>
          </p:cNvSpPr>
          <p:nvPr/>
        </p:nvSpPr>
        <p:spPr bwMode="auto">
          <a:xfrm>
            <a:off x="1668616" y="1981200"/>
            <a:ext cx="8845396" cy="12464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'Brown'</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`employee_id`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1;</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6" name="Rectangle 4"/>
          <p:cNvSpPr>
            <a:spLocks noChangeArrowheads="1"/>
          </p:cNvSpPr>
          <p:nvPr/>
        </p:nvSpPr>
        <p:spPr bwMode="auto">
          <a:xfrm>
            <a:off x="1254496" y="3657600"/>
            <a:ext cx="9673635"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1.10,</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`job_title`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CONCAT('Senior</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`job_title`)</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`department_id`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3;</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22"/>
          <p:cNvSpPr>
            <a:spLocks noChangeArrowheads="1"/>
          </p:cNvSpPr>
          <p:nvPr/>
        </p:nvSpPr>
        <p:spPr bwMode="auto">
          <a:xfrm>
            <a:off x="6091314" y="1551295"/>
            <a:ext cx="2705333" cy="679926"/>
          </a:xfrm>
          <a:prstGeom prst="wedgeRoundRectCallout">
            <a:avLst>
              <a:gd name="adj1" fmla="val -93605"/>
              <a:gd name="adj2" fmla="val 7822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New values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49308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fade">
                                      <p:cBhvr>
                                        <p:cTn id="7" dur="500"/>
                                        <p:tgtEl>
                                          <p:spTgt spid="562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2179">
                                            <p:txEl>
                                              <p:pRg st="1" end="1"/>
                                            </p:txEl>
                                          </p:spTgt>
                                        </p:tgtEl>
                                        <p:attrNameLst>
                                          <p:attrName>style.visibility</p:attrName>
                                        </p:attrNameLst>
                                      </p:cBhvr>
                                      <p:to>
                                        <p:strVal val="visible"/>
                                      </p:to>
                                    </p:set>
                                    <p:animEffect transition="in" filter="fade">
                                      <p:cBhvr>
                                        <p:cTn id="22" dur="500"/>
                                        <p:tgtEl>
                                          <p:spTgt spid="562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0"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p:cNvSpPr>
            <a:spLocks noGrp="1"/>
          </p:cNvSpPr>
          <p:nvPr>
            <p:ph idx="1"/>
          </p:nvPr>
        </p:nvSpPr>
        <p:spPr/>
        <p:txBody>
          <a:bodyPr/>
          <a:lstStyle/>
          <a:p>
            <a:r>
              <a:rPr lang="en-US" dirty="0"/>
              <a:t>Mark all unfinished Projects as being completed today</a:t>
            </a:r>
          </a:p>
          <a:p>
            <a:pPr lvl="1"/>
            <a:r>
              <a:rPr lang="en-US" dirty="0"/>
              <a:t>Hint: Unfinished projects have their </a:t>
            </a:r>
            <a:r>
              <a:rPr lang="en-US" noProof="1" smtClean="0"/>
              <a:t>end_date</a:t>
            </a:r>
            <a:r>
              <a:rPr lang="en-US" dirty="0" smtClean="0"/>
              <a:t> </a:t>
            </a:r>
            <a:r>
              <a:rPr lang="en-US" dirty="0"/>
              <a:t>set to </a:t>
            </a:r>
            <a:r>
              <a:rPr lang="en-US" dirty="0">
                <a:solidFill>
                  <a:schemeClr val="accent1"/>
                </a:solidFill>
              </a:rPr>
              <a:t>NULL</a:t>
            </a:r>
          </a:p>
          <a:p>
            <a:pPr>
              <a:spcBef>
                <a:spcPts val="234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2343223866"/>
              </p:ext>
            </p:extLst>
          </p:nvPr>
        </p:nvGraphicFramePr>
        <p:xfrm>
          <a:off x="1524114" y="2990088"/>
          <a:ext cx="3848100" cy="1962912"/>
        </p:xfrm>
        <a:graphic>
          <a:graphicData uri="http://schemas.openxmlformats.org/drawingml/2006/table">
            <a:tbl>
              <a:tblPr/>
              <a:tblGrid>
                <a:gridCol w="2392062">
                  <a:extLst>
                    <a:ext uri="{9D8B030D-6E8A-4147-A177-3AD203B41FA5}">
                      <a16:colId xmlns:a16="http://schemas.microsoft.com/office/drawing/2014/main" val="20000"/>
                    </a:ext>
                  </a:extLst>
                </a:gridCol>
                <a:gridCol w="1456038">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end_date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1266846967"/>
              </p:ext>
            </p:extLst>
          </p:nvPr>
        </p:nvGraphicFramePr>
        <p:xfrm>
          <a:off x="6589712" y="2990088"/>
          <a:ext cx="3848100" cy="1962912"/>
        </p:xfrm>
        <a:graphic>
          <a:graphicData uri="http://schemas.openxmlformats.org/drawingml/2006/table">
            <a:tbl>
              <a:tblPr/>
              <a:tblGrid>
                <a:gridCol w="2392062">
                  <a:extLst>
                    <a:ext uri="{9D8B030D-6E8A-4147-A177-3AD203B41FA5}">
                      <a16:colId xmlns:a16="http://schemas.microsoft.com/office/drawing/2014/main" val="20000"/>
                    </a:ext>
                  </a:extLst>
                </a:gridCol>
                <a:gridCol w="1456038">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end_date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2017-05-29</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2017-05-29</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2017-05-29</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713412" y="3552444"/>
            <a:ext cx="5334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681334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4" name="Title 3"/>
          <p:cNvSpPr>
            <a:spLocks noGrp="1"/>
          </p:cNvSpPr>
          <p:nvPr>
            <p:ph type="title"/>
          </p:nvPr>
        </p:nvSpPr>
        <p:spPr/>
        <p:txBody>
          <a:bodyPr/>
          <a:lstStyle/>
          <a:p>
            <a:r>
              <a:rPr lang="en-US" dirty="0"/>
              <a:t>Solution: Update Projects</a:t>
            </a:r>
          </a:p>
        </p:txBody>
      </p:sp>
      <p:sp>
        <p:nvSpPr>
          <p:cNvPr id="5" name="Rectangle 4"/>
          <p:cNvSpPr>
            <a:spLocks noChangeArrowheads="1"/>
          </p:cNvSpPr>
          <p:nvPr/>
        </p:nvSpPr>
        <p:spPr bwMode="auto">
          <a:xfrm>
            <a:off x="2052714" y="2848451"/>
            <a:ext cx="8083396"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6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`projects`</a:t>
            </a:r>
            <a:endPar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`end_date`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'2017-05-29'</a:t>
            </a:r>
            <a:endPar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`end_date`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IS </a:t>
            </a:r>
            <a:r>
              <a:rPr lang="en-US" sz="32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endPar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AutoShape 22"/>
          <p:cNvSpPr>
            <a:spLocks noChangeArrowheads="1"/>
          </p:cNvSpPr>
          <p:nvPr/>
        </p:nvSpPr>
        <p:spPr bwMode="auto">
          <a:xfrm>
            <a:off x="5865812" y="5029200"/>
            <a:ext cx="3962400" cy="1066800"/>
          </a:xfrm>
          <a:prstGeom prst="wedgeRoundRectCallout">
            <a:avLst>
              <a:gd name="adj1" fmla="val -45723"/>
              <a:gd name="adj2" fmla="val -10571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Filter only records</a:t>
            </a:r>
          </a:p>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with </a:t>
            </a:r>
            <a:r>
              <a:rPr lang="en-US" sz="2800" noProof="1">
                <a:solidFill>
                  <a:schemeClr val="accent1"/>
                </a:solidFill>
                <a:effectLst>
                  <a:outerShdw blurRad="38100" dist="38100" dir="2700000" algn="tl">
                    <a:srgbClr val="000000">
                      <a:alpha val="43137"/>
                    </a:srgbClr>
                  </a:outerShdw>
                </a:effectLst>
                <a:cs typeface="Consolas" panose="020B0609020204030204" pitchFamily="49" charset="0"/>
              </a:rPr>
              <a:t>no value</a:t>
            </a:r>
            <a:endParaRPr lang="bg-BG" sz="2800" noProof="1">
              <a:solidFill>
                <a:schemeClr val="accent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100362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29</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en-US" sz="3200" dirty="0" smtClean="0"/>
              <a:t>SQL </a:t>
            </a:r>
            <a:r>
              <a:rPr lang="en-US" sz="3200" dirty="0"/>
              <a:t>is the language of </a:t>
            </a:r>
            <a:r>
              <a:rPr lang="en-US" sz="3200" dirty="0" smtClean="0"/>
              <a:t>MySQL </a:t>
            </a:r>
            <a:r>
              <a:rPr lang="en-US" sz="3200" dirty="0"/>
              <a:t>Server</a:t>
            </a:r>
          </a:p>
          <a:p>
            <a:pPr>
              <a:lnSpc>
                <a:spcPct val="100000"/>
              </a:lnSpc>
              <a:spcBef>
                <a:spcPts val="13800"/>
              </a:spcBef>
            </a:pPr>
            <a:r>
              <a:rPr lang="en-US" sz="3200" dirty="0"/>
              <a:t>Queries provide a flexible and powerful</a:t>
            </a:r>
            <a:br>
              <a:rPr lang="en-US" sz="3200" dirty="0"/>
            </a:br>
            <a:r>
              <a:rPr lang="en-US" sz="3200" dirty="0"/>
              <a:t>method to manipulate records</a:t>
            </a: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12" y="1174840"/>
            <a:ext cx="3791856" cy="28130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684211" y="1981198"/>
            <a:ext cx="6349235"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'2006-01-01';</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9" name="Picture 2" descr="http://computertrainingcenters.com/wp-content/uploads/2014/05/sql_icon_by_raisch-d3ax2i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smtClean="0"/>
              <a:t>#MYSQL</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smtClean="0"/>
              <a:t>Basic </a:t>
            </a:r>
            <a:r>
              <a:rPr lang="en-US" dirty="0"/>
              <a:t>CRUD in MySQL Server</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603656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31</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11423650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9" tooltip="Software University @ Facebook"/>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10075536" y="3512062"/>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109334" y="4876800"/>
            <a:ext cx="970156" cy="965726"/>
          </a:xfrm>
          <a:prstGeom prst="rect">
            <a:avLst/>
          </a:prstGeom>
        </p:spPr>
      </p:pic>
      <p:pic>
        <p:nvPicPr>
          <p:cNvPr id="5" name="Picture 4">
            <a:hlinkClick r:id="rId4"/>
          </p:cNvPr>
          <p:cNvPicPr>
            <a:picLocks noChangeAspect="1"/>
          </p:cNvPicPr>
          <p:nvPr/>
        </p:nvPicPr>
        <p:blipFill>
          <a:blip r:embed="rId12"/>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1363243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 Basics</a:t>
            </a:r>
          </a:p>
        </p:txBody>
      </p:sp>
      <p:sp>
        <p:nvSpPr>
          <p:cNvPr id="6" name="Text Placeholder 5"/>
          <p:cNvSpPr>
            <a:spLocks noGrp="1"/>
          </p:cNvSpPr>
          <p:nvPr>
            <p:ph type="body" idx="1"/>
          </p:nvPr>
        </p:nvSpPr>
        <p:spPr/>
        <p:txBody>
          <a:bodyPr/>
          <a:lstStyle/>
          <a:p>
            <a:r>
              <a:rPr lang="en-US" dirty="0"/>
              <a:t>SQL </a:t>
            </a:r>
            <a:r>
              <a:rPr lang="en-US" dirty="0" smtClean="0"/>
              <a:t>Introduction</a:t>
            </a:r>
            <a:endParaRPr lang="en-US" dirty="0"/>
          </a:p>
        </p:txBody>
      </p:sp>
      <p:pic>
        <p:nvPicPr>
          <p:cNvPr id="4" name="Picture 2" descr="http://www.pre.nl/image/download.jpg"/>
          <p:cNvPicPr>
            <a:picLocks noChangeAspect="1" noChangeArrowheads="1"/>
          </p:cNvPicPr>
          <p:nvPr/>
        </p:nvPicPr>
        <p:blipFill>
          <a:blip r:embed="rId2" cstate="screen"/>
          <a:srcRect/>
          <a:stretch>
            <a:fillRect/>
          </a:stretch>
        </p:blipFill>
        <p:spPr bwMode="auto">
          <a:xfrm>
            <a:off x="5637212" y="1449578"/>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2" descr="http://developer.mimer.com/images/tools/sqldeveloperLogoS.jpg"/>
          <p:cNvPicPr>
            <a:picLocks noChangeAspect="1" noChangeArrowheads="1"/>
          </p:cNvPicPr>
          <p:nvPr/>
        </p:nvPicPr>
        <p:blipFill>
          <a:blip r:embed="rId3" cstate="screen"/>
          <a:srcRect/>
          <a:stretch>
            <a:fillRect/>
          </a:stretch>
        </p:blipFill>
        <p:spPr bwMode="auto">
          <a:xfrm>
            <a:off x="3046412" y="2520696"/>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87135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a:t>
            </a:r>
            <a:r>
              <a:rPr lang="en-US" dirty="0" smtClean="0"/>
              <a:t>is SQL?</a:t>
            </a:r>
            <a:endParaRPr lang="bg-BG" dirty="0"/>
          </a:p>
        </p:txBody>
      </p:sp>
      <p:sp>
        <p:nvSpPr>
          <p:cNvPr id="483331" name="Rectangle 3"/>
          <p:cNvSpPr>
            <a:spLocks noGrp="1" noChangeArrowheads="1"/>
          </p:cNvSpPr>
          <p:nvPr>
            <p:ph idx="1"/>
          </p:nvPr>
        </p:nvSpPr>
        <p:spPr/>
        <p:txBody>
          <a:bodyPr>
            <a:normAutofit/>
          </a:bodyPr>
          <a:lstStyle/>
          <a:p>
            <a:pPr marL="304747" lvl="1" indent="-304747">
              <a:lnSpc>
                <a:spcPct val="95000"/>
              </a:lnSpc>
              <a:buClr>
                <a:srgbClr val="F2B254"/>
              </a:buClr>
              <a:buSzPct val="100000"/>
            </a:pPr>
            <a:r>
              <a:rPr lang="en-US" sz="3400" dirty="0"/>
              <a:t>Structured Query Language </a:t>
            </a:r>
            <a:r>
              <a:rPr lang="en-US" sz="3400" dirty="0">
                <a:solidFill>
                  <a:schemeClr val="accent5">
                    <a:lumMod val="20000"/>
                    <a:lumOff val="80000"/>
                  </a:schemeClr>
                </a:solidFill>
              </a:rPr>
              <a:t>(</a:t>
            </a:r>
            <a:r>
              <a:rPr lang="en-US" sz="3400" b="1" dirty="0">
                <a:solidFill>
                  <a:schemeClr val="tx2">
                    <a:lumMod val="75000"/>
                  </a:schemeClr>
                </a:solidFill>
                <a:latin typeface="Consolas" panose="020B0609020204030204" pitchFamily="49" charset="0"/>
                <a:cs typeface="Consolas" panose="020B0609020204030204" pitchFamily="49" charset="0"/>
              </a:rPr>
              <a:t>SQL</a:t>
            </a:r>
            <a:r>
              <a:rPr lang="en-US" sz="3400" dirty="0">
                <a:solidFill>
                  <a:schemeClr val="accent5">
                    <a:lumMod val="20000"/>
                    <a:lumOff val="80000"/>
                  </a:schemeClr>
                </a:solidFill>
              </a:rPr>
              <a:t>) – </a:t>
            </a:r>
            <a:r>
              <a:rPr lang="en-US" sz="3400" dirty="0">
                <a:hlinkClick r:id="rId2"/>
              </a:rPr>
              <a:t>en.wikipedia.org/wiki/SQL</a:t>
            </a:r>
            <a:endParaRPr lang="en-US" sz="3400" dirty="0"/>
          </a:p>
          <a:p>
            <a:pPr lvl="1">
              <a:lnSpc>
                <a:spcPct val="95000"/>
              </a:lnSpc>
            </a:pPr>
            <a:r>
              <a:rPr lang="en-US" dirty="0">
                <a:solidFill>
                  <a:schemeClr val="accent1"/>
                </a:solidFill>
              </a:rPr>
              <a:t>Declarative</a:t>
            </a:r>
            <a:r>
              <a:rPr lang="en-US" dirty="0"/>
              <a:t> language for working with </a:t>
            </a:r>
            <a:r>
              <a:rPr lang="en-US" dirty="0">
                <a:solidFill>
                  <a:schemeClr val="accent1"/>
                </a:solidFill>
              </a:rPr>
              <a:t>relational data</a:t>
            </a:r>
          </a:p>
          <a:p>
            <a:pPr lvl="1">
              <a:lnSpc>
                <a:spcPct val="95000"/>
              </a:lnSpc>
            </a:pPr>
            <a:r>
              <a:rPr lang="en-US" dirty="0"/>
              <a:t>Meant to be as close to regular English as possible</a:t>
            </a:r>
          </a:p>
          <a:p>
            <a:pPr lvl="1">
              <a:lnSpc>
                <a:spcPct val="95000"/>
              </a:lnSpc>
            </a:pPr>
            <a:r>
              <a:rPr lang="en-US" dirty="0"/>
              <a:t>Supports definition, manipulation and access control of records</a:t>
            </a:r>
          </a:p>
          <a:p>
            <a:pPr marL="377887" lvl="1" indent="0">
              <a:lnSpc>
                <a:spcPct val="95000"/>
              </a:lnSpc>
              <a:buNone/>
            </a:pP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2906355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animEffect transition="in" filter="fade">
                                      <p:cBhvr>
                                        <p:cTn id="7" dur="500"/>
                                        <p:tgtEl>
                                          <p:spTgt spid="483331">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animEffect transition="in" filter="fade">
                                      <p:cBhvr>
                                        <p:cTn id="11" dur="500"/>
                                        <p:tgtEl>
                                          <p:spTgt spid="483331">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animEffect transition="in" filter="fade">
                                      <p:cBhvr>
                                        <p:cTn id="15" dur="500"/>
                                        <p:tgtEl>
                                          <p:spTgt spid="483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Few Examples</a:t>
            </a:r>
            <a:endParaRPr lang="bg-BG" dirty="0"/>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first_name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job_title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'2006-01-01</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7" name="Rectangle 5"/>
          <p:cNvSpPr>
            <a:spLocks noChangeArrowheads="1"/>
          </p:cNvSpPr>
          <p:nvPr/>
        </p:nvSpPr>
        <p:spPr bwMode="auto">
          <a:xfrm>
            <a:off x="685802" y="1968500"/>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start_date='2003-06-01';</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8" name="Rectangle 6"/>
          <p:cNvSpPr>
            <a:spLocks noChangeArrowheads="1"/>
          </p:cNvSpPr>
          <p:nvPr/>
        </p:nvSpPr>
        <p:spPr bwMode="auto">
          <a:xfrm>
            <a:off x="685802"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end_date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'2006-08-31</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'2006-01-01';</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start_date =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'2006-01-01';</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animEffect transition="in" filter="fade">
                                      <p:cBhvr>
                                        <p:cTn id="7" dur="500"/>
                                        <p:tgtEl>
                                          <p:spTgt spid="4843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4356"/>
                                        </p:tgtEl>
                                        <p:attrNameLst>
                                          <p:attrName>style.visibility</p:attrName>
                                        </p:attrNameLst>
                                      </p:cBhvr>
                                      <p:to>
                                        <p:strVal val="visible"/>
                                      </p:to>
                                    </p:set>
                                    <p:animEffect transition="in" filter="fade">
                                      <p:cBhvr>
                                        <p:cTn id="12" dur="500"/>
                                        <p:tgtEl>
                                          <p:spTgt spid="4843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fade">
                                      <p:cBhvr>
                                        <p:cTn id="17" dur="500"/>
                                        <p:tgtEl>
                                          <p:spTgt spid="4843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4359"/>
                                        </p:tgtEl>
                                        <p:attrNameLst>
                                          <p:attrName>style.visibility</p:attrName>
                                        </p:attrNameLst>
                                      </p:cBhvr>
                                      <p:to>
                                        <p:strVal val="visible"/>
                                      </p:to>
                                    </p:set>
                                    <p:animEffect transition="in" filter="fade">
                                      <p:cBhvr>
                                        <p:cTn id="22" dur="500"/>
                                        <p:tgtEl>
                                          <p:spTgt spid="48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Retrieving Data</a:t>
            </a:r>
          </a:p>
        </p:txBody>
      </p:sp>
      <p:sp>
        <p:nvSpPr>
          <p:cNvPr id="6" name="Text Placeholder 5"/>
          <p:cNvSpPr>
            <a:spLocks noGrp="1"/>
          </p:cNvSpPr>
          <p:nvPr>
            <p:ph type="body" idx="1"/>
          </p:nvPr>
        </p:nvSpPr>
        <p:spPr/>
        <p:txBody>
          <a:bodyPr/>
          <a:lstStyle/>
          <a:p>
            <a:r>
              <a:rPr lang="en-US" dirty="0"/>
              <a:t>Using SQL SELECT</a:t>
            </a:r>
          </a:p>
        </p:txBody>
      </p:sp>
      <p:pic>
        <p:nvPicPr>
          <p:cNvPr id="7" name="Picture 2" descr="http://computertrainingcenters.com/wp-content/uploads/2014/05/sql_icon_by_raisch-d3ax2i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884" y="1118870"/>
            <a:ext cx="4625128" cy="398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20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1" name="Group 10"/>
          <p:cNvGrpSpPr/>
          <p:nvPr/>
        </p:nvGrpSpPr>
        <p:grpSpPr>
          <a:xfrm>
            <a:off x="6191248" y="1116268"/>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Selection</a:t>
              </a: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rows</a:t>
              </a:r>
            </a:p>
          </p:txBody>
        </p:sp>
      </p:grpSp>
      <p:grpSp>
        <p:nvGrpSpPr>
          <p:cNvPr id="10" name="Group 9"/>
          <p:cNvGrpSpPr/>
          <p:nvPr/>
        </p:nvGrpSpPr>
        <p:grpSpPr>
          <a:xfrm>
            <a:off x="1127124" y="1125792"/>
            <a:ext cx="4738688" cy="2912808"/>
            <a:chOff x="1127124" y="1125792"/>
            <a:chExt cx="4738688" cy="2912808"/>
          </a:xfrm>
        </p:grpSpPr>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 name="Group 5"/>
            <p:cNvGrpSpPr/>
            <p:nvPr/>
          </p:nvGrpSpPr>
          <p:grpSpPr>
            <a:xfrm>
              <a:off x="2438399" y="2355851"/>
              <a:ext cx="1889125" cy="1377949"/>
              <a:chOff x="2438399" y="2355851"/>
              <a:chExt cx="1889125" cy="1377949"/>
            </a:xfrm>
          </p:grpSpPr>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Projection</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columns</a:t>
              </a:r>
            </a:p>
          </p:txBody>
        </p:sp>
      </p:grpSp>
      <p:grpSp>
        <p:nvGrpSpPr>
          <p:cNvPr id="12" name="Group 11"/>
          <p:cNvGrpSpPr/>
          <p:nvPr/>
        </p:nvGrpSpPr>
        <p:grpSpPr>
          <a:xfrm>
            <a:off x="1127124" y="4335209"/>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Join</a:t>
              </a:r>
            </a:p>
            <a:p>
              <a:pPr>
                <a:lnSpc>
                  <a:spcPct val="100000"/>
                </a:lnSpc>
              </a:pPr>
              <a:r>
                <a:rPr lang="en-US" sz="28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800" b="1" dirty="0">
                  <a:solidFill>
                    <a:srgbClr val="EBFFD2"/>
                  </a:solidFill>
                  <a:effectLst>
                    <a:outerShdw blurRad="38100" dist="38100" dir="2700000" algn="tl">
                      <a:srgbClr val="000000">
                        <a:alpha val="43137"/>
                      </a:srgbClr>
                    </a:outerShdw>
                  </a:effectLst>
                </a:rPr>
                <a:t>some column</a:t>
              </a:r>
            </a:p>
          </p:txBody>
        </p:sp>
      </p:grpSp>
      <p:sp>
        <p:nvSpPr>
          <p:cNvPr id="4" name="Slide Number Placeholder 3"/>
          <p:cNvSpPr>
            <a:spLocks noGrp="1"/>
          </p:cNvSpPr>
          <p:nvPr>
            <p:ph type="sldNum" sz="quarter" idx="4"/>
          </p:nvPr>
        </p:nvSpPr>
        <p:spPr/>
        <p:txBody>
          <a:body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22732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en-US" dirty="0"/>
              <a:t>Selecting all columns from the </a:t>
            </a:r>
            <a:r>
              <a:rPr lang="en-US" dirty="0" smtClean="0"/>
              <a:t>"departments</a:t>
            </a:r>
            <a:r>
              <a:rPr lang="en-US" dirty="0"/>
              <a:t>"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1217612" y="5176130"/>
            <a:ext cx="4953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rPr>
              <a:t>SELECT </a:t>
            </a:r>
            <a:r>
              <a:rPr lang="en-US" sz="2600" b="1" noProof="1" smtClean="0">
                <a:solidFill>
                  <a:schemeClr val="tx2"/>
                </a:solidFill>
                <a:effectLst>
                  <a:outerShdw blurRad="38100" dist="38100" dir="2700000" algn="tl">
                    <a:srgbClr val="000000">
                      <a:alpha val="43137"/>
                    </a:srgbClr>
                  </a:outerShdw>
                </a:effectLst>
                <a:latin typeface="Consolas" pitchFamily="49" charset="0"/>
              </a:rPr>
              <a:t>department_id, name</a:t>
            </a:r>
            <a:endParaRPr lang="en-US" sz="2600" b="1" noProof="1">
              <a:solidFill>
                <a:schemeClr val="tx2"/>
              </a:solidFill>
              <a:effectLst>
                <a:outerShdw blurRad="38100" dist="38100" dir="2700000" algn="tl">
                  <a:srgbClr val="000000">
                    <a:alpha val="43137"/>
                  </a:srgbClr>
                </a:outerShdw>
              </a:effectLst>
              <a:latin typeface="Consolas" pitchFamily="49" charset="0"/>
            </a:endParaRP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smtClean="0">
                <a:solidFill>
                  <a:schemeClr val="tx2"/>
                </a:solidFill>
                <a:effectLst>
                  <a:outerShdw blurRad="38100" dist="38100" dir="2700000" algn="tl">
                    <a:srgbClr val="000000">
                      <a:alpha val="43137"/>
                    </a:srgbClr>
                  </a:outerShdw>
                </a:effectLst>
                <a:latin typeface="Consolas" pitchFamily="49" charset="0"/>
              </a:rPr>
              <a:t>departments</a:t>
            </a:r>
            <a:endParaRPr lang="en-US" sz="2600" b="1" noProof="1">
              <a:solidFill>
                <a:schemeClr val="tx2"/>
              </a:solidFill>
              <a:effectLst>
                <a:outerShdw blurRad="38100" dist="38100" dir="2700000" algn="tl">
                  <a:srgbClr val="000000">
                    <a:alpha val="43137"/>
                  </a:srgbClr>
                </a:outerShdw>
              </a:effectLst>
              <a:latin typeface="Consolas" pitchFamily="49" charset="0"/>
            </a:endParaRPr>
          </a:p>
        </p:txBody>
      </p:sp>
      <p:graphicFrame>
        <p:nvGraphicFramePr>
          <p:cNvPr id="496646" name="Group 6"/>
          <p:cNvGraphicFramePr>
            <a:graphicFrameLocks noGrp="1"/>
          </p:cNvGraphicFramePr>
          <p:nvPr>
            <p:extLst>
              <p:ext uri="{D42A27DB-BD31-4B8C-83A1-F6EECF244321}">
                <p14:modId xmlns:p14="http://schemas.microsoft.com/office/powerpoint/2010/main" val="1453794897"/>
              </p:ext>
            </p:extLst>
          </p:nvPr>
        </p:nvGraphicFramePr>
        <p:xfrm>
          <a:off x="2360612"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department_id</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manager_id</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3326240065"/>
              </p:ext>
            </p:extLst>
          </p:nvPr>
        </p:nvGraphicFramePr>
        <p:xfrm>
          <a:off x="7022660"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department_id</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9" name="AutoShape 22"/>
          <p:cNvSpPr>
            <a:spLocks noChangeArrowheads="1"/>
          </p:cNvSpPr>
          <p:nvPr/>
        </p:nvSpPr>
        <p:spPr bwMode="auto">
          <a:xfrm>
            <a:off x="684212" y="2755889"/>
            <a:ext cx="4038600" cy="1054111"/>
          </a:xfrm>
          <a:prstGeom prst="wedgeRoundRectCallout">
            <a:avLst>
              <a:gd name="adj1" fmla="val 26804"/>
              <a:gd name="adj2" fmla="val -10351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List of columns</a:t>
            </a: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r>
              <a:rPr lang="en-US" sz="2800" b="1" noProof="1">
                <a:solidFill>
                  <a:schemeClr val="accent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for everything)</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0" name="AutoShape 22"/>
          <p:cNvSpPr>
            <a:spLocks noChangeArrowheads="1"/>
          </p:cNvSpPr>
          <p:nvPr/>
        </p:nvSpPr>
        <p:spPr bwMode="auto">
          <a:xfrm>
            <a:off x="5967158" y="2755889"/>
            <a:ext cx="3022854" cy="646687"/>
          </a:xfrm>
          <a:prstGeom prst="wedgeRoundRectCallout">
            <a:avLst>
              <a:gd name="adj1" fmla="val -45213"/>
              <a:gd name="adj2" fmla="val -13098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Table name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3" name="Arrow: Right 2"/>
          <p:cNvSpPr/>
          <p:nvPr/>
        </p:nvSpPr>
        <p:spPr>
          <a:xfrm>
            <a:off x="6380476" y="5319890"/>
            <a:ext cx="381000" cy="60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985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fade">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6646"/>
                                        </p:tgtEl>
                                        <p:attrNameLst>
                                          <p:attrName>style.visibility</p:attrName>
                                        </p:attrNameLst>
                                      </p:cBhvr>
                                      <p:to>
                                        <p:strVal val="visible"/>
                                      </p:to>
                                    </p:set>
                                    <p:animEffect transition="in" filter="fade">
                                      <p:cBhvr>
                                        <p:cTn id="22" dur="500"/>
                                        <p:tgtEl>
                                          <p:spTgt spid="496646"/>
                                        </p:tgtEl>
                                      </p:cBhvr>
                                    </p:animEffect>
                                  </p:childTnLst>
                                </p:cTn>
                              </p:par>
                              <p:par>
                                <p:cTn id="23" presetID="10" presetClass="exit" presetSubtype="0" fill="hold" grpId="1"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96643">
                                            <p:txEl>
                                              <p:pRg st="5" end="5"/>
                                            </p:txEl>
                                          </p:spTgt>
                                        </p:tgtEl>
                                        <p:attrNameLst>
                                          <p:attrName>style.visibility</p:attrName>
                                        </p:attrNameLst>
                                      </p:cBhvr>
                                      <p:to>
                                        <p:strVal val="visible"/>
                                      </p:to>
                                    </p:set>
                                    <p:animEffect transition="in" filter="fade">
                                      <p:cBhvr>
                                        <p:cTn id="33" dur="500"/>
                                        <p:tgtEl>
                                          <p:spTgt spid="496643">
                                            <p:txEl>
                                              <p:pRg st="5" end="5"/>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96645"/>
                                        </p:tgtEl>
                                        <p:attrNameLst>
                                          <p:attrName>style.visibility</p:attrName>
                                        </p:attrNameLst>
                                      </p:cBhvr>
                                      <p:to>
                                        <p:strVal val="visible"/>
                                      </p:to>
                                    </p:set>
                                    <p:animEffect transition="in" filter="fade">
                                      <p:cBhvr>
                                        <p:cTn id="37" dur="500"/>
                                        <p:tgtEl>
                                          <p:spTgt spid="496645"/>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496672"/>
                                        </p:tgtEl>
                                        <p:attrNameLst>
                                          <p:attrName>style.visibility</p:attrName>
                                        </p:attrNameLst>
                                      </p:cBhvr>
                                      <p:to>
                                        <p:strVal val="visible"/>
                                      </p:to>
                                    </p:set>
                                    <p:animEffect transition="in" filter="fade">
                                      <p:cBhvr>
                                        <p:cTn id="45" dur="500"/>
                                        <p:tgtEl>
                                          <p:spTgt spid="496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P spid="496645" grpId="0" animBg="1"/>
      <p:bldP spid="9" grpId="0" animBg="1"/>
      <p:bldP spid="9" grpId="1" animBg="1"/>
      <p:bldP spid="10" grpId="0" animBg="1"/>
      <p:bldP spid="10" grpId="1" animBg="1"/>
      <p:bldP spid="3"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2513</TotalTime>
  <Words>2535</Words>
  <Application>Microsoft Office PowerPoint</Application>
  <PresentationFormat>Custom</PresentationFormat>
  <Paragraphs>422</Paragraphs>
  <Slides>32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Consolas</vt:lpstr>
      <vt:lpstr>Courier New</vt:lpstr>
      <vt:lpstr>Times</vt:lpstr>
      <vt:lpstr>Wingdings</vt:lpstr>
      <vt:lpstr>Wingdings 2</vt:lpstr>
      <vt:lpstr>SoftUni 16x9</vt:lpstr>
      <vt:lpstr>Basic CRUD in MySQL Server</vt:lpstr>
      <vt:lpstr>Table of Contents</vt:lpstr>
      <vt:lpstr>Questions</vt:lpstr>
      <vt:lpstr>Query Basics</vt:lpstr>
      <vt:lpstr>What is SQL?</vt:lpstr>
      <vt:lpstr>SQL – Few Examples</vt:lpstr>
      <vt:lpstr>Retrieving Data</vt:lpstr>
      <vt:lpstr>Capabilities of SQL SELECT </vt:lpstr>
      <vt:lpstr>SELECT – Example</vt:lpstr>
      <vt:lpstr>Column Aliases</vt:lpstr>
      <vt:lpstr>Concatenation</vt:lpstr>
      <vt:lpstr>Problem: Employee Summary</vt:lpstr>
      <vt:lpstr>Solution: Employee Summary</vt:lpstr>
      <vt:lpstr>Filtering the Selected Rows</vt:lpstr>
      <vt:lpstr>Other Comparison Conditions</vt:lpstr>
      <vt:lpstr>Comparing with NULL</vt:lpstr>
      <vt:lpstr>Sorting with ORDER BY</vt:lpstr>
      <vt:lpstr>Views</vt:lpstr>
      <vt:lpstr>Problem: Highest Peak</vt:lpstr>
      <vt:lpstr>Solution: Highest Peak</vt:lpstr>
      <vt:lpstr>Writing Data in Tables</vt:lpstr>
      <vt:lpstr>Inserting Data</vt:lpstr>
      <vt:lpstr>Inserting Data (2)</vt:lpstr>
      <vt:lpstr>Modifying Existing Records</vt:lpstr>
      <vt:lpstr>Deleting Data</vt:lpstr>
      <vt:lpstr>Updating Data</vt:lpstr>
      <vt:lpstr>Problem: Update Projects</vt:lpstr>
      <vt:lpstr>Solution: Update Projects</vt:lpstr>
      <vt:lpstr>Summary</vt:lpstr>
      <vt:lpstr>Basic CRUD in MySQL Server</vt:lpstr>
      <vt:lpstr>License</vt:lpstr>
      <vt:lpstr>Free Trainings @ Software University</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Иван Иванов</cp:lastModifiedBy>
  <cp:revision>119</cp:revision>
  <dcterms:created xsi:type="dcterms:W3CDTF">2014-01-02T17:00:34Z</dcterms:created>
  <dcterms:modified xsi:type="dcterms:W3CDTF">2017-05-29T06:54:47Z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