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452" r:id="rId4"/>
    <p:sldId id="544" r:id="rId5"/>
    <p:sldId id="559" r:id="rId6"/>
    <p:sldId id="560" r:id="rId7"/>
    <p:sldId id="588" r:id="rId8"/>
    <p:sldId id="561" r:id="rId9"/>
    <p:sldId id="562" r:id="rId10"/>
    <p:sldId id="563" r:id="rId11"/>
    <p:sldId id="564" r:id="rId12"/>
    <p:sldId id="569" r:id="rId13"/>
    <p:sldId id="573" r:id="rId14"/>
    <p:sldId id="565" r:id="rId15"/>
    <p:sldId id="566" r:id="rId16"/>
    <p:sldId id="568" r:id="rId17"/>
    <p:sldId id="587" r:id="rId18"/>
    <p:sldId id="574" r:id="rId19"/>
    <p:sldId id="570" r:id="rId20"/>
    <p:sldId id="575" r:id="rId21"/>
    <p:sldId id="571" r:id="rId22"/>
    <p:sldId id="572" r:id="rId23"/>
    <p:sldId id="589" r:id="rId24"/>
    <p:sldId id="576" r:id="rId25"/>
    <p:sldId id="546" r:id="rId26"/>
    <p:sldId id="554" r:id="rId27"/>
    <p:sldId id="555" r:id="rId28"/>
    <p:sldId id="590" r:id="rId29"/>
    <p:sldId id="548" r:id="rId30"/>
    <p:sldId id="549" r:id="rId31"/>
    <p:sldId id="580" r:id="rId32"/>
    <p:sldId id="581" r:id="rId33"/>
    <p:sldId id="591" r:id="rId34"/>
    <p:sldId id="557" r:id="rId35"/>
    <p:sldId id="550" r:id="rId36"/>
    <p:sldId id="584" r:id="rId37"/>
    <p:sldId id="585" r:id="rId38"/>
    <p:sldId id="552" r:id="rId39"/>
    <p:sldId id="582" r:id="rId40"/>
    <p:sldId id="583" r:id="rId41"/>
    <p:sldId id="592" r:id="rId42"/>
    <p:sldId id="558" r:id="rId43"/>
    <p:sldId id="579" r:id="rId44"/>
    <p:sldId id="486" r:id="rId45"/>
    <p:sldId id="586" r:id="rId46"/>
    <p:sldId id="514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8" d="100"/>
          <a:sy n="68" d="100"/>
        </p:scale>
        <p:origin x="412" y="5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6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Stacks and Queues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1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6470719" y="3825640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89232" y="551660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14655" y="2608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stack, but </a:t>
            </a:r>
            <a:r>
              <a:rPr lang="en-US" sz="3400" b="1" kern="1200" dirty="0">
                <a:solidFill>
                  <a:schemeClr val="tx1"/>
                </a:solidFill>
                <a:cs typeface="Consolas" panose="020B0609020204030204" pitchFamily="49" charset="0"/>
              </a:rPr>
              <a:t>does not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remove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3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-0.23895 C -0.00013 -0.34582 0.06201 -0.47791 0.11243 -0.47791 L 0.22486 -0.47791 " pathEditMode="relative" rAng="-5400000" ptsTypes="FfFF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6" y="-238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</a:t>
            </a:r>
            <a:r>
              <a:rPr lang="en-US" dirty="0"/>
              <a:t> an input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Reverses</a:t>
            </a:r>
            <a:r>
              <a:rPr lang="en-US" dirty="0"/>
              <a:t>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a 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Reversing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607128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Learning Java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Stacks and Queues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avaJ gninraeL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seueuQ dna skcatS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929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Reversing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inputString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ArrayDeque&lt;Character&gt;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reversed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(Character ch : inputString.toCharArray())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reversed.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(!reversed.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System.out.print(reversed.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47012" y="4971758"/>
            <a:ext cx="2667000" cy="1163418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180011" y="2515948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995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0932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6812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0812" y="297180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0812" y="3891280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0812" y="4953000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eek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2283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42090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68507" y="3003064"/>
            <a:ext cx="6651810" cy="1803072"/>
            <a:chOff x="2130418" y="3003064"/>
            <a:chExt cx="6651810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30418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86828" y="3003064"/>
              <a:ext cx="1295400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86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709171" y="3124200"/>
            <a:ext cx="2071652" cy="1163418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80012" y="4572000"/>
            <a:ext cx="2971800" cy="1455336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String.valueOf(first + second)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String.valueOf(first - second)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27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number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converts it into a binary number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200400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58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System.out.print(stack.pop());</a:t>
            </a:r>
          </a:p>
        </p:txBody>
      </p:sp>
    </p:spTree>
    <p:extLst>
      <p:ext uri="{BB962C8B-B14F-4D97-AF65-F5344CB8AC3E}">
        <p14:creationId xmlns:p14="http://schemas.microsoft.com/office/powerpoint/2010/main" val="141328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Stack&lt;E&gt;</a:t>
            </a:r>
            <a:r>
              <a:rPr lang="en-US" dirty="0"/>
              <a:t> (LIFO – last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Stack Functionality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Stack Utilities 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Stack&lt;E&gt;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Queue&lt;E&gt;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(FIFO – first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>
                <a:latin typeface="+mj-lt"/>
                <a:cs typeface="Consolas" panose="020B0609020204030204" pitchFamily="49" charset="0"/>
              </a:rPr>
              <a:t>Queue Functionality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offer()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poll()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dirty="0"/>
              <a:t>Queue Functionality 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contains(), </a:t>
            </a:r>
          </a:p>
          <a:p>
            <a:pPr marL="304746" lvl="1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size()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Exercises on Queue&lt;E&gt;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given an arithmetical expression</a:t>
            </a:r>
            <a:r>
              <a:rPr lang="en-US" sz="3200" dirty="0"/>
              <a:t> with brackets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extract all sub-expressions</a:t>
            </a:r>
            <a:r>
              <a:rPr lang="en-US" sz="3200" dirty="0"/>
              <a:t> in brackets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1046" y="2880826"/>
            <a:ext cx="484673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1 + (2 - (2 + 3) * 4 / (3 + 1)) *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1046" y="4191000"/>
            <a:ext cx="4846732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(2 + 3)</a:t>
            </a:r>
          </a:p>
          <a:p>
            <a:pPr>
              <a:lnSpc>
                <a:spcPct val="110000"/>
              </a:lnSpc>
            </a:pPr>
            <a:r>
              <a:rPr lang="en-US" dirty="0"/>
              <a:t>(3 + 1)</a:t>
            </a:r>
          </a:p>
          <a:p>
            <a:pPr>
              <a:lnSpc>
                <a:spcPct val="110000"/>
              </a:lnSpc>
            </a:pPr>
            <a:r>
              <a:rPr lang="en-US" dirty="0"/>
              <a:t>(2 - (2 + 3) * 4 / (3 + 1))</a:t>
            </a:r>
          </a:p>
        </p:txBody>
      </p:sp>
      <p:sp>
        <p:nvSpPr>
          <p:cNvPr id="7" name="Right Arrow 18"/>
          <p:cNvSpPr/>
          <p:nvPr/>
        </p:nvSpPr>
        <p:spPr>
          <a:xfrm rot="5400000">
            <a:off x="5866037" y="3564475"/>
            <a:ext cx="456751" cy="54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8936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3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64116" y="106930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startIndex, i + 1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Stacks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15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88" y="1625581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014" y="162558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036" y="392903"/>
            <a:ext cx="12188824" cy="14155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Queue</a:t>
            </a:r>
            <a:br>
              <a:rPr lang="en-US" sz="6600" dirty="0">
                <a:solidFill>
                  <a:srgbClr val="F6D18E"/>
                </a:solidFill>
              </a:rPr>
            </a:br>
            <a:r>
              <a:rPr lang="en-US" sz="4400" dirty="0"/>
              <a:t>First In First Out</a:t>
            </a:r>
            <a:r>
              <a:rPr lang="en-US" sz="6600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5277" y="3505200"/>
            <a:ext cx="8140795" cy="779501"/>
            <a:chOff x="1865277" y="3505200"/>
            <a:chExt cx="8140795" cy="779501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53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534419" y="236220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9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534419" y="3537858"/>
            <a:ext cx="7119987" cy="1217019"/>
            <a:chOff x="2022426" y="3418574"/>
            <a:chExt cx="8140795" cy="14328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7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8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31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2534419" y="5105400"/>
            <a:ext cx="7119987" cy="910293"/>
            <a:chOff x="2022426" y="4961634"/>
            <a:chExt cx="8140795" cy="9610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5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6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7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8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42387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– throws exception if queue is full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offer() </a:t>
            </a:r>
            <a:r>
              <a:rPr lang="en-US" dirty="0">
                <a:latin typeface="+mj-lt"/>
              </a:rPr>
              <a:t>– returns false if queue is full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64116" y="330075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60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throws exception if queue is empty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903993"/>
            <a:ext cx="108404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221069"/>
            <a:ext cx="1084049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peek();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</p:spTree>
    <p:extLst>
      <p:ext uri="{BB962C8B-B14F-4D97-AF65-F5344CB8AC3E}">
        <p14:creationId xmlns:p14="http://schemas.microsoft.com/office/powerpoint/2010/main" val="1718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601200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Adds an element to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355931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52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and removes first element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JavaAdvanced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a circle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child is removed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only one remains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7449" y="3986204"/>
            <a:ext cx="8853926" cy="1944787"/>
            <a:chOff x="1736286" y="4105472"/>
            <a:chExt cx="8853926" cy="1944787"/>
          </a:xfrm>
        </p:grpSpPr>
        <p:sp>
          <p:nvSpPr>
            <p:cNvPr id="18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6286" y="4105472"/>
              <a:ext cx="3884621" cy="1944787"/>
              <a:chOff x="2582008" y="3826816"/>
              <a:chExt cx="1866907" cy="2309730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36916" y="4105472"/>
              <a:ext cx="3853296" cy="1944787"/>
              <a:chOff x="2582007" y="3826816"/>
              <a:chExt cx="1866908" cy="2309729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7" y="4529023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47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219200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ArrayDeque&lt;&gt;()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24988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5240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70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the value of the first element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queue size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checks if element is in the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4724400"/>
            <a:ext cx="2286000" cy="1615218"/>
          </a:xfrm>
          <a:prstGeom prst="roundRect">
            <a:avLst>
              <a:gd name="adj" fmla="val 13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61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76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400" b="0" dirty="0">
                <a:solidFill>
                  <a:schemeClr val="tx1"/>
                </a:solidFill>
                <a:latin typeface="+mn-lt"/>
              </a:rPr>
              <a:t>Gets the first element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the previous problem so that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is removed only on a prime cycle</a:t>
            </a:r>
            <a:r>
              <a:rPr lang="en-US" dirty="0"/>
              <a:t> (cycles start from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If a cycle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prime</a:t>
            </a:r>
            <a:r>
              <a:rPr lang="en-US" dirty="0"/>
              <a:t>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child's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67449" y="3276600"/>
            <a:ext cx="8853926" cy="2646661"/>
            <a:chOff x="1736286" y="4105471"/>
            <a:chExt cx="8853926" cy="2646661"/>
          </a:xfrm>
        </p:grpSpPr>
        <p:sp>
          <p:nvSpPr>
            <p:cNvPr id="15" name="Right Arrow 18"/>
            <p:cNvSpPr/>
            <p:nvPr/>
          </p:nvSpPr>
          <p:spPr>
            <a:xfrm>
              <a:off x="5939905" y="5403517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36286" y="4105471"/>
              <a:ext cx="3884621" cy="2646658"/>
              <a:chOff x="2582008" y="3826816"/>
              <a:chExt cx="1866907" cy="3143309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36916" y="4105473"/>
              <a:ext cx="3853296" cy="2646659"/>
              <a:chOff x="2582007" y="3826816"/>
              <a:chExt cx="1866908" cy="314330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2582007" y="4529022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8357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offer(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6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1412" y="2627661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33" grpId="0" animBg="1"/>
      <p:bldP spid="21" grpId="0" animBg="1"/>
      <p:bldP spid="21" grpId="1" animBg="1"/>
      <p:bldP spid="29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Palindrome </a:t>
            </a:r>
            <a:r>
              <a:rPr lang="en-US" dirty="0"/>
              <a:t>is a string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 the same </a:t>
            </a:r>
            <a:r>
              <a:rPr lang="en-US" dirty="0"/>
              <a:t>forward and backward</a:t>
            </a:r>
          </a:p>
          <a:p>
            <a:r>
              <a:rPr lang="en-US" dirty="0"/>
              <a:t>Create a simple program that checks if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string is a palindrome using an ArrayDeque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Palindrome Checker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32012" y="3835728"/>
            <a:ext cx="7924800" cy="1803072"/>
            <a:chOff x="2360612" y="3835728"/>
            <a:chExt cx="7924800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6018212" y="4582018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60612" y="3835728"/>
              <a:ext cx="3394905" cy="1785092"/>
              <a:chOff x="2580483" y="3826816"/>
              <a:chExt cx="1868432" cy="2120067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radar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6985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Not a palindrome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21304" y="3835728"/>
              <a:ext cx="3564108" cy="1803072"/>
              <a:chOff x="2581997" y="3826816"/>
              <a:chExt cx="1866917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true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1997" y="5248630"/>
                <a:ext cx="1866908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false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126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Palindrome Checker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158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palindromeCandidate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Deque&lt;Character&gt; queue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(char c : palindromeCandidate.toCharArray())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queue.offer(c);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24090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0812" y="6553200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68" y="349180"/>
            <a:ext cx="11637703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6D18E"/>
                </a:solidFill>
              </a:rPr>
              <a:t>Stack</a:t>
            </a:r>
            <a:br>
              <a:rPr lang="en-US" sz="6000" dirty="0">
                <a:solidFill>
                  <a:srgbClr val="F6D18E"/>
                </a:solidFill>
              </a:rPr>
            </a:br>
            <a:r>
              <a:rPr lang="en-US" sz="4400" dirty="0"/>
              <a:t>Last In First Out</a:t>
            </a:r>
            <a:br>
              <a:rPr lang="en-US" sz="4400" dirty="0"/>
            </a:br>
            <a:endParaRPr lang="en-US" sz="4400" dirty="0">
              <a:solidFill>
                <a:srgbClr val="F6D18E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4970203" y="3284842"/>
            <a:ext cx="1879235" cy="2159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5116300" y="344116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5116300" y="411107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5116300" y="47809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6" name="Bent Arrow 25"/>
          <p:cNvSpPr/>
          <p:nvPr/>
        </p:nvSpPr>
        <p:spPr>
          <a:xfrm rot="5400000">
            <a:off x="3904239" y="1260387"/>
            <a:ext cx="836526" cy="3200400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6246812" y="2448316"/>
            <a:ext cx="3610231" cy="830534"/>
          </a:xfrm>
          <a:prstGeom prst="bentArrow">
            <a:avLst>
              <a:gd name="adj1" fmla="val 1138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55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Palindrome Checker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https://judge.softuni.bg/Contests/Practice/Index/386#0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17687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isPalindrome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(queue.size() &gt; 1)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first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last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pollLast()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(first != last)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isPalindrome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System.out.println(isPalindrome);</a:t>
            </a:r>
          </a:p>
        </p:txBody>
      </p:sp>
    </p:spTree>
    <p:extLst>
      <p:ext uri="{BB962C8B-B14F-4D97-AF65-F5344CB8AC3E}">
        <p14:creationId xmlns:p14="http://schemas.microsoft.com/office/powerpoint/2010/main" val="12187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Retains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specific order </a:t>
            </a:r>
            <a:r>
              <a:rPr lang="en-US" dirty="0"/>
              <a:t>to the elements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Higher priority </a:t>
            </a: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pushed to the beginning </a:t>
            </a:r>
            <a:r>
              <a:rPr lang="en-US" dirty="0"/>
              <a:t>of the queue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priority </a:t>
            </a: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pushed to the end </a:t>
            </a:r>
            <a:r>
              <a:rPr lang="en-US" dirty="0"/>
              <a:t>of the queue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14" name="Group 1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15" name="Group 1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250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Queues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2" y="2433169"/>
            <a:ext cx="2595974" cy="1590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0016" y="2433169"/>
            <a:ext cx="2595974" cy="15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11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Stack&lt;E&gt;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LIFO data structure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last element that is put in the stack is the first to come out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Queue&lt;E&gt;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FIFO data structure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that is put in the queue is the first to come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Stacks, Queues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31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17173" y="4260893"/>
                <a:ext cx="1600200" cy="1891490"/>
                <a:chOff x="8685212" y="1078864"/>
                <a:chExt cx="1600200" cy="1891490"/>
              </a:xfrm>
            </p:grpSpPr>
            <p:sp>
              <p:nvSpPr>
                <p:cNvPr id="42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43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44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45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flipH="1">
                  <a:off x="8788782" y="1078864"/>
                  <a:ext cx="1410569" cy="857034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51" name="Group 50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52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53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54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55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pic>
        <p:nvPicPr>
          <p:cNvPr id="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60" y="350520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 (2)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845366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64116" y="3253017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pic>
        <p:nvPicPr>
          <p:cNvPr id="6" name="Picture 2" descr="http://cdn.sstatic.net/stackoverflow/img/apple-touch-icon@2.png?v=73d79a89bded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60" y="350520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4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338324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2283" y="345605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</p:spTree>
    <p:extLst>
      <p:ext uri="{BB962C8B-B14F-4D97-AF65-F5344CB8AC3E}">
        <p14:creationId xmlns:p14="http://schemas.microsoft.com/office/powerpoint/2010/main" val="21420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34259E-6 L -0.00026 -0.16008 C -0.00026 -0.23063 0.07778 -0.32015 0.14226 -0.32015 L 0.28765 -0.32015 " pathEditMode="relative" rAng="-540000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160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1721E-6 L -0.00026 -0.2105 C -0.00026 -0.30303 0.07895 -0.42216 0.14317 -0.42216 L 0.28752 -0.42216 " pathEditMode="relative" rAng="16200000" ptsTypes="FfFF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6" y="-210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2419</Words>
  <Application>Microsoft Office PowerPoint</Application>
  <PresentationFormat>Custom</PresentationFormat>
  <Paragraphs>518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 16x9</vt:lpstr>
      <vt:lpstr>Stacks and Queues</vt:lpstr>
      <vt:lpstr>Table of Contents</vt:lpstr>
      <vt:lpstr>Questions</vt:lpstr>
      <vt:lpstr>Stack Last In First Out </vt:lpstr>
      <vt:lpstr>Stack – Abstract Data Type</vt:lpstr>
      <vt:lpstr>ArrayDeque&lt;E&gt; – Java Stack Implementation</vt:lpstr>
      <vt:lpstr>ArrayDeque&lt;E&gt; – Java Stack Implementation (2)</vt:lpstr>
      <vt:lpstr>push() – Adds an element on top of the Stack</vt:lpstr>
      <vt:lpstr>pop() – Returns the last element from the stack and removes it</vt:lpstr>
      <vt:lpstr>PowerPoint Presentation</vt:lpstr>
      <vt:lpstr>Problem: Reversing Strings</vt:lpstr>
      <vt:lpstr>Solution: Reversing Strings</vt:lpstr>
      <vt:lpstr>Stack – Utility Methods</vt:lpstr>
      <vt:lpstr>Stack – Overview of all operations  </vt:lpstr>
      <vt:lpstr>Problem: Simple Calculator</vt:lpstr>
      <vt:lpstr>Solution: Simple Calculator</vt:lpstr>
      <vt:lpstr>Solution: Simple Calculator</vt:lpstr>
      <vt:lpstr>Problem: Decimal To Binary Converter</vt:lpstr>
      <vt:lpstr>Solution: Decimal To Binary Converter</vt:lpstr>
      <vt:lpstr>Problem: Matching Brackets</vt:lpstr>
      <vt:lpstr>Problem: Matching Brackets</vt:lpstr>
      <vt:lpstr>Problem: Matching Brackets</vt:lpstr>
      <vt:lpstr>Working with Stacks</vt:lpstr>
      <vt:lpstr>Queue First In First Out </vt:lpstr>
      <vt:lpstr>Queue – Abstract Data Type</vt:lpstr>
      <vt:lpstr>ArrayDeque&lt;E&gt; – Java Queue Implementation</vt:lpstr>
      <vt:lpstr>ArrayDeque&lt;E&gt; – Java Queue Implementation (2)</vt:lpstr>
      <vt:lpstr>add() / offer() Adds an element to the queue</vt:lpstr>
      <vt:lpstr>remove() / poll() Returns and removes first element</vt:lpstr>
      <vt:lpstr>Problem: Hot Potato</vt:lpstr>
      <vt:lpstr>Solution: Hot Potato</vt:lpstr>
      <vt:lpstr>Solution: Hot Potato (2)</vt:lpstr>
      <vt:lpstr>ArrayDeque&lt;E&gt; – Java Queue Implementation (2)</vt:lpstr>
      <vt:lpstr>peek() Gets the first element without removing it</vt:lpstr>
      <vt:lpstr>Problem: Math Potato</vt:lpstr>
      <vt:lpstr>Solution: Math Potato</vt:lpstr>
      <vt:lpstr>Queue – Overview of All Operations </vt:lpstr>
      <vt:lpstr>Problem: Palindrome Checker</vt:lpstr>
      <vt:lpstr>Solution: Palindrome Checker</vt:lpstr>
      <vt:lpstr>Solution: Palindrome Checker</vt:lpstr>
      <vt:lpstr>Priority Queue</vt:lpstr>
      <vt:lpstr>Working with Queues</vt:lpstr>
      <vt:lpstr>Summary</vt:lpstr>
      <vt:lpstr>Stacks, Queues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2017-01-19T11:17:11Z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