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25"/>
  </p:notesMasterIdLst>
  <p:handoutMasterIdLst>
    <p:handoutMasterId r:id="rId26"/>
  </p:handoutMasterIdLst>
  <p:sldIdLst>
    <p:sldId id="394" r:id="rId4"/>
    <p:sldId id="466" r:id="rId5"/>
    <p:sldId id="485" r:id="rId6"/>
    <p:sldId id="397" r:id="rId7"/>
    <p:sldId id="443" r:id="rId8"/>
    <p:sldId id="448" r:id="rId9"/>
    <p:sldId id="486" r:id="rId10"/>
    <p:sldId id="487" r:id="rId11"/>
    <p:sldId id="488" r:id="rId12"/>
    <p:sldId id="489" r:id="rId13"/>
    <p:sldId id="490" r:id="rId14"/>
    <p:sldId id="452" r:id="rId15"/>
    <p:sldId id="453" r:id="rId16"/>
    <p:sldId id="479" r:id="rId17"/>
    <p:sldId id="480" r:id="rId18"/>
    <p:sldId id="481" r:id="rId19"/>
    <p:sldId id="482" r:id="rId20"/>
    <p:sldId id="483" r:id="rId21"/>
    <p:sldId id="491" r:id="rId22"/>
    <p:sldId id="484" r:id="rId23"/>
    <p:sldId id="393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595" autoAdjust="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35050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02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928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747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681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2/20/2017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028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52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9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2/20/2017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85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4.jpg"/><Relationship Id="rId5" Type="http://schemas.openxmlformats.org/officeDocument/2006/relationships/image" Target="../media/image29.png"/><Relationship Id="rId10" Type="http://schemas.openxmlformats.org/officeDocument/2006/relationships/hyperlink" Target="http://www.introprogramming.info/intro-java-book/" TargetMode="External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ava-fundamenta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softuni.bg/forum" TargetMode="External"/><Relationship Id="rId4" Type="http://schemas.openxmlformats.org/officeDocument/2006/relationships/image" Target="../media/image3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programming.info/english-intro-csharp-book/" TargetMode="External"/><Relationship Id="rId2" Type="http://schemas.openxmlformats.org/officeDocument/2006/relationships/hyperlink" Target="http://www.introprogramming.info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gif"/><Relationship Id="rId4" Type="http://schemas.openxmlformats.org/officeDocument/2006/relationships/image" Target="../media/image39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14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software-technologies" TargetMode="External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17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2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hyperlink" Target="http://www.indeavr.com/" TargetMode="External"/><Relationship Id="rId18" Type="http://schemas.openxmlformats.org/officeDocument/2006/relationships/image" Target="../media/image17.png"/><Relationship Id="rId3" Type="http://schemas.openxmlformats.org/officeDocument/2006/relationships/hyperlink" Target="http://www.luxoft.com/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14.png"/><Relationship Id="rId17" Type="http://schemas.openxmlformats.org/officeDocument/2006/relationships/hyperlink" Target="http://netpeak.bg/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infragistics.com/" TargetMode="External"/><Relationship Id="rId10" Type="http://schemas.openxmlformats.org/officeDocument/2006/relationships/image" Target="../media/image13.png"/><Relationship Id="rId19" Type="http://schemas.openxmlformats.org/officeDocument/2006/relationships/hyperlink" Target="http://www.superhosting.bg/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15.png"/><Relationship Id="rId2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1065964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Java OOP Basics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345464"/>
            <a:ext cx="8125251" cy="778736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grpSp>
        <p:nvGrpSpPr>
          <p:cNvPr id="19" name="Group 18"/>
          <p:cNvGrpSpPr/>
          <p:nvPr/>
        </p:nvGrpSpPr>
        <p:grpSpPr>
          <a:xfrm>
            <a:off x="5813305" y="3761768"/>
            <a:ext cx="2885172" cy="2410432"/>
            <a:chOff x="5018176" y="3761768"/>
            <a:chExt cx="2885172" cy="241043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018176" y="3810000"/>
              <a:ext cx="2152473" cy="23622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 rot="576164">
              <a:off x="6674549" y="3761768"/>
              <a:ext cx="1228799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Java OOP</a:t>
              </a:r>
            </a:p>
            <a:p>
              <a:pPr algn="ctr">
                <a:lnSpc>
                  <a:spcPct val="85000"/>
                </a:lnSpc>
              </a:pPr>
              <a:r>
                <a:rPr lang="en-US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Basics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303212" y="1337377"/>
            <a:ext cx="8951999" cy="5029200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Ivan Ivanov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200" dirty="0"/>
              <a:t>Top performing student (2015)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200" noProof="1"/>
              <a:t>Interests in back-end web development</a:t>
            </a:r>
            <a:r>
              <a:rPr lang="bg-BG" sz="3200" noProof="1"/>
              <a:t>,</a:t>
            </a:r>
            <a:r>
              <a:rPr lang="en-US" sz="3200" noProof="1"/>
              <a:t> Spring</a:t>
            </a:r>
            <a:r>
              <a:rPr lang="bg-BG" sz="3200" noProof="1"/>
              <a:t>,</a:t>
            </a:r>
            <a:r>
              <a:rPr lang="en-GB" sz="3200" noProof="1"/>
              <a:t> Vert.x and Java Technologies in general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200" noProof="1"/>
              <a:t>Develops APIs and Libraries in his spare time</a:t>
            </a:r>
            <a:endParaRPr lang="en-US" sz="3200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en-US" sz="3200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en-US" sz="3200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en-US" sz="3200" dirty="0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en-US" sz="3400" b="1" noProof="1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29712" y="1689100"/>
            <a:ext cx="2003399" cy="21336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753728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cxnSpLocks/>
            <a:stCxn id="30" idx="2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Advanced Course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99012" y="721360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  <p:cxnSp>
        <p:nvCxnSpPr>
          <p:cNvPr id="19" name="Straight Arrow Connector 18"/>
          <p:cNvCxnSpPr>
            <a:cxnSpLocks/>
            <a:endCxn id="24" idx="0"/>
          </p:cNvCxnSpPr>
          <p:nvPr/>
        </p:nvCxnSpPr>
        <p:spPr>
          <a:xfrm>
            <a:off x="5903912" y="1219199"/>
            <a:ext cx="31275" cy="9760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endCxn id="22" idx="0"/>
          </p:cNvCxnSpPr>
          <p:nvPr/>
        </p:nvCxnSpPr>
        <p:spPr>
          <a:xfrm>
            <a:off x="5921535" y="1231892"/>
            <a:ext cx="1530826" cy="9597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23" idx="0"/>
          </p:cNvCxnSpPr>
          <p:nvPr/>
        </p:nvCxnSpPr>
        <p:spPr>
          <a:xfrm flipH="1">
            <a:off x="4425712" y="1231892"/>
            <a:ext cx="1478202" cy="9597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42761" y="2191657"/>
            <a:ext cx="1219200" cy="122279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55085" y="2191657"/>
            <a:ext cx="1141253" cy="122279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72259" y="2195248"/>
            <a:ext cx="1125855" cy="1219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9564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993E-7 -4.44444E-6 L -9.2993E-7 0.64931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5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7910268" y="5105400"/>
            <a:ext cx="3125632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5%</a:t>
            </a:r>
          </a:p>
        </p:txBody>
      </p:sp>
      <p:cxnSp>
        <p:nvCxnSpPr>
          <p:cNvPr id="59" name="Straight Arrow Connector 58"/>
          <p:cNvCxnSpPr>
            <a:stCxn id="31" idx="2"/>
            <a:endCxn id="67" idx="0"/>
          </p:cNvCxnSpPr>
          <p:nvPr/>
        </p:nvCxnSpPr>
        <p:spPr>
          <a:xfrm flipH="1">
            <a:off x="2334738" y="4422820"/>
            <a:ext cx="3564254" cy="682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2"/>
            <a:endCxn id="65" idx="0"/>
          </p:cNvCxnSpPr>
          <p:nvPr/>
        </p:nvCxnSpPr>
        <p:spPr>
          <a:xfrm>
            <a:off x="5898992" y="4422820"/>
            <a:ext cx="4919" cy="682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1" idx="2"/>
            <a:endCxn id="64" idx="0"/>
          </p:cNvCxnSpPr>
          <p:nvPr/>
        </p:nvCxnSpPr>
        <p:spPr>
          <a:xfrm>
            <a:off x="5898992" y="4422820"/>
            <a:ext cx="3574092" cy="682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91964" y="2851344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Forum Activity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372328" y="3586556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Attendance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86726" y="3589722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1 problem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71739" y="4393112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smtClean="0"/>
              <a:t>10</a:t>
            </a:r>
            <a:r>
              <a:rPr lang="en-US" sz="2800" smtClean="0"/>
              <a:t>0</a:t>
            </a:r>
            <a:r>
              <a:rPr lang="en-US" sz="2800" dirty="0"/>
              <a:t>% </a:t>
            </a:r>
            <a:r>
              <a:rPr lang="en-US" sz="2800" dirty="0" smtClean="0"/>
              <a:t>judge check</a:t>
            </a:r>
            <a:endParaRPr lang="en-US" sz="2800" dirty="0"/>
          </a:p>
        </p:txBody>
      </p:sp>
      <p:cxnSp>
        <p:nvCxnSpPr>
          <p:cNvPr id="11" name="Straight Arrow Connector 10"/>
          <p:cNvCxnSpPr>
            <a:endCxn id="13" idx="0"/>
          </p:cNvCxnSpPr>
          <p:nvPr/>
        </p:nvCxnSpPr>
        <p:spPr>
          <a:xfrm flipH="1">
            <a:off x="2284416" y="1905000"/>
            <a:ext cx="3619496" cy="907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2" idx="0"/>
          </p:cNvCxnSpPr>
          <p:nvPr/>
        </p:nvCxnSpPr>
        <p:spPr>
          <a:xfrm>
            <a:off x="5903912" y="1905000"/>
            <a:ext cx="0" cy="907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0"/>
          </p:cNvCxnSpPr>
          <p:nvPr/>
        </p:nvCxnSpPr>
        <p:spPr>
          <a:xfrm>
            <a:off x="5903912" y="1905000"/>
            <a:ext cx="4267201" cy="907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2"/>
            <a:endCxn id="34" idx="0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OOP Basics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799012" y="2812008"/>
            <a:ext cx="2209799" cy="616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Activities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066213" y="2812008"/>
            <a:ext cx="2209799" cy="616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Bonuses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79513" y="3782755"/>
            <a:ext cx="2209802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7</a:t>
            </a:r>
            <a:r>
              <a:rPr lang="bg-BG" sz="2800" dirty="0"/>
              <a:t>5%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4794091" y="3813220"/>
            <a:ext cx="2209802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25</a:t>
            </a:r>
            <a:r>
              <a:rPr lang="bg-BG" sz="2800" dirty="0"/>
              <a:t>%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066210" y="3798001"/>
            <a:ext cx="2209802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10%</a:t>
            </a:r>
          </a:p>
        </p:txBody>
      </p:sp>
      <p:cxnSp>
        <p:nvCxnSpPr>
          <p:cNvPr id="44" name="Straight Arrow Connector 43"/>
          <p:cNvCxnSpPr>
            <a:stCxn id="26" idx="3"/>
          </p:cNvCxnSpPr>
          <p:nvPr/>
        </p:nvCxnSpPr>
        <p:spPr>
          <a:xfrm>
            <a:off x="3389315" y="4087555"/>
            <a:ext cx="882424" cy="14879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3"/>
            <a:endCxn id="40" idx="1"/>
          </p:cNvCxnSpPr>
          <p:nvPr/>
        </p:nvCxnSpPr>
        <p:spPr>
          <a:xfrm>
            <a:off x="3389315" y="4087555"/>
            <a:ext cx="882424" cy="6103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6" idx="3"/>
            <a:endCxn id="39" idx="1"/>
          </p:cNvCxnSpPr>
          <p:nvPr/>
        </p:nvCxnSpPr>
        <p:spPr>
          <a:xfrm flipV="1">
            <a:off x="3389315" y="3894522"/>
            <a:ext cx="897411" cy="1930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79516" y="2812008"/>
            <a:ext cx="2209799" cy="616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Examination</a:t>
            </a:r>
          </a:p>
        </p:txBody>
      </p:sp>
      <p:cxnSp>
        <p:nvCxnSpPr>
          <p:cNvPr id="52" name="Straight Arrow Connector 51"/>
          <p:cNvCxnSpPr>
            <a:stCxn id="36" idx="1"/>
            <a:endCxn id="50" idx="3"/>
          </p:cNvCxnSpPr>
          <p:nvPr/>
        </p:nvCxnSpPr>
        <p:spPr>
          <a:xfrm flipH="1" flipV="1">
            <a:off x="7487764" y="3156144"/>
            <a:ext cx="1578446" cy="9466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6" idx="1"/>
            <a:endCxn id="51" idx="3"/>
          </p:cNvCxnSpPr>
          <p:nvPr/>
        </p:nvCxnSpPr>
        <p:spPr>
          <a:xfrm flipH="1" flipV="1">
            <a:off x="7868128" y="3891356"/>
            <a:ext cx="1198082" cy="2114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71922" y="5875249"/>
            <a:ext cx="3125632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Teamwork Project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334982" y="5880323"/>
            <a:ext cx="3125632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Exercises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910268" y="5880323"/>
            <a:ext cx="3125632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Labs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341095" y="5105400"/>
            <a:ext cx="3125632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10%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71922" y="5105400"/>
            <a:ext cx="3125632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10%</a:t>
            </a:r>
          </a:p>
        </p:txBody>
      </p:sp>
      <p:cxnSp>
        <p:nvCxnSpPr>
          <p:cNvPr id="72" name="Straight Arrow Connector 71"/>
          <p:cNvCxnSpPr>
            <a:stCxn id="13" idx="2"/>
            <a:endCxn id="26" idx="0"/>
          </p:cNvCxnSpPr>
          <p:nvPr/>
        </p:nvCxnSpPr>
        <p:spPr>
          <a:xfrm flipH="1">
            <a:off x="2284414" y="3429000"/>
            <a:ext cx="2" cy="3537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2" idx="2"/>
            <a:endCxn id="31" idx="0"/>
          </p:cNvCxnSpPr>
          <p:nvPr/>
        </p:nvCxnSpPr>
        <p:spPr>
          <a:xfrm flipH="1">
            <a:off x="5898992" y="3429000"/>
            <a:ext cx="4920" cy="384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4" idx="2"/>
            <a:endCxn id="36" idx="0"/>
          </p:cNvCxnSpPr>
          <p:nvPr/>
        </p:nvCxnSpPr>
        <p:spPr>
          <a:xfrm flipH="1">
            <a:off x="10171111" y="3429000"/>
            <a:ext cx="2" cy="3690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7" idx="2"/>
            <a:endCxn id="66" idx="0"/>
          </p:cNvCxnSpPr>
          <p:nvPr/>
        </p:nvCxnSpPr>
        <p:spPr>
          <a:xfrm>
            <a:off x="2334738" y="5715000"/>
            <a:ext cx="0" cy="1602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5" idx="2"/>
            <a:endCxn id="58" idx="0"/>
          </p:cNvCxnSpPr>
          <p:nvPr/>
        </p:nvCxnSpPr>
        <p:spPr>
          <a:xfrm flipH="1">
            <a:off x="5897798" y="5715000"/>
            <a:ext cx="6113" cy="1653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4" idx="2"/>
            <a:endCxn id="60" idx="0"/>
          </p:cNvCxnSpPr>
          <p:nvPr/>
        </p:nvCxnSpPr>
        <p:spPr>
          <a:xfrm>
            <a:off x="9473084" y="5715000"/>
            <a:ext cx="0" cy="1653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15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275E-6 0 L -0.29383 -0.54931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91" y="-2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"/>
                            </p:stCondLst>
                            <p:childTnLst>
                              <p:par>
                                <p:cTn id="2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500"/>
                            </p:stCondLst>
                            <p:childTnLst>
                              <p:par>
                                <p:cTn id="326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500"/>
                            </p:stCondLst>
                            <p:childTnLst>
                              <p:par>
                                <p:cTn id="38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275E-6 0 L -0.29383 -0.54931 " pathEditMode="relative" rAng="0" ptsTypes="AA">
                                      <p:cBhvr>
                                        <p:cTn id="390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91" y="-2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1500"/>
                            </p:stCondLst>
                            <p:childTnLst>
                              <p:par>
                                <p:cTn id="3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50" grpId="0" animBg="1"/>
      <p:bldP spid="50" grpId="1" animBg="1"/>
      <p:bldP spid="51" grpId="0" animBg="1"/>
      <p:bldP spid="51" grpId="1" animBg="1"/>
      <p:bldP spid="39" grpId="0" animBg="1"/>
      <p:bldP spid="39" grpId="1" animBg="1"/>
      <p:bldP spid="40" grpId="0" animBg="1"/>
      <p:bldP spid="40" grpId="1" animBg="1"/>
      <p:bldP spid="30" grpId="0" animBg="1"/>
      <p:bldP spid="30" grpId="1" animBg="1"/>
      <p:bldP spid="34" grpId="0" animBg="1"/>
      <p:bldP spid="34" grpId="1" animBg="1"/>
      <p:bldP spid="35" grpId="0" animBg="1"/>
      <p:bldP spid="35" grpId="1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33" grpId="0" animBg="1"/>
      <p:bldP spid="33" grpId="1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6" grpId="0" animBg="1"/>
      <p:bldP spid="36" grpId="1" animBg="1"/>
      <p:bldP spid="36" grpId="2" animBg="1"/>
      <p:bldP spid="36" grpId="3" animBg="1"/>
      <p:bldP spid="36" grpId="4" animBg="1"/>
      <p:bldP spid="36" grpId="5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66" grpId="0" animBg="1"/>
      <p:bldP spid="66" grpId="1" animBg="1"/>
      <p:bldP spid="58" grpId="0" animBg="1"/>
      <p:bldP spid="58" grpId="1" animBg="1"/>
      <p:bldP spid="60" grpId="0" animBg="1"/>
      <p:bldP spid="60" grpId="1" animBg="1"/>
      <p:bldP spid="65" grpId="0" animBg="1"/>
      <p:bldP spid="65" grpId="1" animBg="1"/>
      <p:bldP spid="67" grpId="0" animBg="1"/>
      <p:bldP spid="6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30" idx="2"/>
            <a:endCxn id="34" idx="0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OOP Basics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56012" y="2406531"/>
            <a:ext cx="4495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Fundamentals Module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56012" y="1143000"/>
            <a:ext cx="4495800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Web Profession</a:t>
            </a:r>
          </a:p>
        </p:txBody>
      </p:sp>
      <p:cxnSp>
        <p:nvCxnSpPr>
          <p:cNvPr id="12" name="Straight Arrow Connector 11"/>
          <p:cNvCxnSpPr>
            <a:stCxn id="11" idx="2"/>
            <a:endCxn id="10" idx="0"/>
          </p:cNvCxnSpPr>
          <p:nvPr/>
        </p:nvCxnSpPr>
        <p:spPr>
          <a:xfrm>
            <a:off x="5903912" y="1752600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5903912" y="2947322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98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0612" y="1900001"/>
            <a:ext cx="7086600" cy="820600"/>
          </a:xfrm>
        </p:spPr>
        <p:txBody>
          <a:bodyPr/>
          <a:lstStyle/>
          <a:p>
            <a:pPr algn="r"/>
            <a:r>
              <a:rPr lang="en-US" dirty="0"/>
              <a:t>Resources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412" y="2862680"/>
            <a:ext cx="7924800" cy="719034"/>
          </a:xfrm>
        </p:spPr>
        <p:txBody>
          <a:bodyPr/>
          <a:lstStyle/>
          <a:p>
            <a:pPr algn="r"/>
            <a:r>
              <a:rPr lang="en-US" dirty="0"/>
              <a:t>What We Need Additionally?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412" y="37527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23188" y="3757290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962" y="1219200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9413" y="457200"/>
            <a:ext cx="160019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46812" y="438149"/>
            <a:ext cx="9144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94612" y="609599"/>
            <a:ext cx="762000" cy="78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9879" y="39906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162075">
            <a:off x="2551718" y="867926"/>
            <a:ext cx="1297553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4658" y="2165676"/>
            <a:ext cx="2546154" cy="3623372"/>
          </a:xfrm>
          <a:prstGeom prst="rect">
            <a:avLst/>
          </a:prstGeom>
          <a:noFill/>
          <a:ln w="3175">
            <a:solidFill>
              <a:schemeClr val="tx1">
                <a:alpha val="7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01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Advanced 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page</a:t>
            </a:r>
            <a:r>
              <a:rPr lang="en-US" dirty="0"/>
              <a:t>:</a:t>
            </a:r>
          </a:p>
          <a:p>
            <a:pPr lvl="1"/>
            <a:endParaRPr lang="en-US" sz="2900" dirty="0"/>
          </a:p>
          <a:p>
            <a:pPr>
              <a:spcBef>
                <a:spcPts val="3600"/>
              </a:spcBef>
            </a:pPr>
            <a:r>
              <a:rPr lang="en-US" sz="3200" dirty="0"/>
              <a:t>Register for the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Software University Forum</a:t>
            </a:r>
            <a:r>
              <a:rPr lang="en-US" sz="3200" dirty="0"/>
              <a:t>":</a:t>
            </a:r>
          </a:p>
          <a:p>
            <a:pPr lvl="1"/>
            <a:r>
              <a:rPr lang="en-US" dirty="0"/>
              <a:t>Discuss the course exercises with your colleagues</a:t>
            </a:r>
          </a:p>
          <a:p>
            <a:pPr lvl="1"/>
            <a:r>
              <a:rPr lang="en-US" dirty="0"/>
              <a:t>Find solutions for all course exercises</a:t>
            </a:r>
          </a:p>
          <a:p>
            <a:pPr lvl="1"/>
            <a:r>
              <a:rPr lang="en-US" dirty="0"/>
              <a:t>Share source code / discuss ideas / help each other</a:t>
            </a:r>
            <a:endParaRPr lang="en-US" sz="3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 &amp; Forums</a:t>
            </a:r>
          </a:p>
        </p:txBody>
      </p:sp>
      <p:sp>
        <p:nvSpPr>
          <p:cNvPr id="7" name="Rounded Rectangle 6">
            <a:hlinkClick r:id="rId3"/>
          </p:cNvPr>
          <p:cNvSpPr/>
          <p:nvPr/>
        </p:nvSpPr>
        <p:spPr>
          <a:xfrm>
            <a:off x="531812" y="1924966"/>
            <a:ext cx="11125202" cy="75329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https://softuni.bg/courses/java-fundamentals</a:t>
            </a:r>
            <a:r>
              <a:rPr lang="en-US" sz="2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6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838412" y="3227514"/>
            <a:ext cx="1727241" cy="190045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1702412" y="5627710"/>
            <a:ext cx="8784000" cy="75329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6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5"/>
              </a:rPr>
              <a:t>http://softuni.bg/forum</a:t>
            </a:r>
            <a:endParaRPr lang="en-US" sz="26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62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lecture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slides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videos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exercises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projects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and other resources are open content, available for free</a:t>
            </a:r>
          </a:p>
          <a:p>
            <a:pPr lvl="1"/>
            <a:r>
              <a:rPr lang="en-US" dirty="0"/>
              <a:t>Visit the course web site to access the course resources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 Advanced Slides and Videos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75412" y="3429000"/>
            <a:ext cx="2736000" cy="27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3625358" y="3371080"/>
            <a:ext cx="4818054" cy="29379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412" y="3471369"/>
            <a:ext cx="2780017" cy="27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3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6412" y="1223121"/>
            <a:ext cx="9500823" cy="371787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official textbook </a:t>
            </a:r>
            <a:r>
              <a:rPr lang="en-US" dirty="0"/>
              <a:t>for the course</a:t>
            </a:r>
          </a:p>
          <a:p>
            <a:pPr marL="533400" lvl="1" indent="-266700"/>
            <a:r>
              <a:rPr lang="en-US" dirty="0"/>
              <a:t>„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Въведение в програмирането 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</a:t>
            </a:r>
            <a:r>
              <a:rPr lang="en-US" dirty="0"/>
              <a:t>", by Svetlin Nakov &amp; Co., 2009, ISBN 9789544000554 </a:t>
            </a:r>
          </a:p>
          <a:p>
            <a:pPr marL="533400" lvl="1" indent="-266700"/>
            <a:r>
              <a:rPr lang="en-US" dirty="0"/>
              <a:t>Bulgarian versions (as PDF, </a:t>
            </a:r>
            <a:r>
              <a:rPr lang="en-US" noProof="1"/>
              <a:t>ePub</a:t>
            </a:r>
            <a:r>
              <a:rPr lang="en-US" dirty="0"/>
              <a:t>, …)</a:t>
            </a:r>
          </a:p>
          <a:p>
            <a:pPr marL="533400" lvl="1" indent="-266700"/>
            <a:r>
              <a:rPr lang="en-US" dirty="0"/>
              <a:t>Freely downloadable from: </a:t>
            </a:r>
            <a:r>
              <a:rPr lang="en-US" dirty="0">
                <a:hlinkClick r:id="rId2"/>
              </a:rPr>
              <a:t>www.introprogramming.info</a:t>
            </a:r>
            <a:endParaRPr lang="en-US" dirty="0"/>
          </a:p>
          <a:p>
            <a:pPr marL="533400" lvl="1" indent="-266700"/>
            <a:endParaRPr lang="en-US" dirty="0">
              <a:hlinkClick r:id="rId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Free Java Fundamentals Textbook</a:t>
            </a:r>
          </a:p>
        </p:txBody>
      </p:sp>
      <p:pic>
        <p:nvPicPr>
          <p:cNvPr id="11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12" y="2133600"/>
            <a:ext cx="1224292" cy="1742261"/>
          </a:xfrm>
          <a:prstGeom prst="rect">
            <a:avLst/>
          </a:prstGeom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  <a:effectLst>
            <a:outerShdw blurRad="292100" dist="139700" dir="2700000" algn="tl" rotWithShape="0">
              <a:schemeClr val="bg1">
                <a:alpha val="6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26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Microsoft Windows (Win 10 / 8.1 / Win8 / Win7)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3"/>
              </a:rPr>
              <a:t>JetBrains IntelliJ Idea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JDK 8 (Java Development Kit)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Required Software</a:t>
            </a:r>
            <a:endParaRPr lang="en-US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624" y="4876800"/>
            <a:ext cx="2176716" cy="1337460"/>
          </a:xfrm>
          <a:prstGeom prst="roundRect">
            <a:avLst>
              <a:gd name="adj" fmla="val 3303"/>
            </a:avLst>
          </a:prstGeom>
          <a:solidFill>
            <a:srgbClr val="FFFFFF"/>
          </a:solidFill>
          <a:ln>
            <a:noFill/>
          </a:ln>
          <a:effectLst>
            <a:softEdge rad="31750"/>
          </a:effectLst>
          <a:ex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5108798"/>
            <a:ext cx="4544492" cy="874875"/>
          </a:xfrm>
          <a:prstGeom prst="roundRect">
            <a:avLst>
              <a:gd name="adj" fmla="val 3842"/>
            </a:avLst>
          </a:prstGeom>
          <a:ln w="6350">
            <a:solidFill>
              <a:srgbClr val="00B0F0">
                <a:alpha val="70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201946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Advanced – Course Intro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https://softuni.bg/courses/software-technologies</a:t>
            </a:r>
            <a:r>
              <a:rPr lang="en-US" dirty="0"/>
              <a:t> </a:t>
            </a:r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995783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26585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/>
              <a:t>JavaAdvanced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196228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</a:t>
            </a:r>
            <a:r>
              <a:rPr lang="en-US" sz="2000">
                <a:hlinkClick r:id="rId4"/>
              </a:rPr>
              <a:t>with Java</a:t>
            </a:r>
            <a:r>
              <a:rPr lang="en-US" sz="2000"/>
              <a:t>" </a:t>
            </a:r>
            <a:r>
              <a:rPr lang="en-US" sz="2000" dirty="0"/>
              <a:t>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92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18" name="Picture 17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819" y="2661600"/>
            <a:ext cx="2113939" cy="1125018"/>
          </a:xfrm>
          <a:prstGeom prst="roundRect">
            <a:avLst>
              <a:gd name="adj" fmla="val 2953"/>
            </a:avLst>
          </a:prstGeom>
        </p:spPr>
      </p:pic>
      <p:pic>
        <p:nvPicPr>
          <p:cNvPr id="19" name="Picture 18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3820" y="1226382"/>
            <a:ext cx="2113939" cy="97003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900" y="4250945"/>
            <a:ext cx="2531350" cy="997199"/>
          </a:xfrm>
          <a:prstGeom prst="roundRect">
            <a:avLst>
              <a:gd name="adj" fmla="val 3159"/>
            </a:avLst>
          </a:prstGeom>
        </p:spPr>
      </p:pic>
      <p:pic>
        <p:nvPicPr>
          <p:cNvPr id="21" name="Picture 20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384" y="1229072"/>
            <a:ext cx="2519230" cy="967343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49318" y="2661600"/>
            <a:ext cx="4497427" cy="1125018"/>
          </a:xfrm>
          <a:prstGeom prst="roundRect">
            <a:avLst>
              <a:gd name="adj" fmla="val 3159"/>
            </a:avLst>
          </a:prstGeom>
        </p:spPr>
      </p:pic>
      <p:pic>
        <p:nvPicPr>
          <p:cNvPr id="23" name="Picture 22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86248" y="4250944"/>
            <a:ext cx="3232130" cy="997200"/>
          </a:xfrm>
          <a:prstGeom prst="roundRect">
            <a:avLst>
              <a:gd name="adj" fmla="val 2953"/>
            </a:avLst>
          </a:prstGeom>
        </p:spPr>
      </p:pic>
      <p:pic>
        <p:nvPicPr>
          <p:cNvPr id="24" name="Picture 23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80377" y="4250944"/>
            <a:ext cx="4838688" cy="1009256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49318" y="1226382"/>
            <a:ext cx="4497427" cy="970033"/>
          </a:xfrm>
          <a:prstGeom prst="roundRect">
            <a:avLst>
              <a:gd name="adj" fmla="val 3159"/>
            </a:avLst>
          </a:prstGeom>
        </p:spPr>
      </p:pic>
      <p:pic>
        <p:nvPicPr>
          <p:cNvPr id="26" name="Picture 25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2900" y="5741935"/>
            <a:ext cx="7174822" cy="658865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92900" y="2661600"/>
            <a:ext cx="2531350" cy="1125018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53153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30" idx="2"/>
            <a:endCxn id="34" idx="0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0" idx="0"/>
          </p:cNvCxnSpPr>
          <p:nvPr/>
        </p:nvCxnSpPr>
        <p:spPr>
          <a:xfrm>
            <a:off x="5903912" y="3681962"/>
            <a:ext cx="3267075" cy="6095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1" idx="0"/>
          </p:cNvCxnSpPr>
          <p:nvPr/>
        </p:nvCxnSpPr>
        <p:spPr>
          <a:xfrm flipH="1">
            <a:off x="2827338" y="3681962"/>
            <a:ext cx="3076574" cy="6095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6012" y="2406531"/>
            <a:ext cx="4495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Fundamentals Module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56012" y="1143000"/>
            <a:ext cx="4495800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Web Profession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OOP Basics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29" idx="2"/>
            <a:endCxn id="7" idx="0"/>
          </p:cNvCxnSpPr>
          <p:nvPr/>
        </p:nvCxnSpPr>
        <p:spPr>
          <a:xfrm>
            <a:off x="5903912" y="1752600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2"/>
            <a:endCxn id="30" idx="0"/>
          </p:cNvCxnSpPr>
          <p:nvPr/>
        </p:nvCxnSpPr>
        <p:spPr>
          <a:xfrm>
            <a:off x="5903912" y="2947322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37387" y="4291559"/>
            <a:ext cx="4267200" cy="8019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~700 Offers @ Jobs.BG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3738" y="4291559"/>
            <a:ext cx="4267200" cy="8019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~9,000,000 Developers Worldwide </a:t>
            </a:r>
          </a:p>
        </p:txBody>
      </p:sp>
    </p:spTree>
    <p:extLst>
      <p:ext uri="{BB962C8B-B14F-4D97-AF65-F5344CB8AC3E}">
        <p14:creationId xmlns:p14="http://schemas.microsoft.com/office/powerpoint/2010/main" val="309556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993E-7 -1.11111E-6 L -9.2993E-7 0.26667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66700" y="667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993E-7 -1.11111E-6 L -9.2993E-7 0.26667 " pathEditMode="relative" rAng="0" ptsTypes="AA">
                                      <p:cBhvr>
                                        <p:cTn id="72" dur="1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30" idx="2"/>
            <a:endCxn id="34" idx="0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0" idx="0"/>
          </p:cNvCxnSpPr>
          <p:nvPr/>
        </p:nvCxnSpPr>
        <p:spPr>
          <a:xfrm>
            <a:off x="5903912" y="3601253"/>
            <a:ext cx="3267075" cy="690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0" idx="0"/>
          </p:cNvCxnSpPr>
          <p:nvPr/>
        </p:nvCxnSpPr>
        <p:spPr>
          <a:xfrm flipH="1">
            <a:off x="2827338" y="3601253"/>
            <a:ext cx="3076574" cy="690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6012" y="2406531"/>
            <a:ext cx="4495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Fundamentals Module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56012" y="1143000"/>
            <a:ext cx="4495800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Web Profession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OOP Basics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29" idx="2"/>
            <a:endCxn id="7" idx="0"/>
          </p:cNvCxnSpPr>
          <p:nvPr/>
        </p:nvCxnSpPr>
        <p:spPr>
          <a:xfrm>
            <a:off x="5903912" y="1752600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2"/>
            <a:endCxn id="30" idx="0"/>
          </p:cNvCxnSpPr>
          <p:nvPr/>
        </p:nvCxnSpPr>
        <p:spPr>
          <a:xfrm>
            <a:off x="5903912" y="2947322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37387" y="4291559"/>
            <a:ext cx="4267200" cy="8019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Prelude to Database and Web Technology Courses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3738" y="4291559"/>
            <a:ext cx="4267200" cy="8019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Algorithmic and Conceptual Courses</a:t>
            </a:r>
          </a:p>
        </p:txBody>
      </p:sp>
    </p:spTree>
    <p:extLst>
      <p:ext uri="{BB962C8B-B14F-4D97-AF65-F5344CB8AC3E}">
        <p14:creationId xmlns:p14="http://schemas.microsoft.com/office/powerpoint/2010/main" val="342924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993E-7 2.22222E-6 L -9.2993E-7 0.0875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66700" y="667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993E-7 2.22222E-6 L -9.2993E-7 0.0875 " pathEditMode="relative" rAng="0" ptsTypes="AA">
                                      <p:cBhvr>
                                        <p:cTn id="72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29" grpId="0" animBg="1"/>
      <p:bldP spid="29" grpId="1" animBg="1"/>
      <p:bldP spid="30" grpId="0" animBg="1"/>
      <p:bldP spid="30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284412" y="2406530"/>
            <a:ext cx="3276601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Concepts of OOP</a:t>
            </a:r>
          </a:p>
        </p:txBody>
      </p:sp>
      <p:cxnSp>
        <p:nvCxnSpPr>
          <p:cNvPr id="42" name="Straight Arrow Connector 41"/>
          <p:cNvCxnSpPr>
            <a:stCxn id="30" idx="2"/>
            <a:endCxn id="34" idx="0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4" idx="0"/>
          </p:cNvCxnSpPr>
          <p:nvPr/>
        </p:nvCxnSpPr>
        <p:spPr>
          <a:xfrm>
            <a:off x="5903912" y="1523999"/>
            <a:ext cx="2070887" cy="8825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5" idx="0"/>
          </p:cNvCxnSpPr>
          <p:nvPr/>
        </p:nvCxnSpPr>
        <p:spPr>
          <a:xfrm flipH="1">
            <a:off x="3922713" y="1524000"/>
            <a:ext cx="1981199" cy="8825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OOP Basics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70612" y="2406531"/>
            <a:ext cx="3608373" cy="8700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Writing high quality code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56012" y="2406531"/>
            <a:ext cx="4495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Fundamentals Module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656012" y="1143000"/>
            <a:ext cx="4495800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Web Profession</a:t>
            </a:r>
          </a:p>
        </p:txBody>
      </p:sp>
      <p:cxnSp>
        <p:nvCxnSpPr>
          <p:cNvPr id="37" name="Straight Arrow Connector 36"/>
          <p:cNvCxnSpPr>
            <a:stCxn id="32" idx="2"/>
            <a:endCxn id="31" idx="0"/>
          </p:cNvCxnSpPr>
          <p:nvPr/>
        </p:nvCxnSpPr>
        <p:spPr>
          <a:xfrm>
            <a:off x="5903912" y="1752600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2"/>
          </p:cNvCxnSpPr>
          <p:nvPr/>
        </p:nvCxnSpPr>
        <p:spPr>
          <a:xfrm>
            <a:off x="5903912" y="2947322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52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1261E-6 0 L 0.29383 -0.6048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1261E-6 0 L 0.29383 -0.60486 " pathEditMode="relative" rAng="0" ptsTypes="AA">
                                      <p:cBhvr>
                                        <p:cTn id="69" dur="1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30" grpId="0" animBg="1"/>
      <p:bldP spid="30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14" grpId="0" animBg="1"/>
      <p:bldP spid="14" grpId="1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>
            <a:cxnSpLocks/>
            <a:endCxn id="20" idx="0"/>
          </p:cNvCxnSpPr>
          <p:nvPr/>
        </p:nvCxnSpPr>
        <p:spPr>
          <a:xfrm>
            <a:off x="5903912" y="1219199"/>
            <a:ext cx="31275" cy="9760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endCxn id="14" idx="0"/>
          </p:cNvCxnSpPr>
          <p:nvPr/>
        </p:nvCxnSpPr>
        <p:spPr>
          <a:xfrm>
            <a:off x="5921535" y="1231892"/>
            <a:ext cx="1530826" cy="9597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endCxn id="19" idx="0"/>
          </p:cNvCxnSpPr>
          <p:nvPr/>
        </p:nvCxnSpPr>
        <p:spPr>
          <a:xfrm flipH="1">
            <a:off x="4425712" y="1231892"/>
            <a:ext cx="1478202" cy="9597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2"/>
            <a:endCxn id="34" idx="0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Java Advanced Course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Scope</a:t>
            </a:r>
            <a:endParaRPr lang="en-US" dirty="0"/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42761" y="2191657"/>
            <a:ext cx="1219200" cy="122279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55085" y="2191657"/>
            <a:ext cx="1141253" cy="122279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72259" y="2195248"/>
            <a:ext cx="1125855" cy="1219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2730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993E-7 0 L -9.2993E-7 -0.64931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303212" y="1337377"/>
            <a:ext cx="8951999" cy="5029200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Ventsislav Ivanov</a:t>
            </a:r>
            <a:endParaRPr lang="en-US" sz="3200" dirty="0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400" noProof="1">
                <a:solidFill>
                  <a:srgbClr val="FF0000"/>
                </a:solidFill>
              </a:rPr>
              <a:t>Telerik Academy</a:t>
            </a:r>
            <a:r>
              <a:rPr lang="bg-BG" sz="3400" noProof="1">
                <a:solidFill>
                  <a:srgbClr val="FF0000"/>
                </a:solidFill>
              </a:rPr>
              <a:t> </a:t>
            </a:r>
            <a:r>
              <a:rPr lang="en-GB" sz="3400" noProof="1">
                <a:solidFill>
                  <a:srgbClr val="FF0000"/>
                </a:solidFill>
              </a:rPr>
              <a:t>Graduate 2016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400" noProof="1"/>
              <a:t>Knowedge at web testing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400" noProof="1"/>
              <a:t>Experience as QA engineer</a:t>
            </a:r>
            <a:endParaRPr lang="en-US" sz="3400" noProof="1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42413" y="1690916"/>
            <a:ext cx="1981199" cy="216106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56351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303212" y="1337377"/>
            <a:ext cx="8951999" cy="5029200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Peter Penev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200" noProof="1"/>
              <a:t>Technical Trainer @ Software University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200" dirty="0"/>
              <a:t>Top performing student from the Software University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200" dirty="0"/>
              <a:t>Deep interest in Data Structures &amp; Algorithms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en-US" sz="3400" b="1" noProof="1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29712" y="1701800"/>
            <a:ext cx="2003399" cy="2133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6916163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497</Words>
  <Application>Microsoft Office PowerPoint</Application>
  <PresentationFormat>Custom</PresentationFormat>
  <Paragraphs>156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Java OOP Basics</vt:lpstr>
      <vt:lpstr>Questions</vt:lpstr>
      <vt:lpstr>SoftUni Diamond Partners</vt:lpstr>
      <vt:lpstr>PowerPoint Presentation</vt:lpstr>
      <vt:lpstr>PowerPoint Presentation</vt:lpstr>
      <vt:lpstr>PowerPoint Presentation</vt:lpstr>
      <vt:lpstr>PowerPoint Presentation</vt:lpstr>
      <vt:lpstr>Trainers Team</vt:lpstr>
      <vt:lpstr>Trainers Team</vt:lpstr>
      <vt:lpstr>Trainers Team</vt:lpstr>
      <vt:lpstr>PowerPoint Presentation</vt:lpstr>
      <vt:lpstr>PowerPoint Presentation</vt:lpstr>
      <vt:lpstr>PowerPoint Presentation</vt:lpstr>
      <vt:lpstr>Resources</vt:lpstr>
      <vt:lpstr>Course Web Site &amp; Forums</vt:lpstr>
      <vt:lpstr>The Java Advanced Slides and Videos</vt:lpstr>
      <vt:lpstr>The Free Java Fundamentals Textbook</vt:lpstr>
      <vt:lpstr>Required Software</vt:lpstr>
      <vt:lpstr>Java Advanced – Course Intro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Basics: Course Introduction</dc:title>
  <dc:subject>OOP Basics Course</dc:subject>
  <dc:creator/>
  <cp:keywords>Java, programming, course, SoftUni, Software University</cp:keywords>
  <dc:description>OOP Basics Course @ SoftUni - https://softuni.bg/java-basics-oop</dc:description>
  <cp:lastModifiedBy/>
  <cp:revision>1</cp:revision>
  <dcterms:created xsi:type="dcterms:W3CDTF">2014-01-02T17:00:34Z</dcterms:created>
  <dcterms:modified xsi:type="dcterms:W3CDTF">2017-02-20T15:56:32Z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