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1"/>
  </p:notesMasterIdLst>
  <p:handoutMasterIdLst>
    <p:handoutMasterId r:id="rId52"/>
  </p:handoutMasterIdLst>
  <p:sldIdLst>
    <p:sldId id="394" r:id="rId3"/>
    <p:sldId id="395" r:id="rId4"/>
    <p:sldId id="477" r:id="rId5"/>
    <p:sldId id="484" r:id="rId6"/>
    <p:sldId id="490" r:id="rId7"/>
    <p:sldId id="508" r:id="rId8"/>
    <p:sldId id="485" r:id="rId9"/>
    <p:sldId id="493" r:id="rId10"/>
    <p:sldId id="507" r:id="rId11"/>
    <p:sldId id="499" r:id="rId12"/>
    <p:sldId id="494" r:id="rId13"/>
    <p:sldId id="506" r:id="rId14"/>
    <p:sldId id="496" r:id="rId15"/>
    <p:sldId id="512" r:id="rId16"/>
    <p:sldId id="529" r:id="rId17"/>
    <p:sldId id="530" r:id="rId18"/>
    <p:sldId id="519" r:id="rId19"/>
    <p:sldId id="520" r:id="rId20"/>
    <p:sldId id="523" r:id="rId21"/>
    <p:sldId id="488" r:id="rId22"/>
    <p:sldId id="501" r:id="rId23"/>
    <p:sldId id="502" r:id="rId24"/>
    <p:sldId id="521" r:id="rId25"/>
    <p:sldId id="522" r:id="rId26"/>
    <p:sldId id="524" r:id="rId27"/>
    <p:sldId id="527" r:id="rId28"/>
    <p:sldId id="525" r:id="rId29"/>
    <p:sldId id="528" r:id="rId30"/>
    <p:sldId id="486" r:id="rId31"/>
    <p:sldId id="503" r:id="rId32"/>
    <p:sldId id="509" r:id="rId33"/>
    <p:sldId id="505" r:id="rId34"/>
    <p:sldId id="504" r:id="rId35"/>
    <p:sldId id="531" r:id="rId36"/>
    <p:sldId id="532" r:id="rId37"/>
    <p:sldId id="489" r:id="rId38"/>
    <p:sldId id="510" r:id="rId39"/>
    <p:sldId id="534" r:id="rId40"/>
    <p:sldId id="511" r:id="rId41"/>
    <p:sldId id="513" r:id="rId42"/>
    <p:sldId id="516" r:id="rId43"/>
    <p:sldId id="517" r:id="rId44"/>
    <p:sldId id="518" r:id="rId45"/>
    <p:sldId id="533" r:id="rId46"/>
    <p:sldId id="421" r:id="rId47"/>
    <p:sldId id="535" r:id="rId48"/>
    <p:sldId id="472" r:id="rId49"/>
    <p:sldId id="393" r:id="rId5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606"/>
    <a:srgbClr val="F9F0AB"/>
    <a:srgbClr val="F9E6AB"/>
    <a:srgbClr val="F9FAAB"/>
    <a:srgbClr val="767691"/>
    <a:srgbClr val="7676A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88610" autoAdjust="0"/>
  </p:normalViewPr>
  <p:slideViewPr>
    <p:cSldViewPr>
      <p:cViewPr varScale="1">
        <p:scale>
          <a:sx n="68" d="100"/>
          <a:sy n="68" d="100"/>
        </p:scale>
        <p:origin x="564" y="5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notesViewPr>
    <p:cSldViewPr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70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9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51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40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30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88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4981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91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29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30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345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98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392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95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62598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189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63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469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76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59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66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5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6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447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5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software-technologies" TargetMode="External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159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intro-java-book/" TargetMode="Externa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9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762000"/>
            <a:ext cx="8215099" cy="1171552"/>
          </a:xfrm>
        </p:spPr>
        <p:txBody>
          <a:bodyPr>
            <a:normAutofit/>
          </a:bodyPr>
          <a:lstStyle/>
          <a:p>
            <a:r>
              <a:rPr lang="en-US" dirty="0"/>
              <a:t>Defining Classes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3970" y="1915603"/>
            <a:ext cx="7382341" cy="12359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Classes, Fields, Constructors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http://softuni.bg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18176" y="3810000"/>
            <a:ext cx="2152473" cy="2362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576164">
            <a:off x="6674549" y="3761768"/>
            <a:ext cx="122879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 OOP</a:t>
            </a:r>
          </a:p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made up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behavior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dirty="0"/>
              <a:t>Fields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store state</a:t>
            </a:r>
          </a:p>
          <a:p>
            <a:r>
              <a:rPr lang="en-GB" dirty="0"/>
              <a:t>Methods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describe behaviour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49275" y="3300739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sides;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String type;</a:t>
            </a: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void roll(){ … }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494212" y="3741849"/>
            <a:ext cx="1290720" cy="533400"/>
          </a:xfrm>
          <a:prstGeom prst="wedgeRoundRectCallout">
            <a:avLst>
              <a:gd name="adj1" fmla="val -85006"/>
              <a:gd name="adj2" fmla="val 454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Fields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632532" y="5616758"/>
            <a:ext cx="1676400" cy="593469"/>
          </a:xfrm>
          <a:prstGeom prst="wedgeRoundRectCallout">
            <a:avLst>
              <a:gd name="adj1" fmla="val -76131"/>
              <a:gd name="adj2" fmla="val -499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Method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2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can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many instances</a:t>
            </a:r>
            <a:r>
              <a:rPr lang="en-US" dirty="0"/>
              <a:t> (objects)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355066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Program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static void main(String </a:t>
            </a:r>
            <a:r>
              <a:rPr lang="en-US" sz="3200" dirty="0" err="1">
                <a:solidFill>
                  <a:schemeClr val="tx2"/>
                </a:solidFill>
              </a:rPr>
              <a:t>args</a:t>
            </a:r>
            <a:r>
              <a:rPr lang="en-US" sz="3200" dirty="0">
                <a:solidFill>
                  <a:schemeClr val="tx2"/>
                </a:solidFill>
              </a:rPr>
              <a:t>)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Dice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diceD6</a:t>
            </a:r>
            <a:r>
              <a:rPr lang="en-US" sz="3200" dirty="0">
                <a:solidFill>
                  <a:schemeClr val="tx2"/>
                </a:solidFill>
              </a:rPr>
              <a:t>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200" dirty="0">
                <a:solidFill>
                  <a:schemeClr val="tx2"/>
                </a:solidFill>
              </a:rPr>
              <a:t> Dice();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Dice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diceD8</a:t>
            </a:r>
            <a:r>
              <a:rPr lang="en-US" sz="3200" dirty="0">
                <a:solidFill>
                  <a:schemeClr val="tx2"/>
                </a:solidFill>
              </a:rPr>
              <a:t>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200" dirty="0">
                <a:solidFill>
                  <a:schemeClr val="tx2"/>
                </a:solidFill>
              </a:rPr>
              <a:t> Dice();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605" y="4884781"/>
            <a:ext cx="2823034" cy="1613162"/>
          </a:xfrm>
          <a:prstGeom prst="rect">
            <a:avLst/>
          </a:prstGeom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040051" y="4818456"/>
            <a:ext cx="2131655" cy="921534"/>
          </a:xfrm>
          <a:prstGeom prst="wedgeRoundRectCallout">
            <a:avLst>
              <a:gd name="adj1" fmla="val -32390"/>
              <a:gd name="adj2" fmla="val -934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Use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FFFFFF"/>
                </a:solidFill>
              </a:rPr>
              <a:t> keyword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795671" y="4815521"/>
            <a:ext cx="2407036" cy="921534"/>
          </a:xfrm>
          <a:prstGeom prst="wedgeRoundRectCallout">
            <a:avLst>
              <a:gd name="adj1" fmla="val 32665"/>
              <a:gd name="adj2" fmla="val -975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Variable stores 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reference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9636961" y="4645360"/>
            <a:ext cx="2360255" cy="921534"/>
          </a:xfrm>
          <a:prstGeom prst="wedgeRoundRectCallout">
            <a:avLst>
              <a:gd name="adj1" fmla="val -61721"/>
              <a:gd name="adj2" fmla="val -86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Application </a:t>
            </a:r>
            <a:r>
              <a:rPr lang="en-US" sz="2800" dirty="0">
                <a:solidFill>
                  <a:schemeClr val="tx1"/>
                </a:solidFill>
              </a:rPr>
              <a:t>in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separate file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1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Declaring a variable creates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/>
              <a:t> in the stack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 keyword allocates memory on the heap</a:t>
            </a:r>
          </a:p>
          <a:p>
            <a:endParaRPr lang="en-US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1783490" y="3581400"/>
            <a:ext cx="3091722" cy="2895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500996"/>
            <a:ext cx="10693778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600" dirty="0">
                <a:solidFill>
                  <a:schemeClr val="tx2"/>
                </a:solidFill>
              </a:rPr>
              <a:t>Dice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diceD6</a:t>
            </a:r>
            <a:r>
              <a:rPr lang="en-US" sz="3600" dirty="0">
                <a:solidFill>
                  <a:schemeClr val="tx2"/>
                </a:solidFill>
              </a:rPr>
              <a:t> =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600" dirty="0">
                <a:solidFill>
                  <a:schemeClr val="tx2"/>
                </a:solidFill>
              </a:rPr>
              <a:t> Dice();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07627" y="3429370"/>
            <a:ext cx="2646996" cy="921534"/>
          </a:xfrm>
          <a:prstGeom prst="wedgeRoundRectCallout">
            <a:avLst>
              <a:gd name="adj1" fmla="val 57571"/>
              <a:gd name="adj2" fmla="val 457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Reference has a fixed size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2158347" y="4731904"/>
            <a:ext cx="2385552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diceD6</a:t>
            </a:r>
          </a:p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(1540e19d)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6246812" y="3581400"/>
            <a:ext cx="4815935" cy="2895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6468289" y="3750440"/>
            <a:ext cx="2499264" cy="112148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= null</a:t>
            </a:r>
            <a:b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sides = 0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Arrow Connector 6"/>
          <p:cNvCxnSpPr>
            <a:cxnSpLocks/>
            <a:stCxn id="10" idx="3"/>
            <a:endCxn id="11" idx="1"/>
          </p:cNvCxnSpPr>
          <p:nvPr/>
        </p:nvCxnSpPr>
        <p:spPr>
          <a:xfrm flipV="1">
            <a:off x="4543899" y="4311180"/>
            <a:ext cx="1924390" cy="89812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9346650" y="5048078"/>
            <a:ext cx="2434173" cy="921534"/>
          </a:xfrm>
          <a:prstGeom prst="wedgeRoundRectCallout">
            <a:avLst>
              <a:gd name="adj1" fmla="val -60867"/>
              <a:gd name="adj2" fmla="val -499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State is kept in the heap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9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dirty="0"/>
              <a:t> for describing and creating objects</a:t>
            </a:r>
          </a:p>
          <a:p>
            <a:r>
              <a:rPr lang="en-US" dirty="0"/>
              <a:t>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dirty="0"/>
              <a:t> 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instance of a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21" name="Arrow: Right 20"/>
          <p:cNvSpPr/>
          <p:nvPr/>
        </p:nvSpPr>
        <p:spPr>
          <a:xfrm>
            <a:off x="7542212" y="5504590"/>
            <a:ext cx="685800" cy="659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" name="Rectangle: Rounded Corners 22"/>
          <p:cNvSpPr/>
          <p:nvPr/>
        </p:nvSpPr>
        <p:spPr>
          <a:xfrm>
            <a:off x="4749236" y="5357044"/>
            <a:ext cx="2385552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(Class)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8609012" y="5357044"/>
            <a:ext cx="2438400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D6 Dice (Object)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75198" y="2819399"/>
            <a:ext cx="2080752" cy="2080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Dice is…</a:t>
            </a:r>
          </a:p>
        </p:txBody>
      </p:sp>
      <p:sp>
        <p:nvSpPr>
          <p:cNvPr id="32" name="Rectangle: Rounded Corners 31"/>
          <p:cNvSpPr/>
          <p:nvPr/>
        </p:nvSpPr>
        <p:spPr>
          <a:xfrm>
            <a:off x="922798" y="5357044"/>
            <a:ext cx="2385552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ADT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Right 32"/>
          <p:cNvSpPr/>
          <p:nvPr/>
        </p:nvSpPr>
        <p:spPr>
          <a:xfrm>
            <a:off x="3719737" y="5504590"/>
            <a:ext cx="685800" cy="659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pSp>
        <p:nvGrpSpPr>
          <p:cNvPr id="35" name="Group 34"/>
          <p:cNvGrpSpPr/>
          <p:nvPr/>
        </p:nvGrpSpPr>
        <p:grpSpPr>
          <a:xfrm>
            <a:off x="5054036" y="2819400"/>
            <a:ext cx="2080752" cy="2080752"/>
            <a:chOff x="5054036" y="2819400"/>
            <a:chExt cx="2080752" cy="2080752"/>
          </a:xfrm>
        </p:grpSpPr>
        <p:sp>
          <p:nvSpPr>
            <p:cNvPr id="13" name="Oval 12"/>
            <p:cNvSpPr/>
            <p:nvPr/>
          </p:nvSpPr>
          <p:spPr>
            <a:xfrm>
              <a:off x="5054036" y="2819400"/>
              <a:ext cx="2080752" cy="2080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3162" y="2956820"/>
              <a:ext cx="1919324" cy="1805910"/>
            </a:xfrm>
            <a:prstGeom prst="roundRect">
              <a:avLst>
                <a:gd name="adj" fmla="val 41984"/>
              </a:avLst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8814219" y="2845783"/>
            <a:ext cx="2027986" cy="2027986"/>
            <a:chOff x="8814219" y="2845783"/>
            <a:chExt cx="2027986" cy="2027986"/>
          </a:xfrm>
        </p:grpSpPr>
        <p:sp>
          <p:nvSpPr>
            <p:cNvPr id="16" name="Oval 15"/>
            <p:cNvSpPr/>
            <p:nvPr/>
          </p:nvSpPr>
          <p:spPr>
            <a:xfrm>
              <a:off x="8814219" y="2845783"/>
              <a:ext cx="2027986" cy="20279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1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612" y="3249790"/>
              <a:ext cx="1219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449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 (2)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170612" y="838200"/>
            <a:ext cx="0" cy="5686802"/>
          </a:xfrm>
          <a:prstGeom prst="line">
            <a:avLst/>
          </a:prstGeom>
          <a:ln w="25400"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008812" y="1963003"/>
            <a:ext cx="4191000" cy="1999397"/>
            <a:chOff x="9294812" y="1741724"/>
            <a:chExt cx="2133600" cy="1999397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diceD6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9979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"six sided"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sides = 6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346964" y="2819400"/>
            <a:ext cx="2909248" cy="2548839"/>
            <a:chOff x="455612" y="2077297"/>
            <a:chExt cx="2375848" cy="2574970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class</a:t>
              </a:r>
              <a:r>
                <a:rPr lang="en-US" sz="2800" b="1" noProof="1">
                  <a:latin typeface="Consolas" panose="020B0609020204030204" pitchFamily="49" charset="0"/>
                </a:rPr>
                <a:t> </a:t>
              </a:r>
              <a:br>
                <a:rPr lang="en-US" sz="2800" b="1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55612" y="3078773"/>
              <a:ext cx="2375848" cy="9465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sides: int</a:t>
              </a: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455612" y="4025320"/>
              <a:ext cx="2375848" cy="6269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roll(…)</a:t>
              </a:r>
            </a:p>
          </p:txBody>
        </p:sp>
      </p:grp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06372" y="5409276"/>
            <a:ext cx="2293059" cy="1033751"/>
          </a:xfrm>
          <a:prstGeom prst="wedgeRoundRectCallout">
            <a:avLst>
              <a:gd name="adj1" fmla="val 66131"/>
              <a:gd name="adj2" fmla="val -623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actions</a:t>
            </a:r>
            <a:r>
              <a:rPr lang="en-US" sz="3000" dirty="0">
                <a:solidFill>
                  <a:srgbClr val="FFFFFF"/>
                </a:solidFill>
              </a:rPr>
              <a:t> (methods)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9741794" y="1588789"/>
            <a:ext cx="2352080" cy="589903"/>
          </a:xfrm>
          <a:prstGeom prst="wedgeRoundRectCallout">
            <a:avLst>
              <a:gd name="adj1" fmla="val -47330"/>
              <a:gd name="adj2" fmla="val 1090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9881814" y="3573328"/>
            <a:ext cx="2157751" cy="598015"/>
          </a:xfrm>
          <a:prstGeom prst="wedgeRoundRectCallout">
            <a:avLst>
              <a:gd name="adj1" fmla="val -72375"/>
              <a:gd name="adj2" fmla="val -415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24753" y="2005925"/>
            <a:ext cx="2375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Classes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18412" y="1167825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Objects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76082" y="2349156"/>
            <a:ext cx="2293059" cy="578882"/>
          </a:xfrm>
          <a:prstGeom prst="wedgeRoundRectCallout">
            <a:avLst>
              <a:gd name="adj1" fmla="val 67783"/>
              <a:gd name="adj2" fmla="val 520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88815" y="3805837"/>
            <a:ext cx="1870882" cy="640472"/>
          </a:xfrm>
          <a:prstGeom prst="wedgeRoundRectCallout">
            <a:avLst>
              <a:gd name="adj1" fmla="val 68729"/>
              <a:gd name="adj2" fmla="val -69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bg-BG" sz="3000" dirty="0">
              <a:solidFill>
                <a:srgbClr val="FFFFFF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008812" y="4325203"/>
            <a:ext cx="4191000" cy="1999397"/>
            <a:chOff x="9294812" y="1741724"/>
            <a:chExt cx="2133600" cy="1999397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diceD8</a:t>
              </a:r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9979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"eight sided"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sides =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93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  <p:bldP spid="28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Class Data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/>
              <a:t>Storing Data Inside a Class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160644" y="914400"/>
            <a:ext cx="5638935" cy="3486878"/>
            <a:chOff x="3160644" y="914400"/>
            <a:chExt cx="5638935" cy="348687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0644" y="914400"/>
              <a:ext cx="5638935" cy="3486878"/>
            </a:xfrm>
            <a:prstGeom prst="roundRect">
              <a:avLst>
                <a:gd name="adj" fmla="val 1624"/>
              </a:avLst>
            </a:prstGeom>
          </p:spPr>
        </p:pic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>
              <a:off x="4418012" y="1857739"/>
              <a:ext cx="0" cy="1600200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 flipH="1">
              <a:off x="6058273" y="3560580"/>
              <a:ext cx="1219200" cy="631025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</p:cNvCxnSpPr>
            <p:nvPr/>
          </p:nvCxnSpPr>
          <p:spPr>
            <a:xfrm>
              <a:off x="4543848" y="3560580"/>
              <a:ext cx="1245764" cy="631025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0750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fields have type and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148809"/>
            <a:ext cx="10693778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6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String</a:t>
            </a:r>
            <a:r>
              <a:rPr lang="en-US" sz="3600" dirty="0">
                <a:solidFill>
                  <a:schemeClr val="tx2"/>
                </a:solidFill>
              </a:rPr>
              <a:t> type;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600" dirty="0">
                <a:solidFill>
                  <a:schemeClr val="tx2"/>
                </a:solidFill>
              </a:rPr>
              <a:t> sides;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[] </a:t>
            </a:r>
            <a:r>
              <a:rPr lang="en-US" sz="3600" dirty="0" err="1">
                <a:solidFill>
                  <a:schemeClr val="tx2"/>
                </a:solidFill>
              </a:rPr>
              <a:t>rollFrequency</a:t>
            </a:r>
            <a:r>
              <a:rPr lang="en-US" sz="3600" dirty="0">
                <a:solidFill>
                  <a:schemeClr val="tx2"/>
                </a:solidFill>
              </a:rPr>
              <a:t>;</a:t>
            </a:r>
          </a:p>
          <a:p>
            <a:r>
              <a:rPr lang="en-US" sz="3600" dirty="0">
                <a:solidFill>
                  <a:schemeClr val="tx2"/>
                </a:solidFill>
              </a:rPr>
              <a:t> 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Person</a:t>
            </a:r>
            <a:r>
              <a:rPr lang="en-US" sz="3600" dirty="0">
                <a:solidFill>
                  <a:schemeClr val="tx2"/>
                </a:solidFill>
              </a:rPr>
              <a:t> owner;</a:t>
            </a:r>
          </a:p>
          <a:p>
            <a:r>
              <a:rPr lang="en-US" sz="3600" dirty="0">
                <a:solidFill>
                  <a:schemeClr val="tx2"/>
                </a:solidFill>
              </a:rPr>
              <a:t>  …</a:t>
            </a:r>
          </a:p>
          <a:p>
            <a:r>
              <a:rPr lang="en-US" sz="36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494212" y="5075442"/>
            <a:ext cx="2258656" cy="914264"/>
          </a:xfrm>
          <a:prstGeom prst="wedgeRoundRectCallout">
            <a:avLst>
              <a:gd name="adj1" fmla="val -58457"/>
              <a:gd name="adj2" fmla="val -476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latin typeface="+mj-lt"/>
              </a:rPr>
              <a:t>Fields can be of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any type</a:t>
            </a:r>
          </a:p>
        </p:txBody>
      </p:sp>
    </p:spTree>
    <p:extLst>
      <p:ext uri="{BB962C8B-B14F-4D97-AF65-F5344CB8AC3E}">
        <p14:creationId xmlns:p14="http://schemas.microsoft.com/office/powerpoint/2010/main" val="19696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BankAccount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Ensure proper naming!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Define Class Bank Account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72168" y="2375454"/>
            <a:ext cx="4899027" cy="2120346"/>
            <a:chOff x="-307405" y="2077297"/>
            <a:chExt cx="3138865" cy="212034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BankAccount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966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+id:int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+balance:double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7405" y="3643771"/>
              <a:ext cx="3137848" cy="553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i="1" noProof="1">
                  <a:latin typeface="Consolas" panose="020B0609020204030204" pitchFamily="49" charset="0"/>
                </a:rPr>
                <a:t>(no actions)</a:t>
              </a:r>
              <a:endParaRPr lang="en-US" sz="2000" b="1" i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5870375" y="3273809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4288818" y="2061167"/>
            <a:ext cx="1854572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Class name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579515" y="2900312"/>
            <a:ext cx="1981200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Class fields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578224" y="3814961"/>
            <a:ext cx="2514600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Class methods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814" y="2363707"/>
            <a:ext cx="5049801" cy="3427493"/>
          </a:xfrm>
          <a:prstGeom prst="roundRect">
            <a:avLst>
              <a:gd name="adj" fmla="val 2494"/>
            </a:avLst>
          </a:prstGeom>
        </p:spPr>
      </p:pic>
    </p:spTree>
    <p:extLst>
      <p:ext uri="{BB962C8B-B14F-4D97-AF65-F5344CB8AC3E}">
        <p14:creationId xmlns:p14="http://schemas.microsoft.com/office/powerpoint/2010/main" val="239184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Define Class Bank Account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2286000"/>
            <a:ext cx="10667998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600" dirty="0"/>
              <a:t>public class </a:t>
            </a:r>
            <a:r>
              <a:rPr lang="en-GB" sz="3600" dirty="0" err="1"/>
              <a:t>BankAccount</a:t>
            </a:r>
            <a:r>
              <a:rPr lang="en-GB" sz="3600" dirty="0"/>
              <a:t> {</a:t>
            </a:r>
          </a:p>
          <a:p>
            <a:r>
              <a:rPr lang="en-GB" sz="3600" dirty="0"/>
              <a:t>  </a:t>
            </a:r>
            <a:r>
              <a:rPr lang="en-GB" sz="3600" dirty="0" err="1"/>
              <a:t>int</a:t>
            </a:r>
            <a:r>
              <a:rPr lang="en-GB" sz="3600" dirty="0"/>
              <a:t> id;</a:t>
            </a:r>
          </a:p>
          <a:p>
            <a:r>
              <a:rPr lang="en-GB" sz="3600" dirty="0"/>
              <a:t>  double balance;</a:t>
            </a:r>
          </a:p>
          <a:p>
            <a:r>
              <a:rPr lang="en-GB" sz="3600" dirty="0"/>
              <a:t>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43337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and class members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have modifiers</a:t>
            </a:r>
          </a:p>
          <a:p>
            <a:r>
              <a:rPr lang="en-US" dirty="0"/>
              <a:t>Modifiers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define visibility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3124200"/>
            <a:ext cx="10693778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public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Dice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000" dirty="0"/>
              <a:t>{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sz="4000" dirty="0"/>
              <a:t> </a:t>
            </a:r>
            <a:r>
              <a:rPr lang="en-US" sz="4000" dirty="0" err="1"/>
              <a:t>int</a:t>
            </a:r>
            <a:r>
              <a:rPr lang="en-US" sz="4000" dirty="0"/>
              <a:t> sides;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4000" dirty="0"/>
              <a:t> void roll(</a:t>
            </a:r>
            <a:r>
              <a:rPr lang="en-US" sz="4000" dirty="0" err="1"/>
              <a:t>int</a:t>
            </a:r>
            <a:r>
              <a:rPr lang="en-US" sz="4000" dirty="0"/>
              <a:t> amount);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239093" y="2631463"/>
            <a:ext cx="2738520" cy="525391"/>
          </a:xfrm>
          <a:prstGeom prst="wedgeRoundRectCallout">
            <a:avLst>
              <a:gd name="adj1" fmla="val -63664"/>
              <a:gd name="adj2" fmla="val 508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modifier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894012" y="5189382"/>
            <a:ext cx="2890920" cy="542437"/>
          </a:xfrm>
          <a:prstGeom prst="wedgeRoundRectCallout">
            <a:avLst>
              <a:gd name="adj1" fmla="val -61256"/>
              <a:gd name="adj2" fmla="val -572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Member modifier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237412" y="3473578"/>
            <a:ext cx="2952746" cy="906391"/>
          </a:xfrm>
          <a:prstGeom prst="wedgeRoundRectCallout">
            <a:avLst>
              <a:gd name="adj1" fmla="val -71867"/>
              <a:gd name="adj2" fmla="val 215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Fields should always be private!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68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Abstract Data Types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Defining Simple Classes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Methods and Properties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Constructors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Static Members</a:t>
            </a:r>
          </a:p>
        </p:txBody>
      </p:sp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/>
              <a:t>Defining a Class' Behaviour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160644" y="914400"/>
            <a:ext cx="5638935" cy="3486878"/>
            <a:chOff x="3160644" y="914400"/>
            <a:chExt cx="5638935" cy="3486878"/>
          </a:xfrm>
        </p:grpSpPr>
        <p:grpSp>
          <p:nvGrpSpPr>
            <p:cNvPr id="30" name="Group 29"/>
            <p:cNvGrpSpPr/>
            <p:nvPr/>
          </p:nvGrpSpPr>
          <p:grpSpPr>
            <a:xfrm>
              <a:off x="3160644" y="914400"/>
              <a:ext cx="5638935" cy="3486878"/>
              <a:chOff x="3160644" y="914400"/>
              <a:chExt cx="5638935" cy="348687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60644" y="914400"/>
                <a:ext cx="5638935" cy="3486878"/>
              </a:xfrm>
              <a:prstGeom prst="roundRect">
                <a:avLst>
                  <a:gd name="adj" fmla="val 1624"/>
                </a:avLst>
              </a:prstGeom>
            </p:spPr>
          </p:pic>
          <p:sp>
            <p:nvSpPr>
              <p:cNvPr id="3" name="Oval 2"/>
              <p:cNvSpPr/>
              <p:nvPr/>
            </p:nvSpPr>
            <p:spPr>
              <a:xfrm rot="551640">
                <a:off x="6498858" y="2691587"/>
                <a:ext cx="222299" cy="37353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0" name="Oval 9"/>
              <p:cNvSpPr/>
              <p:nvPr/>
            </p:nvSpPr>
            <p:spPr>
              <a:xfrm rot="5400000">
                <a:off x="5889136" y="1556663"/>
                <a:ext cx="161738" cy="4012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1" name="Oval 10"/>
              <p:cNvSpPr/>
              <p:nvPr/>
            </p:nvSpPr>
            <p:spPr>
              <a:xfrm rot="5400000">
                <a:off x="5878756" y="1841747"/>
                <a:ext cx="182497" cy="4012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4" name="Oval 13"/>
              <p:cNvSpPr/>
              <p:nvPr/>
            </p:nvSpPr>
            <p:spPr>
              <a:xfrm rot="20524110">
                <a:off x="5378296" y="2649208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6" name="Oval 15"/>
              <p:cNvSpPr/>
              <p:nvPr/>
            </p:nvSpPr>
            <p:spPr>
              <a:xfrm rot="20524110">
                <a:off x="4995149" y="2456518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9" name="Oval 18"/>
              <p:cNvSpPr/>
              <p:nvPr/>
            </p:nvSpPr>
            <p:spPr>
              <a:xfrm rot="20524110">
                <a:off x="5378296" y="3060983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22" name="Oval 21"/>
              <p:cNvSpPr/>
              <p:nvPr/>
            </p:nvSpPr>
            <p:spPr>
              <a:xfrm rot="20524110">
                <a:off x="4995150" y="2868295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</p:grpSp>
        <p:sp>
          <p:nvSpPr>
            <p:cNvPr id="23" name="Arc 22"/>
            <p:cNvSpPr/>
            <p:nvPr/>
          </p:nvSpPr>
          <p:spPr>
            <a:xfrm rot="13884984">
              <a:off x="4542743" y="1203968"/>
              <a:ext cx="1922345" cy="3152060"/>
            </a:xfrm>
            <a:prstGeom prst="arc">
              <a:avLst>
                <a:gd name="adj1" fmla="val 15472451"/>
                <a:gd name="adj2" fmla="val 18010623"/>
              </a:avLst>
            </a:prstGeom>
            <a:noFill/>
            <a:ln w="127000" cap="sq" cmpd="sng">
              <a:solidFill>
                <a:schemeClr val="bg1">
                  <a:alpha val="86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c 30"/>
            <p:cNvSpPr/>
            <p:nvPr/>
          </p:nvSpPr>
          <p:spPr>
            <a:xfrm rot="3095802">
              <a:off x="5365181" y="895203"/>
              <a:ext cx="1922345" cy="3152060"/>
            </a:xfrm>
            <a:prstGeom prst="arc">
              <a:avLst>
                <a:gd name="adj1" fmla="val 15472451"/>
                <a:gd name="adj2" fmla="val 18010623"/>
              </a:avLst>
            </a:prstGeom>
            <a:noFill/>
            <a:ln w="127000" cap="sq" cmpd="sng">
              <a:solidFill>
                <a:schemeClr val="bg1">
                  <a:alpha val="86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40299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executable code</a:t>
            </a:r>
            <a:r>
              <a:rPr lang="en-US" dirty="0"/>
              <a:t> (algorithm) that manipulate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1899611"/>
            <a:ext cx="10693778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private </a:t>
            </a:r>
            <a:r>
              <a:rPr lang="en-US" sz="3200" dirty="0" err="1">
                <a:solidFill>
                  <a:schemeClr val="tx2"/>
                </a:solidFill>
              </a:rPr>
              <a:t>int</a:t>
            </a:r>
            <a:r>
              <a:rPr lang="en-US" sz="3200" dirty="0">
                <a:solidFill>
                  <a:schemeClr val="tx2"/>
                </a:solidFill>
              </a:rPr>
              <a:t> sides;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GB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roll()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Random </a:t>
            </a:r>
            <a:r>
              <a:rPr lang="en-US" sz="3200" dirty="0" err="1">
                <a:solidFill>
                  <a:schemeClr val="tx2"/>
                </a:solidFill>
              </a:rPr>
              <a:t>rnd</a:t>
            </a:r>
            <a:r>
              <a:rPr lang="en-US" sz="3200" dirty="0">
                <a:solidFill>
                  <a:schemeClr val="tx2"/>
                </a:solidFill>
              </a:rPr>
              <a:t> = new Random();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</a:t>
            </a:r>
            <a:r>
              <a:rPr lang="en-US" sz="3200" dirty="0" err="1">
                <a:solidFill>
                  <a:schemeClr val="tx2"/>
                </a:solidFill>
              </a:rPr>
              <a:t>int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rollResult</a:t>
            </a:r>
            <a:r>
              <a:rPr lang="en-US" sz="3200" dirty="0">
                <a:solidFill>
                  <a:schemeClr val="tx2"/>
                </a:solidFill>
              </a:rPr>
              <a:t> = </a:t>
            </a:r>
            <a:r>
              <a:rPr lang="en-US" sz="3200" dirty="0" err="1">
                <a:solidFill>
                  <a:schemeClr val="tx2"/>
                </a:solidFill>
              </a:rPr>
              <a:t>nextInt</a:t>
            </a:r>
            <a:r>
              <a:rPr lang="en-US" sz="3200" dirty="0">
                <a:solidFill>
                  <a:schemeClr val="tx2"/>
                </a:solidFill>
              </a:rPr>
              <a:t>(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3200" dirty="0" err="1">
                <a:solidFill>
                  <a:schemeClr val="tx2"/>
                </a:solidFill>
              </a:rPr>
              <a:t>.sides</a:t>
            </a:r>
            <a:r>
              <a:rPr lang="en-US" sz="3200" dirty="0">
                <a:solidFill>
                  <a:schemeClr val="tx2"/>
                </a:solidFill>
              </a:rPr>
              <a:t>) + 1;         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rollResult</a:t>
            </a:r>
            <a:r>
              <a:rPr lang="en-US" sz="3200" dirty="0">
                <a:solidFill>
                  <a:schemeClr val="tx2"/>
                </a:solidFill>
              </a:rPr>
              <a:t>; 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151812" y="3352800"/>
            <a:ext cx="3048000" cy="987119"/>
          </a:xfrm>
          <a:prstGeom prst="wedgeRoundRectCallout">
            <a:avLst>
              <a:gd name="adj1" fmla="val -59973"/>
              <a:gd name="adj2" fmla="val 567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GB" sz="2800" noProof="1">
                <a:solidFill>
                  <a:schemeClr val="tx1"/>
                </a:solidFill>
                <a:latin typeface="+mj-lt"/>
              </a:rPr>
              <a:t> points to the current instance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611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Used to create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accessors</a:t>
            </a:r>
            <a:r>
              <a:rPr lang="en-US" dirty="0"/>
              <a:t> and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mutators</a:t>
            </a:r>
            <a:r>
              <a:rPr lang="bg-BG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1905000"/>
            <a:ext cx="10693778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int</a:t>
            </a:r>
            <a:r>
              <a:rPr lang="en-US" sz="2800" dirty="0">
                <a:solidFill>
                  <a:schemeClr val="tx2"/>
                </a:solidFill>
              </a:rPr>
              <a:t> sides;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int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getSides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US" sz="2800" dirty="0">
                <a:solidFill>
                  <a:schemeClr val="tx2"/>
                </a:solidFill>
              </a:rPr>
              <a:t>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return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 err="1">
                <a:solidFill>
                  <a:schemeClr val="tx2"/>
                </a:solidFill>
              </a:rPr>
              <a:t>.sides</a:t>
            </a:r>
            <a:r>
              <a:rPr lang="en-US" sz="2800" dirty="0">
                <a:solidFill>
                  <a:schemeClr val="tx2"/>
                </a:solidFill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2800" dirty="0">
                <a:solidFill>
                  <a:schemeClr val="tx2"/>
                </a:solidFill>
              </a:rPr>
              <a:t> void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setSides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tx2"/>
                </a:solidFill>
              </a:rPr>
              <a:t>int</a:t>
            </a:r>
            <a:r>
              <a:rPr lang="en-US" sz="2800" dirty="0">
                <a:solidFill>
                  <a:schemeClr val="tx2"/>
                </a:solidFill>
              </a:rPr>
              <a:t> sides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800" dirty="0">
                <a:solidFill>
                  <a:schemeClr val="tx2"/>
                </a:solidFill>
              </a:rPr>
              <a:t> {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   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 err="1">
                <a:solidFill>
                  <a:schemeClr val="tx2"/>
                </a:solidFill>
              </a:rPr>
              <a:t>.sides</a:t>
            </a:r>
            <a:r>
              <a:rPr lang="en-US" sz="2800" dirty="0">
                <a:solidFill>
                  <a:schemeClr val="tx2"/>
                </a:solidFill>
              </a:rPr>
              <a:t> = sides;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265612" y="1790452"/>
            <a:ext cx="2590800" cy="522232"/>
          </a:xfrm>
          <a:prstGeom prst="wedgeRoundRectCallout">
            <a:avLst>
              <a:gd name="adj1" fmla="val -56407"/>
              <a:gd name="adj2" fmla="val 440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Field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en-GB" sz="2800" noProof="1">
                <a:solidFill>
                  <a:schemeClr val="tx1"/>
                </a:solidFill>
                <a:latin typeface="+mj-lt"/>
              </a:rPr>
              <a:t>is hidden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25040" y="2804185"/>
            <a:ext cx="2827789" cy="990600"/>
          </a:xfrm>
          <a:prstGeom prst="wedgeRoundRectCallout">
            <a:avLst>
              <a:gd name="adj1" fmla="val -58792"/>
              <a:gd name="adj2" fmla="val -232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noProof="1">
                <a:solidFill>
                  <a:schemeClr val="tx1"/>
                </a:solidFill>
                <a:latin typeface="+mj-lt"/>
              </a:rPr>
              <a:t>Getter provides access to field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075612" y="4495800"/>
            <a:ext cx="2545245" cy="990600"/>
          </a:xfrm>
          <a:prstGeom prst="wedgeRoundRectCallout">
            <a:avLst>
              <a:gd name="adj1" fmla="val -58185"/>
              <a:gd name="adj2" fmla="val -213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noProof="1">
                <a:solidFill>
                  <a:schemeClr val="tx1"/>
                </a:solidFill>
                <a:latin typeface="+mj-lt"/>
              </a:rPr>
              <a:t>Setter provide field change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189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BankAccount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Getters and Setters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73818" y="2286000"/>
            <a:ext cx="5115794" cy="3286736"/>
            <a:chOff x="-306388" y="2077297"/>
            <a:chExt cx="3137848" cy="328673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BankAccount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966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-id:int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-balance:double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642511"/>
              <a:ext cx="3137848" cy="17215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+setId():void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+getBalance():double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+deposit(double amount):void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+withdraw(double amount):void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18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039337" y="3760731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836612" y="5812652"/>
            <a:ext cx="1854572" cy="426137"/>
          </a:xfrm>
          <a:prstGeom prst="wedgeRoundRectCallout">
            <a:avLst>
              <a:gd name="adj1" fmla="val -44045"/>
              <a:gd name="adj2" fmla="val -1338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+ == public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03212" y="2108277"/>
            <a:ext cx="1878799" cy="426137"/>
          </a:xfrm>
          <a:prstGeom prst="wedgeRoundRectCallout">
            <a:avLst>
              <a:gd name="adj1" fmla="val -21423"/>
              <a:gd name="adj2" fmla="val 1611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- == private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743" y="2098752"/>
            <a:ext cx="5023669" cy="3680384"/>
          </a:xfrm>
          <a:prstGeom prst="roundRect">
            <a:avLst>
              <a:gd name="adj" fmla="val 2950"/>
            </a:avLst>
          </a:prstGeom>
        </p:spPr>
      </p:pic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681572" y="3936297"/>
            <a:ext cx="1981200" cy="426137"/>
          </a:xfrm>
          <a:prstGeom prst="wedgeRoundRectCallout">
            <a:avLst>
              <a:gd name="adj1" fmla="val -57496"/>
              <a:gd name="adj2" fmla="val 538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return type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7481364" y="5181600"/>
            <a:ext cx="1600200" cy="757535"/>
          </a:xfrm>
          <a:prstGeom prst="wedgeRoundRectCallout">
            <a:avLst>
              <a:gd name="adj1" fmla="val -265"/>
              <a:gd name="adj2" fmla="val -1232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noProof="1">
                <a:solidFill>
                  <a:schemeClr val="tx1"/>
                </a:solidFill>
                <a:latin typeface="+mj-lt"/>
              </a:rPr>
              <a:t>Override </a:t>
            </a:r>
            <a:br>
              <a:rPr lang="en-GB" noProof="1">
                <a:solidFill>
                  <a:schemeClr val="tx1"/>
                </a:solidFill>
                <a:latin typeface="+mj-lt"/>
              </a:rPr>
            </a:br>
            <a:r>
              <a:rPr lang="en-GB" noProof="1">
                <a:solidFill>
                  <a:schemeClr val="tx1"/>
                </a:solidFill>
                <a:latin typeface="+mj-lt"/>
              </a:rPr>
              <a:t>toString()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255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Getters and Setters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295400"/>
            <a:ext cx="10667998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public class </a:t>
            </a:r>
            <a:r>
              <a:rPr lang="en-GB" sz="2800" dirty="0" err="1"/>
              <a:t>BankAccount</a:t>
            </a:r>
            <a:r>
              <a:rPr lang="en-GB" sz="2800" dirty="0"/>
              <a:t> {</a:t>
            </a:r>
          </a:p>
          <a:p>
            <a:r>
              <a:rPr lang="en-GB" sz="2800" dirty="0"/>
              <a:t>  private </a:t>
            </a:r>
            <a:r>
              <a:rPr lang="en-GB" sz="2800" dirty="0" err="1"/>
              <a:t>int</a:t>
            </a:r>
            <a:r>
              <a:rPr lang="en-GB" sz="2800" dirty="0"/>
              <a:t> id;</a:t>
            </a:r>
          </a:p>
          <a:p>
            <a:r>
              <a:rPr lang="en-GB" sz="2800" dirty="0"/>
              <a:t>  private double balance;</a:t>
            </a:r>
          </a:p>
          <a:p>
            <a:endParaRPr lang="en-GB" sz="2800" dirty="0"/>
          </a:p>
          <a:p>
            <a:r>
              <a:rPr lang="en-GB" sz="2800" dirty="0"/>
              <a:t>  public void 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setId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800" dirty="0" err="1"/>
              <a:t>int</a:t>
            </a:r>
            <a:r>
              <a:rPr lang="en-GB" sz="2800" dirty="0"/>
              <a:t> id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 {</a:t>
            </a:r>
            <a:r>
              <a:rPr lang="bg-BG" sz="2800" dirty="0"/>
              <a:t> </a:t>
            </a:r>
            <a:r>
              <a:rPr lang="en-GB" sz="2800" dirty="0"/>
              <a:t>return this.id; }</a:t>
            </a:r>
          </a:p>
          <a:p>
            <a:r>
              <a:rPr lang="en-GB" sz="2800" dirty="0"/>
              <a:t>  public double 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getBalance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sz="2800" dirty="0"/>
              <a:t> { return </a:t>
            </a:r>
            <a:r>
              <a:rPr lang="en-GB" sz="2800" dirty="0" err="1"/>
              <a:t>this.balance</a:t>
            </a:r>
            <a:r>
              <a:rPr lang="en-GB" sz="2800" dirty="0"/>
              <a:t>; }</a:t>
            </a:r>
          </a:p>
          <a:p>
            <a:r>
              <a:rPr lang="en-GB" sz="2800" dirty="0"/>
              <a:t>  public void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deposit(</a:t>
            </a:r>
            <a:r>
              <a:rPr lang="en-GB" sz="2800" dirty="0"/>
              <a:t>double amount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 {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//TODO:</a:t>
            </a:r>
            <a:r>
              <a:rPr lang="en-GB" sz="2800" dirty="0"/>
              <a:t> }</a:t>
            </a:r>
          </a:p>
          <a:p>
            <a:r>
              <a:rPr lang="en-GB" sz="2800" dirty="0"/>
              <a:t>  public void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withdraw(</a:t>
            </a:r>
            <a:r>
              <a:rPr lang="en-GB" sz="2800" dirty="0"/>
              <a:t>double amount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 {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//TODO:</a:t>
            </a:r>
            <a:r>
              <a:rPr lang="en-GB" sz="2800" dirty="0"/>
              <a:t> }</a:t>
            </a:r>
          </a:p>
          <a:p>
            <a:r>
              <a:rPr lang="en-GB" sz="2800" dirty="0"/>
              <a:t>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@Override</a:t>
            </a:r>
          </a:p>
          <a:p>
            <a:r>
              <a:rPr lang="en-GB" sz="2800" dirty="0"/>
              <a:t>  public String </a:t>
            </a:r>
            <a:r>
              <a:rPr lang="en-GB" sz="2800" dirty="0" err="1"/>
              <a:t>toString</a:t>
            </a:r>
            <a:r>
              <a:rPr lang="en-GB" sz="2800" dirty="0"/>
              <a:t>() {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return "ID" + this.id;</a:t>
            </a:r>
            <a:r>
              <a:rPr lang="en-GB" sz="2800" dirty="0"/>
              <a:t> }</a:t>
            </a:r>
          </a:p>
          <a:p>
            <a:r>
              <a:rPr lang="en-GB" sz="2800" dirty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232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 client </a:t>
            </a:r>
            <a:r>
              <a:rPr lang="en-US" dirty="0"/>
              <a:t>that tests your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BankAccount</a:t>
            </a:r>
            <a:r>
              <a:rPr lang="en-US" dirty="0"/>
              <a:t> class</a:t>
            </a:r>
          </a:p>
          <a:p>
            <a:pPr>
              <a:lnSpc>
                <a:spcPct val="100000"/>
              </a:lnSpc>
            </a:pPr>
            <a:r>
              <a:rPr lang="en-US" dirty="0"/>
              <a:t>Support commands: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Create {Id}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Deposit {Id} {Amount}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Withdraw {Id} {Amount}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Print {Id}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Client</a:t>
            </a:r>
          </a:p>
        </p:txBody>
      </p:sp>
      <p:sp>
        <p:nvSpPr>
          <p:cNvPr id="30" name="Right Arrow 7"/>
          <p:cNvSpPr/>
          <p:nvPr/>
        </p:nvSpPr>
        <p:spPr>
          <a:xfrm rot="5400000">
            <a:off x="8214992" y="4518352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559424" y="1828800"/>
            <a:ext cx="5638800" cy="2640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Deposit 1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Withdraw 1 30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Withdraw 1 10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Print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559424" y="4953000"/>
            <a:ext cx="5638800" cy="11541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Account already exists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Insufficient balance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Account </a:t>
            </a:r>
            <a:r>
              <a:rPr lang="en-GB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ID1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balance 10.00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9142412" y="5115257"/>
            <a:ext cx="762000" cy="376732"/>
          </a:xfrm>
          <a:prstGeom prst="wedgeRoundRectCallout">
            <a:avLst>
              <a:gd name="adj1" fmla="val -48598"/>
              <a:gd name="adj2" fmla="val 100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.2f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8342423" y="2743698"/>
            <a:ext cx="2781189" cy="405463"/>
          </a:xfrm>
          <a:prstGeom prst="wedgeRoundRectCallout">
            <a:avLst>
              <a:gd name="adj1" fmla="val -75021"/>
              <a:gd name="adj2" fmla="val 352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noProof="1">
                <a:solidFill>
                  <a:schemeClr val="tx1"/>
                </a:solidFill>
                <a:latin typeface="+mj-lt"/>
              </a:rPr>
              <a:t>Insufficient balance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7618412" y="2028024"/>
            <a:ext cx="2781189" cy="405463"/>
          </a:xfrm>
          <a:prstGeom prst="wedgeRoundRectCallout">
            <a:avLst>
              <a:gd name="adj1" fmla="val -75021"/>
              <a:gd name="adj2" fmla="val 352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noProof="1">
                <a:solidFill>
                  <a:schemeClr val="tx1"/>
                </a:solidFill>
                <a:latin typeface="+mj-lt"/>
              </a:rPr>
              <a:t>Exsisting account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2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Client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073079"/>
            <a:ext cx="10667998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Scanner </a:t>
            </a:r>
            <a:r>
              <a:rPr lang="en-GB" dirty="0" err="1"/>
              <a:t>scanner</a:t>
            </a:r>
            <a:r>
              <a:rPr lang="en-GB" dirty="0"/>
              <a:t> = new Scanner(System.in);</a:t>
            </a:r>
          </a:p>
          <a:p>
            <a:r>
              <a:rPr lang="en-GB" dirty="0" err="1"/>
              <a:t>HashMap</a:t>
            </a:r>
            <a:r>
              <a:rPr lang="en-GB" dirty="0"/>
              <a:t>&lt;Integer, </a:t>
            </a:r>
            <a:r>
              <a:rPr lang="en-GB" dirty="0" err="1"/>
              <a:t>BankAccount</a:t>
            </a:r>
            <a:r>
              <a:rPr lang="en-GB" dirty="0"/>
              <a:t>&gt; accounts = new </a:t>
            </a:r>
            <a:r>
              <a:rPr lang="en-GB" dirty="0" err="1"/>
              <a:t>HashMap</a:t>
            </a:r>
            <a:r>
              <a:rPr lang="en-GB" dirty="0"/>
              <a:t>&lt;&gt;();</a:t>
            </a:r>
          </a:p>
          <a:p>
            <a:endParaRPr lang="en-GB" dirty="0"/>
          </a:p>
          <a:p>
            <a:r>
              <a:rPr lang="en-GB" dirty="0"/>
              <a:t>String command = </a:t>
            </a:r>
            <a:r>
              <a:rPr lang="en-GB" dirty="0" err="1"/>
              <a:t>scanner.nextLine</a:t>
            </a:r>
            <a:r>
              <a:rPr lang="en-GB" dirty="0"/>
              <a:t>();</a:t>
            </a:r>
          </a:p>
          <a:p>
            <a:r>
              <a:rPr lang="en-GB" dirty="0"/>
              <a:t>while (!</a:t>
            </a:r>
            <a:r>
              <a:rPr lang="en-GB" dirty="0" err="1"/>
              <a:t>command.equals</a:t>
            </a:r>
            <a:r>
              <a:rPr lang="en-GB" dirty="0"/>
              <a:t>("End")) {</a:t>
            </a:r>
          </a:p>
          <a:p>
            <a:r>
              <a:rPr lang="en-GB" dirty="0"/>
              <a:t>  </a:t>
            </a:r>
            <a:r>
              <a:rPr lang="en-GB" i="1" dirty="0">
                <a:solidFill>
                  <a:schemeClr val="tx2">
                    <a:lumMod val="75000"/>
                  </a:schemeClr>
                </a:solidFill>
              </a:rPr>
              <a:t>// TODO: Get command arguments (</a:t>
            </a:r>
            <a:r>
              <a:rPr lang="en-GB" i="1" dirty="0" err="1">
                <a:solidFill>
                  <a:schemeClr val="tx2">
                    <a:lumMod val="75000"/>
                  </a:schemeClr>
                </a:solidFill>
              </a:rPr>
              <a:t>cmdArgs</a:t>
            </a:r>
            <a:r>
              <a:rPr lang="en-GB" i="1" dirty="0">
                <a:solidFill>
                  <a:schemeClr val="tx2">
                    <a:lumMod val="75000"/>
                  </a:schemeClr>
                </a:solidFill>
              </a:rPr>
              <a:t>[])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switch (</a:t>
            </a:r>
            <a:r>
              <a:rPr lang="en-GB" dirty="0" err="1"/>
              <a:t>cmdType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dirty="0"/>
              <a:t> {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case</a:t>
            </a:r>
            <a:r>
              <a:rPr lang="en-GB" dirty="0"/>
              <a:t> "Crete": </a:t>
            </a:r>
            <a:r>
              <a:rPr lang="en-GB" dirty="0" err="1"/>
              <a:t>execCreate</a:t>
            </a:r>
            <a:r>
              <a:rPr lang="en-GB" dirty="0"/>
              <a:t>(</a:t>
            </a:r>
            <a:r>
              <a:rPr lang="en-GB" dirty="0" err="1"/>
              <a:t>cmdArgs</a:t>
            </a:r>
            <a:r>
              <a:rPr lang="en-GB" dirty="0"/>
              <a:t>, accounts);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break</a:t>
            </a:r>
            <a:r>
              <a:rPr lang="en-GB" dirty="0"/>
              <a:t>;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case</a:t>
            </a:r>
            <a:r>
              <a:rPr lang="en-GB" dirty="0"/>
              <a:t> "Deposit": </a:t>
            </a:r>
            <a:r>
              <a:rPr lang="en-GB" dirty="0" err="1"/>
              <a:t>execDeposit</a:t>
            </a:r>
            <a:r>
              <a:rPr lang="en-GB" dirty="0"/>
              <a:t>(</a:t>
            </a:r>
            <a:r>
              <a:rPr lang="en-GB" dirty="0" err="1"/>
              <a:t>cmdArgs</a:t>
            </a:r>
            <a:r>
              <a:rPr lang="en-GB" dirty="0"/>
              <a:t>, accounts);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break</a:t>
            </a:r>
            <a:r>
              <a:rPr lang="en-GB" dirty="0"/>
              <a:t>;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case</a:t>
            </a:r>
            <a:r>
              <a:rPr lang="en-GB" dirty="0"/>
              <a:t> "Withdraw": </a:t>
            </a:r>
            <a:r>
              <a:rPr lang="en-GB" dirty="0" err="1"/>
              <a:t>execWithdraw</a:t>
            </a:r>
            <a:r>
              <a:rPr lang="en-GB" dirty="0"/>
              <a:t>(</a:t>
            </a:r>
            <a:r>
              <a:rPr lang="en-GB" dirty="0" err="1"/>
              <a:t>cmdArgs</a:t>
            </a:r>
            <a:r>
              <a:rPr lang="en-GB" dirty="0"/>
              <a:t>, accounts);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break</a:t>
            </a:r>
            <a:r>
              <a:rPr lang="en-GB" dirty="0"/>
              <a:t>;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case</a:t>
            </a:r>
            <a:r>
              <a:rPr lang="en-GB" dirty="0"/>
              <a:t> "Print": </a:t>
            </a:r>
            <a:r>
              <a:rPr lang="en-GB" dirty="0" err="1"/>
              <a:t>execPrint</a:t>
            </a:r>
            <a:r>
              <a:rPr lang="en-GB" dirty="0"/>
              <a:t>(</a:t>
            </a:r>
            <a:r>
              <a:rPr lang="en-GB" dirty="0" err="1"/>
              <a:t>cmdArgs</a:t>
            </a:r>
            <a:r>
              <a:rPr lang="en-GB" dirty="0"/>
              <a:t>, accounts);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break</a:t>
            </a:r>
            <a:r>
              <a:rPr lang="en-GB" dirty="0"/>
              <a:t>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Client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073079"/>
            <a:ext cx="10667998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i="1" dirty="0">
                <a:solidFill>
                  <a:schemeClr val="tx2">
                    <a:lumMod val="75000"/>
                  </a:schemeClr>
                </a:solidFill>
              </a:rPr>
              <a:t>// Account creation</a:t>
            </a:r>
          </a:p>
          <a:p>
            <a:r>
              <a:rPr lang="en-GB" sz="2800" dirty="0" err="1"/>
              <a:t>int</a:t>
            </a:r>
            <a:r>
              <a:rPr lang="en-GB" sz="2800" dirty="0"/>
              <a:t> id = </a:t>
            </a:r>
            <a:r>
              <a:rPr lang="en-GB" sz="2800" dirty="0" err="1"/>
              <a:t>Integer.valueOf</a:t>
            </a:r>
            <a:r>
              <a:rPr lang="en-GB" sz="2800" dirty="0"/>
              <a:t>(</a:t>
            </a:r>
            <a:r>
              <a:rPr lang="en-GB" sz="2800" dirty="0" err="1"/>
              <a:t>cmdArgs</a:t>
            </a:r>
            <a:r>
              <a:rPr lang="en-GB" sz="2800" dirty="0"/>
              <a:t>[1]);</a:t>
            </a:r>
          </a:p>
          <a:p>
            <a:r>
              <a:rPr lang="en-GB" sz="2800" dirty="0"/>
              <a:t>if (</a:t>
            </a:r>
            <a:r>
              <a:rPr lang="en-GB" sz="2800" dirty="0" err="1"/>
              <a:t>accounts.containsKey</a:t>
            </a:r>
            <a:r>
              <a:rPr lang="en-GB" sz="2800" dirty="0"/>
              <a:t>(id)) {</a:t>
            </a:r>
          </a:p>
          <a:p>
            <a:r>
              <a:rPr lang="en-GB" sz="2800" dirty="0"/>
              <a:t>  </a:t>
            </a:r>
            <a:r>
              <a:rPr lang="en-GB" sz="2800" dirty="0" err="1"/>
              <a:t>System.out.println</a:t>
            </a:r>
            <a:r>
              <a:rPr lang="en-GB" sz="2800" dirty="0"/>
              <a:t>(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"Account already exists"</a:t>
            </a:r>
            <a:r>
              <a:rPr lang="en-GB" sz="2800" dirty="0"/>
              <a:t>);</a:t>
            </a:r>
          </a:p>
          <a:p>
            <a:r>
              <a:rPr lang="en-GB" sz="2800" dirty="0"/>
              <a:t>} else {</a:t>
            </a:r>
          </a:p>
          <a:p>
            <a:r>
              <a:rPr lang="en-GB" sz="2800" dirty="0"/>
              <a:t>  </a:t>
            </a:r>
            <a:r>
              <a:rPr lang="en-GB" sz="2800" dirty="0" err="1"/>
              <a:t>BankAccount</a:t>
            </a:r>
            <a:r>
              <a:rPr lang="en-GB" sz="2800" dirty="0"/>
              <a:t> account =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new 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BankAccount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sz="2800" dirty="0"/>
              <a:t>;</a:t>
            </a:r>
          </a:p>
          <a:p>
            <a:r>
              <a:rPr lang="en-GB" sz="2800" dirty="0"/>
              <a:t>  </a:t>
            </a:r>
            <a:r>
              <a:rPr lang="en-GB" sz="2800" dirty="0" err="1"/>
              <a:t>account.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setId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800" dirty="0"/>
              <a:t>id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;</a:t>
            </a:r>
          </a:p>
          <a:p>
            <a:r>
              <a:rPr lang="en-GB" sz="2800" dirty="0"/>
              <a:t>  </a:t>
            </a:r>
            <a:r>
              <a:rPr lang="en-GB" sz="2800" dirty="0" err="1"/>
              <a:t>accounts.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put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800" dirty="0"/>
              <a:t>id, account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;</a:t>
            </a:r>
          </a:p>
          <a:p>
            <a:r>
              <a:rPr lang="en-GB" sz="2800" dirty="0"/>
              <a:t>}</a:t>
            </a:r>
          </a:p>
          <a:p>
            <a:endParaRPr lang="en-GB" sz="2800" dirty="0"/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// TODO: Implement other commands…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2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5011645"/>
            <a:ext cx="98067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Defining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12084" y="5831062"/>
            <a:ext cx="9806728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186" y="941696"/>
            <a:ext cx="3524026" cy="3637568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731873" y="2418980"/>
            <a:ext cx="1509430" cy="1509430"/>
            <a:chOff x="5054036" y="2819400"/>
            <a:chExt cx="2080752" cy="2080752"/>
          </a:xfrm>
        </p:grpSpPr>
        <p:sp>
          <p:nvSpPr>
            <p:cNvPr id="31" name="Oval 30"/>
            <p:cNvSpPr/>
            <p:nvPr/>
          </p:nvSpPr>
          <p:spPr>
            <a:xfrm>
              <a:off x="5054036" y="2819400"/>
              <a:ext cx="2080752" cy="2080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33162" y="2956820"/>
              <a:ext cx="1919324" cy="1805910"/>
            </a:xfrm>
            <a:prstGeom prst="roundRect">
              <a:avLst>
                <a:gd name="adj" fmla="val 41984"/>
              </a:avLst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8319095" y="2438399"/>
            <a:ext cx="1471152" cy="1471152"/>
            <a:chOff x="8814219" y="2845783"/>
            <a:chExt cx="2027986" cy="2027986"/>
          </a:xfrm>
        </p:grpSpPr>
        <p:sp>
          <p:nvSpPr>
            <p:cNvPr id="34" name="Oval 33"/>
            <p:cNvSpPr/>
            <p:nvPr/>
          </p:nvSpPr>
          <p:spPr>
            <a:xfrm>
              <a:off x="8814219" y="2845783"/>
              <a:ext cx="2027986" cy="20279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1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612" y="3249790"/>
              <a:ext cx="1219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435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Constructors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Object Initialization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33634" y="1143000"/>
            <a:ext cx="5892956" cy="3505200"/>
            <a:chOff x="3033634" y="1143000"/>
            <a:chExt cx="5892956" cy="35052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t="3852" r="2931" b="7549"/>
            <a:stretch/>
          </p:blipFill>
          <p:spPr>
            <a:xfrm>
              <a:off x="3033634" y="1143000"/>
              <a:ext cx="5892956" cy="3505200"/>
            </a:xfrm>
            <a:prstGeom prst="roundRect">
              <a:avLst>
                <a:gd name="adj" fmla="val 3002"/>
              </a:avLst>
            </a:prstGeom>
          </p:spPr>
        </p:pic>
        <p:sp>
          <p:nvSpPr>
            <p:cNvPr id="5" name="Oval 4"/>
            <p:cNvSpPr/>
            <p:nvPr/>
          </p:nvSpPr>
          <p:spPr>
            <a:xfrm rot="16200000">
              <a:off x="4711881" y="389079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6" name="Oval 5"/>
            <p:cNvSpPr/>
            <p:nvPr/>
          </p:nvSpPr>
          <p:spPr>
            <a:xfrm rot="16200000">
              <a:off x="3462214" y="3893974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8" name="Oval 7"/>
            <p:cNvSpPr/>
            <p:nvPr/>
          </p:nvSpPr>
          <p:spPr>
            <a:xfrm rot="16200000">
              <a:off x="4502040" y="4060290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9" name="Oval 8"/>
            <p:cNvSpPr/>
            <p:nvPr/>
          </p:nvSpPr>
          <p:spPr>
            <a:xfrm rot="16200000">
              <a:off x="4191950" y="371575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29300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JavaAdvanced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86091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274896"/>
            <a:ext cx="10693778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 err="1">
                <a:solidFill>
                  <a:schemeClr val="tx2"/>
                </a:solidFill>
              </a:rPr>
              <a:t>int</a:t>
            </a:r>
            <a:r>
              <a:rPr lang="en-US" sz="3200" dirty="0">
                <a:solidFill>
                  <a:schemeClr val="tx2"/>
                </a:solidFill>
              </a:rPr>
              <a:t> sides;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Dice()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</a:t>
            </a:r>
            <a:r>
              <a:rPr lang="en-US" sz="3200" dirty="0" err="1">
                <a:solidFill>
                  <a:schemeClr val="tx2"/>
                </a:solidFill>
              </a:rPr>
              <a:t>this.sides</a:t>
            </a:r>
            <a:r>
              <a:rPr lang="en-US" sz="3200" dirty="0">
                <a:solidFill>
                  <a:schemeClr val="tx2"/>
                </a:solidFill>
              </a:rPr>
              <a:t> = 6;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637212" y="3704020"/>
            <a:ext cx="3138677" cy="1051947"/>
          </a:xfrm>
          <a:prstGeom prst="wedgeRoundRectCallout">
            <a:avLst>
              <a:gd name="adj1" fmla="val -68096"/>
              <a:gd name="adj2" fmla="val -79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Overloading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default constructor</a:t>
            </a:r>
          </a:p>
        </p:txBody>
      </p:sp>
    </p:spTree>
    <p:extLst>
      <p:ext uri="{BB962C8B-B14F-4D97-AF65-F5344CB8AC3E}">
        <p14:creationId xmlns:p14="http://schemas.microsoft.com/office/powerpoint/2010/main" val="378526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1828800"/>
            <a:ext cx="10693778" cy="46624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class Dice {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 err="1">
                <a:solidFill>
                  <a:schemeClr val="tx2"/>
                </a:solidFill>
              </a:rPr>
              <a:t>int</a:t>
            </a:r>
            <a:r>
              <a:rPr lang="en-US" sz="3200" dirty="0">
                <a:solidFill>
                  <a:schemeClr val="tx2"/>
                </a:solidFill>
              </a:rPr>
              <a:t> sides;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Dice()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  </a:t>
            </a:r>
            <a:r>
              <a:rPr lang="en-US" sz="3200" dirty="0" err="1">
                <a:solidFill>
                  <a:schemeClr val="tx2"/>
                </a:solidFill>
              </a:rPr>
              <a:t>this.sides</a:t>
            </a:r>
            <a:r>
              <a:rPr lang="en-US" sz="3200" dirty="0">
                <a:solidFill>
                  <a:schemeClr val="tx2"/>
                </a:solidFill>
              </a:rPr>
              <a:t> = 6;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ts val="3200"/>
              </a:lnSpc>
            </a:pPr>
            <a:endParaRPr lang="en-US" sz="3200" dirty="0">
              <a:solidFill>
                <a:schemeClr val="tx2"/>
              </a:solidFill>
            </a:endParaRP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</a:t>
            </a:r>
            <a:r>
              <a:rPr lang="en-US" sz="3200" dirty="0" err="1">
                <a:solidFill>
                  <a:schemeClr val="tx2"/>
                </a:solidFill>
              </a:rPr>
              <a:t>int</a:t>
            </a:r>
            <a:r>
              <a:rPr lang="en-US" sz="3200" dirty="0">
                <a:solidFill>
                  <a:schemeClr val="tx2"/>
                </a:solidFill>
              </a:rPr>
              <a:t> sides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  </a:t>
            </a:r>
            <a:r>
              <a:rPr lang="en-US" sz="3200" dirty="0" err="1">
                <a:solidFill>
                  <a:schemeClr val="tx2"/>
                </a:solidFill>
              </a:rPr>
              <a:t>this.sides</a:t>
            </a:r>
            <a:r>
              <a:rPr lang="en-US" sz="3200" dirty="0">
                <a:solidFill>
                  <a:schemeClr val="tx2"/>
                </a:solidFill>
              </a:rPr>
              <a:t> = sides;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389812" y="4648200"/>
            <a:ext cx="3138677" cy="1051947"/>
          </a:xfrm>
          <a:prstGeom prst="wedgeRoundRectCallout">
            <a:avLst>
              <a:gd name="adj1" fmla="val -65321"/>
              <a:gd name="adj2" fmla="val -183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Constructor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with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parameters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484812" y="2971800"/>
            <a:ext cx="3276600" cy="1051947"/>
          </a:xfrm>
          <a:prstGeom prst="wedgeRoundRectCallout">
            <a:avLst>
              <a:gd name="adj1" fmla="val -65321"/>
              <a:gd name="adj2" fmla="val -183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Constructor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without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parameters</a:t>
            </a:r>
          </a:p>
        </p:txBody>
      </p:sp>
    </p:spTree>
    <p:extLst>
      <p:ext uri="{BB962C8B-B14F-4D97-AF65-F5344CB8AC3E}">
        <p14:creationId xmlns:p14="http://schemas.microsoft.com/office/powerpoint/2010/main" val="390323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Constructors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GB" dirty="0"/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object's</a:t>
            </a:r>
            <a:r>
              <a:rPr lang="en-GB" dirty="0"/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initial state</a:t>
            </a:r>
            <a:endParaRPr lang="en-GB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4634" y="1899611"/>
            <a:ext cx="10693778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 err="1">
                <a:solidFill>
                  <a:schemeClr val="tx2"/>
                </a:solidFill>
              </a:rPr>
              <a:t>int</a:t>
            </a:r>
            <a:r>
              <a:rPr lang="en-US" sz="3200" dirty="0">
                <a:solidFill>
                  <a:schemeClr val="tx2"/>
                </a:solidFill>
              </a:rPr>
              <a:t> sides;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 err="1">
                <a:solidFill>
                  <a:schemeClr val="tx2"/>
                </a:solidFill>
              </a:rPr>
              <a:t>int</a:t>
            </a:r>
            <a:r>
              <a:rPr lang="en-US" sz="3200" dirty="0">
                <a:solidFill>
                  <a:schemeClr val="tx2"/>
                </a:solidFill>
              </a:rPr>
              <a:t>[] </a:t>
            </a:r>
            <a:r>
              <a:rPr lang="en-US" sz="3200" dirty="0" err="1">
                <a:solidFill>
                  <a:schemeClr val="tx2"/>
                </a:solidFill>
              </a:rPr>
              <a:t>rollFrequency</a:t>
            </a:r>
            <a:r>
              <a:rPr lang="en-US" sz="3200" dirty="0">
                <a:solidFill>
                  <a:schemeClr val="tx2"/>
                </a:solidFill>
              </a:rPr>
              <a:t>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</a:t>
            </a:r>
            <a:r>
              <a:rPr lang="en-US" sz="3200" dirty="0" err="1">
                <a:solidFill>
                  <a:schemeClr val="tx2"/>
                </a:solidFill>
              </a:rPr>
              <a:t>int</a:t>
            </a:r>
            <a:r>
              <a:rPr lang="en-US" sz="3200" dirty="0">
                <a:solidFill>
                  <a:schemeClr val="tx2"/>
                </a:solidFill>
              </a:rPr>
              <a:t> sides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</a:t>
            </a:r>
            <a:r>
              <a:rPr lang="en-US" sz="3200" dirty="0" err="1">
                <a:solidFill>
                  <a:schemeClr val="tx2"/>
                </a:solidFill>
              </a:rPr>
              <a:t>this.sides</a:t>
            </a:r>
            <a:r>
              <a:rPr lang="en-US" sz="3200" dirty="0">
                <a:solidFill>
                  <a:schemeClr val="tx2"/>
                </a:solidFill>
              </a:rPr>
              <a:t> = sides;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</a:t>
            </a:r>
            <a:r>
              <a:rPr lang="en-US" sz="3200" dirty="0" err="1">
                <a:solidFill>
                  <a:schemeClr val="tx2"/>
                </a:solidFill>
              </a:rPr>
              <a:t>this.rollFrequency</a:t>
            </a:r>
            <a:r>
              <a:rPr lang="en-US" sz="3200" dirty="0">
                <a:solidFill>
                  <a:schemeClr val="tx2"/>
                </a:solidFill>
              </a:rPr>
              <a:t>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200" dirty="0">
                <a:solidFill>
                  <a:schemeClr val="tx2"/>
                </a:solidFill>
              </a:rPr>
              <a:t>sides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200" dirty="0">
                <a:solidFill>
                  <a:schemeClr val="tx2"/>
                </a:solidFill>
              </a:rPr>
              <a:t>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Initial State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436406" y="3810000"/>
            <a:ext cx="2660012" cy="950226"/>
          </a:xfrm>
          <a:prstGeom prst="wedgeRoundRectCallout">
            <a:avLst>
              <a:gd name="adj1" fmla="val -60119"/>
              <a:gd name="adj2" fmla="val 551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Always ensure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correct state</a:t>
            </a:r>
          </a:p>
        </p:txBody>
      </p:sp>
    </p:spTree>
    <p:extLst>
      <p:ext uri="{BB962C8B-B14F-4D97-AF65-F5344CB8AC3E}">
        <p14:creationId xmlns:p14="http://schemas.microsoft.com/office/powerpoint/2010/main" val="34071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en-GB" dirty="0"/>
              <a:t>Constructors can call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1905000"/>
            <a:ext cx="10693778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</a:t>
            </a:r>
            <a:r>
              <a:rPr lang="en-US" sz="2800" dirty="0" err="1">
                <a:solidFill>
                  <a:schemeClr val="tx2"/>
                </a:solidFill>
              </a:rPr>
              <a:t>int</a:t>
            </a:r>
            <a:r>
              <a:rPr lang="en-US" sz="2800" dirty="0">
                <a:solidFill>
                  <a:schemeClr val="tx2"/>
                </a:solidFill>
              </a:rPr>
              <a:t> sides;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public Dice()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this(</a:t>
            </a:r>
            <a:r>
              <a:rPr lang="en-US" sz="2800" dirty="0">
                <a:solidFill>
                  <a:schemeClr val="tx2"/>
                </a:solidFill>
              </a:rPr>
              <a:t>6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800" dirty="0">
                <a:solidFill>
                  <a:schemeClr val="tx2"/>
                </a:solidFill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 public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Dice</a:t>
            </a:r>
            <a:r>
              <a:rPr lang="en-US" sz="2800" dirty="0">
                <a:solidFill>
                  <a:schemeClr val="tx2"/>
                </a:solidFill>
              </a:rPr>
              <a:t>(</a:t>
            </a:r>
            <a:r>
              <a:rPr lang="en-US" sz="2800" dirty="0" err="1">
                <a:solidFill>
                  <a:schemeClr val="tx2"/>
                </a:solidFill>
              </a:rPr>
              <a:t>int</a:t>
            </a:r>
            <a:r>
              <a:rPr lang="en-US" sz="2800" dirty="0">
                <a:solidFill>
                  <a:schemeClr val="tx2"/>
                </a:solidFill>
              </a:rPr>
              <a:t> sides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800" dirty="0">
                <a:solidFill>
                  <a:schemeClr val="tx2"/>
                </a:solidFill>
              </a:rPr>
              <a:t>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</a:t>
            </a:r>
            <a:r>
              <a:rPr lang="en-US" sz="2800" dirty="0" err="1">
                <a:solidFill>
                  <a:schemeClr val="tx2"/>
                </a:solidFill>
              </a:rPr>
              <a:t>this.sides</a:t>
            </a:r>
            <a:r>
              <a:rPr lang="en-US" sz="2800" dirty="0">
                <a:solidFill>
                  <a:schemeClr val="tx2"/>
                </a:solidFill>
              </a:rPr>
              <a:t> = sides;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960812" y="1828800"/>
            <a:ext cx="3026612" cy="918284"/>
          </a:xfrm>
          <a:prstGeom prst="wedgeRoundRectCallout">
            <a:avLst>
              <a:gd name="adj1" fmla="val -59371"/>
              <a:gd name="adj2" fmla="val 530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Calls constructor with parameters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2817812" y="3775777"/>
            <a:ext cx="152400" cy="7200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084458" y="3356115"/>
            <a:ext cx="3448353" cy="999846"/>
          </a:xfrm>
          <a:prstGeom prst="wedgeRoundRectCallout">
            <a:avLst>
              <a:gd name="adj1" fmla="val -99410"/>
              <a:gd name="adj2" fmla="val -362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6 should be declared in a final variable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503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Define Person Class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69643" y="2390482"/>
            <a:ext cx="5029200" cy="3553118"/>
            <a:chOff x="-306388" y="2077297"/>
            <a:chExt cx="3137848" cy="361957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Person</a:t>
              </a:r>
              <a:endPara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1"/>
              <a:ext cx="3137848" cy="13142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-age:int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-accounts:List&lt;BankAccount&gt;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978181"/>
              <a:ext cx="3137848" cy="17186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+Person(String name, int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+Person(String name, int age, </a:t>
              </a:r>
              <a:br>
                <a:rPr lang="en-US" sz="2000" b="1" noProof="1">
                  <a:latin typeface="Consolas" panose="020B0609020204030204" pitchFamily="49" charset="0"/>
                </a:rPr>
              </a:br>
              <a:r>
                <a:rPr lang="en-US" sz="2000" b="1" noProof="1">
                  <a:latin typeface="Consolas" panose="020B0609020204030204" pitchFamily="49" charset="0"/>
                </a:rPr>
                <a:t>    List&lt;BankAccount&gt; accounts)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+getBalance():double</a:t>
              </a:r>
              <a:endParaRPr lang="en-US" sz="1600" b="1" noProof="1">
                <a:latin typeface="Consolas" panose="020B0609020204030204" pitchFamily="49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455" y="3905156"/>
            <a:ext cx="5148570" cy="2038444"/>
          </a:xfrm>
          <a:prstGeom prst="rect">
            <a:avLst/>
          </a:prstGeom>
        </p:spPr>
      </p:pic>
      <p:sp>
        <p:nvSpPr>
          <p:cNvPr id="10" name="Arrow: Bent-Up 9"/>
          <p:cNvSpPr/>
          <p:nvPr/>
        </p:nvSpPr>
        <p:spPr>
          <a:xfrm rot="10800000" flipH="1">
            <a:off x="6336844" y="2847682"/>
            <a:ext cx="838200" cy="788102"/>
          </a:xfrm>
          <a:prstGeom prst="bentUpArrow">
            <a:avLst>
              <a:gd name="adj1" fmla="val 32251"/>
              <a:gd name="adj2" fmla="val 40712"/>
              <a:gd name="adj3" fmla="val 32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556962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Define Person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430743"/>
            <a:ext cx="10667998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public Person(String name, </a:t>
            </a:r>
            <a:r>
              <a:rPr lang="en-GB" dirty="0" err="1"/>
              <a:t>int</a:t>
            </a:r>
            <a:r>
              <a:rPr lang="en-GB" dirty="0"/>
              <a:t> age) {</a:t>
            </a:r>
          </a:p>
          <a:p>
            <a:r>
              <a:rPr lang="en-GB" dirty="0"/>
              <a:t>  this.name = name;</a:t>
            </a:r>
          </a:p>
          <a:p>
            <a:r>
              <a:rPr lang="en-GB" dirty="0"/>
              <a:t>  </a:t>
            </a:r>
            <a:r>
              <a:rPr lang="en-GB" dirty="0" err="1"/>
              <a:t>this.age</a:t>
            </a:r>
            <a:r>
              <a:rPr lang="en-GB" dirty="0"/>
              <a:t> = age;</a:t>
            </a:r>
          </a:p>
          <a:p>
            <a:r>
              <a:rPr lang="en-GB" dirty="0"/>
              <a:t>  </a:t>
            </a:r>
            <a:r>
              <a:rPr lang="en-GB" dirty="0" err="1"/>
              <a:t>this.accounts</a:t>
            </a:r>
            <a:r>
              <a:rPr lang="en-GB" dirty="0"/>
              <a:t> = new </a:t>
            </a:r>
            <a:r>
              <a:rPr lang="en-GB" dirty="0" err="1"/>
              <a:t>ArrayList</a:t>
            </a:r>
            <a:r>
              <a:rPr lang="en-GB" dirty="0"/>
              <a:t>&lt;&gt;();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/>
              <a:t>public Person(String name, </a:t>
            </a:r>
            <a:r>
              <a:rPr lang="en-GB" dirty="0" err="1"/>
              <a:t>int</a:t>
            </a:r>
            <a:r>
              <a:rPr lang="en-GB" dirty="0"/>
              <a:t> age, List&lt;</a:t>
            </a:r>
            <a:r>
              <a:rPr lang="en-GB" dirty="0" err="1"/>
              <a:t>BankAccount</a:t>
            </a:r>
            <a:r>
              <a:rPr lang="en-GB" dirty="0"/>
              <a:t>&gt; </a:t>
            </a:r>
            <a:r>
              <a:rPr lang="en-GB" dirty="0" err="1"/>
              <a:t>accs</a:t>
            </a:r>
            <a:r>
              <a:rPr lang="en-GB" dirty="0"/>
              <a:t>) {</a:t>
            </a:r>
          </a:p>
          <a:p>
            <a:r>
              <a:rPr lang="en-GB" dirty="0"/>
              <a:t>  this.name = name;</a:t>
            </a:r>
          </a:p>
          <a:p>
            <a:r>
              <a:rPr lang="en-GB" dirty="0"/>
              <a:t>  </a:t>
            </a:r>
            <a:r>
              <a:rPr lang="en-GB" dirty="0" err="1"/>
              <a:t>this.age</a:t>
            </a:r>
            <a:r>
              <a:rPr lang="en-GB" dirty="0"/>
              <a:t> = age;</a:t>
            </a:r>
          </a:p>
          <a:p>
            <a:r>
              <a:rPr lang="en-GB" dirty="0"/>
              <a:t>  </a:t>
            </a:r>
            <a:r>
              <a:rPr lang="en-GB" dirty="0" err="1"/>
              <a:t>this.accounts</a:t>
            </a:r>
            <a:r>
              <a:rPr lang="en-GB" dirty="0"/>
              <a:t> = </a:t>
            </a:r>
            <a:r>
              <a:rPr lang="en-GB" dirty="0" err="1"/>
              <a:t>accs</a:t>
            </a:r>
            <a:r>
              <a:rPr lang="en-GB" dirty="0"/>
              <a:t>;</a:t>
            </a:r>
          </a:p>
          <a:p>
            <a:r>
              <a:rPr lang="en-GB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095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Static Members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r>
              <a:rPr lang="en-GB" dirty="0"/>
              <a:t>Members Common for the Class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013094" y="1021045"/>
            <a:ext cx="5976918" cy="3481973"/>
            <a:chOff x="3013094" y="1021045"/>
            <a:chExt cx="5976918" cy="3481973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3013094" y="1021045"/>
              <a:ext cx="5976918" cy="3481973"/>
            </a:xfrm>
            <a:prstGeom prst="roundRect">
              <a:avLst>
                <a:gd name="adj" fmla="val 197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431249" y="2536831"/>
              <a:ext cx="513080" cy="51308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4640417" y="3555349"/>
              <a:ext cx="513080" cy="51308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223535" y="2842308"/>
              <a:ext cx="513080" cy="51308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5828165" y="3248660"/>
              <a:ext cx="513080" cy="51308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055573" y="3849327"/>
              <a:ext cx="513080" cy="51308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057151" y="2778999"/>
              <a:ext cx="513080" cy="5130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2088">
              <a:off x="5193551" y="2606311"/>
              <a:ext cx="513080" cy="51308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235496" y="3231075"/>
              <a:ext cx="513080" cy="51308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495" y="3874199"/>
              <a:ext cx="513080" cy="51308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6871566" y="3656589"/>
              <a:ext cx="513080" cy="51308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5804562" y="1158704"/>
              <a:ext cx="513080" cy="51308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3626364" y="2868284"/>
              <a:ext cx="513080" cy="513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8148085" y="3743499"/>
              <a:ext cx="513080" cy="51308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3387012" y="3690725"/>
              <a:ext cx="513080" cy="51308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4518328" y="2334407"/>
              <a:ext cx="513080" cy="51308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723666" y="3751440"/>
              <a:ext cx="513080" cy="51308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108">
              <a:off x="4054800" y="3788415"/>
              <a:ext cx="513080" cy="51308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035324" y="3306296"/>
              <a:ext cx="513080" cy="51308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6595792" y="2699152"/>
              <a:ext cx="513080" cy="51308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906059" y="2088035"/>
              <a:ext cx="513080" cy="5130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84700">
              <a:off x="6342658" y="1623827"/>
              <a:ext cx="513080" cy="51308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0357" y="3115108"/>
              <a:ext cx="513080" cy="51308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2570" y="3207155"/>
              <a:ext cx="513080" cy="51308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7927211" y="3072928"/>
              <a:ext cx="513080" cy="51308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616" y="2765374"/>
              <a:ext cx="513080" cy="51308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5745013" y="2116825"/>
              <a:ext cx="513080" cy="51308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199344" y="1399762"/>
              <a:ext cx="513080" cy="51308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648258" y="3701406"/>
              <a:ext cx="513080" cy="51308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5157002" y="2016084"/>
              <a:ext cx="513080" cy="513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5720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Static members are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shared class-wide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133600"/>
            <a:ext cx="10693778" cy="40849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 err="1">
                <a:solidFill>
                  <a:schemeClr val="tx2"/>
                </a:solidFill>
              </a:rPr>
              <a:t>BankAccount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private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int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accountsCount</a:t>
            </a:r>
            <a:r>
              <a:rPr lang="en-US" sz="3200" dirty="0">
                <a:solidFill>
                  <a:schemeClr val="tx2"/>
                </a:solidFill>
              </a:rPr>
              <a:t>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 err="1">
                <a:solidFill>
                  <a:schemeClr val="tx2"/>
                </a:solidFill>
              </a:rPr>
              <a:t>BankAccount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()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</a:t>
            </a:r>
            <a:r>
              <a:rPr lang="en-US" sz="3200" dirty="0" err="1">
                <a:solidFill>
                  <a:schemeClr val="tx2"/>
                </a:solidFill>
              </a:rPr>
              <a:t>accountsCount</a:t>
            </a:r>
            <a:r>
              <a:rPr lang="en-US" sz="3200" dirty="0">
                <a:solidFill>
                  <a:schemeClr val="tx2"/>
                </a:solidFill>
              </a:rPr>
              <a:t>++;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…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42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Static members are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shared class-wide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133600"/>
            <a:ext cx="10693778" cy="40849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 err="1">
                <a:solidFill>
                  <a:schemeClr val="tx2"/>
                </a:solidFill>
              </a:rPr>
              <a:t>BankAccount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private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3200" dirty="0">
                <a:solidFill>
                  <a:schemeClr val="tx2"/>
                </a:solidFill>
              </a:rPr>
              <a:t> double </a:t>
            </a:r>
            <a:r>
              <a:rPr lang="en-US" sz="3200" dirty="0" err="1">
                <a:solidFill>
                  <a:schemeClr val="tx2"/>
                </a:solidFill>
              </a:rPr>
              <a:t>interestRate</a:t>
            </a:r>
            <a:r>
              <a:rPr lang="en-US" sz="3200" dirty="0">
                <a:solidFill>
                  <a:schemeClr val="tx2"/>
                </a:solidFill>
              </a:rPr>
              <a:t>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setInterestRate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doube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rate)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</a:t>
            </a:r>
            <a:r>
              <a:rPr lang="en-US" sz="3200" dirty="0" err="1">
                <a:solidFill>
                  <a:schemeClr val="tx2"/>
                </a:solidFill>
              </a:rPr>
              <a:t>interestRate</a:t>
            </a:r>
            <a:r>
              <a:rPr lang="en-US" sz="3200" dirty="0">
                <a:solidFill>
                  <a:schemeClr val="tx2"/>
                </a:solidFill>
              </a:rPr>
              <a:t> = rate;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…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627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Access static members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through the class name</a:t>
            </a:r>
          </a:p>
          <a:p>
            <a:r>
              <a:rPr lang="en-GB" dirty="0"/>
              <a:t>You don't need an instance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Static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802581"/>
            <a:ext cx="10693778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Program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static void main(String[] </a:t>
            </a:r>
            <a:r>
              <a:rPr lang="en-US" sz="3200" dirty="0" err="1">
                <a:solidFill>
                  <a:schemeClr val="tx2"/>
                </a:solidFill>
              </a:rPr>
              <a:t>args</a:t>
            </a:r>
            <a:r>
              <a:rPr lang="en-US" sz="3200" dirty="0">
                <a:solidFill>
                  <a:schemeClr val="tx2"/>
                </a:solidFill>
              </a:rPr>
              <a:t>) {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BankAccount.setInterestRate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3200" dirty="0">
                <a:solidFill>
                  <a:schemeClr val="tx2"/>
                </a:solidFill>
              </a:rPr>
              <a:t>2.2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>
                <a:solidFill>
                  <a:schemeClr val="tx2"/>
                </a:solidFill>
              </a:rPr>
              <a:t>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323012" y="4648200"/>
            <a:ext cx="3033600" cy="1051947"/>
          </a:xfrm>
          <a:prstGeom prst="wedgeRoundRectCallout">
            <a:avLst>
              <a:gd name="adj1" fmla="val -48719"/>
              <a:gd name="adj2" fmla="val -700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Sets the rate for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all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bank accounts</a:t>
            </a:r>
          </a:p>
        </p:txBody>
      </p:sp>
    </p:spTree>
    <p:extLst>
      <p:ext uri="{BB962C8B-B14F-4D97-AF65-F5344CB8AC3E}">
        <p14:creationId xmlns:p14="http://schemas.microsoft.com/office/powerpoint/2010/main" val="417190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Abstract Data Type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Details from the Client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160644" y="914400"/>
            <a:ext cx="5638935" cy="3486878"/>
            <a:chOff x="3160644" y="914400"/>
            <a:chExt cx="5638935" cy="348687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0644" y="914400"/>
              <a:ext cx="5638935" cy="3486878"/>
            </a:xfrm>
            <a:prstGeom prst="roundRect">
              <a:avLst>
                <a:gd name="adj" fmla="val 1624"/>
              </a:avLst>
            </a:prstGeom>
          </p:spPr>
        </p:pic>
        <p:sp>
          <p:nvSpPr>
            <p:cNvPr id="23" name="Oval 22"/>
            <p:cNvSpPr/>
            <p:nvPr/>
          </p:nvSpPr>
          <p:spPr>
            <a:xfrm rot="551640">
              <a:off x="6498858" y="2691587"/>
              <a:ext cx="222299" cy="3735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4" name="Oval 23"/>
            <p:cNvSpPr/>
            <p:nvPr/>
          </p:nvSpPr>
          <p:spPr>
            <a:xfrm rot="5400000">
              <a:off x="5889136" y="1556663"/>
              <a:ext cx="161738" cy="401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5" name="Oval 24"/>
            <p:cNvSpPr/>
            <p:nvPr/>
          </p:nvSpPr>
          <p:spPr>
            <a:xfrm rot="5400000">
              <a:off x="5878756" y="1841747"/>
              <a:ext cx="182497" cy="401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6" name="Oval 25"/>
            <p:cNvSpPr/>
            <p:nvPr/>
          </p:nvSpPr>
          <p:spPr>
            <a:xfrm rot="20524110">
              <a:off x="5378296" y="2649208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7" name="Oval 26"/>
            <p:cNvSpPr/>
            <p:nvPr/>
          </p:nvSpPr>
          <p:spPr>
            <a:xfrm rot="20524110">
              <a:off x="4995149" y="2456518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8" name="Oval 27"/>
            <p:cNvSpPr/>
            <p:nvPr/>
          </p:nvSpPr>
          <p:spPr>
            <a:xfrm rot="20524110">
              <a:off x="5378296" y="3060983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9" name="Oval 28"/>
            <p:cNvSpPr/>
            <p:nvPr/>
          </p:nvSpPr>
          <p:spPr>
            <a:xfrm rot="20524110">
              <a:off x="4995150" y="2868295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31634089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BankAccount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Support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commands: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Deposit</a:t>
            </a:r>
            <a:r>
              <a:rPr lang="en-US" dirty="0"/>
              <a:t> {ID} {Amount}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SetInterest</a:t>
            </a:r>
            <a:r>
              <a:rPr lang="en-US" dirty="0"/>
              <a:t> {Interest} 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GetInterest</a:t>
            </a:r>
            <a:r>
              <a:rPr lang="en-US" dirty="0"/>
              <a:t> {ID} {Years}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Static Id and Rate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054563" y="1092711"/>
            <a:ext cx="5450049" cy="3326889"/>
            <a:chOff x="-306388" y="2077297"/>
            <a:chExt cx="3137848" cy="332688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BankAccount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1"/>
              <a:ext cx="3137848" cy="14202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-id:int (starts from 1)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-balance:double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</a:t>
              </a:r>
              <a:r>
                <a:rPr lang="en-US" sz="2000" b="1" u="sng" noProof="1">
                  <a:latin typeface="Consolas" panose="020B0609020204030204" pitchFamily="49" charset="0"/>
                </a:rPr>
                <a:t>interestRate:double (default: 0.02)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latin typeface="Consolas" panose="020B0609020204030204" pitchFamily="49" charset="0"/>
              </a:endParaRP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88314"/>
              <a:ext cx="3137848" cy="1315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</a:t>
              </a:r>
              <a:r>
                <a:rPr lang="en-US" sz="2000" b="1" u="sng" noProof="1">
                  <a:latin typeface="Consolas" panose="020B0609020204030204" pitchFamily="49" charset="0"/>
                </a:rPr>
                <a:t>setInterest(double interest):void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+getInterest(int years):double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+deposit(double amount):void</a:t>
              </a:r>
            </a:p>
          </p:txBody>
        </p: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103812" y="4648200"/>
            <a:ext cx="2880000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Deposit 1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GetInterest 1 10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8669237" y="4649808"/>
            <a:ext cx="2880000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Account ID1 Created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Deposited 20 to ID1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4.00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endParaRPr lang="it-IT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ight Arrow 7"/>
          <p:cNvSpPr/>
          <p:nvPr/>
        </p:nvSpPr>
        <p:spPr>
          <a:xfrm>
            <a:off x="8108524" y="5257800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9447212" y="5668122"/>
            <a:ext cx="1981200" cy="387536"/>
          </a:xfrm>
          <a:prstGeom prst="wedgeRoundRectCallout">
            <a:avLst>
              <a:gd name="adj1" fmla="val -55574"/>
              <a:gd name="adj2" fmla="val -466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1">
                <a:solidFill>
                  <a:schemeClr val="tx1"/>
                </a:solidFill>
                <a:latin typeface="+mj-lt"/>
              </a:rPr>
              <a:t>(20 * 0.02) * 10</a:t>
            </a: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9273280" y="2203264"/>
            <a:ext cx="2507543" cy="387536"/>
          </a:xfrm>
          <a:prstGeom prst="wedgeRoundRectCallout">
            <a:avLst>
              <a:gd name="adj1" fmla="val -65516"/>
              <a:gd name="adj2" fmla="val 639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1">
                <a:solidFill>
                  <a:schemeClr val="tx1"/>
                </a:solidFill>
                <a:latin typeface="+mj-lt"/>
              </a:rPr>
              <a:t>underline ==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3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227712"/>
            <a:ext cx="10667998" cy="47158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00" dirty="0"/>
              <a:t>public class </a:t>
            </a:r>
            <a:r>
              <a:rPr lang="en-US" sz="2700" dirty="0" err="1"/>
              <a:t>BankAccount</a:t>
            </a:r>
            <a:r>
              <a:rPr lang="en-US" sz="2700" dirty="0"/>
              <a:t> {</a:t>
            </a:r>
          </a:p>
          <a:p>
            <a:r>
              <a:rPr lang="en-US" sz="2700" dirty="0"/>
              <a:t>  private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final static</a:t>
            </a:r>
            <a:r>
              <a:rPr lang="en-US" sz="2700" dirty="0"/>
              <a:t> double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DEFAULT_INTEREST</a:t>
            </a:r>
            <a:r>
              <a:rPr lang="en-US" sz="2700" dirty="0"/>
              <a:t> = 0.02;</a:t>
            </a:r>
          </a:p>
          <a:p>
            <a:endParaRPr lang="en-US" sz="2700" dirty="0"/>
          </a:p>
          <a:p>
            <a:r>
              <a:rPr lang="en-US" sz="2700" dirty="0"/>
              <a:t>  private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2700" dirty="0"/>
              <a:t> double rate =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DEFAULT_INTEREST</a:t>
            </a:r>
            <a:r>
              <a:rPr lang="en-US" sz="2700" dirty="0"/>
              <a:t>;</a:t>
            </a:r>
          </a:p>
          <a:p>
            <a:r>
              <a:rPr lang="en-US" sz="2700" dirty="0"/>
              <a:t>  private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2700" dirty="0"/>
              <a:t> </a:t>
            </a:r>
            <a:r>
              <a:rPr lang="en-US" sz="2700" dirty="0" err="1"/>
              <a:t>int</a:t>
            </a:r>
            <a:r>
              <a:rPr lang="en-US" sz="2700" dirty="0"/>
              <a:t> </a:t>
            </a:r>
            <a:r>
              <a:rPr lang="en-US" sz="2700" dirty="0" err="1"/>
              <a:t>bankAccountsCount</a:t>
            </a:r>
            <a:r>
              <a:rPr lang="en-US" sz="2700" dirty="0"/>
              <a:t>;</a:t>
            </a:r>
          </a:p>
          <a:p>
            <a:endParaRPr lang="en-US" sz="2700" dirty="0"/>
          </a:p>
          <a:p>
            <a:r>
              <a:rPr lang="en-US" sz="2700" dirty="0"/>
              <a:t>  private </a:t>
            </a:r>
            <a:r>
              <a:rPr lang="en-US" sz="2700" dirty="0" err="1"/>
              <a:t>int</a:t>
            </a:r>
            <a:r>
              <a:rPr lang="en-US" sz="2700" dirty="0"/>
              <a:t> id;</a:t>
            </a:r>
          </a:p>
          <a:p>
            <a:r>
              <a:rPr lang="en-US" sz="2700" dirty="0"/>
              <a:t>  private double balance;</a:t>
            </a:r>
          </a:p>
          <a:p>
            <a:endParaRPr lang="en-US" sz="2700" dirty="0"/>
          </a:p>
          <a:p>
            <a:r>
              <a:rPr lang="en-US" sz="2700" dirty="0"/>
              <a:t>  </a:t>
            </a:r>
            <a:r>
              <a:rPr lang="en-US" sz="2700" i="1" dirty="0">
                <a:solidFill>
                  <a:schemeClr val="tx2">
                    <a:lumMod val="75000"/>
                  </a:schemeClr>
                </a:solidFill>
              </a:rPr>
              <a:t>// constructor and methods…</a:t>
            </a:r>
          </a:p>
          <a:p>
            <a:r>
              <a:rPr lang="en-US" sz="27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1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181545"/>
            <a:ext cx="10667998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public class </a:t>
            </a:r>
            <a:r>
              <a:rPr lang="en-US" sz="2000" dirty="0" err="1"/>
              <a:t>BankAccount</a:t>
            </a:r>
            <a:r>
              <a:rPr lang="en-US" sz="2000" dirty="0"/>
              <a:t> {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// continued…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public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BankAccount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() {</a:t>
            </a:r>
            <a:endParaRPr lang="en-US" sz="2000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this.id = ++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bankAccountsCount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;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}</a:t>
            </a:r>
          </a:p>
          <a:p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public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void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setInterest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(double interest) {</a:t>
            </a:r>
            <a:endParaRPr lang="en-US" sz="2000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rate = interest;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}</a:t>
            </a:r>
          </a:p>
          <a:p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// TODO: override </a:t>
            </a:r>
            <a:r>
              <a:rPr lang="en-US" sz="2000" i="1" dirty="0" err="1">
                <a:solidFill>
                  <a:schemeClr val="tx2">
                    <a:lumMod val="75000"/>
                  </a:schemeClr>
                </a:solidFill>
              </a:rPr>
              <a:t>toString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// TODO: void deposit(double amount) </a:t>
            </a:r>
            <a:br>
              <a:rPr lang="en-US" sz="20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  // TODO: double </a:t>
            </a:r>
            <a:r>
              <a:rPr lang="en-US" sz="2000" i="1" dirty="0" err="1">
                <a:solidFill>
                  <a:schemeClr val="tx2">
                    <a:lumMod val="75000"/>
                  </a:schemeClr>
                </a:solidFill>
              </a:rPr>
              <a:t>getInterest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000" i="1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 years)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3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371600"/>
            <a:ext cx="10667998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 err="1"/>
              <a:t>HashMap</a:t>
            </a:r>
            <a:r>
              <a:rPr lang="en-GB" dirty="0"/>
              <a:t>&lt;String, </a:t>
            </a:r>
            <a:r>
              <a:rPr lang="en-GB" dirty="0" err="1"/>
              <a:t>BankAccount</a:t>
            </a:r>
            <a:r>
              <a:rPr lang="en-GB" dirty="0"/>
              <a:t>&gt; </a:t>
            </a:r>
            <a:r>
              <a:rPr lang="en-GB" dirty="0" err="1"/>
              <a:t>bankAccounts</a:t>
            </a:r>
            <a:r>
              <a:rPr lang="en-GB" dirty="0"/>
              <a:t> = new </a:t>
            </a:r>
            <a:r>
              <a:rPr lang="en-GB" dirty="0" err="1"/>
              <a:t>HashMap</a:t>
            </a:r>
            <a:r>
              <a:rPr lang="en-GB" dirty="0"/>
              <a:t>&lt;&gt;();</a:t>
            </a:r>
          </a:p>
          <a:p>
            <a:r>
              <a:rPr lang="en-GB" dirty="0"/>
              <a:t>while (!</a:t>
            </a:r>
            <a:r>
              <a:rPr lang="en-GB" dirty="0" err="1"/>
              <a:t>command.equals</a:t>
            </a:r>
            <a:r>
              <a:rPr lang="en-GB" dirty="0"/>
              <a:t>("End")) {</a:t>
            </a:r>
          </a:p>
          <a:p>
            <a:r>
              <a:rPr lang="en-GB" dirty="0"/>
              <a:t>  </a:t>
            </a:r>
            <a:r>
              <a:rPr lang="en-GB" i="1" dirty="0">
                <a:solidFill>
                  <a:schemeClr val="tx2">
                    <a:lumMod val="75000"/>
                  </a:schemeClr>
                </a:solidFill>
              </a:rPr>
              <a:t>// TODO: Get command </a:t>
            </a:r>
            <a:r>
              <a:rPr lang="en-GB" i="1" dirty="0" err="1">
                <a:solidFill>
                  <a:schemeClr val="tx2">
                    <a:lumMod val="75000"/>
                  </a:schemeClr>
                </a:solidFill>
              </a:rPr>
              <a:t>args</a:t>
            </a:r>
            <a:endParaRPr lang="en-GB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switch (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cmdType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 {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case "Create":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// TODO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case "Deposit":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// TODO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case "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SetInterest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":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// TODO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case "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GetInterest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":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// TODO</a:t>
            </a:r>
          </a:p>
          <a:p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 // TODO: Read command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6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5011645"/>
            <a:ext cx="98067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Constructors and Static Members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12084" y="5831062"/>
            <a:ext cx="9806728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186" y="941696"/>
            <a:ext cx="3524026" cy="363756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8005282" y="2370852"/>
            <a:ext cx="2461476" cy="1433982"/>
            <a:chOff x="3013094" y="1021045"/>
            <a:chExt cx="5976918" cy="3481973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3013094" y="1021045"/>
              <a:ext cx="5976918" cy="3481973"/>
            </a:xfrm>
            <a:prstGeom prst="roundRect">
              <a:avLst>
                <a:gd name="adj" fmla="val 197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431249" y="2536831"/>
              <a:ext cx="513080" cy="5130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4640417" y="3555349"/>
              <a:ext cx="513080" cy="51308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223535" y="2842308"/>
              <a:ext cx="513080" cy="51308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5828165" y="3248660"/>
              <a:ext cx="513080" cy="51308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055573" y="3849327"/>
              <a:ext cx="513080" cy="51308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057151" y="2778999"/>
              <a:ext cx="513080" cy="51308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2088">
              <a:off x="5193551" y="2606311"/>
              <a:ext cx="513080" cy="51308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235496" y="3231075"/>
              <a:ext cx="513080" cy="51308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495" y="3874199"/>
              <a:ext cx="513080" cy="51308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6871566" y="3656589"/>
              <a:ext cx="513080" cy="51308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5804562" y="1158704"/>
              <a:ext cx="513080" cy="51308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3626364" y="2868284"/>
              <a:ext cx="513080" cy="513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8148085" y="3743499"/>
              <a:ext cx="513080" cy="51308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3387012" y="3690725"/>
              <a:ext cx="513080" cy="51308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4518328" y="2334407"/>
              <a:ext cx="513080" cy="51308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723666" y="3751440"/>
              <a:ext cx="513080" cy="5130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108">
              <a:off x="4054800" y="3788415"/>
              <a:ext cx="513080" cy="51308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035324" y="3306296"/>
              <a:ext cx="513080" cy="51308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6595792" y="2699152"/>
              <a:ext cx="513080" cy="51308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906059" y="2088035"/>
              <a:ext cx="513080" cy="51308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84700">
              <a:off x="6342658" y="1623827"/>
              <a:ext cx="513080" cy="51308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0357" y="3115108"/>
              <a:ext cx="513080" cy="51308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2570" y="3207155"/>
              <a:ext cx="513080" cy="51308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7927211" y="3072928"/>
              <a:ext cx="513080" cy="51308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616" y="2765374"/>
              <a:ext cx="513080" cy="51308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5745013" y="2116825"/>
              <a:ext cx="513080" cy="51308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199344" y="1399762"/>
              <a:ext cx="513080" cy="51308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648258" y="3701406"/>
              <a:ext cx="513080" cy="51308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5157002" y="2016084"/>
              <a:ext cx="513080" cy="513080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1141412" y="2372483"/>
            <a:ext cx="2413704" cy="1435700"/>
            <a:chOff x="3033634" y="1143000"/>
            <a:chExt cx="5892956" cy="350520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5"/>
            <a:srcRect t="3852" r="2931" b="7549"/>
            <a:stretch/>
          </p:blipFill>
          <p:spPr>
            <a:xfrm>
              <a:off x="3033634" y="1143000"/>
              <a:ext cx="5892956" cy="3505200"/>
            </a:xfrm>
            <a:prstGeom prst="roundRect">
              <a:avLst>
                <a:gd name="adj" fmla="val 3002"/>
              </a:avLst>
            </a:prstGeom>
          </p:spPr>
        </p:pic>
        <p:sp>
          <p:nvSpPr>
            <p:cNvPr id="51" name="Oval 50"/>
            <p:cNvSpPr/>
            <p:nvPr/>
          </p:nvSpPr>
          <p:spPr>
            <a:xfrm rot="16200000">
              <a:off x="4711881" y="389079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3462214" y="3893974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53" name="Oval 52"/>
            <p:cNvSpPr/>
            <p:nvPr/>
          </p:nvSpPr>
          <p:spPr>
            <a:xfrm rot="16200000">
              <a:off x="4502040" y="4060290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54" name="Oval 53"/>
            <p:cNvSpPr/>
            <p:nvPr/>
          </p:nvSpPr>
          <p:spPr>
            <a:xfrm rot="16200000">
              <a:off x="4191950" y="371575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29228430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358775" indent="-358775">
              <a:lnSpc>
                <a:spcPct val="110000"/>
              </a:lnSpc>
            </a:pPr>
            <a:r>
              <a:rPr lang="en-US" sz="3200" dirty="0"/>
              <a:t>Classes define specific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sz="3200" dirty="0"/>
              <a:t> for objects</a:t>
            </a:r>
          </a:p>
          <a:p>
            <a:pPr marL="706438" lvl="1" indent="-358775">
              <a:lnSpc>
                <a:spcPct val="110000"/>
              </a:lnSpc>
            </a:pPr>
            <a:r>
              <a:rPr lang="en-US" sz="3000" dirty="0"/>
              <a:t>Objects are particular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instances of a class</a:t>
            </a:r>
          </a:p>
          <a:p>
            <a:pPr marL="358775" indent="-358775">
              <a:lnSpc>
                <a:spcPct val="110000"/>
              </a:lnSpc>
            </a:pPr>
            <a:r>
              <a:rPr lang="en-US" sz="3200" dirty="0"/>
              <a:t>Classes define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fields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constructors</a:t>
            </a:r>
            <a:br>
              <a:rPr lang="en-US" sz="3200" dirty="0"/>
            </a:br>
            <a:r>
              <a:rPr lang="en-US" sz="3200" dirty="0"/>
              <a:t>and other members</a:t>
            </a:r>
          </a:p>
          <a:p>
            <a:pPr marL="358775" indent="-358775">
              <a:lnSpc>
                <a:spcPct val="110000"/>
              </a:lnSpc>
            </a:pPr>
            <a:r>
              <a:rPr lang="en-US" sz="3200" dirty="0"/>
              <a:t>Constructors are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invoked</a:t>
            </a:r>
            <a:r>
              <a:rPr lang="en-US" sz="3200" dirty="0"/>
              <a:t> when creating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 class instances</a:t>
            </a:r>
          </a:p>
          <a:p>
            <a:pPr marL="358775" indent="-358775">
              <a:lnSpc>
                <a:spcPct val="110000"/>
              </a:lnSpc>
            </a:pPr>
            <a:r>
              <a:rPr lang="en-US" sz="3200" dirty="0"/>
              <a:t>Constructors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initialize</a:t>
            </a:r>
            <a:r>
              <a:rPr lang="en-US" sz="3200" dirty="0"/>
              <a:t>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object's initial state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375553"/>
            <a:ext cx="3178806" cy="235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https://softuni.bg/courses/software-technologies</a:t>
            </a:r>
            <a:r>
              <a:rPr lang="en-US" dirty="0"/>
              <a:t> </a:t>
            </a:r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995783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2658503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Java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OOP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877132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691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Data type whose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representation</a:t>
            </a:r>
            <a:r>
              <a:rPr lang="en-GB" dirty="0"/>
              <a:t> is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hidden</a:t>
            </a:r>
            <a:r>
              <a:rPr lang="en-GB" dirty="0"/>
              <a:t> from the client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Data Type</a:t>
            </a: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989012" y="2014551"/>
            <a:ext cx="10210802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effectLst/>
              </a:rPr>
              <a:t>String ADT – indexed sequence of chars:</a:t>
            </a:r>
          </a:p>
          <a:p>
            <a:endParaRPr lang="en-US" sz="3200" dirty="0">
              <a:effectLst/>
            </a:endParaRPr>
          </a:p>
          <a:p>
            <a:r>
              <a:rPr lang="en-US" sz="3200" dirty="0">
                <a:effectLst/>
              </a:rPr>
              <a:t>          String()</a:t>
            </a:r>
          </a:p>
          <a:p>
            <a:r>
              <a:rPr lang="en-US" sz="3200" dirty="0">
                <a:effectLst/>
              </a:rPr>
              <a:t>     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int</a:t>
            </a:r>
            <a:r>
              <a:rPr lang="en-US" sz="3200" dirty="0">
                <a:effectLst/>
              </a:rPr>
              <a:t> length()</a:t>
            </a:r>
          </a:p>
          <a:p>
            <a:r>
              <a:rPr lang="en-US" sz="3200" dirty="0">
                <a:effectLst/>
              </a:rPr>
              <a:t>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char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charAt</a:t>
            </a:r>
            <a:r>
              <a:rPr lang="en-US" sz="3200" dirty="0">
                <a:effectLst/>
              </a:rPr>
              <a:t>(</a:t>
            </a:r>
            <a:r>
              <a:rPr lang="en-US" sz="3200" dirty="0" err="1">
                <a:effectLst/>
              </a:rPr>
              <a:t>int</a:t>
            </a:r>
            <a:r>
              <a:rPr lang="en-US" sz="3200" dirty="0">
                <a:effectLst/>
              </a:rPr>
              <a:t> index)</a:t>
            </a:r>
          </a:p>
          <a:p>
            <a:r>
              <a:rPr lang="en-US" sz="3200" dirty="0">
                <a:effectLst/>
              </a:rPr>
              <a:t> 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boolean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isEmpty</a:t>
            </a:r>
            <a:r>
              <a:rPr lang="en-US" sz="3200" dirty="0">
                <a:effectLst/>
              </a:rPr>
              <a:t>()</a:t>
            </a:r>
          </a:p>
          <a:p>
            <a:endParaRPr lang="en-US" sz="3200" dirty="0">
              <a:effectLst/>
            </a:endParaRPr>
          </a:p>
          <a:p>
            <a:r>
              <a:rPr lang="en-US" sz="3200" i="1" dirty="0">
                <a:solidFill>
                  <a:schemeClr val="tx2">
                    <a:lumMod val="75000"/>
                  </a:schemeClr>
                </a:solidFill>
                <a:effectLst/>
              </a:rPr>
              <a:t>// many others…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7933658" y="2979738"/>
            <a:ext cx="2971800" cy="1828800"/>
          </a:xfrm>
          <a:prstGeom prst="wedgeRoundRectCallout">
            <a:avLst>
              <a:gd name="adj1" fmla="val -83923"/>
              <a:gd name="adj2" fmla="val -215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ADTs are defined by their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usage</a:t>
            </a:r>
            <a:endParaRPr lang="bg-BG" sz="3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42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You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don't need </a:t>
            </a:r>
            <a:r>
              <a:rPr lang="en-GB" dirty="0"/>
              <a:t>to know the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implementation </a:t>
            </a:r>
            <a:r>
              <a:rPr lang="en-GB" dirty="0"/>
              <a:t>to use an ADT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Data Type (2)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1049174" y="3166177"/>
            <a:ext cx="4343400" cy="2777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  <a:effectLst/>
              </a:rPr>
              <a:t>Dog:</a:t>
            </a:r>
            <a:endParaRPr lang="bg-BG" sz="3200" dirty="0">
              <a:solidFill>
                <a:schemeClr val="tx2"/>
              </a:solidFill>
              <a:effectLst/>
            </a:endParaRPr>
          </a:p>
          <a:p>
            <a:r>
              <a:rPr lang="bg-BG" sz="3200" dirty="0">
                <a:solidFill>
                  <a:schemeClr val="tx2"/>
                </a:solidFill>
                <a:effectLst/>
              </a:rPr>
              <a:t>        </a:t>
            </a:r>
            <a:r>
              <a:rPr lang="en-GB" sz="3200" dirty="0">
                <a:solidFill>
                  <a:schemeClr val="tx2"/>
                </a:solidFill>
                <a:effectLst/>
              </a:rPr>
              <a:t>Dog()</a:t>
            </a:r>
            <a:endParaRPr lang="en-US" sz="3200" dirty="0">
              <a:solidFill>
                <a:schemeClr val="tx2"/>
              </a:solidFill>
              <a:effectLst/>
            </a:endParaRP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String </a:t>
            </a:r>
            <a:r>
              <a:rPr lang="en-US" sz="3200" dirty="0" err="1">
                <a:solidFill>
                  <a:schemeClr val="tx2"/>
                </a:solidFill>
                <a:effectLst/>
              </a:rPr>
              <a:t>getName</a:t>
            </a:r>
            <a:r>
              <a:rPr lang="en-US" sz="3200" dirty="0">
                <a:solidFill>
                  <a:schemeClr val="tx2"/>
                </a:solidFill>
                <a:effectLst/>
              </a:rPr>
              <a:t>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bark()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sleep()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6780212" y="3166177"/>
            <a:ext cx="4343400" cy="2777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  <a:effectLst/>
              </a:rPr>
              <a:t>Computer: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      Computer()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</a:t>
            </a:r>
            <a:r>
              <a:rPr lang="en-US" sz="3200" dirty="0" err="1">
                <a:solidFill>
                  <a:schemeClr val="tx2"/>
                </a:solidFill>
                <a:effectLst/>
              </a:rPr>
              <a:t>turnOn</a:t>
            </a:r>
            <a:r>
              <a:rPr lang="en-US" sz="3200" dirty="0">
                <a:solidFill>
                  <a:schemeClr val="tx2"/>
                </a:solidFill>
                <a:effectLst/>
              </a:rPr>
              <a:t>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</a:t>
            </a:r>
            <a:r>
              <a:rPr lang="en-US" sz="3200" dirty="0" err="1">
                <a:solidFill>
                  <a:schemeClr val="tx2"/>
                </a:solidFill>
                <a:effectLst/>
              </a:rPr>
              <a:t>turnOff</a:t>
            </a:r>
            <a:r>
              <a:rPr lang="en-US" sz="3200" dirty="0">
                <a:solidFill>
                  <a:schemeClr val="tx2"/>
                </a:solidFill>
                <a:effectLst/>
              </a:rPr>
              <a:t>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String </a:t>
            </a:r>
            <a:r>
              <a:rPr lang="en-US" sz="3200" dirty="0" err="1">
                <a:solidFill>
                  <a:schemeClr val="tx2"/>
                </a:solidFill>
                <a:effectLst/>
              </a:rPr>
              <a:t>getSpecs</a:t>
            </a:r>
            <a:r>
              <a:rPr lang="en-US" sz="3200" dirty="0">
                <a:solidFill>
                  <a:schemeClr val="tx2"/>
                </a:solidFill>
                <a:effectLst/>
              </a:rPr>
              <a:t>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698059" y="2102439"/>
            <a:ext cx="1450016" cy="1450016"/>
            <a:chOff x="4418012" y="2590799"/>
            <a:chExt cx="2286000" cy="2286000"/>
          </a:xfrm>
        </p:grpSpPr>
        <p:sp>
          <p:nvSpPr>
            <p:cNvPr id="9" name="Oval 8"/>
            <p:cNvSpPr/>
            <p:nvPr/>
          </p:nvSpPr>
          <p:spPr>
            <a:xfrm>
              <a:off x="4418012" y="2590799"/>
              <a:ext cx="2286000" cy="228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1612" y="2845177"/>
              <a:ext cx="1878799" cy="1777243"/>
            </a:xfrm>
            <a:prstGeom prst="roundRect">
              <a:avLst>
                <a:gd name="adj" fmla="val 38707"/>
              </a:avLst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9392417" y="2110771"/>
            <a:ext cx="1441684" cy="1441684"/>
            <a:chOff x="7237412" y="2590799"/>
            <a:chExt cx="2286000" cy="2286000"/>
          </a:xfrm>
        </p:grpSpPr>
        <p:sp>
          <p:nvSpPr>
            <p:cNvPr id="10" name="Oval 9"/>
            <p:cNvSpPr/>
            <p:nvPr/>
          </p:nvSpPr>
          <p:spPr>
            <a:xfrm>
              <a:off x="7237412" y="2590799"/>
              <a:ext cx="2286000" cy="228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1126" y="2907229"/>
              <a:ext cx="1938572" cy="1653138"/>
            </a:xfrm>
            <a:prstGeom prst="roundRect">
              <a:avLst>
                <a:gd name="adj" fmla="val 50000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699771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Defining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/>
              <a:t>Creating Class for an ADT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159" y="1225382"/>
            <a:ext cx="5943905" cy="3270418"/>
          </a:xfrm>
          <a:prstGeom prst="roundRect">
            <a:avLst>
              <a:gd name="adj" fmla="val 1387"/>
            </a:avLst>
          </a:prstGeom>
        </p:spPr>
      </p:pic>
    </p:spTree>
    <p:extLst>
      <p:ext uri="{BB962C8B-B14F-4D97-AF65-F5344CB8AC3E}">
        <p14:creationId xmlns:p14="http://schemas.microsoft.com/office/powerpoint/2010/main" val="326833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concrete implementation</a:t>
            </a:r>
            <a:r>
              <a:rPr lang="en-US" dirty="0"/>
              <a:t> of an ADT</a:t>
            </a:r>
          </a:p>
          <a:p>
            <a:r>
              <a:rPr lang="en-US" dirty="0"/>
              <a:t>Classes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 for describing 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3505200"/>
            <a:ext cx="10693778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class Dice </a:t>
            </a:r>
            <a:r>
              <a:rPr lang="en-US" sz="4800" dirty="0"/>
              <a:t>{</a:t>
            </a:r>
          </a:p>
          <a:p>
            <a:r>
              <a:rPr lang="en-US" sz="4800" dirty="0"/>
              <a:t>  …</a:t>
            </a:r>
          </a:p>
          <a:p>
            <a:r>
              <a:rPr lang="en-US" sz="4800" dirty="0"/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670007" y="3077761"/>
            <a:ext cx="1911020" cy="542811"/>
          </a:xfrm>
          <a:prstGeom prst="wedgeRoundRectCallout">
            <a:avLst>
              <a:gd name="adj1" fmla="val -59943"/>
              <a:gd name="adj2" fmla="val 517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56480" y="2749518"/>
            <a:ext cx="1656513" cy="501316"/>
          </a:xfrm>
          <a:prstGeom prst="wedgeRoundRectCallout">
            <a:avLst>
              <a:gd name="adj1" fmla="val -25693"/>
              <a:gd name="adj2" fmla="val 1217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>
                <a:solidFill>
                  <a:srgbClr val="FFFFFF"/>
                </a:solidFill>
              </a:rPr>
              <a:t>Keyword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523412" y="3681861"/>
            <a:ext cx="2360255" cy="921534"/>
          </a:xfrm>
          <a:prstGeom prst="wedgeRoundRectCallout">
            <a:avLst>
              <a:gd name="adj1" fmla="val -63851"/>
              <a:gd name="adj2" fmla="val 529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</a:t>
            </a:r>
            <a:r>
              <a:rPr lang="en-US" sz="2800" dirty="0">
                <a:solidFill>
                  <a:schemeClr val="tx1"/>
                </a:solidFill>
              </a:rPr>
              <a:t>in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separate file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109179" y="5165589"/>
            <a:ext cx="1838744" cy="568254"/>
          </a:xfrm>
          <a:prstGeom prst="wedgeRoundRectCallout">
            <a:avLst>
              <a:gd name="adj1" fmla="val -49213"/>
              <a:gd name="adj2" fmla="val -972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Class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body</a:t>
            </a:r>
            <a:endParaRPr lang="en-US" sz="2800" b="1" noProof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212" y="4730578"/>
            <a:ext cx="33051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5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r>
              <a:rPr lang="en-US" dirty="0"/>
              <a:t>Classes should be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PascalCase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dirty="0"/>
              <a:t>Use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descriptive nouns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Avoid abbreviations </a:t>
            </a:r>
            <a:r>
              <a:rPr lang="en-GB" dirty="0"/>
              <a:t>(except widely known, e.g. URL, HTTP, etc.)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3177866"/>
            <a:ext cx="1069377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BankAccount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IntegerCalculator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72162" y="3506704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734634" y="4902536"/>
            <a:ext cx="1069377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TPMF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bankaccount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intcalc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66220" y="5181600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69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2740</Words>
  <Application>Microsoft Office PowerPoint</Application>
  <PresentationFormat>Custom</PresentationFormat>
  <Paragraphs>579</Paragraphs>
  <Slides>48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Wingdings 2</vt:lpstr>
      <vt:lpstr>SoftUni 16x9</vt:lpstr>
      <vt:lpstr>Defining Classes</vt:lpstr>
      <vt:lpstr>Table of Contents</vt:lpstr>
      <vt:lpstr>Questions</vt:lpstr>
      <vt:lpstr>Abstract Data Type</vt:lpstr>
      <vt:lpstr>Abstract Data Type</vt:lpstr>
      <vt:lpstr>Abstract Data Type (2)</vt:lpstr>
      <vt:lpstr>Defining Classes</vt:lpstr>
      <vt:lpstr>Defining Simple Classes</vt:lpstr>
      <vt:lpstr>Naming Classes</vt:lpstr>
      <vt:lpstr>Class Members</vt:lpstr>
      <vt:lpstr>Creating an Object</vt:lpstr>
      <vt:lpstr>Object Reference</vt:lpstr>
      <vt:lpstr>Classes vs. Objects</vt:lpstr>
      <vt:lpstr>Classes vs. Objects (2)</vt:lpstr>
      <vt:lpstr>Class Data</vt:lpstr>
      <vt:lpstr>Fields</vt:lpstr>
      <vt:lpstr>Problem: Define Class Bank Account</vt:lpstr>
      <vt:lpstr>Solution: Define Class Bank Account</vt:lpstr>
      <vt:lpstr>Modifiers</vt:lpstr>
      <vt:lpstr>Methods</vt:lpstr>
      <vt:lpstr>Methods</vt:lpstr>
      <vt:lpstr>Getters and Setters</vt:lpstr>
      <vt:lpstr>Problem: Getters and Setters</vt:lpstr>
      <vt:lpstr>Solution: Getters and Setters</vt:lpstr>
      <vt:lpstr>Problem: Test Client</vt:lpstr>
      <vt:lpstr>Solution: Test Client</vt:lpstr>
      <vt:lpstr>Solution: Test Client (2)</vt:lpstr>
      <vt:lpstr>Defining Classes</vt:lpstr>
      <vt:lpstr>Constructors</vt:lpstr>
      <vt:lpstr>Constructors</vt:lpstr>
      <vt:lpstr>Constructors (2)</vt:lpstr>
      <vt:lpstr>Object Initial State</vt:lpstr>
      <vt:lpstr>Constructor Chaining</vt:lpstr>
      <vt:lpstr>Problem: Define Person Class</vt:lpstr>
      <vt:lpstr>Solution: Define Person Class</vt:lpstr>
      <vt:lpstr>Static Members</vt:lpstr>
      <vt:lpstr>Static Members</vt:lpstr>
      <vt:lpstr>Static Members (2)</vt:lpstr>
      <vt:lpstr>Accessing Static Members</vt:lpstr>
      <vt:lpstr>Problem: Static Id and Rate</vt:lpstr>
      <vt:lpstr>Solution: Bank Account</vt:lpstr>
      <vt:lpstr>Solution: Bank Account (2)</vt:lpstr>
      <vt:lpstr>Solution: Bank Account (2)</vt:lpstr>
      <vt:lpstr>Constructors and Static Members</vt:lpstr>
      <vt:lpstr>Summary</vt:lpstr>
      <vt:lpstr>Defining Classes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Java OOP Basics Course</dc:subject>
  <dc:creator/>
  <cp:keywords>OOP, programming, course, SoftUni, Software University; Java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2017-02-21T09:24:32Z</dcterms:modified>
  <cp:category>programming,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