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8"/>
  </p:notesMasterIdLst>
  <p:handoutMasterIdLst>
    <p:handoutMasterId r:id="rId39"/>
  </p:handoutMasterIdLst>
  <p:sldIdLst>
    <p:sldId id="546" r:id="rId3"/>
    <p:sldId id="547" r:id="rId4"/>
    <p:sldId id="610" r:id="rId5"/>
    <p:sldId id="611" r:id="rId6"/>
    <p:sldId id="612" r:id="rId7"/>
    <p:sldId id="534" r:id="rId8"/>
    <p:sldId id="573" r:id="rId9"/>
    <p:sldId id="613" r:id="rId10"/>
    <p:sldId id="614" r:id="rId11"/>
    <p:sldId id="615" r:id="rId12"/>
    <p:sldId id="617" r:id="rId13"/>
    <p:sldId id="618" r:id="rId14"/>
    <p:sldId id="632" r:id="rId15"/>
    <p:sldId id="616" r:id="rId16"/>
    <p:sldId id="624" r:id="rId17"/>
    <p:sldId id="625" r:id="rId18"/>
    <p:sldId id="622" r:id="rId19"/>
    <p:sldId id="630" r:id="rId20"/>
    <p:sldId id="619" r:id="rId21"/>
    <p:sldId id="620" r:id="rId22"/>
    <p:sldId id="586" r:id="rId23"/>
    <p:sldId id="633" r:id="rId24"/>
    <p:sldId id="627" r:id="rId25"/>
    <p:sldId id="635" r:id="rId26"/>
    <p:sldId id="636" r:id="rId27"/>
    <p:sldId id="588" r:id="rId28"/>
    <p:sldId id="634" r:id="rId29"/>
    <p:sldId id="621" r:id="rId30"/>
    <p:sldId id="628" r:id="rId31"/>
    <p:sldId id="623" r:id="rId32"/>
    <p:sldId id="631" r:id="rId33"/>
    <p:sldId id="517" r:id="rId34"/>
    <p:sldId id="638" r:id="rId35"/>
    <p:sldId id="472" r:id="rId36"/>
    <p:sldId id="393" r:id="rId3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97FE53-38F6-41FB-B0C0-5719707534C6}">
          <p14:sldIdLst>
            <p14:sldId id="546"/>
            <p14:sldId id="547"/>
            <p14:sldId id="610"/>
          </p14:sldIdLst>
        </p14:section>
        <p14:section name="Open/Closed Principle" id="{93EC3D98-B4C4-4925-9628-3CC91BF92D22}">
          <p14:sldIdLst>
            <p14:sldId id="611"/>
            <p14:sldId id="612"/>
            <p14:sldId id="534"/>
            <p14:sldId id="573"/>
            <p14:sldId id="613"/>
            <p14:sldId id="614"/>
            <p14:sldId id="615"/>
            <p14:sldId id="617"/>
            <p14:sldId id="618"/>
            <p14:sldId id="632"/>
            <p14:sldId id="616"/>
            <p14:sldId id="624"/>
            <p14:sldId id="625"/>
            <p14:sldId id="622"/>
            <p14:sldId id="630"/>
          </p14:sldIdLst>
        </p14:section>
        <p14:section name="Liskov Substitution Principle" id="{B4F5CFA0-106B-4868-92F6-315CCA020A61}">
          <p14:sldIdLst>
            <p14:sldId id="619"/>
            <p14:sldId id="620"/>
            <p14:sldId id="586"/>
            <p14:sldId id="633"/>
            <p14:sldId id="627"/>
            <p14:sldId id="635"/>
            <p14:sldId id="636"/>
            <p14:sldId id="588"/>
            <p14:sldId id="634"/>
            <p14:sldId id="621"/>
            <p14:sldId id="628"/>
            <p14:sldId id="623"/>
            <p14:sldId id="631"/>
          </p14:sldIdLst>
        </p14:section>
        <p14:section name="Conclusion" id="{D3D1568E-E365-4455-8F65-4D552FE30044}">
          <p14:sldIdLst>
            <p14:sldId id="517"/>
            <p14:sldId id="638"/>
            <p14:sldId id="472"/>
            <p14:sldId id="3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606"/>
    <a:srgbClr val="F9F0AB"/>
    <a:srgbClr val="F9E6AB"/>
    <a:srgbClr val="F9FAAB"/>
    <a:srgbClr val="767691"/>
    <a:srgbClr val="7676AA"/>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01" autoAdjust="0"/>
    <p:restoredTop sz="94434" autoAdjust="0"/>
  </p:normalViewPr>
  <p:slideViewPr>
    <p:cSldViewPr>
      <p:cViewPr varScale="1">
        <p:scale>
          <a:sx n="74" d="100"/>
          <a:sy n="74" d="100"/>
        </p:scale>
        <p:origin x="246"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4/4/2017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4/4/2017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creativecommons.org/licenses/by-nc-sa/4.0/"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Datatype" TargetMode="External"/><Relationship Id="rId5" Type="http://schemas.openxmlformats.org/officeDocument/2006/relationships/hyperlink" Target="https://en.wikipedia.org/wiki/Subtype" TargetMode="External"/><Relationship Id="rId4" Type="http://schemas.openxmlformats.org/officeDocument/2006/relationships/hyperlink" Target="https://en.wikipedia.org/wiki/Computer_program"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Extensibility#cite_note-2" TargetMode="External"/><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Extensibility#cite_note-1"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System" TargetMode="External"/><Relationship Id="rId5" Type="http://schemas.openxmlformats.org/officeDocument/2006/relationships/hyperlink" Target="https://en.wikipedia.org/wiki/Systems_design" TargetMode="External"/><Relationship Id="rId10" Type="http://schemas.openxmlformats.org/officeDocument/2006/relationships/hyperlink" Target="http://creativecommons.org/licenses/by-nc-sa/4.0/" TargetMode="External"/><Relationship Id="rId4" Type="http://schemas.openxmlformats.org/officeDocument/2006/relationships/hyperlink" Target="https://en.wikipedia.org/wiki/Forward_compatibility" TargetMode="External"/><Relationship Id="rId9" Type="http://schemas.openxmlformats.org/officeDocument/2006/relationships/hyperlink" Target="http://softuni.or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Extensibility#cite_note-7"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creativecommons.org/licenses/by-nc-sa/4.0/" TargetMode="External"/><Relationship Id="rId4" Type="http://schemas.openxmlformats.org/officeDocument/2006/relationships/hyperlink" Target="http://softuni.or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922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2029494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263274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227286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074030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788129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604081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1531023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110884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i="0" kern="1200" dirty="0">
                <a:solidFill>
                  <a:schemeClr val="tx1"/>
                </a:solidFill>
                <a:effectLst/>
                <a:latin typeface="+mn-lt"/>
                <a:ea typeface="+mn-ea"/>
                <a:cs typeface="+mn-cs"/>
              </a:rPr>
              <a:t>Substitutability</a:t>
            </a:r>
            <a:r>
              <a:rPr lang="en-GB" sz="1600" b="0" i="0" kern="1200" dirty="0">
                <a:solidFill>
                  <a:schemeClr val="tx1"/>
                </a:solidFill>
                <a:effectLst/>
                <a:latin typeface="+mn-lt"/>
                <a:ea typeface="+mn-ea"/>
                <a:cs typeface="+mn-cs"/>
              </a:rPr>
              <a:t> is a principle in </a:t>
            </a:r>
            <a:r>
              <a:rPr lang="en-GB" sz="1600" b="0" i="0" u="none" strike="noStrike" kern="1200" dirty="0">
                <a:solidFill>
                  <a:schemeClr val="tx1"/>
                </a:solidFill>
                <a:effectLst/>
                <a:latin typeface="+mn-lt"/>
                <a:ea typeface="+mn-ea"/>
                <a:cs typeface="+mn-cs"/>
                <a:hlinkClick r:id="rId3" tooltip="Object-oriented programming"/>
              </a:rPr>
              <a:t>object-oriented programming</a:t>
            </a:r>
            <a:r>
              <a:rPr lang="en-GB" sz="1600" b="0" i="0" kern="1200" dirty="0">
                <a:solidFill>
                  <a:schemeClr val="tx1"/>
                </a:solidFill>
                <a:effectLst/>
                <a:latin typeface="+mn-lt"/>
                <a:ea typeface="+mn-ea"/>
                <a:cs typeface="+mn-cs"/>
              </a:rPr>
              <a:t> that states that, in a </a:t>
            </a:r>
            <a:r>
              <a:rPr lang="en-GB" sz="1600" b="0" i="0" u="none" strike="noStrike" kern="1200" dirty="0">
                <a:solidFill>
                  <a:schemeClr val="tx1"/>
                </a:solidFill>
                <a:effectLst/>
                <a:latin typeface="+mn-lt"/>
                <a:ea typeface="+mn-ea"/>
                <a:cs typeface="+mn-cs"/>
                <a:hlinkClick r:id="rId4" tooltip="Computer program"/>
              </a:rPr>
              <a:t>computer program</a:t>
            </a:r>
            <a:r>
              <a:rPr lang="en-GB" sz="1600" b="0" i="0" kern="1200" dirty="0">
                <a:solidFill>
                  <a:schemeClr val="tx1"/>
                </a:solidFill>
                <a:effectLst/>
                <a:latin typeface="+mn-lt"/>
                <a:ea typeface="+mn-ea"/>
                <a:cs typeface="+mn-cs"/>
              </a:rPr>
              <a:t>, if S is a </a:t>
            </a:r>
            <a:r>
              <a:rPr lang="en-GB" sz="1600" b="0" i="0" u="none" strike="noStrike" kern="1200" dirty="0">
                <a:solidFill>
                  <a:schemeClr val="tx1"/>
                </a:solidFill>
                <a:effectLst/>
                <a:latin typeface="+mn-lt"/>
                <a:ea typeface="+mn-ea"/>
                <a:cs typeface="+mn-cs"/>
                <a:hlinkClick r:id="rId5" tooltip="Subtype"/>
              </a:rPr>
              <a:t>subtype</a:t>
            </a:r>
            <a:r>
              <a:rPr lang="en-GB" sz="1600" b="0" i="0" kern="1200" dirty="0">
                <a:solidFill>
                  <a:schemeClr val="tx1"/>
                </a:solidFill>
                <a:effectLst/>
                <a:latin typeface="+mn-lt"/>
                <a:ea typeface="+mn-ea"/>
                <a:cs typeface="+mn-cs"/>
              </a:rPr>
              <a:t> of T, then objects of </a:t>
            </a:r>
            <a:r>
              <a:rPr lang="en-GB" sz="1600" b="0" i="0" u="none" strike="noStrike" kern="1200" dirty="0">
                <a:solidFill>
                  <a:schemeClr val="tx1"/>
                </a:solidFill>
                <a:effectLst/>
                <a:latin typeface="+mn-lt"/>
                <a:ea typeface="+mn-ea"/>
                <a:cs typeface="+mn-cs"/>
                <a:hlinkClick r:id="rId6" tooltip="Datatype"/>
              </a:rPr>
              <a:t>type</a:t>
            </a:r>
            <a:r>
              <a:rPr lang="en-GB" sz="1600" b="0" i="0" kern="1200" dirty="0">
                <a:solidFill>
                  <a:schemeClr val="tx1"/>
                </a:solidFill>
                <a:effectLst/>
                <a:latin typeface="+mn-lt"/>
                <a:ea typeface="+mn-ea"/>
                <a:cs typeface="+mn-cs"/>
              </a:rPr>
              <a:t> T may be </a:t>
            </a:r>
            <a:r>
              <a:rPr lang="en-GB" sz="1600" b="0" i="1" kern="1200" dirty="0">
                <a:solidFill>
                  <a:schemeClr val="tx1"/>
                </a:solidFill>
                <a:effectLst/>
                <a:latin typeface="+mn-lt"/>
                <a:ea typeface="+mn-ea"/>
                <a:cs typeface="+mn-cs"/>
              </a:rPr>
              <a:t>replaced</a:t>
            </a:r>
            <a:r>
              <a:rPr lang="en-GB" sz="1600" b="0" i="0" kern="1200" dirty="0">
                <a:solidFill>
                  <a:schemeClr val="tx1"/>
                </a:solidFill>
                <a:effectLst/>
                <a:latin typeface="+mn-lt"/>
                <a:ea typeface="+mn-ea"/>
                <a:cs typeface="+mn-cs"/>
              </a:rPr>
              <a:t> with objects of type S (i.e., an object of the type T may be </a:t>
            </a:r>
            <a:r>
              <a:rPr lang="en-GB" sz="1600" b="0" i="1" kern="1200" dirty="0">
                <a:solidFill>
                  <a:schemeClr val="tx1"/>
                </a:solidFill>
                <a:effectLst/>
                <a:latin typeface="+mn-lt"/>
                <a:ea typeface="+mn-ea"/>
                <a:cs typeface="+mn-cs"/>
              </a:rPr>
              <a:t>substituted</a:t>
            </a:r>
            <a:r>
              <a:rPr lang="en-GB" sz="1600" b="0" i="0" kern="1200" dirty="0">
                <a:solidFill>
                  <a:schemeClr val="tx1"/>
                </a:solidFill>
                <a:effectLst/>
                <a:latin typeface="+mn-lt"/>
                <a:ea typeface="+mn-ea"/>
                <a:cs typeface="+mn-cs"/>
              </a:rPr>
              <a:t> with its subtype object of the type S) without altering any of the desirable properties of that program (correctness, task performed, etc.). </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7"/>
              </a:rPr>
              <a:t>http://softuni.org</a:t>
            </a:r>
            <a:endParaRPr lang="en-US" sz="1000"/>
          </a:p>
          <a:p>
            <a:r>
              <a:rPr lang="en-US" sz="1000"/>
              <a:t>This work is licensed under the </a:t>
            </a:r>
            <a:r>
              <a:rPr lang="en-US" sz="1000" u="sng" noProof="1">
                <a:hlinkClick r:id="rId8"/>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2845245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3592561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xfrm>
            <a:off x="382588" y="685800"/>
            <a:ext cx="6092825" cy="3429000"/>
          </a:xfrm>
          <a:ln/>
        </p:spPr>
      </p:sp>
      <p:sp>
        <p:nvSpPr>
          <p:cNvPr id="42496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773503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518015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4212921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292033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u="none" strike="noStrike" kern="1200" baseline="0" dirty="0">
                <a:solidFill>
                  <a:schemeClr val="tx1"/>
                </a:solidFill>
                <a:latin typeface="+mn-lt"/>
                <a:ea typeface="+mn-ea"/>
                <a:cs typeface="+mn-cs"/>
              </a:rPr>
              <a:t>E.g. Animal is substitutable for Dog</a:t>
            </a: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1133370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u="none" strike="noStrike" kern="1200" baseline="0" dirty="0">
                <a:solidFill>
                  <a:schemeClr val="tx1"/>
                </a:solidFill>
                <a:latin typeface="+mn-lt"/>
                <a:ea typeface="+mn-ea"/>
                <a:cs typeface="+mn-cs"/>
              </a:rPr>
              <a:t>E.g. Animal is substitutable for Dog</a:t>
            </a: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2369605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344712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1374468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3811976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706709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0030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73255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229292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In </a:t>
            </a:r>
            <a:r>
              <a:rPr lang="en-GB" sz="1600" b="0" i="0" u="none" strike="noStrike" kern="1200" dirty="0">
                <a:solidFill>
                  <a:schemeClr val="tx1"/>
                </a:solidFill>
                <a:effectLst/>
                <a:latin typeface="+mn-lt"/>
                <a:ea typeface="+mn-ea"/>
                <a:cs typeface="+mn-cs"/>
                <a:hlinkClick r:id="rId3" tooltip="Software engineering"/>
              </a:rPr>
              <a:t>software engineering</a:t>
            </a:r>
            <a:r>
              <a:rPr lang="en-GB" sz="1600" b="0" i="0" kern="1200" dirty="0">
                <a:solidFill>
                  <a:schemeClr val="tx1"/>
                </a:solidFill>
                <a:effectLst/>
                <a:latin typeface="+mn-lt"/>
                <a:ea typeface="+mn-ea"/>
                <a:cs typeface="+mn-cs"/>
              </a:rPr>
              <a:t>, </a:t>
            </a:r>
            <a:r>
              <a:rPr lang="en-GB" sz="1600" b="1" i="0" kern="1200" dirty="0">
                <a:solidFill>
                  <a:schemeClr val="tx1"/>
                </a:solidFill>
                <a:effectLst/>
                <a:latin typeface="+mn-lt"/>
                <a:ea typeface="+mn-ea"/>
                <a:cs typeface="+mn-cs"/>
              </a:rPr>
              <a:t>extensibility</a:t>
            </a:r>
            <a:r>
              <a:rPr lang="en-GB" sz="1600" b="0" i="0" kern="1200" dirty="0">
                <a:solidFill>
                  <a:schemeClr val="tx1"/>
                </a:solidFill>
                <a:effectLst/>
                <a:latin typeface="+mn-lt"/>
                <a:ea typeface="+mn-ea"/>
                <a:cs typeface="+mn-cs"/>
              </a:rPr>
              <a:t> (not to be confused with </a:t>
            </a:r>
            <a:r>
              <a:rPr lang="en-GB" sz="1600" b="0" i="0" u="none" strike="noStrike" kern="1200" dirty="0">
                <a:solidFill>
                  <a:schemeClr val="tx1"/>
                </a:solidFill>
                <a:effectLst/>
                <a:latin typeface="+mn-lt"/>
                <a:ea typeface="+mn-ea"/>
                <a:cs typeface="+mn-cs"/>
                <a:hlinkClick r:id="rId4" tooltip="Forward compatibility"/>
              </a:rPr>
              <a:t>forward compatibility</a:t>
            </a:r>
            <a:r>
              <a:rPr lang="en-GB" sz="1600" b="0" i="0" kern="1200" dirty="0">
                <a:solidFill>
                  <a:schemeClr val="tx1"/>
                </a:solidFill>
                <a:effectLst/>
                <a:latin typeface="+mn-lt"/>
                <a:ea typeface="+mn-ea"/>
                <a:cs typeface="+mn-cs"/>
              </a:rPr>
              <a:t>) is a </a:t>
            </a:r>
            <a:r>
              <a:rPr lang="en-GB" sz="1600" b="0" i="0" u="none" strike="noStrike" kern="1200" dirty="0">
                <a:solidFill>
                  <a:schemeClr val="tx1"/>
                </a:solidFill>
                <a:effectLst/>
                <a:latin typeface="+mn-lt"/>
                <a:ea typeface="+mn-ea"/>
                <a:cs typeface="+mn-cs"/>
                <a:hlinkClick r:id="rId5" tooltip="Systems design"/>
              </a:rPr>
              <a:t>systems design</a:t>
            </a:r>
            <a:r>
              <a:rPr lang="en-GB" sz="1600" b="0" i="0" kern="1200" dirty="0">
                <a:solidFill>
                  <a:schemeClr val="tx1"/>
                </a:solidFill>
                <a:effectLst/>
                <a:latin typeface="+mn-lt"/>
                <a:ea typeface="+mn-ea"/>
                <a:cs typeface="+mn-cs"/>
              </a:rPr>
              <a:t> principle where the implementation takes future growth into consideration. It is a systemic measure of the ability to extend a </a:t>
            </a:r>
            <a:r>
              <a:rPr lang="en-GB" sz="1600" b="0" i="0" u="none" strike="noStrike" kern="1200" dirty="0">
                <a:solidFill>
                  <a:schemeClr val="tx1"/>
                </a:solidFill>
                <a:effectLst/>
                <a:latin typeface="+mn-lt"/>
                <a:ea typeface="+mn-ea"/>
                <a:cs typeface="+mn-cs"/>
                <a:hlinkClick r:id="rId6" tooltip="System"/>
              </a:rPr>
              <a:t>system</a:t>
            </a:r>
            <a:r>
              <a:rPr lang="en-GB" sz="1600" b="0" i="0" kern="1200" dirty="0">
                <a:solidFill>
                  <a:schemeClr val="tx1"/>
                </a:solidFill>
                <a:effectLst/>
                <a:latin typeface="+mn-lt"/>
                <a:ea typeface="+mn-ea"/>
                <a:cs typeface="+mn-cs"/>
              </a:rPr>
              <a:t> and the level of effort required to implement the extension. Extensions can be through the addition of new functionality or through modification of existing functionality. The central theme is to provide for change – typically enhancements – while minimizing impact to existing system functions.</a:t>
            </a:r>
          </a:p>
          <a:p>
            <a:r>
              <a:rPr lang="en-GB" sz="1600" b="1" i="0" kern="1200" dirty="0">
                <a:solidFill>
                  <a:schemeClr val="tx1"/>
                </a:solidFill>
                <a:effectLst/>
                <a:latin typeface="+mn-lt"/>
                <a:ea typeface="+mn-ea"/>
                <a:cs typeface="+mn-cs"/>
              </a:rPr>
              <a:t>Extensibility</a:t>
            </a:r>
            <a:r>
              <a:rPr lang="en-GB" sz="1600" b="0" i="0" kern="1200" dirty="0">
                <a:solidFill>
                  <a:schemeClr val="tx1"/>
                </a:solidFill>
                <a:effectLst/>
                <a:latin typeface="+mn-lt"/>
                <a:ea typeface="+mn-ea"/>
                <a:cs typeface="+mn-cs"/>
              </a:rPr>
              <a:t> is a software design principle defined as a system’s ability to have new functionality extended, in which the system’s internal structure and data flow are minimally or not affected, particularly that recompiling or changing the original source code is unnecessary when changing a system’s </a:t>
            </a:r>
            <a:r>
              <a:rPr lang="en-GB" sz="1600" b="0" i="0" kern="1200" dirty="0" err="1">
                <a:solidFill>
                  <a:schemeClr val="tx1"/>
                </a:solidFill>
                <a:effectLst/>
                <a:latin typeface="+mn-lt"/>
                <a:ea typeface="+mn-ea"/>
                <a:cs typeface="+mn-cs"/>
              </a:rPr>
              <a:t>behavior</a:t>
            </a:r>
            <a:r>
              <a:rPr lang="en-GB" sz="1600" b="0" i="0" kern="1200" dirty="0">
                <a:solidFill>
                  <a:schemeClr val="tx1"/>
                </a:solidFill>
                <a:effectLst/>
                <a:latin typeface="+mn-lt"/>
                <a:ea typeface="+mn-ea"/>
                <a:cs typeface="+mn-cs"/>
              </a:rPr>
              <a:t>, either by the creator or other programmers.</a:t>
            </a:r>
            <a:r>
              <a:rPr lang="en-GB" sz="1600" b="0" i="0" u="none" strike="noStrike" kern="1200" baseline="30000" dirty="0">
                <a:solidFill>
                  <a:schemeClr val="tx1"/>
                </a:solidFill>
                <a:effectLst/>
                <a:latin typeface="+mn-lt"/>
                <a:ea typeface="+mn-ea"/>
                <a:cs typeface="+mn-cs"/>
                <a:hlinkClick r:id="rId7"/>
              </a:rPr>
              <a:t>[1]</a:t>
            </a:r>
            <a:r>
              <a:rPr lang="en-GB" sz="1600" b="0" i="0" kern="1200" dirty="0">
                <a:solidFill>
                  <a:schemeClr val="tx1"/>
                </a:solidFill>
                <a:effectLst/>
                <a:latin typeface="+mn-lt"/>
                <a:ea typeface="+mn-ea"/>
                <a:cs typeface="+mn-cs"/>
              </a:rPr>
              <a:t> Because software systems are long lived and will be modified for new features and added functionalities demanded by users, extensibility enables developers to expand or add to the software’s capabilities and facilitates systematic reuse. Some of its approaches include facilities for allowing users’ own program routines to be inserted and the abilities to define new data types as well as to define new formatting </a:t>
            </a:r>
            <a:r>
              <a:rPr lang="en-GB" sz="1600" b="0" i="0" kern="1200" dirty="0" err="1">
                <a:solidFill>
                  <a:schemeClr val="tx1"/>
                </a:solidFill>
                <a:effectLst/>
                <a:latin typeface="+mn-lt"/>
                <a:ea typeface="+mn-ea"/>
                <a:cs typeface="+mn-cs"/>
              </a:rPr>
              <a:t>markup</a:t>
            </a:r>
            <a:r>
              <a:rPr lang="en-GB" sz="1600" b="0" i="0" kern="1200" dirty="0">
                <a:solidFill>
                  <a:schemeClr val="tx1"/>
                </a:solidFill>
                <a:effectLst/>
                <a:latin typeface="+mn-lt"/>
                <a:ea typeface="+mn-ea"/>
                <a:cs typeface="+mn-cs"/>
              </a:rPr>
              <a:t> tags.</a:t>
            </a:r>
            <a:r>
              <a:rPr lang="en-GB" sz="1600" b="0" i="0" u="none" strike="noStrike" kern="1200" baseline="30000" dirty="0">
                <a:solidFill>
                  <a:schemeClr val="tx1"/>
                </a:solidFill>
                <a:effectLst/>
                <a:latin typeface="+mn-lt"/>
                <a:ea typeface="+mn-ea"/>
                <a:cs typeface="+mn-cs"/>
                <a:hlinkClick r:id="rId8"/>
              </a:rPr>
              <a:t>[2]</a:t>
            </a:r>
            <a:endParaRPr lang="en-GB" sz="1600" b="0" i="0" kern="1200" dirty="0">
              <a:solidFill>
                <a:schemeClr val="tx1"/>
              </a:solidFill>
              <a:effectLst/>
              <a:latin typeface="+mn-lt"/>
              <a:ea typeface="+mn-ea"/>
              <a:cs typeface="+mn-cs"/>
            </a:endParaRP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9"/>
              </a:rPr>
              <a:t>http://softuni.org</a:t>
            </a:r>
            <a:endParaRPr lang="en-US" sz="1000"/>
          </a:p>
          <a:p>
            <a:r>
              <a:rPr lang="en-US" sz="1000"/>
              <a:t>This work is licensed under the </a:t>
            </a:r>
            <a:r>
              <a:rPr lang="en-US" sz="1000" u="sng" noProof="1">
                <a:hlinkClick r:id="rId10"/>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23693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5763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1799821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100864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Extensibility and reusability have many emphasized properties in common, including low coupling, modularity and high cohesion. Software reusability is boosted by extensibility and refers to software elements’ ability to construct for many different software systems, which is motivated by the observation of software systems often sharing common elements. Reusability together with extensibility allows a technology to be transferred to another project with less development and maintenance time, as well as enhanced reliability and consistency.</a:t>
            </a:r>
            <a:r>
              <a:rPr lang="en-GB" sz="1600" b="0" i="0" u="none" strike="noStrike" kern="1200" baseline="30000" dirty="0">
                <a:solidFill>
                  <a:schemeClr val="tx1"/>
                </a:solidFill>
                <a:effectLst/>
                <a:latin typeface="+mn-lt"/>
                <a:ea typeface="+mn-ea"/>
                <a:cs typeface="+mn-cs"/>
                <a:hlinkClick r:id="rId3"/>
              </a:rPr>
              <a:t>[7]</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4"/>
              </a:rPr>
              <a:t>http://softuni.org</a:t>
            </a:r>
            <a:endParaRPr lang="en-US" sz="1000"/>
          </a:p>
          <a:p>
            <a:r>
              <a:rPr lang="en-US" sz="1000"/>
              <a:t>This work is licensed under the </a:t>
            </a:r>
            <a:r>
              <a:rPr lang="en-US" sz="1000" u="sng" noProof="1">
                <a:hlinkClick r:id="rId5"/>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74834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4206723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4/4/2017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2" cstate="print"/>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30911116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4/4/2017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3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hyperlink" Target="http://www.infragistics.com/" TargetMode="External"/><Relationship Id="rId18" Type="http://schemas.openxmlformats.org/officeDocument/2006/relationships/image" Target="../media/image29.png"/><Relationship Id="rId3" Type="http://schemas.openxmlformats.org/officeDocument/2006/relationships/hyperlink" Target="http://www.luxoft.com/" TargetMode="External"/><Relationship Id="rId21" Type="http://schemas.openxmlformats.org/officeDocument/2006/relationships/hyperlink" Target="https://softuni.bg/java-advanced-oop" TargetMode="External"/><Relationship Id="rId7" Type="http://schemas.openxmlformats.org/officeDocument/2006/relationships/hyperlink" Target="http://smartit.bg/" TargetMode="External"/><Relationship Id="rId12" Type="http://schemas.openxmlformats.org/officeDocument/2006/relationships/image" Target="../media/image26.png"/><Relationship Id="rId17" Type="http://schemas.openxmlformats.org/officeDocument/2006/relationships/hyperlink" Target="http://www.superhosting.bg/" TargetMode="External"/><Relationship Id="rId2" Type="http://schemas.openxmlformats.org/officeDocument/2006/relationships/notesSlide" Target="../notesSlides/notesSlide30.xml"/><Relationship Id="rId16" Type="http://schemas.openxmlformats.org/officeDocument/2006/relationships/image" Target="../media/image28.png"/><Relationship Id="rId20"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23.png"/><Relationship Id="rId11" Type="http://schemas.openxmlformats.org/officeDocument/2006/relationships/hyperlink" Target="http://www.indeavr.com/" TargetMode="External"/><Relationship Id="rId5" Type="http://schemas.openxmlformats.org/officeDocument/2006/relationships/hyperlink" Target="http://xs-software.com/" TargetMode="External"/><Relationship Id="rId15" Type="http://schemas.openxmlformats.org/officeDocument/2006/relationships/hyperlink" Target="http://netpeak.bg/" TargetMode="External"/><Relationship Id="rId10" Type="http://schemas.openxmlformats.org/officeDocument/2006/relationships/image" Target="../media/image25.png"/><Relationship Id="rId19" Type="http://schemas.openxmlformats.org/officeDocument/2006/relationships/hyperlink" Target="http://www.telenor.bg/" TargetMode="External"/><Relationship Id="rId4" Type="http://schemas.openxmlformats.org/officeDocument/2006/relationships/image" Target="../media/image22.png"/><Relationship Id="rId9" Type="http://schemas.openxmlformats.org/officeDocument/2006/relationships/hyperlink" Target="http://www.softwaregroup-bg.com/" TargetMode="External"/><Relationship Id="rId14" Type="http://schemas.openxmlformats.org/officeDocument/2006/relationships/image" Target="../media/image27.png"/></Relationships>
</file>

<file path=ppt/slides/_rels/slide34.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s://telerikacademy.com/Courses/Courses/Details/159"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english-intro-csharp-book/" TargetMode="Externa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5.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33.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5.png"/><Relationship Id="rId1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656012" y="1065832"/>
            <a:ext cx="7888289" cy="1171550"/>
          </a:xfrm>
          <a:prstGeom prst="rect">
            <a:avLst/>
          </a:prstGeom>
          <a:noFill/>
          <a:ln>
            <a:noFill/>
          </a:ln>
        </p:spPr>
        <p:txBody>
          <a:bodyPr lIns="0" tIns="0" rIns="0" bIns="0" anchor="ctr" anchorCtr="0">
            <a:noAutofit/>
          </a:bodyPr>
          <a:lstStyle/>
          <a:p>
            <a:pPr marL="0" marR="0" lvl="0" indent="0" algn="r" rtl="0">
              <a:lnSpc>
                <a:spcPct val="90000"/>
              </a:lnSpc>
              <a:spcBef>
                <a:spcPts val="0"/>
              </a:spcBef>
              <a:spcAft>
                <a:spcPts val="0"/>
              </a:spcAft>
              <a:buClr>
                <a:srgbClr val="F6D18E"/>
              </a:buClr>
              <a:buSzPct val="25000"/>
              <a:buFont typeface="Calibri"/>
              <a:buNone/>
            </a:pPr>
            <a:r>
              <a:rPr lang="en-US" sz="5400" b="1" i="0" u="none" strike="noStrike" cap="none" dirty="0">
                <a:solidFill>
                  <a:srgbClr val="F6D18E"/>
                </a:solidFill>
                <a:latin typeface="Calibri"/>
                <a:ea typeface="Calibri"/>
                <a:cs typeface="Calibri"/>
                <a:sym typeface="Calibri"/>
              </a:rPr>
              <a:t>OCP and Liskov Principles</a:t>
            </a:r>
          </a:p>
        </p:txBody>
      </p:sp>
      <p:sp>
        <p:nvSpPr>
          <p:cNvPr id="56" name="Shape 56"/>
          <p:cNvSpPr txBox="1">
            <a:spLocks noGrp="1"/>
          </p:cNvSpPr>
          <p:nvPr>
            <p:ph type="body" idx="2"/>
          </p:nvPr>
        </p:nvSpPr>
        <p:spPr>
          <a:xfrm>
            <a:off x="760412" y="4348942"/>
            <a:ext cx="3187613" cy="525134"/>
          </a:xfrm>
          <a:prstGeom prst="rect">
            <a:avLst/>
          </a:prstGeom>
          <a:noFill/>
          <a:ln>
            <a:noFill/>
          </a:ln>
        </p:spPr>
        <p:txBody>
          <a:bodyPr lIns="36000" tIns="36000" rIns="36000" bIns="36000" anchor="b"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800" b="1" i="0" u="none" strike="noStrike" cap="none">
                <a:solidFill>
                  <a:srgbClr val="EE792A"/>
                </a:solidFill>
                <a:latin typeface="Calibri"/>
                <a:ea typeface="Calibri"/>
                <a:cs typeface="Calibri"/>
                <a:sym typeface="Calibri"/>
              </a:rPr>
              <a:t>SoftUni Team</a:t>
            </a:r>
          </a:p>
        </p:txBody>
      </p:sp>
      <p:sp>
        <p:nvSpPr>
          <p:cNvPr id="57" name="Shape 57"/>
          <p:cNvSpPr txBox="1">
            <a:spLocks noGrp="1"/>
          </p:cNvSpPr>
          <p:nvPr>
            <p:ph type="body" idx="4"/>
          </p:nvPr>
        </p:nvSpPr>
        <p:spPr>
          <a:xfrm>
            <a:off x="760412" y="4818841"/>
            <a:ext cx="3187614" cy="44434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300" b="1" i="0" u="none" strike="noStrike" cap="none">
                <a:solidFill>
                  <a:srgbClr val="F4B36C"/>
                </a:solidFill>
                <a:latin typeface="Calibri"/>
                <a:ea typeface="Calibri"/>
                <a:cs typeface="Calibri"/>
                <a:sym typeface="Calibri"/>
              </a:rPr>
              <a:t>Technical Trainers</a:t>
            </a:r>
          </a:p>
        </p:txBody>
      </p:sp>
      <p:sp>
        <p:nvSpPr>
          <p:cNvPr id="58" name="Shape 58"/>
          <p:cNvSpPr txBox="1">
            <a:spLocks noGrp="1"/>
          </p:cNvSpPr>
          <p:nvPr>
            <p:ph type="body" idx="6"/>
          </p:nvPr>
        </p:nvSpPr>
        <p:spPr>
          <a:xfrm>
            <a:off x="760412" y="5263182"/>
            <a:ext cx="3187613" cy="363550"/>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800" b="1" i="0" u="none" strike="noStrike" cap="none">
                <a:solidFill>
                  <a:srgbClr val="F27A44"/>
                </a:solidFill>
                <a:latin typeface="Calibri"/>
                <a:ea typeface="Calibri"/>
                <a:cs typeface="Calibri"/>
                <a:sym typeface="Calibri"/>
              </a:rPr>
              <a:t>Software University</a:t>
            </a:r>
          </a:p>
        </p:txBody>
      </p:sp>
      <p:sp>
        <p:nvSpPr>
          <p:cNvPr id="59" name="Shape 59"/>
          <p:cNvSpPr txBox="1">
            <a:spLocks noGrp="1"/>
          </p:cNvSpPr>
          <p:nvPr>
            <p:ph type="body" idx="7"/>
          </p:nvPr>
        </p:nvSpPr>
        <p:spPr>
          <a:xfrm>
            <a:off x="760412" y="5604346"/>
            <a:ext cx="3187613" cy="33123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600" b="1" i="0" u="sng" strike="noStrike" cap="none">
                <a:solidFill>
                  <a:schemeClr val="hlink"/>
                </a:solidFill>
                <a:latin typeface="Calibri"/>
                <a:ea typeface="Calibri"/>
                <a:cs typeface="Calibri"/>
                <a:sym typeface="Calibri"/>
                <a:hlinkClick r:id="rId3"/>
              </a:rPr>
              <a:t>http://softuni.bg</a:t>
            </a:r>
          </a:p>
        </p:txBody>
      </p:sp>
      <p:pic>
        <p:nvPicPr>
          <p:cNvPr id="60" name="Shape 60"/>
          <p:cNvPicPr preferRelativeResize="0"/>
          <p:nvPr/>
        </p:nvPicPr>
        <p:blipFill rotWithShape="1">
          <a:blip r:embed="rId4">
            <a:alphaModFix/>
          </a:blip>
          <a:srcRect/>
          <a:stretch/>
        </p:blipFill>
        <p:spPr>
          <a:xfrm>
            <a:off x="821983" y="2972633"/>
            <a:ext cx="2175525" cy="761163"/>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pic>
        <p:nvPicPr>
          <p:cNvPr id="61" name="Shape 61"/>
          <p:cNvPicPr preferRelativeResize="0"/>
          <p:nvPr/>
        </p:nvPicPr>
        <p:blipFill rotWithShape="1">
          <a:blip r:embed="rId5">
            <a:alphaModFix/>
          </a:blip>
          <a:srcRect l="-2033" t="-11972" r="-4042" b="1046"/>
          <a:stretch/>
        </p:blipFill>
        <p:spPr>
          <a:xfrm>
            <a:off x="825157" y="1887142"/>
            <a:ext cx="2172350" cy="795695"/>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grpSp>
        <p:nvGrpSpPr>
          <p:cNvPr id="2" name="Group 1"/>
          <p:cNvGrpSpPr/>
          <p:nvPr/>
        </p:nvGrpSpPr>
        <p:grpSpPr>
          <a:xfrm>
            <a:off x="3579812" y="3796677"/>
            <a:ext cx="2807014" cy="2354809"/>
            <a:chOff x="4261429" y="3796677"/>
            <a:chExt cx="2807014" cy="2354809"/>
          </a:xfrm>
        </p:grpSpPr>
        <p:pic>
          <p:nvPicPr>
            <p:cNvPr id="18" name="Picture 17" descr="http://softuni.b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261429" y="3886200"/>
              <a:ext cx="2064163" cy="2265286"/>
            </a:xfrm>
            <a:prstGeom prst="rect">
              <a:avLst/>
            </a:prstGeom>
          </p:spPr>
        </p:pic>
        <p:sp>
          <p:nvSpPr>
            <p:cNvPr id="19" name="TextBox 18"/>
            <p:cNvSpPr txBox="1"/>
            <p:nvPr/>
          </p:nvSpPr>
          <p:spPr>
            <a:xfrm rot="576164">
              <a:off x="5679217" y="3796677"/>
              <a:ext cx="1389226" cy="667875"/>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Java OOP</a:t>
              </a:r>
            </a:p>
            <a:p>
              <a:pPr algn="ctr">
                <a:lnSpc>
                  <a:spcPct val="85000"/>
                </a:lnSpc>
              </a:pPr>
              <a:r>
                <a:rPr lang="en-GB" sz="2200" b="1" spc="50" dirty="0">
                  <a:ln w="9525" cmpd="sng">
                    <a:solidFill>
                      <a:srgbClr val="FFA72A"/>
                    </a:solidFill>
                    <a:prstDash val="solid"/>
                  </a:ln>
                  <a:solidFill>
                    <a:srgbClr val="FFF0D9"/>
                  </a:solidFill>
                  <a:effectLst>
                    <a:glow rad="38100">
                      <a:srgbClr val="F0A22E">
                        <a:alpha val="40000"/>
                      </a:srgbClr>
                    </a:glow>
                  </a:effectLst>
                </a:rPr>
                <a:t>Advanced</a:t>
              </a:r>
              <a:endParaRPr lang="en-US" sz="2200" b="1" spc="50" dirty="0">
                <a:ln w="9525" cmpd="sng">
                  <a:solidFill>
                    <a:srgbClr val="FFA72A"/>
                  </a:solidFill>
                  <a:prstDash val="solid"/>
                </a:ln>
                <a:solidFill>
                  <a:srgbClr val="FFF0D9"/>
                </a:solidFill>
                <a:effectLst>
                  <a:glow rad="38100">
                    <a:srgbClr val="F0A22E">
                      <a:alpha val="40000"/>
                    </a:srgbClr>
                  </a:glow>
                </a:effectLst>
              </a:endParaRPr>
            </a:p>
          </p:txBody>
        </p:sp>
      </p:grpSp>
      <p:pic>
        <p:nvPicPr>
          <p:cNvPr id="13" name="Picture 12"/>
          <p:cNvPicPr>
            <a:picLocks noChangeAspect="1"/>
          </p:cNvPicPr>
          <p:nvPr/>
        </p:nvPicPr>
        <p:blipFill>
          <a:blip r:embed="rId7" cstate="print"/>
          <a:stretch>
            <a:fillRect/>
          </a:stretch>
        </p:blipFill>
        <p:spPr>
          <a:xfrm>
            <a:off x="7598093" y="3037029"/>
            <a:ext cx="2408633" cy="2003983"/>
          </a:xfrm>
          <a:prstGeom prst="rect">
            <a:avLst/>
          </a:prstGeom>
        </p:spPr>
      </p:pic>
    </p:spTree>
    <p:extLst>
      <p:ext uri="{BB962C8B-B14F-4D97-AF65-F5344CB8AC3E}">
        <p14:creationId xmlns:p14="http://schemas.microsoft.com/office/powerpoint/2010/main" val="223898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10</a:t>
            </a:fld>
            <a:endParaRPr lang="en-US" dirty="0"/>
          </a:p>
        </p:txBody>
      </p:sp>
      <p:sp>
        <p:nvSpPr>
          <p:cNvPr id="428035" name="Rectangle 3"/>
          <p:cNvSpPr>
            <a:spLocks noGrp="1" noChangeArrowheads="1"/>
          </p:cNvSpPr>
          <p:nvPr>
            <p:ph idx="1"/>
          </p:nvPr>
        </p:nvSpPr>
        <p:spPr/>
        <p:txBody>
          <a:bodyPr/>
          <a:lstStyle/>
          <a:p>
            <a:r>
              <a:rPr lang="en-US" dirty="0"/>
              <a:t>Design and writing of the code should be done in a way that new functionality should be added with minimum changes in the existing </a:t>
            </a:r>
            <a:r>
              <a:rPr lang="en-US" dirty="0" smtClean="0"/>
              <a:t>code</a:t>
            </a:r>
          </a:p>
          <a:p>
            <a:endParaRPr lang="en-GB" dirty="0" smtClean="0"/>
          </a:p>
          <a:p>
            <a:r>
              <a:rPr lang="en-GB" dirty="0" smtClean="0"/>
              <a:t>Changes to source code are not required</a:t>
            </a:r>
          </a:p>
          <a:p>
            <a:endParaRPr lang="en-US" dirty="0"/>
          </a:p>
        </p:txBody>
      </p:sp>
      <p:sp>
        <p:nvSpPr>
          <p:cNvPr id="428034" name="Rectangle 2"/>
          <p:cNvSpPr>
            <a:spLocks noGrp="1" noChangeArrowheads="1"/>
          </p:cNvSpPr>
          <p:nvPr>
            <p:ph type="title"/>
          </p:nvPr>
        </p:nvSpPr>
        <p:spPr/>
        <p:txBody>
          <a:bodyPr/>
          <a:lstStyle/>
          <a:p>
            <a:r>
              <a:rPr lang="en-GB" dirty="0" smtClean="0"/>
              <a:t>Open/Closed Principle (OCP)</a:t>
            </a:r>
            <a:endParaRPr lang="bg-BG" dirty="0"/>
          </a:p>
        </p:txBody>
      </p:sp>
    </p:spTree>
    <p:extLst>
      <p:ext uri="{BB962C8B-B14F-4D97-AF65-F5344CB8AC3E}">
        <p14:creationId xmlns:p14="http://schemas.microsoft.com/office/powerpoint/2010/main" val="215322612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11</a:t>
            </a:fld>
            <a:endParaRPr lang="en-US" dirty="0"/>
          </a:p>
        </p:txBody>
      </p:sp>
      <p:sp>
        <p:nvSpPr>
          <p:cNvPr id="11" name="Content Placeholder 10"/>
          <p:cNvSpPr>
            <a:spLocks noGrp="1"/>
          </p:cNvSpPr>
          <p:nvPr>
            <p:ph idx="1"/>
          </p:nvPr>
        </p:nvSpPr>
        <p:spPr>
          <a:xfrm>
            <a:off x="190413" y="1151121"/>
            <a:ext cx="11804822" cy="5570355"/>
          </a:xfrm>
        </p:spPr>
        <p:txBody>
          <a:bodyPr/>
          <a:lstStyle/>
          <a:p>
            <a:r>
              <a:rPr lang="en-US" dirty="0" smtClean="0"/>
              <a:t>Refactor skeleton given for this problem:</a:t>
            </a:r>
          </a:p>
          <a:p>
            <a:pPr lvl="1"/>
            <a:r>
              <a:rPr lang="en-US" dirty="0" smtClean="0">
                <a:solidFill>
                  <a:schemeClr val="tx2">
                    <a:lumMod val="75000"/>
                  </a:schemeClr>
                </a:solidFill>
                <a:latin typeface="Consolas" panose="020B0609020204030204" pitchFamily="49" charset="0"/>
              </a:rPr>
              <a:t>StreamProgressInfo</a:t>
            </a:r>
            <a:r>
              <a:rPr lang="en-US" dirty="0" smtClean="0"/>
              <a:t> class must work with Music class too</a:t>
            </a:r>
          </a:p>
          <a:p>
            <a:pPr lvl="1"/>
            <a:r>
              <a:rPr lang="en-US" dirty="0" smtClean="0"/>
              <a:t>Be sure if you add new class which </a:t>
            </a:r>
            <a:r>
              <a:rPr lang="en-US" dirty="0"/>
              <a:t>provide </a:t>
            </a:r>
            <a:r>
              <a:rPr lang="en-US" dirty="0" smtClean="0">
                <a:solidFill>
                  <a:schemeClr val="tx2">
                    <a:lumMod val="75000"/>
                  </a:schemeClr>
                </a:solidFill>
                <a:latin typeface="Consolas" panose="020B0609020204030204" pitchFamily="49" charset="0"/>
              </a:rPr>
              <a:t>getBytesSent</a:t>
            </a:r>
            <a:r>
              <a:rPr lang="en-US" dirty="0">
                <a:solidFill>
                  <a:schemeClr val="tx2">
                    <a:lumMod val="75000"/>
                  </a:schemeClr>
                </a:solidFill>
                <a:latin typeface="Consolas" panose="020B0609020204030204" pitchFamily="49" charset="0"/>
              </a:rPr>
              <a:t>() </a:t>
            </a:r>
            <a:r>
              <a:rPr lang="en-US" dirty="0"/>
              <a:t>and </a:t>
            </a:r>
            <a:r>
              <a:rPr lang="en-US" dirty="0" smtClean="0">
                <a:solidFill>
                  <a:schemeClr val="tx2">
                    <a:lumMod val="75000"/>
                  </a:schemeClr>
                </a:solidFill>
                <a:latin typeface="Consolas" panose="020B0609020204030204" pitchFamily="49" charset="0"/>
              </a:rPr>
              <a:t>getLength() </a:t>
            </a:r>
            <a:r>
              <a:rPr lang="en-US" dirty="0"/>
              <a:t>will work without touching </a:t>
            </a:r>
            <a:r>
              <a:rPr lang="en-US" dirty="0">
                <a:solidFill>
                  <a:schemeClr val="tx2">
                    <a:lumMod val="75000"/>
                  </a:schemeClr>
                </a:solidFill>
                <a:latin typeface="Consolas" panose="020B0609020204030204" pitchFamily="49" charset="0"/>
              </a:rPr>
              <a:t>StreamProgressInfo</a:t>
            </a:r>
            <a:endParaRPr lang="en-US" dirty="0" smtClean="0">
              <a:solidFill>
                <a:schemeClr val="tx2">
                  <a:lumMod val="75000"/>
                </a:schemeClr>
              </a:solidFill>
              <a:latin typeface="Consolas" panose="020B0609020204030204" pitchFamily="49" charset="0"/>
            </a:endParaRPr>
          </a:p>
        </p:txBody>
      </p:sp>
      <p:sp>
        <p:nvSpPr>
          <p:cNvPr id="793602" name="Rectangle 2"/>
          <p:cNvSpPr>
            <a:spLocks noGrp="1" noChangeArrowheads="1"/>
          </p:cNvSpPr>
          <p:nvPr>
            <p:ph type="title"/>
          </p:nvPr>
        </p:nvSpPr>
        <p:spPr/>
        <p:txBody>
          <a:bodyPr/>
          <a:lstStyle/>
          <a:p>
            <a:r>
              <a:rPr lang="en-US" dirty="0" smtClean="0"/>
              <a:t>Problem: Stream Progress Info</a:t>
            </a:r>
            <a:endParaRPr lang="en-US" dirty="0"/>
          </a:p>
        </p:txBody>
      </p:sp>
    </p:spTree>
    <p:extLst>
      <p:ext uri="{BB962C8B-B14F-4D97-AF65-F5344CB8AC3E}">
        <p14:creationId xmlns:p14="http://schemas.microsoft.com/office/powerpoint/2010/main" val="206643162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12</a:t>
            </a:fld>
            <a:endParaRPr lang="en-US" dirty="0"/>
          </a:p>
        </p:txBody>
      </p:sp>
      <p:sp>
        <p:nvSpPr>
          <p:cNvPr id="793602" name="Rectangle 2"/>
          <p:cNvSpPr>
            <a:spLocks noGrp="1" noChangeArrowheads="1"/>
          </p:cNvSpPr>
          <p:nvPr>
            <p:ph type="title"/>
          </p:nvPr>
        </p:nvSpPr>
        <p:spPr/>
        <p:txBody>
          <a:bodyPr/>
          <a:lstStyle/>
          <a:p>
            <a:r>
              <a:rPr lang="en-US" dirty="0" smtClean="0"/>
              <a:t>Solution: </a:t>
            </a:r>
            <a:r>
              <a:rPr lang="en-US" dirty="0"/>
              <a:t>Stream Progress Info</a:t>
            </a:r>
          </a:p>
        </p:txBody>
      </p:sp>
      <p:sp>
        <p:nvSpPr>
          <p:cNvPr id="18" name="Rectangle 17"/>
          <p:cNvSpPr>
            <a:spLocks noChangeArrowheads="1"/>
          </p:cNvSpPr>
          <p:nvPr/>
        </p:nvSpPr>
        <p:spPr bwMode="auto">
          <a:xfrm>
            <a:off x="303212" y="1295400"/>
            <a:ext cx="11692022" cy="493981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fr-FR" sz="2800" b="1" noProof="1">
                <a:solidFill>
                  <a:srgbClr val="FBEEDC"/>
                </a:solidFill>
                <a:effectLst>
                  <a:outerShdw blurRad="38100" dist="38100" dir="2700000" algn="tl">
                    <a:srgbClr val="000000">
                      <a:alpha val="43137"/>
                    </a:srgbClr>
                  </a:outerShdw>
                </a:effectLst>
                <a:latin typeface="Consolas" pitchFamily="49" charset="0"/>
              </a:rPr>
              <a:t>public class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StreamProgressInfo</a:t>
            </a: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a:t>
            </a:r>
            <a:endParaRPr lang="fr-FR"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600"/>
              </a:spcBef>
              <a:spcAft>
                <a:spcPts val="1200"/>
              </a:spcAft>
            </a:pP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private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Streamable</a:t>
            </a:r>
            <a:r>
              <a:rPr lang="fr-FR" sz="2800" b="1" noProof="1">
                <a:solidFill>
                  <a:srgbClr val="FBEEDC"/>
                </a:solidFill>
                <a:effectLst>
                  <a:outerShdw blurRad="38100" dist="38100" dir="2700000" algn="tl">
                    <a:srgbClr val="000000">
                      <a:alpha val="43137"/>
                    </a:srgbClr>
                  </a:outerShdw>
                </a:effectLst>
                <a:latin typeface="Consolas" pitchFamily="49" charset="0"/>
              </a:rPr>
              <a:t> streamable</a:t>
            </a:r>
            <a:r>
              <a:rPr lang="fr-FR" sz="2800" b="1" noProof="1" smtClean="0">
                <a:solidFill>
                  <a:srgbClr val="FBEEDC"/>
                </a:solidFill>
                <a:effectLst>
                  <a:outerShdw blurRad="38100" dist="38100" dir="2700000" algn="tl">
                    <a:srgbClr val="000000">
                      <a:alpha val="43137"/>
                    </a:srgbClr>
                  </a:outerShdw>
                </a:effectLst>
                <a:latin typeface="Consolas" pitchFamily="49" charset="0"/>
              </a:rPr>
              <a:t>;</a:t>
            </a:r>
            <a:endParaRPr lang="fr-FR"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600"/>
              </a:spcBef>
            </a:pP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fr-FR" sz="2800" b="1" noProof="1">
                <a:solidFill>
                  <a:srgbClr val="FBEEDC"/>
                </a:solidFill>
                <a:effectLst>
                  <a:outerShdw blurRad="38100" dist="38100" dir="2700000" algn="tl">
                    <a:srgbClr val="000000">
                      <a:alpha val="43137"/>
                    </a:srgbClr>
                  </a:outerShdw>
                </a:effectLst>
                <a:latin typeface="Consolas" pitchFamily="49" charset="0"/>
              </a:rPr>
              <a:t>StreamProgressInfo(</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Streamable streamResult</a:t>
            </a:r>
            <a:r>
              <a:rPr lang="fr-FR" sz="2800" b="1" noProof="1">
                <a:solidFill>
                  <a:srgbClr val="FBEEDC"/>
                </a:solidFill>
                <a:effectLst>
                  <a:outerShdw blurRad="38100" dist="38100" dir="2700000" algn="tl">
                    <a:srgbClr val="000000">
                      <a:alpha val="43137"/>
                    </a:srgbClr>
                  </a:outerShdw>
                </a:effectLst>
                <a:latin typeface="Consolas" pitchFamily="49" charset="0"/>
              </a:rPr>
              <a:t>) {</a:t>
            </a:r>
          </a:p>
          <a:p>
            <a:pPr fontAlgn="base"/>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this.streamable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 streamResult;</a:t>
            </a:r>
          </a:p>
          <a:p>
            <a:pPr fontAlgn="base"/>
            <a:r>
              <a:rPr lang="fr-FR" sz="2800" b="1" noProof="1" smtClean="0">
                <a:solidFill>
                  <a:srgbClr val="FBEEDC"/>
                </a:solidFill>
                <a:effectLst>
                  <a:outerShdw blurRad="38100" dist="38100" dir="2700000" algn="tl">
                    <a:srgbClr val="000000">
                      <a:alpha val="43137"/>
                    </a:srgbClr>
                  </a:outerShdw>
                </a:effectLst>
                <a:latin typeface="Consolas" pitchFamily="49" charset="0"/>
              </a:rPr>
              <a:t>  }</a:t>
            </a:r>
            <a:endParaRPr lang="fr-FR"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800"/>
              </a:spcBef>
            </a:pP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fr-FR" sz="2800" b="1" noProof="1">
                <a:solidFill>
                  <a:srgbClr val="FBEEDC"/>
                </a:solidFill>
                <a:effectLst>
                  <a:outerShdw blurRad="38100" dist="38100" dir="2700000" algn="tl">
                    <a:srgbClr val="000000">
                      <a:alpha val="43137"/>
                    </a:srgbClr>
                  </a:outerShdw>
                </a:effectLst>
                <a:latin typeface="Consolas" pitchFamily="49" charset="0"/>
              </a:rPr>
              <a:t>int calculateStreamProgress() {</a:t>
            </a:r>
          </a:p>
          <a:p>
            <a:pPr fontAlgn="base"/>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return </a:t>
            </a:r>
            <a:r>
              <a:rPr lang="fr-FR" sz="2800" b="1" noProof="1">
                <a:solidFill>
                  <a:srgbClr val="FBEEDC"/>
                </a:solidFill>
                <a:effectLst>
                  <a:outerShdw blurRad="38100" dist="38100" dir="2700000" algn="tl">
                    <a:srgbClr val="000000">
                      <a:alpha val="43137"/>
                    </a:srgbClr>
                  </a:outerShdw>
                </a:effectLst>
                <a:latin typeface="Consolas" pitchFamily="49" charset="0"/>
              </a:rPr>
              <a:t>(this.</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streamable</a:t>
            </a:r>
            <a:r>
              <a:rPr lang="fr-FR" sz="2800" b="1" noProof="1">
                <a:solidFill>
                  <a:srgbClr val="FBEEDC"/>
                </a:solidFill>
                <a:effectLst>
                  <a:outerShdw blurRad="38100" dist="38100" dir="2700000" algn="tl">
                    <a:srgbClr val="000000">
                      <a:alpha val="43137"/>
                    </a:srgbClr>
                  </a:outerShdw>
                </a:effectLst>
                <a:latin typeface="Consolas" pitchFamily="49" charset="0"/>
              </a:rPr>
              <a:t>.getBytesSent() * 100) / </a:t>
            </a:r>
            <a:r>
              <a:rPr lang="fr-FR" sz="2800" b="1" noProof="1" smtClean="0">
                <a:solidFill>
                  <a:srgbClr val="FBEEDC"/>
                </a:solidFill>
                <a:effectLst>
                  <a:outerShdw blurRad="38100" dist="38100" dir="2700000" algn="tl">
                    <a:srgbClr val="000000">
                      <a:alpha val="43137"/>
                    </a:srgbClr>
                  </a:outerShdw>
                </a:effectLst>
                <a:latin typeface="Consolas" pitchFamily="49" charset="0"/>
              </a:rPr>
              <a:t>           </a:t>
            </a:r>
          </a:p>
          <a:p>
            <a:pPr fontAlgn="base"/>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this.</a:t>
            </a:r>
            <a:r>
              <a:rPr lang="fr-FR"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streamable</a:t>
            </a:r>
            <a:r>
              <a:rPr lang="fr-FR" sz="2800" b="1" noProof="1" smtClean="0">
                <a:solidFill>
                  <a:srgbClr val="FBEEDC"/>
                </a:solidFill>
                <a:effectLst>
                  <a:outerShdw blurRad="38100" dist="38100" dir="2700000" algn="tl">
                    <a:srgbClr val="000000">
                      <a:alpha val="43137"/>
                    </a:srgbClr>
                  </a:outerShdw>
                </a:effectLst>
                <a:latin typeface="Consolas" pitchFamily="49" charset="0"/>
              </a:rPr>
              <a:t>.getLength</a:t>
            </a:r>
            <a:r>
              <a:rPr lang="fr-FR" sz="2800" b="1" noProof="1">
                <a:solidFill>
                  <a:srgbClr val="FBEEDC"/>
                </a:solidFill>
                <a:effectLst>
                  <a:outerShdw blurRad="38100" dist="38100" dir="2700000" algn="tl">
                    <a:srgbClr val="000000">
                      <a:alpha val="43137"/>
                    </a:srgbClr>
                  </a:outerShdw>
                </a:effectLst>
                <a:latin typeface="Consolas" pitchFamily="49" charset="0"/>
              </a:rPr>
              <a:t>();</a:t>
            </a:r>
          </a:p>
          <a:p>
            <a:pPr fontAlgn="base"/>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smtClean="0">
                <a:solidFill>
                  <a:srgbClr val="FBEEDC"/>
                </a:solidFill>
                <a:effectLst>
                  <a:outerShdw blurRad="38100" dist="38100" dir="2700000" algn="tl">
                    <a:srgbClr val="000000">
                      <a:alpha val="43137"/>
                    </a:srgbClr>
                  </a:outerShdw>
                </a:effectLst>
                <a:latin typeface="Consolas" pitchFamily="49" charset="0"/>
              </a:rPr>
              <a:t> }</a:t>
            </a:r>
            <a:endParaRPr lang="fr-FR" sz="28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fr-FR" sz="2800" b="1" noProof="1">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39301055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13</a:t>
            </a:fld>
            <a:endParaRPr lang="en-US" dirty="0"/>
          </a:p>
        </p:txBody>
      </p:sp>
      <p:sp>
        <p:nvSpPr>
          <p:cNvPr id="793602" name="Rectangle 2"/>
          <p:cNvSpPr>
            <a:spLocks noGrp="1" noChangeArrowheads="1"/>
          </p:cNvSpPr>
          <p:nvPr>
            <p:ph type="title"/>
          </p:nvPr>
        </p:nvSpPr>
        <p:spPr/>
        <p:txBody>
          <a:bodyPr/>
          <a:lstStyle/>
          <a:p>
            <a:r>
              <a:rPr lang="en-US" dirty="0" smtClean="0"/>
              <a:t>Solution: </a:t>
            </a:r>
            <a:r>
              <a:rPr lang="en-US" dirty="0"/>
              <a:t>Stream Progress </a:t>
            </a:r>
            <a:r>
              <a:rPr lang="en-US" dirty="0" smtClean="0"/>
              <a:t>Info (2)</a:t>
            </a:r>
            <a:endParaRPr lang="en-US" dirty="0"/>
          </a:p>
        </p:txBody>
      </p:sp>
      <p:sp>
        <p:nvSpPr>
          <p:cNvPr id="18" name="Rectangle 17"/>
          <p:cNvSpPr>
            <a:spLocks noChangeArrowheads="1"/>
          </p:cNvSpPr>
          <p:nvPr/>
        </p:nvSpPr>
        <p:spPr bwMode="auto">
          <a:xfrm>
            <a:off x="462812" y="1295400"/>
            <a:ext cx="112632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rPr>
              <a:t> Streamable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int getLength();</a:t>
            </a:r>
          </a:p>
          <a:p>
            <a:pPr fontAlgn="base"/>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    int getBytesSent();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a:t>
            </a:r>
          </a:p>
        </p:txBody>
      </p:sp>
      <p:sp>
        <p:nvSpPr>
          <p:cNvPr id="6" name="Rectangle 5"/>
          <p:cNvSpPr>
            <a:spLocks noChangeArrowheads="1"/>
          </p:cNvSpPr>
          <p:nvPr/>
        </p:nvSpPr>
        <p:spPr bwMode="auto">
          <a:xfrm>
            <a:off x="462812" y="3578215"/>
            <a:ext cx="11263200" cy="267765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public class File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rPr>
              <a:t> Streamable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  //TODO: Add business logic</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public class </a:t>
            </a:r>
            <a:r>
              <a:rPr lang="en-US" sz="2800" b="1" noProof="1" smtClean="0">
                <a:solidFill>
                  <a:srgbClr val="FBEEDC"/>
                </a:solidFill>
                <a:effectLst>
                  <a:outerShdw blurRad="38100" dist="38100" dir="2700000" algn="tl">
                    <a:srgbClr val="000000">
                      <a:alpha val="43137"/>
                    </a:srgbClr>
                  </a:outerShdw>
                </a:effectLst>
                <a:latin typeface="Consolas" pitchFamily="49" charset="0"/>
              </a:rPr>
              <a:t>Music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rPr>
              <a:t> Streamable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//TODO: Add business logic</a:t>
            </a:r>
            <a:endParaRPr lang="en-US" sz="2800" b="1" noProof="1" smtClean="0">
              <a:solidFill>
                <a:srgbClr val="FBEEDC"/>
              </a:solidFill>
              <a:effectLst>
                <a:outerShdw blurRad="38100" dist="38100" dir="2700000" algn="tl">
                  <a:srgbClr val="000000">
                    <a:alpha val="43137"/>
                  </a:srgbClr>
                </a:outerShdw>
              </a:effectLst>
              <a:latin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363090629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14</a:t>
            </a:fld>
            <a:endParaRPr lang="en-US" dirty="0"/>
          </a:p>
        </p:txBody>
      </p:sp>
      <p:sp>
        <p:nvSpPr>
          <p:cNvPr id="428035" name="Rectangle 3"/>
          <p:cNvSpPr>
            <a:spLocks noGrp="1" noChangeArrowheads="1"/>
          </p:cNvSpPr>
          <p:nvPr>
            <p:ph idx="1"/>
          </p:nvPr>
        </p:nvSpPr>
        <p:spPr/>
        <p:txBody>
          <a:bodyPr/>
          <a:lstStyle/>
          <a:p>
            <a:pPr>
              <a:spcBef>
                <a:spcPts val="1200"/>
              </a:spcBef>
              <a:spcAft>
                <a:spcPts val="1200"/>
              </a:spcAft>
            </a:pPr>
            <a:r>
              <a:rPr lang="en-GB" dirty="0"/>
              <a:t>Cascading changes through </a:t>
            </a:r>
            <a:r>
              <a:rPr lang="en-GB" dirty="0" smtClean="0"/>
              <a:t>modules</a:t>
            </a:r>
          </a:p>
          <a:p>
            <a:pPr>
              <a:spcBef>
                <a:spcPts val="1200"/>
              </a:spcBef>
              <a:spcAft>
                <a:spcPts val="1200"/>
              </a:spcAft>
            </a:pPr>
            <a:r>
              <a:rPr lang="en-GB" dirty="0"/>
              <a:t>Each change requires </a:t>
            </a:r>
            <a:r>
              <a:rPr lang="en-GB" dirty="0" smtClean="0"/>
              <a:t>re-testing</a:t>
            </a:r>
          </a:p>
          <a:p>
            <a:pPr>
              <a:spcBef>
                <a:spcPts val="1200"/>
              </a:spcBef>
              <a:spcAft>
                <a:spcPts val="1200"/>
              </a:spcAft>
            </a:pPr>
            <a:r>
              <a:rPr lang="en-GB" dirty="0"/>
              <a:t>Logic depends on conditional statements</a:t>
            </a:r>
          </a:p>
          <a:p>
            <a:endParaRPr lang="en-GB" dirty="0"/>
          </a:p>
          <a:p>
            <a:endParaRPr lang="en-GB" dirty="0"/>
          </a:p>
          <a:p>
            <a:endParaRPr lang="en-US" dirty="0"/>
          </a:p>
        </p:txBody>
      </p:sp>
      <p:sp>
        <p:nvSpPr>
          <p:cNvPr id="428034" name="Rectangle 2"/>
          <p:cNvSpPr>
            <a:spLocks noGrp="1" noChangeArrowheads="1"/>
          </p:cNvSpPr>
          <p:nvPr>
            <p:ph type="title"/>
          </p:nvPr>
        </p:nvSpPr>
        <p:spPr/>
        <p:txBody>
          <a:bodyPr/>
          <a:lstStyle/>
          <a:p>
            <a:r>
              <a:rPr lang="en-GB" dirty="0"/>
              <a:t>OCP – Violations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612" y="4038600"/>
            <a:ext cx="6477000" cy="2147900"/>
          </a:xfrm>
          <a:prstGeom prst="rect">
            <a:avLst/>
          </a:prstGeom>
        </p:spPr>
      </p:pic>
    </p:spTree>
    <p:extLst>
      <p:ext uri="{BB962C8B-B14F-4D97-AF65-F5344CB8AC3E}">
        <p14:creationId xmlns:p14="http://schemas.microsoft.com/office/powerpoint/2010/main" val="369874867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15</a:t>
            </a:fld>
            <a:endParaRPr lang="en-US" dirty="0"/>
          </a:p>
        </p:txBody>
      </p:sp>
      <p:sp>
        <p:nvSpPr>
          <p:cNvPr id="11" name="Content Placeholder 10"/>
          <p:cNvSpPr>
            <a:spLocks noGrp="1"/>
          </p:cNvSpPr>
          <p:nvPr>
            <p:ph idx="1"/>
          </p:nvPr>
        </p:nvSpPr>
        <p:spPr>
          <a:xfrm>
            <a:off x="190413" y="1151121"/>
            <a:ext cx="11804822" cy="5570355"/>
          </a:xfrm>
        </p:spPr>
        <p:txBody>
          <a:bodyPr/>
          <a:lstStyle/>
          <a:p>
            <a:r>
              <a:rPr lang="en-US" dirty="0" smtClean="0"/>
              <a:t>Refactor skeleton given for this task so</a:t>
            </a:r>
          </a:p>
          <a:p>
            <a:pPr lvl="1"/>
            <a:r>
              <a:rPr lang="en-US" dirty="0" smtClean="0">
                <a:solidFill>
                  <a:schemeClr val="tx2">
                    <a:lumMod val="75000"/>
                  </a:schemeClr>
                </a:solidFill>
                <a:latin typeface="Consolas" panose="020B0609020204030204" pitchFamily="49" charset="0"/>
              </a:rPr>
              <a:t>GraphicEditor</a:t>
            </a:r>
            <a:r>
              <a:rPr lang="en-US" dirty="0" smtClean="0">
                <a:solidFill>
                  <a:schemeClr val="tx2">
                    <a:lumMod val="75000"/>
                  </a:schemeClr>
                </a:solidFill>
              </a:rPr>
              <a:t> </a:t>
            </a:r>
            <a:r>
              <a:rPr lang="en-US" dirty="0" smtClean="0"/>
              <a:t>class draw </a:t>
            </a:r>
            <a:r>
              <a:rPr lang="en-US" dirty="0" smtClean="0">
                <a:solidFill>
                  <a:schemeClr val="tx2">
                    <a:lumMod val="75000"/>
                  </a:schemeClr>
                </a:solidFill>
              </a:rPr>
              <a:t>all kind of shapes </a:t>
            </a:r>
            <a:r>
              <a:rPr lang="en-US" dirty="0" smtClean="0"/>
              <a:t>without asking what kind of shape we pass</a:t>
            </a:r>
          </a:p>
          <a:p>
            <a:pPr lvl="1"/>
            <a:r>
              <a:rPr lang="en-US" dirty="0" smtClean="0"/>
              <a:t>Be sure if you </a:t>
            </a:r>
            <a:r>
              <a:rPr lang="en-US" dirty="0" smtClean="0">
                <a:solidFill>
                  <a:schemeClr val="tx2">
                    <a:lumMod val="75000"/>
                  </a:schemeClr>
                </a:solidFill>
              </a:rPr>
              <a:t>add new type </a:t>
            </a:r>
            <a:r>
              <a:rPr lang="en-US" dirty="0" smtClean="0"/>
              <a:t>of shape system will work correctly </a:t>
            </a:r>
            <a:r>
              <a:rPr lang="en-US" dirty="0" smtClean="0">
                <a:solidFill>
                  <a:schemeClr val="tx2">
                    <a:lumMod val="75000"/>
                  </a:schemeClr>
                </a:solidFill>
              </a:rPr>
              <a:t>without touching </a:t>
            </a:r>
            <a:r>
              <a:rPr lang="en-US" dirty="0" smtClean="0">
                <a:solidFill>
                  <a:schemeClr val="tx2">
                    <a:lumMod val="75000"/>
                  </a:schemeClr>
                </a:solidFill>
                <a:latin typeface="Consolas" panose="020B0609020204030204" pitchFamily="49" charset="0"/>
              </a:rPr>
              <a:t>GraphicEditor</a:t>
            </a:r>
            <a:endParaRPr lang="en-US" dirty="0">
              <a:solidFill>
                <a:schemeClr val="tx2">
                  <a:lumMod val="75000"/>
                </a:schemeClr>
              </a:solidFill>
              <a:latin typeface="Consolas" panose="020B0609020204030204" pitchFamily="49" charset="0"/>
            </a:endParaRPr>
          </a:p>
        </p:txBody>
      </p:sp>
      <p:sp>
        <p:nvSpPr>
          <p:cNvPr id="793602" name="Rectangle 2"/>
          <p:cNvSpPr>
            <a:spLocks noGrp="1" noChangeArrowheads="1"/>
          </p:cNvSpPr>
          <p:nvPr>
            <p:ph type="title"/>
          </p:nvPr>
        </p:nvSpPr>
        <p:spPr/>
        <p:txBody>
          <a:bodyPr/>
          <a:lstStyle/>
          <a:p>
            <a:r>
              <a:rPr lang="en-US" dirty="0" smtClean="0"/>
              <a:t>Problem: Graphic Editor</a:t>
            </a:r>
            <a:endParaRPr lang="en-US" dirty="0"/>
          </a:p>
        </p:txBody>
      </p:sp>
    </p:spTree>
    <p:extLst>
      <p:ext uri="{BB962C8B-B14F-4D97-AF65-F5344CB8AC3E}">
        <p14:creationId xmlns:p14="http://schemas.microsoft.com/office/powerpoint/2010/main" val="323040530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16</a:t>
            </a:fld>
            <a:endParaRPr lang="en-US" dirty="0"/>
          </a:p>
        </p:txBody>
      </p:sp>
      <p:sp>
        <p:nvSpPr>
          <p:cNvPr id="793602" name="Rectangle 2"/>
          <p:cNvSpPr>
            <a:spLocks noGrp="1" noChangeArrowheads="1"/>
          </p:cNvSpPr>
          <p:nvPr>
            <p:ph type="title"/>
          </p:nvPr>
        </p:nvSpPr>
        <p:spPr/>
        <p:txBody>
          <a:bodyPr/>
          <a:lstStyle/>
          <a:p>
            <a:r>
              <a:rPr lang="en-US" dirty="0" smtClean="0"/>
              <a:t>Solution: </a:t>
            </a:r>
            <a:r>
              <a:rPr lang="en-US" dirty="0"/>
              <a:t>Graphic Editor</a:t>
            </a:r>
          </a:p>
        </p:txBody>
      </p:sp>
      <p:sp>
        <p:nvSpPr>
          <p:cNvPr id="18" name="Rectangle 17"/>
          <p:cNvSpPr>
            <a:spLocks noChangeArrowheads="1"/>
          </p:cNvSpPr>
          <p:nvPr/>
        </p:nvSpPr>
        <p:spPr bwMode="auto">
          <a:xfrm>
            <a:off x="1017390" y="1331655"/>
            <a:ext cx="10154045" cy="255454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solidFill>
                  <a:srgbClr val="FBEEDC"/>
                </a:solidFill>
                <a:effectLst>
                  <a:outerShdw blurRad="38100" dist="38100" dir="2700000" algn="tl">
                    <a:srgbClr val="000000">
                      <a:alpha val="43137"/>
                    </a:srgbClr>
                  </a:outerShdw>
                </a:effectLst>
                <a:latin typeface="Consolas" pitchFamily="49" charset="0"/>
              </a:rPr>
              <a:t>p</a:t>
            </a:r>
            <a:r>
              <a:rPr lang="en-US" sz="3200" b="1" noProof="1" smtClean="0">
                <a:solidFill>
                  <a:srgbClr val="FBEEDC"/>
                </a:solidFill>
                <a:effectLst>
                  <a:outerShdw blurRad="38100" dist="38100" dir="2700000" algn="tl">
                    <a:srgbClr val="000000">
                      <a:alpha val="43137"/>
                    </a:srgbClr>
                  </a:outerShdw>
                </a:effectLst>
                <a:latin typeface="Consolas" pitchFamily="49" charset="0"/>
              </a:rPr>
              <a:t>ublic class </a:t>
            </a:r>
            <a:r>
              <a:rPr lang="en-US" sz="3200" b="1" noProof="1">
                <a:solidFill>
                  <a:srgbClr val="FBEEDC"/>
                </a:solidFill>
                <a:effectLst>
                  <a:outerShdw blurRad="38100" dist="38100" dir="2700000" algn="tl">
                    <a:srgbClr val="000000">
                      <a:alpha val="43137"/>
                    </a:srgbClr>
                  </a:outerShdw>
                </a:effectLst>
                <a:latin typeface="Consolas" pitchFamily="49" charset="0"/>
              </a:rPr>
              <a:t>GraphicEditor {</a:t>
            </a:r>
          </a:p>
          <a:p>
            <a:pPr fontAlgn="base"/>
            <a:r>
              <a:rPr lang="en-US" sz="3200" b="1" noProof="1" smtClean="0">
                <a:solidFill>
                  <a:srgbClr val="FBEEDC"/>
                </a:solidFill>
                <a:effectLst>
                  <a:outerShdw blurRad="38100" dist="38100" dir="2700000" algn="tl">
                    <a:srgbClr val="000000">
                      <a:alpha val="43137"/>
                    </a:srgbClr>
                  </a:outerShdw>
                </a:effectLst>
                <a:latin typeface="Consolas" pitchFamily="49" charset="0"/>
              </a:rPr>
              <a:t>  void </a:t>
            </a:r>
            <a:r>
              <a:rPr lang="en-US" sz="3200" b="1" noProof="1">
                <a:solidFill>
                  <a:srgbClr val="FBEEDC"/>
                </a:solidFill>
                <a:effectLst>
                  <a:outerShdw blurRad="38100" dist="38100" dir="2700000" algn="tl">
                    <a:srgbClr val="000000">
                      <a:alpha val="43137"/>
                    </a:srgbClr>
                  </a:outerShdw>
                </a:effectLst>
                <a:latin typeface="Consolas" pitchFamily="49" charset="0"/>
              </a:rPr>
              <a:t>drawShape(Shape </a:t>
            </a:r>
            <a:r>
              <a:rPr lang="en-US" sz="3200" b="1" noProof="1" smtClean="0">
                <a:solidFill>
                  <a:srgbClr val="FBEEDC"/>
                </a:solidFill>
                <a:effectLst>
                  <a:outerShdw blurRad="38100" dist="38100" dir="2700000" algn="tl">
                    <a:srgbClr val="000000">
                      <a:alpha val="43137"/>
                    </a:srgbClr>
                  </a:outerShdw>
                </a:effectLst>
                <a:latin typeface="Consolas" pitchFamily="49" charset="0"/>
              </a:rPr>
              <a:t>shape) </a:t>
            </a:r>
            <a:r>
              <a:rPr lang="en-US" sz="3200" b="1" noProof="1">
                <a:solidFill>
                  <a:srgbClr val="FBEEDC"/>
                </a:solidFill>
                <a:effectLst>
                  <a:outerShdw blurRad="38100" dist="38100" dir="2700000" algn="tl">
                    <a:srgbClr val="000000">
                      <a:alpha val="43137"/>
                    </a:srgbClr>
                  </a:outerShdw>
                </a:effectLst>
                <a:latin typeface="Consolas" pitchFamily="49" charset="0"/>
              </a:rPr>
              <a:t>{</a:t>
            </a:r>
          </a:p>
          <a:p>
            <a:pPr fontAlgn="base"/>
            <a:r>
              <a:rPr lang="en-US" sz="3200" b="1" noProof="1" smtClean="0">
                <a:solidFill>
                  <a:srgbClr val="FBEEDC"/>
                </a:solidFill>
                <a:effectLst>
                  <a:outerShdw blurRad="38100" dist="38100" dir="2700000" algn="tl">
                    <a:srgbClr val="000000">
                      <a:alpha val="43137"/>
                    </a:srgbClr>
                  </a:outerShdw>
                </a:effectLst>
                <a:latin typeface="Consolas" pitchFamily="49" charset="0"/>
              </a:rPr>
              <a:t>    </a:t>
            </a:r>
            <a:r>
              <a:rPr lang="en-US" sz="3200" b="1" noProof="1" smtClean="0">
                <a:solidFill>
                  <a:schemeClr val="tx2">
                    <a:lumMod val="75000"/>
                  </a:schemeClr>
                </a:solidFill>
                <a:effectLst>
                  <a:outerShdw blurRad="38100" dist="38100" dir="2700000" algn="tl">
                    <a:srgbClr val="000000">
                      <a:alpha val="43137"/>
                    </a:srgbClr>
                  </a:outerShdw>
                </a:effectLst>
                <a:latin typeface="Consolas" pitchFamily="49" charset="0"/>
              </a:rPr>
              <a:t>shape.draw</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rPr>
              <a:t>();</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rPr>
              <a:t> }</a:t>
            </a:r>
            <a:endParaRPr lang="en-US" sz="32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3200" b="1" noProof="1" smtClean="0">
                <a:solidFill>
                  <a:srgbClr val="FBEEDC"/>
                </a:solidFill>
                <a:effectLst>
                  <a:outerShdw blurRad="38100" dist="38100" dir="2700000" algn="tl">
                    <a:srgbClr val="000000">
                      <a:alpha val="43137"/>
                    </a:srgbClr>
                  </a:outerShdw>
                </a:effectLst>
                <a:latin typeface="Consolas" pitchFamily="49" charset="0"/>
              </a:rPr>
              <a:t>}</a:t>
            </a:r>
            <a:endParaRPr lang="en-US" sz="3200" b="1" noProof="1">
              <a:solidFill>
                <a:srgbClr val="FBEEDC"/>
              </a:solidFill>
              <a:effectLst>
                <a:outerShdw blurRad="38100" dist="38100" dir="2700000" algn="tl">
                  <a:srgbClr val="000000">
                    <a:alpha val="43137"/>
                  </a:srgbClr>
                </a:outerShdw>
              </a:effectLst>
              <a:latin typeface="Consolas" pitchFamily="49" charset="0"/>
            </a:endParaRPr>
          </a:p>
        </p:txBody>
      </p:sp>
      <p:sp>
        <p:nvSpPr>
          <p:cNvPr id="7" name="Rectangle 6"/>
          <p:cNvSpPr>
            <a:spLocks noChangeArrowheads="1"/>
          </p:cNvSpPr>
          <p:nvPr/>
        </p:nvSpPr>
        <p:spPr bwMode="auto">
          <a:xfrm>
            <a:off x="989012" y="4114800"/>
            <a:ext cx="10182423"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class Rectangle extends Shape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void draw()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    System.out.println</a:t>
            </a:r>
            <a:r>
              <a:rPr lang="en-US" sz="2800" b="1" noProof="1">
                <a:solidFill>
                  <a:srgbClr val="FBEEDC"/>
                </a:solidFill>
                <a:effectLst>
                  <a:outerShdw blurRad="38100" dist="38100" dir="2700000" algn="tl">
                    <a:srgbClr val="000000">
                      <a:alpha val="43137"/>
                    </a:srgbClr>
                  </a:outerShdw>
                </a:effectLst>
                <a:latin typeface="Consolas" pitchFamily="49" charset="0"/>
              </a:rPr>
              <a:t>("I'm Rectangle");</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 </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
        <p:nvSpPr>
          <p:cNvPr id="6" name="Rectangle 5"/>
          <p:cNvSpPr>
            <a:spLocks noChangeArrowheads="1"/>
          </p:cNvSpPr>
          <p:nvPr/>
        </p:nvSpPr>
        <p:spPr bwMode="auto">
          <a:xfrm>
            <a:off x="6143330" y="2501205"/>
            <a:ext cx="49911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p</a:t>
            </a:r>
            <a:r>
              <a:rPr lang="en-US" sz="2800" b="1" noProof="1" smtClean="0">
                <a:solidFill>
                  <a:srgbClr val="FBEEDC"/>
                </a:solidFill>
                <a:effectLst>
                  <a:outerShdw blurRad="38100" dist="38100" dir="2700000" algn="tl">
                    <a:srgbClr val="000000">
                      <a:alpha val="43137"/>
                    </a:srgbClr>
                  </a:outerShdw>
                </a:effectLst>
                <a:latin typeface="Consolas" pitchFamily="49" charset="0"/>
              </a:rPr>
              <a:t>ublic interface Shape </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  void </a:t>
            </a:r>
            <a:r>
              <a:rPr lang="en-US" sz="2800" b="1" noProof="1">
                <a:solidFill>
                  <a:srgbClr val="FBEEDC"/>
                </a:solidFill>
                <a:effectLst>
                  <a:outerShdw blurRad="38100" dist="38100" dir="2700000" algn="tl">
                    <a:srgbClr val="000000">
                      <a:alpha val="43137"/>
                    </a:srgbClr>
                  </a:outerShdw>
                </a:effectLst>
                <a:latin typeface="Consolas" pitchFamily="49" charset="0"/>
              </a:rPr>
              <a:t>draw();</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4189412" y="5819823"/>
            <a:ext cx="6945018"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//TODO: Make the same for Circle </a:t>
            </a:r>
            <a:endParaRPr lang="en-US" sz="2800" b="1" noProof="1">
              <a:solidFill>
                <a:srgbClr val="FBEEDC"/>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861088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17</a:t>
            </a:fld>
            <a:endParaRPr lang="en-US" dirty="0"/>
          </a:p>
        </p:txBody>
      </p:sp>
      <p:sp>
        <p:nvSpPr>
          <p:cNvPr id="428035" name="Rectangle 3"/>
          <p:cNvSpPr>
            <a:spLocks noGrp="1" noChangeArrowheads="1"/>
          </p:cNvSpPr>
          <p:nvPr>
            <p:ph idx="1"/>
          </p:nvPr>
        </p:nvSpPr>
        <p:spPr/>
        <p:txBody>
          <a:bodyPr/>
          <a:lstStyle/>
          <a:p>
            <a:pPr>
              <a:spcBef>
                <a:spcPts val="1200"/>
              </a:spcBef>
              <a:spcAft>
                <a:spcPts val="1200"/>
              </a:spcAft>
            </a:pPr>
            <a:r>
              <a:rPr lang="en-GB" dirty="0"/>
              <a:t>Inheritance / Abstraction</a:t>
            </a:r>
          </a:p>
          <a:p>
            <a:pPr>
              <a:spcBef>
                <a:spcPts val="1200"/>
              </a:spcBef>
              <a:spcAft>
                <a:spcPts val="1200"/>
              </a:spcAft>
            </a:pPr>
            <a:r>
              <a:rPr lang="en-GB" dirty="0"/>
              <a:t>Inheritance / Template Method pattern</a:t>
            </a:r>
          </a:p>
          <a:p>
            <a:pPr>
              <a:spcBef>
                <a:spcPts val="1200"/>
              </a:spcBef>
              <a:spcAft>
                <a:spcPts val="1200"/>
              </a:spcAft>
            </a:pPr>
            <a:r>
              <a:rPr lang="en-GB" dirty="0"/>
              <a:t>Composition / Strategy patterns</a:t>
            </a:r>
          </a:p>
          <a:p>
            <a:endParaRPr lang="en-GB" dirty="0"/>
          </a:p>
          <a:p>
            <a:endParaRPr lang="en-GB" dirty="0"/>
          </a:p>
          <a:p>
            <a:endParaRPr lang="en-US" dirty="0"/>
          </a:p>
        </p:txBody>
      </p:sp>
      <p:sp>
        <p:nvSpPr>
          <p:cNvPr id="428034" name="Rectangle 2"/>
          <p:cNvSpPr>
            <a:spLocks noGrp="1" noChangeArrowheads="1"/>
          </p:cNvSpPr>
          <p:nvPr>
            <p:ph type="title"/>
          </p:nvPr>
        </p:nvSpPr>
        <p:spPr/>
        <p:txBody>
          <a:bodyPr/>
          <a:lstStyle/>
          <a:p>
            <a:r>
              <a:rPr lang="en-GB" dirty="0"/>
              <a:t>OCP – </a:t>
            </a:r>
            <a:r>
              <a:rPr lang="en-GB" dirty="0" smtClean="0"/>
              <a:t>Solutions</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612" y="2819400"/>
            <a:ext cx="4419600" cy="3310434"/>
          </a:xfrm>
          <a:prstGeom prst="rect">
            <a:avLst/>
          </a:prstGeom>
        </p:spPr>
      </p:pic>
    </p:spTree>
    <p:extLst>
      <p:ext uri="{BB962C8B-B14F-4D97-AF65-F5344CB8AC3E}">
        <p14:creationId xmlns:p14="http://schemas.microsoft.com/office/powerpoint/2010/main" val="189289334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US" dirty="0" smtClean="0"/>
              <a:t>Open/Closed Principle</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153435" y="914400"/>
            <a:ext cx="3524026" cy="3637568"/>
          </a:xfrm>
          <a:prstGeom prst="rect">
            <a:avLst/>
          </a:prstGeom>
        </p:spPr>
      </p:pic>
    </p:spTree>
    <p:extLst>
      <p:ext uri="{BB962C8B-B14F-4D97-AF65-F5344CB8AC3E}">
        <p14:creationId xmlns:p14="http://schemas.microsoft.com/office/powerpoint/2010/main" val="3435045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98612" y="5638800"/>
            <a:ext cx="8938472" cy="820600"/>
          </a:xfrm>
        </p:spPr>
        <p:txBody>
          <a:bodyPr/>
          <a:lstStyle/>
          <a:p>
            <a:r>
              <a:rPr lang="en-US" noProof="1" smtClean="0">
                <a:cs typeface="Consolas" panose="020B0609020204030204" pitchFamily="49" charset="0"/>
              </a:rPr>
              <a:t>Liskov Substitution Principle</a:t>
            </a:r>
            <a:endParaRPr lang="en-US" noProof="1">
              <a:cs typeface="Consolas" panose="020B0609020204030204" pitchFamily="49" charset="0"/>
            </a:endParaRP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19</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566" y="740749"/>
            <a:ext cx="6122564" cy="4898051"/>
          </a:xfrm>
          <a:prstGeom prst="rect">
            <a:avLst/>
          </a:prstGeom>
        </p:spPr>
      </p:pic>
    </p:spTree>
    <p:extLst>
      <p:ext uri="{BB962C8B-B14F-4D97-AF65-F5344CB8AC3E}">
        <p14:creationId xmlns:p14="http://schemas.microsoft.com/office/powerpoint/2010/main" val="26363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a:t>
            </a:fld>
            <a:endParaRPr lang="en-US" dirty="0"/>
          </a:p>
        </p:txBody>
      </p:sp>
      <p:sp>
        <p:nvSpPr>
          <p:cNvPr id="423939" name="Rectangle 3"/>
          <p:cNvSpPr>
            <a:spLocks noGrp="1" noChangeArrowheads="1"/>
          </p:cNvSpPr>
          <p:nvPr>
            <p:ph idx="1"/>
          </p:nvPr>
        </p:nvSpPr>
        <p:spPr/>
        <p:txBody>
          <a:bodyPr/>
          <a:lstStyle/>
          <a:p>
            <a:pPr marL="514350" indent="-514350">
              <a:buFont typeface="+mj-lt"/>
              <a:buAutoNum type="arabicPeriod"/>
            </a:pPr>
            <a:r>
              <a:rPr lang="en-GB" dirty="0" smtClean="0"/>
              <a:t>OCP </a:t>
            </a:r>
            <a:r>
              <a:rPr lang="en-GB" dirty="0"/>
              <a:t>– Open / Closed Principle</a:t>
            </a:r>
          </a:p>
          <a:p>
            <a:pPr marL="514350" indent="-514350">
              <a:buFont typeface="+mj-lt"/>
              <a:buAutoNum type="arabicPeriod"/>
            </a:pPr>
            <a:r>
              <a:rPr lang="en-GB" dirty="0"/>
              <a:t>Violations of OCP</a:t>
            </a:r>
          </a:p>
          <a:p>
            <a:pPr marL="514350" indent="-514350">
              <a:buFont typeface="+mj-lt"/>
              <a:buAutoNum type="arabicPeriod"/>
            </a:pPr>
            <a:r>
              <a:rPr lang="en-GB" dirty="0" smtClean="0"/>
              <a:t>LSP </a:t>
            </a:r>
            <a:r>
              <a:rPr lang="en-GB" dirty="0"/>
              <a:t>– Liskov Substitution Principle</a:t>
            </a:r>
          </a:p>
          <a:p>
            <a:pPr marL="514350" indent="-514350">
              <a:buFont typeface="+mj-lt"/>
              <a:buAutoNum type="arabicPeriod"/>
            </a:pPr>
            <a:r>
              <a:rPr lang="en-GB" dirty="0"/>
              <a:t>Violations of </a:t>
            </a:r>
            <a:r>
              <a:rPr lang="en-GB" dirty="0" smtClean="0"/>
              <a:t>LSP</a:t>
            </a:r>
            <a:endParaRPr lang="en-GB" dirty="0"/>
          </a:p>
        </p:txBody>
      </p:sp>
      <p:sp>
        <p:nvSpPr>
          <p:cNvPr id="423938" name="Rectangle 2"/>
          <p:cNvSpPr>
            <a:spLocks noGrp="1" noChangeArrowheads="1"/>
          </p:cNvSpPr>
          <p:nvPr>
            <p:ph type="title"/>
          </p:nvPr>
        </p:nvSpPr>
        <p:spPr/>
        <p:txBody>
          <a:bodyPr/>
          <a:lstStyle/>
          <a:p>
            <a:r>
              <a:rPr lang="en-US" dirty="0"/>
              <a:t>Table of Contents</a:t>
            </a:r>
            <a:endParaRPr lang="bg-BG" dirty="0"/>
          </a:p>
        </p:txBody>
      </p:sp>
      <p:pic>
        <p:nvPicPr>
          <p:cNvPr id="8" name="Picture 7"/>
          <p:cNvPicPr>
            <a:picLocks noChangeAspect="1"/>
          </p:cNvPicPr>
          <p:nvPr/>
        </p:nvPicPr>
        <p:blipFill>
          <a:blip r:embed="rId3" cstate="print"/>
          <a:stretch>
            <a:fillRect/>
          </a:stretch>
        </p:blipFill>
        <p:spPr>
          <a:xfrm>
            <a:off x="7389812" y="908458"/>
            <a:ext cx="4141327" cy="533994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156" y="4419600"/>
            <a:ext cx="5060316" cy="1581349"/>
          </a:xfrm>
          <a:prstGeom prst="rect">
            <a:avLst/>
          </a:prstGeom>
        </p:spPr>
      </p:pic>
    </p:spTree>
    <p:extLst>
      <p:ext uri="{BB962C8B-B14F-4D97-AF65-F5344CB8AC3E}">
        <p14:creationId xmlns:p14="http://schemas.microsoft.com/office/powerpoint/2010/main" val="51083263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p:txBody>
          <a:bodyPr/>
          <a:lstStyle/>
          <a:p>
            <a:r>
              <a:rPr lang="en-US" dirty="0" smtClean="0"/>
              <a:t>What is Liskov Substitution? </a:t>
            </a:r>
            <a:endParaRPr lang="en-US" dirty="0"/>
          </a:p>
        </p:txBody>
      </p:sp>
      <p:sp>
        <p:nvSpPr>
          <p:cNvPr id="7" name="Rectangle 6"/>
          <p:cNvSpPr>
            <a:spLocks noChangeArrowheads="1"/>
          </p:cNvSpPr>
          <p:nvPr/>
        </p:nvSpPr>
        <p:spPr bwMode="auto">
          <a:xfrm>
            <a:off x="1674812" y="2819400"/>
            <a:ext cx="8915400" cy="120032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Derived types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must be completely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substitutable</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their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base types</a:t>
            </a:r>
          </a:p>
        </p:txBody>
      </p:sp>
    </p:spTree>
    <p:extLst>
      <p:ext uri="{BB962C8B-B14F-4D97-AF65-F5344CB8AC3E}">
        <p14:creationId xmlns:p14="http://schemas.microsoft.com/office/powerpoint/2010/main" val="1527366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21</a:t>
            </a:fld>
            <a:endParaRPr lang="en-US" dirty="0"/>
          </a:p>
        </p:txBody>
      </p:sp>
      <p:sp>
        <p:nvSpPr>
          <p:cNvPr id="428035" name="Rectangle 3"/>
          <p:cNvSpPr>
            <a:spLocks noGrp="1" noChangeArrowheads="1"/>
          </p:cNvSpPr>
          <p:nvPr>
            <p:ph idx="1"/>
          </p:nvPr>
        </p:nvSpPr>
        <p:spPr/>
        <p:txBody>
          <a:bodyPr/>
          <a:lstStyle/>
          <a:p>
            <a:r>
              <a:rPr lang="en-US" dirty="0" smtClean="0"/>
              <a:t>Reference </a:t>
            </a:r>
            <a:r>
              <a:rPr lang="en-US" dirty="0"/>
              <a:t>to the </a:t>
            </a:r>
            <a:r>
              <a:rPr lang="en-US" dirty="0" smtClean="0">
                <a:solidFill>
                  <a:schemeClr val="tx2">
                    <a:lumMod val="75000"/>
                  </a:schemeClr>
                </a:solidFill>
              </a:rPr>
              <a:t>base </a:t>
            </a:r>
            <a:r>
              <a:rPr lang="en-US" dirty="0">
                <a:solidFill>
                  <a:schemeClr val="tx2">
                    <a:lumMod val="75000"/>
                  </a:schemeClr>
                </a:solidFill>
              </a:rPr>
              <a:t>class can be replaced </a:t>
            </a:r>
            <a:r>
              <a:rPr lang="en-US" dirty="0"/>
              <a:t>with a </a:t>
            </a:r>
            <a:r>
              <a:rPr lang="en-US" dirty="0" smtClean="0">
                <a:solidFill>
                  <a:schemeClr val="tx2">
                    <a:lumMod val="75000"/>
                  </a:schemeClr>
                </a:solidFill>
              </a:rPr>
              <a:t>derived </a:t>
            </a:r>
            <a:r>
              <a:rPr lang="en-US" dirty="0">
                <a:solidFill>
                  <a:schemeClr val="tx2">
                    <a:lumMod val="75000"/>
                  </a:schemeClr>
                </a:solidFill>
              </a:rPr>
              <a:t>class without affecting </a:t>
            </a:r>
            <a:r>
              <a:rPr lang="en-US" dirty="0"/>
              <a:t>the functionality of the </a:t>
            </a:r>
            <a:r>
              <a:rPr lang="en-US" dirty="0">
                <a:solidFill>
                  <a:schemeClr val="tx2">
                    <a:lumMod val="75000"/>
                  </a:schemeClr>
                </a:solidFill>
              </a:rPr>
              <a:t>program </a:t>
            </a:r>
            <a:r>
              <a:rPr lang="en-US" dirty="0" smtClean="0">
                <a:solidFill>
                  <a:schemeClr val="tx2">
                    <a:lumMod val="75000"/>
                  </a:schemeClr>
                </a:solidFill>
              </a:rPr>
              <a:t>module</a:t>
            </a:r>
          </a:p>
          <a:p>
            <a:endParaRPr lang="en-US" dirty="0" smtClean="0">
              <a:solidFill>
                <a:schemeClr val="tx2">
                  <a:lumMod val="75000"/>
                </a:schemeClr>
              </a:solidFill>
            </a:endParaRPr>
          </a:p>
          <a:p>
            <a:r>
              <a:rPr lang="en-US" dirty="0"/>
              <a:t>D</a:t>
            </a:r>
            <a:r>
              <a:rPr lang="en-US" dirty="0" smtClean="0"/>
              <a:t>erived </a:t>
            </a:r>
            <a:r>
              <a:rPr lang="en-US" dirty="0"/>
              <a:t>classes just </a:t>
            </a:r>
            <a:r>
              <a:rPr lang="en-US" dirty="0" smtClean="0"/>
              <a:t/>
            </a:r>
            <a:br>
              <a:rPr lang="en-US" dirty="0" smtClean="0"/>
            </a:br>
            <a:r>
              <a:rPr lang="en-US" dirty="0" smtClean="0">
                <a:solidFill>
                  <a:schemeClr val="tx2">
                    <a:lumMod val="75000"/>
                  </a:schemeClr>
                </a:solidFill>
              </a:rPr>
              <a:t>extend </a:t>
            </a:r>
            <a:r>
              <a:rPr lang="en-US" dirty="0">
                <a:solidFill>
                  <a:schemeClr val="tx2">
                    <a:lumMod val="75000"/>
                  </a:schemeClr>
                </a:solidFill>
              </a:rPr>
              <a:t>without replacing </a:t>
            </a:r>
            <a:r>
              <a:rPr lang="en-US" dirty="0" smtClean="0">
                <a:solidFill>
                  <a:schemeClr val="tx2">
                    <a:lumMod val="75000"/>
                  </a:schemeClr>
                </a:solidFill>
              </a:rPr>
              <a:t/>
            </a:r>
            <a:br>
              <a:rPr lang="en-US" dirty="0" smtClean="0">
                <a:solidFill>
                  <a:schemeClr val="tx2">
                    <a:lumMod val="75000"/>
                  </a:schemeClr>
                </a:solidFill>
              </a:rPr>
            </a:br>
            <a:r>
              <a:rPr lang="en-US" dirty="0" smtClean="0"/>
              <a:t>the </a:t>
            </a:r>
            <a:r>
              <a:rPr lang="en-US" dirty="0"/>
              <a:t>functionality of old classes</a:t>
            </a:r>
            <a:endParaRPr lang="en-GB" dirty="0">
              <a:solidFill>
                <a:schemeClr val="tx2">
                  <a:lumMod val="75000"/>
                </a:schemeClr>
              </a:solidFill>
            </a:endParaRPr>
          </a:p>
        </p:txBody>
      </p:sp>
      <p:sp>
        <p:nvSpPr>
          <p:cNvPr id="428034" name="Rectangle 2"/>
          <p:cNvSpPr>
            <a:spLocks noGrp="1" noChangeArrowheads="1"/>
          </p:cNvSpPr>
          <p:nvPr>
            <p:ph type="title"/>
          </p:nvPr>
        </p:nvSpPr>
        <p:spPr/>
        <p:txBody>
          <a:bodyPr/>
          <a:lstStyle/>
          <a:p>
            <a:r>
              <a:rPr lang="en-US" dirty="0" smtClean="0"/>
              <a:t>Liskov Substitution Principle (LSP)</a:t>
            </a:r>
            <a:endParaRPr lang="bg-B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9612" y="2514600"/>
            <a:ext cx="4876800" cy="3661422"/>
          </a:xfrm>
          <a:prstGeom prst="rect">
            <a:avLst/>
          </a:prstGeom>
        </p:spPr>
      </p:pic>
    </p:spTree>
    <p:extLst>
      <p:ext uri="{BB962C8B-B14F-4D97-AF65-F5344CB8AC3E}">
        <p14:creationId xmlns:p14="http://schemas.microsoft.com/office/powerpoint/2010/main" val="363741621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22</a:t>
            </a:fld>
            <a:endParaRPr lang="en-US" dirty="0"/>
          </a:p>
        </p:txBody>
      </p:sp>
      <p:sp>
        <p:nvSpPr>
          <p:cNvPr id="11" name="Content Placeholder 10"/>
          <p:cNvSpPr>
            <a:spLocks noGrp="1"/>
          </p:cNvSpPr>
          <p:nvPr>
            <p:ph idx="1"/>
          </p:nvPr>
        </p:nvSpPr>
        <p:spPr>
          <a:xfrm>
            <a:off x="190413" y="1151121"/>
            <a:ext cx="11804822" cy="5570355"/>
          </a:xfrm>
        </p:spPr>
        <p:txBody>
          <a:bodyPr/>
          <a:lstStyle/>
          <a:p>
            <a:r>
              <a:rPr lang="en-US" dirty="0" smtClean="0"/>
              <a:t>Refactor skeleton given for this task so</a:t>
            </a:r>
          </a:p>
          <a:p>
            <a:pPr lvl="1"/>
            <a:r>
              <a:rPr lang="en-US" dirty="0" err="1" smtClean="0">
                <a:solidFill>
                  <a:schemeClr val="tx2">
                    <a:lumMod val="75000"/>
                  </a:schemeClr>
                </a:solidFill>
                <a:latin typeface="Consolas" panose="020B0609020204030204" pitchFamily="49" charset="0"/>
              </a:rPr>
              <a:t>DetailPrinter</a:t>
            </a:r>
            <a:r>
              <a:rPr lang="en-US" dirty="0" smtClean="0">
                <a:solidFill>
                  <a:schemeClr val="tx2">
                    <a:lumMod val="75000"/>
                  </a:schemeClr>
                </a:solidFill>
              </a:rPr>
              <a:t> </a:t>
            </a:r>
            <a:r>
              <a:rPr lang="en-US" dirty="0" smtClean="0"/>
              <a:t>class print correctly any kind of employee, which is in collection</a:t>
            </a:r>
          </a:p>
          <a:p>
            <a:pPr lvl="1"/>
            <a:r>
              <a:rPr lang="en-US" dirty="0" smtClean="0"/>
              <a:t>Remove any </a:t>
            </a:r>
            <a:r>
              <a:rPr lang="en-US" dirty="0" err="1" smtClean="0">
                <a:latin typeface="Consolas" panose="020B0609020204030204" pitchFamily="49" charset="0"/>
              </a:rPr>
              <a:t>instanceof</a:t>
            </a:r>
            <a:r>
              <a:rPr lang="en-US" dirty="0">
                <a:latin typeface="Consolas" panose="020B0609020204030204" pitchFamily="49" charset="0"/>
              </a:rPr>
              <a:t> </a:t>
            </a:r>
            <a:r>
              <a:rPr lang="en-US" dirty="0"/>
              <a:t>from your code</a:t>
            </a:r>
          </a:p>
          <a:p>
            <a:pPr lvl="1"/>
            <a:r>
              <a:rPr lang="en-US" dirty="0" smtClean="0"/>
              <a:t>Be sure if you </a:t>
            </a:r>
            <a:r>
              <a:rPr lang="en-US" dirty="0" smtClean="0">
                <a:solidFill>
                  <a:schemeClr val="tx2">
                    <a:lumMod val="75000"/>
                  </a:schemeClr>
                </a:solidFill>
              </a:rPr>
              <a:t>add new type </a:t>
            </a:r>
            <a:r>
              <a:rPr lang="en-US" dirty="0" smtClean="0"/>
              <a:t>of employee system will work correctly </a:t>
            </a:r>
            <a:r>
              <a:rPr lang="en-US" dirty="0" smtClean="0">
                <a:solidFill>
                  <a:schemeClr val="tx2">
                    <a:lumMod val="75000"/>
                  </a:schemeClr>
                </a:solidFill>
              </a:rPr>
              <a:t>without touching </a:t>
            </a:r>
            <a:r>
              <a:rPr lang="en-US" dirty="0" err="1">
                <a:solidFill>
                  <a:schemeClr val="tx2">
                    <a:lumMod val="75000"/>
                  </a:schemeClr>
                </a:solidFill>
                <a:latin typeface="Consolas" panose="020B0609020204030204" pitchFamily="49" charset="0"/>
              </a:rPr>
              <a:t>DetailPrinter</a:t>
            </a:r>
            <a:r>
              <a:rPr lang="en-US" dirty="0">
                <a:solidFill>
                  <a:schemeClr val="tx2">
                    <a:lumMod val="75000"/>
                  </a:schemeClr>
                </a:solidFill>
              </a:rPr>
              <a:t> </a:t>
            </a:r>
            <a:endParaRPr lang="en-US" dirty="0">
              <a:solidFill>
                <a:schemeClr val="tx2">
                  <a:lumMod val="75000"/>
                </a:schemeClr>
              </a:solidFill>
              <a:latin typeface="Consolas" panose="020B0609020204030204" pitchFamily="49" charset="0"/>
            </a:endParaRPr>
          </a:p>
        </p:txBody>
      </p:sp>
      <p:sp>
        <p:nvSpPr>
          <p:cNvPr id="793602" name="Rectangle 2"/>
          <p:cNvSpPr>
            <a:spLocks noGrp="1" noChangeArrowheads="1"/>
          </p:cNvSpPr>
          <p:nvPr>
            <p:ph type="title"/>
          </p:nvPr>
        </p:nvSpPr>
        <p:spPr/>
        <p:txBody>
          <a:bodyPr/>
          <a:lstStyle/>
          <a:p>
            <a:r>
              <a:rPr lang="en-US" dirty="0" smtClean="0"/>
              <a:t>Problem: Detail Printer </a:t>
            </a:r>
            <a:endParaRPr lang="en-US" dirty="0"/>
          </a:p>
        </p:txBody>
      </p:sp>
    </p:spTree>
    <p:extLst>
      <p:ext uri="{BB962C8B-B14F-4D97-AF65-F5344CB8AC3E}">
        <p14:creationId xmlns:p14="http://schemas.microsoft.com/office/powerpoint/2010/main" val="418367733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23</a:t>
            </a:fld>
            <a:endParaRPr lang="en-US" dirty="0"/>
          </a:p>
        </p:txBody>
      </p:sp>
      <p:sp>
        <p:nvSpPr>
          <p:cNvPr id="793602" name="Rectangle 2"/>
          <p:cNvSpPr>
            <a:spLocks noGrp="1" noChangeArrowheads="1"/>
          </p:cNvSpPr>
          <p:nvPr>
            <p:ph type="title"/>
          </p:nvPr>
        </p:nvSpPr>
        <p:spPr/>
        <p:txBody>
          <a:bodyPr/>
          <a:lstStyle/>
          <a:p>
            <a:r>
              <a:rPr lang="en-US" dirty="0" smtClean="0"/>
              <a:t>Solution: Detail Printer</a:t>
            </a:r>
            <a:endParaRPr lang="en-US" dirty="0"/>
          </a:p>
        </p:txBody>
      </p:sp>
      <p:sp>
        <p:nvSpPr>
          <p:cNvPr id="18" name="Rectangle 17"/>
          <p:cNvSpPr>
            <a:spLocks noChangeArrowheads="1"/>
          </p:cNvSpPr>
          <p:nvPr/>
        </p:nvSpPr>
        <p:spPr bwMode="auto">
          <a:xfrm>
            <a:off x="569912" y="1143000"/>
            <a:ext cx="11049000" cy="486287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public class Employee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private </a:t>
            </a:r>
            <a:r>
              <a:rPr lang="en-US" sz="2800" b="1" noProof="1" smtClean="0">
                <a:solidFill>
                  <a:srgbClr val="FBEEDC"/>
                </a:solidFill>
                <a:effectLst>
                  <a:outerShdw blurRad="38100" dist="38100" dir="2700000" algn="tl">
                    <a:srgbClr val="000000">
                      <a:alpha val="43137"/>
                    </a:srgbClr>
                  </a:outerShdw>
                </a:effectLst>
                <a:latin typeface="Consolas" pitchFamily="49" charset="0"/>
              </a:rPr>
              <a:t>String name;</a:t>
            </a:r>
          </a:p>
          <a:p>
            <a:pPr fontAlgn="base">
              <a:spcBef>
                <a:spcPts val="18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rPr>
              <a:t>public Employee(String name)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this.name = name;</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8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@Override</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public String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toString() </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return "Name: " + this.name;</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289208415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24</a:t>
            </a:fld>
            <a:endParaRPr lang="en-US" dirty="0"/>
          </a:p>
        </p:txBody>
      </p:sp>
      <p:sp>
        <p:nvSpPr>
          <p:cNvPr id="793602" name="Rectangle 2"/>
          <p:cNvSpPr>
            <a:spLocks noGrp="1" noChangeArrowheads="1"/>
          </p:cNvSpPr>
          <p:nvPr>
            <p:ph type="title"/>
          </p:nvPr>
        </p:nvSpPr>
        <p:spPr/>
        <p:txBody>
          <a:bodyPr/>
          <a:lstStyle/>
          <a:p>
            <a:r>
              <a:rPr lang="en-US" dirty="0" smtClean="0"/>
              <a:t>Solution: Detail Printer (2)</a:t>
            </a:r>
            <a:endParaRPr lang="en-US" dirty="0"/>
          </a:p>
        </p:txBody>
      </p:sp>
      <p:sp>
        <p:nvSpPr>
          <p:cNvPr id="18" name="Rectangle 17"/>
          <p:cNvSpPr>
            <a:spLocks noChangeArrowheads="1"/>
          </p:cNvSpPr>
          <p:nvPr/>
        </p:nvSpPr>
        <p:spPr bwMode="auto">
          <a:xfrm>
            <a:off x="569912" y="1143000"/>
            <a:ext cx="11239500" cy="529375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public class Manager extends Employee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private </a:t>
            </a:r>
            <a:r>
              <a:rPr lang="en-US" sz="2800" b="1" noProof="1">
                <a:solidFill>
                  <a:srgbClr val="FBEEDC"/>
                </a:solidFill>
                <a:effectLst>
                  <a:outerShdw blurRad="38100" dist="38100" dir="2700000" algn="tl">
                    <a:srgbClr val="000000">
                      <a:alpha val="43137"/>
                    </a:srgbClr>
                  </a:outerShdw>
                </a:effectLst>
                <a:latin typeface="Consolas" pitchFamily="49" charset="0"/>
              </a:rPr>
              <a:t>Iterable&lt;String&gt; </a:t>
            </a:r>
            <a:r>
              <a:rPr lang="en-US" sz="2800" b="1" noProof="1" smtClean="0">
                <a:solidFill>
                  <a:srgbClr val="FBEEDC"/>
                </a:solidFill>
                <a:effectLst>
                  <a:outerShdw blurRad="38100" dist="38100" dir="2700000" algn="tl">
                    <a:srgbClr val="000000">
                      <a:alpha val="43137"/>
                    </a:srgbClr>
                  </a:outerShdw>
                </a:effectLst>
                <a:latin typeface="Consolas" pitchFamily="49" charset="0"/>
              </a:rPr>
              <a:t>docs;</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8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Manager(String name, Iterable&lt;String&gt; </a:t>
            </a:r>
            <a:r>
              <a:rPr lang="en-US" sz="2800" b="1" noProof="1" smtClean="0">
                <a:solidFill>
                  <a:srgbClr val="FBEEDC"/>
                </a:solidFill>
                <a:effectLst>
                  <a:outerShdw blurRad="38100" dist="38100" dir="2700000" algn="tl">
                    <a:srgbClr val="000000">
                      <a:alpha val="43137"/>
                    </a:srgbClr>
                  </a:outerShdw>
                </a:effectLst>
                <a:latin typeface="Consolas" pitchFamily="49" charset="0"/>
              </a:rPr>
              <a:t>docs) </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super(name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this.documents </a:t>
            </a: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docs;</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8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Override</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String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toString() </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return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super.toString() + "Documents: " +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this.docs</a:t>
            </a:r>
            <a:r>
              <a:rPr lang="en-US" sz="2800" b="1" noProof="1">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  }</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332596015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25</a:t>
            </a:fld>
            <a:endParaRPr lang="en-US" dirty="0"/>
          </a:p>
        </p:txBody>
      </p:sp>
      <p:sp>
        <p:nvSpPr>
          <p:cNvPr id="793602" name="Rectangle 2"/>
          <p:cNvSpPr>
            <a:spLocks noGrp="1" noChangeArrowheads="1"/>
          </p:cNvSpPr>
          <p:nvPr>
            <p:ph type="title"/>
          </p:nvPr>
        </p:nvSpPr>
        <p:spPr/>
        <p:txBody>
          <a:bodyPr/>
          <a:lstStyle/>
          <a:p>
            <a:r>
              <a:rPr lang="en-US" dirty="0" smtClean="0"/>
              <a:t>Solution: Detail Printer (3)</a:t>
            </a:r>
            <a:endParaRPr lang="en-US" dirty="0"/>
          </a:p>
        </p:txBody>
      </p:sp>
      <p:sp>
        <p:nvSpPr>
          <p:cNvPr id="18" name="Rectangle 17"/>
          <p:cNvSpPr>
            <a:spLocks noChangeArrowheads="1"/>
          </p:cNvSpPr>
          <p:nvPr/>
        </p:nvSpPr>
        <p:spPr bwMode="auto">
          <a:xfrm>
            <a:off x="569912" y="1143000"/>
            <a:ext cx="11239500" cy="529375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public class DetailsPrinter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private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Iterable&lt;Employee&gt; employees</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spcBef>
                <a:spcPts val="18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DetailsPrinter(Iterable&lt;Employee&gt; employees)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this.employees </a:t>
            </a:r>
            <a:r>
              <a:rPr lang="en-US" sz="2800" b="1" noProof="1">
                <a:solidFill>
                  <a:srgbClr val="FBEEDC"/>
                </a:solidFill>
                <a:effectLst>
                  <a:outerShdw blurRad="38100" dist="38100" dir="2700000" algn="tl">
                    <a:srgbClr val="000000">
                      <a:alpha val="43137"/>
                    </a:srgbClr>
                  </a:outerShdw>
                </a:effectLst>
                <a:latin typeface="Consolas" pitchFamily="49" charset="0"/>
              </a:rPr>
              <a:t>= employees;</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p>
          <a:p>
            <a:pPr fontAlgn="base">
              <a:spcBef>
                <a:spcPts val="1800"/>
              </a:spcBef>
            </a:pPr>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public void printEmployees()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for(Employee e : employees)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System.out.println(</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e.toString()</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149138927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26</a:t>
            </a:fld>
            <a:endParaRPr lang="en-US" dirty="0"/>
          </a:p>
        </p:txBody>
      </p:sp>
      <p:sp>
        <p:nvSpPr>
          <p:cNvPr id="428035" name="Rectangle 3"/>
          <p:cNvSpPr>
            <a:spLocks noGrp="1" noChangeArrowheads="1"/>
          </p:cNvSpPr>
          <p:nvPr>
            <p:ph idx="1"/>
          </p:nvPr>
        </p:nvSpPr>
        <p:spPr/>
        <p:txBody>
          <a:bodyPr>
            <a:normAutofit/>
          </a:bodyPr>
          <a:lstStyle/>
          <a:p>
            <a:r>
              <a:rPr lang="en-GB" dirty="0"/>
              <a:t>OOP </a:t>
            </a:r>
            <a:r>
              <a:rPr lang="en-GB" dirty="0" smtClean="0"/>
              <a:t>Inheritance</a:t>
            </a:r>
            <a:endParaRPr lang="en-GB" dirty="0"/>
          </a:p>
          <a:p>
            <a:endParaRPr lang="en-GB" dirty="0" smtClean="0"/>
          </a:p>
          <a:p>
            <a:endParaRPr lang="en-GB" dirty="0"/>
          </a:p>
          <a:p>
            <a:r>
              <a:rPr lang="en-GB" dirty="0" smtClean="0"/>
              <a:t>Plus LSP</a:t>
            </a:r>
          </a:p>
          <a:p>
            <a:endParaRPr lang="en-GB" dirty="0"/>
          </a:p>
          <a:p>
            <a:endParaRPr lang="en-GB" dirty="0" smtClean="0"/>
          </a:p>
        </p:txBody>
      </p:sp>
      <p:sp>
        <p:nvSpPr>
          <p:cNvPr id="428034" name="Rectangle 2"/>
          <p:cNvSpPr>
            <a:spLocks noGrp="1" noChangeArrowheads="1"/>
          </p:cNvSpPr>
          <p:nvPr>
            <p:ph type="title"/>
          </p:nvPr>
        </p:nvSpPr>
        <p:spPr/>
        <p:txBody>
          <a:bodyPr/>
          <a:lstStyle/>
          <a:p>
            <a:r>
              <a:rPr lang="en-US" smtClean="0"/>
              <a:t>LSP Relationship</a:t>
            </a:r>
            <a:endParaRPr lang="en-GB" dirty="0"/>
          </a:p>
        </p:txBody>
      </p:sp>
      <p:sp>
        <p:nvSpPr>
          <p:cNvPr id="9" name="Rectangle 8"/>
          <p:cNvSpPr>
            <a:spLocks noChangeArrowheads="1"/>
          </p:cNvSpPr>
          <p:nvPr/>
        </p:nvSpPr>
        <p:spPr bwMode="auto">
          <a:xfrm>
            <a:off x="1560513" y="2024729"/>
            <a:ext cx="9067799"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Student</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IS-A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a:t>
            </a:r>
          </a:p>
        </p:txBody>
      </p:sp>
      <p:sp>
        <p:nvSpPr>
          <p:cNvPr id="10" name="Rectangle 9"/>
          <p:cNvSpPr>
            <a:spLocks noChangeArrowheads="1"/>
          </p:cNvSpPr>
          <p:nvPr/>
        </p:nvSpPr>
        <p:spPr bwMode="auto">
          <a:xfrm>
            <a:off x="1560512" y="4191000"/>
            <a:ext cx="9067800"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Student</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IS-SUBSTITUTED-FOR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a:t>
            </a:r>
          </a:p>
        </p:txBody>
      </p:sp>
    </p:spTree>
    <p:extLst>
      <p:ext uri="{BB962C8B-B14F-4D97-AF65-F5344CB8AC3E}">
        <p14:creationId xmlns:p14="http://schemas.microsoft.com/office/powerpoint/2010/main" val="5224891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27</a:t>
            </a:fld>
            <a:endParaRPr lang="en-US" dirty="0"/>
          </a:p>
        </p:txBody>
      </p:sp>
      <p:sp>
        <p:nvSpPr>
          <p:cNvPr id="428034" name="Rectangle 2"/>
          <p:cNvSpPr>
            <a:spLocks noGrp="1" noChangeArrowheads="1"/>
          </p:cNvSpPr>
          <p:nvPr>
            <p:ph type="title"/>
          </p:nvPr>
        </p:nvSpPr>
        <p:spPr/>
        <p:txBody>
          <a:bodyPr/>
          <a:lstStyle/>
          <a:p>
            <a:r>
              <a:rPr lang="en-US" dirty="0" smtClean="0"/>
              <a:t>OCP vs LSP</a:t>
            </a:r>
            <a:endParaRPr lang="en-GB" dirty="0"/>
          </a:p>
        </p:txBody>
      </p:sp>
      <p:sp>
        <p:nvSpPr>
          <p:cNvPr id="7" name="Rectangle 6"/>
          <p:cNvSpPr>
            <a:spLocks noChangeArrowheads="1"/>
          </p:cNvSpPr>
          <p:nvPr/>
        </p:nvSpPr>
        <p:spPr bwMode="auto">
          <a:xfrm>
            <a:off x="960593" y="2133600"/>
            <a:ext cx="10577400" cy="286232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Liskov Substitution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Principle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is just an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extension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of the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Close Principle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and it means that we must make sure that new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derived classes are extending the base classes without changing their behavior.</a:t>
            </a:r>
          </a:p>
        </p:txBody>
      </p:sp>
    </p:spTree>
    <p:extLst>
      <p:ext uri="{BB962C8B-B14F-4D97-AF65-F5344CB8AC3E}">
        <p14:creationId xmlns:p14="http://schemas.microsoft.com/office/powerpoint/2010/main" val="418763312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28</a:t>
            </a:fld>
            <a:endParaRPr lang="en-US" dirty="0"/>
          </a:p>
        </p:txBody>
      </p:sp>
      <p:sp>
        <p:nvSpPr>
          <p:cNvPr id="428035" name="Rectangle 3"/>
          <p:cNvSpPr>
            <a:spLocks noGrp="1" noChangeArrowheads="1"/>
          </p:cNvSpPr>
          <p:nvPr>
            <p:ph idx="1"/>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"I am not implemented"</a:t>
            </a:r>
          </a:p>
          <a:p>
            <a:pPr>
              <a:spcBef>
                <a:spcPts val="1200"/>
              </a:spcBef>
              <a:spcAft>
                <a:spcPts val="1200"/>
              </a:spcAft>
            </a:pPr>
            <a:r>
              <a:rPr lang="en-US" dirty="0"/>
              <a:t>Base class depends on its subtypes</a:t>
            </a:r>
          </a:p>
          <a:p>
            <a:endParaRPr lang="en-GB" dirty="0"/>
          </a:p>
          <a:p>
            <a:endParaRPr lang="en-GB" dirty="0"/>
          </a:p>
          <a:p>
            <a:endParaRPr lang="en-US" dirty="0"/>
          </a:p>
        </p:txBody>
      </p:sp>
      <p:sp>
        <p:nvSpPr>
          <p:cNvPr id="428034" name="Rectangle 2"/>
          <p:cNvSpPr>
            <a:spLocks noGrp="1" noChangeArrowheads="1"/>
          </p:cNvSpPr>
          <p:nvPr>
            <p:ph type="title"/>
          </p:nvPr>
        </p:nvSpPr>
        <p:spPr/>
        <p:txBody>
          <a:bodyPr/>
          <a:lstStyle/>
          <a:p>
            <a:r>
              <a:rPr lang="en-US" dirty="0" smtClean="0"/>
              <a:t>LSP </a:t>
            </a:r>
            <a:r>
              <a:rPr lang="en-GB" dirty="0" smtClean="0"/>
              <a:t>– </a:t>
            </a:r>
            <a:r>
              <a:rPr lang="en-GB" dirty="0"/>
              <a:t>Violations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612" y="3936298"/>
            <a:ext cx="6477000" cy="2147900"/>
          </a:xfrm>
          <a:prstGeom prst="rect">
            <a:avLst/>
          </a:prstGeom>
        </p:spPr>
      </p:pic>
    </p:spTree>
    <p:extLst>
      <p:ext uri="{BB962C8B-B14F-4D97-AF65-F5344CB8AC3E}">
        <p14:creationId xmlns:p14="http://schemas.microsoft.com/office/powerpoint/2010/main" val="31249624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29</a:t>
            </a:fld>
            <a:endParaRPr lang="en-US" dirty="0"/>
          </a:p>
        </p:txBody>
      </p:sp>
      <p:sp>
        <p:nvSpPr>
          <p:cNvPr id="6" name="Content Placeholder 5"/>
          <p:cNvSpPr>
            <a:spLocks noGrp="1"/>
          </p:cNvSpPr>
          <p:nvPr>
            <p:ph idx="1"/>
          </p:nvPr>
        </p:nvSpPr>
        <p:spPr/>
        <p:txBody>
          <a:bodyPr/>
          <a:lstStyle/>
          <a:p>
            <a:r>
              <a:rPr lang="en-US" dirty="0" smtClean="0"/>
              <a:t>We know from Math that square is a rectangle</a:t>
            </a:r>
          </a:p>
          <a:p>
            <a:r>
              <a:rPr lang="en-US" dirty="0" smtClean="0"/>
              <a:t>Look at skeleton given for this task </a:t>
            </a:r>
          </a:p>
          <a:p>
            <a:r>
              <a:rPr lang="en-US" dirty="0" smtClean="0"/>
              <a:t>Think how to refactor code so: </a:t>
            </a:r>
          </a:p>
          <a:p>
            <a:pPr lvl="1"/>
            <a:r>
              <a:rPr lang="en-US" dirty="0" smtClean="0"/>
              <a:t>Square extends rectangle without produce bugs</a:t>
            </a:r>
          </a:p>
          <a:p>
            <a:r>
              <a:rPr lang="en-US" dirty="0" smtClean="0"/>
              <a:t>Prepare new unit tests for Square after this</a:t>
            </a:r>
          </a:p>
        </p:txBody>
      </p:sp>
      <p:sp>
        <p:nvSpPr>
          <p:cNvPr id="793602" name="Rectangle 2"/>
          <p:cNvSpPr>
            <a:spLocks noGrp="1" noChangeArrowheads="1"/>
          </p:cNvSpPr>
          <p:nvPr>
            <p:ph type="title"/>
          </p:nvPr>
        </p:nvSpPr>
        <p:spPr/>
        <p:txBody>
          <a:bodyPr/>
          <a:lstStyle/>
          <a:p>
            <a:r>
              <a:rPr lang="en-US" smtClean="0"/>
              <a:t>Problem: Square</a:t>
            </a:r>
            <a:endParaRPr lang="en-US" dirty="0"/>
          </a:p>
        </p:txBody>
      </p:sp>
    </p:spTree>
    <p:extLst>
      <p:ext uri="{BB962C8B-B14F-4D97-AF65-F5344CB8AC3E}">
        <p14:creationId xmlns:p14="http://schemas.microsoft.com/office/powerpoint/2010/main" val="39447959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9600" b="1" dirty="0" smtClean="0"/>
              <a:t>#JavaOOP-Advanced</a:t>
            </a:r>
            <a:endParaRPr lang="en-US" sz="54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214963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30</a:t>
            </a:fld>
            <a:endParaRPr lang="en-US" dirty="0"/>
          </a:p>
        </p:txBody>
      </p:sp>
      <p:sp>
        <p:nvSpPr>
          <p:cNvPr id="428035" name="Rectangle 3"/>
          <p:cNvSpPr>
            <a:spLocks noGrp="1" noChangeArrowheads="1"/>
          </p:cNvSpPr>
          <p:nvPr>
            <p:ph idx="1"/>
          </p:nvPr>
        </p:nvSpPr>
        <p:spPr/>
        <p:txBody>
          <a:bodyPr/>
          <a:lstStyle/>
          <a:p>
            <a:pPr>
              <a:spcBef>
                <a:spcPts val="1200"/>
              </a:spcBef>
              <a:spcAft>
                <a:spcPts val="1200"/>
              </a:spcAft>
            </a:pPr>
            <a:r>
              <a:rPr lang="en-GB" dirty="0"/>
              <a:t>"Tell, Don't Ask"</a:t>
            </a:r>
          </a:p>
          <a:p>
            <a:r>
              <a:rPr lang="en-GB" dirty="0"/>
              <a:t>Refactoring to base class</a:t>
            </a:r>
          </a:p>
          <a:p>
            <a:endParaRPr lang="en-GB" dirty="0"/>
          </a:p>
          <a:p>
            <a:endParaRPr lang="en-GB" dirty="0"/>
          </a:p>
          <a:p>
            <a:endParaRPr lang="en-US" dirty="0"/>
          </a:p>
        </p:txBody>
      </p:sp>
      <p:sp>
        <p:nvSpPr>
          <p:cNvPr id="428034" name="Rectangle 2"/>
          <p:cNvSpPr>
            <a:spLocks noGrp="1" noChangeArrowheads="1"/>
          </p:cNvSpPr>
          <p:nvPr>
            <p:ph type="title"/>
          </p:nvPr>
        </p:nvSpPr>
        <p:spPr/>
        <p:txBody>
          <a:bodyPr/>
          <a:lstStyle/>
          <a:p>
            <a:r>
              <a:rPr lang="en-GB" dirty="0"/>
              <a:t>OCP – </a:t>
            </a:r>
            <a:r>
              <a:rPr lang="en-GB" dirty="0" smtClean="0"/>
              <a:t>Solutions</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012" y="1752600"/>
            <a:ext cx="5637622" cy="4222775"/>
          </a:xfrm>
          <a:prstGeom prst="rect">
            <a:avLst/>
          </a:prstGeom>
        </p:spPr>
      </p:pic>
    </p:spTree>
    <p:extLst>
      <p:ext uri="{BB962C8B-B14F-4D97-AF65-F5344CB8AC3E}">
        <p14:creationId xmlns:p14="http://schemas.microsoft.com/office/powerpoint/2010/main" val="266439054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US" dirty="0" smtClean="0"/>
              <a:t>Liskov Substitution Principle</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153435" y="914400"/>
            <a:ext cx="3524026" cy="3637568"/>
          </a:xfrm>
          <a:prstGeom prst="rect">
            <a:avLst/>
          </a:prstGeom>
        </p:spPr>
      </p:pic>
    </p:spTree>
    <p:extLst>
      <p:ext uri="{BB962C8B-B14F-4D97-AF65-F5344CB8AC3E}">
        <p14:creationId xmlns:p14="http://schemas.microsoft.com/office/powerpoint/2010/main" val="2746790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32</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00000"/>
              </a:lnSpc>
            </a:pPr>
            <a:r>
              <a:rPr lang="en-GB" sz="3200" dirty="0" smtClean="0">
                <a:solidFill>
                  <a:schemeClr val="accent1">
                    <a:lumMod val="60000"/>
                    <a:lumOff val="40000"/>
                  </a:schemeClr>
                </a:solidFill>
              </a:rPr>
              <a:t>OCP</a:t>
            </a:r>
            <a:r>
              <a:rPr lang="en-GB" sz="3200" dirty="0" smtClean="0"/>
              <a:t> </a:t>
            </a:r>
            <a:r>
              <a:rPr lang="en-GB" sz="3200" dirty="0"/>
              <a:t>– Open / Closed Principle</a:t>
            </a:r>
          </a:p>
          <a:p>
            <a:pPr marL="663521" lvl="1" indent="-358775">
              <a:lnSpc>
                <a:spcPct val="100000"/>
              </a:lnSpc>
            </a:pPr>
            <a:r>
              <a:rPr lang="en-GB" sz="3000" dirty="0"/>
              <a:t>Violations of </a:t>
            </a:r>
            <a:r>
              <a:rPr lang="en-GB" sz="3000" dirty="0">
                <a:solidFill>
                  <a:schemeClr val="accent1">
                    <a:lumMod val="60000"/>
                    <a:lumOff val="40000"/>
                  </a:schemeClr>
                </a:solidFill>
              </a:rPr>
              <a:t>OCP</a:t>
            </a:r>
          </a:p>
          <a:p>
            <a:pPr marL="358775" indent="-358775">
              <a:lnSpc>
                <a:spcPct val="100000"/>
              </a:lnSpc>
            </a:pPr>
            <a:r>
              <a:rPr lang="en-GB" sz="3200" dirty="0" smtClean="0">
                <a:solidFill>
                  <a:schemeClr val="accent1">
                    <a:lumMod val="60000"/>
                    <a:lumOff val="40000"/>
                  </a:schemeClr>
                </a:solidFill>
              </a:rPr>
              <a:t>LSP</a:t>
            </a:r>
            <a:r>
              <a:rPr lang="en-GB" sz="3200" dirty="0" smtClean="0"/>
              <a:t> </a:t>
            </a:r>
            <a:r>
              <a:rPr lang="en-GB" sz="3200" dirty="0"/>
              <a:t>– Liskov Substitution Principle</a:t>
            </a:r>
          </a:p>
          <a:p>
            <a:pPr marL="663521" lvl="1" indent="-358775">
              <a:lnSpc>
                <a:spcPct val="100000"/>
              </a:lnSpc>
            </a:pPr>
            <a:r>
              <a:rPr lang="en-GB" sz="3000" dirty="0"/>
              <a:t>Violations of </a:t>
            </a:r>
            <a:r>
              <a:rPr lang="en-GB" sz="3000" dirty="0" smtClean="0">
                <a:solidFill>
                  <a:schemeClr val="accent1">
                    <a:lumMod val="60000"/>
                    <a:lumOff val="40000"/>
                  </a:schemeClr>
                </a:solidFill>
              </a:rPr>
              <a:t>LSP</a:t>
            </a:r>
            <a:endParaRPr lang="en-GB" sz="3000" dirty="0">
              <a:solidFill>
                <a:schemeClr val="accent1">
                  <a:lumMod val="60000"/>
                  <a:lumOff val="40000"/>
                </a:schemeClr>
              </a:solidFill>
            </a:endParaRP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430712" y="1828800"/>
            <a:ext cx="51357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812" y="4292603"/>
            <a:ext cx="2828925" cy="1619250"/>
          </a:xfrm>
          <a:prstGeom prst="rect">
            <a:avLst/>
          </a:prstGeom>
        </p:spPr>
      </p:pic>
    </p:spTree>
    <p:extLst>
      <p:ext uri="{BB962C8B-B14F-4D97-AF65-F5344CB8AC3E}">
        <p14:creationId xmlns:p14="http://schemas.microsoft.com/office/powerpoint/2010/main" val="170524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OOP Advanced – OCP and LSP</a:t>
            </a:r>
          </a:p>
        </p:txBody>
      </p:sp>
      <p:pic>
        <p:nvPicPr>
          <p:cNvPr id="14" name="Picture 13">
            <a:hlinkClick r:id="rId3"/>
          </p:cNvPr>
          <p:cNvPicPr>
            <a:picLocks noChangeAspect="1"/>
          </p:cNvPicPr>
          <p:nvPr/>
        </p:nvPicPr>
        <p:blipFill>
          <a:blip r:embed="rId4"/>
          <a:stretch>
            <a:fillRect/>
          </a:stretch>
        </p:blipFill>
        <p:spPr>
          <a:xfrm>
            <a:off x="9980612" y="2709376"/>
            <a:ext cx="1726158" cy="932887"/>
          </a:xfrm>
          <a:prstGeom prst="roundRect">
            <a:avLst>
              <a:gd name="adj" fmla="val 2953"/>
            </a:avLst>
          </a:prstGeom>
        </p:spPr>
      </p:pic>
      <p:pic>
        <p:nvPicPr>
          <p:cNvPr id="15" name="Picture 14">
            <a:hlinkClick r:id="rId5"/>
          </p:cNvPr>
          <p:cNvPicPr>
            <a:picLocks noChangeAspect="1"/>
          </p:cNvPicPr>
          <p:nvPr/>
        </p:nvPicPr>
        <p:blipFill>
          <a:blip r:embed="rId6"/>
          <a:stretch>
            <a:fillRect/>
          </a:stretch>
        </p:blipFill>
        <p:spPr>
          <a:xfrm>
            <a:off x="3115840" y="1255208"/>
            <a:ext cx="1752140" cy="804013"/>
          </a:xfrm>
          <a:prstGeom prst="roundRect">
            <a:avLst>
              <a:gd name="adj" fmla="val 3159"/>
            </a:avLst>
          </a:prstGeom>
        </p:spPr>
      </p:pic>
      <p:pic>
        <p:nvPicPr>
          <p:cNvPr id="19" name="Picture 18">
            <a:hlinkClick r:id="rId7"/>
          </p:cNvPr>
          <p:cNvPicPr>
            <a:picLocks noChangeAspect="1"/>
          </p:cNvPicPr>
          <p:nvPr/>
        </p:nvPicPr>
        <p:blipFill>
          <a:blip r:embed="rId8"/>
          <a:stretch>
            <a:fillRect/>
          </a:stretch>
        </p:blipFill>
        <p:spPr>
          <a:xfrm>
            <a:off x="512764" y="1255208"/>
            <a:ext cx="2093874" cy="804013"/>
          </a:xfrm>
          <a:prstGeom prst="roundRect">
            <a:avLst>
              <a:gd name="adj" fmla="val 3159"/>
            </a:avLst>
          </a:prstGeom>
        </p:spPr>
      </p:pic>
      <p:pic>
        <p:nvPicPr>
          <p:cNvPr id="20" name="Picture 19">
            <a:hlinkClick r:id="rId9"/>
          </p:cNvPr>
          <p:cNvPicPr>
            <a:picLocks noChangeAspect="1"/>
          </p:cNvPicPr>
          <p:nvPr/>
        </p:nvPicPr>
        <p:blipFill>
          <a:blip r:embed="rId10"/>
          <a:stretch>
            <a:fillRect/>
          </a:stretch>
        </p:blipFill>
        <p:spPr>
          <a:xfrm>
            <a:off x="512764" y="5373443"/>
            <a:ext cx="3352800" cy="849557"/>
          </a:xfrm>
          <a:prstGeom prst="roundRect">
            <a:avLst>
              <a:gd name="adj" fmla="val 3159"/>
            </a:avLst>
          </a:prstGeom>
        </p:spPr>
      </p:pic>
      <p:pic>
        <p:nvPicPr>
          <p:cNvPr id="22" name="Picture 21">
            <a:hlinkClick r:id="rId11"/>
          </p:cNvPr>
          <p:cNvPicPr>
            <a:picLocks noChangeAspect="1"/>
          </p:cNvPicPr>
          <p:nvPr/>
        </p:nvPicPr>
        <p:blipFill>
          <a:blip r:embed="rId12"/>
          <a:stretch>
            <a:fillRect/>
          </a:stretch>
        </p:blipFill>
        <p:spPr>
          <a:xfrm>
            <a:off x="4358563" y="5373443"/>
            <a:ext cx="2753589" cy="849556"/>
          </a:xfrm>
          <a:prstGeom prst="roundRect">
            <a:avLst>
              <a:gd name="adj" fmla="val 2953"/>
            </a:avLst>
          </a:prstGeom>
        </p:spPr>
      </p:pic>
      <p:pic>
        <p:nvPicPr>
          <p:cNvPr id="23" name="Picture 22">
            <a:hlinkClick r:id="rId13"/>
          </p:cNvPr>
          <p:cNvPicPr>
            <a:picLocks noChangeAspect="1"/>
          </p:cNvPicPr>
          <p:nvPr/>
        </p:nvPicPr>
        <p:blipFill>
          <a:blip r:embed="rId14"/>
          <a:stretch>
            <a:fillRect/>
          </a:stretch>
        </p:blipFill>
        <p:spPr>
          <a:xfrm>
            <a:off x="7633728" y="5373443"/>
            <a:ext cx="4073042" cy="849556"/>
          </a:xfrm>
          <a:prstGeom prst="roundRect">
            <a:avLst>
              <a:gd name="adj" fmla="val 3159"/>
            </a:avLst>
          </a:prstGeom>
        </p:spPr>
      </p:pic>
      <p:pic>
        <p:nvPicPr>
          <p:cNvPr id="24" name="Picture 23">
            <a:hlinkClick r:id="rId15"/>
          </p:cNvPr>
          <p:cNvPicPr>
            <a:picLocks noChangeAspect="1"/>
          </p:cNvPicPr>
          <p:nvPr/>
        </p:nvPicPr>
        <p:blipFill>
          <a:blip r:embed="rId16"/>
          <a:stretch>
            <a:fillRect/>
          </a:stretch>
        </p:blipFill>
        <p:spPr>
          <a:xfrm>
            <a:off x="8075612" y="1276030"/>
            <a:ext cx="3631158" cy="783191"/>
          </a:xfrm>
          <a:prstGeom prst="roundRect">
            <a:avLst>
              <a:gd name="adj" fmla="val 3159"/>
            </a:avLst>
          </a:prstGeom>
        </p:spPr>
      </p:pic>
      <p:pic>
        <p:nvPicPr>
          <p:cNvPr id="25" name="Picture 24">
            <a:hlinkClick r:id="rId17"/>
          </p:cNvPr>
          <p:cNvPicPr>
            <a:picLocks noChangeAspect="1"/>
          </p:cNvPicPr>
          <p:nvPr/>
        </p:nvPicPr>
        <p:blipFill>
          <a:blip r:embed="rId18"/>
          <a:stretch>
            <a:fillRect/>
          </a:stretch>
        </p:blipFill>
        <p:spPr>
          <a:xfrm>
            <a:off x="5713413" y="4251041"/>
            <a:ext cx="5993358" cy="550371"/>
          </a:xfrm>
          <a:prstGeom prst="roundRect">
            <a:avLst>
              <a:gd name="adj" fmla="val 3159"/>
            </a:avLst>
          </a:prstGeom>
        </p:spPr>
      </p:pic>
      <p:pic>
        <p:nvPicPr>
          <p:cNvPr id="4" name="Picture 3">
            <a:hlinkClick r:id="rId19"/>
          </p:cNvPr>
          <p:cNvPicPr>
            <a:picLocks noChangeAspect="1"/>
          </p:cNvPicPr>
          <p:nvPr/>
        </p:nvPicPr>
        <p:blipFill>
          <a:blip r:embed="rId20"/>
          <a:stretch>
            <a:fillRect/>
          </a:stretch>
        </p:blipFill>
        <p:spPr>
          <a:xfrm>
            <a:off x="5488168" y="1225325"/>
            <a:ext cx="1922519" cy="854925"/>
          </a:xfrm>
          <a:prstGeom prst="roundRect">
            <a:avLst>
              <a:gd name="adj" fmla="val 3159"/>
            </a:avLst>
          </a:prstGeom>
        </p:spPr>
      </p:pic>
      <p:sp>
        <p:nvSpPr>
          <p:cNvPr id="16" name="Text Placeholder 2"/>
          <p:cNvSpPr txBox="1">
            <a:spLocks/>
          </p:cNvSpPr>
          <p:nvPr/>
        </p:nvSpPr>
        <p:spPr>
          <a:xfrm>
            <a:off x="1559701" y="6431478"/>
            <a:ext cx="10482604" cy="363552"/>
          </a:xfrm>
          <a:prstGeom prst="rect">
            <a:avLst/>
          </a:prstGeom>
        </p:spPr>
        <p:txBody>
          <a:bodyPr vert="horz" wrap="square" lIns="36000" tIns="36000" rIns="36000" bIns="36000" rtlCol="0">
            <a:spAutoFit/>
          </a:bodyPr>
          <a:lstStyle>
            <a:lvl1pPr marL="0" indent="0" algn="r"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None/>
              <a:defRPr sz="18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smtClean="0">
                <a:hlinkClick r:id="rId21"/>
              </a:rPr>
              <a:t>https://softuni.bg/java-advanced-oop</a:t>
            </a:r>
            <a:r>
              <a:rPr lang="en-US" dirty="0" smtClean="0"/>
              <a:t> </a:t>
            </a:r>
            <a:endParaRPr lang="en-US" dirty="0"/>
          </a:p>
        </p:txBody>
      </p:sp>
    </p:spTree>
    <p:extLst>
      <p:ext uri="{BB962C8B-B14F-4D97-AF65-F5344CB8AC3E}">
        <p14:creationId xmlns:p14="http://schemas.microsoft.com/office/powerpoint/2010/main" val="28159366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34</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GB" sz="2000" dirty="0">
                <a:hlinkClick r:id="rId5"/>
              </a:rPr>
              <a:t>Fundamentals of Computer Programming with Java</a:t>
            </a:r>
            <a:r>
              <a:rPr lang="en-US" sz="2000" dirty="0"/>
              <a:t>" book </a:t>
            </a:r>
            <a:r>
              <a:rPr lang="en-US" sz="2000" noProof="1"/>
              <a:t>by Svetlin Nakov &amp; </a:t>
            </a:r>
            <a:r>
              <a:rPr lang="en-US" sz="2000" dirty="0"/>
              <a:t>Co. under </a:t>
            </a:r>
            <a:r>
              <a:rPr lang="en-US" sz="2000" dirty="0">
                <a:hlinkClick r:id="rId6"/>
              </a:rPr>
              <a:t>CC-BY-SA</a:t>
            </a:r>
            <a:r>
              <a:rPr lang="en-US" sz="2000" dirty="0"/>
              <a:t> license</a:t>
            </a:r>
          </a:p>
          <a:p>
            <a:pPr lvl="1"/>
            <a:r>
              <a:rPr lang="en-US" sz="2000" dirty="0"/>
              <a:t>" </a:t>
            </a:r>
            <a:r>
              <a:rPr lang="en-GB" sz="2000" dirty="0"/>
              <a:t>Thinking in Java 4</a:t>
            </a:r>
            <a:r>
              <a:rPr lang="en-GB" sz="2000" baseline="30000" dirty="0"/>
              <a:t>th</a:t>
            </a:r>
            <a:r>
              <a:rPr lang="en-GB" sz="2000" dirty="0"/>
              <a:t> ed.</a:t>
            </a:r>
            <a:r>
              <a:rPr lang="en-US" sz="2000" dirty="0"/>
              <a:t>" book </a:t>
            </a:r>
            <a:r>
              <a:rPr lang="en-US" sz="2000" noProof="1"/>
              <a:t>by Bruce Eckel, </a:t>
            </a:r>
            <a:r>
              <a:rPr lang="en-GB" sz="2000" noProof="1"/>
              <a:t>Copyright © 2006 by Bruce Eckel</a:t>
            </a:r>
            <a:endParaRPr lang="en-US" sz="2000" dirty="0"/>
          </a:p>
          <a:p>
            <a:pPr lvl="1"/>
            <a:r>
              <a:rPr lang="en-US" sz="2000" dirty="0"/>
              <a:t>"</a:t>
            </a:r>
            <a:r>
              <a:rPr lang="en-US" sz="2000" dirty="0">
                <a:hlinkClick r:id="rId7"/>
              </a:rPr>
              <a:t>OOP</a:t>
            </a:r>
            <a:r>
              <a:rPr lang="en-US" sz="2000" dirty="0"/>
              <a:t>" course by </a:t>
            </a:r>
            <a:r>
              <a:rPr lang="en-US" sz="2000" noProof="1"/>
              <a:t>Telerik Academy</a:t>
            </a:r>
            <a:r>
              <a:rPr lang="en-US" sz="2000" dirty="0"/>
              <a:t> under </a:t>
            </a:r>
            <a:r>
              <a:rPr lang="en-US" sz="2000" dirty="0">
                <a:hlinkClick r:id="rId8"/>
              </a:rPr>
              <a:t>CC-BY-NC-SA</a:t>
            </a:r>
            <a:r>
              <a:rPr lang="en-US" sz="2000" dirty="0"/>
              <a:t> license</a:t>
            </a:r>
          </a:p>
          <a:p>
            <a:pPr marL="377887" lvl="1" indent="0">
              <a:buNone/>
            </a:pPr>
            <a:endParaRPr lang="en-US" sz="2000" dirty="0"/>
          </a:p>
        </p:txBody>
      </p:sp>
    </p:spTree>
    <p:extLst>
      <p:ext uri="{BB962C8B-B14F-4D97-AF65-F5344CB8AC3E}">
        <p14:creationId xmlns:p14="http://schemas.microsoft.com/office/powerpoint/2010/main" val="3687713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a:hlinkClick r:id="rId4"/>
          </p:cNvPr>
          <p:cNvPicPr>
            <a:picLocks noChangeAspect="1"/>
          </p:cNvPicPr>
          <p:nvPr/>
        </p:nvPicPr>
        <p:blipFill rotWithShape="1">
          <a:blip r:embed="rId8" cstate="print">
            <a:extLst>
              <a:ext uri="{28A0092B-C50C-407E-A947-70E740481C1C}">
                <a14:useLocalDpi xmlns:a14="http://schemas.microsoft.com/office/drawing/2010/main"/>
              </a:ext>
            </a:extLst>
          </a:blip>
          <a:srcRect t="7214" b="7214"/>
          <a:stretch/>
        </p:blipFill>
        <p:spPr>
          <a:xfrm>
            <a:off x="9659438" y="1594686"/>
            <a:ext cx="1834974" cy="1570200"/>
          </a:xfrm>
          <a:prstGeom prst="rect">
            <a:avLst/>
          </a:prstGeom>
          <a:ln w="12700">
            <a:solidFill>
              <a:srgbClr val="55438F">
                <a:alpha val="70000"/>
              </a:srgbClr>
            </a:solidFill>
          </a:ln>
        </p:spPr>
      </p:pic>
      <p:pic>
        <p:nvPicPr>
          <p:cNvPr id="10" name="Picture 9">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10"/>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hlinkClick r:id="rId6"/>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a:hlinkClick r:id="rId7"/>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4" cstate="print"/>
          <a:stretch>
            <a:fillRect/>
          </a:stretch>
        </p:blipFill>
        <p:spPr>
          <a:xfrm>
            <a:off x="6762304" y="3069120"/>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4812" y="5580200"/>
            <a:ext cx="8938472" cy="820600"/>
          </a:xfrm>
        </p:spPr>
        <p:txBody>
          <a:bodyPr/>
          <a:lstStyle/>
          <a:p>
            <a:r>
              <a:rPr lang="en-US" noProof="1" smtClean="0">
                <a:cs typeface="Consolas" panose="020B0609020204030204" pitchFamily="49" charset="0"/>
              </a:rPr>
              <a:t>Open/Closed Principle</a:t>
            </a:r>
            <a:endParaRPr lang="en-US" noProof="1">
              <a:cs typeface="Consolas" panose="020B0609020204030204" pitchFamily="49" charset="0"/>
            </a:endParaRP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048" y="262299"/>
            <a:ext cx="5334000" cy="5334000"/>
          </a:xfrm>
          <a:prstGeom prst="rect">
            <a:avLst/>
          </a:prstGeom>
        </p:spPr>
      </p:pic>
    </p:spTree>
    <p:extLst>
      <p:ext uri="{BB962C8B-B14F-4D97-AF65-F5344CB8AC3E}">
        <p14:creationId xmlns:p14="http://schemas.microsoft.com/office/powerpoint/2010/main" val="765138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4" name="Title 3"/>
          <p:cNvSpPr>
            <a:spLocks noGrp="1"/>
          </p:cNvSpPr>
          <p:nvPr>
            <p:ph type="title"/>
          </p:nvPr>
        </p:nvSpPr>
        <p:spPr/>
        <p:txBody>
          <a:bodyPr/>
          <a:lstStyle/>
          <a:p>
            <a:r>
              <a:rPr lang="en-US" dirty="0" smtClean="0"/>
              <a:t>What is Open/Closed? </a:t>
            </a:r>
            <a:endParaRPr lang="en-US" dirty="0"/>
          </a:p>
        </p:txBody>
      </p:sp>
      <p:sp>
        <p:nvSpPr>
          <p:cNvPr id="7" name="Rectangle 6"/>
          <p:cNvSpPr>
            <a:spLocks noChangeArrowheads="1"/>
          </p:cNvSpPr>
          <p:nvPr/>
        </p:nvSpPr>
        <p:spPr bwMode="auto">
          <a:xfrm>
            <a:off x="684212" y="2209800"/>
            <a:ext cx="10820400" cy="175432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Software entities like classes, modules and functions should be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for extension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but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closed for modifications</a:t>
            </a:r>
          </a:p>
        </p:txBody>
      </p:sp>
    </p:spTree>
    <p:extLst>
      <p:ext uri="{BB962C8B-B14F-4D97-AF65-F5344CB8AC3E}">
        <p14:creationId xmlns:p14="http://schemas.microsoft.com/office/powerpoint/2010/main" val="3567362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6</a:t>
            </a:fld>
            <a:endParaRPr lang="en-US" dirty="0"/>
          </a:p>
        </p:txBody>
      </p:sp>
      <p:sp>
        <p:nvSpPr>
          <p:cNvPr id="428035" name="Rectangle 3"/>
          <p:cNvSpPr>
            <a:spLocks noGrp="1" noChangeArrowheads="1"/>
          </p:cNvSpPr>
          <p:nvPr>
            <p:ph idx="1"/>
          </p:nvPr>
        </p:nvSpPr>
        <p:spPr/>
        <p:txBody>
          <a:bodyPr/>
          <a:lstStyle/>
          <a:p>
            <a:pPr>
              <a:spcBef>
                <a:spcPts val="1800"/>
              </a:spcBef>
              <a:spcAft>
                <a:spcPts val="1800"/>
              </a:spcAft>
            </a:pPr>
            <a:r>
              <a:rPr lang="en-GB" dirty="0" smtClean="0"/>
              <a:t>Implementation takes </a:t>
            </a:r>
            <a:r>
              <a:rPr lang="en-GB" dirty="0" smtClean="0">
                <a:solidFill>
                  <a:schemeClr val="tx2">
                    <a:lumMod val="75000"/>
                  </a:schemeClr>
                </a:solidFill>
              </a:rPr>
              <a:t>future growth </a:t>
            </a:r>
            <a:r>
              <a:rPr lang="en-GB" dirty="0" smtClean="0"/>
              <a:t>into consideration</a:t>
            </a:r>
          </a:p>
          <a:p>
            <a:pPr>
              <a:spcBef>
                <a:spcPts val="1800"/>
              </a:spcBef>
              <a:spcAft>
                <a:spcPts val="1800"/>
              </a:spcAft>
            </a:pPr>
            <a:r>
              <a:rPr lang="en-US" dirty="0" smtClean="0"/>
              <a:t>Extensible </a:t>
            </a:r>
            <a:r>
              <a:rPr lang="en-US" dirty="0"/>
              <a:t>system is one whose </a:t>
            </a:r>
            <a:r>
              <a:rPr lang="en-US" dirty="0" smtClean="0"/>
              <a:t/>
            </a:r>
            <a:br>
              <a:rPr lang="en-US" dirty="0" smtClean="0"/>
            </a:br>
            <a:r>
              <a:rPr lang="en-US" dirty="0" smtClean="0"/>
              <a:t>internal </a:t>
            </a:r>
            <a:r>
              <a:rPr lang="en-US" dirty="0">
                <a:solidFill>
                  <a:schemeClr val="tx2">
                    <a:lumMod val="75000"/>
                  </a:schemeClr>
                </a:solidFill>
              </a:rPr>
              <a:t>structure</a:t>
            </a:r>
            <a:r>
              <a:rPr lang="en-US" dirty="0"/>
              <a:t> and </a:t>
            </a:r>
            <a:r>
              <a:rPr lang="en-US" dirty="0">
                <a:solidFill>
                  <a:schemeClr val="tx2">
                    <a:lumMod val="75000"/>
                  </a:schemeClr>
                </a:solidFill>
              </a:rPr>
              <a:t>data flow </a:t>
            </a:r>
            <a:r>
              <a:rPr lang="en-US" dirty="0" smtClean="0"/>
              <a:t/>
            </a:r>
            <a:br>
              <a:rPr lang="en-US" dirty="0" smtClean="0"/>
            </a:br>
            <a:r>
              <a:rPr lang="en-US" dirty="0" smtClean="0"/>
              <a:t>are </a:t>
            </a:r>
            <a:r>
              <a:rPr lang="en-US" dirty="0">
                <a:solidFill>
                  <a:schemeClr val="tx2">
                    <a:lumMod val="75000"/>
                  </a:schemeClr>
                </a:solidFill>
              </a:rPr>
              <a:t>minimally or not affected </a:t>
            </a:r>
            <a:r>
              <a:rPr lang="en-US" dirty="0"/>
              <a:t>by </a:t>
            </a:r>
            <a:r>
              <a:rPr lang="en-US" dirty="0" smtClean="0"/>
              <a:t/>
            </a:r>
            <a:br>
              <a:rPr lang="en-US" dirty="0" smtClean="0"/>
            </a:br>
            <a:r>
              <a:rPr lang="en-US" dirty="0" smtClean="0"/>
              <a:t>new </a:t>
            </a:r>
            <a:r>
              <a:rPr lang="en-US" dirty="0"/>
              <a:t>or modified functionality</a:t>
            </a:r>
            <a:endParaRPr lang="en-GB" dirty="0" smtClean="0"/>
          </a:p>
        </p:txBody>
      </p:sp>
      <p:sp>
        <p:nvSpPr>
          <p:cNvPr id="428034" name="Rectangle 2"/>
          <p:cNvSpPr>
            <a:spLocks noGrp="1" noChangeArrowheads="1"/>
          </p:cNvSpPr>
          <p:nvPr>
            <p:ph type="title"/>
          </p:nvPr>
        </p:nvSpPr>
        <p:spPr/>
        <p:txBody>
          <a:bodyPr/>
          <a:lstStyle/>
          <a:p>
            <a:r>
              <a:rPr lang="en-GB" dirty="0"/>
              <a:t>Extensibility</a:t>
            </a:r>
            <a:endParaRPr lang="bg-B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12" y="2261901"/>
            <a:ext cx="3733800" cy="3733800"/>
          </a:xfrm>
          <a:prstGeom prst="rect">
            <a:avLst/>
          </a:prstGeom>
        </p:spPr>
      </p:pic>
    </p:spTree>
    <p:extLst>
      <p:ext uri="{BB962C8B-B14F-4D97-AF65-F5344CB8AC3E}">
        <p14:creationId xmlns:p14="http://schemas.microsoft.com/office/powerpoint/2010/main" val="37586575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8452FF4-89E3-4D1B-9927-2DBDC00E58D7}" type="slidenum">
              <a:rPr lang="en-US" smtClean="0"/>
              <a:pPr/>
              <a:t>7</a:t>
            </a:fld>
            <a:endParaRPr lang="en-US" dirty="0"/>
          </a:p>
        </p:txBody>
      </p:sp>
      <p:sp>
        <p:nvSpPr>
          <p:cNvPr id="428035" name="Rectangle 3"/>
          <p:cNvSpPr>
            <a:spLocks noGrp="1" noChangeArrowheads="1"/>
          </p:cNvSpPr>
          <p:nvPr>
            <p:ph idx="1"/>
          </p:nvPr>
        </p:nvSpPr>
        <p:spPr/>
        <p:txBody>
          <a:bodyPr/>
          <a:lstStyle/>
          <a:p>
            <a:r>
              <a:rPr lang="en-US" dirty="0" smtClean="0">
                <a:solidFill>
                  <a:schemeClr val="tx2">
                    <a:lumMod val="75000"/>
                  </a:schemeClr>
                </a:solidFill>
              </a:rPr>
              <a:t>Software </a:t>
            </a:r>
            <a:r>
              <a:rPr lang="en-US" dirty="0">
                <a:solidFill>
                  <a:schemeClr val="tx2">
                    <a:lumMod val="75000"/>
                  </a:schemeClr>
                </a:solidFill>
              </a:rPr>
              <a:t>reusability </a:t>
            </a:r>
            <a:r>
              <a:rPr lang="en-US" dirty="0"/>
              <a:t>more specifically refers to </a:t>
            </a:r>
            <a:r>
              <a:rPr lang="en-US" dirty="0">
                <a:solidFill>
                  <a:schemeClr val="tx2">
                    <a:lumMod val="75000"/>
                  </a:schemeClr>
                </a:solidFill>
              </a:rPr>
              <a:t>design features </a:t>
            </a:r>
            <a:r>
              <a:rPr lang="en-US" dirty="0"/>
              <a:t>of a software element that </a:t>
            </a:r>
            <a:r>
              <a:rPr lang="en-US" dirty="0">
                <a:solidFill>
                  <a:schemeClr val="tx2">
                    <a:lumMod val="75000"/>
                  </a:schemeClr>
                </a:solidFill>
              </a:rPr>
              <a:t>enhance its suitability for reuse</a:t>
            </a:r>
          </a:p>
          <a:p>
            <a:pPr>
              <a:spcBef>
                <a:spcPts val="2400"/>
              </a:spcBef>
              <a:spcAft>
                <a:spcPts val="1200"/>
              </a:spcAft>
            </a:pPr>
            <a:r>
              <a:rPr lang="en-GB" dirty="0" smtClean="0"/>
              <a:t>Modularity</a:t>
            </a:r>
          </a:p>
          <a:p>
            <a:pPr>
              <a:spcBef>
                <a:spcPts val="2400"/>
              </a:spcBef>
              <a:spcAft>
                <a:spcPts val="1200"/>
              </a:spcAft>
            </a:pPr>
            <a:r>
              <a:rPr lang="en-GB" dirty="0" smtClean="0"/>
              <a:t>Low coupling</a:t>
            </a:r>
          </a:p>
          <a:p>
            <a:pPr>
              <a:spcBef>
                <a:spcPts val="2400"/>
              </a:spcBef>
              <a:spcAft>
                <a:spcPts val="1200"/>
              </a:spcAft>
            </a:pPr>
            <a:r>
              <a:rPr lang="en-GB" dirty="0" smtClean="0"/>
              <a:t>High cohesion</a:t>
            </a:r>
            <a:endParaRPr lang="en-US" dirty="0"/>
          </a:p>
        </p:txBody>
      </p:sp>
      <p:sp>
        <p:nvSpPr>
          <p:cNvPr id="428034" name="Rectangle 2"/>
          <p:cNvSpPr>
            <a:spLocks noGrp="1" noChangeArrowheads="1"/>
          </p:cNvSpPr>
          <p:nvPr>
            <p:ph type="title"/>
          </p:nvPr>
        </p:nvSpPr>
        <p:spPr/>
        <p:txBody>
          <a:bodyPr/>
          <a:lstStyle/>
          <a:p>
            <a:r>
              <a:rPr lang="en-GB" dirty="0"/>
              <a:t>Reusability</a:t>
            </a:r>
            <a:endParaRPr lang="bg-B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3197" y="2819400"/>
            <a:ext cx="4515918" cy="3005138"/>
          </a:xfrm>
          <a:prstGeom prst="rect">
            <a:avLst/>
          </a:prstGeom>
        </p:spPr>
      </p:pic>
    </p:spTree>
    <p:extLst>
      <p:ext uri="{BB962C8B-B14F-4D97-AF65-F5344CB8AC3E}">
        <p14:creationId xmlns:p14="http://schemas.microsoft.com/office/powerpoint/2010/main" val="427394897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sp>
        <p:nvSpPr>
          <p:cNvPr id="11" name="Content Placeholder 10"/>
          <p:cNvSpPr>
            <a:spLocks noGrp="1"/>
          </p:cNvSpPr>
          <p:nvPr>
            <p:ph idx="1"/>
          </p:nvPr>
        </p:nvSpPr>
        <p:spPr>
          <a:xfrm>
            <a:off x="190413" y="1151121"/>
            <a:ext cx="11804822" cy="5570355"/>
          </a:xfrm>
        </p:spPr>
        <p:txBody>
          <a:bodyPr/>
          <a:lstStyle/>
          <a:p>
            <a:r>
              <a:rPr lang="en-US" dirty="0" smtClean="0"/>
              <a:t>Create a class </a:t>
            </a:r>
            <a:r>
              <a:rPr lang="en-US" dirty="0" err="1" smtClean="0">
                <a:solidFill>
                  <a:schemeClr val="tx2">
                    <a:lumMod val="75000"/>
                  </a:schemeClr>
                </a:solidFill>
                <a:latin typeface="Consolas" panose="020B0609020204030204" pitchFamily="49" charset="0"/>
              </a:rPr>
              <a:t>ExtendedArrayList</a:t>
            </a:r>
            <a:r>
              <a:rPr lang="en-US" dirty="0" smtClean="0">
                <a:solidFill>
                  <a:schemeClr val="tx2">
                    <a:lumMod val="75000"/>
                  </a:schemeClr>
                </a:solidFill>
                <a:latin typeface="Consolas" panose="020B0609020204030204" pitchFamily="49" charset="0"/>
              </a:rPr>
              <a:t>&lt;T&gt;</a:t>
            </a:r>
            <a:r>
              <a:rPr lang="en-US" dirty="0"/>
              <a:t>, </a:t>
            </a:r>
            <a:r>
              <a:rPr lang="en-US" dirty="0" smtClean="0"/>
              <a:t>which extends </a:t>
            </a:r>
            <a:r>
              <a:rPr lang="en-US" dirty="0">
                <a:solidFill>
                  <a:schemeClr val="tx2">
                    <a:lumMod val="75000"/>
                  </a:schemeClr>
                </a:solidFill>
                <a:latin typeface="Consolas" panose="020B0609020204030204" pitchFamily="49" charset="0"/>
              </a:rPr>
              <a:t>ArrayList&lt;T&gt;</a:t>
            </a:r>
            <a:r>
              <a:rPr lang="en-US" dirty="0" smtClean="0"/>
              <a:t> with two methods: </a:t>
            </a:r>
          </a:p>
          <a:p>
            <a:pPr lvl="1"/>
            <a:r>
              <a:rPr lang="en-US" sz="3400" dirty="0">
                <a:solidFill>
                  <a:schemeClr val="tx2">
                    <a:lumMod val="75000"/>
                  </a:schemeClr>
                </a:solidFill>
                <a:latin typeface="Consolas" panose="020B0609020204030204" pitchFamily="49" charset="0"/>
              </a:rPr>
              <a:t>max()</a:t>
            </a:r>
          </a:p>
          <a:p>
            <a:pPr lvl="1"/>
            <a:r>
              <a:rPr lang="en-US" sz="3400" dirty="0">
                <a:solidFill>
                  <a:schemeClr val="tx2">
                    <a:lumMod val="75000"/>
                  </a:schemeClr>
                </a:solidFill>
                <a:latin typeface="Consolas" panose="020B0609020204030204" pitchFamily="49" charset="0"/>
              </a:rPr>
              <a:t>min</a:t>
            </a:r>
            <a:r>
              <a:rPr lang="en-US" sz="3400" dirty="0" smtClean="0">
                <a:solidFill>
                  <a:schemeClr val="tx2">
                    <a:lumMod val="75000"/>
                  </a:schemeClr>
                </a:solidFill>
                <a:latin typeface="Consolas" panose="020B0609020204030204" pitchFamily="49" charset="0"/>
              </a:rPr>
              <a:t>()</a:t>
            </a:r>
            <a:endParaRPr lang="en-US" sz="3400" dirty="0">
              <a:solidFill>
                <a:schemeClr val="tx2">
                  <a:lumMod val="75000"/>
                </a:schemeClr>
              </a:solidFill>
              <a:latin typeface="Consolas" panose="020B0609020204030204" pitchFamily="49" charset="0"/>
            </a:endParaRPr>
          </a:p>
          <a:p>
            <a:r>
              <a:rPr lang="en-US" dirty="0"/>
              <a:t>Try to modify </a:t>
            </a:r>
            <a:r>
              <a:rPr lang="en-US" sz="3600" dirty="0" smtClean="0">
                <a:solidFill>
                  <a:schemeClr val="tx2">
                    <a:lumMod val="75000"/>
                  </a:schemeClr>
                </a:solidFill>
                <a:latin typeface="Consolas" panose="020B0609020204030204" pitchFamily="49" charset="0"/>
              </a:rPr>
              <a:t>ArrayList&lt;T&gt;</a:t>
            </a:r>
            <a:endParaRPr lang="en-US" sz="3600" dirty="0">
              <a:solidFill>
                <a:schemeClr val="tx2">
                  <a:lumMod val="75000"/>
                </a:schemeClr>
              </a:solidFill>
              <a:latin typeface="Consolas" panose="020B0609020204030204" pitchFamily="49" charset="0"/>
            </a:endParaRPr>
          </a:p>
        </p:txBody>
      </p:sp>
      <p:sp>
        <p:nvSpPr>
          <p:cNvPr id="793602" name="Rectangle 2"/>
          <p:cNvSpPr>
            <a:spLocks noGrp="1" noChangeArrowheads="1"/>
          </p:cNvSpPr>
          <p:nvPr>
            <p:ph type="title"/>
          </p:nvPr>
        </p:nvSpPr>
        <p:spPr/>
        <p:txBody>
          <a:bodyPr/>
          <a:lstStyle/>
          <a:p>
            <a:r>
              <a:rPr lang="en-US" dirty="0" smtClean="0"/>
              <a:t>Problem: Extend ArrayList&lt;T&gt;</a:t>
            </a:r>
            <a:endParaRPr lang="en-US" dirty="0"/>
          </a:p>
        </p:txBody>
      </p:sp>
      <p:grpSp>
        <p:nvGrpSpPr>
          <p:cNvPr id="16" name="Group 15"/>
          <p:cNvGrpSpPr/>
          <p:nvPr/>
        </p:nvGrpSpPr>
        <p:grpSpPr>
          <a:xfrm>
            <a:off x="7085012" y="2590800"/>
            <a:ext cx="4166773" cy="3410973"/>
            <a:chOff x="5737639" y="2667000"/>
            <a:chExt cx="4166773" cy="3410973"/>
          </a:xfrm>
        </p:grpSpPr>
        <p:sp>
          <p:nvSpPr>
            <p:cNvPr id="7" name="Rectangle 3"/>
            <p:cNvSpPr>
              <a:spLocks noChangeArrowheads="1"/>
            </p:cNvSpPr>
            <p:nvPr/>
          </p:nvSpPr>
          <p:spPr bwMode="auto">
            <a:xfrm>
              <a:off x="5737639" y="2667000"/>
              <a:ext cx="4166773" cy="919072"/>
            </a:xfrm>
            <a:prstGeom prst="rect">
              <a:avLst/>
            </a:prstGeom>
            <a:solidFill>
              <a:schemeClr val="accent5">
                <a:lumMod val="40000"/>
                <a:lumOff val="60000"/>
                <a:alpha val="15000"/>
              </a:schemeClr>
            </a:solidFill>
            <a:ln w="25400">
              <a:solidFill>
                <a:schemeClr val="tx2">
                  <a:lumMod val="75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&lt;&lt;Iterator&lt;Book&gt;&gt;&gt;</a:t>
              </a:r>
            </a:p>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ArrayList</a:t>
              </a:r>
              <a:endParaRPr lang="en-US" sz="1800" b="1" noProof="1">
                <a:solidFill>
                  <a:schemeClr val="tx2">
                    <a:lumMod val="75000"/>
                  </a:schemeClr>
                </a:solidFill>
                <a:latin typeface="Consolas" panose="020B0609020204030204" pitchFamily="49" charset="0"/>
              </a:endParaRPr>
            </a:p>
          </p:txBody>
        </p:sp>
        <p:grpSp>
          <p:nvGrpSpPr>
            <p:cNvPr id="12" name="Group 11"/>
            <p:cNvGrpSpPr/>
            <p:nvPr/>
          </p:nvGrpSpPr>
          <p:grpSpPr>
            <a:xfrm>
              <a:off x="5737639" y="4419600"/>
              <a:ext cx="4166773" cy="1658373"/>
              <a:chOff x="5226904" y="1474685"/>
              <a:chExt cx="3124200" cy="1095446"/>
            </a:xfrm>
          </p:grpSpPr>
          <p:sp>
            <p:nvSpPr>
              <p:cNvPr id="14" name="Rectangle 3"/>
              <p:cNvSpPr>
                <a:spLocks noChangeArrowheads="1"/>
              </p:cNvSpPr>
              <p:nvPr/>
            </p:nvSpPr>
            <p:spPr bwMode="auto">
              <a:xfrm>
                <a:off x="5226904" y="1474685"/>
                <a:ext cx="3124200" cy="361716"/>
              </a:xfrm>
              <a:prstGeom prst="rect">
                <a:avLst/>
              </a:prstGeom>
              <a:solidFill>
                <a:schemeClr val="accent5">
                  <a:lumMod val="40000"/>
                  <a:lumOff val="60000"/>
                  <a:alpha val="15000"/>
                </a:schemeClr>
              </a:solidFill>
              <a:ln w="25400">
                <a:solidFill>
                  <a:schemeClr val="tx2">
                    <a:lumMod val="75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ExtendedArrayList&lt;T&gt;</a:t>
                </a:r>
                <a:endParaRPr lang="en-US" sz="1800" b="1" noProof="1">
                  <a:solidFill>
                    <a:schemeClr val="tx2">
                      <a:lumMod val="75000"/>
                    </a:schemeClr>
                  </a:solidFill>
                  <a:latin typeface="Consolas" panose="020B0609020204030204" pitchFamily="49" charset="0"/>
                </a:endParaRPr>
              </a:p>
            </p:txBody>
          </p:sp>
          <p:sp>
            <p:nvSpPr>
              <p:cNvPr id="15" name="Rectangle 4"/>
              <p:cNvSpPr>
                <a:spLocks noChangeArrowheads="1"/>
              </p:cNvSpPr>
              <p:nvPr/>
            </p:nvSpPr>
            <p:spPr bwMode="auto">
              <a:xfrm>
                <a:off x="5226904" y="1852182"/>
                <a:ext cx="3124200" cy="717949"/>
              </a:xfrm>
              <a:prstGeom prst="rect">
                <a:avLst/>
              </a:prstGeom>
              <a:solidFill>
                <a:schemeClr val="accent5">
                  <a:lumMod val="40000"/>
                  <a:lumOff val="60000"/>
                  <a:alpha val="15000"/>
                </a:schemeClr>
              </a:solidFill>
              <a:ln w="25400">
                <a:solidFill>
                  <a:schemeClr val="tx2">
                    <a:lumMod val="75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+max(): T</a:t>
                </a:r>
              </a:p>
              <a:p>
                <a:pPr eaLnBrk="0" hangingPunct="0">
                  <a:lnSpc>
                    <a:spcPts val="3000"/>
                  </a:lnSpc>
                  <a:spcBef>
                    <a:spcPts val="600"/>
                  </a:spcBef>
                  <a:buClr>
                    <a:schemeClr val="accent5">
                      <a:lumMod val="40000"/>
                      <a:lumOff val="60000"/>
                    </a:schemeClr>
                  </a:buClr>
                  <a:buSzPct val="70000"/>
                </a:pPr>
                <a:r>
                  <a:rPr lang="en-US" sz="2800" b="1" noProof="1">
                    <a:latin typeface="Consolas" panose="020B0609020204030204" pitchFamily="49" charset="0"/>
                  </a:rPr>
                  <a:t>+min</a:t>
                </a:r>
                <a:r>
                  <a:rPr lang="en-US" sz="2800" b="1" noProof="1" smtClean="0">
                    <a:latin typeface="Consolas" panose="020B0609020204030204" pitchFamily="49" charset="0"/>
                  </a:rPr>
                  <a:t>(): T</a:t>
                </a:r>
                <a:endParaRPr lang="en-US" sz="2800" b="1" noProof="1">
                  <a:latin typeface="Consolas" panose="020B0609020204030204" pitchFamily="49" charset="0"/>
                </a:endParaRPr>
              </a:p>
            </p:txBody>
          </p:sp>
        </p:grpSp>
      </p:grpSp>
      <p:cxnSp>
        <p:nvCxnSpPr>
          <p:cNvPr id="5" name="Straight Arrow Connector 4"/>
          <p:cNvCxnSpPr>
            <a:stCxn id="14" idx="0"/>
            <a:endCxn id="7" idx="2"/>
          </p:cNvCxnSpPr>
          <p:nvPr/>
        </p:nvCxnSpPr>
        <p:spPr>
          <a:xfrm flipV="1">
            <a:off x="9168399" y="3509872"/>
            <a:ext cx="0" cy="833528"/>
          </a:xfrm>
          <a:prstGeom prst="straightConnector1">
            <a:avLst/>
          </a:prstGeom>
          <a:ln w="254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9014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pPr/>
              <a:t>9</a:t>
            </a:fld>
            <a:endParaRPr lang="en-US" dirty="0"/>
          </a:p>
        </p:txBody>
      </p:sp>
      <p:sp>
        <p:nvSpPr>
          <p:cNvPr id="793602" name="Rectangle 2"/>
          <p:cNvSpPr>
            <a:spLocks noGrp="1" noChangeArrowheads="1"/>
          </p:cNvSpPr>
          <p:nvPr>
            <p:ph type="title"/>
          </p:nvPr>
        </p:nvSpPr>
        <p:spPr/>
        <p:txBody>
          <a:bodyPr/>
          <a:lstStyle/>
          <a:p>
            <a:r>
              <a:rPr lang="en-US" dirty="0" smtClean="0"/>
              <a:t>Solution: Extend </a:t>
            </a:r>
            <a:r>
              <a:rPr lang="en-US" dirty="0"/>
              <a:t>ArrayList&lt;T&gt;</a:t>
            </a:r>
          </a:p>
        </p:txBody>
      </p:sp>
      <p:sp>
        <p:nvSpPr>
          <p:cNvPr id="18" name="Rectangle 17"/>
          <p:cNvSpPr>
            <a:spLocks noChangeArrowheads="1"/>
          </p:cNvSpPr>
          <p:nvPr/>
        </p:nvSpPr>
        <p:spPr bwMode="auto">
          <a:xfrm>
            <a:off x="569912" y="1542395"/>
            <a:ext cx="11049000" cy="440120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fr-FR" sz="2800" b="1" noProof="1">
                <a:solidFill>
                  <a:srgbClr val="FBEEDC"/>
                </a:solidFill>
                <a:effectLst>
                  <a:outerShdw blurRad="38100" dist="38100" dir="2700000" algn="tl">
                    <a:srgbClr val="000000">
                      <a:alpha val="43137"/>
                    </a:srgbClr>
                  </a:outerShdw>
                </a:effectLst>
                <a:latin typeface="Consolas" pitchFamily="49" charset="0"/>
              </a:rPr>
              <a:t>public class ExtendedArrayList&lt;</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T</a:t>
            </a:r>
            <a:r>
              <a:rPr lang="fr-FR" sz="2800" b="1" noProof="1">
                <a:solidFill>
                  <a:srgbClr val="FBEEDC"/>
                </a:solidFill>
                <a:effectLst>
                  <a:outerShdw blurRad="38100" dist="38100" dir="2700000" algn="tl">
                    <a:srgbClr val="000000">
                      <a:alpha val="43137"/>
                    </a:srgbClr>
                  </a:outerShdw>
                </a:effectLst>
                <a:latin typeface="Consolas" pitchFamily="49" charset="0"/>
              </a:rPr>
              <a:t>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extends Comparable&lt;T&gt;</a:t>
            </a:r>
            <a:r>
              <a:rPr lang="fr-FR" sz="2800" b="1" noProof="1">
                <a:solidFill>
                  <a:srgbClr val="FBEEDC"/>
                </a:solidFill>
                <a:effectLst>
                  <a:outerShdw blurRad="38100" dist="38100" dir="2700000" algn="tl">
                    <a:srgbClr val="000000">
                      <a:alpha val="43137"/>
                    </a:srgbClr>
                  </a:outerShdw>
                </a:effectLst>
                <a:latin typeface="Consolas" pitchFamily="49" charset="0"/>
              </a:rPr>
              <a:t>&gt; </a:t>
            </a:r>
            <a:r>
              <a:rPr lang="fr-FR" sz="2800" b="1" noProof="1">
                <a:solidFill>
                  <a:schemeClr val="tx2">
                    <a:lumMod val="75000"/>
                  </a:schemeClr>
                </a:solidFill>
                <a:effectLst>
                  <a:outerShdw blurRad="38100" dist="38100" dir="2700000" algn="tl">
                    <a:srgbClr val="000000">
                      <a:alpha val="43137"/>
                    </a:srgbClr>
                  </a:outerShdw>
                </a:effectLst>
                <a:latin typeface="Consolas" pitchFamily="49" charset="0"/>
              </a:rPr>
              <a:t>extends ArrayList&lt;T&gt; </a:t>
            </a:r>
            <a:r>
              <a:rPr lang="fr-FR"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endParaRPr lang="en-US" sz="2800" b="1" noProof="1" smtClean="0">
              <a:solidFill>
                <a:srgbClr val="FBEEDC"/>
              </a:solidFill>
              <a:effectLst>
                <a:outerShdw blurRad="38100" dist="38100" dir="2700000" algn="tl">
                  <a:srgbClr val="000000">
                    <a:alpha val="43137"/>
                  </a:srgbClr>
                </a:outerShdw>
              </a:effectLst>
              <a:latin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rPr>
              <a:t>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max()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TODO:</a:t>
            </a:r>
            <a:r>
              <a:rPr lang="en-US" sz="2800" b="1" noProof="1" smtClean="0">
                <a:solidFill>
                  <a:srgbClr val="FBEEDC"/>
                </a:solidFill>
                <a:effectLst>
                  <a:outerShdw blurRad="38100" dist="38100" dir="2700000" algn="tl">
                    <a:srgbClr val="000000">
                      <a:alpha val="43137"/>
                    </a:srgbClr>
                  </a:outerShdw>
                </a:effectLst>
                <a:latin typeface="Consolas" pitchFamily="49" charset="0"/>
              </a:rPr>
              <a:t> Add buisnes logic for finding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max</a:t>
            </a:r>
            <a:r>
              <a:rPr lang="en-US" sz="2800" b="1" noProof="1" smtClean="0">
                <a:solidFill>
                  <a:srgbClr val="FBEEDC"/>
                </a:solidFill>
                <a:effectLst>
                  <a:outerShdw blurRad="38100" dist="38100" dir="2700000" algn="tl">
                    <a:srgbClr val="000000">
                      <a:alpha val="43137"/>
                    </a:srgbClr>
                  </a:outerShdw>
                </a:effectLst>
                <a:latin typeface="Consolas" pitchFamily="49" charset="0"/>
              </a:rPr>
              <a:t> element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rPr>
              <a:t>public 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min()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TODO</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rPr>
              <a:t> Add buisnes logic for finding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rPr>
              <a:t>min</a:t>
            </a:r>
            <a:r>
              <a:rPr lang="en-US" sz="2800" b="1" noProof="1" smtClean="0">
                <a:solidFill>
                  <a:srgbClr val="FBEEDC"/>
                </a:solidFill>
                <a:effectLst>
                  <a:outerShdw blurRad="38100" dist="38100" dir="2700000" algn="tl">
                    <a:srgbClr val="000000">
                      <a:alpha val="43137"/>
                    </a:srgbClr>
                  </a:outerShdw>
                </a:effectLst>
                <a:latin typeface="Consolas" pitchFamily="49" charset="0"/>
              </a:rPr>
              <a:t> element</a:t>
            </a:r>
            <a:endParaRPr lang="en-US" sz="2800" b="1" noProof="1">
              <a:solidFill>
                <a:srgbClr val="FBEEDC"/>
              </a:solidFill>
              <a:effectLst>
                <a:outerShdw blurRad="38100" dist="38100" dir="2700000" algn="tl">
                  <a:srgbClr val="000000">
                    <a:alpha val="43137"/>
                  </a:srgbClr>
                </a:outerShdw>
              </a:effectLst>
              <a:latin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196804416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2274</Words>
  <Application>Microsoft Office PowerPoint</Application>
  <PresentationFormat>Custom</PresentationFormat>
  <Paragraphs>354</Paragraphs>
  <Slides>35</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Consolas</vt:lpstr>
      <vt:lpstr>Noto Sans Symbols</vt:lpstr>
      <vt:lpstr>Wingdings</vt:lpstr>
      <vt:lpstr>Wingdings 2</vt:lpstr>
      <vt:lpstr>SoftUni 16x9</vt:lpstr>
      <vt:lpstr>OCP and Liskov Principles</vt:lpstr>
      <vt:lpstr>Table of Contents</vt:lpstr>
      <vt:lpstr>Questions</vt:lpstr>
      <vt:lpstr>Open/Closed Principle</vt:lpstr>
      <vt:lpstr>What is Open/Closed? </vt:lpstr>
      <vt:lpstr>Extensibility</vt:lpstr>
      <vt:lpstr>Reusability</vt:lpstr>
      <vt:lpstr>Problem: Extend ArrayList&lt;T&gt;</vt:lpstr>
      <vt:lpstr>Solution: Extend ArrayList&lt;T&gt;</vt:lpstr>
      <vt:lpstr>Open/Closed Principle (OCP)</vt:lpstr>
      <vt:lpstr>Problem: Stream Progress Info</vt:lpstr>
      <vt:lpstr>Solution: Stream Progress Info</vt:lpstr>
      <vt:lpstr>Solution: Stream Progress Info (2)</vt:lpstr>
      <vt:lpstr>OCP – Violations</vt:lpstr>
      <vt:lpstr>Problem: Graphic Editor</vt:lpstr>
      <vt:lpstr>Solution: Graphic Editor</vt:lpstr>
      <vt:lpstr>OCP – Solutions</vt:lpstr>
      <vt:lpstr>Open/Closed Principle</vt:lpstr>
      <vt:lpstr>Liskov Substitution Principle</vt:lpstr>
      <vt:lpstr>What is Liskov Substitution? </vt:lpstr>
      <vt:lpstr>Liskov Substitution Principle (LSP)</vt:lpstr>
      <vt:lpstr>Problem: Detail Printer </vt:lpstr>
      <vt:lpstr>Solution: Detail Printer</vt:lpstr>
      <vt:lpstr>Solution: Detail Printer (2)</vt:lpstr>
      <vt:lpstr>Solution: Detail Printer (3)</vt:lpstr>
      <vt:lpstr>LSP Relationship</vt:lpstr>
      <vt:lpstr>OCP vs LSP</vt:lpstr>
      <vt:lpstr>LSP – Violations</vt:lpstr>
      <vt:lpstr>Problem: Square</vt:lpstr>
      <vt:lpstr>OCP – Solutions</vt:lpstr>
      <vt:lpstr>Liskov Substitution Principle</vt:lpstr>
      <vt:lpstr>Summary</vt:lpstr>
      <vt:lpstr>OOP Advanced – OCP and LSP</vt:lpstr>
      <vt:lpstr>License</vt:lpstr>
      <vt:lpstr>Free Trainings @ Software University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Types in OOP</dc:title>
  <dc:subject>C# Basics Course</dc:subject>
  <dc:creator/>
  <cp:keywords>Other Types, Enumerations, Structures, Generics, Attributes, OOP, programming, course, SoftUni, Software University, SOLID principles</cp:keywords>
  <dc:description>Software University Foundation - http://softuni.org</dc:description>
  <cp:lastModifiedBy/>
  <cp:revision>1</cp:revision>
  <dcterms:created xsi:type="dcterms:W3CDTF">2014-01-02T17:00:34Z</dcterms:created>
  <dcterms:modified xsi:type="dcterms:W3CDTF">2017-04-04T10:26:43Z</dcterms:modified>
  <cp:category>programming, software engineering, Java, OOP Advanced, SOLID</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