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</p:sldMasterIdLst>
  <p:notesMasterIdLst>
    <p:notesMasterId r:id="rId54"/>
  </p:notesMasterIdLst>
  <p:handoutMasterIdLst>
    <p:handoutMasterId r:id="rId55"/>
  </p:handoutMasterIdLst>
  <p:sldIdLst>
    <p:sldId id="394" r:id="rId4"/>
    <p:sldId id="523" r:id="rId5"/>
    <p:sldId id="734" r:id="rId6"/>
    <p:sldId id="740" r:id="rId7"/>
    <p:sldId id="768" r:id="rId8"/>
    <p:sldId id="769" r:id="rId9"/>
    <p:sldId id="770" r:id="rId10"/>
    <p:sldId id="742" r:id="rId11"/>
    <p:sldId id="743" r:id="rId12"/>
    <p:sldId id="760" r:id="rId13"/>
    <p:sldId id="761" r:id="rId14"/>
    <p:sldId id="771" r:id="rId15"/>
    <p:sldId id="747" r:id="rId16"/>
    <p:sldId id="748" r:id="rId17"/>
    <p:sldId id="756" r:id="rId18"/>
    <p:sldId id="757" r:id="rId19"/>
    <p:sldId id="762" r:id="rId20"/>
    <p:sldId id="788" r:id="rId21"/>
    <p:sldId id="764" r:id="rId22"/>
    <p:sldId id="765" r:id="rId23"/>
    <p:sldId id="736" r:id="rId24"/>
    <p:sldId id="758" r:id="rId25"/>
    <p:sldId id="759" r:id="rId26"/>
    <p:sldId id="767" r:id="rId27"/>
    <p:sldId id="766" r:id="rId28"/>
    <p:sldId id="772" r:id="rId29"/>
    <p:sldId id="773" r:id="rId30"/>
    <p:sldId id="774" r:id="rId31"/>
    <p:sldId id="789" r:id="rId32"/>
    <p:sldId id="753" r:id="rId33"/>
    <p:sldId id="775" r:id="rId34"/>
    <p:sldId id="707" r:id="rId35"/>
    <p:sldId id="776" r:id="rId36"/>
    <p:sldId id="777" r:id="rId37"/>
    <p:sldId id="785" r:id="rId38"/>
    <p:sldId id="755" r:id="rId39"/>
    <p:sldId id="781" r:id="rId40"/>
    <p:sldId id="786" r:id="rId41"/>
    <p:sldId id="731" r:id="rId42"/>
    <p:sldId id="732" r:id="rId43"/>
    <p:sldId id="778" r:id="rId44"/>
    <p:sldId id="780" r:id="rId45"/>
    <p:sldId id="779" r:id="rId46"/>
    <p:sldId id="782" r:id="rId47"/>
    <p:sldId id="787" r:id="rId48"/>
    <p:sldId id="783" r:id="rId49"/>
    <p:sldId id="591" r:id="rId50"/>
    <p:sldId id="784" r:id="rId51"/>
    <p:sldId id="741" r:id="rId52"/>
    <p:sldId id="393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F8F2E6"/>
    <a:srgbClr val="767691"/>
    <a:srgbClr val="D2A010"/>
    <a:srgbClr val="C6C0AA"/>
    <a:srgbClr val="F9F0AB"/>
    <a:srgbClr val="F9E6AB"/>
    <a:srgbClr val="F9FAAB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 autoAdjust="0"/>
    <p:restoredTop sz="94660" autoAdjust="0"/>
  </p:normalViewPr>
  <p:slideViewPr>
    <p:cSldViewPr>
      <p:cViewPr varScale="1">
        <p:scale>
          <a:sx n="64" d="100"/>
          <a:sy n="64" d="100"/>
        </p:scale>
        <p:origin x="336" y="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7AD2C1E0-2960-4679-86AC-EF162CD5092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033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5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0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1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/>
              <a:t>Using Streams, Files</a:t>
            </a:r>
            <a:r>
              <a:rPr lang="en-US" sz="3000"/>
              <a:t>, Serialization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1" y="3886200"/>
            <a:ext cx="2064163" cy="22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45200" y="3921176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23" y="4117433"/>
            <a:ext cx="4117988" cy="2039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write all its content 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skipping any punctuation</a:t>
            </a:r>
            <a:r>
              <a:rPr lang="en-US" dirty="0"/>
              <a:t> (skip ',', '.', '!', '?')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89012" y="3544742"/>
            <a:ext cx="10166401" cy="1941658"/>
            <a:chOff x="513188" y="4470398"/>
            <a:chExt cx="1061906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5116656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513188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effectLst/>
                </a:rPr>
                <a:t>In fair Verona, where we lay our scene.</a:t>
              </a:r>
              <a:endParaRPr lang="bg-BG" sz="28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243870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effectLst/>
                </a:rPr>
                <a:t>In fair Verona where we lay our scene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4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828800"/>
            <a:ext cx="10121255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String </a:t>
            </a:r>
            <a:r>
              <a:rPr lang="en-GB" sz="2800" dirty="0" err="1"/>
              <a:t>inputPath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sz="2800" dirty="0"/>
              <a:t>;</a:t>
            </a:r>
          </a:p>
          <a:p>
            <a:r>
              <a:rPr lang="en-GB" sz="2800" dirty="0"/>
              <a:t>String </a:t>
            </a:r>
            <a:r>
              <a:rPr lang="en-GB" sz="2800" dirty="0" err="1"/>
              <a:t>outputPath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"D:\\output.txt"</a:t>
            </a:r>
            <a:r>
              <a:rPr lang="en-GB" sz="2800" dirty="0"/>
              <a:t>;</a:t>
            </a:r>
          </a:p>
          <a:p>
            <a:endParaRPr lang="en-GB" sz="2800" dirty="0"/>
          </a:p>
          <a:p>
            <a:r>
              <a:rPr lang="en-GB" sz="2800" dirty="0"/>
              <a:t>List&lt;Character&gt; symbols = new </a:t>
            </a:r>
            <a:r>
              <a:rPr lang="en-GB" sz="2800" dirty="0" err="1"/>
              <a:t>ArrayList</a:t>
            </a:r>
            <a:r>
              <a:rPr lang="en-GB" sz="2800" dirty="0"/>
              <a:t>&lt;&gt;();</a:t>
            </a:r>
          </a:p>
          <a:p>
            <a:r>
              <a:rPr lang="en-GB" sz="2800" dirty="0" err="1"/>
              <a:t>Collections.addAll</a:t>
            </a:r>
            <a:r>
              <a:rPr lang="en-GB" sz="2800" dirty="0"/>
              <a:t>(symbols, '.', ',', '!', '?');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 continues…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0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a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574972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(InputStream in = new FileInputStream(</a:t>
            </a:r>
            <a:r>
              <a:rPr lang="en-GB" dirty="0" err="1"/>
              <a:t>inputPath</a:t>
            </a:r>
            <a:r>
              <a:rPr lang="en-GB" dirty="0"/>
              <a:t>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OutputStream</a:t>
            </a:r>
            <a:r>
              <a:rPr lang="en-GB" dirty="0"/>
              <a:t> out =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FileOutputStream(</a:t>
            </a:r>
            <a:r>
              <a:rPr lang="en-GB" dirty="0" err="1"/>
              <a:t>outputPath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0;</a:t>
            </a:r>
          </a:p>
          <a:p>
            <a:r>
              <a:rPr lang="en-GB" dirty="0"/>
              <a:t>  while ((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in.read</a:t>
            </a:r>
            <a:r>
              <a:rPr lang="en-GB" dirty="0"/>
              <a:t>()) &gt;= 0) {</a:t>
            </a:r>
          </a:p>
          <a:p>
            <a:r>
              <a:rPr lang="en-GB" dirty="0"/>
              <a:t>    if (!</a:t>
            </a:r>
            <a:r>
              <a:rPr lang="en-GB" dirty="0" err="1"/>
              <a:t>symbols.contains</a:t>
            </a:r>
            <a:r>
              <a:rPr lang="en-GB" dirty="0"/>
              <a:t>((char)</a:t>
            </a:r>
            <a:r>
              <a:rPr lang="en-GB" dirty="0" err="1"/>
              <a:t>oneByte</a:t>
            </a:r>
            <a:r>
              <a:rPr lang="en-GB" dirty="0"/>
              <a:t>)) {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 err="1"/>
              <a:t>oneByte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// TODO: handle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1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Byte, Character</a:t>
            </a:r>
          </a:p>
        </p:txBody>
      </p:sp>
      <p:pic>
        <p:nvPicPr>
          <p:cNvPr id="5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41" y="1981200"/>
            <a:ext cx="4865943" cy="2409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994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 </a:t>
            </a:r>
            <a:r>
              <a:rPr lang="en-US" dirty="0"/>
              <a:t>from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InputStream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OutputStream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6446" y="3423372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InputStream</a:t>
            </a:r>
            <a:endParaRPr lang="bg-BG" sz="3600" b="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6446" y="509529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OutputStream</a:t>
            </a:r>
            <a:endParaRPr lang="bg-BG" sz="3600" b="0" dirty="0">
              <a:effectLst/>
            </a:endParaRPr>
          </a:p>
        </p:txBody>
      </p:sp>
      <p:graphicFrame>
        <p:nvGraphicFramePr>
          <p:cNvPr id="1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672088"/>
              </p:ext>
            </p:extLst>
          </p:nvPr>
        </p:nvGraphicFramePr>
        <p:xfrm>
          <a:off x="4296660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Down Arrow 1"/>
          <p:cNvSpPr/>
          <p:nvPr/>
        </p:nvSpPr>
        <p:spPr>
          <a:xfrm rot="10800000">
            <a:off x="5066114" y="4078257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939313"/>
              </p:ext>
            </p:extLst>
          </p:nvPr>
        </p:nvGraphicFramePr>
        <p:xfrm>
          <a:off x="4296660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52059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556246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8308846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113033" y="5229516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0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232E-6 7.40741E-7 L 0.1500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7.40741E-7 L 0.29382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0046 L 0.440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bytes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space or new line as it is</a:t>
            </a:r>
            <a:r>
              <a:rPr lang="en-US" dirty="0"/>
              <a:t>, e.g. as a space or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Copy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2812" y="3321403"/>
            <a:ext cx="10242600" cy="2469797"/>
            <a:chOff x="912812" y="3473803"/>
            <a:chExt cx="10242600" cy="2469797"/>
          </a:xfrm>
        </p:grpSpPr>
        <p:grpSp>
          <p:nvGrpSpPr>
            <p:cNvPr id="19" name="Group 18"/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9" name="Arrow: Right 8"/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8" name="Text Placeholder 5"/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effectLst/>
                  </a:rPr>
                  <a:t>In fair Verona, where we lay our scene.</a:t>
                </a:r>
                <a:endParaRPr lang="bg-BG" sz="2800" b="0" dirty="0">
                  <a:effectLst/>
                </a:endParaRPr>
              </a:p>
            </p:txBody>
          </p:sp>
          <p:sp>
            <p:nvSpPr>
              <p:cNvPr id="11" name="Text Placeholder 5"/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effectLst/>
                  </a:rPr>
                  <a:t>84119111 10411111711510110411</a:t>
                </a:r>
                <a:r>
                  <a:rPr lang="en-GB" sz="2800" dirty="0"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effectLst/>
                  </a:rPr>
                  <a:t>73110 10297105114 861011141111109744 1</a:t>
                </a:r>
                <a:r>
                  <a:rPr lang="en-GB" sz="2800" dirty="0">
                    <a:effectLst/>
                  </a:rPr>
                  <a:t>…</a:t>
                </a:r>
                <a:endParaRPr lang="bg-BG" sz="2800" dirty="0">
                  <a:effectLst/>
                </a:endParaRPr>
              </a:p>
            </p:txBody>
          </p:sp>
        </p:grp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6203778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T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6932612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w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7661446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o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6786082" y="4114010"/>
              <a:ext cx="375130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7173658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770812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8380412" y="4114010"/>
              <a:ext cx="187565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8481480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space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96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0;</a:t>
            </a:r>
          </a:p>
          <a:p>
            <a:r>
              <a:rPr lang="en-GB" sz="2800" dirty="0"/>
              <a:t>while ((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in.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) &gt;= 0) {</a:t>
            </a:r>
          </a:p>
          <a:p>
            <a:r>
              <a:rPr lang="en-GB" sz="2800" dirty="0"/>
              <a:t>  if (</a:t>
            </a:r>
            <a:r>
              <a:rPr lang="en-GB" sz="2800" dirty="0" err="1"/>
              <a:t>oneByte</a:t>
            </a:r>
            <a:r>
              <a:rPr lang="en-GB" sz="2800" dirty="0"/>
              <a:t> == 10 || </a:t>
            </a:r>
            <a:r>
              <a:rPr lang="en-GB" sz="2800" dirty="0" err="1"/>
              <a:t>oneByte</a:t>
            </a:r>
            <a:r>
              <a:rPr lang="en-GB" sz="2800" dirty="0"/>
              <a:t> == 32)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oneByte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} else {</a:t>
            </a:r>
          </a:p>
          <a:p>
            <a:r>
              <a:rPr lang="en-GB" sz="2800" dirty="0"/>
              <a:t>    String digits = </a:t>
            </a:r>
            <a:r>
              <a:rPr lang="en-GB" sz="2800" dirty="0" err="1"/>
              <a:t>String.valueOf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for (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0; </a:t>
            </a:r>
            <a:r>
              <a:rPr lang="en-GB" sz="2800" dirty="0" err="1"/>
              <a:t>i</a:t>
            </a:r>
            <a:r>
              <a:rPr lang="en-GB" sz="2800" dirty="0"/>
              <a:t> &lt; </a:t>
            </a:r>
            <a:r>
              <a:rPr lang="en-GB" sz="2800" dirty="0" err="1"/>
              <a:t>digits.length</a:t>
            </a:r>
            <a:r>
              <a:rPr lang="en-GB" sz="2800" dirty="0"/>
              <a:t>(); </a:t>
            </a:r>
            <a:r>
              <a:rPr lang="en-GB" sz="2800" dirty="0" err="1"/>
              <a:t>i</a:t>
            </a:r>
            <a:r>
              <a:rPr lang="en-GB" sz="2800" dirty="0"/>
              <a:t>++)</a:t>
            </a:r>
          </a:p>
          <a:p>
            <a:r>
              <a:rPr lang="en-GB" sz="2800" dirty="0"/>
              <a:t>  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digits.charAt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1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noProof="1"/>
              <a:t>All character streams descend from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95684" y="4095763"/>
            <a:ext cx="10121255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 err="1"/>
              <a:t>FileReader</a:t>
            </a:r>
            <a:r>
              <a:rPr lang="en-GB" sz="3200" dirty="0"/>
              <a:t> reader = 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FileReader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4841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wrappers</a:t>
            </a:r>
            <a:r>
              <a:rPr lang="en-GB" dirty="0"/>
              <a:t>" for byte streams.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374721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/>
              <a:t>Scanner reader = </a:t>
            </a:r>
          </a:p>
          <a:p>
            <a:r>
              <a:rPr lang="en-GB" sz="3200" dirty="0"/>
              <a:t>  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Scanner(</a:t>
            </a:r>
            <a:r>
              <a:rPr lang="en-GB" sz="3200" dirty="0"/>
              <a:t>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76361" y="2971800"/>
            <a:ext cx="2071652" cy="1163418"/>
          </a:xfrm>
          <a:prstGeom prst="wedgeRoundRectCallout">
            <a:avLst>
              <a:gd name="adj1" fmla="val -80398"/>
              <a:gd name="adj2" fmla="val 111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Wrapping a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81012" y="3620942"/>
            <a:ext cx="10350600" cy="1941658"/>
            <a:chOff x="882601" y="4470398"/>
            <a:chExt cx="1035060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</a:t>
              </a:r>
              <a:r>
                <a:rPr lang="en-US" sz="2800" dirty="0">
                  <a:effectLst/>
                </a:rPr>
                <a:t> households,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22</a:t>
              </a:r>
              <a:r>
                <a:rPr lang="en-US" sz="2800" dirty="0">
                  <a:effectLst/>
                </a:rPr>
                <a:t> alike in 3nity,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53201" y="4470398"/>
              <a:ext cx="4680000" cy="19416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b="0" dirty="0">
                  <a:effectLst/>
                </a:rPr>
                <a:t>2</a:t>
              </a:r>
            </a:p>
            <a:p>
              <a:pPr fontAlgn="t"/>
              <a:r>
                <a:rPr lang="en-GB" sz="2800" b="0" dirty="0">
                  <a:effectLst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1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Closing a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17308"/>
            <a:ext cx="1012125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</a:t>
            </a:r>
          </a:p>
          <a:p>
            <a:r>
              <a:rPr lang="en-GB" dirty="0"/>
              <a:t>    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dirty="0"/>
              <a:t>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endParaRPr lang="en-GB" dirty="0"/>
          </a:p>
          <a:p>
            <a:r>
              <a:rPr lang="en-GB" dirty="0" err="1"/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     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</a:t>
            </a:r>
            <a:r>
              <a:rPr lang="en-GB" dirty="0"/>
              <a:t>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endParaRPr lang="en-GB" dirty="0"/>
          </a:p>
          <a:p>
            <a:r>
              <a:rPr lang="en-GB" dirty="0"/>
              <a:t>while (</a:t>
            </a:r>
            <a:r>
              <a:rPr lang="en-GB" dirty="0" err="1"/>
              <a:t>scanner.hasNext</a:t>
            </a:r>
            <a:r>
              <a:rPr lang="en-GB" dirty="0"/>
              <a:t>()) {</a:t>
            </a:r>
          </a:p>
          <a:p>
            <a:r>
              <a:rPr lang="en-GB" dirty="0"/>
              <a:t>  if (</a:t>
            </a:r>
            <a:r>
              <a:rPr lang="en-GB" dirty="0" err="1"/>
              <a:t>scanner.hasNextInt</a:t>
            </a:r>
            <a:r>
              <a:rPr lang="en-GB" dirty="0"/>
              <a:t>())</a:t>
            </a:r>
          </a:p>
          <a:p>
            <a:r>
              <a:rPr lang="en-GB" dirty="0"/>
              <a:t>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/>
              <a:t>(</a:t>
            </a:r>
            <a:r>
              <a:rPr lang="en-GB" dirty="0" err="1"/>
              <a:t>scanner.nextInt</a:t>
            </a:r>
            <a:r>
              <a:rPr lang="en-GB" dirty="0"/>
              <a:t>());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scanner.next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48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839004" y="304810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067604" y="304810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455102"/>
              </p:ext>
            </p:extLst>
          </p:nvPr>
        </p:nvGraphicFramePr>
        <p:xfrm>
          <a:off x="2112054" y="358467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 rot="10800000">
            <a:off x="2416854" y="436165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01072" y="423596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426885"/>
              </p:ext>
            </p:extLst>
          </p:nvPr>
        </p:nvGraphicFramePr>
        <p:xfrm>
          <a:off x="206760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8805" y="519178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69972"/>
              </p:ext>
            </p:extLst>
          </p:nvPr>
        </p:nvGraphicFramePr>
        <p:xfrm>
          <a:off x="3964630" y="521611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1128"/>
              </p:ext>
            </p:extLst>
          </p:nvPr>
        </p:nvGraphicFramePr>
        <p:xfrm>
          <a:off x="5769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269007"/>
              </p:ext>
            </p:extLst>
          </p:nvPr>
        </p:nvGraphicFramePr>
        <p:xfrm>
          <a:off x="7674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85313"/>
              </p:ext>
            </p:extLst>
          </p:nvPr>
        </p:nvGraphicFramePr>
        <p:xfrm>
          <a:off x="95034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information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chunks</a:t>
            </a:r>
          </a:p>
          <a:p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boost performance</a:t>
            </a:r>
            <a:endParaRPr lang="en-US" dirty="0"/>
          </a:p>
          <a:p>
            <a:endParaRPr lang="bg-BG" dirty="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297831" y="5042121"/>
            <a:ext cx="3505200" cy="871137"/>
          </a:xfrm>
          <a:prstGeom prst="wedgeRoundRectCallout">
            <a:avLst>
              <a:gd name="adj1" fmla="val -90924"/>
              <a:gd name="adj2" fmla="val -3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Reduces the number of interactions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6145E-6 -2.96296E-6 L 0.15004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-2.96296E-6 L 0.29383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7 L 0.44022 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7 L 0.58765 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all lines which number is divisible by 3</a:t>
            </a:r>
            <a:r>
              <a:rPr lang="en-US" dirty="0"/>
              <a:t> 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one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9868" y="3140167"/>
            <a:ext cx="9176544" cy="2803433"/>
            <a:chOff x="1022899" y="4113384"/>
            <a:chExt cx="9176544" cy="2803433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1022899" y="4113384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effectLst/>
                </a:rPr>
                <a:t>Two households, both alike in dignity,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From ancient grudge break to new mutiny…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95268" y="4935617"/>
              <a:ext cx="3604175" cy="1081245"/>
              <a:chOff x="3994082" y="5480646"/>
              <a:chExt cx="3604175" cy="1081245"/>
            </a:xfrm>
          </p:grpSpPr>
          <p:sp>
            <p:nvSpPr>
              <p:cNvPr id="12" name="Arrow: Down 11"/>
              <p:cNvSpPr/>
              <p:nvPr/>
            </p:nvSpPr>
            <p:spPr>
              <a:xfrm rot="16200000">
                <a:off x="5599188" y="5697032"/>
                <a:ext cx="501069" cy="642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4082" y="5480646"/>
                <a:ext cx="1080000" cy="1081245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6518257" y="548189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056312" y="2651067"/>
            <a:ext cx="1447800" cy="682751"/>
          </a:xfrm>
          <a:prstGeom prst="wedgeRoundRectCallout">
            <a:avLst>
              <a:gd name="adj1" fmla="val -61065"/>
              <a:gd name="adj2" fmla="val 63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Lines start at 1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66800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 in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(new FileReader(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FileWriter(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counter = 1;</a:t>
            </a:r>
          </a:p>
          <a:p>
            <a:r>
              <a:rPr lang="en-GB" dirty="0"/>
              <a:t>  String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(line != null) {</a:t>
            </a:r>
          </a:p>
          <a:p>
            <a:r>
              <a:rPr lang="en-GB" dirty="0"/>
              <a:t>    if (counter % 3 == 0)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(line)</a:t>
            </a:r>
            <a:r>
              <a:rPr lang="en-GB" dirty="0"/>
              <a:t>;</a:t>
            </a:r>
          </a:p>
          <a:p>
            <a:r>
              <a:rPr lang="en-GB" dirty="0"/>
              <a:t>    counter++;</a:t>
            </a:r>
          </a:p>
          <a:p>
            <a:r>
              <a:rPr lang="en-GB" dirty="0"/>
              <a:t>   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// Catch Exception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Standard Input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I/O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89012" y="3514053"/>
            <a:ext cx="1012125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noProof="0" dirty="0"/>
              <a:t>Scanner scanner = new Scanner(</a:t>
            </a:r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System.in</a:t>
            </a:r>
            <a:r>
              <a:rPr lang="en-GB" noProof="0" dirty="0"/>
              <a:t>);</a:t>
            </a:r>
          </a:p>
          <a:p>
            <a:r>
              <a:rPr lang="en-GB" noProof="0" dirty="0"/>
              <a:t>String line = scanner.nextLine();</a:t>
            </a:r>
          </a:p>
          <a:p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System.out</a:t>
            </a:r>
            <a:r>
              <a:rPr lang="en-GB" noProof="0" dirty="0"/>
              <a:t>.println(line);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295775"/>
            <a:ext cx="4254824" cy="1876425"/>
          </a:xfrm>
          <a:prstGeom prst="rect">
            <a:avLst/>
          </a:prstGeo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18412" y="2253781"/>
            <a:ext cx="2667000" cy="869412"/>
          </a:xfrm>
          <a:prstGeom prst="wedgeRoundRectCallout">
            <a:avLst>
              <a:gd name="adj1" fmla="val -73676"/>
              <a:gd name="adj2" fmla="val 1081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Input Stream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132012" y="5265177"/>
            <a:ext cx="2667000" cy="869412"/>
          </a:xfrm>
          <a:prstGeom prst="wedgeRoundRectCallout">
            <a:avLst>
              <a:gd name="adj1" fmla="val -48454"/>
              <a:gd name="adj2" fmla="val -109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Output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071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Basic Stream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29" y="2458479"/>
            <a:ext cx="2580579" cy="1278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2" descr="https://www.pehub.com/wp-content/uploads/2014/03/data-stream-shutterstock_1047832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1594" y="2458479"/>
            <a:ext cx="2286000" cy="1278106"/>
          </a:xfrm>
          <a:prstGeom prst="roundRect">
            <a:avLst>
              <a:gd name="adj" fmla="val 41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64086" y="1383945"/>
            <a:ext cx="4476564" cy="3721455"/>
            <a:chOff x="3599048" y="1383945"/>
            <a:chExt cx="4476564" cy="3721455"/>
          </a:xfrm>
        </p:grpSpPr>
        <p:pic>
          <p:nvPicPr>
            <p:cNvPr id="15364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4" y="24384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2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8" name="Picture 8" descr="Image result for filepath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817" y="1383945"/>
              <a:ext cx="1902795" cy="1905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870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7295" y="1828800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D:\input.txt</a:t>
            </a:r>
            <a:endParaRPr lang="bg-BG" sz="200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7295" y="3261663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Path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path</a:t>
            </a:r>
            <a:r>
              <a:rPr lang="en-GB" sz="2800" dirty="0">
                <a:effectLst/>
              </a:rPr>
              <a:t> =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GB" sz="2800" dirty="0">
                <a:effectLst/>
              </a:rPr>
              <a:t>("D:\\input.txt");</a:t>
            </a:r>
            <a:endParaRPr lang="bg-BG" sz="20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12" y="1981200"/>
            <a:ext cx="2171700" cy="31337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51672" y="4343786"/>
            <a:ext cx="4842940" cy="1980814"/>
            <a:chOff x="2936975" y="1295400"/>
            <a:chExt cx="6439513" cy="310040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28" name="Rectangle: Rounded Corners 27"/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9" name="Straight Arrow Connector 18"/>
            <p:cNvCxnSpPr>
              <a:cxnSpLocks/>
              <a:stCxn id="29" idx="3"/>
              <a:endCxn id="2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7" idx="5"/>
              <a:endCxn id="21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/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848080" y="4388422"/>
            <a:ext cx="1910112" cy="511798"/>
          </a:xfrm>
          <a:prstGeom prst="wedgeRoundRectCallout">
            <a:avLst>
              <a:gd name="adj1" fmla="val 85381"/>
              <a:gd name="adj2" fmla="val 12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folder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4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 methods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090751"/>
            <a:ext cx="102108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Path </a:t>
            </a:r>
            <a:r>
              <a:rPr lang="en-US" sz="3200" dirty="0" err="1">
                <a:effectLst/>
              </a:rPr>
              <a:t>path</a:t>
            </a:r>
            <a:r>
              <a:rPr lang="en-US" sz="3200" dirty="0">
                <a:effectLst/>
              </a:rPr>
              <a:t> = </a:t>
            </a:r>
            <a:r>
              <a:rPr lang="en-US" sz="3200" dirty="0" err="1">
                <a:effectLst/>
              </a:rPr>
              <a:t>Paths.get</a:t>
            </a:r>
            <a:r>
              <a:rPr lang="en-US" sz="3200" dirty="0">
                <a:effectLst/>
              </a:rPr>
              <a:t>("D:\\input.txt");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try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BufferedReader</a:t>
            </a:r>
            <a:r>
              <a:rPr lang="en-US" sz="3200" dirty="0">
                <a:effectLst/>
              </a:rPr>
              <a:t> reader =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	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Files.newBufferedReader</a:t>
            </a:r>
            <a:r>
              <a:rPr lang="en-US" sz="3200" dirty="0">
                <a:effectLst/>
              </a:rPr>
              <a:t>(path)) {</a:t>
            </a:r>
          </a:p>
          <a:p>
            <a:r>
              <a:rPr lang="en-US" sz="3200" dirty="0">
                <a:effectLst/>
              </a:rPr>
              <a:t>  // TODO: work with file</a:t>
            </a:r>
          </a:p>
          <a:p>
            <a:r>
              <a:rPr lang="en-US" sz="3200" dirty="0">
                <a:effectLst/>
              </a:rPr>
              <a:t>}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catch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IOException</a:t>
            </a:r>
            <a:r>
              <a:rPr lang="en-US" sz="3200" dirty="0">
                <a:effectLst/>
              </a:rPr>
              <a:t> e) {</a:t>
            </a:r>
          </a:p>
          <a:p>
            <a:r>
              <a:rPr lang="en-US" sz="3200" dirty="0">
                <a:effectLst/>
              </a:rPr>
              <a:t>  // TODO: handle exception</a:t>
            </a:r>
          </a:p>
          <a:p>
            <a:r>
              <a:rPr lang="en-US" sz="3200" dirty="0">
                <a:effectLst/>
              </a:rPr>
              <a:t>}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482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utility methods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362200"/>
            <a:ext cx="102108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"D:\\input.txt"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"D:\\output.txt"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lines = </a:t>
            </a:r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readAllLines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, 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// TODO: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3382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a stream</a:t>
            </a:r>
            <a:r>
              <a:rPr lang="en-US" dirty="0"/>
              <a:t> to: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964" y="4191000"/>
            <a:ext cx="7818897" cy="1668515"/>
            <a:chOff x="2092267" y="3936298"/>
            <a:chExt cx="7818897" cy="166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tx1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67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</a:t>
            </a:r>
            <a:r>
              <a:rPr lang="en-US" dirty="0"/>
              <a:t>a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all lines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dirty="0"/>
              <a:t>the result to another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</a:p>
          <a:p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86987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C</a:t>
            </a:r>
          </a:p>
          <a:p>
            <a:pPr fontAlgn="t"/>
            <a:r>
              <a:rPr lang="en-US" sz="2800" dirty="0">
                <a:effectLst/>
              </a:rPr>
              <a:t>A</a:t>
            </a:r>
          </a:p>
          <a:p>
            <a:pPr fontAlgn="t"/>
            <a:r>
              <a:rPr lang="en-US" sz="2800" dirty="0">
                <a:effectLst/>
              </a:rPr>
              <a:t>B</a:t>
            </a:r>
          </a:p>
          <a:p>
            <a:pPr fontAlgn="t"/>
            <a:r>
              <a:rPr lang="en-US" sz="2800" dirty="0">
                <a:effectLst/>
              </a:rPr>
              <a:t>D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144165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82365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A</a:t>
            </a:r>
          </a:p>
          <a:p>
            <a:pPr lvl="0"/>
            <a:r>
              <a:rPr lang="en-GB" sz="2800" dirty="0">
                <a:effectLst/>
              </a:rPr>
              <a:t>B</a:t>
            </a:r>
          </a:p>
          <a:p>
            <a:pPr lvl="0"/>
            <a:r>
              <a:rPr lang="en-GB" sz="2800" dirty="0">
                <a:effectLst/>
              </a:rPr>
              <a:t>C</a:t>
            </a:r>
          </a:p>
          <a:p>
            <a:pPr lvl="0"/>
            <a:r>
              <a:rPr lang="en-GB" sz="2800" dirty="0">
                <a:effectLst/>
              </a:rPr>
              <a:t>D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300666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5</a:t>
            </a:r>
          </a:p>
          <a:p>
            <a:pPr fontAlgn="t"/>
            <a:r>
              <a:rPr lang="en-US" sz="2800" dirty="0">
                <a:effectLst/>
              </a:rPr>
              <a:t>2</a:t>
            </a:r>
          </a:p>
          <a:p>
            <a:pPr fontAlgn="t"/>
            <a:r>
              <a:rPr lang="en-US" sz="2800" dirty="0">
                <a:effectLst/>
              </a:rPr>
              <a:t>4</a:t>
            </a:r>
          </a:p>
          <a:p>
            <a:pPr fontAlgn="t"/>
            <a:r>
              <a:rPr lang="en-US" sz="2800" dirty="0">
                <a:effectLst/>
              </a:rPr>
              <a:t>1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7957844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796044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1</a:t>
            </a:r>
          </a:p>
          <a:p>
            <a:pPr lvl="0"/>
            <a:r>
              <a:rPr lang="en-GB" sz="2800" dirty="0">
                <a:effectLst/>
              </a:rPr>
              <a:t>2</a:t>
            </a:r>
          </a:p>
          <a:p>
            <a:pPr lvl="0"/>
            <a:r>
              <a:rPr lang="en-GB" sz="2800" dirty="0">
                <a:effectLst/>
              </a:rPr>
              <a:t>4</a:t>
            </a:r>
          </a:p>
          <a:p>
            <a:pPr lvl="0"/>
            <a:r>
              <a:rPr lang="en-GB" sz="2800" dirty="0">
                <a:effectLst/>
              </a:rPr>
              <a:t>5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3" y="1295400"/>
            <a:ext cx="10363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Path </a:t>
            </a:r>
            <a:r>
              <a:rPr lang="en-GB" sz="2800" dirty="0" err="1"/>
              <a:t>path</a:t>
            </a:r>
            <a:r>
              <a:rPr lang="en-GB" sz="2800" dirty="0"/>
              <a:t>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("D:\\input.txt");</a:t>
            </a:r>
          </a:p>
          <a:p>
            <a:r>
              <a:rPr lang="en-GB" sz="2800" dirty="0"/>
              <a:t>Path output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("D:\\output.txt");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List&lt;String&gt; lines =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GB" sz="2800" dirty="0"/>
              <a:t>(path);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Collections.sort</a:t>
            </a:r>
            <a:r>
              <a:rPr lang="en-GB" sz="2800" dirty="0"/>
              <a:t>(lines);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/>
              <a:t>(output, result);</a:t>
            </a:r>
          </a:p>
          <a:p>
            <a:r>
              <a:rPr lang="en-GB" sz="2800" dirty="0"/>
              <a:t>} catch (IOException e)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e.printStackTrace</a:t>
            </a:r>
            <a:r>
              <a:rPr lang="en-GB" sz="2800" dirty="0"/>
              <a:t>();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28012" y="4557272"/>
            <a:ext cx="2590800" cy="968998"/>
          </a:xfrm>
          <a:prstGeom prst="wedgeRoundRectCallout">
            <a:avLst>
              <a:gd name="adj1" fmla="val -83085"/>
              <a:gd name="adj2" fmla="val -1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Don't use for large files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438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File Class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3" y="1938351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import </a:t>
            </a:r>
            <a:r>
              <a:rPr lang="en-GB" sz="3200" dirty="0" err="1">
                <a:effectLst/>
              </a:rPr>
              <a:t>java.io.File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File </a:t>
            </a:r>
            <a:r>
              <a:rPr lang="en-GB" sz="3200" dirty="0" err="1">
                <a:effectLst/>
              </a:rPr>
              <a:t>file</a:t>
            </a:r>
            <a:r>
              <a:rPr lang="en-GB" sz="3200" dirty="0">
                <a:effectLst/>
              </a:rPr>
              <a:t>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</a:t>
            </a:r>
            <a:r>
              <a:rPr lang="en-GB" sz="3200" dirty="0">
                <a:effectLst/>
              </a:rPr>
              <a:t>("D:\\input.txt");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isExisting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long length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  <a:r>
              <a:rPr lang="en-GB" sz="3200" dirty="0">
                <a:effectLst/>
              </a:rPr>
              <a:t> </a:t>
            </a: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isDirectory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52578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names and sizes</a:t>
            </a:r>
            <a:r>
              <a:rPr lang="en-US" dirty="0"/>
              <a:t> of all files in "Files-and-Streams" directory</a:t>
            </a:r>
          </a:p>
          <a:p>
            <a:r>
              <a:rPr lang="en-US" dirty="0"/>
              <a:t>Skip child directories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902682" y="4787516"/>
            <a:ext cx="629773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effectLst/>
              </a:rPr>
              <a:t>output.txt: [size in bytes]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2743200"/>
            <a:ext cx="6306404" cy="1806891"/>
          </a:xfrm>
          <a:prstGeom prst="roundRect">
            <a:avLst>
              <a:gd name="adj" fmla="val 3946"/>
            </a:avLst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9999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812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  for (File f : files)</a:t>
            </a:r>
          </a:p>
          <a:p>
            <a:r>
              <a:rPr lang="en-GB" sz="3200" dirty="0">
                <a:effectLst/>
              </a:rPr>
              <a:t>      if (!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    System.out.println(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87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a folder</a:t>
            </a:r>
            <a:r>
              <a:rPr lang="en-US" dirty="0"/>
              <a:t> named "Files-and-Streams"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folder count</a:t>
            </a:r>
            <a:r>
              <a:rPr lang="en-US" dirty="0"/>
              <a:t> 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53812" y="3395337"/>
            <a:ext cx="503237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…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GB" sz="3200" dirty="0">
                <a:effectLst/>
              </a:rPr>
              <a:t>Serialization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[count] </a:t>
            </a:r>
            <a:r>
              <a:rPr lang="en-US" sz="3200" dirty="0">
                <a:effectLst/>
              </a:rPr>
              <a:t>folders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788"/>
          <a:stretch/>
        </p:blipFill>
        <p:spPr>
          <a:xfrm>
            <a:off x="2436812" y="3395337"/>
            <a:ext cx="2223581" cy="26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600200"/>
            <a:ext cx="9906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"D:\\Files-and-Streams"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 root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File(</a:t>
            </a:r>
            <a:r>
              <a:rPr lang="en-GB" sz="3200" dirty="0">
                <a:effectLst/>
              </a:rPr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Deque&lt;File&gt; </a:t>
            </a:r>
            <a:r>
              <a:rPr lang="en-GB" sz="3200" dirty="0" err="1">
                <a:effectLst/>
              </a:rPr>
              <a:t>dirs</a:t>
            </a:r>
            <a:r>
              <a:rPr lang="en-GB" sz="3200" dirty="0">
                <a:effectLst/>
              </a:rPr>
              <a:t> = new </a:t>
            </a:r>
            <a:r>
              <a:rPr lang="en-GB" sz="3200" dirty="0" err="1">
                <a:effectLst/>
              </a:rPr>
              <a:t>ArrayDeque</a:t>
            </a:r>
            <a:r>
              <a:rPr lang="en-GB" sz="3200" dirty="0">
                <a:effectLst/>
              </a:rPr>
              <a:t>&lt;&gt;();</a:t>
            </a:r>
          </a:p>
          <a:p>
            <a:r>
              <a:rPr lang="en-GB" sz="3200" dirty="0" err="1">
                <a:effectLst/>
              </a:rPr>
              <a:t>dirs.offer</a:t>
            </a:r>
            <a:r>
              <a:rPr lang="en-GB" sz="3200" dirty="0">
                <a:effectLst/>
              </a:rPr>
              <a:t>(root);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152678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219200"/>
            <a:ext cx="9906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effectLst/>
              </a:rPr>
              <a:t>int count = 0;</a:t>
            </a:r>
          </a:p>
          <a:p>
            <a:r>
              <a:rPr lang="en-GB" sz="2800" dirty="0">
                <a:effectLst/>
              </a:rPr>
              <a:t>while 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!directories.isEmpty()</a:t>
            </a:r>
            <a:r>
              <a:rPr lang="en-GB" sz="2800" dirty="0">
                <a:effectLst/>
              </a:rPr>
              <a:t>) {</a:t>
            </a:r>
          </a:p>
          <a:p>
            <a:r>
              <a:rPr lang="en-GB" sz="2800" dirty="0">
                <a:effectLst/>
              </a:rPr>
              <a:t>  File current =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poll()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  System.out.println(current.getName());</a:t>
            </a:r>
          </a:p>
          <a:p>
            <a:r>
              <a:rPr lang="en-GB" sz="2800" dirty="0">
                <a:effectLst/>
              </a:rPr>
              <a:t>  count++;</a:t>
            </a:r>
          </a:p>
          <a:p>
            <a:r>
              <a:rPr lang="en-GB" sz="2800" dirty="0">
                <a:effectLst/>
              </a:rPr>
              <a:t>  </a:t>
            </a:r>
          </a:p>
          <a:p>
            <a:r>
              <a:rPr lang="en-GB" sz="2800" dirty="0">
                <a:effectLst/>
              </a:rPr>
              <a:t>  for (File dir : current.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listFiles()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if (dir.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isDirectory()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 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offer(</a:t>
            </a:r>
            <a:r>
              <a:rPr lang="en-GB" sz="2800" dirty="0">
                <a:effectLst/>
              </a:rPr>
              <a:t>dir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77942" y="2100515"/>
            <a:ext cx="1847448" cy="18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Serializing and Deserializing Objects</a:t>
            </a:r>
          </a:p>
        </p:txBody>
      </p:sp>
      <p:sp>
        <p:nvSpPr>
          <p:cNvPr id="5" name="AutoShape 6" descr="Image result for serialization icon"/>
          <p:cNvSpPr>
            <a:spLocks noChangeAspect="1" noChangeArrowheads="1"/>
          </p:cNvSpPr>
          <p:nvPr/>
        </p:nvSpPr>
        <p:spPr bwMode="auto">
          <a:xfrm>
            <a:off x="5942012" y="1371601"/>
            <a:ext cx="2209799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11" b="5661"/>
          <a:stretch/>
        </p:blipFill>
        <p:spPr>
          <a:xfrm>
            <a:off x="2537425" y="1834106"/>
            <a:ext cx="2878760" cy="2285999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778"/>
          <a:stretch/>
        </p:blipFill>
        <p:spPr>
          <a:xfrm>
            <a:off x="6399212" y="1834106"/>
            <a:ext cx="2723325" cy="2285999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637120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fundamental types</a:t>
            </a:r>
            <a:r>
              <a:rPr lang="en-US" dirty="0"/>
              <a:t>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2774817" y="2514600"/>
            <a:ext cx="6639190" cy="1219200"/>
            <a:chOff x="1827212" y="2492681"/>
            <a:chExt cx="6639190" cy="12192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2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tx1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Arrow: Right 29"/>
            <p:cNvSpPr/>
            <p:nvPr/>
          </p:nvSpPr>
          <p:spPr>
            <a:xfrm>
              <a:off x="3243593" y="2543535"/>
              <a:ext cx="3841419" cy="429314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4817" y="4495800"/>
            <a:ext cx="6639190" cy="1219200"/>
            <a:chOff x="1827212" y="2492681"/>
            <a:chExt cx="6639190" cy="12192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5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tx1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tx1"/>
                  </a:solidFill>
                  <a:effectLst/>
                </a:rPr>
                <a:t>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Arrow: Right 59"/>
            <p:cNvSpPr/>
            <p:nvPr/>
          </p:nvSpPr>
          <p:spPr>
            <a:xfrm flipH="1">
              <a:off x="3243592" y="2505555"/>
              <a:ext cx="3841419" cy="467293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7546976" y="996078"/>
            <a:ext cx="3333847" cy="1163418"/>
          </a:xfrm>
          <a:prstGeom prst="wedgeRoundRectCallout">
            <a:avLst>
              <a:gd name="adj1" fmla="val -90829"/>
              <a:gd name="adj2" fmla="val 83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Streams are unidirectional!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7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to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076106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List&lt;String&gt; names = new ArrayList&lt;&gt;();</a:t>
            </a:r>
          </a:p>
          <a:p>
            <a:r>
              <a:rPr lang="en-US" sz="2800" dirty="0">
                <a:effectLst/>
              </a:rPr>
              <a:t>Collections.addAll(names, "Mimi", "Gosho");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FileOutputStream fos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ObjectOutputStream o</a:t>
            </a:r>
            <a:r>
              <a:rPr lang="en-US" sz="2800" dirty="0">
                <a:effectLst/>
              </a:rPr>
              <a:t>os =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	new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fos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writeObject(</a:t>
            </a:r>
            <a:r>
              <a:rPr lang="en-US" sz="2800" dirty="0">
                <a:effectLst/>
              </a:rPr>
              <a:t>names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2" name="Arrow: Right 1"/>
            <p:cNvSpPr/>
            <p:nvPr/>
          </p:nvSpPr>
          <p:spPr>
            <a:xfrm>
              <a:off x="9209102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660019" y="1570056"/>
            <a:ext cx="2178233" cy="1012094"/>
          </a:xfrm>
          <a:prstGeom prst="wedgeRoundRectCallout">
            <a:avLst>
              <a:gd name="adj1" fmla="val -44883"/>
              <a:gd name="adj2" fmla="val 138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Save objects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.ser</a:t>
            </a:r>
            <a:r>
              <a:rPr lang="en-US" sz="2800" dirty="0">
                <a:solidFill>
                  <a:srgbClr val="FFFFFF"/>
                </a:solidFill>
              </a:rPr>
              <a:t> file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981200"/>
            <a:ext cx="10058402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FileInputStream fis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ObjectInputStream oos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ObjectInputStream(</a:t>
            </a:r>
            <a:r>
              <a:rPr lang="en-US" sz="2800" dirty="0">
                <a:effectLst/>
              </a:rPr>
              <a:t>fis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	(List&lt;String&gt;)</a:t>
            </a:r>
            <a:r>
              <a:rPr lang="en-US" sz="2800" dirty="0">
                <a:effectLst/>
              </a:rPr>
              <a:t> 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readObject()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8" name="Arrow: Right 17"/>
            <p:cNvSpPr/>
            <p:nvPr/>
          </p:nvSpPr>
          <p:spPr>
            <a:xfrm flipH="1">
              <a:off x="9190248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249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Serializable</a:t>
            </a:r>
            <a:r>
              <a:rPr lang="en-US" noProof="1">
                <a:latin typeface="+mj-lt"/>
              </a:rPr>
              <a:t> interface</a:t>
            </a:r>
            <a:endParaRPr lang="en-US" dirty="0"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2328280"/>
            <a:ext cx="10210802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effectLst/>
              </a:rPr>
              <a:t>class Cube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implements Serializable</a:t>
            </a:r>
            <a:r>
              <a:rPr lang="en-GB" sz="3600" dirty="0">
                <a:effectLst/>
              </a:rPr>
              <a:t> {</a:t>
            </a:r>
          </a:p>
          <a:p>
            <a:r>
              <a:rPr lang="en-GB" sz="3600" dirty="0">
                <a:effectLst/>
              </a:rPr>
              <a:t>  String </a:t>
            </a:r>
            <a:r>
              <a:rPr lang="en-GB" sz="3600" dirty="0" err="1">
                <a:effectLst/>
              </a:rPr>
              <a:t>color</a:t>
            </a:r>
            <a:r>
              <a:rPr lang="en-GB" sz="3600" dirty="0">
                <a:effectLst/>
              </a:rPr>
              <a:t>;</a:t>
            </a:r>
          </a:p>
          <a:p>
            <a:r>
              <a:rPr lang="en-GB" sz="3600" dirty="0">
                <a:effectLst/>
              </a:rPr>
              <a:t>  double width;</a:t>
            </a:r>
          </a:p>
          <a:p>
            <a:r>
              <a:rPr lang="en-GB" sz="3600" dirty="0">
                <a:effectLst/>
              </a:rPr>
              <a:t>  double height;</a:t>
            </a:r>
          </a:p>
          <a:p>
            <a:r>
              <a:rPr lang="en-GB" sz="3600" dirty="0">
                <a:effectLst/>
              </a:rPr>
              <a:t>  double depth;</a:t>
            </a:r>
          </a:p>
          <a:p>
            <a:r>
              <a:rPr lang="en-GB" sz="3600" dirty="0">
                <a:effectLst/>
              </a:rPr>
              <a:t>}</a:t>
            </a:r>
          </a:p>
        </p:txBody>
      </p:sp>
      <p:pic>
        <p:nvPicPr>
          <p:cNvPr id="3074" name="Picture 2" descr="Image result for ob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657600"/>
            <a:ext cx="2667000" cy="2667000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954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Cube class</a:t>
            </a:r>
            <a:r>
              <a:rPr lang="en-US" dirty="0"/>
              <a:t> 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color: "green"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w: 15.3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h: 12.4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d: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6412" y="3048000"/>
            <a:ext cx="6096000" cy="2366929"/>
            <a:chOff x="2284412" y="3429000"/>
            <a:chExt cx="6096000" cy="2366929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5802207" y="3429000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84412" y="3429000"/>
              <a:ext cx="5524314" cy="2366929"/>
              <a:chOff x="2284412" y="3429000"/>
              <a:chExt cx="5524314" cy="2366929"/>
            </a:xfrm>
          </p:grpSpPr>
          <p:pic>
            <p:nvPicPr>
              <p:cNvPr id="18" name="Picture 2" descr="Image result for object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412" y="3429000"/>
                <a:ext cx="2595635" cy="2366929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/>
              <a:srcRect r="1778"/>
              <a:stretch/>
            </p:blipFill>
            <p:spPr>
              <a:xfrm>
                <a:off x="6409351" y="4341565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20" name="Arrow: Right 19"/>
              <p:cNvSpPr/>
              <p:nvPr/>
            </p:nvSpPr>
            <p:spPr>
              <a:xfrm rot="10800000" flipH="1">
                <a:off x="5029991" y="4800599"/>
                <a:ext cx="1282680" cy="28437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660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050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class Cube implements Serializable {</a:t>
            </a:r>
          </a:p>
          <a:p>
            <a:r>
              <a:rPr lang="en-GB" sz="3200" dirty="0">
                <a:effectLst/>
              </a:rPr>
              <a:t>  String </a:t>
            </a:r>
            <a:r>
              <a:rPr lang="en-GB" sz="3200" dirty="0" err="1">
                <a:effectLst/>
              </a:rPr>
              <a:t>color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double width;</a:t>
            </a:r>
          </a:p>
          <a:p>
            <a:r>
              <a:rPr lang="en-GB" sz="3200" dirty="0">
                <a:effectLst/>
              </a:rPr>
              <a:t>  double height;</a:t>
            </a:r>
          </a:p>
          <a:p>
            <a:r>
              <a:rPr lang="en-GB" sz="3200" dirty="0">
                <a:effectLst/>
              </a:rPr>
              <a:t>  double depth;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8" name="Picture 2" descr="Image result for obj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372004"/>
            <a:ext cx="1371600" cy="1250746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5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328751"/>
            <a:ext cx="99060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"D:\\save.ser";</a:t>
            </a:r>
          </a:p>
          <a:p>
            <a:r>
              <a:rPr lang="en-GB" sz="3200" dirty="0">
                <a:effectLst/>
              </a:rPr>
              <a:t>try (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oos</a:t>
            </a:r>
            <a:r>
              <a:rPr lang="en-GB" sz="3200" dirty="0">
                <a:effectLst/>
              </a:rPr>
              <a:t> = 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(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  new </a:t>
            </a:r>
            <a:r>
              <a:rPr lang="en-GB" sz="3200" dirty="0" err="1">
                <a:effectLst/>
              </a:rPr>
              <a:t>FileOutputStream</a:t>
            </a:r>
            <a:r>
              <a:rPr lang="en-GB" sz="3200" dirty="0">
                <a:effectLst/>
              </a:rPr>
              <a:t>(path)))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oos.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writeObject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GB" sz="3200" dirty="0">
                <a:effectLst/>
              </a:rPr>
              <a:t>cube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} catch (</a:t>
            </a:r>
            <a:r>
              <a:rPr lang="en-GB" sz="3200" dirty="0" err="1">
                <a:effectLst/>
              </a:rPr>
              <a:t>IOException</a:t>
            </a:r>
            <a:r>
              <a:rPr lang="en-GB" sz="3200" dirty="0">
                <a:effectLst/>
              </a:rPr>
              <a:t> e)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e.printStackTrace</a:t>
            </a:r>
            <a:r>
              <a:rPr lang="en-GB" sz="3200" dirty="0">
                <a:effectLst/>
              </a:rPr>
              <a:t>();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778"/>
          <a:stretch/>
        </p:blipFill>
        <p:spPr>
          <a:xfrm>
            <a:off x="9294812" y="4899072"/>
            <a:ext cx="1399375" cy="1174656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930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Files and Serialization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15855" y="2458479"/>
            <a:ext cx="2016553" cy="1676400"/>
            <a:chOff x="3599048" y="1383945"/>
            <a:chExt cx="4476564" cy="3721455"/>
          </a:xfrm>
        </p:grpSpPr>
        <p:pic>
          <p:nvPicPr>
            <p:cNvPr id="8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4" y="24384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filepath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817" y="1383945"/>
              <a:ext cx="1902795" cy="1905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213323"/>
            <a:ext cx="1985218" cy="1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sz="3600" dirty="0"/>
              <a:t> are used to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600" dirty="0"/>
              <a:t> 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sz="3600" dirty="0"/>
              <a:t> 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400" dirty="0"/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400" dirty="0"/>
              <a:t> Streams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Buffered</a:t>
            </a:r>
            <a:r>
              <a:rPr lang="en-US" sz="3600" dirty="0"/>
              <a:t> streams boost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Streams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You can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save objects state</a:t>
            </a:r>
            <a:r>
              <a:rPr lang="en-US" sz="3600" dirty="0"/>
              <a:t> into a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95684" y="1182066"/>
            <a:ext cx="1012125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"C:\\input.txt"</a:t>
            </a:r>
            <a:r>
              <a:rPr lang="en-GB" sz="3200" dirty="0"/>
              <a:t>;</a:t>
            </a:r>
          </a:p>
          <a:p>
            <a:endParaRPr lang="en-GB" sz="3200" dirty="0"/>
          </a:p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sz="3200" dirty="0"/>
              <a:t> fileStream = </a:t>
            </a:r>
            <a:br>
              <a:rPr lang="en-GB" sz="3200" dirty="0"/>
            </a:br>
            <a:r>
              <a:rPr lang="en-GB" sz="3200" dirty="0"/>
              <a:t>        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new FileInputStream</a:t>
            </a:r>
            <a:r>
              <a:rPr lang="en-GB" sz="3200" dirty="0"/>
              <a:t>(path);</a:t>
            </a:r>
          </a:p>
          <a:p>
            <a:endParaRPr lang="en-GB" sz="3200" dirty="0"/>
          </a:p>
          <a:p>
            <a:r>
              <a:rPr lang="en-GB" sz="3200" dirty="0"/>
              <a:t>int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while (oneByte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sz="3200" dirty="0"/>
              <a:t>) {</a:t>
            </a:r>
          </a:p>
          <a:p>
            <a:r>
              <a:rPr lang="en-GB" sz="3200" dirty="0"/>
              <a:t>  System.out.print(oneByte);</a:t>
            </a:r>
          </a:p>
          <a:p>
            <a:r>
              <a:rPr lang="en-GB" sz="3200" dirty="0"/>
              <a:t> 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456612" y="4399182"/>
            <a:ext cx="2071652" cy="1163418"/>
          </a:xfrm>
          <a:prstGeom prst="wedgeRoundRectCallout">
            <a:avLst>
              <a:gd name="adj1" fmla="val -78999"/>
              <a:gd name="adj2" fmla="val 38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2800" dirty="0">
                <a:solidFill>
                  <a:srgbClr val="FFFFFF"/>
                </a:solidFill>
              </a:rPr>
              <a:t> if empty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22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76106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InputStream in = new FileInputStream(path)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finally</a:t>
            </a:r>
            <a:r>
              <a:rPr lang="en-GB" sz="2800" dirty="0"/>
              <a:t> {</a:t>
            </a:r>
          </a:p>
          <a:p>
            <a:r>
              <a:rPr lang="en-GB" sz="2800" dirty="0"/>
              <a:t>  if (in != null) {</a:t>
            </a:r>
          </a:p>
          <a:p>
            <a:r>
              <a:rPr lang="en-GB" sz="2800" dirty="0"/>
              <a:t>    in.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close()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52212" y="6404936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7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3" name="Group 2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16" name="Oval 15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" name="Multiplication Sign 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622587" y="5339757"/>
            <a:ext cx="2071652" cy="1163418"/>
          </a:xfrm>
          <a:prstGeom prst="wedgeRoundRectCallout">
            <a:avLst>
              <a:gd name="adj1" fmla="val -87447"/>
              <a:gd name="adj2" fmla="val -54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Always free resources!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7580290" y="3173985"/>
            <a:ext cx="2781322" cy="1397457"/>
          </a:xfrm>
          <a:prstGeom prst="wedgeRoundRectCallout">
            <a:avLst>
              <a:gd name="adj1" fmla="val -170978"/>
              <a:gd name="adj2" fmla="val 794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close() </a:t>
            </a:r>
            <a:r>
              <a:rPr lang="en-GB" sz="2800" dirty="0">
                <a:solidFill>
                  <a:srgbClr val="FFFFFF"/>
                </a:solidFill>
              </a:rPr>
              <a:t>can also throw an exception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52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88930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 (</a:t>
            </a:r>
            <a:r>
              <a:rPr lang="en-GB" sz="2800" dirty="0"/>
              <a:t>InputStream in = new FileInputStream(path)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GB" sz="2800" dirty="0"/>
              <a:t> (</a:t>
            </a:r>
            <a:r>
              <a:rPr lang="en-GB" sz="2800" dirty="0" err="1"/>
              <a:t>oneByte</a:t>
            </a:r>
            <a:r>
              <a:rPr lang="en-GB" sz="2800" dirty="0"/>
              <a:t> &gt;= 0)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System.out.print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 (2)</a:t>
            </a: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8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20" name="Group 19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24" name="Oval 23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2" name="Multiplication Sign 2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17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 sequence of bytes</a:t>
            </a:r>
            <a:r>
              <a:rPr lang="en-US" dirty="0"/>
              <a:t>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697142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Two households, both alike in dignity,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In fair Verona, where we lay our scene,</a:t>
            </a:r>
            <a:endParaRPr lang="bg-BG" sz="28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79250" y="4305956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52475" y="369635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1010100 1110111 1101111 100000 1101000 1101111 1110101 1110011 1100101 1101000…</a:t>
            </a:r>
            <a:endParaRPr lang="bg-BG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76576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String path 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dirty="0"/>
              <a:t> (InputStream in = new FileInputStream(path))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</a:t>
            </a:r>
            <a:r>
              <a:rPr lang="en-GB" dirty="0" err="1"/>
              <a:t>oneByte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System.out.prinf</a:t>
            </a:r>
            <a:r>
              <a:rPr lang="en-GB" dirty="0"/>
              <a:t>("%s ", 	</a:t>
            </a:r>
            <a:r>
              <a:rPr lang="en-GB" dirty="0" err="1"/>
              <a:t>Integer.toBinaryString</a:t>
            </a:r>
            <a:r>
              <a:rPr lang="en-GB" dirty="0"/>
              <a:t>(</a:t>
            </a:r>
            <a:r>
              <a:rPr lang="en-GB" dirty="0" err="1"/>
              <a:t>oneByte</a:t>
            </a:r>
            <a:r>
              <a:rPr lang="en-GB" dirty="0"/>
              <a:t>));</a:t>
            </a:r>
          </a:p>
          <a:p>
            <a:r>
              <a:rPr lang="en-GB" dirty="0"/>
              <a:t>   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dirty="0"/>
              <a:t> (IOException e) {</a:t>
            </a:r>
          </a:p>
          <a:p>
            <a:r>
              <a:rPr lang="en-GB" dirty="0"/>
              <a:t>  </a:t>
            </a:r>
            <a:r>
              <a:rPr lang="en-GB" dirty="0" err="1"/>
              <a:t>e.printStackTrace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2628</Words>
  <Application>Microsoft Office PowerPoint</Application>
  <PresentationFormat>Custom</PresentationFormat>
  <Paragraphs>525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Files and Streams</vt:lpstr>
      <vt:lpstr>Table of Contents</vt:lpstr>
      <vt:lpstr>What is Stream?</vt:lpstr>
      <vt:lpstr>Streams Basics</vt:lpstr>
      <vt:lpstr>Opening a File Stream</vt:lpstr>
      <vt:lpstr>Closing a Stream</vt:lpstr>
      <vt:lpstr>Closing a Stream (2)</vt:lpstr>
      <vt:lpstr>Problem: Read File</vt:lpstr>
      <vt:lpstr>Solution: Read File</vt:lpstr>
      <vt:lpstr>Problem: Write to File</vt:lpstr>
      <vt:lpstr>Solution: Write to File</vt:lpstr>
      <vt:lpstr>Solution: Write to a File</vt:lpstr>
      <vt:lpstr>Basic Stream Types in Java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</vt:lpstr>
      <vt:lpstr>Basic Stream Types</vt:lpstr>
      <vt:lpstr>Files and Paths</vt:lpstr>
      <vt:lpstr>Paths</vt:lpstr>
      <vt:lpstr>Files</vt:lpstr>
      <vt:lpstr>Files (2)</vt:lpstr>
      <vt:lpstr>Problem: Sort Lines</vt:lpstr>
      <vt:lpstr>Solution: Sort Lines</vt:lpstr>
      <vt:lpstr>File Class in Java</vt:lpstr>
      <vt:lpstr>File Class in Java</vt:lpstr>
      <vt:lpstr>Problem: List Files</vt:lpstr>
      <vt:lpstr>Solution: List Files</vt:lpstr>
      <vt:lpstr>Problem: List Nested Folders</vt:lpstr>
      <vt:lpstr>Solution: Nested Folders</vt:lpstr>
      <vt:lpstr>Solution: Nested Folders (2)</vt:lpstr>
      <vt:lpstr>Serialization</vt:lpstr>
      <vt:lpstr>Serialization</vt:lpstr>
      <vt:lpstr>Deserialization</vt:lpstr>
      <vt:lpstr>Serialization of Custom Objects</vt:lpstr>
      <vt:lpstr>Problem: Serialize Custom Object</vt:lpstr>
      <vt:lpstr>Solution: Serialize Custom Object</vt:lpstr>
      <vt:lpstr>Solution: Serialize Custom Object (2)</vt:lpstr>
      <vt:lpstr>Files and Serialization</vt:lpstr>
      <vt:lpstr>Summary</vt:lpstr>
      <vt:lpstr>Files and Streams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2017-01-26T11:20:50Z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