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0"/>
  </p:notesMasterIdLst>
  <p:handoutMasterIdLst>
    <p:handoutMasterId r:id="rId51"/>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35" r:id="rId47"/>
    <p:sldId id="472" r:id="rId48"/>
    <p:sldId id="393"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015" autoAdjust="0"/>
    <p:restoredTop sz="88610" autoAdjust="0"/>
  </p:normalViewPr>
  <p:slideViewPr>
    <p:cSldViewPr>
      <p:cViewPr varScale="1">
        <p:scale>
          <a:sx n="68" d="100"/>
          <a:sy n="68" d="100"/>
        </p:scale>
        <p:origin x="120" y="5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2/28/2017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2/28/2017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953818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46</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47</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2/28/2017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8944732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2/28/2017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5"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8.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2.png"/><Relationship Id="rId7" Type="http://schemas.openxmlformats.org/officeDocument/2006/relationships/image" Target="../media/image25.png"/><Relationship Id="rId12" Type="http://schemas.openxmlformats.org/officeDocument/2006/relationships/hyperlink" Target="http://www.softwaregroup-bg.com/" TargetMode="External"/><Relationship Id="rId17" Type="http://schemas.openxmlformats.org/officeDocument/2006/relationships/image" Target="../media/image30.png"/><Relationship Id="rId2" Type="http://schemas.openxmlformats.org/officeDocument/2006/relationships/notesSlide" Target="../notesSlides/notesSlide37.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image" Target="../media/image29.png"/><Relationship Id="rId23" Type="http://schemas.openxmlformats.org/officeDocument/2006/relationships/image" Target="../media/image33.png"/><Relationship Id="rId10" Type="http://schemas.openxmlformats.org/officeDocument/2006/relationships/hyperlink" Target="http://smartit.bg/" TargetMode="External"/><Relationship Id="rId19" Type="http://schemas.openxmlformats.org/officeDocument/2006/relationships/image" Target="../media/image31.png"/><Relationship Id="rId4" Type="http://schemas.openxmlformats.org/officeDocument/2006/relationships/hyperlink" Target="http://www.luxoft.com/" TargetMode="External"/><Relationship Id="rId9" Type="http://schemas.openxmlformats.org/officeDocument/2006/relationships/image" Target="../media/image26.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8.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6.png"/><Relationship Id="rId5" Type="http://schemas.openxmlformats.org/officeDocument/2006/relationships/hyperlink" Target="https://www.facebook.com/SoftwareUniversity" TargetMode="External"/><Relationship Id="rId10" Type="http://schemas.openxmlformats.org/officeDocument/2006/relationships/image" Target="../media/image35.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 Id="rId1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018176" y="3810000"/>
            <a:ext cx="2152473" cy="2362200"/>
          </a:xfrm>
          <a:prstGeom prst="rect">
            <a:avLst/>
          </a:prstGeom>
        </p:spPr>
      </p:pic>
      <p:sp>
        <p:nvSpPr>
          <p:cNvPr id="11" name="TextBox 10"/>
          <p:cNvSpPr txBox="1"/>
          <p:nvPr/>
        </p:nvSpPr>
        <p:spPr>
          <a:xfrm rot="576164">
            <a:off x="6674549"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takes</a:t>
            </a:r>
            <a:r>
              <a:rPr lang="en-US" dirty="0"/>
              <a:t> </a:t>
            </a:r>
            <a:r>
              <a:rPr lang="en-US"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dirty="0">
                <a:solidFill>
                  <a:schemeClr val="tx2">
                    <a:lumMod val="75000"/>
                  </a:schemeClr>
                </a:solidFill>
              </a:rPr>
              <a:t>not inherited </a:t>
            </a:r>
          </a:p>
          <a:p>
            <a:pPr marL="361950" indent="-361950">
              <a:lnSpc>
                <a:spcPct val="110000"/>
              </a:lnSpc>
            </a:pPr>
            <a:r>
              <a:rPr lang="en-US" dirty="0"/>
              <a:t>Constructors </a:t>
            </a:r>
            <a:r>
              <a:rPr lang="en-US" dirty="0">
                <a:solidFill>
                  <a:schemeClr val="tx2">
                    <a:lumMod val="75000"/>
                  </a:schemeClr>
                </a:solidFill>
              </a:rPr>
              <a:t>can be reused</a:t>
            </a:r>
            <a:r>
              <a:rPr lang="en-US" dirty="0"/>
              <a:t> 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dirty="0">
                <a:solidFill>
                  <a:schemeClr val="tx2">
                    <a:lumMod val="75000"/>
                  </a:schemeClr>
                </a:solidFill>
              </a:rPr>
              <a:t>multiple </a:t>
            </a:r>
            <a:r>
              <a:rPr lang="en-US" dirty="0"/>
              <a:t>inheritance</a:t>
            </a:r>
          </a:p>
          <a:p>
            <a:pPr marL="404867" indent="-361950">
              <a:lnSpc>
                <a:spcPct val="110000"/>
              </a:lnSpc>
            </a:pPr>
            <a:r>
              <a:rPr lang="en-US" dirty="0"/>
              <a:t>Only </a:t>
            </a:r>
            <a:r>
              <a:rPr lang="en-US"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acces all public</a:t>
            </a:r>
            <a:r>
              <a:rPr lang="en-US" noProof="1"/>
              <a:t> and </a:t>
            </a:r>
            <a:r>
              <a:rPr lang="en-US" noProof="1">
                <a:solidFill>
                  <a:schemeClr val="tx2">
                    <a:lumMod val="75000"/>
                  </a:schemeClr>
                </a:solidFill>
              </a:rPr>
              <a:t>protected</a:t>
            </a:r>
            <a:r>
              <a:rPr lang="en-US" noProof="1"/>
              <a:t> members</a:t>
            </a:r>
          </a:p>
          <a:p>
            <a:r>
              <a:rPr lang="en-US" noProof="1"/>
              <a:t>Derived classes can access </a:t>
            </a:r>
            <a:r>
              <a:rPr lang="en-US" noProof="1">
                <a:solidFill>
                  <a:schemeClr val="tx2">
                    <a:lumMod val="75000"/>
                  </a:schemeClr>
                </a:solidFill>
              </a:rPr>
              <a:t>default</a:t>
            </a:r>
            <a:r>
              <a:rPr lang="en-US" noProof="1"/>
              <a:t> members </a:t>
            </a:r>
            <a:r>
              <a:rPr lang="en-US" noProof="1">
                <a:solidFill>
                  <a:schemeClr val="tx2">
                    <a:lumMod val="75000"/>
                  </a:schemeClr>
                </a:solidFill>
              </a:rPr>
              <a:t>if in same package</a:t>
            </a:r>
          </a:p>
          <a:p>
            <a:r>
              <a:rPr lang="en-US" noProof="1">
                <a:solidFill>
                  <a:schemeClr val="tx2">
                    <a:lumMod val="75000"/>
                  </a:schemeClr>
                </a:solidFill>
              </a:rPr>
              <a:t>Private</a:t>
            </a:r>
            <a:r>
              <a:rPr lang="en-US" noProof="1"/>
              <a:t> fields are </a:t>
            </a:r>
            <a:r>
              <a:rPr lang="en-US" noProof="1">
                <a:solidFill>
                  <a:schemeClr val="tx2">
                    <a:lumMod val="75000"/>
                  </a:schemeClr>
                </a:solidFill>
              </a:rPr>
              <a:t>not inherited</a:t>
            </a:r>
            <a:r>
              <a:rPr lang="en-US" noProof="1"/>
              <a:t> 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noProof="1">
                <a:solidFill>
                  <a:schemeClr val="tx2">
                    <a:lumMod val="75000"/>
                  </a:schemeClr>
                </a:solidFill>
              </a:rPr>
              <a:t>can</a:t>
            </a:r>
            <a:r>
              <a:rPr lang="en-US" noProof="1"/>
              <a:t> </a:t>
            </a:r>
            <a:r>
              <a:rPr lang="en-US" noProof="1">
                <a:solidFill>
                  <a:schemeClr val="tx2">
                    <a:lumMod val="75000"/>
                  </a:schemeClr>
                </a:solidFill>
              </a:rPr>
              <a:t>hide</a:t>
            </a:r>
            <a:r>
              <a:rPr lang="en-US" noProof="1"/>
              <a:t> 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dirty="0">
                <a:solidFill>
                  <a:schemeClr val="tx2">
                    <a:lumMod val="75000"/>
                  </a:schemeClr>
                </a:solidFill>
              </a:rPr>
              <a:t>can't be </a:t>
            </a:r>
            <a:r>
              <a:rPr lang="en-US" dirty="0" err="1">
                <a:solidFill>
                  <a:schemeClr val="tx2">
                    <a:lumMod val="75000"/>
                  </a:schemeClr>
                </a:solidFill>
              </a:rPr>
              <a:t>overriden</a:t>
            </a:r>
            <a:endParaRPr lang="en-US" dirty="0">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a:t>#Java-OOP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dirty="0">
                <a:solidFill>
                  <a:schemeClr val="tx2">
                    <a:lumMod val="75000"/>
                  </a:schemeClr>
                </a:solidFill>
              </a:rPr>
              <a:t>extend a class</a:t>
            </a:r>
            <a:r>
              <a:rPr lang="en-US" dirty="0"/>
              <a:t> that we </a:t>
            </a:r>
            <a:r>
              <a:rPr lang="en-US"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067126"/>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extends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Object element = </a:t>
            </a:r>
            <a:r>
              <a:rPr lang="en-US" sz="3200" dirty="0" err="1">
                <a:solidFill>
                  <a:schemeClr val="accent1">
                    <a:lumMod val="20000"/>
                    <a:lumOff val="80000"/>
                  </a:schemeClr>
                </a:solidFill>
              </a:rPr>
              <a:t>super.get</a:t>
            </a:r>
            <a:r>
              <a:rPr lang="en-US" sz="3200" dirty="0">
                <a:solidFill>
                  <a:schemeClr val="accent1">
                    <a:lumMod val="20000"/>
                    <a:lumOff val="80000"/>
                  </a:schemeClr>
                </a:solidFill>
              </a:rPr>
              <a:t>(index);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super.set</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index,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solidFill>
                  <a:schemeClr val="tx2">
                    <a:lumMod val="75000"/>
                  </a:schemeClr>
                </a:solidFill>
              </a:rPr>
              <a:t>Duplicate code </a:t>
            </a:r>
            <a:r>
              <a:rPr lang="en-GB" dirty="0"/>
              <a:t>is error prone</a:t>
            </a:r>
          </a:p>
          <a:p>
            <a:r>
              <a:rPr lang="en-GB" dirty="0">
                <a:solidFill>
                  <a:schemeClr val="tx2">
                    <a:lumMod val="75000"/>
                  </a:schemeClr>
                </a:solidFill>
              </a:rPr>
              <a:t>Reuse classes</a:t>
            </a:r>
            <a:r>
              <a:rPr lang="en-GB" dirty="0"/>
              <a:t> through </a:t>
            </a:r>
            <a:r>
              <a:rPr lang="en-GB"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noProof="1">
                <a:solidFill>
                  <a:schemeClr val="tx2">
                    <a:lumMod val="75000"/>
                  </a:schemeClr>
                </a:solidFill>
              </a:rPr>
              <a:t>same role</a:t>
            </a:r>
            <a:endParaRPr lang="en-US" noProof="1">
              <a:solidFill>
                <a:schemeClr val="tx1">
                  <a:lumMod val="40000"/>
                  <a:lumOff val="60000"/>
                </a:schemeClr>
              </a:solidFill>
            </a:endParaRPr>
          </a:p>
          <a:p>
            <a:r>
              <a:rPr lang="en-US" noProof="1">
                <a:solidFill>
                  <a:schemeClr val="tx1">
                    <a:lumMod val="40000"/>
                    <a:lumOff val="60000"/>
                  </a:schemeClr>
                </a:solidFill>
              </a:rPr>
              <a:t>Derived class is the </a:t>
            </a:r>
            <a:r>
              <a:rPr lang="en-US" noProof="1">
                <a:solidFill>
                  <a:schemeClr val="tx2">
                    <a:lumMod val="75000"/>
                  </a:schemeClr>
                </a:solidFill>
              </a:rPr>
              <a:t>same as the base class</a:t>
            </a:r>
            <a:r>
              <a:rPr lang="en-US" noProof="1">
                <a:solidFill>
                  <a:schemeClr val="tx1">
                    <a:lumMod val="40000"/>
                    <a:lumOff val="60000"/>
                  </a:schemeClr>
                </a:solidFill>
              </a:rPr>
              <a:t> but adds a </a:t>
            </a:r>
            <a:r>
              <a:rPr lang="en-US"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dirty="0">
                <a:solidFill>
                  <a:schemeClr val="tx2">
                    <a:lumMod val="75000"/>
                  </a:schemeClr>
                </a:solidFill>
              </a:rPr>
              <a:t>code reuse</a:t>
            </a:r>
          </a:p>
          <a:p>
            <a:pPr marL="358775" indent="-358775">
              <a:lnSpc>
                <a:spcPct val="110000"/>
              </a:lnSpc>
            </a:pPr>
            <a:r>
              <a:rPr lang="en-US" sz="3200" dirty="0">
                <a:solidFill>
                  <a:schemeClr val="tx2">
                    <a:lumMod val="75000"/>
                  </a:schemeClr>
                </a:solidFill>
              </a:rPr>
              <a:t>Subclass inherits </a:t>
            </a:r>
            <a:r>
              <a:rPr lang="en-US" sz="3200" dirty="0"/>
              <a:t>members from</a:t>
            </a:r>
            <a:r>
              <a:rPr lang="en-US" sz="3200" dirty="0">
                <a:solidFill>
                  <a:schemeClr val="tx2">
                    <a:lumMod val="75000"/>
                  </a:schemeClr>
                </a:solidFill>
              </a:rPr>
              <a:t> Superclass</a:t>
            </a:r>
          </a:p>
          <a:p>
            <a:pPr marL="358775" indent="-358775">
              <a:lnSpc>
                <a:spcPct val="110000"/>
              </a:lnSpc>
            </a:pPr>
            <a:r>
              <a:rPr lang="en-US" sz="3200" dirty="0"/>
              <a:t>Subclass can </a:t>
            </a:r>
            <a:r>
              <a:rPr lang="en-US" sz="3200" dirty="0">
                <a:solidFill>
                  <a:schemeClr val="tx2">
                    <a:lumMod val="75000"/>
                  </a:schemeClr>
                </a:solidFill>
              </a:rPr>
              <a:t>override </a:t>
            </a:r>
            <a:r>
              <a:rPr lang="en-US" sz="3200" dirty="0"/>
              <a:t>methods</a:t>
            </a:r>
          </a:p>
          <a:p>
            <a:pPr marL="358775" indent="-358775">
              <a:lnSpc>
                <a:spcPct val="110000"/>
              </a:lnSpc>
            </a:pPr>
            <a:r>
              <a:rPr lang="en-US" sz="3200" dirty="0"/>
              <a:t>Look for classes with the </a:t>
            </a:r>
            <a:r>
              <a:rPr lang="en-US" sz="3200" dirty="0">
                <a:solidFill>
                  <a:schemeClr val="tx2">
                    <a:lumMod val="75000"/>
                  </a:schemeClr>
                </a:solidFill>
              </a:rPr>
              <a:t>same role</a:t>
            </a:r>
          </a:p>
          <a:p>
            <a:pPr marL="358775" indent="-358775">
              <a:lnSpc>
                <a:spcPct val="110000"/>
              </a:lnSpc>
            </a:pPr>
            <a:r>
              <a:rPr lang="en-US" sz="3200" dirty="0"/>
              <a:t>Look for </a:t>
            </a:r>
            <a:r>
              <a:rPr lang="en-US" sz="3200" dirty="0">
                <a:solidFill>
                  <a:schemeClr val="tx2">
                    <a:lumMod val="75000"/>
                  </a:schemeClr>
                </a:solidFill>
              </a:rPr>
              <a:t>IS-A</a:t>
            </a:r>
            <a:r>
              <a:rPr lang="en-US" sz="3200" dirty="0"/>
              <a:t> and </a:t>
            </a:r>
            <a:r>
              <a:rPr lang="en-US" sz="3200" dirty="0">
                <a:solidFill>
                  <a:schemeClr val="tx2">
                    <a:lumMod val="75000"/>
                  </a:schemeClr>
                </a:solidFill>
              </a:rPr>
              <a:t>IS-A-SUBSTITUTE</a:t>
            </a:r>
            <a:r>
              <a:rPr lang="en-US" sz="3200" dirty="0"/>
              <a:t> for relationship</a:t>
            </a:r>
          </a:p>
          <a:p>
            <a:pPr marL="358775" indent="-358775">
              <a:lnSpc>
                <a:spcPct val="110000"/>
              </a:lnSpc>
            </a:pPr>
            <a:r>
              <a:rPr lang="en-US" sz="3200" dirty="0"/>
              <a:t>Consider </a:t>
            </a:r>
            <a:r>
              <a:rPr lang="en-US" sz="3200" dirty="0">
                <a:solidFill>
                  <a:schemeClr val="tx2">
                    <a:lumMod val="75000"/>
                  </a:schemeClr>
                </a:solidFill>
              </a:rPr>
              <a:t>Composition</a:t>
            </a:r>
            <a:r>
              <a:rPr lang="en-US" sz="3200" dirty="0"/>
              <a:t> and </a:t>
            </a:r>
            <a:r>
              <a:rPr lang="en-US" sz="3200"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Inheritance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r>
              <a:rPr lang="en-US" dirty="0"/>
              <a:t> </a:t>
            </a:r>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13" name="Picture 12">
            <a:hlinkClick r:id="rId22"/>
          </p:cNvPr>
          <p:cNvPicPr>
            <a:picLocks noChangeAspect="1"/>
          </p:cNvPicPr>
          <p:nvPr/>
        </p:nvPicPr>
        <p:blipFill>
          <a:blip r:embed="rId23"/>
          <a:stretch>
            <a:fillRect/>
          </a:stretch>
        </p:blipFill>
        <p:spPr>
          <a:xfrm>
            <a:off x="2995783" y="2380769"/>
            <a:ext cx="1922519" cy="854925"/>
          </a:xfrm>
          <a:prstGeom prst="roundRect">
            <a:avLst>
              <a:gd name="adj" fmla="val 3159"/>
            </a:avLst>
          </a:prstGeom>
        </p:spPr>
      </p:pic>
    </p:spTree>
    <p:extLst>
      <p:ext uri="{BB962C8B-B14F-4D97-AF65-F5344CB8AC3E}">
        <p14:creationId xmlns:p14="http://schemas.microsoft.com/office/powerpoint/2010/main" val="4265850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46</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Fundamentals of Computer Programming with Java</a:t>
            </a:r>
            <a:r>
              <a:rPr lang="en-US" sz="2000" dirty="0"/>
              <a:t>" book by Svetlin Nakov &amp; 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3687713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10" name="Picture 9">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rotWithShape="1">
          <a:blip r:embed="rId13"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9" name="Picture 8">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dirty="0">
                <a:solidFill>
                  <a:schemeClr val="tx2">
                    <a:lumMod val="75000"/>
                  </a:schemeClr>
                </a:solidFill>
                <a:effectLst>
                  <a:outerShdw blurRad="38100" dist="38100" dir="2700000" algn="tl">
                    <a:srgbClr val="000000"/>
                  </a:outerShdw>
                </a:effectLst>
              </a:rPr>
              <a:t>Super</a:t>
            </a:r>
            <a:r>
              <a:rPr lang="en-US"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dirty="0">
                <a:solidFill>
                  <a:schemeClr val="tx2">
                    <a:lumMod val="75000"/>
                  </a:schemeClr>
                </a:solidFill>
                <a:effectLst>
                  <a:outerShdw blurRad="38100" dist="38100" dir="2700000" algn="tl">
                    <a:srgbClr val="000000"/>
                  </a:outerShdw>
                </a:effectLst>
              </a:rPr>
              <a:t>Sub</a:t>
            </a:r>
            <a:r>
              <a:rPr lang="en-US" dirty="0">
                <a:solidFill>
                  <a:schemeClr val="tx2">
                    <a:lumMod val="75000"/>
                  </a:schemeClr>
                </a:solidFill>
              </a:rPr>
              <a:t>class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Inheritance</a:t>
            </a:r>
            <a:r>
              <a:rPr lang="en-US" dirty="0">
                <a:latin typeface="+mn-lt"/>
                <a:ea typeface="+mn-ea"/>
                <a:cs typeface="+mn-cs"/>
              </a:rPr>
              <a:t> leads to </a:t>
            </a:r>
            <a:r>
              <a:rPr lang="en-US"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dirty="0">
                <a:solidFill>
                  <a:schemeClr val="tx2">
                    <a:lumMod val="75000"/>
                  </a:schemeClr>
                </a:solidFill>
                <a:latin typeface="+mn-lt"/>
                <a:ea typeface="+mn-ea"/>
                <a:cs typeface="+mn-cs"/>
              </a:rPr>
              <a:t>Object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6509</Words>
  <Application>Microsoft Office PowerPoint</Application>
  <PresentationFormat>Custom</PresentationFormat>
  <Paragraphs>750</Paragraphs>
  <Slides>47</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2017-02-28T10:14:29Z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