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34"/>
  </p:notesMasterIdLst>
  <p:sldIdLst>
    <p:sldId id="256" r:id="rId2"/>
    <p:sldId id="257" r:id="rId3"/>
    <p:sldId id="301" r:id="rId4"/>
    <p:sldId id="258" r:id="rId5"/>
    <p:sldId id="259" r:id="rId6"/>
    <p:sldId id="260" r:id="rId7"/>
    <p:sldId id="262" r:id="rId8"/>
    <p:sldId id="288" r:id="rId9"/>
    <p:sldId id="289" r:id="rId10"/>
    <p:sldId id="263" r:id="rId11"/>
    <p:sldId id="265" r:id="rId12"/>
    <p:sldId id="264" r:id="rId13"/>
    <p:sldId id="266" r:id="rId14"/>
    <p:sldId id="267" r:id="rId15"/>
    <p:sldId id="268" r:id="rId16"/>
    <p:sldId id="278" r:id="rId17"/>
    <p:sldId id="271" r:id="rId18"/>
    <p:sldId id="272" r:id="rId19"/>
    <p:sldId id="274" r:id="rId20"/>
    <p:sldId id="275" r:id="rId21"/>
    <p:sldId id="297" r:id="rId22"/>
    <p:sldId id="295" r:id="rId23"/>
    <p:sldId id="294" r:id="rId24"/>
    <p:sldId id="292" r:id="rId25"/>
    <p:sldId id="280" r:id="rId26"/>
    <p:sldId id="296" r:id="rId27"/>
    <p:sldId id="282" r:id="rId28"/>
    <p:sldId id="283" r:id="rId29"/>
    <p:sldId id="284" r:id="rId30"/>
    <p:sldId id="298" r:id="rId31"/>
    <p:sldId id="299" r:id="rId32"/>
    <p:sldId id="300" r:id="rId33"/>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73" autoAdjust="0"/>
  </p:normalViewPr>
  <p:slideViewPr>
    <p:cSldViewPr>
      <p:cViewPr varScale="1">
        <p:scale>
          <a:sx n="62" d="100"/>
          <a:sy n="62" d="100"/>
        </p:scale>
        <p:origin x="-834" y="-78"/>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609493" marR="0" lvl="1" indent="-12592"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25199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609493" marR="0" lvl="1" indent="-12592"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1pPr>
            <a:lvl2pPr marL="177800" marR="0" lvl="1"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2pPr>
            <a:lvl3pPr marL="361950" marR="0" lvl="2" indent="-635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3pPr>
            <a:lvl4pPr marL="539750" marR="0" lvl="3" indent="-635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4pPr>
            <a:lvl5pPr marL="717550" marR="0" lvl="4" indent="-635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5pPr>
            <a:lvl6pPr marL="3047467" marR="0" lvl="5" indent="-12167"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6pPr>
            <a:lvl7pPr marL="3656960" marR="0" lvl="6" indent="-1206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7pPr>
            <a:lvl8pPr marL="4266453" marR="0" lvl="7" indent="-11953"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8pPr>
            <a:lvl9pPr marL="4875947" marR="0" lvl="8" indent="-11846"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747999"/>
            <a:ext cx="6308999" cy="39441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609493" marR="0" lvl="1" indent="-12592"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a:t>
            </a:fld>
            <a:endParaRPr lang="en-US" sz="10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146" name="Shape 146"/>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10</a:t>
            </a:fld>
            <a:r>
              <a:rPr lang="en-US" sz="1000" b="0" i="0" u="none" strike="noStrike" cap="none">
                <a:solidFill>
                  <a:schemeClr val="dk1"/>
                </a:solidFill>
                <a:latin typeface="Calibri"/>
                <a:ea typeface="Calibri"/>
                <a:cs typeface="Calibri"/>
                <a:sym typeface="Calibri"/>
              </a:rPr>
              <a:t>##</a:t>
            </a:r>
          </a:p>
        </p:txBody>
      </p:sp>
      <p:sp>
        <p:nvSpPr>
          <p:cNvPr id="147" name="Shape 14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8" name="Shape 148"/>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r>
              <a:rPr lang="en-US" sz="1600" b="0" i="0" u="none" strike="noStrike" cap="none" dirty="0">
                <a:solidFill>
                  <a:schemeClr val="dk1"/>
                </a:solidFill>
                <a:latin typeface="Calibri"/>
                <a:ea typeface="Calibri"/>
                <a:cs typeface="Calibri"/>
                <a:sym typeface="Calibri"/>
              </a:rPr>
              <a:t>Extensibility / Polymorphism: New functionality may be easily plugged in without changing existing classes as long the new plug-in classes extend given base classes.</a:t>
            </a:r>
          </a:p>
          <a:p>
            <a:pPr marL="0" marR="0" lvl="0" indent="0" algn="l" rtl="0">
              <a:spcBef>
                <a:spcPts val="0"/>
              </a:spcBef>
              <a:spcAft>
                <a:spcPts val="0"/>
              </a:spcAft>
              <a:buClr>
                <a:schemeClr val="dk1"/>
              </a:buClr>
              <a:buSzPct val="25000"/>
              <a:buFont typeface="Calibri"/>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600" b="0" i="0" u="none" strike="noStrike" cap="none" dirty="0">
                <a:solidFill>
                  <a:schemeClr val="dk1"/>
                </a:solidFill>
                <a:latin typeface="Calibri"/>
                <a:ea typeface="Calibri"/>
                <a:cs typeface="Calibri"/>
                <a:sym typeface="Calibri"/>
              </a:rPr>
              <a:t>Reusability: For a set of similar applications a framework can be defined using a core set of classes that are to be extended by classes that fill in the application-dependent part.</a:t>
            </a:r>
          </a:p>
          <a:p>
            <a:pPr marL="0" marR="0" lvl="0" indent="0" algn="l" rtl="0">
              <a:spcBef>
                <a:spcPts val="0"/>
              </a:spcBef>
              <a:spcAft>
                <a:spcPts val="0"/>
              </a:spcAft>
              <a:buClr>
                <a:schemeClr val="dk1"/>
              </a:buClr>
              <a:buSzPct val="25000"/>
              <a:buFont typeface="Calibri"/>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600" b="0" i="0" u="none" strike="noStrike" cap="none" dirty="0">
                <a:solidFill>
                  <a:schemeClr val="dk1"/>
                </a:solidFill>
                <a:latin typeface="Calibri"/>
                <a:ea typeface="Calibri"/>
                <a:cs typeface="Calibri"/>
                <a:sym typeface="Calibri"/>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149" name="Shape 149"/>
          <p:cNvSpPr txBox="1">
            <a:spLocks noGrp="1"/>
          </p:cNvSpPr>
          <p:nvPr>
            <p:ph type="hdr" idx="3"/>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50" name="Shape 150"/>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51" name="Shape 151"/>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52" name="Shape 152"/>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10</a:t>
            </a:fld>
            <a:r>
              <a:rPr lang="en-US" sz="1000" b="0" i="1" u="none" strike="noStrike" cap="none">
                <a:solidFill>
                  <a:schemeClr val="dk1"/>
                </a:solidFill>
                <a:latin typeface="Calibri"/>
                <a:ea typeface="Calibri"/>
                <a:cs typeface="Calibri"/>
                <a:sym typeface="Calibri"/>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ftr" idx="11"/>
          </p:nvPr>
        </p:nvSpPr>
        <p:spPr>
          <a:xfrm>
            <a:off x="0" y="8747999"/>
            <a:ext cx="6308999" cy="3945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174" name="Shape 174"/>
          <p:cNvSpPr txBox="1">
            <a:spLocks noGrp="1"/>
          </p:cNvSpPr>
          <p:nvPr>
            <p:ph type="sldNum" idx="12"/>
          </p:nvPr>
        </p:nvSpPr>
        <p:spPr>
          <a:xfrm>
            <a:off x="6308998" y="8747999"/>
            <a:ext cx="547500" cy="3945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11</a:t>
            </a:fld>
            <a:r>
              <a:rPr lang="en-US" sz="1000" b="0" i="0" u="none" strike="noStrike" cap="none">
                <a:solidFill>
                  <a:schemeClr val="dk1"/>
                </a:solidFill>
                <a:latin typeface="Calibri"/>
                <a:ea typeface="Calibri"/>
                <a:cs typeface="Calibri"/>
                <a:sym typeface="Calibri"/>
              </a:rPr>
              <a:t>##</a:t>
            </a:r>
          </a:p>
        </p:txBody>
      </p:sp>
      <p:sp>
        <p:nvSpPr>
          <p:cNvPr id="175" name="Shape 17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6" name="Shape 176"/>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r>
              <a:rPr lang="en-US" sz="1600" b="0" i="0" u="none" strike="noStrike" cap="none" dirty="0">
                <a:solidFill>
                  <a:schemeClr val="dk1"/>
                </a:solidFill>
                <a:latin typeface="Calibri"/>
                <a:ea typeface="Calibri"/>
                <a:cs typeface="Calibri"/>
                <a:sym typeface="Calibri"/>
              </a:rPr>
              <a:t>Do not use the Inheritance for building a</a:t>
            </a:r>
            <a:r>
              <a:rPr lang="en-US" sz="1600" b="0" i="0" u="none" strike="noStrike" cap="none" baseline="0" dirty="0">
                <a:solidFill>
                  <a:schemeClr val="dk1"/>
                </a:solidFill>
                <a:latin typeface="Calibri"/>
                <a:ea typeface="Calibri"/>
                <a:cs typeface="Calibri"/>
                <a:sym typeface="Calibri"/>
              </a:rPr>
              <a:t> “has – a” relationships between an objects. It is a rough design mistake !</a:t>
            </a:r>
            <a:endParaRPr lang="en-US" sz="1600" b="0" i="0" u="none" strike="noStrike" cap="none" dirty="0">
              <a:solidFill>
                <a:schemeClr val="dk1"/>
              </a:solidFill>
              <a:latin typeface="Calibri"/>
              <a:ea typeface="Calibri"/>
              <a:cs typeface="Calibri"/>
              <a:sym typeface="Calibri"/>
            </a:endParaRPr>
          </a:p>
        </p:txBody>
      </p:sp>
      <p:sp>
        <p:nvSpPr>
          <p:cNvPr id="177" name="Shape 177"/>
          <p:cNvSpPr txBox="1">
            <a:spLocks noGrp="1"/>
          </p:cNvSpPr>
          <p:nvPr>
            <p:ph type="hdr" idx="3"/>
          </p:nvPr>
        </p:nvSpPr>
        <p:spPr>
          <a:xfrm>
            <a:off x="0" y="0"/>
            <a:ext cx="2971799" cy="2519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78" name="Shape 178"/>
          <p:cNvSpPr txBox="1">
            <a:spLocks noGrp="1"/>
          </p:cNvSpPr>
          <p:nvPr>
            <p:ph type="dt" idx="10"/>
          </p:nvPr>
        </p:nvSpPr>
        <p:spPr>
          <a:xfrm>
            <a:off x="3884612" y="0"/>
            <a:ext cx="2971799" cy="2519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79" name="Shape 179"/>
          <p:cNvSpPr txBox="1"/>
          <p:nvPr/>
        </p:nvSpPr>
        <p:spPr>
          <a:xfrm>
            <a:off x="0" y="8687296"/>
            <a:ext cx="2972100" cy="456599"/>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80" name="Shape 180"/>
          <p:cNvSpPr txBox="1"/>
          <p:nvPr/>
        </p:nvSpPr>
        <p:spPr>
          <a:xfrm>
            <a:off x="3885996" y="8687296"/>
            <a:ext cx="2972100" cy="456599"/>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11</a:t>
            </a:fld>
            <a:r>
              <a:rPr lang="en-US" sz="1000" b="0" i="1" u="none" strike="noStrike" cap="none">
                <a:solidFill>
                  <a:schemeClr val="dk1"/>
                </a:solidFill>
                <a:latin typeface="Calibri"/>
                <a:ea typeface="Calibri"/>
                <a:cs typeface="Calibri"/>
                <a:sym typeface="Calibri"/>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ftr" idx="11"/>
          </p:nvPr>
        </p:nvSpPr>
        <p:spPr>
          <a:xfrm>
            <a:off x="0" y="8747999"/>
            <a:ext cx="6308999" cy="3945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160" name="Shape 160"/>
          <p:cNvSpPr txBox="1">
            <a:spLocks noGrp="1"/>
          </p:cNvSpPr>
          <p:nvPr>
            <p:ph type="sldNum" idx="12"/>
          </p:nvPr>
        </p:nvSpPr>
        <p:spPr>
          <a:xfrm>
            <a:off x="6308998" y="8747999"/>
            <a:ext cx="547500" cy="3945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12</a:t>
            </a:fld>
            <a:r>
              <a:rPr lang="en-US" sz="1000" b="0" i="0" u="none" strike="noStrike" cap="none">
                <a:solidFill>
                  <a:schemeClr val="dk1"/>
                </a:solidFill>
                <a:latin typeface="Calibri"/>
                <a:ea typeface="Calibri"/>
                <a:cs typeface="Calibri"/>
                <a:sym typeface="Calibri"/>
              </a:rPr>
              <a:t>##</a:t>
            </a:r>
          </a:p>
        </p:txBody>
      </p:sp>
      <p:sp>
        <p:nvSpPr>
          <p:cNvPr id="161" name="Shape 16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2" name="Shape 16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r>
              <a:rPr lang="en-US" sz="1600" b="0" i="0" u="none" strike="noStrike" cap="none" dirty="0">
                <a:solidFill>
                  <a:schemeClr val="dk1"/>
                </a:solidFill>
                <a:latin typeface="Calibri"/>
                <a:ea typeface="Calibri"/>
                <a:cs typeface="Calibri"/>
                <a:sym typeface="Calibri"/>
              </a:rPr>
              <a:t>The right way of creating</a:t>
            </a:r>
            <a:r>
              <a:rPr lang="en-US" sz="1600" b="0" i="0" u="none" strike="noStrike" cap="none" baseline="0" dirty="0">
                <a:solidFill>
                  <a:schemeClr val="dk1"/>
                </a:solidFill>
                <a:latin typeface="Calibri"/>
                <a:ea typeface="Calibri"/>
                <a:cs typeface="Calibri"/>
                <a:sym typeface="Calibri"/>
              </a:rPr>
              <a:t> an object relationships is to use “is – a”. </a:t>
            </a:r>
          </a:p>
          <a:p>
            <a:pPr marL="0" marR="0" lvl="0" indent="0" algn="l" rtl="0">
              <a:spcBef>
                <a:spcPts val="0"/>
              </a:spcBef>
              <a:spcAft>
                <a:spcPts val="0"/>
              </a:spcAft>
              <a:buClr>
                <a:schemeClr val="dk1"/>
              </a:buClr>
              <a:buSzPct val="25000"/>
              <a:buFont typeface="Calibri"/>
              <a:buNone/>
            </a:pPr>
            <a:r>
              <a:rPr lang="en-US" sz="1600" b="0" i="0" u="none" strike="noStrike" cap="none" baseline="0" dirty="0">
                <a:solidFill>
                  <a:schemeClr val="dk1"/>
                </a:solidFill>
                <a:latin typeface="Calibri"/>
                <a:ea typeface="Calibri"/>
                <a:cs typeface="Calibri"/>
                <a:sym typeface="Calibri"/>
              </a:rPr>
              <a:t>When you have a situation to decide, do you need inheritance or composition, ask your self, does the object “is – a” or it “has – a”.</a:t>
            </a:r>
            <a:endParaRPr lang="en-US" sz="1600" b="0" i="0" u="none" strike="noStrike" cap="none" dirty="0">
              <a:solidFill>
                <a:schemeClr val="dk1"/>
              </a:solidFill>
              <a:latin typeface="Calibri"/>
              <a:ea typeface="Calibri"/>
              <a:cs typeface="Calibri"/>
              <a:sym typeface="Calibri"/>
            </a:endParaRPr>
          </a:p>
        </p:txBody>
      </p:sp>
      <p:sp>
        <p:nvSpPr>
          <p:cNvPr id="163" name="Shape 163"/>
          <p:cNvSpPr txBox="1">
            <a:spLocks noGrp="1"/>
          </p:cNvSpPr>
          <p:nvPr>
            <p:ph type="hdr" idx="3"/>
          </p:nvPr>
        </p:nvSpPr>
        <p:spPr>
          <a:xfrm>
            <a:off x="0" y="0"/>
            <a:ext cx="2971799" cy="2519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64" name="Shape 164"/>
          <p:cNvSpPr txBox="1">
            <a:spLocks noGrp="1"/>
          </p:cNvSpPr>
          <p:nvPr>
            <p:ph type="dt" idx="10"/>
          </p:nvPr>
        </p:nvSpPr>
        <p:spPr>
          <a:xfrm>
            <a:off x="3884612" y="0"/>
            <a:ext cx="2971799" cy="2519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65" name="Shape 165"/>
          <p:cNvSpPr txBox="1"/>
          <p:nvPr/>
        </p:nvSpPr>
        <p:spPr>
          <a:xfrm>
            <a:off x="0" y="8687296"/>
            <a:ext cx="2972100" cy="456599"/>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66" name="Shape 166"/>
          <p:cNvSpPr txBox="1"/>
          <p:nvPr/>
        </p:nvSpPr>
        <p:spPr>
          <a:xfrm>
            <a:off x="3885996" y="8687296"/>
            <a:ext cx="2972100" cy="456599"/>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12</a:t>
            </a:fld>
            <a:r>
              <a:rPr lang="en-US" sz="1000" b="0" i="1" u="none" strike="noStrike" cap="none">
                <a:solidFill>
                  <a:schemeClr val="dk1"/>
                </a:solidFill>
                <a:latin typeface="Calibri"/>
                <a:ea typeface="Calibri"/>
                <a:cs typeface="Calibri"/>
                <a:sym typeface="Calibri"/>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dirty="0">
              <a:solidFill>
                <a:schemeClr val="dk1"/>
              </a:solidFill>
              <a:latin typeface="Calibri"/>
              <a:ea typeface="Calibri"/>
              <a:cs typeface="Calibri"/>
              <a:sym typeface="Calibri"/>
            </a:endParaRPr>
          </a:p>
        </p:txBody>
      </p:sp>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67" name="Shape 67"/>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2007 National Academy for Software Development - http://academy.devbg.org. All rights reserved. Unauthorized copying or re-distribution is strictly prohibited.*</a:t>
            </a:r>
          </a:p>
        </p:txBody>
      </p:sp>
      <p:sp>
        <p:nvSpPr>
          <p:cNvPr id="68" name="Shape 6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a:t>
            </a:fld>
            <a:r>
              <a:rPr lang="en-US" sz="1000" b="0" i="0" u="none" strike="noStrike" cap="none">
                <a:solidFill>
                  <a:schemeClr val="dk1"/>
                </a:solidFill>
                <a:latin typeface="Calibri"/>
                <a:ea typeface="Calibri"/>
                <a:cs typeface="Calibri"/>
                <a:sym typeface="Calibri"/>
              </a:rPr>
              <a:t>##</a:t>
            </a:r>
          </a:p>
        </p:txBody>
      </p:sp>
      <p:sp>
        <p:nvSpPr>
          <p:cNvPr id="69" name="Shape 69"/>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 name="Shape 70"/>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indent="-228492">
              <a:lnSpc>
                <a:spcPct val="110000"/>
              </a:lnSpc>
              <a:spcBef>
                <a:spcPts val="1200"/>
              </a:spcBef>
              <a:spcAft>
                <a:spcPts val="2400"/>
              </a:spcAft>
              <a:buClr>
                <a:schemeClr val="accent1"/>
              </a:buClr>
              <a:buSzPct val="80000"/>
            </a:pPr>
            <a:r>
              <a:rPr lang="en-US" b="1" i="0" u="none" strike="noStrike" cap="none" dirty="0">
                <a:solidFill>
                  <a:srgbClr val="F3CC5F"/>
                </a:solidFill>
                <a:latin typeface="Consolas"/>
                <a:ea typeface="Consolas"/>
                <a:cs typeface="Consolas"/>
                <a:sym typeface="Consolas"/>
              </a:rPr>
              <a:t>public</a:t>
            </a:r>
            <a:r>
              <a:rPr lang="en-US" b="0" i="0" u="none" strike="noStrike" cap="none" dirty="0">
                <a:solidFill>
                  <a:srgbClr val="F3CC5F"/>
                </a:solidFill>
                <a:latin typeface="Calibri"/>
                <a:ea typeface="Calibri"/>
                <a:cs typeface="Calibri"/>
                <a:sym typeface="Calibri"/>
              </a:rPr>
              <a:t> </a:t>
            </a:r>
            <a:r>
              <a:rPr lang="en-US" b="0" i="0" u="none" strike="noStrike" cap="none" dirty="0">
                <a:solidFill>
                  <a:schemeClr val="lt1"/>
                </a:solidFill>
                <a:latin typeface="Calibri"/>
                <a:ea typeface="Calibri"/>
                <a:cs typeface="Calibri"/>
                <a:sym typeface="Calibri"/>
              </a:rPr>
              <a:t>– access is not restricted </a:t>
            </a:r>
          </a:p>
          <a:p>
            <a:pPr indent="-228492">
              <a:lnSpc>
                <a:spcPct val="110000"/>
              </a:lnSpc>
              <a:spcBef>
                <a:spcPts val="1200"/>
              </a:spcBef>
              <a:spcAft>
                <a:spcPts val="2400"/>
              </a:spcAft>
              <a:buClr>
                <a:schemeClr val="accent1"/>
              </a:buClr>
              <a:buSzPct val="80000"/>
            </a:pPr>
            <a:r>
              <a:rPr lang="en-US" b="1" i="0" u="none" strike="noStrike" cap="none" dirty="0">
                <a:solidFill>
                  <a:srgbClr val="F3CC5F"/>
                </a:solidFill>
                <a:latin typeface="Consolas"/>
                <a:ea typeface="Consolas"/>
                <a:cs typeface="Consolas"/>
                <a:sym typeface="Consolas"/>
              </a:rPr>
              <a:t>private</a:t>
            </a:r>
            <a:r>
              <a:rPr lang="en-US" b="0" i="0" u="none" strike="noStrike" cap="none" dirty="0">
                <a:solidFill>
                  <a:srgbClr val="F3CC5F"/>
                </a:solidFill>
                <a:latin typeface="Calibri"/>
                <a:ea typeface="Calibri"/>
                <a:cs typeface="Calibri"/>
                <a:sym typeface="Calibri"/>
              </a:rPr>
              <a:t> </a:t>
            </a:r>
            <a:r>
              <a:rPr lang="en-US" b="0" i="0" u="none" strike="noStrike" cap="none" dirty="0">
                <a:solidFill>
                  <a:schemeClr val="lt1"/>
                </a:solidFill>
                <a:latin typeface="Calibri"/>
                <a:ea typeface="Calibri"/>
                <a:cs typeface="Calibri"/>
                <a:sym typeface="Calibri"/>
              </a:rPr>
              <a:t>– access is restricted to the containing type</a:t>
            </a:r>
          </a:p>
          <a:p>
            <a:pPr indent="-228493">
              <a:lnSpc>
                <a:spcPct val="110000"/>
              </a:lnSpc>
              <a:spcBef>
                <a:spcPts val="1200"/>
              </a:spcBef>
              <a:spcAft>
                <a:spcPts val="2400"/>
              </a:spcAft>
            </a:pPr>
            <a:r>
              <a:rPr lang="en-US" b="1" dirty="0">
                <a:solidFill>
                  <a:srgbClr val="F3CC5F"/>
                </a:solidFill>
                <a:latin typeface="Consolas"/>
                <a:ea typeface="Consolas"/>
                <a:cs typeface="Consolas"/>
                <a:sym typeface="Consolas"/>
              </a:rPr>
              <a:t>protected</a:t>
            </a:r>
            <a:r>
              <a:rPr lang="en-US" dirty="0">
                <a:solidFill>
                  <a:srgbClr val="F3CC5F"/>
                </a:solidFill>
              </a:rPr>
              <a:t> </a:t>
            </a:r>
            <a:r>
              <a:rPr lang="en-US" dirty="0"/>
              <a:t>– access is limited to the containing type and all types derived from it </a:t>
            </a:r>
          </a:p>
          <a:p>
            <a:pPr indent="-228493">
              <a:lnSpc>
                <a:spcPct val="110000"/>
              </a:lnSpc>
              <a:spcBef>
                <a:spcPts val="0"/>
              </a:spcBef>
              <a:spcAft>
                <a:spcPts val="2400"/>
              </a:spcAft>
            </a:pPr>
            <a:r>
              <a:rPr lang="en-US" b="1" dirty="0">
                <a:solidFill>
                  <a:srgbClr val="F3CC5F"/>
                </a:solidFill>
                <a:latin typeface="Consolas"/>
                <a:ea typeface="Consolas"/>
                <a:cs typeface="Consolas"/>
                <a:sym typeface="Consolas"/>
              </a:rPr>
              <a:t>no modifier</a:t>
            </a:r>
            <a:r>
              <a:rPr lang="en-US" dirty="0">
                <a:solidFill>
                  <a:srgbClr val="F3CC5F"/>
                </a:solidFill>
              </a:rPr>
              <a:t> </a:t>
            </a:r>
            <a:r>
              <a:rPr lang="en-US" dirty="0"/>
              <a:t>– access is limited to the current package</a:t>
            </a:r>
            <a:r>
              <a:rPr lang="en-US" b="0" i="0" u="none" strike="noStrike" cap="none" dirty="0">
                <a:solidFill>
                  <a:schemeClr val="lt1"/>
                </a:solidFill>
                <a:latin typeface="Calibri"/>
                <a:ea typeface="Calibri"/>
                <a:cs typeface="Calibri"/>
                <a:sym typeface="Calibri"/>
              </a:rPr>
              <a:t> </a:t>
            </a:r>
          </a:p>
          <a:p>
            <a:pPr marL="0" marR="0" lvl="0" indent="0" algn="l" rtl="0">
              <a:spcBef>
                <a:spcPts val="0"/>
              </a:spcBef>
              <a:buClr>
                <a:schemeClr val="dk1"/>
              </a:buClr>
              <a:buSzPct val="25000"/>
              <a:buFont typeface="Calibri"/>
              <a:buNone/>
            </a:pPr>
            <a:endParaRPr sz="1600" b="0" i="0" u="none" strike="noStrike" cap="none" dirty="0">
              <a:solidFill>
                <a:schemeClr val="dk1"/>
              </a:solidFill>
              <a:latin typeface="Calibri"/>
              <a:ea typeface="Calibri"/>
              <a:cs typeface="Calibri"/>
              <a:sym typeface="Calibri"/>
            </a:endParaRPr>
          </a:p>
        </p:txBody>
      </p:sp>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GB" sz="1600" b="0" i="0" u="none" strike="noStrike" cap="none" dirty="0">
                <a:solidFill>
                  <a:schemeClr val="dk1"/>
                </a:solidFill>
                <a:latin typeface="Calibri"/>
                <a:ea typeface="Calibri"/>
                <a:cs typeface="Calibri"/>
                <a:sym typeface="Calibri"/>
              </a:rPr>
              <a:t>We</a:t>
            </a:r>
            <a:r>
              <a:rPr lang="en-GB" sz="1600" b="0" i="0" u="none" strike="noStrike" cap="none" baseline="0" dirty="0">
                <a:solidFill>
                  <a:schemeClr val="dk1"/>
                </a:solidFill>
                <a:latin typeface="Calibri"/>
                <a:ea typeface="Calibri"/>
                <a:cs typeface="Calibri"/>
                <a:sym typeface="Calibri"/>
              </a:rPr>
              <a:t> are not allowed to inheriting more than one class, but we are allowed to implement multiple interfaces !</a:t>
            </a:r>
          </a:p>
          <a:p>
            <a:pPr marL="0" marR="0" lvl="0" indent="0" algn="l" rtl="0">
              <a:spcBef>
                <a:spcPts val="0"/>
              </a:spcBef>
              <a:buClr>
                <a:schemeClr val="dk1"/>
              </a:buClr>
              <a:buSzPct val="25000"/>
              <a:buFont typeface="Calibri"/>
              <a:buNone/>
            </a:pPr>
            <a:r>
              <a:rPr lang="en-GB" sz="1600" b="0" i="0" u="none" strike="noStrike" cap="none" baseline="0" dirty="0">
                <a:solidFill>
                  <a:schemeClr val="dk1"/>
                </a:solidFill>
                <a:latin typeface="Calibri"/>
                <a:ea typeface="Calibri"/>
                <a:cs typeface="Calibri"/>
                <a:sym typeface="Calibri"/>
              </a:rPr>
              <a:t> That should help you to design your application.</a:t>
            </a:r>
            <a:endParaRPr sz="1600" b="0" i="0" u="none" strike="noStrike" cap="none" dirty="0">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GB" sz="1600" b="0" i="0" u="none" strike="noStrike" cap="none" dirty="0">
                <a:solidFill>
                  <a:schemeClr val="dk1"/>
                </a:solidFill>
                <a:latin typeface="Calibri"/>
                <a:ea typeface="Calibri"/>
                <a:cs typeface="Calibri"/>
                <a:sym typeface="Calibri"/>
              </a:rPr>
              <a:t>Constructors are not inherited. Inheritance</a:t>
            </a:r>
            <a:r>
              <a:rPr lang="en-GB" sz="1600" b="0" i="0" u="none" strike="noStrike" cap="none" baseline="0" dirty="0">
                <a:solidFill>
                  <a:schemeClr val="dk1"/>
                </a:solidFill>
                <a:latin typeface="Calibri"/>
                <a:ea typeface="Calibri"/>
                <a:cs typeface="Calibri"/>
                <a:sym typeface="Calibri"/>
              </a:rPr>
              <a:t> is used to reduce the code and especially to reuse it. So the subclass is creating its own constructor, which is calling</a:t>
            </a:r>
          </a:p>
          <a:p>
            <a:pPr marL="0" marR="0" lvl="0" indent="0" algn="l" rtl="0">
              <a:spcBef>
                <a:spcPts val="0"/>
              </a:spcBef>
              <a:buClr>
                <a:schemeClr val="dk1"/>
              </a:buClr>
              <a:buSzPct val="25000"/>
              <a:buFont typeface="Calibri"/>
              <a:buNone/>
            </a:pPr>
            <a:r>
              <a:rPr lang="en-GB" sz="1600" b="0" i="0" u="none" strike="noStrike" cap="none" baseline="0" dirty="0">
                <a:solidFill>
                  <a:schemeClr val="dk1"/>
                </a:solidFill>
                <a:latin typeface="Calibri"/>
                <a:ea typeface="Calibri"/>
                <a:cs typeface="Calibri"/>
                <a:sym typeface="Calibri"/>
              </a:rPr>
              <a:t>the constructor of the Parent class. So it is right design decision to be forbidden, inheritance of constructors.</a:t>
            </a:r>
            <a:endParaRPr sz="1600" b="0" i="0" u="none" strike="noStrike" cap="none" dirty="0">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GB" sz="1600" b="0" i="0" u="none" strike="noStrike" cap="none" dirty="0">
                <a:solidFill>
                  <a:schemeClr val="dk1"/>
                </a:solidFill>
                <a:latin typeface="Calibri"/>
                <a:ea typeface="Calibri"/>
                <a:cs typeface="Calibri"/>
                <a:sym typeface="Calibri"/>
              </a:rPr>
              <a:t>You should always, only add ne functionalities,</a:t>
            </a:r>
            <a:r>
              <a:rPr lang="en-GB" sz="1600" b="0" i="0" u="none" strike="noStrike" cap="none" baseline="0" dirty="0">
                <a:solidFill>
                  <a:schemeClr val="dk1"/>
                </a:solidFill>
                <a:latin typeface="Calibri"/>
                <a:ea typeface="Calibri"/>
                <a:cs typeface="Calibri"/>
                <a:sym typeface="Calibri"/>
              </a:rPr>
              <a:t> but never reduce or change them! Good practice is to add new methods if it is needed and never change the behaviour of already defined ones.</a:t>
            </a:r>
            <a:endParaRPr sz="1600" b="0" i="0" u="none" strike="noStrike" cap="none" dirty="0">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609493" marR="0" lvl="1" indent="-241192" algn="l" rtl="0">
              <a:lnSpc>
                <a:spcPct val="11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Classes are represented by rectangles</a:t>
            </a:r>
          </a:p>
          <a:p>
            <a:pPr marL="609493" marR="0" lvl="1" indent="-241192" algn="l" rtl="0">
              <a:lnSpc>
                <a:spcPct val="11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Relations between classes are shown as arrows</a:t>
            </a:r>
          </a:p>
          <a:p>
            <a:pPr marL="914240" marR="0" lvl="2" indent="-241140" algn="l" rtl="0">
              <a:lnSpc>
                <a:spcPct val="110000"/>
              </a:lnSpc>
              <a:spcBef>
                <a:spcPts val="1200"/>
              </a:spcBef>
              <a:spcAft>
                <a:spcPts val="0"/>
              </a:spcAft>
              <a:buClr>
                <a:srgbClr val="EF9A1D"/>
              </a:buClr>
              <a:buSzPct val="80000"/>
              <a:buFont typeface="Noto Sans Symbols"/>
              <a:buChar char="▪"/>
            </a:pPr>
            <a:r>
              <a:rPr lang="en-US" sz="3000" b="0" i="0" u="none" strike="noStrike" cap="none" dirty="0">
                <a:solidFill>
                  <a:schemeClr val="lt1"/>
                </a:solidFill>
                <a:latin typeface="Calibri"/>
                <a:ea typeface="Calibri"/>
                <a:cs typeface="Calibri"/>
                <a:sym typeface="Calibri"/>
              </a:rPr>
              <a:t>Closed triangle arrow means inheritance</a:t>
            </a:r>
          </a:p>
          <a:p>
            <a:pPr marL="914240" marR="0" lvl="2" indent="-241140" algn="l" rtl="0">
              <a:lnSpc>
                <a:spcPct val="110000"/>
              </a:lnSpc>
              <a:spcBef>
                <a:spcPts val="1200"/>
              </a:spcBef>
              <a:spcAft>
                <a:spcPts val="0"/>
              </a:spcAft>
              <a:buClr>
                <a:srgbClr val="EF9A1D"/>
              </a:buClr>
              <a:buSzPct val="80000"/>
              <a:buFont typeface="Noto Sans Symbols"/>
              <a:buChar char="▪"/>
            </a:pPr>
            <a:r>
              <a:rPr lang="en-US" sz="3000" b="0" i="0" u="none" strike="noStrike" cap="none" dirty="0">
                <a:solidFill>
                  <a:schemeClr val="lt1"/>
                </a:solidFill>
                <a:latin typeface="Calibri"/>
                <a:ea typeface="Calibri"/>
                <a:cs typeface="Calibri"/>
                <a:sym typeface="Calibri"/>
              </a:rPr>
              <a:t>Other arrows mean some kind of associations</a:t>
            </a:r>
          </a:p>
          <a:p>
            <a:pPr marL="0" marR="0" lvl="0" indent="0" algn="l" rtl="0">
              <a:spcBef>
                <a:spcPts val="0"/>
              </a:spcBef>
              <a:buClr>
                <a:schemeClr val="dk1"/>
              </a:buClr>
              <a:buSzPct val="25000"/>
              <a:buFont typeface="Calibri"/>
              <a:buNone/>
            </a:pPr>
            <a:endParaRPr lang="en-US" sz="1600" b="0" i="0" u="none" strike="noStrike" cap="none" dirty="0">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485" name="Shape 4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2" name="Shape 49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 xmlns:p14="http://schemas.microsoft.com/office/powerpoint/2010/main" val="2597178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xmlns="" val="2129277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xmlns="" val="215099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xmlns=""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79" name="Shape 79"/>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4</a:t>
            </a:fld>
            <a:r>
              <a:rPr lang="en-US" sz="1000" b="0" i="0" u="none" strike="noStrike" cap="none">
                <a:solidFill>
                  <a:schemeClr val="dk1"/>
                </a:solidFill>
                <a:latin typeface="Calibri"/>
                <a:ea typeface="Calibri"/>
                <a:cs typeface="Calibri"/>
                <a:sym typeface="Calibri"/>
              </a:rPr>
              <a:t>##</a:t>
            </a:r>
          </a:p>
        </p:txBody>
      </p:sp>
      <p:sp>
        <p:nvSpPr>
          <p:cNvPr id="80" name="Shape 80"/>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81" name="Shape 81"/>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82" name="Shape 82"/>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83" name="Shape 83"/>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4</a:t>
            </a:fld>
            <a:r>
              <a:rPr lang="en-US" sz="1000" b="0" i="1" u="none" strike="noStrike" cap="none">
                <a:solidFill>
                  <a:schemeClr val="dk1"/>
                </a:solidFill>
                <a:latin typeface="Calibri"/>
                <a:ea typeface="Calibri"/>
                <a:cs typeface="Calibri"/>
                <a:sym typeface="Calibri"/>
              </a:rPr>
              <a:t>##</a:t>
            </a:r>
          </a:p>
        </p:txBody>
      </p:sp>
      <p:sp>
        <p:nvSpPr>
          <p:cNvPr id="84" name="Shape 84"/>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 name="Shape 85"/>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98" name="Shape 9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6</a:t>
            </a:fld>
            <a:r>
              <a:rPr lang="en-US" sz="1000" b="0" i="0" u="none" strike="noStrike" cap="none">
                <a:solidFill>
                  <a:schemeClr val="dk1"/>
                </a:solidFill>
                <a:latin typeface="Calibri"/>
                <a:ea typeface="Calibri"/>
                <a:cs typeface="Calibri"/>
                <a:sym typeface="Calibri"/>
              </a:rPr>
              <a:t>##</a:t>
            </a:r>
          </a:p>
        </p:txBody>
      </p:sp>
      <p:sp>
        <p:nvSpPr>
          <p:cNvPr id="99" name="Shape 99"/>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00" name="Shape 100"/>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01" name="Shape 101"/>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02" name="Shape 102"/>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6</a:t>
            </a:fld>
            <a:r>
              <a:rPr lang="en-US" sz="1000" b="0" i="1" u="none" strike="noStrike" cap="none">
                <a:solidFill>
                  <a:schemeClr val="dk1"/>
                </a:solidFill>
                <a:latin typeface="Calibri"/>
                <a:ea typeface="Calibri"/>
                <a:cs typeface="Calibri"/>
                <a:sym typeface="Calibri"/>
              </a:rPr>
              <a:t>##</a:t>
            </a:r>
          </a:p>
        </p:txBody>
      </p:sp>
      <p:sp>
        <p:nvSpPr>
          <p:cNvPr id="103" name="Shape 103"/>
          <p:cNvSpPr>
            <a:spLocks noGrp="1" noRot="1" noChangeAspect="1"/>
          </p:cNvSpPr>
          <p:nvPr>
            <p:ph type="sldImg" idx="3"/>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304747" marR="0" lvl="0" indent="-304747" algn="l" rtl="0">
              <a:lnSpc>
                <a:spcPct val="110000"/>
              </a:lnSpc>
              <a:spcBef>
                <a:spcPts val="0"/>
              </a:spcBef>
              <a:spcAft>
                <a:spcPts val="0"/>
              </a:spcAft>
              <a:buClr>
                <a:srgbClr val="F2B254"/>
              </a:buClr>
              <a:buSzPct val="100000"/>
              <a:buFont typeface="Noto Sans Symbols"/>
              <a:buChar char="▪"/>
            </a:pPr>
            <a:r>
              <a:rPr lang="en-US" sz="3400" b="0" i="0" u="none" strike="noStrike" cap="none" dirty="0">
                <a:solidFill>
                  <a:srgbClr val="F3CC5F"/>
                </a:solidFill>
                <a:latin typeface="Calibri"/>
                <a:ea typeface="Calibri"/>
                <a:cs typeface="Calibri"/>
                <a:sym typeface="Calibri"/>
              </a:rPr>
              <a:t>Base </a:t>
            </a:r>
            <a:r>
              <a:rPr lang="en-US" sz="3400" b="0" i="0" u="none" strike="noStrike" cap="none" dirty="0">
                <a:solidFill>
                  <a:schemeClr val="lt1"/>
                </a:solidFill>
                <a:latin typeface="Calibri"/>
                <a:ea typeface="Calibri"/>
                <a:cs typeface="Calibri"/>
                <a:sym typeface="Calibri"/>
              </a:rPr>
              <a:t>(parent) class</a:t>
            </a:r>
          </a:p>
          <a:p>
            <a:pPr marL="609493" marR="0" lvl="1" indent="-241192" algn="l" rtl="0">
              <a:lnSpc>
                <a:spcPct val="11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The class giving its members to its child class</a:t>
            </a:r>
          </a:p>
          <a:p>
            <a:pPr marL="304747" marR="0" lvl="0" indent="-304747" algn="l" rtl="0">
              <a:lnSpc>
                <a:spcPct val="110000"/>
              </a:lnSpc>
              <a:spcBef>
                <a:spcPts val="1200"/>
              </a:spcBef>
              <a:spcAft>
                <a:spcPts val="0"/>
              </a:spcAft>
              <a:buClr>
                <a:srgbClr val="F2B254"/>
              </a:buClr>
              <a:buSzPct val="100000"/>
              <a:buFont typeface="Noto Sans Symbols"/>
              <a:buChar char="▪"/>
            </a:pPr>
            <a:r>
              <a:rPr lang="en-US" sz="3400" b="0" i="0" u="none" strike="noStrike" cap="none" dirty="0">
                <a:solidFill>
                  <a:srgbClr val="F3CC5F"/>
                </a:solidFill>
                <a:latin typeface="Calibri"/>
                <a:ea typeface="Calibri"/>
                <a:cs typeface="Calibri"/>
                <a:sym typeface="Calibri"/>
              </a:rPr>
              <a:t>Derived </a:t>
            </a:r>
            <a:r>
              <a:rPr lang="en-US" sz="3400" b="0" i="0" u="none" strike="noStrike" cap="none" dirty="0">
                <a:solidFill>
                  <a:schemeClr val="lt1"/>
                </a:solidFill>
                <a:latin typeface="Calibri"/>
                <a:ea typeface="Calibri"/>
                <a:cs typeface="Calibri"/>
                <a:sym typeface="Calibri"/>
              </a:rPr>
              <a:t>(child) class</a:t>
            </a:r>
          </a:p>
          <a:p>
            <a:pPr marL="609493" marR="0" lvl="1" indent="-241192" algn="l" rtl="0">
              <a:lnSpc>
                <a:spcPct val="11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The class taking members from its base class</a:t>
            </a:r>
          </a:p>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GB" sz="1600" b="0" i="0" u="none" strike="noStrike" cap="none" dirty="0">
                <a:solidFill>
                  <a:schemeClr val="dk1"/>
                </a:solidFill>
                <a:latin typeface="Calibri"/>
                <a:ea typeface="Calibri"/>
                <a:cs typeface="Calibri"/>
                <a:sym typeface="Calibri"/>
              </a:rPr>
              <a:t>A</a:t>
            </a:r>
            <a:r>
              <a:rPr lang="en-GB" sz="1600" b="0" i="0" u="none" strike="noStrike" cap="none" baseline="0" dirty="0">
                <a:solidFill>
                  <a:schemeClr val="dk1"/>
                </a:solidFill>
                <a:latin typeface="Calibri"/>
                <a:ea typeface="Calibri"/>
                <a:cs typeface="Calibri"/>
                <a:sym typeface="Calibri"/>
              </a:rPr>
              <a:t> Class, could implement many interfaces, but could extend only single class !</a:t>
            </a:r>
            <a:endParaRPr sz="1600" b="0" i="0" u="none" strike="noStrike" cap="none" dirty="0">
              <a:solidFill>
                <a:schemeClr val="dk1"/>
              </a:solidFill>
              <a:latin typeface="Calibri"/>
              <a:ea typeface="Calibri"/>
              <a:cs typeface="Calibri"/>
              <a:sym typeface="Calibri"/>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GB" sz="1600" b="0" i="0" u="none" strike="noStrike" cap="none" dirty="0">
                <a:solidFill>
                  <a:schemeClr val="dk1"/>
                </a:solidFill>
                <a:latin typeface="Calibri"/>
                <a:ea typeface="Calibri"/>
                <a:cs typeface="Calibri"/>
                <a:sym typeface="Calibri"/>
              </a:rPr>
              <a:t>Interfaces could also be inherited and extended</a:t>
            </a:r>
            <a:endParaRPr sz="1600" b="0" i="0" u="none" strike="noStrike" cap="none" dirty="0">
              <a:solidFill>
                <a:schemeClr val="dk1"/>
              </a:solidFill>
              <a:latin typeface="Calibri"/>
              <a:ea typeface="Calibri"/>
              <a:cs typeface="Calibri"/>
              <a:sym typeface="Calibri"/>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Slid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4366412" y="314301"/>
            <a:ext cx="7382341" cy="2000250"/>
          </a:xfrm>
          <a:prstGeom prst="rect">
            <a:avLst/>
          </a:prstGeom>
          <a:noFill/>
          <a:ln>
            <a:noFill/>
          </a:ln>
        </p:spPr>
        <p:txBody>
          <a:bodyPr lIns="91425" tIns="91425" rIns="91425" bIns="91425" anchor="ctr" anchorCtr="0"/>
          <a:lstStyle>
            <a:lvl1pPr marL="0" marR="0" lvl="0" indent="0" algn="r" rtl="0">
              <a:lnSpc>
                <a:spcPct val="90000"/>
              </a:lnSpc>
              <a:spcBef>
                <a:spcPts val="0"/>
              </a:spcBef>
              <a:spcAft>
                <a:spcPts val="0"/>
              </a:spcAft>
              <a:buClr>
                <a:srgbClr val="F6D18E"/>
              </a:buClr>
              <a:buFont typeface="Calibri"/>
              <a:buNone/>
              <a:defRPr sz="5400" b="1" i="0" u="none" strike="noStrike" cap="none">
                <a:solidFill>
                  <a:srgbClr val="F6D18E"/>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7" name="Shape 17"/>
          <p:cNvSpPr txBox="1">
            <a:spLocks noGrp="1"/>
          </p:cNvSpPr>
          <p:nvPr>
            <p:ph type="subTitle" idx="1"/>
          </p:nvPr>
        </p:nvSpPr>
        <p:spPr>
          <a:xfrm>
            <a:off x="4366412" y="2346299"/>
            <a:ext cx="7382341" cy="1752600"/>
          </a:xfrm>
          <a:prstGeom prst="rect">
            <a:avLst/>
          </a:prstGeom>
          <a:noFill/>
          <a:ln>
            <a:noFill/>
          </a:ln>
        </p:spPr>
        <p:txBody>
          <a:bodyPr lIns="91425" tIns="91425" rIns="91425" bIns="91425" anchor="t" anchorCtr="0"/>
          <a:lstStyle>
            <a:lvl1pPr marL="0" marR="0" lvl="0" indent="0" algn="r" rtl="0">
              <a:lnSpc>
                <a:spcPct val="105000"/>
              </a:lnSpc>
              <a:spcBef>
                <a:spcPts val="0"/>
              </a:spcBef>
              <a:spcAft>
                <a:spcPts val="600"/>
              </a:spcAft>
              <a:buClr>
                <a:srgbClr val="F2B254"/>
              </a:buClr>
              <a:buFont typeface="Noto Sans Symbols"/>
              <a:buNone/>
              <a:defRPr sz="4000" b="0" i="0" u="none" strike="noStrike" cap="none">
                <a:solidFill>
                  <a:schemeClr val="accent1"/>
                </a:solidFill>
                <a:latin typeface="Calibri"/>
                <a:ea typeface="Calibri"/>
                <a:cs typeface="Calibri"/>
                <a:sym typeface="Calibri"/>
              </a:defRPr>
            </a:lvl1pPr>
            <a:lvl2pPr marL="609493" marR="0" lvl="1" indent="-12592" algn="ctr" rtl="0">
              <a:lnSpc>
                <a:spcPct val="105000"/>
              </a:lnSpc>
              <a:spcBef>
                <a:spcPts val="600"/>
              </a:spcBef>
              <a:spcAft>
                <a:spcPts val="600"/>
              </a:spcAft>
              <a:buClr>
                <a:schemeClr val="accent1"/>
              </a:buClr>
              <a:buFont typeface="Noto Sans Symbols"/>
              <a:buNone/>
              <a:defRPr sz="3200" b="0" i="0" u="none" strike="noStrike" cap="none">
                <a:solidFill>
                  <a:schemeClr val="lt1"/>
                </a:solidFill>
                <a:latin typeface="Calibri"/>
                <a:ea typeface="Calibri"/>
                <a:cs typeface="Calibri"/>
                <a:sym typeface="Calibri"/>
              </a:defRPr>
            </a:lvl2pPr>
            <a:lvl3pPr marL="1218987" marR="0" lvl="2" indent="-12487" algn="ctr" rtl="0">
              <a:lnSpc>
                <a:spcPct val="105000"/>
              </a:lnSpc>
              <a:spcBef>
                <a:spcPts val="600"/>
              </a:spcBef>
              <a:spcAft>
                <a:spcPts val="600"/>
              </a:spcAft>
              <a:buClr>
                <a:srgbClr val="EF9A1D"/>
              </a:buClr>
              <a:buFont typeface="Noto Sans Symbols"/>
              <a:buNone/>
              <a:defRPr sz="3000" b="0" i="0" u="none" strike="noStrike" cap="none">
                <a:solidFill>
                  <a:schemeClr val="lt1"/>
                </a:solidFill>
                <a:latin typeface="Calibri"/>
                <a:ea typeface="Calibri"/>
                <a:cs typeface="Calibri"/>
                <a:sym typeface="Calibri"/>
              </a:defRPr>
            </a:lvl3pPr>
            <a:lvl4pPr marL="1828480" marR="0" lvl="3" indent="-12380" algn="ctr" rtl="0">
              <a:lnSpc>
                <a:spcPct val="105000"/>
              </a:lnSpc>
              <a:spcBef>
                <a:spcPts val="600"/>
              </a:spcBef>
              <a:spcAft>
                <a:spcPts val="600"/>
              </a:spcAft>
              <a:buClr>
                <a:srgbClr val="ED9411"/>
              </a:buClr>
              <a:buFont typeface="Noto Sans Symbols"/>
              <a:buNone/>
              <a:defRPr sz="2800" b="0" i="0" u="none" strike="noStrike" cap="none">
                <a:solidFill>
                  <a:schemeClr val="lt1"/>
                </a:solidFill>
                <a:latin typeface="Calibri"/>
                <a:ea typeface="Calibri"/>
                <a:cs typeface="Calibri"/>
                <a:sym typeface="Calibri"/>
              </a:defRPr>
            </a:lvl4pPr>
            <a:lvl5pPr marL="2437972" marR="0" lvl="4" indent="-12271" algn="ctr" rtl="0">
              <a:lnSpc>
                <a:spcPct val="105000"/>
              </a:lnSpc>
              <a:spcBef>
                <a:spcPts val="600"/>
              </a:spcBef>
              <a:spcAft>
                <a:spcPts val="600"/>
              </a:spcAft>
              <a:buClr>
                <a:srgbClr val="E28D10"/>
              </a:buClr>
              <a:buFont typeface="Noto Sans Symbols"/>
              <a:buNone/>
              <a:defRPr sz="2600" b="0" i="0" u="none" strike="noStrike" cap="none">
                <a:solidFill>
                  <a:schemeClr val="lt1"/>
                </a:solidFill>
                <a:latin typeface="Calibri"/>
                <a:ea typeface="Calibri"/>
                <a:cs typeface="Calibri"/>
                <a:sym typeface="Calibri"/>
              </a:defRPr>
            </a:lvl5pPr>
            <a:lvl6pPr marL="3047466" marR="0" lvl="5" indent="-12165" algn="ctr" rtl="0">
              <a:lnSpc>
                <a:spcPct val="90000"/>
              </a:lnSpc>
              <a:spcBef>
                <a:spcPts val="800"/>
              </a:spcBef>
              <a:spcAft>
                <a:spcPts val="0"/>
              </a:spcAft>
              <a:buClr>
                <a:schemeClr val="accent1"/>
              </a:buClr>
              <a:buFont typeface="Arial"/>
              <a:buNone/>
              <a:defRPr sz="2000" b="0" i="0" u="none" strike="noStrike" cap="none">
                <a:solidFill>
                  <a:schemeClr val="lt1"/>
                </a:solidFill>
                <a:latin typeface="Calibri"/>
                <a:ea typeface="Calibri"/>
                <a:cs typeface="Calibri"/>
                <a:sym typeface="Calibri"/>
              </a:defRPr>
            </a:lvl6pPr>
            <a:lvl7pPr marL="3656960" marR="0" lvl="6" indent="-12060" algn="ctr" rtl="0">
              <a:lnSpc>
                <a:spcPct val="90000"/>
              </a:lnSpc>
              <a:spcBef>
                <a:spcPts val="800"/>
              </a:spcBef>
              <a:spcAft>
                <a:spcPts val="0"/>
              </a:spcAft>
              <a:buClr>
                <a:schemeClr val="accent1"/>
              </a:buClr>
              <a:buFont typeface="Arial"/>
              <a:buNone/>
              <a:defRPr sz="2000" b="0" i="0" u="none" strike="noStrike" cap="none">
                <a:solidFill>
                  <a:schemeClr val="lt1"/>
                </a:solidFill>
                <a:latin typeface="Calibri"/>
                <a:ea typeface="Calibri"/>
                <a:cs typeface="Calibri"/>
                <a:sym typeface="Calibri"/>
              </a:defRPr>
            </a:lvl7pPr>
            <a:lvl8pPr marL="4266453" marR="0" lvl="7" indent="-11953" algn="ctr" rtl="0">
              <a:lnSpc>
                <a:spcPct val="90000"/>
              </a:lnSpc>
              <a:spcBef>
                <a:spcPts val="800"/>
              </a:spcBef>
              <a:spcAft>
                <a:spcPts val="0"/>
              </a:spcAft>
              <a:buClr>
                <a:schemeClr val="accent1"/>
              </a:buClr>
              <a:buFont typeface="Arial"/>
              <a:buNone/>
              <a:defRPr sz="2000" b="0" i="0" u="none" strike="noStrike" cap="none">
                <a:solidFill>
                  <a:schemeClr val="lt1"/>
                </a:solidFill>
                <a:latin typeface="Calibri"/>
                <a:ea typeface="Calibri"/>
                <a:cs typeface="Calibri"/>
                <a:sym typeface="Calibri"/>
              </a:defRPr>
            </a:lvl8pPr>
            <a:lvl9pPr marL="4875947" marR="0" lvl="8" indent="-11846" algn="ctr" rtl="0">
              <a:lnSpc>
                <a:spcPct val="90000"/>
              </a:lnSpc>
              <a:spcBef>
                <a:spcPts val="800"/>
              </a:spcBef>
              <a:spcAft>
                <a:spcPts val="0"/>
              </a:spcAft>
              <a:buClr>
                <a:schemeClr val="accent1"/>
              </a:buClr>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18" name="Shape 18"/>
          <p:cNvSpPr txBox="1">
            <a:spLocks noGrp="1"/>
          </p:cNvSpPr>
          <p:nvPr>
            <p:ph type="body" idx="2"/>
          </p:nvPr>
        </p:nvSpPr>
        <p:spPr>
          <a:xfrm>
            <a:off x="760412" y="4164082"/>
            <a:ext cx="3187613" cy="525134"/>
          </a:xfrm>
          <a:prstGeom prst="rect">
            <a:avLst/>
          </a:prstGeom>
          <a:noFill/>
          <a:ln>
            <a:noFill/>
          </a:ln>
        </p:spPr>
        <p:txBody>
          <a:bodyPr lIns="91425" tIns="91425" rIns="91425" bIns="91425" anchor="b" anchorCtr="0"/>
          <a:lstStyle>
            <a:lvl1pPr marL="0" marR="0" lvl="0" indent="0" algn="l" rtl="0">
              <a:lnSpc>
                <a:spcPct val="105000"/>
              </a:lnSpc>
              <a:spcBef>
                <a:spcPts val="0"/>
              </a:spcBef>
              <a:spcAft>
                <a:spcPts val="0"/>
              </a:spcAft>
              <a:buClr>
                <a:srgbClr val="F2B254"/>
              </a:buClr>
              <a:buFont typeface="Noto Sans Symbols"/>
              <a:buNone/>
              <a:defRPr sz="2800" b="1" i="0" u="none" strike="noStrike" cap="none">
                <a:solidFill>
                  <a:srgbClr val="EE792A"/>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9" name="Shape 19"/>
          <p:cNvSpPr>
            <a:spLocks noGrp="1"/>
          </p:cNvSpPr>
          <p:nvPr>
            <p:ph type="pic" idx="3"/>
          </p:nvPr>
        </p:nvSpPr>
        <p:spPr>
          <a:xfrm>
            <a:off x="4366412" y="4191000"/>
            <a:ext cx="7382341" cy="1904999"/>
          </a:xfrm>
          <a:prstGeom prst="rect">
            <a:avLst/>
          </a:prstGeom>
          <a:noFill/>
          <a:ln>
            <a:noFill/>
          </a:ln>
        </p:spPr>
        <p:txBody>
          <a:bodyPr lIns="91425" tIns="91425" rIns="91425" bIns="91425" anchor="t" anchorCtr="0"/>
          <a:lstStyle>
            <a:lvl1pPr marL="0" marR="0" lvl="0" indent="0" algn="l" rtl="0">
              <a:lnSpc>
                <a:spcPct val="105000"/>
              </a:lnSpc>
              <a:spcBef>
                <a:spcPts val="600"/>
              </a:spcBef>
              <a:spcAft>
                <a:spcPts val="600"/>
              </a:spcAft>
              <a:buClr>
                <a:srgbClr val="F2B254"/>
              </a:buClr>
              <a:buFont typeface="Noto Sans Symbols"/>
              <a:buNone/>
              <a:defRPr sz="3400" b="0" i="0" u="none" strike="noStrike" cap="none">
                <a:solidFill>
                  <a:schemeClr val="lt1"/>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0" name="Shape 20"/>
          <p:cNvSpPr txBox="1">
            <a:spLocks noGrp="1"/>
          </p:cNvSpPr>
          <p:nvPr>
            <p:ph type="body" idx="4"/>
          </p:nvPr>
        </p:nvSpPr>
        <p:spPr>
          <a:xfrm>
            <a:off x="760412" y="4633982"/>
            <a:ext cx="3187614" cy="444343"/>
          </a:xfrm>
          <a:prstGeom prst="rect">
            <a:avLst/>
          </a:prstGeom>
          <a:noFill/>
          <a:ln>
            <a:noFill/>
          </a:ln>
        </p:spPr>
        <p:txBody>
          <a:bodyPr lIns="91425" tIns="91425" rIns="91425" bIns="91425" anchor="ctr" anchorCtr="0"/>
          <a:lstStyle>
            <a:lvl1pPr marL="0" marR="0" lvl="0" indent="0" algn="l" rtl="0">
              <a:lnSpc>
                <a:spcPct val="105000"/>
              </a:lnSpc>
              <a:spcBef>
                <a:spcPts val="0"/>
              </a:spcBef>
              <a:spcAft>
                <a:spcPts val="0"/>
              </a:spcAft>
              <a:buClr>
                <a:srgbClr val="F2B254"/>
              </a:buClr>
              <a:buFont typeface="Noto Sans Symbols"/>
              <a:buNone/>
              <a:defRPr sz="2300" b="1" i="0" u="none" strike="noStrike" cap="none">
                <a:solidFill>
                  <a:srgbClr val="F4B36C"/>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1" name="Shape 21"/>
          <p:cNvSpPr txBox="1">
            <a:spLocks noGrp="1"/>
          </p:cNvSpPr>
          <p:nvPr>
            <p:ph type="body" idx="5"/>
          </p:nvPr>
        </p:nvSpPr>
        <p:spPr>
          <a:xfrm>
            <a:off x="760412" y="5011671"/>
            <a:ext cx="3187613" cy="395869"/>
          </a:xfrm>
          <a:prstGeom prst="rect">
            <a:avLst/>
          </a:prstGeom>
          <a:noFill/>
          <a:ln>
            <a:noFill/>
          </a:ln>
        </p:spPr>
        <p:txBody>
          <a:bodyPr lIns="91425" tIns="91425" rIns="91425" bIns="91425" anchor="ctr" anchorCtr="0"/>
          <a:lstStyle>
            <a:lvl1pPr marL="0" marR="0" lvl="0" indent="0" algn="l" rtl="0">
              <a:lnSpc>
                <a:spcPct val="105000"/>
              </a:lnSpc>
              <a:spcBef>
                <a:spcPts val="0"/>
              </a:spcBef>
              <a:spcAft>
                <a:spcPts val="0"/>
              </a:spcAft>
              <a:buClr>
                <a:srgbClr val="F2B254"/>
              </a:buClr>
              <a:buFont typeface="Noto Sans Symbols"/>
              <a:buNone/>
              <a:defRPr sz="2000" b="1" i="0" u="none" strike="noStrike" cap="none">
                <a:solidFill>
                  <a:srgbClr val="F9D9A9"/>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2" name="Shape 22"/>
          <p:cNvSpPr txBox="1">
            <a:spLocks noGrp="1"/>
          </p:cNvSpPr>
          <p:nvPr>
            <p:ph type="body" idx="6"/>
          </p:nvPr>
        </p:nvSpPr>
        <p:spPr>
          <a:xfrm>
            <a:off x="760412" y="5394605"/>
            <a:ext cx="3187613" cy="363550"/>
          </a:xfrm>
          <a:prstGeom prst="rect">
            <a:avLst/>
          </a:prstGeom>
          <a:noFill/>
          <a:ln>
            <a:noFill/>
          </a:ln>
        </p:spPr>
        <p:txBody>
          <a:bodyPr lIns="91425" tIns="91425" rIns="91425" bIns="91425" anchor="ctr" anchorCtr="0"/>
          <a:lstStyle>
            <a:lvl1pPr marL="0" marR="0" lvl="0" indent="0" algn="l" rtl="0">
              <a:lnSpc>
                <a:spcPct val="105000"/>
              </a:lnSpc>
              <a:spcBef>
                <a:spcPts val="0"/>
              </a:spcBef>
              <a:spcAft>
                <a:spcPts val="0"/>
              </a:spcAft>
              <a:buClr>
                <a:srgbClr val="F2B254"/>
              </a:buClr>
              <a:buFont typeface="Noto Sans Symbols"/>
              <a:buNone/>
              <a:defRPr sz="1800" b="1" i="0" u="none" strike="noStrike" cap="none">
                <a:solidFill>
                  <a:srgbClr val="F27A44"/>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3" name="Shape 23"/>
          <p:cNvSpPr txBox="1">
            <a:spLocks noGrp="1"/>
          </p:cNvSpPr>
          <p:nvPr>
            <p:ph type="body" idx="7"/>
          </p:nvPr>
        </p:nvSpPr>
        <p:spPr>
          <a:xfrm>
            <a:off x="760412" y="5735767"/>
            <a:ext cx="3187613" cy="331233"/>
          </a:xfrm>
          <a:prstGeom prst="rect">
            <a:avLst/>
          </a:prstGeom>
          <a:noFill/>
          <a:ln>
            <a:noFill/>
          </a:ln>
        </p:spPr>
        <p:txBody>
          <a:bodyPr lIns="91425" tIns="91425" rIns="91425" bIns="91425" anchor="ctr" anchorCtr="0"/>
          <a:lstStyle>
            <a:lvl1pPr marL="0" marR="0" lvl="0" indent="0" algn="l" rtl="0">
              <a:lnSpc>
                <a:spcPct val="105000"/>
              </a:lnSpc>
              <a:spcBef>
                <a:spcPts val="0"/>
              </a:spcBef>
              <a:spcAft>
                <a:spcPts val="0"/>
              </a:spcAft>
              <a:buClr>
                <a:srgbClr val="F2B254"/>
              </a:buClr>
              <a:buFont typeface="Noto Sans Symbols"/>
              <a:buNone/>
              <a:defRPr sz="1600" b="1" i="0" u="none" strike="noStrike" cap="none">
                <a:solidFill>
                  <a:srgbClr val="F27A44"/>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bg>
      <p:bgPr>
        <a:blipFill rotWithShape="1">
          <a:blip r:embed="rId2">
            <a:alphaModFix/>
          </a:blip>
          <a:stretch>
            <a:fillRect/>
          </a:stretch>
        </a:blipFill>
        <a:effectLst/>
      </p:bgPr>
    </p:bg>
    <p:spTree>
      <p:nvGrpSpPr>
        <p:cNvPr id="1" name="Shape 24"/>
        <p:cNvGrpSpPr/>
        <p:nvPr/>
      </p:nvGrpSpPr>
      <p:grpSpPr>
        <a:xfrm>
          <a:off x="0" y="0"/>
          <a:ext cx="0" cy="0"/>
          <a:chOff x="0" y="0"/>
          <a:chExt cx="0" cy="0"/>
        </a:xfrm>
      </p:grpSpPr>
      <p:sp>
        <p:nvSpPr>
          <p:cNvPr id="25" name="Shape 25"/>
          <p:cNvSpPr txBox="1">
            <a:spLocks noGrp="1"/>
          </p:cNvSpPr>
          <p:nvPr>
            <p:ph type="dt" idx="10"/>
          </p:nvPr>
        </p:nvSpPr>
        <p:spPr>
          <a:xfrm>
            <a:off x="188814" y="6525001"/>
            <a:ext cx="1223998" cy="19647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1000" b="0" i="0" u="none" strike="noStrike" cap="none">
                <a:solidFill>
                  <a:schemeClr val="lt1"/>
                </a:solidFill>
                <a:latin typeface="Calibri"/>
                <a:ea typeface="Calibri"/>
                <a:cs typeface="Calibri"/>
                <a:sym typeface="Calibri"/>
              </a:defRPr>
            </a:lvl1pPr>
            <a:lvl2pPr marL="609493" marR="0" lvl="1" indent="-12592"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414412" y="6525001"/>
            <a:ext cx="10150400" cy="19647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1000" b="0" i="0" u="none" strike="noStrike" cap="none">
                <a:solidFill>
                  <a:schemeClr val="lt1"/>
                </a:solidFill>
                <a:latin typeface="Calibri"/>
                <a:ea typeface="Calibri"/>
                <a:cs typeface="Calibri"/>
                <a:sym typeface="Calibri"/>
              </a:defRPr>
            </a:lvl1pPr>
            <a:lvl2pPr marL="609493" marR="0" lvl="1" indent="-12592"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1000" b="0" i="0" u="none" strike="noStrike" cap="none">
              <a:solidFill>
                <a:schemeClr val="lt1"/>
              </a:solidFill>
              <a:latin typeface="Calibri"/>
              <a:ea typeface="Calibri"/>
              <a:cs typeface="Calibri"/>
              <a:sym typeface="Calibri"/>
            </a:endParaRPr>
          </a:p>
        </p:txBody>
      </p:sp>
      <p:sp>
        <p:nvSpPr>
          <p:cNvPr id="28" name="Shape 28"/>
          <p:cNvSpPr txBox="1">
            <a:spLocks noGrp="1"/>
          </p:cNvSpPr>
          <p:nvPr>
            <p:ph type="body" idx="1"/>
          </p:nvPr>
        </p:nvSpPr>
        <p:spPr>
          <a:xfrm>
            <a:off x="190413" y="1151120"/>
            <a:ext cx="11804821" cy="5570355"/>
          </a:xfrm>
          <a:prstGeom prst="rect">
            <a:avLst/>
          </a:prstGeom>
          <a:noFill/>
          <a:ln>
            <a:noFill/>
          </a:ln>
        </p:spPr>
        <p:txBody>
          <a:bodyPr lIns="91425" tIns="91425" rIns="91425" bIns="91425" anchor="t" anchorCtr="0"/>
          <a:lstStyle>
            <a:lvl1pPr marL="304747" marR="0" lvl="0" indent="127053" algn="l" rtl="0">
              <a:lnSpc>
                <a:spcPct val="105000"/>
              </a:lnSpc>
              <a:spcBef>
                <a:spcPts val="600"/>
              </a:spcBef>
              <a:spcAft>
                <a:spcPts val="600"/>
              </a:spcAft>
              <a:buClr>
                <a:srgbClr val="F2B254"/>
              </a:buClr>
              <a:buSzPct val="100000"/>
              <a:buFont typeface="Noto Sans Symbols"/>
              <a:buChar char="▪"/>
              <a:defRPr sz="3400" b="0" i="0" u="none" strike="noStrike" cap="none">
                <a:solidFill>
                  <a:schemeClr val="lt1"/>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9" name="Shape 29"/>
          <p:cNvSpPr txBox="1">
            <a:spLocks noGrp="1"/>
          </p:cNvSpPr>
          <p:nvPr>
            <p:ph type="title"/>
          </p:nvPr>
        </p:nvSpPr>
        <p:spPr>
          <a:xfrm>
            <a:off x="188815" y="40341"/>
            <a:ext cx="9577596" cy="111078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F3BE60"/>
              </a:buClr>
              <a:buFont typeface="Calibri"/>
              <a:buNone/>
              <a:defRPr sz="4000" b="1" i="0" u="none" strike="noStrike" cap="none">
                <a:solidFill>
                  <a:srgbClr val="F3BE60"/>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pic>
        <p:nvPicPr>
          <p:cNvPr id="30" name="Shape 30"/>
          <p:cNvPicPr preferRelativeResize="0"/>
          <p:nvPr/>
        </p:nvPicPr>
        <p:blipFill rotWithShape="1">
          <a:blip r:embed="rId3">
            <a:alphaModFix/>
          </a:blip>
          <a:srcRect/>
          <a:stretch/>
        </p:blipFill>
        <p:spPr>
          <a:xfrm>
            <a:off x="9828210" y="228600"/>
            <a:ext cx="2175525" cy="762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Title Slide">
    <p:bg>
      <p:bgPr>
        <a:blipFill rotWithShape="1">
          <a:blip r:embed="rId2">
            <a:alphaModFix/>
          </a:blip>
          <a:stretch>
            <a:fillRect/>
          </a:stretch>
        </a:blip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446212" y="4953000"/>
            <a:ext cx="8938472" cy="8206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rgbClr val="F3BE60"/>
              </a:buClr>
              <a:buFont typeface="Calibri"/>
              <a:buNone/>
              <a:defRPr sz="5400" b="1" i="0" u="none" strike="noStrike" cap="none">
                <a:solidFill>
                  <a:srgbClr val="F3BE60"/>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3" name="Shape 33"/>
          <p:cNvSpPr txBox="1">
            <a:spLocks noGrp="1"/>
          </p:cNvSpPr>
          <p:nvPr>
            <p:ph type="body" idx="1"/>
          </p:nvPr>
        </p:nvSpPr>
        <p:spPr>
          <a:xfrm>
            <a:off x="1446212" y="5754967"/>
            <a:ext cx="8938472" cy="688255"/>
          </a:xfrm>
          <a:prstGeom prst="rect">
            <a:avLst/>
          </a:prstGeom>
          <a:noFill/>
          <a:ln>
            <a:noFill/>
          </a:ln>
        </p:spPr>
        <p:txBody>
          <a:bodyPr lIns="91425" tIns="91425" rIns="91425" bIns="91425" anchor="t" anchorCtr="0"/>
          <a:lstStyle>
            <a:lvl1pPr marL="0" marR="0" lvl="0" indent="0" algn="ctr" rtl="0">
              <a:lnSpc>
                <a:spcPct val="105000"/>
              </a:lnSpc>
              <a:spcBef>
                <a:spcPts val="0"/>
              </a:spcBef>
              <a:spcAft>
                <a:spcPts val="600"/>
              </a:spcAft>
              <a:buClr>
                <a:srgbClr val="F2B254"/>
              </a:buClr>
              <a:buFont typeface="Noto Sans Symbols"/>
              <a:buNone/>
              <a:defRPr sz="4000" b="0" i="0" u="none" strike="noStrike" cap="none">
                <a:solidFill>
                  <a:schemeClr val="accent1"/>
                </a:solidFill>
                <a:latin typeface="Calibri"/>
                <a:ea typeface="Calibri"/>
                <a:cs typeface="Calibri"/>
                <a:sym typeface="Calibri"/>
              </a:defRPr>
            </a:lvl1pPr>
            <a:lvl2pPr marL="609493" marR="0" lvl="1" indent="-12592" algn="l" rtl="0">
              <a:lnSpc>
                <a:spcPct val="105000"/>
              </a:lnSpc>
              <a:spcBef>
                <a:spcPts val="600"/>
              </a:spcBef>
              <a:spcAft>
                <a:spcPts val="600"/>
              </a:spcAft>
              <a:buClr>
                <a:schemeClr val="accent1"/>
              </a:buClr>
              <a:buFont typeface="Noto Sans Symbols"/>
              <a:buNone/>
              <a:defRPr sz="2400" b="0" i="0" u="none" strike="noStrike" cap="none">
                <a:solidFill>
                  <a:schemeClr val="lt1"/>
                </a:solidFill>
                <a:latin typeface="Calibri"/>
                <a:ea typeface="Calibri"/>
                <a:cs typeface="Calibri"/>
                <a:sym typeface="Calibri"/>
              </a:defRPr>
            </a:lvl2pPr>
            <a:lvl3pPr marL="1218987" marR="0" lvl="2" indent="-12487" algn="l" rtl="0">
              <a:lnSpc>
                <a:spcPct val="105000"/>
              </a:lnSpc>
              <a:spcBef>
                <a:spcPts val="600"/>
              </a:spcBef>
              <a:spcAft>
                <a:spcPts val="600"/>
              </a:spcAft>
              <a:buClr>
                <a:srgbClr val="EF9A1D"/>
              </a:buClr>
              <a:buFont typeface="Noto Sans Symbols"/>
              <a:buNone/>
              <a:defRPr sz="2100" b="0" i="0" u="none" strike="noStrike" cap="none">
                <a:solidFill>
                  <a:schemeClr val="lt1"/>
                </a:solidFill>
                <a:latin typeface="Calibri"/>
                <a:ea typeface="Calibri"/>
                <a:cs typeface="Calibri"/>
                <a:sym typeface="Calibri"/>
              </a:defRPr>
            </a:lvl3pPr>
            <a:lvl4pPr marL="1828480" marR="0" lvl="3" indent="-12380" algn="l" rtl="0">
              <a:lnSpc>
                <a:spcPct val="105000"/>
              </a:lnSpc>
              <a:spcBef>
                <a:spcPts val="600"/>
              </a:spcBef>
              <a:spcAft>
                <a:spcPts val="600"/>
              </a:spcAft>
              <a:buClr>
                <a:srgbClr val="ED9411"/>
              </a:buClr>
              <a:buFont typeface="Noto Sans Symbols"/>
              <a:buNone/>
              <a:defRPr sz="1900" b="0" i="0" u="none" strike="noStrike" cap="none">
                <a:solidFill>
                  <a:schemeClr val="lt1"/>
                </a:solidFill>
                <a:latin typeface="Calibri"/>
                <a:ea typeface="Calibri"/>
                <a:cs typeface="Calibri"/>
                <a:sym typeface="Calibri"/>
              </a:defRPr>
            </a:lvl4pPr>
            <a:lvl5pPr marL="2437972" marR="0" lvl="4" indent="-12271" algn="l" rtl="0">
              <a:lnSpc>
                <a:spcPct val="105000"/>
              </a:lnSpc>
              <a:spcBef>
                <a:spcPts val="600"/>
              </a:spcBef>
              <a:spcAft>
                <a:spcPts val="600"/>
              </a:spcAft>
              <a:buClr>
                <a:srgbClr val="E28D10"/>
              </a:buClr>
              <a:buFont typeface="Noto Sans Symbols"/>
              <a:buNone/>
              <a:defRPr sz="1900" b="0" i="0" u="none" strike="noStrike" cap="none">
                <a:solidFill>
                  <a:schemeClr val="lt1"/>
                </a:solidFill>
                <a:latin typeface="Calibri"/>
                <a:ea typeface="Calibri"/>
                <a:cs typeface="Calibri"/>
                <a:sym typeface="Calibri"/>
              </a:defRPr>
            </a:lvl5pPr>
            <a:lvl6pPr marL="3047466" marR="0" lvl="5" indent="-12165" algn="l" rtl="0">
              <a:lnSpc>
                <a:spcPct val="90000"/>
              </a:lnSpc>
              <a:spcBef>
                <a:spcPts val="800"/>
              </a:spcBef>
              <a:spcAft>
                <a:spcPts val="0"/>
              </a:spcAft>
              <a:buClr>
                <a:schemeClr val="accent1"/>
              </a:buClr>
              <a:buFont typeface="Arial"/>
              <a:buNone/>
              <a:defRPr sz="1900" b="0" i="0" u="none" strike="noStrike" cap="none">
                <a:solidFill>
                  <a:schemeClr val="lt1"/>
                </a:solidFill>
                <a:latin typeface="Calibri"/>
                <a:ea typeface="Calibri"/>
                <a:cs typeface="Calibri"/>
                <a:sym typeface="Calibri"/>
              </a:defRPr>
            </a:lvl6pPr>
            <a:lvl7pPr marL="3656960" marR="0" lvl="6" indent="-12060" algn="l" rtl="0">
              <a:lnSpc>
                <a:spcPct val="90000"/>
              </a:lnSpc>
              <a:spcBef>
                <a:spcPts val="800"/>
              </a:spcBef>
              <a:spcAft>
                <a:spcPts val="0"/>
              </a:spcAft>
              <a:buClr>
                <a:schemeClr val="accent1"/>
              </a:buClr>
              <a:buFont typeface="Arial"/>
              <a:buNone/>
              <a:defRPr sz="1900" b="0" i="0" u="none" strike="noStrike" cap="none">
                <a:solidFill>
                  <a:schemeClr val="lt1"/>
                </a:solidFill>
                <a:latin typeface="Calibri"/>
                <a:ea typeface="Calibri"/>
                <a:cs typeface="Calibri"/>
                <a:sym typeface="Calibri"/>
              </a:defRPr>
            </a:lvl7pPr>
            <a:lvl8pPr marL="4266453" marR="0" lvl="7" indent="-11953" algn="l" rtl="0">
              <a:lnSpc>
                <a:spcPct val="90000"/>
              </a:lnSpc>
              <a:spcBef>
                <a:spcPts val="800"/>
              </a:spcBef>
              <a:spcAft>
                <a:spcPts val="0"/>
              </a:spcAft>
              <a:buClr>
                <a:schemeClr val="accent1"/>
              </a:buClr>
              <a:buFont typeface="Arial"/>
              <a:buNone/>
              <a:defRPr sz="1900" b="0" i="0" u="none" strike="noStrike" cap="none">
                <a:solidFill>
                  <a:schemeClr val="lt1"/>
                </a:solidFill>
                <a:latin typeface="Calibri"/>
                <a:ea typeface="Calibri"/>
                <a:cs typeface="Calibri"/>
                <a:sym typeface="Calibri"/>
              </a:defRPr>
            </a:lvl8pPr>
            <a:lvl9pPr marL="4875947" marR="0" lvl="8" indent="-11846" algn="l" rtl="0">
              <a:lnSpc>
                <a:spcPct val="90000"/>
              </a:lnSpc>
              <a:spcBef>
                <a:spcPts val="800"/>
              </a:spcBef>
              <a:spcAft>
                <a:spcPts val="0"/>
              </a:spcAft>
              <a:buClr>
                <a:schemeClr val="accent1"/>
              </a:buClr>
              <a:buFont typeface="Arial"/>
              <a:buNone/>
              <a:defRPr sz="1900" b="0" i="0" u="none" strike="noStrike" cap="none">
                <a:solidFill>
                  <a:schemeClr val="lt1"/>
                </a:solidFill>
                <a:latin typeface="Calibri"/>
                <a:ea typeface="Calibri"/>
                <a:cs typeface="Calibri"/>
                <a:sym typeface="Calibri"/>
              </a:defRPr>
            </a:lvl9pPr>
          </a:lstStyle>
          <a:p>
            <a:endParaRPr/>
          </a:p>
        </p:txBody>
      </p:sp>
      <p:pic>
        <p:nvPicPr>
          <p:cNvPr id="34" name="Shape 34"/>
          <p:cNvPicPr preferRelativeResize="0"/>
          <p:nvPr/>
        </p:nvPicPr>
        <p:blipFill rotWithShape="1">
          <a:blip r:embed="rId3">
            <a:alphaModFix/>
          </a:blip>
          <a:srcRect/>
          <a:stretch/>
        </p:blipFill>
        <p:spPr>
          <a:xfrm>
            <a:off x="9828210" y="228600"/>
            <a:ext cx="2175525" cy="762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xmlns="" val="252925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188814" y="6525001"/>
            <a:ext cx="1223998" cy="19647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1000" b="0" i="0" u="none" strike="noStrike" cap="none">
                <a:solidFill>
                  <a:schemeClr val="lt1"/>
                </a:solidFill>
                <a:latin typeface="Calibri"/>
                <a:ea typeface="Calibri"/>
                <a:cs typeface="Calibri"/>
                <a:sym typeface="Calibri"/>
              </a:defRPr>
            </a:lvl1pPr>
            <a:lvl2pPr marL="609493" marR="0" lvl="1" indent="-12592"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1414412" y="6525001"/>
            <a:ext cx="10150400" cy="19647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1000" b="0" i="0" u="none" strike="noStrike" cap="none">
                <a:solidFill>
                  <a:schemeClr val="lt1"/>
                </a:solidFill>
                <a:latin typeface="Calibri"/>
                <a:ea typeface="Calibri"/>
                <a:cs typeface="Calibri"/>
                <a:sym typeface="Calibri"/>
              </a:defRPr>
            </a:lvl1pPr>
            <a:lvl2pPr marL="609493" marR="0" lvl="1" indent="-12592"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1000" b="0" i="0" u="none" strike="noStrike" cap="none">
              <a:solidFill>
                <a:schemeClr val="lt1"/>
              </a:solidFill>
              <a:latin typeface="Calibri"/>
              <a:ea typeface="Calibri"/>
              <a:cs typeface="Calibri"/>
              <a:sym typeface="Calibri"/>
            </a:endParaRPr>
          </a:p>
        </p:txBody>
      </p:sp>
      <p:sp>
        <p:nvSpPr>
          <p:cNvPr id="13" name="Shape 13"/>
          <p:cNvSpPr txBox="1">
            <a:spLocks noGrp="1"/>
          </p:cNvSpPr>
          <p:nvPr>
            <p:ph type="title"/>
          </p:nvPr>
        </p:nvSpPr>
        <p:spPr>
          <a:xfrm>
            <a:off x="190403" y="39573"/>
            <a:ext cx="11806431" cy="1111548"/>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F3BE60"/>
              </a:buClr>
              <a:buFont typeface="Calibri"/>
              <a:buNone/>
              <a:defRPr sz="4000" b="1" i="0" u="none" strike="noStrike" cap="none">
                <a:solidFill>
                  <a:srgbClr val="F3BE60"/>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4" name="Shape 14"/>
          <p:cNvSpPr txBox="1">
            <a:spLocks noGrp="1"/>
          </p:cNvSpPr>
          <p:nvPr>
            <p:ph type="body" idx="1"/>
          </p:nvPr>
        </p:nvSpPr>
        <p:spPr>
          <a:xfrm>
            <a:off x="190413" y="1151123"/>
            <a:ext cx="11804821" cy="5570353"/>
          </a:xfrm>
          <a:prstGeom prst="rect">
            <a:avLst/>
          </a:prstGeom>
          <a:noFill/>
          <a:ln>
            <a:noFill/>
          </a:ln>
        </p:spPr>
        <p:txBody>
          <a:bodyPr lIns="91425" tIns="91425" rIns="91425" bIns="91425" anchor="t" anchorCtr="0"/>
          <a:lstStyle>
            <a:lvl1pPr marL="304747" marR="0" lvl="0" indent="127053" algn="l" rtl="0">
              <a:lnSpc>
                <a:spcPct val="105000"/>
              </a:lnSpc>
              <a:spcBef>
                <a:spcPts val="600"/>
              </a:spcBef>
              <a:spcAft>
                <a:spcPts val="600"/>
              </a:spcAft>
              <a:buClr>
                <a:srgbClr val="F2B254"/>
              </a:buClr>
              <a:buSzPct val="100000"/>
              <a:buFont typeface="Noto Sans Symbols"/>
              <a:buChar char="▪"/>
              <a:defRPr sz="3400" b="0" i="0" u="none" strike="noStrike" cap="none">
                <a:solidFill>
                  <a:schemeClr val="lt1"/>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http://www.indeavr.com/" TargetMode="External"/><Relationship Id="rId18" Type="http://schemas.openxmlformats.org/officeDocument/2006/relationships/image" Target="../media/image26.png"/><Relationship Id="rId3" Type="http://schemas.openxmlformats.org/officeDocument/2006/relationships/hyperlink" Target="http://www.luxoft.com/" TargetMode="External"/><Relationship Id="rId21" Type="http://schemas.openxmlformats.org/officeDocument/2006/relationships/hyperlink" Target="https://softuni.bg/java-basics-oop" TargetMode="External"/><Relationship Id="rId7" Type="http://schemas.openxmlformats.org/officeDocument/2006/relationships/hyperlink" Target="http://komfo.com/" TargetMode="External"/><Relationship Id="rId12" Type="http://schemas.openxmlformats.org/officeDocument/2006/relationships/image" Target="../media/image23.png"/><Relationship Id="rId17" Type="http://schemas.openxmlformats.org/officeDocument/2006/relationships/hyperlink" Target="http://netpeak.bg/" TargetMode="External"/><Relationship Id="rId2" Type="http://schemas.openxmlformats.org/officeDocument/2006/relationships/notesSlide" Target="../notesSlides/notesSlide30.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hyperlink" Target="http://www.softwaregroup-bg.com/" TargetMode="External"/><Relationship Id="rId5" Type="http://schemas.openxmlformats.org/officeDocument/2006/relationships/hyperlink" Target="http://xs-software.com/" TargetMode="External"/><Relationship Id="rId15" Type="http://schemas.openxmlformats.org/officeDocument/2006/relationships/hyperlink" Target="http://www.infragistics.com/" TargetMode="External"/><Relationship Id="rId10" Type="http://schemas.openxmlformats.org/officeDocument/2006/relationships/image" Target="../media/image22.png"/><Relationship Id="rId19" Type="http://schemas.openxmlformats.org/officeDocument/2006/relationships/hyperlink" Target="http://www.superhosting.bg/" TargetMode="External"/><Relationship Id="rId4" Type="http://schemas.openxmlformats.org/officeDocument/2006/relationships/image" Target="../media/image19.png"/><Relationship Id="rId9" Type="http://schemas.openxmlformats.org/officeDocument/2006/relationships/hyperlink" Target="http://smartit.bg/" TargetMode="External"/><Relationship Id="rId14" Type="http://schemas.openxmlformats.org/officeDocument/2006/relationships/image" Target="../media/image24.png"/></Relationships>
</file>

<file path=ppt/slides/_rels/slide31.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hyperlink" Target="http://www.youtube.com/SoftwareUniversity" TargetMode="External"/><Relationship Id="rId11" Type="http://schemas.openxmlformats.org/officeDocument/2006/relationships/image" Target="../media/image30.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51212" y="822299"/>
            <a:ext cx="8215099" cy="1171550"/>
          </a:xfrm>
          <a:prstGeom prst="rect">
            <a:avLst/>
          </a:prstGeom>
          <a:noFill/>
          <a:ln>
            <a:noFill/>
          </a:ln>
        </p:spPr>
        <p:txBody>
          <a:bodyPr lIns="0" tIns="0" rIns="0" bIns="0" anchor="ctr" anchorCtr="0">
            <a:noAutofit/>
          </a:bodyPr>
          <a:lstStyle/>
          <a:p>
            <a:pPr marL="0" marR="0" lvl="0" indent="0" algn="r" rtl="0">
              <a:lnSpc>
                <a:spcPct val="90000"/>
              </a:lnSpc>
              <a:spcBef>
                <a:spcPts val="0"/>
              </a:spcBef>
              <a:spcAft>
                <a:spcPts val="0"/>
              </a:spcAft>
              <a:buClr>
                <a:srgbClr val="F6D18E"/>
              </a:buClr>
              <a:buSzPct val="25000"/>
              <a:buFont typeface="Calibri"/>
              <a:buNone/>
            </a:pPr>
            <a:r>
              <a:rPr lang="en-US" sz="5400" b="1" i="0" u="none" strike="noStrike" cap="none">
                <a:solidFill>
                  <a:srgbClr val="F6D18E"/>
                </a:solidFill>
                <a:latin typeface="Calibri"/>
                <a:ea typeface="Calibri"/>
                <a:cs typeface="Calibri"/>
                <a:sym typeface="Calibri"/>
              </a:rPr>
              <a:t>Inheritance </a:t>
            </a:r>
          </a:p>
        </p:txBody>
      </p:sp>
      <p:sp>
        <p:nvSpPr>
          <p:cNvPr id="55" name="Shape 55"/>
          <p:cNvSpPr txBox="1">
            <a:spLocks noGrp="1"/>
          </p:cNvSpPr>
          <p:nvPr>
            <p:ph type="subTitle" idx="1"/>
          </p:nvPr>
        </p:nvSpPr>
        <p:spPr>
          <a:xfrm>
            <a:off x="4183969" y="1889099"/>
            <a:ext cx="7382341" cy="1387501"/>
          </a:xfrm>
          <a:prstGeom prst="rect">
            <a:avLst/>
          </a:prstGeom>
          <a:noFill/>
          <a:ln>
            <a:noFill/>
          </a:ln>
        </p:spPr>
        <p:txBody>
          <a:bodyPr lIns="0" tIns="0" rIns="0" bIns="0" anchor="t" anchorCtr="0">
            <a:noAutofit/>
          </a:bodyPr>
          <a:lstStyle/>
          <a:p>
            <a:pPr marL="0" marR="0" lvl="0" indent="0" algn="r" rtl="0">
              <a:lnSpc>
                <a:spcPct val="105000"/>
              </a:lnSpc>
              <a:spcBef>
                <a:spcPts val="0"/>
              </a:spcBef>
              <a:spcAft>
                <a:spcPts val="0"/>
              </a:spcAft>
              <a:buClr>
                <a:srgbClr val="F2B254"/>
              </a:buClr>
              <a:buSzPct val="25000"/>
              <a:buFont typeface="Noto Sans Symbols"/>
              <a:buNone/>
            </a:pPr>
            <a:r>
              <a:rPr lang="en-US" sz="4000" b="0" i="0" u="none" strike="noStrike" cap="none">
                <a:solidFill>
                  <a:schemeClr val="accent1"/>
                </a:solidFill>
                <a:latin typeface="Calibri"/>
                <a:ea typeface="Calibri"/>
                <a:cs typeface="Calibri"/>
                <a:sym typeface="Calibri"/>
              </a:rPr>
              <a:t>Class Hierarchies</a:t>
            </a:r>
          </a:p>
        </p:txBody>
      </p:sp>
      <p:sp>
        <p:nvSpPr>
          <p:cNvPr id="56" name="Shape 56"/>
          <p:cNvSpPr txBox="1">
            <a:spLocks noGrp="1"/>
          </p:cNvSpPr>
          <p:nvPr>
            <p:ph type="body" idx="2"/>
          </p:nvPr>
        </p:nvSpPr>
        <p:spPr>
          <a:xfrm>
            <a:off x="760412" y="4348942"/>
            <a:ext cx="3187613" cy="525134"/>
          </a:xfrm>
          <a:prstGeom prst="rect">
            <a:avLst/>
          </a:prstGeom>
          <a:noFill/>
          <a:ln>
            <a:noFill/>
          </a:ln>
        </p:spPr>
        <p:txBody>
          <a:bodyPr lIns="36000" tIns="36000" rIns="36000" bIns="36000" anchor="b"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800" b="1" i="0" u="none" strike="noStrike" cap="none">
                <a:solidFill>
                  <a:srgbClr val="EE792A"/>
                </a:solidFill>
                <a:latin typeface="Calibri"/>
                <a:ea typeface="Calibri"/>
                <a:cs typeface="Calibri"/>
                <a:sym typeface="Calibri"/>
              </a:rPr>
              <a:t>SoftUni Team</a:t>
            </a:r>
          </a:p>
        </p:txBody>
      </p:sp>
      <p:sp>
        <p:nvSpPr>
          <p:cNvPr id="57" name="Shape 57"/>
          <p:cNvSpPr txBox="1">
            <a:spLocks noGrp="1"/>
          </p:cNvSpPr>
          <p:nvPr>
            <p:ph type="body" idx="4"/>
          </p:nvPr>
        </p:nvSpPr>
        <p:spPr>
          <a:xfrm>
            <a:off x="760412" y="4818841"/>
            <a:ext cx="3187614" cy="44434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300" b="1" i="0" u="none" strike="noStrike" cap="none">
                <a:solidFill>
                  <a:srgbClr val="F4B36C"/>
                </a:solidFill>
                <a:latin typeface="Calibri"/>
                <a:ea typeface="Calibri"/>
                <a:cs typeface="Calibri"/>
                <a:sym typeface="Calibri"/>
              </a:rPr>
              <a:t>Technical Trainers</a:t>
            </a:r>
          </a:p>
        </p:txBody>
      </p:sp>
      <p:sp>
        <p:nvSpPr>
          <p:cNvPr id="58" name="Shape 58"/>
          <p:cNvSpPr txBox="1">
            <a:spLocks noGrp="1"/>
          </p:cNvSpPr>
          <p:nvPr>
            <p:ph type="body" idx="6"/>
          </p:nvPr>
        </p:nvSpPr>
        <p:spPr>
          <a:xfrm>
            <a:off x="760412" y="5263182"/>
            <a:ext cx="3187613" cy="363550"/>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800" b="1" i="0" u="none" strike="noStrike" cap="none">
                <a:solidFill>
                  <a:srgbClr val="F27A44"/>
                </a:solidFill>
                <a:latin typeface="Calibri"/>
                <a:ea typeface="Calibri"/>
                <a:cs typeface="Calibri"/>
                <a:sym typeface="Calibri"/>
              </a:rPr>
              <a:t>Software University</a:t>
            </a:r>
          </a:p>
        </p:txBody>
      </p:sp>
      <p:sp>
        <p:nvSpPr>
          <p:cNvPr id="59" name="Shape 59"/>
          <p:cNvSpPr txBox="1">
            <a:spLocks noGrp="1"/>
          </p:cNvSpPr>
          <p:nvPr>
            <p:ph type="body" idx="7"/>
          </p:nvPr>
        </p:nvSpPr>
        <p:spPr>
          <a:xfrm>
            <a:off x="760412" y="5604346"/>
            <a:ext cx="3187613" cy="33123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600" b="1" i="0" u="sng" strike="noStrike" cap="none">
                <a:solidFill>
                  <a:schemeClr val="hlink"/>
                </a:solidFill>
                <a:latin typeface="Calibri"/>
                <a:ea typeface="Calibri"/>
                <a:cs typeface="Calibri"/>
                <a:sym typeface="Calibri"/>
                <a:hlinkClick r:id="rId3"/>
              </a:rPr>
              <a:t>http://softuni.bg</a:t>
            </a:r>
          </a:p>
        </p:txBody>
      </p:sp>
      <p:pic>
        <p:nvPicPr>
          <p:cNvPr id="60" name="Shape 60"/>
          <p:cNvPicPr preferRelativeResize="0"/>
          <p:nvPr/>
        </p:nvPicPr>
        <p:blipFill rotWithShape="1">
          <a:blip r:embed="rId4">
            <a:alphaModFix/>
          </a:blip>
          <a:srcRect/>
          <a:stretch/>
        </p:blipFill>
        <p:spPr>
          <a:xfrm>
            <a:off x="821983" y="2972633"/>
            <a:ext cx="2175525" cy="761163"/>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1" name="Shape 61"/>
          <p:cNvPicPr preferRelativeResize="0"/>
          <p:nvPr/>
        </p:nvPicPr>
        <p:blipFill rotWithShape="1">
          <a:blip r:embed="rId5">
            <a:alphaModFix/>
          </a:blip>
          <a:srcRect l="-2033" t="-11972" r="-4042" b="1046"/>
          <a:stretch/>
        </p:blipFill>
        <p:spPr>
          <a:xfrm>
            <a:off x="825157" y="1887142"/>
            <a:ext cx="2172350" cy="795695"/>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3" name="Shape 63"/>
          <p:cNvPicPr preferRelativeResize="0"/>
          <p:nvPr/>
        </p:nvPicPr>
        <p:blipFill rotWithShape="1">
          <a:blip r:embed="rId6">
            <a:alphaModFix/>
          </a:blip>
          <a:srcRect/>
          <a:stretch/>
        </p:blipFill>
        <p:spPr>
          <a:xfrm>
            <a:off x="7895597" y="3653878"/>
            <a:ext cx="3913815" cy="2096144"/>
          </a:xfrm>
          <a:prstGeom prst="rect">
            <a:avLst/>
          </a:prstGeom>
          <a:noFill/>
          <a:ln>
            <a:noFill/>
          </a:ln>
        </p:spPr>
      </p:pic>
      <p:pic>
        <p:nvPicPr>
          <p:cNvPr id="18" name="Picture 17" descr="http://softuni.b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flipH="1">
            <a:off x="4261429" y="3886200"/>
            <a:ext cx="2064163" cy="2265286"/>
          </a:xfrm>
          <a:prstGeom prst="rect">
            <a:avLst/>
          </a:prstGeom>
        </p:spPr>
      </p:pic>
      <p:sp>
        <p:nvSpPr>
          <p:cNvPr id="19" name="TextBox 18"/>
          <p:cNvSpPr txBox="1"/>
          <p:nvPr/>
        </p:nvSpPr>
        <p:spPr>
          <a:xfrm rot="576164">
            <a:off x="5709257" y="3795395"/>
            <a:ext cx="1329146"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192002" y="643823"/>
            <a:ext cx="11804821" cy="5570355"/>
          </a:xfrm>
          <a:prstGeom prst="rect">
            <a:avLst/>
          </a:prstGeom>
          <a:noFill/>
          <a:ln>
            <a:noFill/>
          </a:ln>
        </p:spPr>
        <p:txBody>
          <a:bodyPr lIns="108000" tIns="36000" rIns="108000" bIns="36000" anchor="t" anchorCtr="0">
            <a:noAutofit/>
          </a:bodyPr>
          <a:lstStyle/>
          <a:p>
            <a:pPr marL="609493" marR="0" lvl="1" indent="-241192" algn="l" rtl="0">
              <a:lnSpc>
                <a:spcPct val="105000"/>
              </a:lnSpc>
              <a:spcBef>
                <a:spcPts val="1200"/>
              </a:spcBef>
              <a:spcAft>
                <a:spcPts val="0"/>
              </a:spcAft>
              <a:buClr>
                <a:schemeClr val="accent1"/>
              </a:buClr>
              <a:buSzPct val="80000"/>
              <a:buFont typeface="Noto Sans Symbols"/>
              <a:buChar char="▪"/>
            </a:pPr>
            <a:endParaRPr lang="en-US" sz="3200" b="0" i="0" u="none" strike="noStrike" cap="none" dirty="0">
              <a:solidFill>
                <a:schemeClr val="lt1"/>
              </a:solidFill>
              <a:latin typeface="Calibri"/>
              <a:ea typeface="Calibri"/>
              <a:cs typeface="Calibri"/>
              <a:sym typeface="Calibri"/>
            </a:endParaRPr>
          </a:p>
          <a:p>
            <a:pPr marL="882651" marR="0" lvl="1" indent="-514350" algn="l" rtl="0">
              <a:lnSpc>
                <a:spcPct val="105000"/>
              </a:lnSpc>
              <a:spcBef>
                <a:spcPts val="1200"/>
              </a:spcBef>
              <a:spcAft>
                <a:spcPts val="0"/>
              </a:spcAft>
              <a:buClr>
                <a:schemeClr val="accent1"/>
              </a:buClr>
              <a:buSzPct val="80000"/>
              <a:buFont typeface="+mj-lt"/>
              <a:buAutoNum type="arabicPeriod"/>
            </a:pPr>
            <a:r>
              <a:rPr lang="en-US" sz="3200" b="0" i="0" u="none" strike="noStrike" cap="none" dirty="0">
                <a:solidFill>
                  <a:schemeClr val="lt1"/>
                </a:solidFill>
                <a:latin typeface="Calibri"/>
                <a:ea typeface="Calibri"/>
                <a:cs typeface="Calibri"/>
                <a:sym typeface="Calibri"/>
              </a:rPr>
              <a:t>Extensibility </a:t>
            </a:r>
          </a:p>
          <a:p>
            <a:pPr marL="882651" marR="0" lvl="1" indent="-514350" algn="l" rtl="0">
              <a:lnSpc>
                <a:spcPct val="105000"/>
              </a:lnSpc>
              <a:spcBef>
                <a:spcPts val="1200"/>
              </a:spcBef>
              <a:spcAft>
                <a:spcPts val="0"/>
              </a:spcAft>
              <a:buClr>
                <a:schemeClr val="accent1"/>
              </a:buClr>
              <a:buSzPct val="80000"/>
              <a:buFont typeface="+mj-lt"/>
              <a:buAutoNum type="arabicPeriod"/>
            </a:pPr>
            <a:r>
              <a:rPr lang="en-US" sz="3200" b="0" i="0" u="none" strike="noStrike" cap="none" dirty="0">
                <a:solidFill>
                  <a:schemeClr val="lt1"/>
                </a:solidFill>
                <a:latin typeface="Calibri"/>
                <a:ea typeface="Calibri"/>
                <a:cs typeface="Calibri"/>
                <a:sym typeface="Calibri"/>
              </a:rPr>
              <a:t>Reusability</a:t>
            </a:r>
          </a:p>
          <a:p>
            <a:pPr marL="882651" marR="0" lvl="1" indent="-514350" algn="l" rtl="0">
              <a:lnSpc>
                <a:spcPct val="105000"/>
              </a:lnSpc>
              <a:spcBef>
                <a:spcPts val="1200"/>
              </a:spcBef>
              <a:spcAft>
                <a:spcPts val="0"/>
              </a:spcAft>
              <a:buClr>
                <a:schemeClr val="accent1"/>
              </a:buClr>
              <a:buSzPct val="80000"/>
              <a:buFont typeface="+mj-lt"/>
              <a:buAutoNum type="arabicPeriod"/>
            </a:pPr>
            <a:r>
              <a:rPr lang="en-US" sz="3200" b="0" i="0" u="none" strike="noStrike" cap="none" dirty="0">
                <a:solidFill>
                  <a:schemeClr val="lt1"/>
                </a:solidFill>
                <a:latin typeface="Calibri"/>
                <a:ea typeface="Calibri"/>
                <a:cs typeface="Calibri"/>
                <a:sym typeface="Calibri"/>
              </a:rPr>
              <a:t>Provides abstraction</a:t>
            </a:r>
          </a:p>
        </p:txBody>
      </p:sp>
      <p:sp>
        <p:nvSpPr>
          <p:cNvPr id="155" name="Shape 155"/>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 Benefits</a:t>
            </a:r>
          </a:p>
        </p:txBody>
      </p:sp>
      <p:sp>
        <p:nvSpPr>
          <p:cNvPr id="157" name="Shape 157"/>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10</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90411" y="1151120"/>
            <a:ext cx="11804700" cy="5570399"/>
          </a:xfrm>
          <a:prstGeom prst="rect">
            <a:avLst/>
          </a:prstGeom>
          <a:noFill/>
          <a:ln>
            <a:noFill/>
          </a:ln>
        </p:spPr>
        <p:txBody>
          <a:bodyPr lIns="108000" tIns="36000" rIns="108000" bIns="36000" anchor="t" anchorCtr="0">
            <a:noAutofit/>
          </a:bodyPr>
          <a:lstStyle/>
          <a:p>
            <a:pPr marL="304746" marR="0" lvl="0" indent="-304746" algn="l" rtl="0">
              <a:lnSpc>
                <a:spcPct val="105000"/>
              </a:lnSpc>
              <a:spcBef>
                <a:spcPts val="0"/>
              </a:spcBef>
              <a:spcAft>
                <a:spcPts val="0"/>
              </a:spcAft>
              <a:buClr>
                <a:srgbClr val="F2B254"/>
              </a:buClr>
              <a:buSzPct val="133333"/>
              <a:buNone/>
            </a:pPr>
            <a:r>
              <a:rPr lang="en-US" sz="3600" b="1" i="0" u="none" strike="noStrike" cap="none" dirty="0">
                <a:solidFill>
                  <a:schemeClr val="lt1"/>
                </a:solidFill>
                <a:latin typeface="Calibri"/>
                <a:ea typeface="Calibri"/>
                <a:cs typeface="Calibri"/>
                <a:sym typeface="Calibri"/>
              </a:rPr>
              <a:t>	 Don't use it to build </a:t>
            </a:r>
            <a:r>
              <a:rPr lang="en-US" sz="4800" b="1" i="0" u="none" strike="noStrike" cap="none" dirty="0">
                <a:solidFill>
                  <a:srgbClr val="F3CC5F"/>
                </a:solidFill>
                <a:latin typeface="Calibri"/>
                <a:ea typeface="Calibri"/>
                <a:cs typeface="Calibri"/>
                <a:sym typeface="Calibri"/>
              </a:rPr>
              <a:t>has-a</a:t>
            </a:r>
            <a:r>
              <a:rPr lang="en-US" sz="3600" b="1" i="1" u="none" strike="noStrike" cap="none" dirty="0">
                <a:solidFill>
                  <a:schemeClr val="lt1"/>
                </a:solidFill>
                <a:latin typeface="Calibri"/>
                <a:ea typeface="Calibri"/>
                <a:cs typeface="Calibri"/>
                <a:sym typeface="Calibri"/>
              </a:rPr>
              <a:t> </a:t>
            </a:r>
            <a:r>
              <a:rPr lang="en-US" sz="3600" b="1" i="0" u="none" strike="noStrike" cap="none" dirty="0">
                <a:solidFill>
                  <a:schemeClr val="lt1"/>
                </a:solidFill>
                <a:latin typeface="Calibri"/>
                <a:ea typeface="Calibri"/>
                <a:cs typeface="Calibri"/>
                <a:sym typeface="Calibri"/>
              </a:rPr>
              <a:t>relationship</a:t>
            </a:r>
          </a:p>
          <a:p>
            <a:pPr marL="609493" marR="0" lvl="1" indent="-317392" algn="l" rtl="0">
              <a:lnSpc>
                <a:spcPct val="105000"/>
              </a:lnSpc>
              <a:spcBef>
                <a:spcPts val="1200"/>
              </a:spcBef>
              <a:spcAft>
                <a:spcPts val="0"/>
              </a:spcAft>
              <a:buClr>
                <a:schemeClr val="accent1"/>
              </a:buClr>
              <a:buSzPct val="133333"/>
              <a:buNone/>
            </a:pPr>
            <a:r>
              <a:rPr lang="en-US" sz="3600" b="1" i="0" u="none" strike="noStrike" cap="none" dirty="0">
                <a:solidFill>
                  <a:schemeClr val="lt1"/>
                </a:solidFill>
                <a:latin typeface="Calibri"/>
                <a:ea typeface="Calibri"/>
                <a:cs typeface="Calibri"/>
                <a:sym typeface="Calibri"/>
              </a:rPr>
              <a:t> E.g. dog </a:t>
            </a:r>
            <a:r>
              <a:rPr lang="en-US" sz="4800" b="1" i="0" u="none" strike="noStrike" cap="none" dirty="0">
                <a:solidFill>
                  <a:srgbClr val="F3CC5F"/>
                </a:solidFill>
                <a:latin typeface="Calibri"/>
                <a:ea typeface="Calibri"/>
                <a:cs typeface="Calibri"/>
                <a:sym typeface="Calibri"/>
              </a:rPr>
              <a:t>has-a</a:t>
            </a:r>
            <a:r>
              <a:rPr lang="en-US" sz="3600" b="1" i="0" u="none" strike="noStrike" cap="none" dirty="0">
                <a:solidFill>
                  <a:schemeClr val="lt1"/>
                </a:solidFill>
                <a:latin typeface="Calibri"/>
                <a:ea typeface="Calibri"/>
                <a:cs typeface="Calibri"/>
                <a:sym typeface="Calibri"/>
              </a:rPr>
              <a:t> name (dog is not a name)</a:t>
            </a:r>
          </a:p>
        </p:txBody>
      </p:sp>
      <p:sp>
        <p:nvSpPr>
          <p:cNvPr id="183" name="Shape 183"/>
          <p:cNvSpPr txBox="1">
            <a:spLocks noGrp="1"/>
          </p:cNvSpPr>
          <p:nvPr>
            <p:ph type="title"/>
          </p:nvPr>
        </p:nvSpPr>
        <p:spPr>
          <a:xfrm>
            <a:off x="188815" y="40339"/>
            <a:ext cx="9577500" cy="1110899"/>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Examples - Incorrect</a:t>
            </a:r>
          </a:p>
        </p:txBody>
      </p:sp>
      <p:sp>
        <p:nvSpPr>
          <p:cNvPr id="184" name="Shape 184"/>
          <p:cNvSpPr txBox="1">
            <a:spLocks noGrp="1"/>
          </p:cNvSpPr>
          <p:nvPr>
            <p:ph type="sldNum" idx="12"/>
          </p:nvPr>
        </p:nvSpPr>
        <p:spPr>
          <a:xfrm>
            <a:off x="11566410" y="6525001"/>
            <a:ext cx="428700" cy="196499"/>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11</a:t>
            </a:fld>
            <a:endParaRPr lang="en-US" sz="1000" b="0" i="0" u="none" strike="noStrike" cap="none">
              <a:solidFill>
                <a:schemeClr val="lt1"/>
              </a:solidFill>
              <a:latin typeface="Calibri"/>
              <a:ea typeface="Calibri"/>
              <a:cs typeface="Calibri"/>
              <a:sym typeface="Calibri"/>
            </a:endParaRPr>
          </a:p>
        </p:txBody>
      </p:sp>
      <p:pic>
        <p:nvPicPr>
          <p:cNvPr id="185" name="Shape 185"/>
          <p:cNvPicPr preferRelativeResize="0"/>
          <p:nvPr/>
        </p:nvPicPr>
        <p:blipFill rotWithShape="1">
          <a:blip r:embed="rId3">
            <a:alphaModFix/>
          </a:blip>
          <a:srcRect/>
          <a:stretch/>
        </p:blipFill>
        <p:spPr>
          <a:xfrm>
            <a:off x="4288578" y="2941525"/>
            <a:ext cx="3611700" cy="361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190411" y="1151120"/>
            <a:ext cx="11804700" cy="5570399"/>
          </a:xfrm>
          <a:prstGeom prst="rect">
            <a:avLst/>
          </a:prstGeom>
          <a:noFill/>
          <a:ln>
            <a:noFill/>
          </a:ln>
        </p:spPr>
        <p:txBody>
          <a:bodyPr lIns="108000" tIns="36000" rIns="108000" bIns="36000" anchor="t" anchorCtr="0">
            <a:noAutofit/>
          </a:bodyPr>
          <a:lstStyle/>
          <a:p>
            <a:pPr marL="304746" marR="0" lvl="0" indent="-304746" algn="l" rtl="0">
              <a:lnSpc>
                <a:spcPct val="105000"/>
              </a:lnSpc>
              <a:spcBef>
                <a:spcPts val="0"/>
              </a:spcBef>
              <a:spcAft>
                <a:spcPts val="0"/>
              </a:spcAft>
              <a:buClr>
                <a:srgbClr val="F2B254"/>
              </a:buClr>
              <a:buSzPct val="133333"/>
              <a:buNone/>
            </a:pPr>
            <a:r>
              <a:rPr lang="en-US" sz="3600" b="1" i="0" u="none" strike="noStrike" cap="none" dirty="0">
                <a:solidFill>
                  <a:schemeClr val="lt1"/>
                </a:solidFill>
                <a:latin typeface="Calibri"/>
                <a:ea typeface="Calibri"/>
                <a:cs typeface="Calibri"/>
                <a:sym typeface="Calibri"/>
              </a:rPr>
              <a:t>	 Use inheritance for building </a:t>
            </a:r>
            <a:r>
              <a:rPr lang="en-US" sz="4800" b="1" i="0" u="none" strike="noStrike" cap="none" dirty="0">
                <a:solidFill>
                  <a:srgbClr val="F3CC5F"/>
                </a:solidFill>
                <a:latin typeface="Calibri"/>
                <a:ea typeface="Calibri"/>
                <a:cs typeface="Calibri"/>
                <a:sym typeface="Calibri"/>
              </a:rPr>
              <a:t>is-a</a:t>
            </a:r>
            <a:r>
              <a:rPr lang="en-US" sz="3600" b="1" i="1" u="none" strike="noStrike" cap="none" dirty="0">
                <a:solidFill>
                  <a:schemeClr val="lt1"/>
                </a:solidFill>
                <a:latin typeface="Calibri"/>
                <a:ea typeface="Calibri"/>
                <a:cs typeface="Calibri"/>
                <a:sym typeface="Calibri"/>
              </a:rPr>
              <a:t> </a:t>
            </a:r>
            <a:r>
              <a:rPr lang="en-US" sz="3600" b="1" i="0" u="none" strike="noStrike" cap="none" dirty="0">
                <a:solidFill>
                  <a:schemeClr val="lt1"/>
                </a:solidFill>
                <a:latin typeface="Calibri"/>
                <a:ea typeface="Calibri"/>
                <a:cs typeface="Calibri"/>
                <a:sym typeface="Calibri"/>
              </a:rPr>
              <a:t>relationship</a:t>
            </a:r>
          </a:p>
          <a:p>
            <a:pPr marL="609493" marR="0" lvl="1" indent="-317392" algn="l" rtl="0">
              <a:lnSpc>
                <a:spcPct val="105000"/>
              </a:lnSpc>
              <a:spcBef>
                <a:spcPts val="1200"/>
              </a:spcBef>
              <a:spcAft>
                <a:spcPts val="0"/>
              </a:spcAft>
              <a:buClr>
                <a:schemeClr val="accent1"/>
              </a:buClr>
              <a:buSzPct val="133333"/>
              <a:buNone/>
            </a:pPr>
            <a:r>
              <a:rPr lang="en-US" sz="3600" b="1" i="0" u="none" strike="noStrike" cap="none" dirty="0">
                <a:solidFill>
                  <a:schemeClr val="lt1"/>
                </a:solidFill>
                <a:latin typeface="Calibri"/>
                <a:ea typeface="Calibri"/>
                <a:cs typeface="Calibri"/>
                <a:sym typeface="Calibri"/>
              </a:rPr>
              <a:t> E.g. dog </a:t>
            </a:r>
            <a:r>
              <a:rPr lang="en-US" sz="4800" b="1" i="0" u="none" strike="noStrike" cap="none" dirty="0">
                <a:solidFill>
                  <a:srgbClr val="F3CC5F"/>
                </a:solidFill>
                <a:latin typeface="Calibri"/>
                <a:ea typeface="Calibri"/>
                <a:cs typeface="Calibri"/>
                <a:sym typeface="Calibri"/>
              </a:rPr>
              <a:t>is-a</a:t>
            </a:r>
            <a:r>
              <a:rPr lang="en-US" sz="3600" b="1" i="0" u="none" strike="noStrike" cap="none" dirty="0">
                <a:solidFill>
                  <a:schemeClr val="lt1"/>
                </a:solidFill>
                <a:latin typeface="Calibri"/>
                <a:ea typeface="Calibri"/>
                <a:cs typeface="Calibri"/>
                <a:sym typeface="Calibri"/>
              </a:rPr>
              <a:t> animal (dog is an animal)</a:t>
            </a:r>
          </a:p>
        </p:txBody>
      </p:sp>
      <p:sp>
        <p:nvSpPr>
          <p:cNvPr id="169" name="Shape 169"/>
          <p:cNvSpPr txBox="1">
            <a:spLocks noGrp="1"/>
          </p:cNvSpPr>
          <p:nvPr>
            <p:ph type="title"/>
          </p:nvPr>
        </p:nvSpPr>
        <p:spPr>
          <a:xfrm>
            <a:off x="188815" y="40339"/>
            <a:ext cx="9577500" cy="1110899"/>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Examples - Correct</a:t>
            </a:r>
          </a:p>
        </p:txBody>
      </p:sp>
      <p:sp>
        <p:nvSpPr>
          <p:cNvPr id="170" name="Shape 170"/>
          <p:cNvSpPr txBox="1">
            <a:spLocks noGrp="1"/>
          </p:cNvSpPr>
          <p:nvPr>
            <p:ph type="sldNum" idx="12"/>
          </p:nvPr>
        </p:nvSpPr>
        <p:spPr>
          <a:xfrm>
            <a:off x="11566410" y="6525001"/>
            <a:ext cx="428700" cy="196499"/>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12</a:t>
            </a:fld>
            <a:endParaRPr lang="en-US" sz="1000" b="0" i="0" u="none" strike="noStrike" cap="none">
              <a:solidFill>
                <a:schemeClr val="lt1"/>
              </a:solidFill>
              <a:latin typeface="Calibri"/>
              <a:ea typeface="Calibri"/>
              <a:cs typeface="Calibri"/>
              <a:sym typeface="Calibri"/>
            </a:endParaRPr>
          </a:p>
        </p:txBody>
      </p:sp>
      <p:pic>
        <p:nvPicPr>
          <p:cNvPr id="171" name="Shape 171"/>
          <p:cNvPicPr preferRelativeResize="0"/>
          <p:nvPr/>
        </p:nvPicPr>
        <p:blipFill rotWithShape="1">
          <a:blip r:embed="rId3">
            <a:alphaModFix/>
          </a:blip>
          <a:srcRect/>
          <a:stretch/>
        </p:blipFill>
        <p:spPr>
          <a:xfrm>
            <a:off x="4288573" y="2941550"/>
            <a:ext cx="3611700" cy="361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13</a:t>
            </a:fld>
            <a:endParaRPr lang="en-US" sz="1000" b="0" i="0" u="none" strike="noStrike" cap="none">
              <a:solidFill>
                <a:schemeClr val="lt1"/>
              </a:solidFill>
              <a:latin typeface="Calibri"/>
              <a:ea typeface="Calibri"/>
              <a:cs typeface="Calibri"/>
              <a:sym typeface="Calibri"/>
            </a:endParaRPr>
          </a:p>
        </p:txBody>
      </p:sp>
      <p:sp>
        <p:nvSpPr>
          <p:cNvPr id="192" name="Shape 19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How to Define Inheritance?</a:t>
            </a:r>
          </a:p>
        </p:txBody>
      </p:sp>
      <p:grpSp>
        <p:nvGrpSpPr>
          <p:cNvPr id="9" name="Group 8"/>
          <p:cNvGrpSpPr/>
          <p:nvPr/>
        </p:nvGrpSpPr>
        <p:grpSpPr>
          <a:xfrm>
            <a:off x="188815" y="2743200"/>
            <a:ext cx="11804695" cy="2113000"/>
            <a:chOff x="190415" y="3085450"/>
            <a:chExt cx="11804695" cy="1979757"/>
          </a:xfrm>
        </p:grpSpPr>
        <p:sp>
          <p:nvSpPr>
            <p:cNvPr id="10" name="Rectangle 9"/>
            <p:cNvSpPr/>
            <p:nvPr/>
          </p:nvSpPr>
          <p:spPr>
            <a:xfrm>
              <a:off x="190415" y="3085450"/>
              <a:ext cx="11804695" cy="1979757"/>
            </a:xfrm>
            <a:prstGeom prst="rect">
              <a:avLst/>
            </a:prstGeom>
            <a:gradFill flip="none" rotWithShape="1">
              <a:gsLst>
                <a:gs pos="0">
                  <a:schemeClr val="bg1">
                    <a:lumMod val="95000"/>
                  </a:schemeClr>
                </a:gs>
                <a:gs pos="100000">
                  <a:schemeClr val="tx1">
                    <a:lumMod val="0"/>
                    <a:lumOff val="100000"/>
                  </a:schemeClr>
                </a:gs>
              </a:gsLst>
              <a:path path="shape">
                <a:fillToRect l="50000" t="50000" r="50000" b="50000"/>
              </a:path>
              <a:tileRect/>
            </a:gradFill>
            <a:ln>
              <a:noFill/>
            </a:ln>
            <a:effectLst>
              <a:innerShdw blurRad="508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003104" y="3239199"/>
              <a:ext cx="10349108" cy="605574"/>
            </a:xfrm>
            <a:prstGeom prst="rect">
              <a:avLst/>
            </a:prstGeom>
          </p:spPr>
          <p:txBody>
            <a:bodyPr wrap="square">
              <a:spAutoFit/>
            </a:bodyPr>
            <a:lstStyle/>
            <a:p>
              <a:pPr lvl="0" eaLnBrk="0" fontAlgn="base" hangingPunct="0">
                <a:spcBef>
                  <a:spcPct val="0"/>
                </a:spcBef>
                <a:spcAft>
                  <a:spcPct val="0"/>
                </a:spcAft>
              </a:pPr>
              <a:endParaRPr lang="en-US" altLang="en-US" sz="3600" dirty="0">
                <a:solidFill>
                  <a:schemeClr val="tx1"/>
                </a:solidFill>
                <a:latin typeface="Arial" panose="020B0604020202020204" pitchFamily="34" charset="0"/>
              </a:endParaRPr>
            </a:p>
          </p:txBody>
        </p:sp>
      </p:grpSp>
      <p:sp>
        <p:nvSpPr>
          <p:cNvPr id="12" name="Rectangle 11"/>
          <p:cNvSpPr/>
          <p:nvPr/>
        </p:nvSpPr>
        <p:spPr>
          <a:xfrm>
            <a:off x="1010328" y="3394559"/>
            <a:ext cx="10168168" cy="646331"/>
          </a:xfrm>
          <a:prstGeom prst="rect">
            <a:avLst/>
          </a:prstGeom>
        </p:spPr>
        <p:txBody>
          <a:bodyPr wrap="none">
            <a:spAutoFit/>
          </a:bodyPr>
          <a:lstStyle/>
          <a:p>
            <a:pPr lvl="0" eaLnBrk="0" fontAlgn="base" hangingPunct="0">
              <a:spcBef>
                <a:spcPct val="0"/>
              </a:spcBef>
              <a:spcAft>
                <a:spcPct val="0"/>
              </a:spcAft>
            </a:pPr>
            <a:r>
              <a:rPr lang="en-US" altLang="en-US" sz="3600" b="1" dirty="0">
                <a:solidFill>
                  <a:srgbClr val="000080"/>
                </a:solidFill>
                <a:latin typeface="Courier New" panose="02070309020205020404" pitchFamily="49" charset="0"/>
                <a:cs typeface="Courier New" panose="02070309020205020404" pitchFamily="49" charset="0"/>
              </a:rPr>
              <a:t>class </a:t>
            </a:r>
            <a:r>
              <a:rPr lang="en-US" altLang="en-US" sz="3600" dirty="0" err="1">
                <a:solidFill>
                  <a:srgbClr val="2C8C8C"/>
                </a:solidFill>
                <a:latin typeface="Courier New" panose="02070309020205020404" pitchFamily="49" charset="0"/>
                <a:cs typeface="Courier New" panose="02070309020205020404" pitchFamily="49" charset="0"/>
              </a:rPr>
              <a:t>DerivedClass</a:t>
            </a:r>
            <a:r>
              <a:rPr lang="en-US" altLang="en-US" sz="3600" dirty="0">
                <a:solidFill>
                  <a:srgbClr val="2C8C8C"/>
                </a:solidFill>
                <a:latin typeface="Courier New" panose="02070309020205020404" pitchFamily="49" charset="0"/>
                <a:cs typeface="Courier New" panose="02070309020205020404" pitchFamily="49" charset="0"/>
              </a:rPr>
              <a:t> </a:t>
            </a:r>
            <a:r>
              <a:rPr lang="en-US" altLang="en-US" sz="3600" b="1" dirty="0">
                <a:solidFill>
                  <a:srgbClr val="000080"/>
                </a:solidFill>
                <a:latin typeface="Courier New" panose="02070309020205020404" pitchFamily="49" charset="0"/>
                <a:cs typeface="Courier New" panose="02070309020205020404" pitchFamily="49" charset="0"/>
              </a:rPr>
              <a:t>extends </a:t>
            </a:r>
            <a:r>
              <a:rPr lang="en-US" altLang="en-US" sz="3600" dirty="0" err="1">
                <a:solidFill>
                  <a:srgbClr val="2C8C8C"/>
                </a:solidFill>
                <a:latin typeface="Courier New" panose="02070309020205020404" pitchFamily="49" charset="0"/>
                <a:cs typeface="Courier New" panose="02070309020205020404" pitchFamily="49" charset="0"/>
              </a:rPr>
              <a:t>BaseClass</a:t>
            </a:r>
            <a:endParaRPr lang="en-US" altLang="en-US" sz="7200" dirty="0">
              <a:solidFill>
                <a:schemeClr val="tx1"/>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sldNum" idx="12"/>
          </p:nvPr>
        </p:nvSpPr>
        <p:spPr>
          <a:xfrm>
            <a:off x="11566410" y="6525001"/>
            <a:ext cx="428700" cy="196499"/>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14</a:t>
            </a:fld>
            <a:endParaRPr lang="en-US" sz="1000" b="0" i="0" u="none" strike="noStrike" cap="none">
              <a:solidFill>
                <a:schemeClr val="lt1"/>
              </a:solidFill>
              <a:latin typeface="Calibri"/>
              <a:ea typeface="Calibri"/>
              <a:cs typeface="Calibri"/>
              <a:sym typeface="Calibri"/>
            </a:endParaRPr>
          </a:p>
        </p:txBody>
      </p:sp>
      <p:sp>
        <p:nvSpPr>
          <p:cNvPr id="199" name="Shape 199"/>
          <p:cNvSpPr txBox="1">
            <a:spLocks noGrp="1"/>
          </p:cNvSpPr>
          <p:nvPr>
            <p:ph type="body" idx="1"/>
          </p:nvPr>
        </p:nvSpPr>
        <p:spPr>
          <a:xfrm>
            <a:off x="190411" y="1151120"/>
            <a:ext cx="11804700" cy="5570399"/>
          </a:xfrm>
          <a:prstGeom prst="rect">
            <a:avLst/>
          </a:prstGeom>
          <a:noFill/>
          <a:ln>
            <a:noFill/>
          </a:ln>
        </p:spPr>
        <p:txBody>
          <a:bodyPr lIns="108000" tIns="36000" rIns="108000" bIns="36000" anchor="t" anchorCtr="0">
            <a:noAutofit/>
          </a:bodyPr>
          <a:lstStyle/>
          <a:p>
            <a:pPr marL="304746" marR="0" lvl="0" indent="-304746" algn="l" rtl="0">
              <a:lnSpc>
                <a:spcPct val="100000"/>
              </a:lnSpc>
              <a:spcBef>
                <a:spcPts val="0"/>
              </a:spcBef>
              <a:spcAft>
                <a:spcPts val="0"/>
              </a:spcAft>
              <a:buClr>
                <a:srgbClr val="F2B254"/>
              </a:buClr>
              <a:buSzPct val="100000"/>
              <a:buNone/>
            </a:pPr>
            <a:r>
              <a:rPr lang="en-US" sz="3400" b="0" i="0" u="none" strike="noStrike" cap="none" dirty="0">
                <a:solidFill>
                  <a:schemeClr val="lt1"/>
                </a:solidFill>
                <a:latin typeface="Calibri"/>
                <a:ea typeface="Calibri"/>
                <a:cs typeface="Calibri"/>
                <a:sym typeface="Calibri"/>
              </a:rPr>
              <a:t>	Use </a:t>
            </a:r>
            <a:r>
              <a:rPr lang="en-US" b="1" dirty="0">
                <a:solidFill>
                  <a:srgbClr val="F3CC5F"/>
                </a:solidFill>
                <a:latin typeface="Consolas"/>
                <a:ea typeface="Consolas"/>
                <a:cs typeface="Consolas"/>
                <a:sym typeface="Consolas"/>
              </a:rPr>
              <a:t>super</a:t>
            </a:r>
            <a:r>
              <a:rPr lang="en-US" sz="3400" b="1" i="0" u="none" strike="noStrike" cap="none" dirty="0">
                <a:solidFill>
                  <a:srgbClr val="F3CC5F"/>
                </a:solidFill>
                <a:latin typeface="Consolas"/>
                <a:ea typeface="Consolas"/>
                <a:cs typeface="Consolas"/>
                <a:sym typeface="Consolas"/>
              </a:rPr>
              <a:t> </a:t>
            </a:r>
            <a:r>
              <a:rPr lang="en-US" sz="3400" b="0" i="0" u="none" strike="noStrike" cap="none" dirty="0">
                <a:solidFill>
                  <a:schemeClr val="lt1"/>
                </a:solidFill>
                <a:latin typeface="Calibri"/>
                <a:ea typeface="Calibri"/>
                <a:cs typeface="Calibri"/>
                <a:sym typeface="Calibri"/>
              </a:rPr>
              <a:t>to invoke the parent constructor  </a:t>
            </a:r>
          </a:p>
          <a:p>
            <a:pPr marL="304746" marR="0" lvl="0" indent="-304746" algn="l" rtl="0">
              <a:lnSpc>
                <a:spcPct val="100000"/>
              </a:lnSpc>
              <a:spcBef>
                <a:spcPts val="12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a:p>
            <a:pPr marL="304746" marR="0" lvl="0" indent="-304746" algn="l" rtl="0">
              <a:lnSpc>
                <a:spcPct val="100000"/>
              </a:lnSpc>
              <a:spcBef>
                <a:spcPts val="12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30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p:txBody>
      </p:sp>
      <p:sp>
        <p:nvSpPr>
          <p:cNvPr id="200" name="Shape 200"/>
          <p:cNvSpPr txBox="1">
            <a:spLocks noGrp="1"/>
          </p:cNvSpPr>
          <p:nvPr>
            <p:ph type="title"/>
          </p:nvPr>
        </p:nvSpPr>
        <p:spPr>
          <a:xfrm>
            <a:off x="188815" y="40339"/>
            <a:ext cx="9577500" cy="1110899"/>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How to Define Inheritance? (2)</a:t>
            </a:r>
          </a:p>
        </p:txBody>
      </p:sp>
      <p:grpSp>
        <p:nvGrpSpPr>
          <p:cNvPr id="6" name="Group 5"/>
          <p:cNvGrpSpPr/>
          <p:nvPr/>
        </p:nvGrpSpPr>
        <p:grpSpPr>
          <a:xfrm>
            <a:off x="188815" y="2743200"/>
            <a:ext cx="11804695" cy="2286000"/>
            <a:chOff x="190415" y="3085450"/>
            <a:chExt cx="11804695" cy="1979757"/>
          </a:xfrm>
        </p:grpSpPr>
        <p:sp>
          <p:nvSpPr>
            <p:cNvPr id="7" name="Rectangle 6"/>
            <p:cNvSpPr/>
            <p:nvPr/>
          </p:nvSpPr>
          <p:spPr>
            <a:xfrm>
              <a:off x="190415" y="3085450"/>
              <a:ext cx="11804695" cy="1979757"/>
            </a:xfrm>
            <a:prstGeom prst="rect">
              <a:avLst/>
            </a:prstGeom>
            <a:gradFill flip="none" rotWithShape="1">
              <a:gsLst>
                <a:gs pos="0">
                  <a:schemeClr val="bg1">
                    <a:lumMod val="95000"/>
                  </a:schemeClr>
                </a:gs>
                <a:gs pos="100000">
                  <a:schemeClr val="tx1">
                    <a:lumMod val="0"/>
                    <a:lumOff val="100000"/>
                  </a:schemeClr>
                </a:gs>
              </a:gsLst>
              <a:path path="shape">
                <a:fillToRect l="50000" t="50000" r="50000" b="50000"/>
              </a:path>
              <a:tileRect/>
            </a:gradFill>
            <a:ln>
              <a:noFill/>
            </a:ln>
            <a:effectLst>
              <a:innerShdw blurRad="508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003104" y="3239199"/>
              <a:ext cx="10349108" cy="605574"/>
            </a:xfrm>
            <a:prstGeom prst="rect">
              <a:avLst/>
            </a:prstGeom>
          </p:spPr>
          <p:txBody>
            <a:bodyPr wrap="square">
              <a:spAutoFit/>
            </a:bodyPr>
            <a:lstStyle/>
            <a:p>
              <a:pPr lvl="0" eaLnBrk="0" fontAlgn="base" hangingPunct="0">
                <a:spcBef>
                  <a:spcPct val="0"/>
                </a:spcBef>
                <a:spcAft>
                  <a:spcPct val="0"/>
                </a:spcAft>
              </a:pPr>
              <a:endParaRPr lang="en-US" altLang="en-US" sz="3600" dirty="0">
                <a:solidFill>
                  <a:schemeClr val="tx1"/>
                </a:solidFill>
                <a:latin typeface="Arial" panose="020B0604020202020204" pitchFamily="34" charset="0"/>
              </a:endParaRPr>
            </a:p>
          </p:txBody>
        </p:sp>
      </p:grpSp>
      <p:sp>
        <p:nvSpPr>
          <p:cNvPr id="3" name="Rectangle 2"/>
          <p:cNvSpPr/>
          <p:nvPr/>
        </p:nvSpPr>
        <p:spPr>
          <a:xfrm>
            <a:off x="1001504" y="2960898"/>
            <a:ext cx="8764811" cy="1754326"/>
          </a:xfrm>
          <a:prstGeom prst="rect">
            <a:avLst/>
          </a:prstGeom>
        </p:spPr>
        <p:txBody>
          <a:bodyPr wrap="square">
            <a:spAutoFit/>
          </a:bodyPr>
          <a:lstStyle/>
          <a:p>
            <a:pPr lvl="0" eaLnBrk="0" fontAlgn="base" hangingPunct="0">
              <a:spcBef>
                <a:spcPct val="0"/>
              </a:spcBef>
              <a:spcAft>
                <a:spcPct val="0"/>
              </a:spcAft>
            </a:pPr>
            <a:r>
              <a:rPr lang="en-US" altLang="en-US" sz="3600" b="1" dirty="0">
                <a:solidFill>
                  <a:srgbClr val="000080"/>
                </a:solidFill>
                <a:latin typeface="Courier New" panose="02070309020205020404" pitchFamily="49" charset="0"/>
                <a:cs typeface="Courier New" panose="02070309020205020404" pitchFamily="49" charset="0"/>
              </a:rPr>
              <a:t>public </a:t>
            </a:r>
            <a:r>
              <a:rPr lang="en-US" altLang="en-US" sz="3600" dirty="0">
                <a:latin typeface="Courier New" panose="02070309020205020404" pitchFamily="49" charset="0"/>
                <a:cs typeface="Courier New" panose="02070309020205020404" pitchFamily="49" charset="0"/>
              </a:rPr>
              <a:t>Circle(</a:t>
            </a:r>
            <a:r>
              <a:rPr lang="en-US" altLang="en-US" sz="3600" b="1" dirty="0" err="1">
                <a:solidFill>
                  <a:srgbClr val="000080"/>
                </a:solidFill>
                <a:latin typeface="Courier New" panose="02070309020205020404" pitchFamily="49" charset="0"/>
                <a:cs typeface="Courier New" panose="02070309020205020404" pitchFamily="49" charset="0"/>
              </a:rPr>
              <a:t>int</a:t>
            </a:r>
            <a:r>
              <a:rPr lang="en-US" altLang="en-US" sz="3600" b="1" dirty="0">
                <a:solidFill>
                  <a:srgbClr val="000080"/>
                </a:solidFill>
                <a:latin typeface="Courier New" panose="02070309020205020404" pitchFamily="49" charset="0"/>
                <a:cs typeface="Courier New" panose="02070309020205020404" pitchFamily="49" charset="0"/>
              </a:rPr>
              <a:t> </a:t>
            </a:r>
            <a:r>
              <a:rPr lang="en-US" altLang="en-US" sz="3600" dirty="0">
                <a:latin typeface="Courier New" panose="02070309020205020404" pitchFamily="49" charset="0"/>
                <a:cs typeface="Courier New" panose="02070309020205020404" pitchFamily="49" charset="0"/>
              </a:rPr>
              <a:t>x, </a:t>
            </a:r>
            <a:r>
              <a:rPr lang="en-US" altLang="en-US" sz="3600" b="1" dirty="0" err="1">
                <a:solidFill>
                  <a:srgbClr val="000080"/>
                </a:solidFill>
                <a:latin typeface="Courier New" panose="02070309020205020404" pitchFamily="49" charset="0"/>
                <a:cs typeface="Courier New" panose="02070309020205020404" pitchFamily="49" charset="0"/>
              </a:rPr>
              <a:t>int</a:t>
            </a:r>
            <a:r>
              <a:rPr lang="en-US" altLang="en-US" sz="3600" b="1" dirty="0">
                <a:solidFill>
                  <a:srgbClr val="000080"/>
                </a:solidFill>
                <a:latin typeface="Courier New" panose="02070309020205020404" pitchFamily="49" charset="0"/>
                <a:cs typeface="Courier New" panose="02070309020205020404" pitchFamily="49" charset="0"/>
              </a:rPr>
              <a:t> </a:t>
            </a:r>
            <a:r>
              <a:rPr lang="en-US" altLang="en-US" sz="3600" dirty="0">
                <a:latin typeface="Courier New" panose="02070309020205020404" pitchFamily="49" charset="0"/>
                <a:cs typeface="Courier New" panose="02070309020205020404" pitchFamily="49" charset="0"/>
              </a:rPr>
              <a:t>y) {</a:t>
            </a:r>
            <a:br>
              <a:rPr lang="en-US" altLang="en-US" sz="3600" dirty="0">
                <a:latin typeface="Courier New" panose="02070309020205020404" pitchFamily="49" charset="0"/>
                <a:cs typeface="Courier New" panose="02070309020205020404" pitchFamily="49" charset="0"/>
              </a:rPr>
            </a:br>
            <a:r>
              <a:rPr lang="en-US" altLang="en-US" sz="3600" dirty="0">
                <a:latin typeface="Courier New" panose="02070309020205020404" pitchFamily="49" charset="0"/>
                <a:cs typeface="Courier New" panose="02070309020205020404" pitchFamily="49" charset="0"/>
              </a:rPr>
              <a:t>    </a:t>
            </a:r>
            <a:r>
              <a:rPr lang="en-US" altLang="en-US" sz="3600" b="1" dirty="0">
                <a:solidFill>
                  <a:srgbClr val="000080"/>
                </a:solidFill>
                <a:latin typeface="Courier New" panose="02070309020205020404" pitchFamily="49" charset="0"/>
                <a:cs typeface="Courier New" panose="02070309020205020404" pitchFamily="49" charset="0"/>
              </a:rPr>
              <a:t>super</a:t>
            </a:r>
            <a:r>
              <a:rPr lang="en-US" altLang="en-US" sz="3600" dirty="0">
                <a:latin typeface="Courier New" panose="02070309020205020404" pitchFamily="49" charset="0"/>
                <a:cs typeface="Courier New" panose="02070309020205020404" pitchFamily="49" charset="0"/>
              </a:rPr>
              <a:t>(x, y);</a:t>
            </a:r>
            <a:br>
              <a:rPr lang="en-US" altLang="en-US" sz="3600" dirty="0">
                <a:latin typeface="Courier New" panose="02070309020205020404" pitchFamily="49" charset="0"/>
                <a:cs typeface="Courier New" panose="02070309020205020404" pitchFamily="49" charset="0"/>
              </a:rPr>
            </a:br>
            <a:r>
              <a:rPr lang="en-US" altLang="en-US" sz="3600" dirty="0">
                <a:latin typeface="Courier New" panose="02070309020205020404" pitchFamily="49" charset="0"/>
                <a:cs typeface="Courier New" panose="02070309020205020404" pitchFamily="49" charset="0"/>
              </a:rPr>
              <a:t>}</a:t>
            </a:r>
            <a:endParaRPr lang="en-US" altLang="en-US" sz="3600" dirty="0">
              <a:solidFill>
                <a:schemeClr val="tx1"/>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446212" y="5562600"/>
            <a:ext cx="8938500" cy="820499"/>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a:solidFill>
                  <a:srgbClr val="F3BE60"/>
                </a:solidFill>
                <a:latin typeface="Calibri"/>
                <a:ea typeface="Calibri"/>
                <a:cs typeface="Calibri"/>
                <a:sym typeface="Calibri"/>
              </a:rPr>
              <a:t>Exercises in Class</a:t>
            </a:r>
          </a:p>
        </p:txBody>
      </p:sp>
      <p:pic>
        <p:nvPicPr>
          <p:cNvPr id="207" name="Shape 207"/>
          <p:cNvPicPr preferRelativeResize="0"/>
          <p:nvPr/>
        </p:nvPicPr>
        <p:blipFill rotWithShape="1">
          <a:blip r:embed="rId3">
            <a:alphaModFix/>
          </a:blip>
          <a:srcRect/>
          <a:stretch/>
        </p:blipFill>
        <p:spPr>
          <a:xfrm>
            <a:off x="4098925" y="1366837"/>
            <a:ext cx="3990975" cy="412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16</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ctr" anchorCtr="0">
            <a:noAutofit/>
          </a:bodyPr>
          <a:lstStyle/>
          <a:p>
            <a:pPr lvl="1" indent="-241192" algn="ctr">
              <a:lnSpc>
                <a:spcPct val="110000"/>
              </a:lnSpc>
              <a:spcBef>
                <a:spcPts val="1200"/>
              </a:spcBef>
              <a:spcAft>
                <a:spcPts val="0"/>
              </a:spcAft>
              <a:buNone/>
            </a:pPr>
            <a:r>
              <a:rPr lang="en-US" sz="4800" dirty="0"/>
              <a:t>Private members are </a:t>
            </a:r>
          </a:p>
          <a:p>
            <a:pPr lvl="1" indent="-241192" algn="ctr">
              <a:lnSpc>
                <a:spcPct val="110000"/>
              </a:lnSpc>
              <a:spcBef>
                <a:spcPts val="1200"/>
              </a:spcBef>
              <a:spcAft>
                <a:spcPts val="0"/>
              </a:spcAft>
              <a:buNone/>
            </a:pPr>
            <a:r>
              <a:rPr lang="en-US" sz="4800" b="1" dirty="0">
                <a:solidFill>
                  <a:schemeClr val="tx2">
                    <a:lumMod val="75000"/>
                  </a:schemeClr>
                </a:solidFill>
              </a:rPr>
              <a:t>hidden</a:t>
            </a:r>
          </a:p>
          <a:p>
            <a:pPr marL="609493" marR="0" lvl="1" indent="-241192" algn="l" rtl="0">
              <a:lnSpc>
                <a:spcPct val="110000"/>
              </a:lnSpc>
              <a:spcBef>
                <a:spcPts val="1200"/>
              </a:spcBef>
              <a:spcAft>
                <a:spcPts val="0"/>
              </a:spcAft>
              <a:buClr>
                <a:schemeClr val="accent1"/>
              </a:buClr>
              <a:buSzPct val="80000"/>
              <a:buNone/>
            </a:pPr>
            <a:endParaRPr lang="en-US" sz="4000" b="0" i="0" u="none" strike="noStrike" cap="none" dirty="0">
              <a:solidFill>
                <a:schemeClr val="lt1"/>
              </a:solidFill>
              <a:latin typeface="Calibri"/>
              <a:ea typeface="Calibri"/>
              <a:cs typeface="Calibri"/>
              <a:sym typeface="Calibri"/>
            </a:endParaRP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lvl="0">
              <a:buSzPct val="25000"/>
            </a:pPr>
            <a:r>
              <a:rPr lang="en-US" dirty="0"/>
              <a:t>Inaccessible Members</a:t>
            </a:r>
            <a:endParaRPr lang="en-US" sz="4000" b="1" i="0" u="none" strike="noStrike" cap="none" dirty="0">
              <a:solidFill>
                <a:srgbClr val="F3BE6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17</a:t>
            </a:fld>
            <a:endParaRPr lang="en-US" sz="1000" b="0" i="0" u="none" strike="noStrike" cap="none">
              <a:solidFill>
                <a:schemeClr val="lt1"/>
              </a:solidFill>
              <a:latin typeface="Calibri"/>
              <a:ea typeface="Calibri"/>
              <a:cs typeface="Calibri"/>
              <a:sym typeface="Calibri"/>
            </a:endParaRPr>
          </a:p>
        </p:txBody>
      </p:sp>
      <p:sp>
        <p:nvSpPr>
          <p:cNvPr id="235" name="Shape 235"/>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Inheritance – Example</a:t>
            </a:r>
          </a:p>
        </p:txBody>
      </p:sp>
      <p:sp>
        <p:nvSpPr>
          <p:cNvPr id="236" name="Shape 236"/>
          <p:cNvSpPr/>
          <p:nvPr/>
        </p:nvSpPr>
        <p:spPr>
          <a:xfrm>
            <a:off x="4365546" y="1612900"/>
            <a:ext cx="3265163" cy="576262"/>
          </a:xfrm>
          <a:prstGeom prst="rect">
            <a:avLst/>
          </a:prstGeom>
          <a:solidFill>
            <a:srgbClr val="D9D4C6">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onsolas"/>
              <a:buNone/>
            </a:pPr>
            <a:r>
              <a:rPr lang="en-US" sz="2800" b="1" i="0" u="none" strike="noStrike" cap="none">
                <a:solidFill>
                  <a:schemeClr val="lt2"/>
                </a:solidFill>
                <a:latin typeface="Consolas"/>
                <a:ea typeface="Consolas"/>
                <a:cs typeface="Consolas"/>
                <a:sym typeface="Consolas"/>
              </a:rPr>
              <a:t>Person</a:t>
            </a:r>
          </a:p>
        </p:txBody>
      </p:sp>
      <p:sp>
        <p:nvSpPr>
          <p:cNvPr id="237" name="Shape 237"/>
          <p:cNvSpPr/>
          <p:nvPr/>
        </p:nvSpPr>
        <p:spPr>
          <a:xfrm>
            <a:off x="4365546" y="2189163"/>
            <a:ext cx="3265163" cy="792162"/>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+Name: string</a:t>
            </a:r>
          </a:p>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+Address: string</a:t>
            </a:r>
          </a:p>
        </p:txBody>
      </p:sp>
      <p:sp>
        <p:nvSpPr>
          <p:cNvPr id="238" name="Shape 238"/>
          <p:cNvSpPr/>
          <p:nvPr/>
        </p:nvSpPr>
        <p:spPr>
          <a:xfrm>
            <a:off x="4365546" y="2981325"/>
            <a:ext cx="3265163" cy="358775"/>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39" name="Shape 239"/>
          <p:cNvSpPr/>
          <p:nvPr/>
        </p:nvSpPr>
        <p:spPr>
          <a:xfrm>
            <a:off x="2336191" y="4359275"/>
            <a:ext cx="3265167" cy="576262"/>
          </a:xfrm>
          <a:prstGeom prst="rect">
            <a:avLst/>
          </a:prstGeom>
          <a:solidFill>
            <a:srgbClr val="D9D4C6">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onsolas"/>
              <a:buNone/>
            </a:pPr>
            <a:r>
              <a:rPr lang="en-US" sz="2800" b="1" i="0" u="none" strike="noStrike" cap="none">
                <a:solidFill>
                  <a:schemeClr val="lt2"/>
                </a:solidFill>
                <a:latin typeface="Consolas"/>
                <a:ea typeface="Consolas"/>
                <a:cs typeface="Consolas"/>
                <a:sym typeface="Consolas"/>
              </a:rPr>
              <a:t>Employee</a:t>
            </a:r>
          </a:p>
        </p:txBody>
      </p:sp>
      <p:sp>
        <p:nvSpPr>
          <p:cNvPr id="240" name="Shape 240"/>
          <p:cNvSpPr/>
          <p:nvPr/>
        </p:nvSpPr>
        <p:spPr>
          <a:xfrm>
            <a:off x="2336191" y="4935537"/>
            <a:ext cx="3265167" cy="792162"/>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+Company: string</a:t>
            </a:r>
          </a:p>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+Salary: decimal</a:t>
            </a:r>
          </a:p>
        </p:txBody>
      </p:sp>
      <p:sp>
        <p:nvSpPr>
          <p:cNvPr id="241" name="Shape 241"/>
          <p:cNvSpPr/>
          <p:nvPr/>
        </p:nvSpPr>
        <p:spPr>
          <a:xfrm>
            <a:off x="2336191" y="5727701"/>
            <a:ext cx="3265167" cy="358775"/>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42" name="Shape 242"/>
          <p:cNvSpPr/>
          <p:nvPr/>
        </p:nvSpPr>
        <p:spPr>
          <a:xfrm>
            <a:off x="6399132" y="4368800"/>
            <a:ext cx="3265167" cy="576262"/>
          </a:xfrm>
          <a:prstGeom prst="rect">
            <a:avLst/>
          </a:prstGeom>
          <a:solidFill>
            <a:srgbClr val="D9D4C6">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onsolas"/>
              <a:buNone/>
            </a:pPr>
            <a:r>
              <a:rPr lang="en-US" sz="2800" b="1" i="0" u="none" strike="noStrike" cap="none">
                <a:solidFill>
                  <a:schemeClr val="lt2"/>
                </a:solidFill>
                <a:latin typeface="Consolas"/>
                <a:ea typeface="Consolas"/>
                <a:cs typeface="Consolas"/>
                <a:sym typeface="Consolas"/>
              </a:rPr>
              <a:t>Student</a:t>
            </a:r>
          </a:p>
        </p:txBody>
      </p:sp>
      <p:sp>
        <p:nvSpPr>
          <p:cNvPr id="243" name="Shape 243"/>
          <p:cNvSpPr/>
          <p:nvPr/>
        </p:nvSpPr>
        <p:spPr>
          <a:xfrm>
            <a:off x="6399132" y="4945062"/>
            <a:ext cx="3265167" cy="792162"/>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+School: string</a:t>
            </a:r>
          </a:p>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44" name="Shape 244"/>
          <p:cNvSpPr/>
          <p:nvPr/>
        </p:nvSpPr>
        <p:spPr>
          <a:xfrm>
            <a:off x="6399132" y="5737226"/>
            <a:ext cx="3265167" cy="358775"/>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p:txBody>
      </p:sp>
      <p:sp>
        <p:nvSpPr>
          <p:cNvPr id="245" name="Shape 245"/>
          <p:cNvSpPr/>
          <p:nvPr/>
        </p:nvSpPr>
        <p:spPr>
          <a:xfrm>
            <a:off x="7877310" y="1246495"/>
            <a:ext cx="2560500" cy="533399"/>
          </a:xfrm>
          <a:prstGeom prst="wedgeRoundRectCallout">
            <a:avLst>
              <a:gd name="adj1" fmla="val -80546"/>
              <a:gd name="adj2" fmla="val 75167"/>
              <a:gd name="adj3" fmla="val 16667"/>
            </a:avLst>
          </a:prstGeom>
          <a:solidFill>
            <a:srgbClr val="663606"/>
          </a:solidFill>
          <a:ln w="9525" cap="flat" cmpd="sng">
            <a:solidFill>
              <a:srgbClr val="F5FFE0"/>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2800" b="1" i="0" u="none" strike="noStrike" cap="none">
                <a:solidFill>
                  <a:schemeClr val="lt1"/>
                </a:solidFill>
                <a:latin typeface="Calibri"/>
                <a:ea typeface="Calibri"/>
                <a:cs typeface="Calibri"/>
                <a:sym typeface="Calibri"/>
              </a:rPr>
              <a:t>Base class</a:t>
            </a:r>
          </a:p>
        </p:txBody>
      </p:sp>
      <p:sp>
        <p:nvSpPr>
          <p:cNvPr id="246" name="Shape 246"/>
          <p:cNvSpPr/>
          <p:nvPr/>
        </p:nvSpPr>
        <p:spPr>
          <a:xfrm>
            <a:off x="8380410" y="3076575"/>
            <a:ext cx="2751570" cy="595311"/>
          </a:xfrm>
          <a:prstGeom prst="wedgeRoundRectCallout">
            <a:avLst>
              <a:gd name="adj1" fmla="val -56916"/>
              <a:gd name="adj2" fmla="val 183814"/>
              <a:gd name="adj3" fmla="val 16667"/>
            </a:avLst>
          </a:prstGeom>
          <a:solidFill>
            <a:srgbClr val="663606"/>
          </a:solidFill>
          <a:ln w="9525" cap="flat" cmpd="sng">
            <a:solidFill>
              <a:srgbClr val="F5FFE0"/>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2800" b="1" i="0" u="none" strike="noStrike" cap="none">
                <a:solidFill>
                  <a:schemeClr val="lt1"/>
                </a:solidFill>
                <a:latin typeface="Calibri"/>
                <a:ea typeface="Calibri"/>
                <a:cs typeface="Calibri"/>
                <a:sym typeface="Calibri"/>
              </a:rPr>
              <a:t>Derived class</a:t>
            </a:r>
          </a:p>
        </p:txBody>
      </p:sp>
      <p:sp>
        <p:nvSpPr>
          <p:cNvPr id="247" name="Shape 247"/>
          <p:cNvSpPr/>
          <p:nvPr/>
        </p:nvSpPr>
        <p:spPr>
          <a:xfrm>
            <a:off x="1035698" y="3024188"/>
            <a:ext cx="2848914" cy="595311"/>
          </a:xfrm>
          <a:prstGeom prst="wedgeRoundRectCallout">
            <a:avLst>
              <a:gd name="adj1" fmla="val 43269"/>
              <a:gd name="adj2" fmla="val 195848"/>
              <a:gd name="adj3" fmla="val 16667"/>
            </a:avLst>
          </a:prstGeom>
          <a:solidFill>
            <a:srgbClr val="663606"/>
          </a:solidFill>
          <a:ln w="9525" cap="flat" cmpd="sng">
            <a:solidFill>
              <a:srgbClr val="F5FFE0"/>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2800" b="1" i="0" u="none" strike="noStrike" cap="none">
                <a:solidFill>
                  <a:schemeClr val="lt1"/>
                </a:solidFill>
                <a:latin typeface="Calibri"/>
                <a:ea typeface="Calibri"/>
                <a:cs typeface="Calibri"/>
                <a:sym typeface="Calibri"/>
              </a:rPr>
              <a:t>Derived class</a:t>
            </a:r>
          </a:p>
        </p:txBody>
      </p:sp>
      <p:sp>
        <p:nvSpPr>
          <p:cNvPr id="248" name="Shape 248"/>
          <p:cNvSpPr/>
          <p:nvPr/>
        </p:nvSpPr>
        <p:spPr>
          <a:xfrm>
            <a:off x="4968839" y="3586162"/>
            <a:ext cx="60943" cy="77152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49" name="Shape 249"/>
          <p:cNvSpPr/>
          <p:nvPr/>
        </p:nvSpPr>
        <p:spPr>
          <a:xfrm>
            <a:off x="4759480" y="3364153"/>
            <a:ext cx="420770" cy="231534"/>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50" name="Shape 250"/>
          <p:cNvSpPr/>
          <p:nvPr/>
        </p:nvSpPr>
        <p:spPr>
          <a:xfrm>
            <a:off x="7014785" y="3586162"/>
            <a:ext cx="60943" cy="77152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51" name="Shape 251"/>
          <p:cNvSpPr/>
          <p:nvPr/>
        </p:nvSpPr>
        <p:spPr>
          <a:xfrm>
            <a:off x="6805427" y="3364153"/>
            <a:ext cx="420770" cy="231534"/>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204534" y="6072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Class Hierarchies</a:t>
            </a:r>
          </a:p>
        </p:txBody>
      </p:sp>
      <p:grpSp>
        <p:nvGrpSpPr>
          <p:cNvPr id="257" name="Shape 257"/>
          <p:cNvGrpSpPr/>
          <p:nvPr/>
        </p:nvGrpSpPr>
        <p:grpSpPr>
          <a:xfrm>
            <a:off x="1448592" y="1881811"/>
            <a:ext cx="9141617" cy="3810000"/>
            <a:chOff x="1448592" y="1881811"/>
            <a:chExt cx="9141617" cy="3810000"/>
          </a:xfrm>
        </p:grpSpPr>
        <p:grpSp>
          <p:nvGrpSpPr>
            <p:cNvPr id="258" name="Shape 258"/>
            <p:cNvGrpSpPr/>
            <p:nvPr/>
          </p:nvGrpSpPr>
          <p:grpSpPr>
            <a:xfrm>
              <a:off x="1448592" y="1881811"/>
              <a:ext cx="9141617" cy="3810000"/>
              <a:chOff x="457200" y="2587625"/>
              <a:chExt cx="6858000" cy="3387724"/>
            </a:xfrm>
          </p:grpSpPr>
          <p:sp>
            <p:nvSpPr>
              <p:cNvPr id="259" name="Shape 259"/>
              <p:cNvSpPr txBox="1"/>
              <p:nvPr/>
            </p:nvSpPr>
            <p:spPr>
              <a:xfrm>
                <a:off x="2943225" y="2587625"/>
                <a:ext cx="2314574"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Game</a:t>
                </a:r>
              </a:p>
            </p:txBody>
          </p:sp>
          <p:sp>
            <p:nvSpPr>
              <p:cNvPr id="260" name="Shape 260"/>
              <p:cNvSpPr txBox="1"/>
              <p:nvPr/>
            </p:nvSpPr>
            <p:spPr>
              <a:xfrm>
                <a:off x="4476750" y="3590925"/>
                <a:ext cx="283845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MultiplePlayersGame</a:t>
                </a:r>
              </a:p>
            </p:txBody>
          </p:sp>
          <p:sp>
            <p:nvSpPr>
              <p:cNvPr id="261" name="Shape 261"/>
              <p:cNvSpPr txBox="1"/>
              <p:nvPr/>
            </p:nvSpPr>
            <p:spPr>
              <a:xfrm>
                <a:off x="44196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BoardGame</a:t>
                </a:r>
              </a:p>
            </p:txBody>
          </p:sp>
          <p:sp>
            <p:nvSpPr>
              <p:cNvPr id="262" name="Shape 262"/>
              <p:cNvSpPr txBox="1"/>
              <p:nvPr/>
            </p:nvSpPr>
            <p:spPr>
              <a:xfrm>
                <a:off x="3733800" y="5591175"/>
                <a:ext cx="13715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Chess</a:t>
                </a:r>
              </a:p>
            </p:txBody>
          </p:sp>
          <p:sp>
            <p:nvSpPr>
              <p:cNvPr id="263" name="Shape 263"/>
              <p:cNvSpPr txBox="1"/>
              <p:nvPr/>
            </p:nvSpPr>
            <p:spPr>
              <a:xfrm>
                <a:off x="5334000" y="558800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Backgammon</a:t>
                </a:r>
              </a:p>
            </p:txBody>
          </p:sp>
          <p:sp>
            <p:nvSpPr>
              <p:cNvPr id="264" name="Shape 264"/>
              <p:cNvSpPr txBox="1"/>
              <p:nvPr/>
            </p:nvSpPr>
            <p:spPr>
              <a:xfrm>
                <a:off x="1143000" y="3590925"/>
                <a:ext cx="2514599"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SinglePlayerGame</a:t>
                </a:r>
              </a:p>
            </p:txBody>
          </p:sp>
          <p:sp>
            <p:nvSpPr>
              <p:cNvPr id="265" name="Shape 265"/>
              <p:cNvSpPr/>
              <p:nvPr/>
            </p:nvSpPr>
            <p:spPr>
              <a:xfrm>
                <a:off x="3209674" y="3002591"/>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6" name="Shape 266"/>
              <p:cNvSpPr/>
              <p:nvPr/>
            </p:nvSpPr>
            <p:spPr>
              <a:xfrm>
                <a:off x="3319542" y="315324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7" name="Shape 267"/>
              <p:cNvSpPr/>
              <p:nvPr/>
            </p:nvSpPr>
            <p:spPr>
              <a:xfrm>
                <a:off x="4714623" y="2996565"/>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8" name="Shape 268"/>
              <p:cNvSpPr/>
              <p:nvPr/>
            </p:nvSpPr>
            <p:spPr>
              <a:xfrm>
                <a:off x="4824492" y="3147216"/>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9" name="Shape 269"/>
              <p:cNvSpPr txBox="1"/>
              <p:nvPr/>
            </p:nvSpPr>
            <p:spPr>
              <a:xfrm>
                <a:off x="457200" y="4581525"/>
                <a:ext cx="175260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Minesweeper</a:t>
                </a:r>
              </a:p>
            </p:txBody>
          </p:sp>
          <p:sp>
            <p:nvSpPr>
              <p:cNvPr id="270" name="Shape 270"/>
              <p:cNvSpPr txBox="1"/>
              <p:nvPr/>
            </p:nvSpPr>
            <p:spPr>
              <a:xfrm>
                <a:off x="25908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Solitaire</a:t>
                </a:r>
              </a:p>
            </p:txBody>
          </p:sp>
          <p:sp>
            <p:nvSpPr>
              <p:cNvPr id="271" name="Shape 271"/>
              <p:cNvSpPr/>
              <p:nvPr/>
            </p:nvSpPr>
            <p:spPr>
              <a:xfrm>
                <a:off x="14903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2" name="Shape 272"/>
              <p:cNvSpPr/>
              <p:nvPr/>
            </p:nvSpPr>
            <p:spPr>
              <a:xfrm>
                <a:off x="16002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3" name="Shape 273"/>
              <p:cNvSpPr/>
              <p:nvPr/>
            </p:nvSpPr>
            <p:spPr>
              <a:xfrm>
                <a:off x="2981074" y="400081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4" name="Shape 274"/>
              <p:cNvSpPr/>
              <p:nvPr/>
            </p:nvSpPr>
            <p:spPr>
              <a:xfrm>
                <a:off x="3090941" y="415146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5" name="Shape 275"/>
              <p:cNvSpPr/>
              <p:nvPr/>
            </p:nvSpPr>
            <p:spPr>
              <a:xfrm>
                <a:off x="50717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6" name="Shape 276"/>
              <p:cNvSpPr/>
              <p:nvPr/>
            </p:nvSpPr>
            <p:spPr>
              <a:xfrm>
                <a:off x="51816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7" name="Shape 277"/>
              <p:cNvSpPr/>
              <p:nvPr/>
            </p:nvSpPr>
            <p:spPr>
              <a:xfrm>
                <a:off x="6553200" y="400050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8" name="Shape 278"/>
              <p:cNvSpPr/>
              <p:nvPr/>
            </p:nvSpPr>
            <p:spPr>
              <a:xfrm>
                <a:off x="6663067" y="415115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9" name="Shape 279"/>
              <p:cNvSpPr/>
              <p:nvPr/>
            </p:nvSpPr>
            <p:spPr>
              <a:xfrm>
                <a:off x="4614532"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0" name="Shape 280"/>
              <p:cNvSpPr/>
              <p:nvPr/>
            </p:nvSpPr>
            <p:spPr>
              <a:xfrm>
                <a:off x="4724400"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1" name="Shape 281"/>
              <p:cNvSpPr/>
              <p:nvPr/>
            </p:nvSpPr>
            <p:spPr>
              <a:xfrm>
                <a:off x="5571873"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2" name="Shape 282"/>
              <p:cNvSpPr/>
              <p:nvPr/>
            </p:nvSpPr>
            <p:spPr>
              <a:xfrm>
                <a:off x="5681742"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3" name="Shape 283"/>
              <p:cNvSpPr/>
              <p:nvPr/>
            </p:nvSpPr>
            <p:spPr>
              <a:xfrm>
                <a:off x="6257925" y="4581525"/>
                <a:ext cx="833950" cy="39052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grpSp>
        <p:sp>
          <p:nvSpPr>
            <p:cNvPr id="284" name="Shape 284"/>
            <p:cNvSpPr/>
            <p:nvPr/>
          </p:nvSpPr>
          <p:spPr>
            <a:xfrm>
              <a:off x="3873660" y="3472950"/>
              <a:ext cx="292358" cy="168097"/>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85" name="Shape 285"/>
            <p:cNvSpPr/>
            <p:nvPr/>
          </p:nvSpPr>
          <p:spPr>
            <a:xfrm>
              <a:off x="4020114" y="3622501"/>
              <a:ext cx="69389" cy="1284119"/>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86" name="Shape 286"/>
            <p:cNvSpPr/>
            <p:nvPr/>
          </p:nvSpPr>
          <p:spPr>
            <a:xfrm>
              <a:off x="3480064" y="4906621"/>
              <a:ext cx="1111645" cy="43920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p:txBody>
        </p:sp>
      </p:grpSp>
      <p:sp>
        <p:nvSpPr>
          <p:cNvPr id="287" name="Shape 287"/>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18</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575540" y="4834376"/>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000" b="1" i="0" u="none" strike="noStrike" cap="none">
                <a:solidFill>
                  <a:srgbClr val="F3BE60"/>
                </a:solidFill>
                <a:latin typeface="Calibri"/>
                <a:ea typeface="Calibri"/>
                <a:cs typeface="Calibri"/>
                <a:sym typeface="Calibri"/>
              </a:rPr>
              <a:t>Simple Inheritance </a:t>
            </a:r>
          </a:p>
        </p:txBody>
      </p:sp>
      <p:sp>
        <p:nvSpPr>
          <p:cNvPr id="301" name="Shape 301"/>
          <p:cNvSpPr txBox="1">
            <a:spLocks noGrp="1"/>
          </p:cNvSpPr>
          <p:nvPr>
            <p:ph type="body" idx="1"/>
          </p:nvPr>
        </p:nvSpPr>
        <p:spPr>
          <a:xfrm>
            <a:off x="1575540" y="5712544"/>
            <a:ext cx="8938472" cy="688255"/>
          </a:xfrm>
          <a:prstGeom prst="rect">
            <a:avLst/>
          </a:prstGeom>
          <a:noFill/>
          <a:ln>
            <a:noFill/>
          </a:ln>
        </p:spPr>
        <p:txBody>
          <a:bodyPr lIns="36000" tIns="36000" rIns="36000" bIns="36000" anchor="t" anchorCtr="0">
            <a:noAutofit/>
          </a:bodyPr>
          <a:lstStyle/>
          <a:p>
            <a:pPr marL="0" marR="0" lvl="0" indent="0" algn="ctr" rtl="0">
              <a:lnSpc>
                <a:spcPct val="105000"/>
              </a:lnSpc>
              <a:spcBef>
                <a:spcPts val="0"/>
              </a:spcBef>
              <a:spcAft>
                <a:spcPts val="0"/>
              </a:spcAft>
              <a:buClr>
                <a:srgbClr val="F2B254"/>
              </a:buClr>
              <a:buSzPct val="25000"/>
              <a:buFont typeface="Noto Sans Symbols"/>
              <a:buNone/>
            </a:pPr>
            <a:r>
              <a:rPr lang="en-US" sz="4000" b="0" i="0" u="none" strike="noStrike" cap="none">
                <a:solidFill>
                  <a:schemeClr val="accent1"/>
                </a:solidFill>
                <a:latin typeface="Calibri"/>
                <a:ea typeface="Calibri"/>
                <a:cs typeface="Calibri"/>
                <a:sym typeface="Calibri"/>
              </a:rPr>
              <a:t>Live Demo</a:t>
            </a:r>
          </a:p>
        </p:txBody>
      </p:sp>
      <p:pic>
        <p:nvPicPr>
          <p:cNvPr id="302" name="Shape 302"/>
          <p:cNvPicPr preferRelativeResize="0"/>
          <p:nvPr/>
        </p:nvPicPr>
        <p:blipFill rotWithShape="1">
          <a:blip r:embed="rId3">
            <a:alphaModFix/>
          </a:blip>
          <a:srcRect/>
          <a:stretch/>
        </p:blipFill>
        <p:spPr>
          <a:xfrm>
            <a:off x="3366323" y="1100276"/>
            <a:ext cx="5456174" cy="3473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a:t>
            </a:fld>
            <a:endParaRPr lang="en-US" sz="1000" b="0" i="0" u="none" strike="noStrike" cap="none">
              <a:solidFill>
                <a:schemeClr val="lt1"/>
              </a:solidFill>
              <a:latin typeface="Calibri"/>
              <a:ea typeface="Calibri"/>
              <a:cs typeface="Calibri"/>
              <a:sym typeface="Calibri"/>
            </a:endParaRPr>
          </a:p>
        </p:txBody>
      </p:sp>
      <p:sp>
        <p:nvSpPr>
          <p:cNvPr id="73" name="Shape 73"/>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marL="450850" marR="0" lvl="0" indent="-450850" algn="l" rtl="0">
              <a:lnSpc>
                <a:spcPct val="110000"/>
              </a:lnSpc>
              <a:spcBef>
                <a:spcPts val="0"/>
              </a:spcBef>
              <a:spcAft>
                <a:spcPts val="0"/>
              </a:spcAft>
              <a:buClr>
                <a:srgbClr val="F2B254"/>
              </a:buClr>
              <a:buSzPct val="100000"/>
              <a:buFont typeface="Calibri"/>
              <a:buAutoNum type="arabicPeriod"/>
            </a:pPr>
            <a:r>
              <a:rPr lang="en-US" sz="3400" b="0" i="0" u="none" strike="noStrike" cap="none">
                <a:solidFill>
                  <a:schemeClr val="lt1"/>
                </a:solidFill>
                <a:latin typeface="Calibri"/>
                <a:ea typeface="Calibri"/>
                <a:cs typeface="Calibri"/>
                <a:sym typeface="Calibri"/>
              </a:rPr>
              <a:t>Fundamental Principles of OOP</a:t>
            </a:r>
          </a:p>
          <a:p>
            <a:pPr marL="450850" marR="0" lvl="0" indent="-450850" algn="l" rtl="0">
              <a:lnSpc>
                <a:spcPct val="110000"/>
              </a:lnSpc>
              <a:spcBef>
                <a:spcPts val="1200"/>
              </a:spcBef>
              <a:spcAft>
                <a:spcPts val="0"/>
              </a:spcAft>
              <a:buClr>
                <a:srgbClr val="F2B254"/>
              </a:buClr>
              <a:buSzPct val="100000"/>
              <a:buFont typeface="Calibri"/>
              <a:buAutoNum type="arabicPeriod"/>
            </a:pPr>
            <a:r>
              <a:rPr lang="en-US" sz="3400" b="0" i="0" u="none" strike="noStrike" cap="none">
                <a:solidFill>
                  <a:schemeClr val="lt1"/>
                </a:solidFill>
                <a:latin typeface="Calibri"/>
                <a:ea typeface="Calibri"/>
                <a:cs typeface="Calibri"/>
                <a:sym typeface="Calibri"/>
              </a:rPr>
              <a:t>Inheritance</a:t>
            </a:r>
          </a:p>
          <a:p>
            <a:pPr marL="714375" marR="0" lvl="1" indent="-371475" algn="l" rtl="0">
              <a:lnSpc>
                <a:spcPct val="110000"/>
              </a:lnSpc>
              <a:spcBef>
                <a:spcPts val="1200"/>
              </a:spcBef>
              <a:spcAft>
                <a:spcPts val="0"/>
              </a:spcAft>
              <a:buClr>
                <a:schemeClr val="accent1"/>
              </a:buClr>
              <a:buSzPct val="80000"/>
              <a:buFont typeface="Noto Sans Symbols"/>
              <a:buChar char="▪"/>
            </a:pPr>
            <a:r>
              <a:rPr lang="en-US" sz="3200" b="0" i="0" u="none" strike="noStrike" cap="none">
                <a:solidFill>
                  <a:schemeClr val="lt1"/>
                </a:solidFill>
                <a:latin typeface="Calibri"/>
                <a:ea typeface="Calibri"/>
                <a:cs typeface="Calibri"/>
                <a:sym typeface="Calibri"/>
              </a:rPr>
              <a:t>Class Hierarchies</a:t>
            </a:r>
          </a:p>
          <a:p>
            <a:pPr marL="714375" marR="0" lvl="1" indent="-371475" algn="l" rtl="0">
              <a:lnSpc>
                <a:spcPct val="110000"/>
              </a:lnSpc>
              <a:spcBef>
                <a:spcPts val="1200"/>
              </a:spcBef>
              <a:spcAft>
                <a:spcPts val="0"/>
              </a:spcAft>
              <a:buClr>
                <a:schemeClr val="accent1"/>
              </a:buClr>
              <a:buSzPct val="80000"/>
              <a:buFont typeface="Noto Sans Symbols"/>
              <a:buChar char="▪"/>
            </a:pPr>
            <a:r>
              <a:rPr lang="en-US" sz="3200" b="0" i="0" u="none" strike="noStrike" cap="none">
                <a:solidFill>
                  <a:schemeClr val="lt1"/>
                </a:solidFill>
                <a:latin typeface="Calibri"/>
                <a:ea typeface="Calibri"/>
                <a:cs typeface="Calibri"/>
                <a:sym typeface="Calibri"/>
              </a:rPr>
              <a:t>Inheritance and Access Levels</a:t>
            </a:r>
          </a:p>
        </p:txBody>
      </p:sp>
      <p:sp>
        <p:nvSpPr>
          <p:cNvPr id="74" name="Shape 74"/>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Table of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20</a:t>
            </a:fld>
            <a:endParaRPr lang="en-US" sz="1000" b="0" i="0" u="none" strike="noStrike" cap="none">
              <a:solidFill>
                <a:schemeClr val="lt1"/>
              </a:solidFill>
              <a:latin typeface="Calibri"/>
              <a:ea typeface="Calibri"/>
              <a:cs typeface="Calibri"/>
              <a:sym typeface="Calibri"/>
            </a:endParaRPr>
          </a:p>
        </p:txBody>
      </p:sp>
      <p:sp>
        <p:nvSpPr>
          <p:cNvPr id="308" name="Shape 308"/>
          <p:cNvSpPr txBox="1">
            <a:spLocks noGrp="1"/>
          </p:cNvSpPr>
          <p:nvPr>
            <p:ph type="body" idx="1"/>
          </p:nvPr>
        </p:nvSpPr>
        <p:spPr>
          <a:xfrm>
            <a:off x="455612" y="1151120"/>
            <a:ext cx="11539622" cy="5570355"/>
          </a:xfrm>
          <a:prstGeom prst="rect">
            <a:avLst/>
          </a:prstGeom>
          <a:noFill/>
          <a:ln>
            <a:noFill/>
          </a:ln>
        </p:spPr>
        <p:txBody>
          <a:bodyPr lIns="108000" tIns="36000" rIns="108000" bIns="36000" anchor="t" anchorCtr="0">
            <a:noAutofit/>
          </a:bodyPr>
          <a:lstStyle/>
          <a:p>
            <a:pPr indent="-228492">
              <a:lnSpc>
                <a:spcPct val="110000"/>
              </a:lnSpc>
              <a:spcBef>
                <a:spcPts val="1200"/>
              </a:spcBef>
              <a:spcAft>
                <a:spcPts val="2400"/>
              </a:spcAft>
              <a:buClr>
                <a:schemeClr val="accent1"/>
              </a:buClr>
              <a:buSzPct val="80000"/>
            </a:pPr>
            <a:r>
              <a:rPr lang="en-US" sz="3800" b="1" i="0" u="none" strike="noStrike" cap="none" dirty="0">
                <a:solidFill>
                  <a:srgbClr val="F3CC5F"/>
                </a:solidFill>
                <a:latin typeface="Consolas"/>
                <a:ea typeface="Consolas"/>
                <a:cs typeface="Consolas"/>
                <a:sym typeface="Consolas"/>
              </a:rPr>
              <a:t>public</a:t>
            </a:r>
            <a:endParaRPr lang="en-US" sz="3800" b="0" i="0" u="none" strike="noStrike" cap="none" dirty="0">
              <a:solidFill>
                <a:schemeClr val="lt1"/>
              </a:solidFill>
              <a:sym typeface="Calibri"/>
            </a:endParaRPr>
          </a:p>
          <a:p>
            <a:pPr indent="-228492">
              <a:lnSpc>
                <a:spcPct val="110000"/>
              </a:lnSpc>
              <a:spcBef>
                <a:spcPts val="1200"/>
              </a:spcBef>
              <a:spcAft>
                <a:spcPts val="2400"/>
              </a:spcAft>
              <a:buClr>
                <a:schemeClr val="accent1"/>
              </a:buClr>
              <a:buSzPct val="80000"/>
            </a:pPr>
            <a:r>
              <a:rPr lang="en-US" sz="3800" b="1" i="0" u="none" strike="noStrike" cap="none" dirty="0">
                <a:solidFill>
                  <a:srgbClr val="F3CC5F"/>
                </a:solidFill>
                <a:latin typeface="Consolas"/>
                <a:ea typeface="Consolas"/>
                <a:cs typeface="Consolas"/>
                <a:sym typeface="Consolas"/>
              </a:rPr>
              <a:t>private</a:t>
            </a:r>
            <a:endParaRPr lang="en-US" sz="3800" b="0" i="0" u="none" strike="noStrike" cap="none" dirty="0">
              <a:solidFill>
                <a:schemeClr val="lt1"/>
              </a:solidFill>
              <a:sym typeface="Calibri"/>
            </a:endParaRPr>
          </a:p>
          <a:p>
            <a:pPr indent="-228493">
              <a:lnSpc>
                <a:spcPct val="110000"/>
              </a:lnSpc>
              <a:spcBef>
                <a:spcPts val="1200"/>
              </a:spcBef>
              <a:spcAft>
                <a:spcPts val="2400"/>
              </a:spcAft>
            </a:pPr>
            <a:r>
              <a:rPr lang="en-US" sz="3800" b="1" dirty="0">
                <a:solidFill>
                  <a:srgbClr val="F3CC5F"/>
                </a:solidFill>
                <a:latin typeface="Consolas"/>
                <a:ea typeface="Consolas"/>
                <a:cs typeface="Consolas"/>
                <a:sym typeface="Consolas"/>
              </a:rPr>
              <a:t>protected</a:t>
            </a:r>
            <a:r>
              <a:rPr lang="en-US" sz="3800" dirty="0">
                <a:solidFill>
                  <a:srgbClr val="F3CC5F"/>
                </a:solidFill>
              </a:rPr>
              <a:t> </a:t>
            </a:r>
          </a:p>
          <a:p>
            <a:pPr indent="-228493">
              <a:lnSpc>
                <a:spcPct val="110000"/>
              </a:lnSpc>
              <a:spcBef>
                <a:spcPts val="1200"/>
              </a:spcBef>
              <a:spcAft>
                <a:spcPts val="2400"/>
              </a:spcAft>
            </a:pPr>
            <a:r>
              <a:rPr lang="en-US" sz="3800" b="1" dirty="0">
                <a:solidFill>
                  <a:srgbClr val="F3CC5F"/>
                </a:solidFill>
                <a:latin typeface="Consolas"/>
                <a:ea typeface="Consolas"/>
                <a:cs typeface="Consolas"/>
                <a:sym typeface="Consolas"/>
              </a:rPr>
              <a:t>no modifier</a:t>
            </a:r>
            <a:endParaRPr lang="en-US" sz="3800" b="0" i="0" u="none" strike="noStrike" cap="none" dirty="0">
              <a:solidFill>
                <a:schemeClr val="lt1"/>
              </a:solidFill>
              <a:sym typeface="Calibri"/>
            </a:endParaRPr>
          </a:p>
        </p:txBody>
      </p:sp>
      <p:sp>
        <p:nvSpPr>
          <p:cNvPr id="309" name="Shape 309"/>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Access Modifiers in Java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animEffect transition="in" filter="fade">
                                      <p:cBhvr>
                                        <p:cTn id="7" dur="500"/>
                                        <p:tgtEl>
                                          <p:spTgt spid="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xEl>
                                              <p:pRg st="1" end="1"/>
                                            </p:txEl>
                                          </p:spTgt>
                                        </p:tgtEl>
                                        <p:attrNameLst>
                                          <p:attrName>style.visibility</p:attrName>
                                        </p:attrNameLst>
                                      </p:cBhvr>
                                      <p:to>
                                        <p:strVal val="visible"/>
                                      </p:to>
                                    </p:set>
                                    <p:animEffect transition="in" filter="fade">
                                      <p:cBhvr>
                                        <p:cTn id="12" dur="500"/>
                                        <p:tgtEl>
                                          <p:spTgt spid="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8">
                                            <p:txEl>
                                              <p:pRg st="2" end="2"/>
                                            </p:txEl>
                                          </p:spTgt>
                                        </p:tgtEl>
                                        <p:attrNameLst>
                                          <p:attrName>style.visibility</p:attrName>
                                        </p:attrNameLst>
                                      </p:cBhvr>
                                      <p:to>
                                        <p:strVal val="visible"/>
                                      </p:to>
                                    </p:set>
                                    <p:animEffect transition="in" filter="fade">
                                      <p:cBhvr>
                                        <p:cTn id="17" dur="500"/>
                                        <p:tgtEl>
                                          <p:spTgt spid="3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8">
                                            <p:txEl>
                                              <p:pRg st="3" end="3"/>
                                            </p:txEl>
                                          </p:spTgt>
                                        </p:tgtEl>
                                        <p:attrNameLst>
                                          <p:attrName>style.visibility</p:attrName>
                                        </p:attrNameLst>
                                      </p:cBhvr>
                                      <p:to>
                                        <p:strVal val="visible"/>
                                      </p:to>
                                    </p:set>
                                    <p:animEffect transition="in" filter="fade">
                                      <p:cBhvr>
                                        <p:cTn id="22" dur="500"/>
                                        <p:tgtEl>
                                          <p:spTgt spid="3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21</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ctr" anchorCtr="0">
            <a:noAutofit/>
          </a:bodyPr>
          <a:lstStyle/>
          <a:p>
            <a:pPr lvl="1" indent="-241192" algn="ctr">
              <a:lnSpc>
                <a:spcPct val="110000"/>
              </a:lnSpc>
              <a:spcBef>
                <a:spcPts val="1200"/>
              </a:spcBef>
              <a:spcAft>
                <a:spcPts val="0"/>
              </a:spcAft>
              <a:buNone/>
            </a:pPr>
            <a:r>
              <a:rPr lang="en-US" sz="4800" dirty="0"/>
              <a:t>There is no </a:t>
            </a:r>
            <a:r>
              <a:rPr lang="en-US" sz="4800" b="1" dirty="0">
                <a:solidFill>
                  <a:srgbClr val="F3CC5F"/>
                </a:solidFill>
              </a:rPr>
              <a:t>multiple</a:t>
            </a:r>
            <a:r>
              <a:rPr lang="en-US" sz="4800" dirty="0">
                <a:solidFill>
                  <a:srgbClr val="F3CC5F"/>
                </a:solidFill>
              </a:rPr>
              <a:t> </a:t>
            </a:r>
          </a:p>
          <a:p>
            <a:pPr lvl="1" indent="-241192" algn="ctr">
              <a:lnSpc>
                <a:spcPct val="110000"/>
              </a:lnSpc>
              <a:spcBef>
                <a:spcPts val="1200"/>
              </a:spcBef>
              <a:spcAft>
                <a:spcPts val="0"/>
              </a:spcAft>
              <a:buNone/>
            </a:pPr>
            <a:r>
              <a:rPr lang="en-US" sz="4800" dirty="0"/>
              <a:t>inheritance</a:t>
            </a:r>
          </a:p>
          <a:p>
            <a:pPr marL="609493" marR="0" lvl="1" indent="-241192" algn="l" rtl="0">
              <a:lnSpc>
                <a:spcPct val="110000"/>
              </a:lnSpc>
              <a:spcBef>
                <a:spcPts val="1200"/>
              </a:spcBef>
              <a:spcAft>
                <a:spcPts val="0"/>
              </a:spcAft>
              <a:buClr>
                <a:schemeClr val="accent1"/>
              </a:buClr>
              <a:buSzPct val="80000"/>
              <a:buNone/>
            </a:pPr>
            <a:endParaRPr lang="en-US" sz="4000" b="0" i="0" u="none" strike="noStrike" cap="none" dirty="0">
              <a:solidFill>
                <a:schemeClr val="lt1"/>
              </a:solidFill>
              <a:latin typeface="Calibri"/>
              <a:ea typeface="Calibri"/>
              <a:cs typeface="Calibri"/>
              <a:sym typeface="Calibri"/>
            </a:endParaRP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Important Aspects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22</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ctr" anchorCtr="0">
            <a:noAutofit/>
          </a:bodyPr>
          <a:lstStyle/>
          <a:p>
            <a:pPr lvl="1" indent="-241192" algn="ctr">
              <a:lnSpc>
                <a:spcPct val="110000"/>
              </a:lnSpc>
              <a:spcBef>
                <a:spcPts val="1200"/>
              </a:spcBef>
              <a:spcAft>
                <a:spcPts val="0"/>
              </a:spcAft>
              <a:buNone/>
            </a:pPr>
            <a:endParaRPr lang="en-US" sz="4800" dirty="0"/>
          </a:p>
          <a:p>
            <a:pPr lvl="1" indent="-241192" algn="ctr">
              <a:lnSpc>
                <a:spcPct val="110000"/>
              </a:lnSpc>
              <a:spcBef>
                <a:spcPts val="1200"/>
              </a:spcBef>
              <a:spcAft>
                <a:spcPts val="0"/>
              </a:spcAft>
              <a:buNone/>
            </a:pPr>
            <a:r>
              <a:rPr lang="en-US" sz="4800" dirty="0"/>
              <a:t>Constructors are </a:t>
            </a:r>
          </a:p>
          <a:p>
            <a:pPr lvl="1" indent="-241192" algn="ctr">
              <a:lnSpc>
                <a:spcPct val="110000"/>
              </a:lnSpc>
              <a:spcBef>
                <a:spcPts val="1200"/>
              </a:spcBef>
              <a:spcAft>
                <a:spcPts val="0"/>
              </a:spcAft>
              <a:buNone/>
            </a:pPr>
            <a:r>
              <a:rPr lang="en-US" sz="4800" b="1" dirty="0">
                <a:solidFill>
                  <a:schemeClr val="tx2">
                    <a:lumMod val="75000"/>
                  </a:schemeClr>
                </a:solidFill>
              </a:rPr>
              <a:t>not inherited</a:t>
            </a:r>
            <a:endParaRPr lang="en-US" sz="4400" b="1" dirty="0">
              <a:solidFill>
                <a:schemeClr val="tx2">
                  <a:lumMod val="75000"/>
                </a:schemeClr>
              </a:solidFill>
            </a:endParaRPr>
          </a:p>
          <a:p>
            <a:pPr lvl="1" indent="-241192">
              <a:lnSpc>
                <a:spcPct val="110000"/>
              </a:lnSpc>
              <a:spcBef>
                <a:spcPts val="1200"/>
              </a:spcBef>
              <a:spcAft>
                <a:spcPts val="0"/>
              </a:spcAft>
              <a:buNone/>
            </a:pPr>
            <a:endParaRPr lang="en-US" sz="4000" dirty="0"/>
          </a:p>
          <a:p>
            <a:pPr marL="609493" marR="0" lvl="1" indent="-241192" algn="l" rtl="0">
              <a:lnSpc>
                <a:spcPct val="110000"/>
              </a:lnSpc>
              <a:spcBef>
                <a:spcPts val="1200"/>
              </a:spcBef>
              <a:spcAft>
                <a:spcPts val="0"/>
              </a:spcAft>
              <a:buClr>
                <a:schemeClr val="accent1"/>
              </a:buClr>
              <a:buSzPct val="80000"/>
              <a:buNone/>
            </a:pPr>
            <a:endParaRPr lang="en-US" sz="4000" b="0" i="0" u="none" strike="noStrike" cap="none" dirty="0">
              <a:solidFill>
                <a:schemeClr val="lt1"/>
              </a:solidFill>
              <a:latin typeface="Calibri"/>
              <a:ea typeface="Calibri"/>
              <a:cs typeface="Calibri"/>
              <a:sym typeface="Calibri"/>
            </a:endParaRP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Important Aspects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23</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ctr" anchorCtr="0">
            <a:noAutofit/>
          </a:bodyPr>
          <a:lstStyle/>
          <a:p>
            <a:pPr marL="609493" marR="0" lvl="1" indent="-241192" algn="ctr" rtl="0">
              <a:lnSpc>
                <a:spcPct val="110000"/>
              </a:lnSpc>
              <a:spcBef>
                <a:spcPts val="1200"/>
              </a:spcBef>
              <a:spcAft>
                <a:spcPts val="0"/>
              </a:spcAft>
              <a:buClr>
                <a:schemeClr val="accent1"/>
              </a:buClr>
              <a:buSzPct val="80000"/>
              <a:buNone/>
            </a:pPr>
            <a:r>
              <a:rPr lang="en-US" sz="4000" b="0" i="0" u="none" strike="noStrike" cap="none" dirty="0">
                <a:solidFill>
                  <a:schemeClr val="lt1"/>
                </a:solidFill>
                <a:latin typeface="Calibri"/>
                <a:ea typeface="Calibri"/>
                <a:cs typeface="Calibri"/>
                <a:sym typeface="Calibri"/>
              </a:rPr>
              <a:t>Extended class could </a:t>
            </a:r>
            <a:r>
              <a:rPr lang="en-US" sz="4000" b="1" i="0" u="none" strike="noStrike" cap="none" dirty="0">
                <a:solidFill>
                  <a:srgbClr val="F3CC5F"/>
                </a:solidFill>
                <a:latin typeface="Calibri"/>
                <a:ea typeface="Calibri"/>
                <a:cs typeface="Calibri"/>
                <a:sym typeface="Calibri"/>
              </a:rPr>
              <a:t>add </a:t>
            </a:r>
            <a:r>
              <a:rPr lang="en-US" sz="4000" b="0" i="0" u="none" strike="noStrike" cap="none" dirty="0">
                <a:solidFill>
                  <a:schemeClr val="lt1"/>
                </a:solidFill>
                <a:latin typeface="Calibri"/>
                <a:ea typeface="Calibri"/>
                <a:cs typeface="Calibri"/>
                <a:sym typeface="Calibri"/>
              </a:rPr>
              <a:t>new members, </a:t>
            </a:r>
          </a:p>
          <a:p>
            <a:pPr marL="609493" marR="0" lvl="1" indent="-241192" algn="ctr" rtl="0">
              <a:lnSpc>
                <a:spcPct val="110000"/>
              </a:lnSpc>
              <a:spcBef>
                <a:spcPts val="1200"/>
              </a:spcBef>
              <a:spcAft>
                <a:spcPts val="0"/>
              </a:spcAft>
              <a:buClr>
                <a:schemeClr val="accent1"/>
              </a:buClr>
              <a:buSzPct val="80000"/>
              <a:buNone/>
            </a:pPr>
            <a:r>
              <a:rPr lang="en-US" sz="4000" b="0" i="0" u="none" strike="noStrike" cap="none" dirty="0">
                <a:solidFill>
                  <a:schemeClr val="lt1"/>
                </a:solidFill>
                <a:latin typeface="Calibri"/>
                <a:ea typeface="Calibri"/>
                <a:cs typeface="Calibri"/>
                <a:sym typeface="Calibri"/>
              </a:rPr>
              <a:t>but </a:t>
            </a:r>
            <a:r>
              <a:rPr lang="en-US" sz="4000" b="1" dirty="0">
                <a:solidFill>
                  <a:schemeClr val="tx2">
                    <a:lumMod val="75000"/>
                  </a:schemeClr>
                </a:solidFill>
              </a:rPr>
              <a:t>couldn’t</a:t>
            </a:r>
            <a:r>
              <a:rPr lang="en-US" sz="4000" b="1" i="0" u="none" strike="noStrike" cap="none" dirty="0">
                <a:solidFill>
                  <a:schemeClr val="tx2">
                    <a:lumMod val="75000"/>
                  </a:schemeClr>
                </a:solidFill>
                <a:latin typeface="Calibri"/>
                <a:ea typeface="Calibri"/>
                <a:cs typeface="Calibri"/>
                <a:sym typeface="Calibri"/>
              </a:rPr>
              <a:t> </a:t>
            </a:r>
            <a:r>
              <a:rPr lang="en-US" sz="4000" b="0" i="0" u="none" strike="noStrike" cap="none" dirty="0">
                <a:solidFill>
                  <a:schemeClr val="lt1"/>
                </a:solidFill>
                <a:latin typeface="Calibri"/>
                <a:ea typeface="Calibri"/>
                <a:cs typeface="Calibri"/>
                <a:sym typeface="Calibri"/>
              </a:rPr>
              <a:t>remove </a:t>
            </a:r>
            <a:r>
              <a:rPr lang="en-US" sz="4000" b="1" i="0" u="none" strike="noStrike" cap="none" dirty="0">
                <a:solidFill>
                  <a:srgbClr val="F3CC5F"/>
                </a:solidFill>
                <a:latin typeface="Calibri"/>
                <a:ea typeface="Calibri"/>
                <a:cs typeface="Calibri"/>
                <a:sym typeface="Calibri"/>
              </a:rPr>
              <a:t>derived</a:t>
            </a:r>
            <a:r>
              <a:rPr lang="en-US" sz="4000" b="0" i="0" u="none" strike="noStrike" cap="none" dirty="0">
                <a:solidFill>
                  <a:schemeClr val="lt1"/>
                </a:solidFill>
                <a:latin typeface="Calibri"/>
                <a:ea typeface="Calibri"/>
                <a:cs typeface="Calibri"/>
                <a:sym typeface="Calibri"/>
              </a:rPr>
              <a:t> members</a:t>
            </a: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Features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24</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ctr" anchorCtr="0">
            <a:noAutofit/>
          </a:bodyPr>
          <a:lstStyle/>
          <a:p>
            <a:pPr marL="304746" lvl="0" indent="-304746" algn="ctr">
              <a:lnSpc>
                <a:spcPct val="110000"/>
              </a:lnSpc>
              <a:spcBef>
                <a:spcPts val="0"/>
              </a:spcBef>
              <a:spcAft>
                <a:spcPts val="0"/>
              </a:spcAft>
              <a:buNone/>
            </a:pPr>
            <a:r>
              <a:rPr lang="en-US" sz="4000" dirty="0"/>
              <a:t>New members with the same name </a:t>
            </a:r>
          </a:p>
          <a:p>
            <a:pPr marL="304746" lvl="0" indent="-304746" algn="ctr">
              <a:lnSpc>
                <a:spcPct val="110000"/>
              </a:lnSpc>
              <a:spcBef>
                <a:spcPts val="0"/>
              </a:spcBef>
              <a:spcAft>
                <a:spcPts val="0"/>
              </a:spcAft>
              <a:buNone/>
            </a:pPr>
            <a:r>
              <a:rPr lang="en-US" sz="4000" dirty="0"/>
              <a:t>or signature </a:t>
            </a:r>
          </a:p>
          <a:p>
            <a:pPr marL="304746" lvl="0" indent="-304746" algn="ctr">
              <a:lnSpc>
                <a:spcPct val="110000"/>
              </a:lnSpc>
              <a:spcBef>
                <a:spcPts val="0"/>
              </a:spcBef>
              <a:spcAft>
                <a:spcPts val="0"/>
              </a:spcAft>
              <a:buNone/>
            </a:pPr>
            <a:r>
              <a:rPr lang="en-US" sz="4000" b="1" dirty="0">
                <a:solidFill>
                  <a:srgbClr val="F3CC5F"/>
                </a:solidFill>
              </a:rPr>
              <a:t>hide</a:t>
            </a:r>
            <a:r>
              <a:rPr lang="en-US" sz="4000" dirty="0">
                <a:solidFill>
                  <a:srgbClr val="F3CC5F"/>
                </a:solidFill>
              </a:rPr>
              <a:t> </a:t>
            </a:r>
            <a:r>
              <a:rPr lang="en-US" sz="4000" dirty="0"/>
              <a:t>the inherited ones</a:t>
            </a:r>
            <a:endParaRPr lang="en-US" dirty="0"/>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Features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446212" y="5562600"/>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a:solidFill>
                  <a:srgbClr val="F3BE60"/>
                </a:solidFill>
                <a:latin typeface="Calibri"/>
                <a:ea typeface="Calibri"/>
                <a:cs typeface="Calibri"/>
                <a:sym typeface="Calibri"/>
              </a:rPr>
              <a:t>Exercises in Class</a:t>
            </a:r>
          </a:p>
        </p:txBody>
      </p:sp>
      <p:pic>
        <p:nvPicPr>
          <p:cNvPr id="345" name="Shape 345"/>
          <p:cNvPicPr preferRelativeResize="0"/>
          <p:nvPr/>
        </p:nvPicPr>
        <p:blipFill rotWithShape="1">
          <a:blip r:embed="rId3">
            <a:alphaModFix/>
          </a:blip>
          <a:srcRect/>
          <a:stretch/>
        </p:blipFill>
        <p:spPr>
          <a:xfrm>
            <a:off x="4098925" y="1366837"/>
            <a:ext cx="3990975" cy="4124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26</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74612" y="232927"/>
            <a:ext cx="11804821" cy="5570355"/>
          </a:xfrm>
          <a:prstGeom prst="rect">
            <a:avLst/>
          </a:prstGeom>
          <a:noFill/>
          <a:ln>
            <a:noFill/>
          </a:ln>
        </p:spPr>
        <p:txBody>
          <a:bodyPr lIns="108000" tIns="36000" rIns="108000" bIns="36000" anchor="t" anchorCtr="0">
            <a:noAutofit/>
          </a:bodyPr>
          <a:lstStyle/>
          <a:p>
            <a:pPr marL="304746" lvl="0" indent="-304746" algn="ctr">
              <a:lnSpc>
                <a:spcPct val="110000"/>
              </a:lnSpc>
              <a:spcBef>
                <a:spcPts val="0"/>
              </a:spcBef>
              <a:spcAft>
                <a:spcPts val="0"/>
              </a:spcAft>
              <a:buNone/>
            </a:pPr>
            <a:endParaRPr lang="en-US" sz="4000" dirty="0">
              <a:solidFill>
                <a:schemeClr val="bg1"/>
              </a:solidFill>
            </a:endParaRPr>
          </a:p>
          <a:p>
            <a:pPr marL="304746" lvl="0" indent="-304746" algn="ctr">
              <a:lnSpc>
                <a:spcPct val="110000"/>
              </a:lnSpc>
              <a:spcBef>
                <a:spcPts val="0"/>
              </a:spcBef>
              <a:spcAft>
                <a:spcPts val="0"/>
              </a:spcAft>
              <a:buNone/>
            </a:pPr>
            <a:endParaRPr lang="en-US" sz="4000" dirty="0">
              <a:solidFill>
                <a:schemeClr val="bg1"/>
              </a:solidFill>
            </a:endParaRPr>
          </a:p>
          <a:p>
            <a:pPr marL="304746" lvl="0" indent="-304746" algn="ctr">
              <a:lnSpc>
                <a:spcPct val="110000"/>
              </a:lnSpc>
              <a:spcBef>
                <a:spcPts val="0"/>
              </a:spcBef>
              <a:spcAft>
                <a:spcPts val="0"/>
              </a:spcAft>
              <a:buNone/>
            </a:pPr>
            <a:r>
              <a:rPr lang="en-US" sz="4000" dirty="0">
                <a:solidFill>
                  <a:schemeClr val="bg1"/>
                </a:solidFill>
              </a:rPr>
              <a:t>UML class diagrams</a:t>
            </a:r>
            <a:endParaRPr lang="en-US" dirty="0">
              <a:solidFill>
                <a:schemeClr val="bg1"/>
              </a:solidFill>
            </a:endParaRP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Hierarchies</a:t>
            </a:r>
          </a:p>
        </p:txBody>
      </p:sp>
      <p:pic>
        <p:nvPicPr>
          <p:cNvPr id="5" name="Shape 353"/>
          <p:cNvPicPr preferRelativeResize="0"/>
          <p:nvPr/>
        </p:nvPicPr>
        <p:blipFill rotWithShape="1">
          <a:blip r:embed="rId3">
            <a:alphaModFix/>
          </a:blip>
          <a:srcRect/>
          <a:stretch/>
        </p:blipFill>
        <p:spPr>
          <a:xfrm>
            <a:off x="4570412" y="2667000"/>
            <a:ext cx="3019800" cy="2210099"/>
          </a:xfrm>
          <a:prstGeom prst="roundRect">
            <a:avLst>
              <a:gd name="adj" fmla="val 3699"/>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27</a:t>
            </a:fld>
            <a:endParaRPr lang="en-US" sz="10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UML Class Diagram – Example</a:t>
            </a:r>
          </a:p>
        </p:txBody>
      </p:sp>
      <p:grpSp>
        <p:nvGrpSpPr>
          <p:cNvPr id="360" name="Shape 360"/>
          <p:cNvGrpSpPr/>
          <p:nvPr/>
        </p:nvGrpSpPr>
        <p:grpSpPr>
          <a:xfrm>
            <a:off x="1803136" y="1162048"/>
            <a:ext cx="8582548" cy="5362951"/>
            <a:chOff x="1905000" y="1162050"/>
            <a:chExt cx="5295104" cy="5327650"/>
          </a:xfrm>
        </p:grpSpPr>
        <p:sp>
          <p:nvSpPr>
            <p:cNvPr id="361" name="Shape 361"/>
            <p:cNvSpPr/>
            <p:nvPr/>
          </p:nvSpPr>
          <p:spPr>
            <a:xfrm>
              <a:off x="5283200" y="1703388"/>
              <a:ext cx="774700" cy="19048"/>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2" name="Shape 362"/>
            <p:cNvSpPr/>
            <p:nvPr/>
          </p:nvSpPr>
          <p:spPr>
            <a:xfrm>
              <a:off x="4292600" y="2954338"/>
              <a:ext cx="88900" cy="52388"/>
            </a:xfrm>
            <a:custGeom>
              <a:avLst/>
              <a:gdLst/>
              <a:ahLst/>
              <a:cxnLst/>
              <a:rect l="0" t="0" r="0" b="0"/>
              <a:pathLst>
                <a:path w="120000" h="120000" extrusionOk="0">
                  <a:moveTo>
                    <a:pt x="109640" y="120000"/>
                  </a:moveTo>
                  <a:lnTo>
                    <a:pt x="0" y="37857"/>
                  </a:lnTo>
                  <a:lnTo>
                    <a:pt x="10359" y="0"/>
                  </a:lnTo>
                  <a:lnTo>
                    <a:pt x="120000" y="82857"/>
                  </a:lnTo>
                  <a:lnTo>
                    <a:pt x="109640"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3" name="Shape 363"/>
            <p:cNvSpPr/>
            <p:nvPr/>
          </p:nvSpPr>
          <p:spPr>
            <a:xfrm>
              <a:off x="4157662" y="2844800"/>
              <a:ext cx="109537" cy="88900"/>
            </a:xfrm>
            <a:custGeom>
              <a:avLst/>
              <a:gdLst/>
              <a:ahLst/>
              <a:cxnLst/>
              <a:rect l="0" t="0" r="0" b="0"/>
              <a:pathLst>
                <a:path w="120000" h="120000" extrusionOk="0">
                  <a:moveTo>
                    <a:pt x="107755" y="120000"/>
                  </a:moveTo>
                  <a:lnTo>
                    <a:pt x="0" y="19856"/>
                  </a:lnTo>
                  <a:lnTo>
                    <a:pt x="11895" y="0"/>
                  </a:lnTo>
                  <a:lnTo>
                    <a:pt x="120000" y="100143"/>
                  </a:lnTo>
                  <a:lnTo>
                    <a:pt x="107755"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4" name="Shape 364"/>
            <p:cNvSpPr/>
            <p:nvPr/>
          </p:nvSpPr>
          <p:spPr>
            <a:xfrm>
              <a:off x="3998912" y="2746375"/>
              <a:ext cx="107948" cy="76198"/>
            </a:xfrm>
            <a:custGeom>
              <a:avLst/>
              <a:gdLst/>
              <a:ahLst/>
              <a:cxnLst/>
              <a:rect l="0" t="0" r="0" b="0"/>
              <a:pathLst>
                <a:path w="120000" h="120000" extrusionOk="0">
                  <a:moveTo>
                    <a:pt x="109380" y="120000"/>
                  </a:moveTo>
                  <a:lnTo>
                    <a:pt x="0" y="24297"/>
                  </a:lnTo>
                  <a:lnTo>
                    <a:pt x="10973" y="0"/>
                  </a:lnTo>
                  <a:lnTo>
                    <a:pt x="120000" y="95702"/>
                  </a:lnTo>
                  <a:lnTo>
                    <a:pt x="109380"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5" name="Shape 365"/>
            <p:cNvSpPr/>
            <p:nvPr/>
          </p:nvSpPr>
          <p:spPr>
            <a:xfrm>
              <a:off x="3851275" y="2636838"/>
              <a:ext cx="109537" cy="87313"/>
            </a:xfrm>
            <a:custGeom>
              <a:avLst/>
              <a:gdLst/>
              <a:ahLst/>
              <a:cxnLst/>
              <a:rect l="0" t="0" r="0" b="0"/>
              <a:pathLst>
                <a:path w="120000" h="120000" extrusionOk="0">
                  <a:moveTo>
                    <a:pt x="108104" y="120000"/>
                  </a:moveTo>
                  <a:lnTo>
                    <a:pt x="0" y="20361"/>
                  </a:lnTo>
                  <a:lnTo>
                    <a:pt x="12244" y="0"/>
                  </a:lnTo>
                  <a:lnTo>
                    <a:pt x="120000" y="100505"/>
                  </a:lnTo>
                  <a:lnTo>
                    <a:pt x="108104"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6" name="Shape 366"/>
            <p:cNvSpPr/>
            <p:nvPr/>
          </p:nvSpPr>
          <p:spPr>
            <a:xfrm>
              <a:off x="3692525" y="2538413"/>
              <a:ext cx="120649" cy="88900"/>
            </a:xfrm>
            <a:custGeom>
              <a:avLst/>
              <a:gdLst/>
              <a:ahLst/>
              <a:cxnLst/>
              <a:rect l="0" t="0" r="0" b="0"/>
              <a:pathLst>
                <a:path w="120000" h="120000" extrusionOk="0">
                  <a:moveTo>
                    <a:pt x="110184" y="120000"/>
                  </a:moveTo>
                  <a:lnTo>
                    <a:pt x="0" y="20645"/>
                  </a:lnTo>
                  <a:lnTo>
                    <a:pt x="10448" y="0"/>
                  </a:lnTo>
                  <a:lnTo>
                    <a:pt x="120000" y="99784"/>
                  </a:lnTo>
                  <a:lnTo>
                    <a:pt x="110184"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7" name="Shape 367"/>
            <p:cNvSpPr/>
            <p:nvPr/>
          </p:nvSpPr>
          <p:spPr>
            <a:xfrm>
              <a:off x="3544887" y="2428875"/>
              <a:ext cx="109537" cy="87313"/>
            </a:xfrm>
            <a:custGeom>
              <a:avLst/>
              <a:gdLst/>
              <a:ahLst/>
              <a:cxnLst/>
              <a:rect l="0" t="0" r="0" b="0"/>
              <a:pathLst>
                <a:path w="120000" h="120000" extrusionOk="0">
                  <a:moveTo>
                    <a:pt x="107790" y="120000"/>
                  </a:moveTo>
                  <a:lnTo>
                    <a:pt x="0" y="19927"/>
                  </a:lnTo>
                  <a:lnTo>
                    <a:pt x="12209" y="0"/>
                  </a:lnTo>
                  <a:lnTo>
                    <a:pt x="120000" y="100072"/>
                  </a:lnTo>
                  <a:lnTo>
                    <a:pt x="107790"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8" name="Shape 368"/>
            <p:cNvSpPr/>
            <p:nvPr/>
          </p:nvSpPr>
          <p:spPr>
            <a:xfrm>
              <a:off x="3398837" y="2330450"/>
              <a:ext cx="107948" cy="87313"/>
            </a:xfrm>
            <a:custGeom>
              <a:avLst/>
              <a:gdLst/>
              <a:ahLst/>
              <a:cxnLst/>
              <a:rect l="0" t="0" r="0" b="0"/>
              <a:pathLst>
                <a:path w="120000" h="120000" extrusionOk="0">
                  <a:moveTo>
                    <a:pt x="107755" y="120000"/>
                  </a:moveTo>
                  <a:lnTo>
                    <a:pt x="0" y="20361"/>
                  </a:lnTo>
                  <a:lnTo>
                    <a:pt x="11545" y="0"/>
                  </a:lnTo>
                  <a:lnTo>
                    <a:pt x="120000" y="100072"/>
                  </a:lnTo>
                  <a:lnTo>
                    <a:pt x="107755"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9" name="Shape 369"/>
            <p:cNvSpPr/>
            <p:nvPr/>
          </p:nvSpPr>
          <p:spPr>
            <a:xfrm>
              <a:off x="3240088" y="2232025"/>
              <a:ext cx="107948" cy="76198"/>
            </a:xfrm>
            <a:custGeom>
              <a:avLst/>
              <a:gdLst/>
              <a:ahLst/>
              <a:cxnLst/>
              <a:rect l="0" t="0" r="0" b="0"/>
              <a:pathLst>
                <a:path w="120000" h="120000" extrusionOk="0">
                  <a:moveTo>
                    <a:pt x="109058" y="120000"/>
                  </a:moveTo>
                  <a:lnTo>
                    <a:pt x="0" y="24297"/>
                  </a:lnTo>
                  <a:lnTo>
                    <a:pt x="10588" y="0"/>
                  </a:lnTo>
                  <a:lnTo>
                    <a:pt x="120000" y="95702"/>
                  </a:lnTo>
                  <a:lnTo>
                    <a:pt x="109058"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0" name="Shape 370"/>
            <p:cNvSpPr/>
            <p:nvPr/>
          </p:nvSpPr>
          <p:spPr>
            <a:xfrm>
              <a:off x="3092450" y="2122488"/>
              <a:ext cx="107948" cy="87313"/>
            </a:xfrm>
            <a:custGeom>
              <a:avLst/>
              <a:gdLst/>
              <a:ahLst/>
              <a:cxnLst/>
              <a:rect l="0" t="0" r="0" b="0"/>
              <a:pathLst>
                <a:path w="120000" h="120000" extrusionOk="0">
                  <a:moveTo>
                    <a:pt x="107755" y="120000"/>
                  </a:moveTo>
                  <a:lnTo>
                    <a:pt x="0" y="19494"/>
                  </a:lnTo>
                  <a:lnTo>
                    <a:pt x="11895" y="0"/>
                  </a:lnTo>
                  <a:lnTo>
                    <a:pt x="120000" y="99638"/>
                  </a:lnTo>
                  <a:lnTo>
                    <a:pt x="107755" y="120000"/>
                  </a:lnTo>
                  <a:close/>
                </a:path>
              </a:pathLst>
            </a:cu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1" name="Shape 371"/>
            <p:cNvSpPr/>
            <p:nvPr/>
          </p:nvSpPr>
          <p:spPr>
            <a:xfrm>
              <a:off x="4705350" y="2276475"/>
              <a:ext cx="19048" cy="722312"/>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2" name="Shape 372"/>
            <p:cNvSpPr/>
            <p:nvPr/>
          </p:nvSpPr>
          <p:spPr>
            <a:xfrm>
              <a:off x="2744788" y="4346575"/>
              <a:ext cx="19048" cy="979488"/>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3" name="Shape 373"/>
            <p:cNvSpPr/>
            <p:nvPr/>
          </p:nvSpPr>
          <p:spPr>
            <a:xfrm>
              <a:off x="3114675" y="4619625"/>
              <a:ext cx="2578099" cy="715962"/>
            </a:xfrm>
            <a:custGeom>
              <a:avLst/>
              <a:gdLst/>
              <a:ahLst/>
              <a:cxnLst/>
              <a:rect l="0" t="0" r="0" b="0"/>
              <a:pathLst>
                <a:path w="120000" h="120000" extrusionOk="0">
                  <a:moveTo>
                    <a:pt x="0" y="117019"/>
                  </a:moveTo>
                  <a:lnTo>
                    <a:pt x="119778" y="0"/>
                  </a:lnTo>
                  <a:lnTo>
                    <a:pt x="120000" y="2980"/>
                  </a:lnTo>
                  <a:lnTo>
                    <a:pt x="236" y="120000"/>
                  </a:lnTo>
                  <a:lnTo>
                    <a:pt x="0" y="117019"/>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4" name="Shape 374"/>
            <p:cNvSpPr/>
            <p:nvPr/>
          </p:nvSpPr>
          <p:spPr>
            <a:xfrm>
              <a:off x="2622550" y="2816225"/>
              <a:ext cx="19048" cy="122237"/>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5" name="Shape 375"/>
            <p:cNvSpPr/>
            <p:nvPr/>
          </p:nvSpPr>
          <p:spPr>
            <a:xfrm>
              <a:off x="2622550" y="2632075"/>
              <a:ext cx="19048" cy="122237"/>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6" name="Shape 376"/>
            <p:cNvSpPr/>
            <p:nvPr/>
          </p:nvSpPr>
          <p:spPr>
            <a:xfrm>
              <a:off x="2622550" y="2447925"/>
              <a:ext cx="19048" cy="122237"/>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7" name="Shape 377"/>
            <p:cNvSpPr/>
            <p:nvPr/>
          </p:nvSpPr>
          <p:spPr>
            <a:xfrm>
              <a:off x="2622550" y="2263775"/>
              <a:ext cx="19048" cy="123824"/>
            </a:xfrm>
            <a:prstGeom prst="rect">
              <a:avLst/>
            </a:pr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8" name="Shape 378"/>
            <p:cNvSpPr/>
            <p:nvPr/>
          </p:nvSpPr>
          <p:spPr>
            <a:xfrm>
              <a:off x="2622550" y="2117725"/>
              <a:ext cx="19048" cy="85723"/>
            </a:xfrm>
            <a:prstGeom prst="rect">
              <a:avLst/>
            </a:pr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9" name="Shape 379"/>
            <p:cNvSpPr/>
            <p:nvPr/>
          </p:nvSpPr>
          <p:spPr>
            <a:xfrm>
              <a:off x="2933700" y="2268538"/>
              <a:ext cx="1441448" cy="738187"/>
            </a:xfrm>
            <a:custGeom>
              <a:avLst/>
              <a:gdLst/>
              <a:ahLst/>
              <a:cxnLst/>
              <a:rect l="0" t="0" r="0" b="0"/>
              <a:pathLst>
                <a:path w="120000" h="120000" extrusionOk="0">
                  <a:moveTo>
                    <a:pt x="0" y="117371"/>
                  </a:moveTo>
                  <a:lnTo>
                    <a:pt x="119313" y="0"/>
                  </a:lnTo>
                  <a:lnTo>
                    <a:pt x="120000" y="2680"/>
                  </a:lnTo>
                  <a:lnTo>
                    <a:pt x="713" y="120000"/>
                  </a:lnTo>
                  <a:lnTo>
                    <a:pt x="0" y="117371"/>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0" name="Shape 380"/>
            <p:cNvSpPr/>
            <p:nvPr/>
          </p:nvSpPr>
          <p:spPr>
            <a:xfrm>
              <a:off x="4583112" y="4541837"/>
              <a:ext cx="19048" cy="784224"/>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1" name="Shape 381"/>
            <p:cNvSpPr/>
            <p:nvPr/>
          </p:nvSpPr>
          <p:spPr>
            <a:xfrm>
              <a:off x="4938712" y="4730750"/>
              <a:ext cx="952499" cy="603249"/>
            </a:xfrm>
            <a:custGeom>
              <a:avLst/>
              <a:gdLst/>
              <a:ahLst/>
              <a:cxnLst/>
              <a:rect l="0" t="0" r="0" b="0"/>
              <a:pathLst>
                <a:path w="120000" h="120000" extrusionOk="0">
                  <a:moveTo>
                    <a:pt x="0" y="116843"/>
                  </a:moveTo>
                  <a:lnTo>
                    <a:pt x="118800" y="0"/>
                  </a:lnTo>
                  <a:lnTo>
                    <a:pt x="120000" y="3093"/>
                  </a:lnTo>
                  <a:lnTo>
                    <a:pt x="1239" y="120000"/>
                  </a:lnTo>
                  <a:lnTo>
                    <a:pt x="0" y="116843"/>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2" name="Shape 382"/>
            <p:cNvSpPr/>
            <p:nvPr/>
          </p:nvSpPr>
          <p:spPr>
            <a:xfrm>
              <a:off x="5903912" y="1638300"/>
              <a:ext cx="153988" cy="79375"/>
            </a:xfrm>
            <a:custGeom>
              <a:avLst/>
              <a:gdLst/>
              <a:ahLst/>
              <a:cxnLst/>
              <a:rect l="0" t="0" r="0" b="0"/>
              <a:pathLst>
                <a:path w="120000" h="120000" extrusionOk="0">
                  <a:moveTo>
                    <a:pt x="114556" y="120000"/>
                  </a:moveTo>
                  <a:lnTo>
                    <a:pt x="0" y="26234"/>
                  </a:lnTo>
                  <a:lnTo>
                    <a:pt x="5443" y="0"/>
                  </a:lnTo>
                  <a:lnTo>
                    <a:pt x="120000" y="93765"/>
                  </a:lnTo>
                  <a:lnTo>
                    <a:pt x="114556"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3" name="Shape 383"/>
            <p:cNvSpPr/>
            <p:nvPr/>
          </p:nvSpPr>
          <p:spPr>
            <a:xfrm>
              <a:off x="5907087" y="1704975"/>
              <a:ext cx="153988" cy="77788"/>
            </a:xfrm>
            <a:custGeom>
              <a:avLst/>
              <a:gdLst/>
              <a:ahLst/>
              <a:cxnLst/>
              <a:rect l="0" t="0" r="0" b="0"/>
              <a:pathLst>
                <a:path w="120000" h="120000" extrusionOk="0">
                  <a:moveTo>
                    <a:pt x="120000" y="26341"/>
                  </a:moveTo>
                  <a:lnTo>
                    <a:pt x="5443" y="120000"/>
                  </a:lnTo>
                  <a:lnTo>
                    <a:pt x="0" y="94146"/>
                  </a:lnTo>
                  <a:lnTo>
                    <a:pt x="114556" y="0"/>
                  </a:lnTo>
                  <a:lnTo>
                    <a:pt x="120000" y="26341"/>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4" name="Shape 384"/>
            <p:cNvSpPr/>
            <p:nvPr/>
          </p:nvSpPr>
          <p:spPr>
            <a:xfrm>
              <a:off x="3073400" y="2117725"/>
              <a:ext cx="220663" cy="182563"/>
            </a:xfrm>
            <a:custGeom>
              <a:avLst/>
              <a:gdLst/>
              <a:ahLst/>
              <a:cxnLst/>
              <a:rect l="0" t="0" r="0" b="0"/>
              <a:pathLst>
                <a:path w="120000" h="120000" extrusionOk="0">
                  <a:moveTo>
                    <a:pt x="0" y="0"/>
                  </a:moveTo>
                  <a:lnTo>
                    <a:pt x="120000" y="40069"/>
                  </a:lnTo>
                  <a:lnTo>
                    <a:pt x="79942" y="120000"/>
                  </a:lnTo>
                  <a:lnTo>
                    <a:pt x="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5" name="Shape 385"/>
            <p:cNvSpPr/>
            <p:nvPr/>
          </p:nvSpPr>
          <p:spPr>
            <a:xfrm>
              <a:off x="3048000" y="2101850"/>
              <a:ext cx="258763" cy="214312"/>
            </a:xfrm>
            <a:custGeom>
              <a:avLst/>
              <a:gdLst/>
              <a:ahLst/>
              <a:cxnLst/>
              <a:rect l="0" t="0" r="0" b="0"/>
              <a:pathLst>
                <a:path w="120000" h="120000" extrusionOk="0">
                  <a:moveTo>
                    <a:pt x="12484" y="4064"/>
                  </a:moveTo>
                  <a:lnTo>
                    <a:pt x="114565" y="38173"/>
                  </a:lnTo>
                  <a:lnTo>
                    <a:pt x="112509" y="47893"/>
                  </a:lnTo>
                  <a:lnTo>
                    <a:pt x="10428" y="13784"/>
                  </a:lnTo>
                  <a:lnTo>
                    <a:pt x="12484" y="4064"/>
                  </a:lnTo>
                  <a:close/>
                  <a:moveTo>
                    <a:pt x="114565" y="38173"/>
                  </a:moveTo>
                  <a:lnTo>
                    <a:pt x="120000" y="39941"/>
                  </a:lnTo>
                  <a:lnTo>
                    <a:pt x="117062" y="45773"/>
                  </a:lnTo>
                  <a:lnTo>
                    <a:pt x="113537" y="43122"/>
                  </a:lnTo>
                  <a:lnTo>
                    <a:pt x="114565" y="38173"/>
                  </a:lnTo>
                  <a:close/>
                  <a:moveTo>
                    <a:pt x="117062" y="45773"/>
                  </a:moveTo>
                  <a:lnTo>
                    <a:pt x="83133" y="113814"/>
                  </a:lnTo>
                  <a:lnTo>
                    <a:pt x="75936" y="108512"/>
                  </a:lnTo>
                  <a:lnTo>
                    <a:pt x="110012" y="40471"/>
                  </a:lnTo>
                  <a:lnTo>
                    <a:pt x="117062" y="45773"/>
                  </a:lnTo>
                  <a:close/>
                  <a:moveTo>
                    <a:pt x="83133" y="113814"/>
                  </a:moveTo>
                  <a:lnTo>
                    <a:pt x="80048" y="120000"/>
                  </a:lnTo>
                  <a:lnTo>
                    <a:pt x="76230" y="114344"/>
                  </a:lnTo>
                  <a:lnTo>
                    <a:pt x="79461" y="111163"/>
                  </a:lnTo>
                  <a:lnTo>
                    <a:pt x="83133" y="113814"/>
                  </a:lnTo>
                  <a:close/>
                  <a:moveTo>
                    <a:pt x="76230" y="114344"/>
                  </a:moveTo>
                  <a:lnTo>
                    <a:pt x="8225" y="12194"/>
                  </a:lnTo>
                  <a:lnTo>
                    <a:pt x="14834" y="5832"/>
                  </a:lnTo>
                  <a:lnTo>
                    <a:pt x="82839" y="107982"/>
                  </a:lnTo>
                  <a:lnTo>
                    <a:pt x="76230" y="114344"/>
                  </a:lnTo>
                  <a:close/>
                  <a:moveTo>
                    <a:pt x="8225" y="12194"/>
                  </a:moveTo>
                  <a:lnTo>
                    <a:pt x="0" y="0"/>
                  </a:lnTo>
                  <a:lnTo>
                    <a:pt x="12484" y="4064"/>
                  </a:lnTo>
                  <a:lnTo>
                    <a:pt x="11456" y="9013"/>
                  </a:lnTo>
                  <a:lnTo>
                    <a:pt x="8225" y="12194"/>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6" name="Shape 386"/>
            <p:cNvSpPr/>
            <p:nvPr/>
          </p:nvSpPr>
          <p:spPr>
            <a:xfrm>
              <a:off x="3048000" y="2101850"/>
              <a:ext cx="258763" cy="214312"/>
            </a:xfrm>
            <a:custGeom>
              <a:avLst/>
              <a:gdLst/>
              <a:ahLst/>
              <a:cxnLst/>
              <a:rect l="0" t="0" r="0" b="0"/>
              <a:pathLst>
                <a:path w="120000" h="120000" extrusionOk="0">
                  <a:moveTo>
                    <a:pt x="12484" y="4064"/>
                  </a:moveTo>
                  <a:lnTo>
                    <a:pt x="114565" y="38173"/>
                  </a:lnTo>
                  <a:lnTo>
                    <a:pt x="112509" y="47893"/>
                  </a:lnTo>
                  <a:lnTo>
                    <a:pt x="10428" y="13784"/>
                  </a:lnTo>
                  <a:lnTo>
                    <a:pt x="12484" y="4064"/>
                  </a:lnTo>
                  <a:close/>
                  <a:moveTo>
                    <a:pt x="114565" y="38173"/>
                  </a:moveTo>
                  <a:lnTo>
                    <a:pt x="120000" y="39941"/>
                  </a:lnTo>
                  <a:lnTo>
                    <a:pt x="117062" y="45773"/>
                  </a:lnTo>
                  <a:lnTo>
                    <a:pt x="113537" y="43122"/>
                  </a:lnTo>
                  <a:lnTo>
                    <a:pt x="114565" y="38173"/>
                  </a:lnTo>
                  <a:close/>
                  <a:moveTo>
                    <a:pt x="117062" y="45773"/>
                  </a:moveTo>
                  <a:lnTo>
                    <a:pt x="83133" y="113814"/>
                  </a:lnTo>
                  <a:lnTo>
                    <a:pt x="75936" y="108512"/>
                  </a:lnTo>
                  <a:lnTo>
                    <a:pt x="110012" y="40471"/>
                  </a:lnTo>
                  <a:lnTo>
                    <a:pt x="117062" y="45773"/>
                  </a:lnTo>
                  <a:close/>
                  <a:moveTo>
                    <a:pt x="83133" y="113814"/>
                  </a:moveTo>
                  <a:lnTo>
                    <a:pt x="80048" y="120000"/>
                  </a:lnTo>
                  <a:lnTo>
                    <a:pt x="76230" y="114344"/>
                  </a:lnTo>
                  <a:lnTo>
                    <a:pt x="79461" y="111163"/>
                  </a:lnTo>
                  <a:lnTo>
                    <a:pt x="83133" y="113814"/>
                  </a:lnTo>
                  <a:close/>
                  <a:moveTo>
                    <a:pt x="76230" y="114344"/>
                  </a:moveTo>
                  <a:lnTo>
                    <a:pt x="8225" y="12194"/>
                  </a:lnTo>
                  <a:lnTo>
                    <a:pt x="14834" y="5832"/>
                  </a:lnTo>
                  <a:lnTo>
                    <a:pt x="82839" y="107982"/>
                  </a:lnTo>
                  <a:lnTo>
                    <a:pt x="76230" y="114344"/>
                  </a:lnTo>
                  <a:close/>
                  <a:moveTo>
                    <a:pt x="8225" y="12194"/>
                  </a:moveTo>
                  <a:lnTo>
                    <a:pt x="0" y="0"/>
                  </a:lnTo>
                  <a:lnTo>
                    <a:pt x="12484" y="4064"/>
                  </a:lnTo>
                  <a:lnTo>
                    <a:pt x="11456" y="9013"/>
                  </a:lnTo>
                  <a:lnTo>
                    <a:pt x="8225" y="12194"/>
                  </a:lnTo>
                  <a:close/>
                </a:path>
              </a:pathLst>
            </a:cu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7" name="Shape 387"/>
            <p:cNvSpPr/>
            <p:nvPr/>
          </p:nvSpPr>
          <p:spPr>
            <a:xfrm>
              <a:off x="3065463" y="2111375"/>
              <a:ext cx="161925" cy="195263"/>
            </a:xfrm>
            <a:custGeom>
              <a:avLst/>
              <a:gdLst/>
              <a:ahLst/>
              <a:cxnLst/>
              <a:rect l="0" t="0" r="0" b="0"/>
              <a:pathLst>
                <a:path w="120000" h="120000" extrusionOk="0">
                  <a:moveTo>
                    <a:pt x="109370" y="119999"/>
                  </a:moveTo>
                  <a:lnTo>
                    <a:pt x="0" y="7035"/>
                  </a:lnTo>
                  <a:lnTo>
                    <a:pt x="10629" y="0"/>
                  </a:lnTo>
                  <a:lnTo>
                    <a:pt x="120000" y="112964"/>
                  </a:lnTo>
                  <a:lnTo>
                    <a:pt x="109370" y="119999"/>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8" name="Shape 388"/>
            <p:cNvSpPr/>
            <p:nvPr/>
          </p:nvSpPr>
          <p:spPr>
            <a:xfrm>
              <a:off x="4641850" y="2276475"/>
              <a:ext cx="146050" cy="220663"/>
            </a:xfrm>
            <a:custGeom>
              <a:avLst/>
              <a:gdLst/>
              <a:ahLst/>
              <a:cxnLst/>
              <a:rect l="0" t="0" r="0" b="0"/>
              <a:pathLst>
                <a:path w="120000" h="120000" extrusionOk="0">
                  <a:moveTo>
                    <a:pt x="59870" y="0"/>
                  </a:moveTo>
                  <a:lnTo>
                    <a:pt x="119999" y="120000"/>
                  </a:lnTo>
                  <a:lnTo>
                    <a:pt x="0" y="120000"/>
                  </a:lnTo>
                  <a:lnTo>
                    <a:pt x="5987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9" name="Shape 389"/>
            <p:cNvSpPr/>
            <p:nvPr/>
          </p:nvSpPr>
          <p:spPr>
            <a:xfrm>
              <a:off x="4629150" y="2247900"/>
              <a:ext cx="171449" cy="258763"/>
            </a:xfrm>
            <a:custGeom>
              <a:avLst/>
              <a:gdLst/>
              <a:ahLst/>
              <a:cxnLst/>
              <a:rect l="0" t="0" r="0" b="0"/>
              <a:pathLst>
                <a:path w="120000" h="120000" extrusionOk="0">
                  <a:moveTo>
                    <a:pt x="66077" y="12088"/>
                  </a:moveTo>
                  <a:lnTo>
                    <a:pt x="117127" y="114398"/>
                  </a:lnTo>
                  <a:lnTo>
                    <a:pt x="104972" y="117051"/>
                  </a:lnTo>
                  <a:lnTo>
                    <a:pt x="53922" y="14742"/>
                  </a:lnTo>
                  <a:lnTo>
                    <a:pt x="66077" y="12088"/>
                  </a:lnTo>
                  <a:close/>
                  <a:moveTo>
                    <a:pt x="117127" y="114398"/>
                  </a:moveTo>
                  <a:lnTo>
                    <a:pt x="120000" y="120000"/>
                  </a:lnTo>
                  <a:lnTo>
                    <a:pt x="111160" y="120000"/>
                  </a:lnTo>
                  <a:lnTo>
                    <a:pt x="111160" y="115872"/>
                  </a:lnTo>
                  <a:lnTo>
                    <a:pt x="117127" y="114398"/>
                  </a:lnTo>
                  <a:close/>
                  <a:moveTo>
                    <a:pt x="111160" y="120000"/>
                  </a:moveTo>
                  <a:lnTo>
                    <a:pt x="8839" y="120000"/>
                  </a:lnTo>
                  <a:lnTo>
                    <a:pt x="8839" y="111597"/>
                  </a:lnTo>
                  <a:lnTo>
                    <a:pt x="111160" y="111597"/>
                  </a:lnTo>
                  <a:lnTo>
                    <a:pt x="111160" y="120000"/>
                  </a:lnTo>
                  <a:close/>
                  <a:moveTo>
                    <a:pt x="8839" y="120000"/>
                  </a:moveTo>
                  <a:lnTo>
                    <a:pt x="0" y="120000"/>
                  </a:lnTo>
                  <a:lnTo>
                    <a:pt x="2872" y="114398"/>
                  </a:lnTo>
                  <a:lnTo>
                    <a:pt x="8839" y="115872"/>
                  </a:lnTo>
                  <a:lnTo>
                    <a:pt x="8839" y="120000"/>
                  </a:lnTo>
                  <a:close/>
                  <a:moveTo>
                    <a:pt x="2872" y="114398"/>
                  </a:moveTo>
                  <a:lnTo>
                    <a:pt x="53922" y="12088"/>
                  </a:lnTo>
                  <a:lnTo>
                    <a:pt x="66077" y="14742"/>
                  </a:lnTo>
                  <a:lnTo>
                    <a:pt x="14806" y="117051"/>
                  </a:lnTo>
                  <a:lnTo>
                    <a:pt x="2872" y="114398"/>
                  </a:lnTo>
                  <a:close/>
                  <a:moveTo>
                    <a:pt x="53922" y="12088"/>
                  </a:moveTo>
                  <a:lnTo>
                    <a:pt x="59889" y="0"/>
                  </a:lnTo>
                  <a:lnTo>
                    <a:pt x="66077" y="12088"/>
                  </a:lnTo>
                  <a:lnTo>
                    <a:pt x="59889" y="13415"/>
                  </a:lnTo>
                  <a:lnTo>
                    <a:pt x="53922" y="12088"/>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0" name="Shape 390"/>
            <p:cNvSpPr/>
            <p:nvPr/>
          </p:nvSpPr>
          <p:spPr>
            <a:xfrm>
              <a:off x="4629150" y="2247900"/>
              <a:ext cx="171449" cy="258763"/>
            </a:xfrm>
            <a:custGeom>
              <a:avLst/>
              <a:gdLst/>
              <a:ahLst/>
              <a:cxnLst/>
              <a:rect l="0" t="0" r="0" b="0"/>
              <a:pathLst>
                <a:path w="120000" h="120000" extrusionOk="0">
                  <a:moveTo>
                    <a:pt x="66077" y="12088"/>
                  </a:moveTo>
                  <a:lnTo>
                    <a:pt x="117127" y="114398"/>
                  </a:lnTo>
                  <a:lnTo>
                    <a:pt x="104972" y="117051"/>
                  </a:lnTo>
                  <a:lnTo>
                    <a:pt x="53922" y="14742"/>
                  </a:lnTo>
                  <a:lnTo>
                    <a:pt x="66077" y="12088"/>
                  </a:lnTo>
                  <a:close/>
                  <a:moveTo>
                    <a:pt x="117127" y="114398"/>
                  </a:moveTo>
                  <a:lnTo>
                    <a:pt x="120000" y="120000"/>
                  </a:lnTo>
                  <a:lnTo>
                    <a:pt x="111160" y="120000"/>
                  </a:lnTo>
                  <a:lnTo>
                    <a:pt x="111160" y="115872"/>
                  </a:lnTo>
                  <a:lnTo>
                    <a:pt x="117127" y="114398"/>
                  </a:lnTo>
                  <a:close/>
                  <a:moveTo>
                    <a:pt x="111160" y="120000"/>
                  </a:moveTo>
                  <a:lnTo>
                    <a:pt x="8839" y="120000"/>
                  </a:lnTo>
                  <a:lnTo>
                    <a:pt x="8839" y="111597"/>
                  </a:lnTo>
                  <a:lnTo>
                    <a:pt x="111160" y="111597"/>
                  </a:lnTo>
                  <a:lnTo>
                    <a:pt x="111160" y="120000"/>
                  </a:lnTo>
                  <a:close/>
                  <a:moveTo>
                    <a:pt x="8839" y="120000"/>
                  </a:moveTo>
                  <a:lnTo>
                    <a:pt x="0" y="120000"/>
                  </a:lnTo>
                  <a:lnTo>
                    <a:pt x="2872" y="114398"/>
                  </a:lnTo>
                  <a:lnTo>
                    <a:pt x="8839" y="115872"/>
                  </a:lnTo>
                  <a:lnTo>
                    <a:pt x="8839" y="120000"/>
                  </a:lnTo>
                  <a:close/>
                  <a:moveTo>
                    <a:pt x="2872" y="114398"/>
                  </a:moveTo>
                  <a:lnTo>
                    <a:pt x="53922" y="12088"/>
                  </a:lnTo>
                  <a:lnTo>
                    <a:pt x="66077" y="14742"/>
                  </a:lnTo>
                  <a:lnTo>
                    <a:pt x="14806" y="117051"/>
                  </a:lnTo>
                  <a:lnTo>
                    <a:pt x="2872" y="114398"/>
                  </a:lnTo>
                  <a:close/>
                  <a:moveTo>
                    <a:pt x="53922" y="12088"/>
                  </a:moveTo>
                  <a:lnTo>
                    <a:pt x="59889" y="0"/>
                  </a:lnTo>
                  <a:lnTo>
                    <a:pt x="66077" y="12088"/>
                  </a:lnTo>
                  <a:lnTo>
                    <a:pt x="59889" y="13415"/>
                  </a:lnTo>
                  <a:lnTo>
                    <a:pt x="53922" y="12088"/>
                  </a:lnTo>
                  <a:close/>
                </a:path>
              </a:pathLst>
            </a:custGeom>
            <a:solidFill>
              <a:srgbClr val="16494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1" name="Shape 391"/>
            <p:cNvSpPr/>
            <p:nvPr/>
          </p:nvSpPr>
          <p:spPr>
            <a:xfrm>
              <a:off x="4632325" y="2273300"/>
              <a:ext cx="92073" cy="227013"/>
            </a:xfrm>
            <a:custGeom>
              <a:avLst/>
              <a:gdLst/>
              <a:ahLst/>
              <a:cxnLst/>
              <a:rect l="0" t="0" r="0" b="0"/>
              <a:pathLst>
                <a:path w="120000" h="120000" extrusionOk="0">
                  <a:moveTo>
                    <a:pt x="0" y="116966"/>
                  </a:moveTo>
                  <a:lnTo>
                    <a:pt x="96923" y="0"/>
                  </a:lnTo>
                  <a:lnTo>
                    <a:pt x="120000" y="3033"/>
                  </a:lnTo>
                  <a:lnTo>
                    <a:pt x="22657" y="120000"/>
                  </a:lnTo>
                  <a:lnTo>
                    <a:pt x="0" y="116966"/>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2" name="Shape 392"/>
            <p:cNvSpPr/>
            <p:nvPr/>
          </p:nvSpPr>
          <p:spPr>
            <a:xfrm>
              <a:off x="2681288" y="4346575"/>
              <a:ext cx="146050" cy="220663"/>
            </a:xfrm>
            <a:custGeom>
              <a:avLst/>
              <a:gdLst/>
              <a:ahLst/>
              <a:cxnLst/>
              <a:rect l="0" t="0" r="0" b="0"/>
              <a:pathLst>
                <a:path w="120000" h="120000" extrusionOk="0">
                  <a:moveTo>
                    <a:pt x="59740" y="0"/>
                  </a:moveTo>
                  <a:lnTo>
                    <a:pt x="119999" y="120000"/>
                  </a:lnTo>
                  <a:lnTo>
                    <a:pt x="0" y="120000"/>
                  </a:lnTo>
                  <a:lnTo>
                    <a:pt x="5974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3" name="Shape 393"/>
            <p:cNvSpPr/>
            <p:nvPr/>
          </p:nvSpPr>
          <p:spPr>
            <a:xfrm>
              <a:off x="2668588" y="4318000"/>
              <a:ext cx="171449" cy="257175"/>
            </a:xfrm>
            <a:custGeom>
              <a:avLst/>
              <a:gdLst/>
              <a:ahLst/>
              <a:cxnLst/>
              <a:rect l="0" t="0" r="0" b="0"/>
              <a:pathLst>
                <a:path w="120000" h="120000" extrusionOk="0">
                  <a:moveTo>
                    <a:pt x="66077" y="12088"/>
                  </a:moveTo>
                  <a:lnTo>
                    <a:pt x="117348" y="114398"/>
                  </a:lnTo>
                  <a:lnTo>
                    <a:pt x="105193" y="117199"/>
                  </a:lnTo>
                  <a:lnTo>
                    <a:pt x="53922" y="14889"/>
                  </a:lnTo>
                  <a:lnTo>
                    <a:pt x="66077" y="12088"/>
                  </a:lnTo>
                  <a:close/>
                  <a:moveTo>
                    <a:pt x="117348" y="114398"/>
                  </a:moveTo>
                  <a:lnTo>
                    <a:pt x="120000" y="120000"/>
                  </a:lnTo>
                  <a:lnTo>
                    <a:pt x="111160" y="120000"/>
                  </a:lnTo>
                  <a:lnTo>
                    <a:pt x="111160" y="115872"/>
                  </a:lnTo>
                  <a:lnTo>
                    <a:pt x="117348" y="114398"/>
                  </a:lnTo>
                  <a:close/>
                  <a:moveTo>
                    <a:pt x="111160" y="120000"/>
                  </a:moveTo>
                  <a:lnTo>
                    <a:pt x="9060" y="120000"/>
                  </a:lnTo>
                  <a:lnTo>
                    <a:pt x="9060" y="111597"/>
                  </a:lnTo>
                  <a:lnTo>
                    <a:pt x="111160" y="111597"/>
                  </a:lnTo>
                  <a:lnTo>
                    <a:pt x="111160" y="120000"/>
                  </a:lnTo>
                  <a:close/>
                  <a:moveTo>
                    <a:pt x="9060" y="120000"/>
                  </a:moveTo>
                  <a:lnTo>
                    <a:pt x="0" y="120000"/>
                  </a:lnTo>
                  <a:lnTo>
                    <a:pt x="2651" y="114398"/>
                  </a:lnTo>
                  <a:lnTo>
                    <a:pt x="9060" y="115872"/>
                  </a:lnTo>
                  <a:lnTo>
                    <a:pt x="9060" y="120000"/>
                  </a:lnTo>
                  <a:close/>
                  <a:moveTo>
                    <a:pt x="2651" y="114398"/>
                  </a:moveTo>
                  <a:lnTo>
                    <a:pt x="53922" y="12088"/>
                  </a:lnTo>
                  <a:lnTo>
                    <a:pt x="66077" y="14889"/>
                  </a:lnTo>
                  <a:lnTo>
                    <a:pt x="15027" y="117199"/>
                  </a:lnTo>
                  <a:lnTo>
                    <a:pt x="2651" y="114398"/>
                  </a:lnTo>
                  <a:close/>
                  <a:moveTo>
                    <a:pt x="53922" y="12088"/>
                  </a:moveTo>
                  <a:lnTo>
                    <a:pt x="59889" y="0"/>
                  </a:lnTo>
                  <a:lnTo>
                    <a:pt x="66077" y="12088"/>
                  </a:lnTo>
                  <a:lnTo>
                    <a:pt x="59889" y="13415"/>
                  </a:lnTo>
                  <a:lnTo>
                    <a:pt x="53922" y="12088"/>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4" name="Shape 394"/>
            <p:cNvSpPr/>
            <p:nvPr/>
          </p:nvSpPr>
          <p:spPr>
            <a:xfrm>
              <a:off x="2668588" y="4318000"/>
              <a:ext cx="171449" cy="257175"/>
            </a:xfrm>
            <a:custGeom>
              <a:avLst/>
              <a:gdLst/>
              <a:ahLst/>
              <a:cxnLst/>
              <a:rect l="0" t="0" r="0" b="0"/>
              <a:pathLst>
                <a:path w="120000" h="120000" extrusionOk="0">
                  <a:moveTo>
                    <a:pt x="66077" y="12088"/>
                  </a:moveTo>
                  <a:lnTo>
                    <a:pt x="117348" y="114398"/>
                  </a:lnTo>
                  <a:lnTo>
                    <a:pt x="105193" y="117199"/>
                  </a:lnTo>
                  <a:lnTo>
                    <a:pt x="53922" y="14889"/>
                  </a:lnTo>
                  <a:lnTo>
                    <a:pt x="66077" y="12088"/>
                  </a:lnTo>
                  <a:close/>
                  <a:moveTo>
                    <a:pt x="117348" y="114398"/>
                  </a:moveTo>
                  <a:lnTo>
                    <a:pt x="120000" y="120000"/>
                  </a:lnTo>
                  <a:lnTo>
                    <a:pt x="111160" y="120000"/>
                  </a:lnTo>
                  <a:lnTo>
                    <a:pt x="111160" y="115872"/>
                  </a:lnTo>
                  <a:lnTo>
                    <a:pt x="117348" y="114398"/>
                  </a:lnTo>
                  <a:close/>
                  <a:moveTo>
                    <a:pt x="111160" y="120000"/>
                  </a:moveTo>
                  <a:lnTo>
                    <a:pt x="9060" y="120000"/>
                  </a:lnTo>
                  <a:lnTo>
                    <a:pt x="9060" y="111597"/>
                  </a:lnTo>
                  <a:lnTo>
                    <a:pt x="111160" y="111597"/>
                  </a:lnTo>
                  <a:lnTo>
                    <a:pt x="111160" y="120000"/>
                  </a:lnTo>
                  <a:close/>
                  <a:moveTo>
                    <a:pt x="9060" y="120000"/>
                  </a:moveTo>
                  <a:lnTo>
                    <a:pt x="0" y="120000"/>
                  </a:lnTo>
                  <a:lnTo>
                    <a:pt x="2651" y="114398"/>
                  </a:lnTo>
                  <a:lnTo>
                    <a:pt x="9060" y="115872"/>
                  </a:lnTo>
                  <a:lnTo>
                    <a:pt x="9060" y="120000"/>
                  </a:lnTo>
                  <a:close/>
                  <a:moveTo>
                    <a:pt x="2651" y="114398"/>
                  </a:moveTo>
                  <a:lnTo>
                    <a:pt x="53922" y="12088"/>
                  </a:lnTo>
                  <a:lnTo>
                    <a:pt x="66077" y="14889"/>
                  </a:lnTo>
                  <a:lnTo>
                    <a:pt x="15027" y="117199"/>
                  </a:lnTo>
                  <a:lnTo>
                    <a:pt x="2651" y="114398"/>
                  </a:lnTo>
                  <a:close/>
                  <a:moveTo>
                    <a:pt x="53922" y="12088"/>
                  </a:moveTo>
                  <a:lnTo>
                    <a:pt x="59889" y="0"/>
                  </a:lnTo>
                  <a:lnTo>
                    <a:pt x="66077" y="12088"/>
                  </a:lnTo>
                  <a:lnTo>
                    <a:pt x="59889" y="13415"/>
                  </a:lnTo>
                  <a:lnTo>
                    <a:pt x="53922" y="12088"/>
                  </a:lnTo>
                  <a:close/>
                </a:path>
              </a:pathLst>
            </a:custGeom>
            <a:solidFill>
              <a:srgbClr val="16494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5" name="Shape 395"/>
            <p:cNvSpPr/>
            <p:nvPr/>
          </p:nvSpPr>
          <p:spPr>
            <a:xfrm>
              <a:off x="2671763" y="4343400"/>
              <a:ext cx="90486" cy="227013"/>
            </a:xfrm>
            <a:custGeom>
              <a:avLst/>
              <a:gdLst/>
              <a:ahLst/>
              <a:cxnLst/>
              <a:rect l="0" t="0" r="0" b="0"/>
              <a:pathLst>
                <a:path w="120000" h="120000" extrusionOk="0">
                  <a:moveTo>
                    <a:pt x="0" y="116802"/>
                  </a:moveTo>
                  <a:lnTo>
                    <a:pt x="97003" y="0"/>
                  </a:lnTo>
                  <a:lnTo>
                    <a:pt x="120000" y="3197"/>
                  </a:lnTo>
                  <a:lnTo>
                    <a:pt x="23414" y="119999"/>
                  </a:lnTo>
                  <a:lnTo>
                    <a:pt x="0" y="116802"/>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6" name="Shape 396"/>
            <p:cNvSpPr/>
            <p:nvPr/>
          </p:nvSpPr>
          <p:spPr>
            <a:xfrm>
              <a:off x="5529262" y="4594225"/>
              <a:ext cx="161925" cy="42861"/>
            </a:xfrm>
            <a:custGeom>
              <a:avLst/>
              <a:gdLst/>
              <a:ahLst/>
              <a:cxnLst/>
              <a:rect l="0" t="0" r="0" b="0"/>
              <a:pathLst>
                <a:path w="120000" h="120000" extrusionOk="0">
                  <a:moveTo>
                    <a:pt x="118117" y="120000"/>
                  </a:moveTo>
                  <a:lnTo>
                    <a:pt x="0" y="50149"/>
                  </a:lnTo>
                  <a:lnTo>
                    <a:pt x="2117" y="0"/>
                  </a:lnTo>
                  <a:lnTo>
                    <a:pt x="120000" y="68955"/>
                  </a:lnTo>
                  <a:lnTo>
                    <a:pt x="118117"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7" name="Shape 397"/>
            <p:cNvSpPr/>
            <p:nvPr/>
          </p:nvSpPr>
          <p:spPr>
            <a:xfrm>
              <a:off x="5562600" y="4621212"/>
              <a:ext cx="133349" cy="111125"/>
            </a:xfrm>
            <a:custGeom>
              <a:avLst/>
              <a:gdLst/>
              <a:ahLst/>
              <a:cxnLst/>
              <a:rect l="0" t="0" r="0" b="0"/>
              <a:pathLst>
                <a:path w="120000" h="120000" extrusionOk="0">
                  <a:moveTo>
                    <a:pt x="120000" y="15297"/>
                  </a:moveTo>
                  <a:lnTo>
                    <a:pt x="10521" y="120000"/>
                  </a:lnTo>
                  <a:lnTo>
                    <a:pt x="0" y="105042"/>
                  </a:lnTo>
                  <a:lnTo>
                    <a:pt x="109763" y="0"/>
                  </a:lnTo>
                  <a:lnTo>
                    <a:pt x="120000" y="15297"/>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8" name="Shape 398"/>
            <p:cNvSpPr/>
            <p:nvPr/>
          </p:nvSpPr>
          <p:spPr>
            <a:xfrm>
              <a:off x="2557463" y="2117725"/>
              <a:ext cx="147638" cy="220663"/>
            </a:xfrm>
            <a:custGeom>
              <a:avLst/>
              <a:gdLst/>
              <a:ahLst/>
              <a:cxnLst/>
              <a:rect l="0" t="0" r="0" b="0"/>
              <a:pathLst>
                <a:path w="120000" h="120000" extrusionOk="0">
                  <a:moveTo>
                    <a:pt x="59870" y="0"/>
                  </a:moveTo>
                  <a:lnTo>
                    <a:pt x="119999" y="120000"/>
                  </a:lnTo>
                  <a:lnTo>
                    <a:pt x="0" y="120000"/>
                  </a:lnTo>
                  <a:lnTo>
                    <a:pt x="5987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9" name="Shape 399"/>
            <p:cNvSpPr/>
            <p:nvPr/>
          </p:nvSpPr>
          <p:spPr>
            <a:xfrm>
              <a:off x="2544763" y="2089150"/>
              <a:ext cx="173037" cy="257175"/>
            </a:xfrm>
            <a:custGeom>
              <a:avLst/>
              <a:gdLst/>
              <a:ahLst/>
              <a:cxnLst/>
              <a:rect l="0" t="0" r="0" b="0"/>
              <a:pathLst>
                <a:path w="120000" h="120000" extrusionOk="0">
                  <a:moveTo>
                    <a:pt x="66298" y="12088"/>
                  </a:moveTo>
                  <a:lnTo>
                    <a:pt x="117127" y="114398"/>
                  </a:lnTo>
                  <a:lnTo>
                    <a:pt x="105193" y="117051"/>
                  </a:lnTo>
                  <a:lnTo>
                    <a:pt x="53922" y="14594"/>
                  </a:lnTo>
                  <a:lnTo>
                    <a:pt x="66298" y="12088"/>
                  </a:lnTo>
                  <a:close/>
                  <a:moveTo>
                    <a:pt x="117127" y="114398"/>
                  </a:moveTo>
                  <a:lnTo>
                    <a:pt x="120000" y="120000"/>
                  </a:lnTo>
                  <a:lnTo>
                    <a:pt x="111160" y="120000"/>
                  </a:lnTo>
                  <a:lnTo>
                    <a:pt x="111160" y="115724"/>
                  </a:lnTo>
                  <a:lnTo>
                    <a:pt x="117127" y="114398"/>
                  </a:lnTo>
                  <a:close/>
                  <a:moveTo>
                    <a:pt x="111160" y="120000"/>
                  </a:moveTo>
                  <a:lnTo>
                    <a:pt x="8839" y="120000"/>
                  </a:lnTo>
                  <a:lnTo>
                    <a:pt x="8839" y="111449"/>
                  </a:lnTo>
                  <a:lnTo>
                    <a:pt x="111160" y="111449"/>
                  </a:lnTo>
                  <a:lnTo>
                    <a:pt x="111160" y="120000"/>
                  </a:lnTo>
                  <a:close/>
                  <a:moveTo>
                    <a:pt x="8839" y="120000"/>
                  </a:moveTo>
                  <a:lnTo>
                    <a:pt x="0" y="120000"/>
                  </a:lnTo>
                  <a:lnTo>
                    <a:pt x="2872" y="114398"/>
                  </a:lnTo>
                  <a:lnTo>
                    <a:pt x="8839" y="115724"/>
                  </a:lnTo>
                  <a:lnTo>
                    <a:pt x="8839" y="120000"/>
                  </a:lnTo>
                  <a:close/>
                  <a:moveTo>
                    <a:pt x="2872" y="114398"/>
                  </a:moveTo>
                  <a:lnTo>
                    <a:pt x="53922" y="12088"/>
                  </a:lnTo>
                  <a:lnTo>
                    <a:pt x="66298" y="14594"/>
                  </a:lnTo>
                  <a:lnTo>
                    <a:pt x="15027" y="117051"/>
                  </a:lnTo>
                  <a:lnTo>
                    <a:pt x="2872" y="114398"/>
                  </a:lnTo>
                  <a:close/>
                  <a:moveTo>
                    <a:pt x="53922" y="12088"/>
                  </a:moveTo>
                  <a:lnTo>
                    <a:pt x="59889" y="0"/>
                  </a:lnTo>
                  <a:lnTo>
                    <a:pt x="66298" y="12088"/>
                  </a:lnTo>
                  <a:lnTo>
                    <a:pt x="59889" y="13415"/>
                  </a:lnTo>
                  <a:lnTo>
                    <a:pt x="53922" y="12088"/>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0" name="Shape 400"/>
            <p:cNvSpPr/>
            <p:nvPr/>
          </p:nvSpPr>
          <p:spPr>
            <a:xfrm>
              <a:off x="2544763" y="2089150"/>
              <a:ext cx="173037" cy="257175"/>
            </a:xfrm>
            <a:custGeom>
              <a:avLst/>
              <a:gdLst/>
              <a:ahLst/>
              <a:cxnLst/>
              <a:rect l="0" t="0" r="0" b="0"/>
              <a:pathLst>
                <a:path w="120000" h="120000" extrusionOk="0">
                  <a:moveTo>
                    <a:pt x="66298" y="12088"/>
                  </a:moveTo>
                  <a:lnTo>
                    <a:pt x="117127" y="114398"/>
                  </a:lnTo>
                  <a:lnTo>
                    <a:pt x="105193" y="117051"/>
                  </a:lnTo>
                  <a:lnTo>
                    <a:pt x="53922" y="14594"/>
                  </a:lnTo>
                  <a:lnTo>
                    <a:pt x="66298" y="12088"/>
                  </a:lnTo>
                  <a:close/>
                  <a:moveTo>
                    <a:pt x="117127" y="114398"/>
                  </a:moveTo>
                  <a:lnTo>
                    <a:pt x="120000" y="120000"/>
                  </a:lnTo>
                  <a:lnTo>
                    <a:pt x="111160" y="120000"/>
                  </a:lnTo>
                  <a:lnTo>
                    <a:pt x="111160" y="115724"/>
                  </a:lnTo>
                  <a:lnTo>
                    <a:pt x="117127" y="114398"/>
                  </a:lnTo>
                  <a:close/>
                  <a:moveTo>
                    <a:pt x="111160" y="120000"/>
                  </a:moveTo>
                  <a:lnTo>
                    <a:pt x="8839" y="120000"/>
                  </a:lnTo>
                  <a:lnTo>
                    <a:pt x="8839" y="111449"/>
                  </a:lnTo>
                  <a:lnTo>
                    <a:pt x="111160" y="111449"/>
                  </a:lnTo>
                  <a:lnTo>
                    <a:pt x="111160" y="120000"/>
                  </a:lnTo>
                  <a:close/>
                  <a:moveTo>
                    <a:pt x="8839" y="120000"/>
                  </a:moveTo>
                  <a:lnTo>
                    <a:pt x="0" y="120000"/>
                  </a:lnTo>
                  <a:lnTo>
                    <a:pt x="2872" y="114398"/>
                  </a:lnTo>
                  <a:lnTo>
                    <a:pt x="8839" y="115724"/>
                  </a:lnTo>
                  <a:lnTo>
                    <a:pt x="8839" y="120000"/>
                  </a:lnTo>
                  <a:close/>
                  <a:moveTo>
                    <a:pt x="2872" y="114398"/>
                  </a:moveTo>
                  <a:lnTo>
                    <a:pt x="53922" y="12088"/>
                  </a:lnTo>
                  <a:lnTo>
                    <a:pt x="66298" y="14594"/>
                  </a:lnTo>
                  <a:lnTo>
                    <a:pt x="15027" y="117051"/>
                  </a:lnTo>
                  <a:lnTo>
                    <a:pt x="2872" y="114398"/>
                  </a:lnTo>
                  <a:close/>
                  <a:moveTo>
                    <a:pt x="53922" y="12088"/>
                  </a:moveTo>
                  <a:lnTo>
                    <a:pt x="59889" y="0"/>
                  </a:lnTo>
                  <a:lnTo>
                    <a:pt x="66298" y="12088"/>
                  </a:lnTo>
                  <a:lnTo>
                    <a:pt x="59889" y="13415"/>
                  </a:lnTo>
                  <a:lnTo>
                    <a:pt x="53922" y="12088"/>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1" name="Shape 401"/>
            <p:cNvSpPr/>
            <p:nvPr/>
          </p:nvSpPr>
          <p:spPr>
            <a:xfrm>
              <a:off x="2549525" y="2114550"/>
              <a:ext cx="90486" cy="225425"/>
            </a:xfrm>
            <a:custGeom>
              <a:avLst/>
              <a:gdLst/>
              <a:ahLst/>
              <a:cxnLst/>
              <a:rect l="0" t="0" r="0" b="0"/>
              <a:pathLst>
                <a:path w="120000" h="120000" extrusionOk="0">
                  <a:moveTo>
                    <a:pt x="0" y="116966"/>
                  </a:moveTo>
                  <a:lnTo>
                    <a:pt x="96585" y="0"/>
                  </a:lnTo>
                  <a:lnTo>
                    <a:pt x="120000" y="2865"/>
                  </a:lnTo>
                  <a:lnTo>
                    <a:pt x="22996" y="120000"/>
                  </a:lnTo>
                  <a:lnTo>
                    <a:pt x="0" y="116966"/>
                  </a:lnTo>
                  <a:close/>
                </a:path>
              </a:pathLst>
            </a:cu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2" name="Shape 402"/>
            <p:cNvSpPr/>
            <p:nvPr/>
          </p:nvSpPr>
          <p:spPr>
            <a:xfrm>
              <a:off x="4138612" y="2276475"/>
              <a:ext cx="233363" cy="158750"/>
            </a:xfrm>
            <a:custGeom>
              <a:avLst/>
              <a:gdLst/>
              <a:ahLst/>
              <a:cxnLst/>
              <a:rect l="0" t="0" r="0" b="0"/>
              <a:pathLst>
                <a:path w="120000" h="120000" extrusionOk="0">
                  <a:moveTo>
                    <a:pt x="120000" y="0"/>
                  </a:moveTo>
                  <a:lnTo>
                    <a:pt x="37929" y="120000"/>
                  </a:lnTo>
                  <a:lnTo>
                    <a:pt x="0" y="27729"/>
                  </a:lnTo>
                  <a:lnTo>
                    <a:pt x="12000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3" name="Shape 403"/>
            <p:cNvSpPr/>
            <p:nvPr/>
          </p:nvSpPr>
          <p:spPr>
            <a:xfrm>
              <a:off x="4124325" y="2263775"/>
              <a:ext cx="274636" cy="187324"/>
            </a:xfrm>
            <a:custGeom>
              <a:avLst/>
              <a:gdLst/>
              <a:ahLst/>
              <a:cxnLst/>
              <a:rect l="0" t="0" r="0" b="0"/>
              <a:pathLst>
                <a:path w="120000" h="120000" extrusionOk="0">
                  <a:moveTo>
                    <a:pt x="111239" y="12610"/>
                  </a:moveTo>
                  <a:lnTo>
                    <a:pt x="41436" y="114711"/>
                  </a:lnTo>
                  <a:lnTo>
                    <a:pt x="35735" y="106372"/>
                  </a:lnTo>
                  <a:lnTo>
                    <a:pt x="105538" y="4271"/>
                  </a:lnTo>
                  <a:lnTo>
                    <a:pt x="111239" y="12610"/>
                  </a:lnTo>
                  <a:close/>
                  <a:moveTo>
                    <a:pt x="41436" y="114711"/>
                  </a:moveTo>
                  <a:lnTo>
                    <a:pt x="37821" y="120000"/>
                  </a:lnTo>
                  <a:lnTo>
                    <a:pt x="35179" y="113694"/>
                  </a:lnTo>
                  <a:lnTo>
                    <a:pt x="38655" y="110644"/>
                  </a:lnTo>
                  <a:lnTo>
                    <a:pt x="41436" y="114711"/>
                  </a:lnTo>
                  <a:close/>
                  <a:moveTo>
                    <a:pt x="35179" y="113694"/>
                  </a:moveTo>
                  <a:lnTo>
                    <a:pt x="3059" y="34983"/>
                  </a:lnTo>
                  <a:lnTo>
                    <a:pt x="9872" y="29084"/>
                  </a:lnTo>
                  <a:lnTo>
                    <a:pt x="41993" y="107593"/>
                  </a:lnTo>
                  <a:lnTo>
                    <a:pt x="35179" y="113694"/>
                  </a:lnTo>
                  <a:close/>
                  <a:moveTo>
                    <a:pt x="3059" y="34983"/>
                  </a:moveTo>
                  <a:lnTo>
                    <a:pt x="0" y="27661"/>
                  </a:lnTo>
                  <a:lnTo>
                    <a:pt x="5840" y="26237"/>
                  </a:lnTo>
                  <a:lnTo>
                    <a:pt x="6396" y="32135"/>
                  </a:lnTo>
                  <a:lnTo>
                    <a:pt x="3059" y="34983"/>
                  </a:lnTo>
                  <a:close/>
                  <a:moveTo>
                    <a:pt x="5840" y="26237"/>
                  </a:moveTo>
                  <a:lnTo>
                    <a:pt x="107763" y="2847"/>
                  </a:lnTo>
                  <a:lnTo>
                    <a:pt x="109015" y="14440"/>
                  </a:lnTo>
                  <a:lnTo>
                    <a:pt x="6952" y="37830"/>
                  </a:lnTo>
                  <a:lnTo>
                    <a:pt x="5840" y="26237"/>
                  </a:lnTo>
                  <a:close/>
                  <a:moveTo>
                    <a:pt x="107763" y="2847"/>
                  </a:moveTo>
                  <a:lnTo>
                    <a:pt x="120000" y="0"/>
                  </a:lnTo>
                  <a:lnTo>
                    <a:pt x="111239" y="12610"/>
                  </a:lnTo>
                  <a:lnTo>
                    <a:pt x="108458" y="8542"/>
                  </a:lnTo>
                  <a:lnTo>
                    <a:pt x="107763" y="2847"/>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4" name="Shape 404"/>
            <p:cNvSpPr/>
            <p:nvPr/>
          </p:nvSpPr>
          <p:spPr>
            <a:xfrm>
              <a:off x="4124325" y="2263775"/>
              <a:ext cx="274636" cy="187324"/>
            </a:xfrm>
            <a:custGeom>
              <a:avLst/>
              <a:gdLst/>
              <a:ahLst/>
              <a:cxnLst/>
              <a:rect l="0" t="0" r="0" b="0"/>
              <a:pathLst>
                <a:path w="120000" h="120000" extrusionOk="0">
                  <a:moveTo>
                    <a:pt x="111239" y="12610"/>
                  </a:moveTo>
                  <a:lnTo>
                    <a:pt x="41436" y="114711"/>
                  </a:lnTo>
                  <a:lnTo>
                    <a:pt x="35735" y="106372"/>
                  </a:lnTo>
                  <a:lnTo>
                    <a:pt x="105538" y="4271"/>
                  </a:lnTo>
                  <a:lnTo>
                    <a:pt x="111239" y="12610"/>
                  </a:lnTo>
                  <a:close/>
                  <a:moveTo>
                    <a:pt x="41436" y="114711"/>
                  </a:moveTo>
                  <a:lnTo>
                    <a:pt x="37821" y="120000"/>
                  </a:lnTo>
                  <a:lnTo>
                    <a:pt x="35179" y="113694"/>
                  </a:lnTo>
                  <a:lnTo>
                    <a:pt x="38655" y="110644"/>
                  </a:lnTo>
                  <a:lnTo>
                    <a:pt x="41436" y="114711"/>
                  </a:lnTo>
                  <a:close/>
                  <a:moveTo>
                    <a:pt x="35179" y="113694"/>
                  </a:moveTo>
                  <a:lnTo>
                    <a:pt x="3059" y="34983"/>
                  </a:lnTo>
                  <a:lnTo>
                    <a:pt x="9872" y="29084"/>
                  </a:lnTo>
                  <a:lnTo>
                    <a:pt x="41993" y="107593"/>
                  </a:lnTo>
                  <a:lnTo>
                    <a:pt x="35179" y="113694"/>
                  </a:lnTo>
                  <a:close/>
                  <a:moveTo>
                    <a:pt x="3059" y="34983"/>
                  </a:moveTo>
                  <a:lnTo>
                    <a:pt x="0" y="27661"/>
                  </a:lnTo>
                  <a:lnTo>
                    <a:pt x="5840" y="26237"/>
                  </a:lnTo>
                  <a:lnTo>
                    <a:pt x="6396" y="32135"/>
                  </a:lnTo>
                  <a:lnTo>
                    <a:pt x="3059" y="34983"/>
                  </a:lnTo>
                  <a:close/>
                  <a:moveTo>
                    <a:pt x="5840" y="26237"/>
                  </a:moveTo>
                  <a:lnTo>
                    <a:pt x="107763" y="2847"/>
                  </a:lnTo>
                  <a:lnTo>
                    <a:pt x="109015" y="14440"/>
                  </a:lnTo>
                  <a:lnTo>
                    <a:pt x="6952" y="37830"/>
                  </a:lnTo>
                  <a:lnTo>
                    <a:pt x="5840" y="26237"/>
                  </a:lnTo>
                  <a:close/>
                  <a:moveTo>
                    <a:pt x="107763" y="2847"/>
                  </a:moveTo>
                  <a:lnTo>
                    <a:pt x="120000" y="0"/>
                  </a:lnTo>
                  <a:lnTo>
                    <a:pt x="111239" y="12610"/>
                  </a:lnTo>
                  <a:lnTo>
                    <a:pt x="108458" y="8542"/>
                  </a:lnTo>
                  <a:lnTo>
                    <a:pt x="107763" y="2847"/>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5" name="Shape 405"/>
            <p:cNvSpPr/>
            <p:nvPr/>
          </p:nvSpPr>
          <p:spPr>
            <a:xfrm>
              <a:off x="4137025" y="2266950"/>
              <a:ext cx="236538" cy="55561"/>
            </a:xfrm>
            <a:custGeom>
              <a:avLst/>
              <a:gdLst/>
              <a:ahLst/>
              <a:cxnLst/>
              <a:rect l="0" t="0" r="0" b="0"/>
              <a:pathLst>
                <a:path w="120000" h="120000" extrusionOk="0">
                  <a:moveTo>
                    <a:pt x="0" y="80232"/>
                  </a:moveTo>
                  <a:lnTo>
                    <a:pt x="118544" y="0"/>
                  </a:lnTo>
                  <a:lnTo>
                    <a:pt x="119999" y="39767"/>
                  </a:lnTo>
                  <a:lnTo>
                    <a:pt x="1293" y="120000"/>
                  </a:lnTo>
                  <a:lnTo>
                    <a:pt x="0" y="80232"/>
                  </a:lnTo>
                  <a:close/>
                </a:path>
              </a:pathLst>
            </a:custGeom>
            <a:solidFill>
              <a:srgbClr val="16494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6" name="Shape 406"/>
            <p:cNvSpPr/>
            <p:nvPr/>
          </p:nvSpPr>
          <p:spPr>
            <a:xfrm>
              <a:off x="4519612" y="4541837"/>
              <a:ext cx="146050" cy="220663"/>
            </a:xfrm>
            <a:custGeom>
              <a:avLst/>
              <a:gdLst/>
              <a:ahLst/>
              <a:cxnLst/>
              <a:rect l="0" t="0" r="0" b="0"/>
              <a:pathLst>
                <a:path w="120000" h="120000" extrusionOk="0">
                  <a:moveTo>
                    <a:pt x="60129" y="0"/>
                  </a:moveTo>
                  <a:lnTo>
                    <a:pt x="119999" y="120000"/>
                  </a:lnTo>
                  <a:lnTo>
                    <a:pt x="0" y="120000"/>
                  </a:lnTo>
                  <a:lnTo>
                    <a:pt x="60129" y="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7" name="Shape 407"/>
            <p:cNvSpPr/>
            <p:nvPr/>
          </p:nvSpPr>
          <p:spPr>
            <a:xfrm>
              <a:off x="4506912" y="4513262"/>
              <a:ext cx="171449" cy="258763"/>
            </a:xfrm>
            <a:custGeom>
              <a:avLst/>
              <a:gdLst/>
              <a:ahLst/>
              <a:cxnLst/>
              <a:rect l="0" t="0" r="0" b="0"/>
              <a:pathLst>
                <a:path w="120000" h="120000" extrusionOk="0">
                  <a:moveTo>
                    <a:pt x="66199" y="12220"/>
                  </a:moveTo>
                  <a:lnTo>
                    <a:pt x="117343" y="114404"/>
                  </a:lnTo>
                  <a:lnTo>
                    <a:pt x="105166" y="117055"/>
                  </a:lnTo>
                  <a:lnTo>
                    <a:pt x="53800" y="14871"/>
                  </a:lnTo>
                  <a:lnTo>
                    <a:pt x="66199" y="12220"/>
                  </a:lnTo>
                  <a:close/>
                  <a:moveTo>
                    <a:pt x="117343" y="114404"/>
                  </a:moveTo>
                  <a:lnTo>
                    <a:pt x="120000" y="120000"/>
                  </a:lnTo>
                  <a:lnTo>
                    <a:pt x="111365" y="120000"/>
                  </a:lnTo>
                  <a:lnTo>
                    <a:pt x="111365" y="115730"/>
                  </a:lnTo>
                  <a:lnTo>
                    <a:pt x="117343" y="114404"/>
                  </a:lnTo>
                  <a:close/>
                  <a:moveTo>
                    <a:pt x="111365" y="120000"/>
                  </a:moveTo>
                  <a:lnTo>
                    <a:pt x="8856" y="120000"/>
                  </a:lnTo>
                  <a:lnTo>
                    <a:pt x="8856" y="111460"/>
                  </a:lnTo>
                  <a:lnTo>
                    <a:pt x="111365" y="111460"/>
                  </a:lnTo>
                  <a:lnTo>
                    <a:pt x="111365" y="120000"/>
                  </a:lnTo>
                  <a:close/>
                  <a:moveTo>
                    <a:pt x="8856" y="120000"/>
                  </a:moveTo>
                  <a:lnTo>
                    <a:pt x="0" y="120000"/>
                  </a:lnTo>
                  <a:lnTo>
                    <a:pt x="2656" y="114404"/>
                  </a:lnTo>
                  <a:lnTo>
                    <a:pt x="8856" y="115730"/>
                  </a:lnTo>
                  <a:lnTo>
                    <a:pt x="8856" y="120000"/>
                  </a:lnTo>
                  <a:close/>
                  <a:moveTo>
                    <a:pt x="2656" y="114404"/>
                  </a:moveTo>
                  <a:lnTo>
                    <a:pt x="53800" y="12220"/>
                  </a:lnTo>
                  <a:lnTo>
                    <a:pt x="66199" y="14871"/>
                  </a:lnTo>
                  <a:lnTo>
                    <a:pt x="14833" y="117055"/>
                  </a:lnTo>
                  <a:lnTo>
                    <a:pt x="2656" y="114404"/>
                  </a:lnTo>
                  <a:close/>
                  <a:moveTo>
                    <a:pt x="53800" y="12220"/>
                  </a:moveTo>
                  <a:lnTo>
                    <a:pt x="60221" y="0"/>
                  </a:lnTo>
                  <a:lnTo>
                    <a:pt x="66199" y="12220"/>
                  </a:lnTo>
                  <a:lnTo>
                    <a:pt x="60221" y="13398"/>
                  </a:lnTo>
                  <a:lnTo>
                    <a:pt x="53800" y="1222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8" name="Shape 408"/>
            <p:cNvSpPr/>
            <p:nvPr/>
          </p:nvSpPr>
          <p:spPr>
            <a:xfrm>
              <a:off x="4506912" y="4513262"/>
              <a:ext cx="171449" cy="258763"/>
            </a:xfrm>
            <a:custGeom>
              <a:avLst/>
              <a:gdLst/>
              <a:ahLst/>
              <a:cxnLst/>
              <a:rect l="0" t="0" r="0" b="0"/>
              <a:pathLst>
                <a:path w="120000" h="120000" extrusionOk="0">
                  <a:moveTo>
                    <a:pt x="66199" y="12220"/>
                  </a:moveTo>
                  <a:lnTo>
                    <a:pt x="117343" y="114404"/>
                  </a:lnTo>
                  <a:lnTo>
                    <a:pt x="105166" y="117055"/>
                  </a:lnTo>
                  <a:lnTo>
                    <a:pt x="53800" y="14871"/>
                  </a:lnTo>
                  <a:lnTo>
                    <a:pt x="66199" y="12220"/>
                  </a:lnTo>
                  <a:close/>
                  <a:moveTo>
                    <a:pt x="117343" y="114404"/>
                  </a:moveTo>
                  <a:lnTo>
                    <a:pt x="120000" y="120000"/>
                  </a:lnTo>
                  <a:lnTo>
                    <a:pt x="111365" y="120000"/>
                  </a:lnTo>
                  <a:lnTo>
                    <a:pt x="111365" y="115730"/>
                  </a:lnTo>
                  <a:lnTo>
                    <a:pt x="117343" y="114404"/>
                  </a:lnTo>
                  <a:close/>
                  <a:moveTo>
                    <a:pt x="111365" y="120000"/>
                  </a:moveTo>
                  <a:lnTo>
                    <a:pt x="8856" y="120000"/>
                  </a:lnTo>
                  <a:lnTo>
                    <a:pt x="8856" y="111460"/>
                  </a:lnTo>
                  <a:lnTo>
                    <a:pt x="111365" y="111460"/>
                  </a:lnTo>
                  <a:lnTo>
                    <a:pt x="111365" y="120000"/>
                  </a:lnTo>
                  <a:close/>
                  <a:moveTo>
                    <a:pt x="8856" y="120000"/>
                  </a:moveTo>
                  <a:lnTo>
                    <a:pt x="0" y="120000"/>
                  </a:lnTo>
                  <a:lnTo>
                    <a:pt x="2656" y="114404"/>
                  </a:lnTo>
                  <a:lnTo>
                    <a:pt x="8856" y="115730"/>
                  </a:lnTo>
                  <a:lnTo>
                    <a:pt x="8856" y="120000"/>
                  </a:lnTo>
                  <a:close/>
                  <a:moveTo>
                    <a:pt x="2656" y="114404"/>
                  </a:moveTo>
                  <a:lnTo>
                    <a:pt x="53800" y="12220"/>
                  </a:lnTo>
                  <a:lnTo>
                    <a:pt x="66199" y="14871"/>
                  </a:lnTo>
                  <a:lnTo>
                    <a:pt x="14833" y="117055"/>
                  </a:lnTo>
                  <a:lnTo>
                    <a:pt x="2656" y="114404"/>
                  </a:lnTo>
                  <a:close/>
                  <a:moveTo>
                    <a:pt x="53800" y="12220"/>
                  </a:moveTo>
                  <a:lnTo>
                    <a:pt x="60221" y="0"/>
                  </a:lnTo>
                  <a:lnTo>
                    <a:pt x="66199" y="12220"/>
                  </a:lnTo>
                  <a:lnTo>
                    <a:pt x="60221" y="13398"/>
                  </a:lnTo>
                  <a:lnTo>
                    <a:pt x="53800" y="12220"/>
                  </a:lnTo>
                  <a:close/>
                </a:path>
              </a:pathLst>
            </a:custGeom>
            <a:solidFill>
              <a:srgbClr val="16494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9" name="Shape 409"/>
            <p:cNvSpPr/>
            <p:nvPr/>
          </p:nvSpPr>
          <p:spPr>
            <a:xfrm>
              <a:off x="4510087" y="4540250"/>
              <a:ext cx="90486" cy="225425"/>
            </a:xfrm>
            <a:custGeom>
              <a:avLst/>
              <a:gdLst/>
              <a:ahLst/>
              <a:cxnLst/>
              <a:rect l="0" t="0" r="0" b="0"/>
              <a:pathLst>
                <a:path w="120000" h="120000" extrusionOk="0">
                  <a:moveTo>
                    <a:pt x="0" y="116966"/>
                  </a:moveTo>
                  <a:lnTo>
                    <a:pt x="96585" y="0"/>
                  </a:lnTo>
                  <a:lnTo>
                    <a:pt x="120000" y="3033"/>
                  </a:lnTo>
                  <a:lnTo>
                    <a:pt x="22996" y="120000"/>
                  </a:lnTo>
                  <a:lnTo>
                    <a:pt x="0" y="116966"/>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0" name="Shape 410"/>
            <p:cNvSpPr/>
            <p:nvPr/>
          </p:nvSpPr>
          <p:spPr>
            <a:xfrm>
              <a:off x="5726112" y="4733923"/>
              <a:ext cx="161925" cy="42861"/>
            </a:xfrm>
            <a:custGeom>
              <a:avLst/>
              <a:gdLst/>
              <a:ahLst/>
              <a:cxnLst/>
              <a:rect l="0" t="0" r="0" b="0"/>
              <a:pathLst>
                <a:path w="120000" h="120000" extrusionOk="0">
                  <a:moveTo>
                    <a:pt x="120000" y="50526"/>
                  </a:moveTo>
                  <a:lnTo>
                    <a:pt x="1882" y="120000"/>
                  </a:lnTo>
                  <a:lnTo>
                    <a:pt x="0" y="68571"/>
                  </a:lnTo>
                  <a:lnTo>
                    <a:pt x="117882" y="0"/>
                  </a:lnTo>
                  <a:lnTo>
                    <a:pt x="120000" y="50526"/>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1" name="Shape 411"/>
            <p:cNvSpPr/>
            <p:nvPr/>
          </p:nvSpPr>
          <p:spPr>
            <a:xfrm>
              <a:off x="5781675" y="4732337"/>
              <a:ext cx="112713" cy="146050"/>
            </a:xfrm>
            <a:custGeom>
              <a:avLst/>
              <a:gdLst/>
              <a:ahLst/>
              <a:cxnLst/>
              <a:rect l="0" t="0" r="0" b="0"/>
              <a:pathLst>
                <a:path w="120000" h="120000" extrusionOk="0">
                  <a:moveTo>
                    <a:pt x="120000" y="8908"/>
                  </a:moveTo>
                  <a:lnTo>
                    <a:pt x="15842" y="119999"/>
                  </a:lnTo>
                  <a:lnTo>
                    <a:pt x="0" y="111091"/>
                  </a:lnTo>
                  <a:lnTo>
                    <a:pt x="103820" y="0"/>
                  </a:lnTo>
                  <a:lnTo>
                    <a:pt x="120000" y="8908"/>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2" name="Shape 412"/>
            <p:cNvSpPr/>
            <p:nvPr/>
          </p:nvSpPr>
          <p:spPr>
            <a:xfrm>
              <a:off x="4016375" y="1198562"/>
              <a:ext cx="1298575" cy="1090613"/>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3" name="Shape 413"/>
            <p:cNvSpPr/>
            <p:nvPr/>
          </p:nvSpPr>
          <p:spPr>
            <a:xfrm>
              <a:off x="3979862" y="1162050"/>
              <a:ext cx="1298575" cy="1090613"/>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4" name="Shape 414"/>
            <p:cNvSpPr/>
            <p:nvPr/>
          </p:nvSpPr>
          <p:spPr>
            <a:xfrm>
              <a:off x="3979862" y="1162050"/>
              <a:ext cx="1298575" cy="1090613"/>
            </a:xfrm>
            <a:prstGeom prst="rect">
              <a:avLst/>
            </a:prstGeom>
            <a:noFill/>
            <a:ln w="9525" cap="flat" cmpd="sng">
              <a:solidFill>
                <a:srgbClr val="23282B"/>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5" name="Shape 415"/>
            <p:cNvSpPr/>
            <p:nvPr/>
          </p:nvSpPr>
          <p:spPr>
            <a:xfrm>
              <a:off x="4398962" y="1214437"/>
              <a:ext cx="29462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1" u="none" strike="noStrike" cap="none">
                  <a:solidFill>
                    <a:srgbClr val="131516"/>
                  </a:solidFill>
                  <a:latin typeface="Calibri"/>
                  <a:ea typeface="Calibri"/>
                  <a:cs typeface="Calibri"/>
                  <a:sym typeface="Calibri"/>
                </a:rPr>
                <a:t>Shape</a:t>
              </a:r>
            </a:p>
          </p:txBody>
        </p:sp>
        <p:cxnSp>
          <p:nvCxnSpPr>
            <p:cNvPr id="416" name="Shape 416"/>
            <p:cNvCxnSpPr/>
            <p:nvPr/>
          </p:nvCxnSpPr>
          <p:spPr>
            <a:xfrm>
              <a:off x="3979862" y="1443037"/>
              <a:ext cx="1285873" cy="0"/>
            </a:xfrm>
            <a:prstGeom prst="straightConnector1">
              <a:avLst/>
            </a:prstGeom>
            <a:noFill/>
            <a:ln w="9525" cap="flat" cmpd="sng">
              <a:solidFill>
                <a:srgbClr val="24211D"/>
              </a:solidFill>
              <a:prstDash val="solid"/>
              <a:round/>
              <a:headEnd type="none" w="med" len="med"/>
              <a:tailEnd type="none" w="med" len="med"/>
            </a:ln>
          </p:spPr>
        </p:cxnSp>
        <p:sp>
          <p:nvSpPr>
            <p:cNvPr id="417" name="Shape 417"/>
            <p:cNvSpPr/>
            <p:nvPr/>
          </p:nvSpPr>
          <p:spPr>
            <a:xfrm>
              <a:off x="4052887" y="1568450"/>
              <a:ext cx="731159"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#Position:Point</a:t>
              </a:r>
            </a:p>
          </p:txBody>
        </p:sp>
        <p:cxnSp>
          <p:nvCxnSpPr>
            <p:cNvPr id="418" name="Shape 418"/>
            <p:cNvCxnSpPr/>
            <p:nvPr/>
          </p:nvCxnSpPr>
          <p:spPr>
            <a:xfrm>
              <a:off x="3979862" y="1835150"/>
              <a:ext cx="1285873" cy="0"/>
            </a:xfrm>
            <a:prstGeom prst="straightConnector1">
              <a:avLst/>
            </a:prstGeom>
            <a:noFill/>
            <a:ln w="9525" cap="flat" cmpd="sng">
              <a:solidFill>
                <a:srgbClr val="24211D"/>
              </a:solidFill>
              <a:prstDash val="solid"/>
              <a:round/>
              <a:headEnd type="none" w="med" len="med"/>
              <a:tailEnd type="none" w="med" len="med"/>
            </a:ln>
          </p:spPr>
        </p:cxnSp>
        <p:sp>
          <p:nvSpPr>
            <p:cNvPr id="419" name="Shape 419"/>
            <p:cNvSpPr/>
            <p:nvPr/>
          </p:nvSpPr>
          <p:spPr>
            <a:xfrm>
              <a:off x="6094412" y="1198562"/>
              <a:ext cx="993773" cy="1519238"/>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20" name="Shape 420"/>
            <p:cNvSpPr/>
            <p:nvPr/>
          </p:nvSpPr>
          <p:spPr>
            <a:xfrm>
              <a:off x="6057900" y="1162050"/>
              <a:ext cx="992188" cy="151923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21" name="Shape 421"/>
            <p:cNvSpPr/>
            <p:nvPr/>
          </p:nvSpPr>
          <p:spPr>
            <a:xfrm>
              <a:off x="6057900" y="1162050"/>
              <a:ext cx="992188" cy="1519238"/>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22" name="Shape 422"/>
            <p:cNvSpPr/>
            <p:nvPr/>
          </p:nvSpPr>
          <p:spPr>
            <a:xfrm>
              <a:off x="6364287" y="1208087"/>
              <a:ext cx="275292"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struct</a:t>
              </a:r>
            </a:p>
          </p:txBody>
        </p:sp>
        <p:sp>
          <p:nvSpPr>
            <p:cNvPr id="423" name="Shape 423"/>
            <p:cNvSpPr/>
            <p:nvPr/>
          </p:nvSpPr>
          <p:spPr>
            <a:xfrm>
              <a:off x="6376987" y="1403350"/>
              <a:ext cx="252010"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Point</a:t>
              </a:r>
            </a:p>
          </p:txBody>
        </p:sp>
        <p:cxnSp>
          <p:nvCxnSpPr>
            <p:cNvPr id="424" name="Shape 424"/>
            <p:cNvCxnSpPr/>
            <p:nvPr/>
          </p:nvCxnSpPr>
          <p:spPr>
            <a:xfrm>
              <a:off x="6057900" y="1639888"/>
              <a:ext cx="981074" cy="0"/>
            </a:xfrm>
            <a:prstGeom prst="straightConnector1">
              <a:avLst/>
            </a:prstGeom>
            <a:noFill/>
            <a:ln w="9525" cap="flat" cmpd="sng">
              <a:solidFill>
                <a:srgbClr val="24211D"/>
              </a:solidFill>
              <a:prstDash val="solid"/>
              <a:round/>
              <a:headEnd type="none" w="med" len="med"/>
              <a:tailEnd type="none" w="med" len="med"/>
            </a:ln>
          </p:spPr>
        </p:cxnSp>
        <p:sp>
          <p:nvSpPr>
            <p:cNvPr id="425" name="Shape 425"/>
            <p:cNvSpPr/>
            <p:nvPr/>
          </p:nvSpPr>
          <p:spPr>
            <a:xfrm>
              <a:off x="6130925" y="1763713"/>
              <a:ext cx="28274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+X:int</a:t>
              </a:r>
            </a:p>
          </p:txBody>
        </p:sp>
        <p:sp>
          <p:nvSpPr>
            <p:cNvPr id="426" name="Shape 426"/>
            <p:cNvSpPr/>
            <p:nvPr/>
          </p:nvSpPr>
          <p:spPr>
            <a:xfrm>
              <a:off x="6130925" y="1958975"/>
              <a:ext cx="271200"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+Y:int</a:t>
              </a:r>
            </a:p>
          </p:txBody>
        </p:sp>
        <p:cxnSp>
          <p:nvCxnSpPr>
            <p:cNvPr id="427" name="Shape 427"/>
            <p:cNvCxnSpPr/>
            <p:nvPr/>
          </p:nvCxnSpPr>
          <p:spPr>
            <a:xfrm>
              <a:off x="6057900" y="2227263"/>
              <a:ext cx="981074" cy="0"/>
            </a:xfrm>
            <a:prstGeom prst="straightConnector1">
              <a:avLst/>
            </a:prstGeom>
            <a:noFill/>
            <a:ln w="9525" cap="flat" cmpd="sng">
              <a:solidFill>
                <a:srgbClr val="24211D"/>
              </a:solidFill>
              <a:prstDash val="solid"/>
              <a:round/>
              <a:headEnd type="none" w="med" len="med"/>
              <a:tailEnd type="none" w="med" len="med"/>
            </a:ln>
          </p:spPr>
        </p:cxnSp>
        <p:sp>
          <p:nvSpPr>
            <p:cNvPr id="428" name="Shape 428"/>
            <p:cNvSpPr/>
            <p:nvPr/>
          </p:nvSpPr>
          <p:spPr>
            <a:xfrm>
              <a:off x="6130925" y="2351088"/>
              <a:ext cx="309733"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+Point</a:t>
              </a:r>
            </a:p>
          </p:txBody>
        </p:sp>
        <p:sp>
          <p:nvSpPr>
            <p:cNvPr id="429" name="Shape 429"/>
            <p:cNvSpPr/>
            <p:nvPr/>
          </p:nvSpPr>
          <p:spPr>
            <a:xfrm>
              <a:off x="2055813" y="1198562"/>
              <a:ext cx="1606550" cy="930275"/>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0" name="Shape 430"/>
            <p:cNvSpPr/>
            <p:nvPr/>
          </p:nvSpPr>
          <p:spPr>
            <a:xfrm>
              <a:off x="2055813" y="1198562"/>
              <a:ext cx="1606550" cy="930275"/>
            </a:xfrm>
            <a:prstGeom prst="rect">
              <a:avLst/>
            </a:prstGeom>
            <a:noFill/>
            <a:ln w="9525" cap="flat" cmpd="sng">
              <a:solidFill>
                <a:srgbClr val="3C1D74"/>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1" name="Shape 431"/>
            <p:cNvSpPr/>
            <p:nvPr/>
          </p:nvSpPr>
          <p:spPr>
            <a:xfrm>
              <a:off x="1981200" y="1162050"/>
              <a:ext cx="1644649" cy="930275"/>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2" name="Shape 432"/>
            <p:cNvSpPr/>
            <p:nvPr/>
          </p:nvSpPr>
          <p:spPr>
            <a:xfrm>
              <a:off x="1981200" y="1162050"/>
              <a:ext cx="1644649" cy="930275"/>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3" name="Shape 433"/>
            <p:cNvSpPr/>
            <p:nvPr/>
          </p:nvSpPr>
          <p:spPr>
            <a:xfrm>
              <a:off x="2536825" y="1209675"/>
              <a:ext cx="42378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interface</a:t>
              </a:r>
            </a:p>
          </p:txBody>
        </p:sp>
        <p:sp>
          <p:nvSpPr>
            <p:cNvPr id="434" name="Shape 434"/>
            <p:cNvSpPr/>
            <p:nvPr/>
          </p:nvSpPr>
          <p:spPr>
            <a:xfrm>
              <a:off x="2095500" y="1406525"/>
              <a:ext cx="98422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1" u="none" strike="noStrike" cap="none">
                  <a:solidFill>
                    <a:srgbClr val="131516"/>
                  </a:solidFill>
                  <a:latin typeface="Calibri"/>
                  <a:ea typeface="Calibri"/>
                  <a:cs typeface="Calibri"/>
                  <a:sym typeface="Calibri"/>
                </a:rPr>
                <a:t>ISurfaceCalculatable</a:t>
              </a:r>
            </a:p>
          </p:txBody>
        </p:sp>
        <p:cxnSp>
          <p:nvCxnSpPr>
            <p:cNvPr id="435" name="Shape 435"/>
            <p:cNvCxnSpPr/>
            <p:nvPr/>
          </p:nvCxnSpPr>
          <p:spPr>
            <a:xfrm>
              <a:off x="1981200" y="1639888"/>
              <a:ext cx="1631950" cy="0"/>
            </a:xfrm>
            <a:prstGeom prst="straightConnector1">
              <a:avLst/>
            </a:prstGeom>
            <a:noFill/>
            <a:ln w="9525" cap="flat" cmpd="sng">
              <a:solidFill>
                <a:srgbClr val="24211D"/>
              </a:solidFill>
              <a:prstDash val="solid"/>
              <a:round/>
              <a:headEnd type="none" w="med" len="med"/>
              <a:tailEnd type="none" w="med" len="med"/>
            </a:ln>
          </p:spPr>
        </p:cxnSp>
        <p:sp>
          <p:nvSpPr>
            <p:cNvPr id="436" name="Shape 436"/>
            <p:cNvSpPr/>
            <p:nvPr/>
          </p:nvSpPr>
          <p:spPr>
            <a:xfrm>
              <a:off x="2019300" y="1763713"/>
              <a:ext cx="111804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1" u="none" strike="noStrike" cap="none">
                  <a:solidFill>
                    <a:srgbClr val="131516"/>
                  </a:solidFill>
                  <a:latin typeface="Calibri"/>
                  <a:ea typeface="Calibri"/>
                  <a:cs typeface="Calibri"/>
                  <a:sym typeface="Calibri"/>
                </a:rPr>
                <a:t>+CalculateSurface:float</a:t>
              </a:r>
            </a:p>
          </p:txBody>
        </p:sp>
        <p:sp>
          <p:nvSpPr>
            <p:cNvPr id="437" name="Shape 437"/>
            <p:cNvSpPr/>
            <p:nvPr/>
          </p:nvSpPr>
          <p:spPr>
            <a:xfrm>
              <a:off x="3851275" y="3035300"/>
              <a:ext cx="1533524" cy="1519238"/>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8" name="Shape 438"/>
            <p:cNvSpPr/>
            <p:nvPr/>
          </p:nvSpPr>
          <p:spPr>
            <a:xfrm>
              <a:off x="3733800" y="2998788"/>
              <a:ext cx="1614487" cy="151923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9" name="Shape 439"/>
            <p:cNvSpPr/>
            <p:nvPr/>
          </p:nvSpPr>
          <p:spPr>
            <a:xfrm>
              <a:off x="3733800" y="2998788"/>
              <a:ext cx="1614487" cy="1519238"/>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40" name="Shape 440"/>
            <p:cNvSpPr/>
            <p:nvPr/>
          </p:nvSpPr>
          <p:spPr>
            <a:xfrm>
              <a:off x="4222750" y="3055938"/>
              <a:ext cx="46861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Rectangle</a:t>
              </a:r>
            </a:p>
          </p:txBody>
        </p:sp>
        <p:cxnSp>
          <p:nvCxnSpPr>
            <p:cNvPr id="441" name="Shape 441"/>
            <p:cNvCxnSpPr/>
            <p:nvPr/>
          </p:nvCxnSpPr>
          <p:spPr>
            <a:xfrm>
              <a:off x="3733800" y="3281362"/>
              <a:ext cx="1598613" cy="0"/>
            </a:xfrm>
            <a:prstGeom prst="straightConnector1">
              <a:avLst/>
            </a:prstGeom>
            <a:noFill/>
            <a:ln w="9525" cap="flat" cmpd="sng">
              <a:solidFill>
                <a:srgbClr val="24211D"/>
              </a:solidFill>
              <a:prstDash val="solid"/>
              <a:round/>
              <a:headEnd type="none" w="med" len="med"/>
              <a:tailEnd type="none" w="med" len="med"/>
            </a:ln>
          </p:spPr>
        </p:cxnSp>
        <p:sp>
          <p:nvSpPr>
            <p:cNvPr id="442" name="Shape 442"/>
            <p:cNvSpPr/>
            <p:nvPr/>
          </p:nvSpPr>
          <p:spPr>
            <a:xfrm>
              <a:off x="3771900" y="3405187"/>
              <a:ext cx="586995"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-Width:float</a:t>
              </a:r>
            </a:p>
          </p:txBody>
        </p:sp>
        <p:sp>
          <p:nvSpPr>
            <p:cNvPr id="443" name="Shape 443"/>
            <p:cNvSpPr/>
            <p:nvPr/>
          </p:nvSpPr>
          <p:spPr>
            <a:xfrm>
              <a:off x="3771900" y="3600450"/>
              <a:ext cx="60517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-Height:float</a:t>
              </a:r>
            </a:p>
          </p:txBody>
        </p:sp>
        <p:cxnSp>
          <p:nvCxnSpPr>
            <p:cNvPr id="444" name="Shape 444"/>
            <p:cNvCxnSpPr/>
            <p:nvPr/>
          </p:nvCxnSpPr>
          <p:spPr>
            <a:xfrm>
              <a:off x="3733800" y="3868737"/>
              <a:ext cx="1598613" cy="0"/>
            </a:xfrm>
            <a:prstGeom prst="straightConnector1">
              <a:avLst/>
            </a:prstGeom>
            <a:noFill/>
            <a:ln w="9525" cap="flat" cmpd="sng">
              <a:solidFill>
                <a:srgbClr val="24211D"/>
              </a:solidFill>
              <a:prstDash val="solid"/>
              <a:round/>
              <a:headEnd type="none" w="med" len="med"/>
              <a:tailEnd type="none" w="med" len="med"/>
            </a:ln>
          </p:spPr>
        </p:cxnSp>
        <p:sp>
          <p:nvSpPr>
            <p:cNvPr id="445" name="Shape 445"/>
            <p:cNvSpPr/>
            <p:nvPr/>
          </p:nvSpPr>
          <p:spPr>
            <a:xfrm>
              <a:off x="3771900" y="3992562"/>
              <a:ext cx="52633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+Rectangle</a:t>
              </a:r>
            </a:p>
          </p:txBody>
        </p:sp>
        <p:sp>
          <p:nvSpPr>
            <p:cNvPr id="446" name="Shape 446"/>
            <p:cNvSpPr/>
            <p:nvPr/>
          </p:nvSpPr>
          <p:spPr>
            <a:xfrm>
              <a:off x="3771900" y="4187825"/>
              <a:ext cx="110337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+CalculateSurface:float</a:t>
              </a:r>
            </a:p>
          </p:txBody>
        </p:sp>
        <p:sp>
          <p:nvSpPr>
            <p:cNvPr id="447" name="Shape 447"/>
            <p:cNvSpPr/>
            <p:nvPr/>
          </p:nvSpPr>
          <p:spPr>
            <a:xfrm>
              <a:off x="2028825" y="3035300"/>
              <a:ext cx="1519238" cy="1323975"/>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48" name="Shape 448"/>
            <p:cNvSpPr/>
            <p:nvPr/>
          </p:nvSpPr>
          <p:spPr>
            <a:xfrm>
              <a:off x="1905000" y="2998788"/>
              <a:ext cx="1604963" cy="1323975"/>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49" name="Shape 449"/>
            <p:cNvSpPr/>
            <p:nvPr/>
          </p:nvSpPr>
          <p:spPr>
            <a:xfrm>
              <a:off x="1905000" y="2998788"/>
              <a:ext cx="1604963" cy="1323975"/>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50" name="Shape 450"/>
            <p:cNvSpPr/>
            <p:nvPr/>
          </p:nvSpPr>
          <p:spPr>
            <a:xfrm>
              <a:off x="2487613" y="3054350"/>
              <a:ext cx="333015"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Square</a:t>
              </a:r>
            </a:p>
          </p:txBody>
        </p:sp>
        <p:cxnSp>
          <p:nvCxnSpPr>
            <p:cNvPr id="451" name="Shape 451"/>
            <p:cNvCxnSpPr/>
            <p:nvPr/>
          </p:nvCxnSpPr>
          <p:spPr>
            <a:xfrm>
              <a:off x="1905000" y="3281362"/>
              <a:ext cx="1590674" cy="0"/>
            </a:xfrm>
            <a:prstGeom prst="straightConnector1">
              <a:avLst/>
            </a:prstGeom>
            <a:noFill/>
            <a:ln w="9525" cap="flat" cmpd="sng">
              <a:solidFill>
                <a:srgbClr val="24211D"/>
              </a:solidFill>
              <a:prstDash val="solid"/>
              <a:round/>
              <a:headEnd type="none" w="med" len="med"/>
              <a:tailEnd type="none" w="med" len="med"/>
            </a:ln>
          </p:spPr>
        </p:cxnSp>
        <p:sp>
          <p:nvSpPr>
            <p:cNvPr id="452" name="Shape 452"/>
            <p:cNvSpPr/>
            <p:nvPr/>
          </p:nvSpPr>
          <p:spPr>
            <a:xfrm>
              <a:off x="1943100" y="3405187"/>
              <a:ext cx="47299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-Size:float</a:t>
              </a:r>
            </a:p>
          </p:txBody>
        </p:sp>
        <p:cxnSp>
          <p:nvCxnSpPr>
            <p:cNvPr id="453" name="Shape 453"/>
            <p:cNvCxnSpPr/>
            <p:nvPr/>
          </p:nvCxnSpPr>
          <p:spPr>
            <a:xfrm>
              <a:off x="1905000" y="3673475"/>
              <a:ext cx="1590674" cy="0"/>
            </a:xfrm>
            <a:prstGeom prst="straightConnector1">
              <a:avLst/>
            </a:prstGeom>
            <a:noFill/>
            <a:ln w="9525" cap="flat" cmpd="sng">
              <a:solidFill>
                <a:srgbClr val="24211D"/>
              </a:solidFill>
              <a:prstDash val="solid"/>
              <a:round/>
              <a:headEnd type="none" w="med" len="med"/>
              <a:tailEnd type="none" w="med" len="med"/>
            </a:ln>
          </p:spPr>
        </p:cxnSp>
        <p:sp>
          <p:nvSpPr>
            <p:cNvPr id="454" name="Shape 454"/>
            <p:cNvSpPr/>
            <p:nvPr/>
          </p:nvSpPr>
          <p:spPr>
            <a:xfrm>
              <a:off x="1943100" y="3797300"/>
              <a:ext cx="39073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+Square</a:t>
              </a:r>
            </a:p>
          </p:txBody>
        </p:sp>
        <p:sp>
          <p:nvSpPr>
            <p:cNvPr id="455" name="Shape 455"/>
            <p:cNvSpPr/>
            <p:nvPr/>
          </p:nvSpPr>
          <p:spPr>
            <a:xfrm>
              <a:off x="1943100" y="3992562"/>
              <a:ext cx="110337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+CalculateSurface:float</a:t>
              </a:r>
            </a:p>
          </p:txBody>
        </p:sp>
        <p:sp>
          <p:nvSpPr>
            <p:cNvPr id="456" name="Shape 456"/>
            <p:cNvSpPr/>
            <p:nvPr/>
          </p:nvSpPr>
          <p:spPr>
            <a:xfrm>
              <a:off x="2300288" y="5362575"/>
              <a:ext cx="1103312" cy="1127125"/>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57" name="Shape 457"/>
            <p:cNvSpPr/>
            <p:nvPr/>
          </p:nvSpPr>
          <p:spPr>
            <a:xfrm>
              <a:off x="2263775" y="5326062"/>
              <a:ext cx="1103312" cy="1127125"/>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58" name="Shape 458"/>
            <p:cNvSpPr/>
            <p:nvPr/>
          </p:nvSpPr>
          <p:spPr>
            <a:xfrm>
              <a:off x="2263775" y="5326062"/>
              <a:ext cx="1103312" cy="1127125"/>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59" name="Shape 459"/>
            <p:cNvSpPr/>
            <p:nvPr/>
          </p:nvSpPr>
          <p:spPr>
            <a:xfrm>
              <a:off x="2327275" y="5391150"/>
              <a:ext cx="59276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FilledSquare</a:t>
              </a:r>
            </a:p>
          </p:txBody>
        </p:sp>
        <p:cxnSp>
          <p:nvCxnSpPr>
            <p:cNvPr id="460" name="Shape 460"/>
            <p:cNvCxnSpPr/>
            <p:nvPr/>
          </p:nvCxnSpPr>
          <p:spPr>
            <a:xfrm>
              <a:off x="2263775" y="5607050"/>
              <a:ext cx="1090613" cy="0"/>
            </a:xfrm>
            <a:prstGeom prst="straightConnector1">
              <a:avLst/>
            </a:prstGeom>
            <a:noFill/>
            <a:ln w="9525" cap="flat" cmpd="sng">
              <a:solidFill>
                <a:srgbClr val="24211D"/>
              </a:solidFill>
              <a:prstDash val="solid"/>
              <a:round/>
              <a:headEnd type="none" w="med" len="med"/>
              <a:tailEnd type="none" w="med" len="med"/>
            </a:ln>
          </p:spPr>
        </p:cxnSp>
        <p:sp>
          <p:nvSpPr>
            <p:cNvPr id="461" name="Shape 461"/>
            <p:cNvSpPr/>
            <p:nvPr/>
          </p:nvSpPr>
          <p:spPr>
            <a:xfrm>
              <a:off x="2336800" y="5732462"/>
              <a:ext cx="57843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-Color:Color</a:t>
              </a:r>
            </a:p>
          </p:txBody>
        </p:sp>
        <p:cxnSp>
          <p:nvCxnSpPr>
            <p:cNvPr id="462" name="Shape 462"/>
            <p:cNvCxnSpPr/>
            <p:nvPr/>
          </p:nvCxnSpPr>
          <p:spPr>
            <a:xfrm>
              <a:off x="2263775" y="5999162"/>
              <a:ext cx="1090613" cy="0"/>
            </a:xfrm>
            <a:prstGeom prst="straightConnector1">
              <a:avLst/>
            </a:prstGeom>
            <a:noFill/>
            <a:ln w="9525" cap="flat" cmpd="sng">
              <a:solidFill>
                <a:srgbClr val="24211D"/>
              </a:solidFill>
              <a:prstDash val="solid"/>
              <a:round/>
              <a:headEnd type="none" w="med" len="med"/>
              <a:tailEnd type="none" w="med" len="med"/>
            </a:ln>
          </p:spPr>
        </p:cxnSp>
        <p:sp>
          <p:nvSpPr>
            <p:cNvPr id="463" name="Shape 463"/>
            <p:cNvSpPr/>
            <p:nvPr/>
          </p:nvSpPr>
          <p:spPr>
            <a:xfrm>
              <a:off x="2336800" y="6122987"/>
              <a:ext cx="650492"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+FilledSquare</a:t>
              </a:r>
            </a:p>
          </p:txBody>
        </p:sp>
        <p:sp>
          <p:nvSpPr>
            <p:cNvPr id="464" name="Shape 464"/>
            <p:cNvSpPr/>
            <p:nvPr/>
          </p:nvSpPr>
          <p:spPr>
            <a:xfrm>
              <a:off x="5730080" y="3016250"/>
              <a:ext cx="1470023" cy="1716088"/>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65" name="Shape 465"/>
            <p:cNvSpPr/>
            <p:nvPr/>
          </p:nvSpPr>
          <p:spPr>
            <a:xfrm>
              <a:off x="5691980" y="2979739"/>
              <a:ext cx="1471613" cy="17145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66" name="Shape 466"/>
            <p:cNvSpPr/>
            <p:nvPr/>
          </p:nvSpPr>
          <p:spPr>
            <a:xfrm>
              <a:off x="5691980" y="2979739"/>
              <a:ext cx="1471613" cy="1714500"/>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67" name="Shape 467"/>
            <p:cNvSpPr/>
            <p:nvPr/>
          </p:nvSpPr>
          <p:spPr>
            <a:xfrm>
              <a:off x="6244430" y="3016250"/>
              <a:ext cx="275292"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struct</a:t>
              </a:r>
            </a:p>
          </p:txBody>
        </p:sp>
        <p:sp>
          <p:nvSpPr>
            <p:cNvPr id="468" name="Shape 468"/>
            <p:cNvSpPr/>
            <p:nvPr/>
          </p:nvSpPr>
          <p:spPr>
            <a:xfrm>
              <a:off x="6244430" y="3211514"/>
              <a:ext cx="25614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Color</a:t>
              </a:r>
            </a:p>
          </p:txBody>
        </p:sp>
        <p:cxnSp>
          <p:nvCxnSpPr>
            <p:cNvPr id="469" name="Shape 469"/>
            <p:cNvCxnSpPr/>
            <p:nvPr/>
          </p:nvCxnSpPr>
          <p:spPr>
            <a:xfrm>
              <a:off x="5691980" y="3457576"/>
              <a:ext cx="1458913" cy="0"/>
            </a:xfrm>
            <a:prstGeom prst="straightConnector1">
              <a:avLst/>
            </a:prstGeom>
            <a:noFill/>
            <a:ln w="9525" cap="flat" cmpd="sng">
              <a:solidFill>
                <a:srgbClr val="24211D"/>
              </a:solidFill>
              <a:prstDash val="solid"/>
              <a:round/>
              <a:headEnd type="none" w="med" len="med"/>
              <a:tailEnd type="none" w="med" len="med"/>
            </a:ln>
          </p:spPr>
        </p:cxnSp>
        <p:sp>
          <p:nvSpPr>
            <p:cNvPr id="470" name="Shape 470"/>
            <p:cNvSpPr/>
            <p:nvPr/>
          </p:nvSpPr>
          <p:spPr>
            <a:xfrm>
              <a:off x="5766594" y="3581401"/>
              <a:ext cx="752949"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+RedValue:byte</a:t>
              </a:r>
            </a:p>
          </p:txBody>
        </p:sp>
        <p:sp>
          <p:nvSpPr>
            <p:cNvPr id="471" name="Shape 471"/>
            <p:cNvSpPr/>
            <p:nvPr/>
          </p:nvSpPr>
          <p:spPr>
            <a:xfrm>
              <a:off x="5766594" y="3778251"/>
              <a:ext cx="860361"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+GreenValue:byte</a:t>
              </a:r>
            </a:p>
          </p:txBody>
        </p:sp>
        <p:sp>
          <p:nvSpPr>
            <p:cNvPr id="472" name="Shape 472"/>
            <p:cNvSpPr/>
            <p:nvPr/>
          </p:nvSpPr>
          <p:spPr>
            <a:xfrm>
              <a:off x="5766594" y="3973514"/>
              <a:ext cx="783493"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+BlueValue:byte</a:t>
              </a:r>
            </a:p>
          </p:txBody>
        </p:sp>
        <p:cxnSp>
          <p:nvCxnSpPr>
            <p:cNvPr id="473" name="Shape 473"/>
            <p:cNvCxnSpPr/>
            <p:nvPr/>
          </p:nvCxnSpPr>
          <p:spPr>
            <a:xfrm>
              <a:off x="5691980" y="4241801"/>
              <a:ext cx="1458913" cy="0"/>
            </a:xfrm>
            <a:prstGeom prst="straightConnector1">
              <a:avLst/>
            </a:prstGeom>
            <a:noFill/>
            <a:ln w="9525" cap="flat" cmpd="sng">
              <a:solidFill>
                <a:srgbClr val="24211D"/>
              </a:solidFill>
              <a:prstDash val="solid"/>
              <a:round/>
              <a:headEnd type="none" w="med" len="med"/>
              <a:tailEnd type="none" w="med" len="med"/>
            </a:ln>
          </p:spPr>
        </p:cxnSp>
        <p:sp>
          <p:nvSpPr>
            <p:cNvPr id="474" name="Shape 474"/>
            <p:cNvSpPr/>
            <p:nvPr/>
          </p:nvSpPr>
          <p:spPr>
            <a:xfrm>
              <a:off x="5766594" y="4365626"/>
              <a:ext cx="31386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+Color</a:t>
              </a:r>
            </a:p>
          </p:txBody>
        </p:sp>
        <p:sp>
          <p:nvSpPr>
            <p:cNvPr id="475" name="Shape 475"/>
            <p:cNvSpPr/>
            <p:nvPr/>
          </p:nvSpPr>
          <p:spPr>
            <a:xfrm>
              <a:off x="4016375" y="5362575"/>
              <a:ext cx="1287463" cy="1127125"/>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76" name="Shape 476"/>
            <p:cNvSpPr/>
            <p:nvPr/>
          </p:nvSpPr>
          <p:spPr>
            <a:xfrm>
              <a:off x="3979862" y="5326062"/>
              <a:ext cx="1285873" cy="1127125"/>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77" name="Shape 477"/>
            <p:cNvSpPr/>
            <p:nvPr/>
          </p:nvSpPr>
          <p:spPr>
            <a:xfrm>
              <a:off x="3979862" y="5326062"/>
              <a:ext cx="1285873" cy="1127125"/>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78" name="Shape 478"/>
            <p:cNvSpPr/>
            <p:nvPr/>
          </p:nvSpPr>
          <p:spPr>
            <a:xfrm>
              <a:off x="4089400" y="5391150"/>
              <a:ext cx="728369"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FilledRectangle</a:t>
              </a:r>
            </a:p>
          </p:txBody>
        </p:sp>
        <p:cxnSp>
          <p:nvCxnSpPr>
            <p:cNvPr id="479" name="Shape 479"/>
            <p:cNvCxnSpPr/>
            <p:nvPr/>
          </p:nvCxnSpPr>
          <p:spPr>
            <a:xfrm>
              <a:off x="3979862" y="5607050"/>
              <a:ext cx="1274763" cy="0"/>
            </a:xfrm>
            <a:prstGeom prst="straightConnector1">
              <a:avLst/>
            </a:prstGeom>
            <a:noFill/>
            <a:ln w="9525" cap="flat" cmpd="sng">
              <a:solidFill>
                <a:srgbClr val="24211D"/>
              </a:solidFill>
              <a:prstDash val="solid"/>
              <a:round/>
              <a:headEnd type="none" w="med" len="med"/>
              <a:tailEnd type="none" w="med" len="med"/>
            </a:ln>
          </p:spPr>
        </p:cxnSp>
        <p:sp>
          <p:nvSpPr>
            <p:cNvPr id="480" name="Shape 480"/>
            <p:cNvSpPr/>
            <p:nvPr/>
          </p:nvSpPr>
          <p:spPr>
            <a:xfrm>
              <a:off x="4052887" y="5732462"/>
              <a:ext cx="57843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-Color:Color</a:t>
              </a:r>
            </a:p>
          </p:txBody>
        </p:sp>
        <p:cxnSp>
          <p:nvCxnSpPr>
            <p:cNvPr id="481" name="Shape 481"/>
            <p:cNvCxnSpPr/>
            <p:nvPr/>
          </p:nvCxnSpPr>
          <p:spPr>
            <a:xfrm>
              <a:off x="3979862" y="5999162"/>
              <a:ext cx="1274763" cy="0"/>
            </a:xfrm>
            <a:prstGeom prst="straightConnector1">
              <a:avLst/>
            </a:prstGeom>
            <a:noFill/>
            <a:ln w="9525" cap="flat" cmpd="sng">
              <a:solidFill>
                <a:srgbClr val="24211D"/>
              </a:solidFill>
              <a:prstDash val="solid"/>
              <a:round/>
              <a:headEnd type="none" w="med" len="med"/>
              <a:tailEnd type="none" w="med" len="med"/>
            </a:ln>
          </p:spPr>
        </p:cxnSp>
        <p:sp>
          <p:nvSpPr>
            <p:cNvPr id="482" name="Shape 482"/>
            <p:cNvSpPr/>
            <p:nvPr/>
          </p:nvSpPr>
          <p:spPr>
            <a:xfrm>
              <a:off x="4052887" y="6122987"/>
              <a:ext cx="786091"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+FilledRectangle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1446212" y="4925703"/>
            <a:ext cx="8938472" cy="820600"/>
          </a:xfrm>
          <a:prstGeom prst="rect">
            <a:avLst/>
          </a:prstGeom>
          <a:noFill/>
          <a:ln>
            <a:noFill/>
          </a:ln>
        </p:spPr>
        <p:txBody>
          <a:bodyPr lIns="36000" tIns="36000" rIns="36000" bIns="36000" anchor="b" anchorCtr="0">
            <a:noAutofit/>
          </a:bodyPr>
          <a:lstStyle/>
          <a:p>
            <a:pPr marL="0" marR="0" lvl="0" indent="0" algn="ctr" rtl="0">
              <a:lnSpc>
                <a:spcPct val="100000"/>
              </a:lnSpc>
              <a:spcBef>
                <a:spcPts val="0"/>
              </a:spcBef>
              <a:spcAft>
                <a:spcPts val="0"/>
              </a:spcAft>
              <a:buClr>
                <a:srgbClr val="F3BE60"/>
              </a:buClr>
              <a:buSzPct val="25000"/>
              <a:buFont typeface="Calibri"/>
              <a:buNone/>
            </a:pPr>
            <a:r>
              <a:rPr lang="en-US" sz="5000" b="1" i="0" u="none" strike="noStrike" cap="none">
                <a:solidFill>
                  <a:srgbClr val="F3BE60"/>
                </a:solidFill>
                <a:latin typeface="Calibri"/>
                <a:ea typeface="Calibri"/>
                <a:cs typeface="Calibri"/>
                <a:sym typeface="Calibri"/>
              </a:rPr>
              <a:t>Class Diagrams in </a:t>
            </a:r>
            <a:r>
              <a:rPr lang="en-US" sz="5000"/>
              <a:t>IntelliJ Idea</a:t>
            </a:r>
          </a:p>
        </p:txBody>
      </p:sp>
      <p:sp>
        <p:nvSpPr>
          <p:cNvPr id="488" name="Shape 488"/>
          <p:cNvSpPr txBox="1">
            <a:spLocks noGrp="1"/>
          </p:cNvSpPr>
          <p:nvPr>
            <p:ph type="body" idx="1"/>
          </p:nvPr>
        </p:nvSpPr>
        <p:spPr>
          <a:xfrm>
            <a:off x="1446212" y="5754967"/>
            <a:ext cx="8938472" cy="692873"/>
          </a:xfrm>
          <a:prstGeom prst="rect">
            <a:avLst/>
          </a:prstGeom>
          <a:noFill/>
          <a:ln>
            <a:noFill/>
          </a:ln>
        </p:spPr>
        <p:txBody>
          <a:bodyPr lIns="36000" tIns="36000" rIns="36000" bIns="36000" anchor="t" anchorCtr="0">
            <a:noAutofit/>
          </a:bodyPr>
          <a:lstStyle/>
          <a:p>
            <a:pPr marL="0" marR="0" lvl="1" indent="0" algn="ctr" rtl="0">
              <a:lnSpc>
                <a:spcPct val="105000"/>
              </a:lnSpc>
              <a:spcBef>
                <a:spcPts val="0"/>
              </a:spcBef>
              <a:spcAft>
                <a:spcPts val="0"/>
              </a:spcAft>
              <a:buClr>
                <a:schemeClr val="accent1"/>
              </a:buClr>
              <a:buSzPct val="25000"/>
              <a:buFont typeface="Noto Sans Symbols"/>
              <a:buNone/>
            </a:pPr>
            <a:r>
              <a:rPr lang="en-US" sz="4000" b="0" i="0" u="none" strike="noStrike" cap="none">
                <a:solidFill>
                  <a:schemeClr val="accent1"/>
                </a:solidFill>
                <a:latin typeface="Calibri"/>
                <a:ea typeface="Calibri"/>
                <a:cs typeface="Calibri"/>
                <a:sym typeface="Calibri"/>
              </a:rPr>
              <a:t>Live Demo</a:t>
            </a:r>
          </a:p>
        </p:txBody>
      </p:sp>
      <p:pic>
        <p:nvPicPr>
          <p:cNvPr id="489" name="Shape 489"/>
          <p:cNvPicPr preferRelativeResize="0"/>
          <p:nvPr/>
        </p:nvPicPr>
        <p:blipFill>
          <a:blip r:embed="rId3">
            <a:alphaModFix/>
          </a:blip>
          <a:stretch>
            <a:fillRect/>
          </a:stretch>
        </p:blipFill>
        <p:spPr>
          <a:xfrm>
            <a:off x="4185862" y="1505950"/>
            <a:ext cx="3817100" cy="3236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29</a:t>
            </a:fld>
            <a:endParaRPr lang="en-US" sz="1000" b="0" i="0" u="none" strike="noStrike" cap="none">
              <a:solidFill>
                <a:schemeClr val="lt1"/>
              </a:solidFill>
              <a:latin typeface="Calibri"/>
              <a:ea typeface="Calibri"/>
              <a:cs typeface="Calibri"/>
              <a:sym typeface="Calibri"/>
            </a:endParaRPr>
          </a:p>
        </p:txBody>
      </p:sp>
      <p:sp>
        <p:nvSpPr>
          <p:cNvPr id="495" name="Shape 495"/>
          <p:cNvSpPr txBox="1">
            <a:spLocks noGrp="1"/>
          </p:cNvSpPr>
          <p:nvPr>
            <p:ph type="body" idx="1"/>
          </p:nvPr>
        </p:nvSpPr>
        <p:spPr>
          <a:xfrm>
            <a:off x="190410" y="1151120"/>
            <a:ext cx="11804821" cy="5570355"/>
          </a:xfrm>
          <a:prstGeom prst="rect">
            <a:avLst/>
          </a:prstGeom>
          <a:noFill/>
          <a:ln>
            <a:noFill/>
          </a:ln>
        </p:spPr>
        <p:txBody>
          <a:bodyPr lIns="108000" tIns="36000" rIns="108000" bIns="36000" anchor="t" anchorCtr="0">
            <a:noAutofit/>
          </a:bodyPr>
          <a:lstStyle/>
          <a:p>
            <a:pPr marL="358775" marR="0" lvl="0" indent="-358775" algn="l" rtl="0">
              <a:lnSpc>
                <a:spcPct val="105000"/>
              </a:lnSpc>
              <a:spcBef>
                <a:spcPts val="0"/>
              </a:spcBef>
              <a:spcAft>
                <a:spcPts val="0"/>
              </a:spcAft>
              <a:buClr>
                <a:srgbClr val="F2B254"/>
              </a:buClr>
              <a:buSzPct val="100000"/>
              <a:buFont typeface="Noto Sans Symbols"/>
              <a:buChar char="▪"/>
            </a:pPr>
            <a:r>
              <a:rPr lang="en-US" sz="3400" b="0" i="0" u="none" strike="noStrike" cap="none" dirty="0">
                <a:solidFill>
                  <a:srgbClr val="F3CC5F"/>
                </a:solidFill>
                <a:latin typeface="Calibri"/>
                <a:ea typeface="Calibri"/>
                <a:cs typeface="Calibri"/>
                <a:sym typeface="Calibri"/>
              </a:rPr>
              <a:t>Inheritance </a:t>
            </a:r>
            <a:r>
              <a:rPr lang="en-US" sz="3400" b="0" i="0" u="none" strike="noStrike" cap="none" dirty="0">
                <a:solidFill>
                  <a:schemeClr val="lt1"/>
                </a:solidFill>
                <a:latin typeface="Calibri"/>
                <a:ea typeface="Calibri"/>
                <a:cs typeface="Calibri"/>
                <a:sym typeface="Calibri"/>
              </a:rPr>
              <a:t>allows extending the behavior of the classes</a:t>
            </a:r>
          </a:p>
          <a:p>
            <a:pPr marL="663521" marR="0" lvl="1" indent="-371420" algn="l" rtl="0">
              <a:lnSpc>
                <a:spcPct val="105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Inheriting Fields</a:t>
            </a:r>
          </a:p>
          <a:p>
            <a:pPr marL="663521" marR="0" lvl="1" indent="-371420" algn="l" rtl="0">
              <a:lnSpc>
                <a:spcPct val="105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Inheriting Methods</a:t>
            </a:r>
          </a:p>
          <a:p>
            <a:pPr marL="663520" marR="0" lvl="1" indent="-371420" algn="l" rtl="0">
              <a:lnSpc>
                <a:spcPct val="105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Reusing the existing code</a:t>
            </a:r>
          </a:p>
        </p:txBody>
      </p:sp>
      <p:sp>
        <p:nvSpPr>
          <p:cNvPr id="496" name="Shape 496"/>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Summary</a:t>
            </a:r>
          </a:p>
        </p:txBody>
      </p:sp>
      <p:pic>
        <p:nvPicPr>
          <p:cNvPr id="497" name="Shape 497"/>
          <p:cNvPicPr preferRelativeResize="0"/>
          <p:nvPr/>
        </p:nvPicPr>
        <p:blipFill rotWithShape="1">
          <a:blip r:embed="rId3">
            <a:alphaModFix/>
          </a:blip>
          <a:srcRect/>
          <a:stretch/>
        </p:blipFill>
        <p:spPr>
          <a:xfrm>
            <a:off x="7986509" y="1905000"/>
            <a:ext cx="3559799" cy="2640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6412" y="6525002"/>
            <a:ext cx="428822" cy="196477"/>
          </a:xfrm>
          <a:prstGeom prst="rect">
            <a:avLst/>
          </a:prstGeom>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#3666</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 xmlns:p14="http://schemas.microsoft.com/office/powerpoint/2010/main" val="3549949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hlinkClick r:id="rId3"/>
          </p:cNvPr>
          <p:cNvPicPr>
            <a:picLocks noChangeAspect="1"/>
          </p:cNvPicPr>
          <p:nvPr/>
        </p:nvPicPr>
        <p:blipFill>
          <a:blip r:embed="rId4" cstate="print"/>
          <a:stretch>
            <a:fillRect/>
          </a:stretch>
        </p:blipFill>
        <p:spPr>
          <a:xfrm>
            <a:off x="9980612" y="2729472"/>
            <a:ext cx="1726158" cy="932887"/>
          </a:xfrm>
          <a:prstGeom prst="roundRect">
            <a:avLst>
              <a:gd name="adj" fmla="val 2953"/>
            </a:avLst>
          </a:prstGeom>
        </p:spPr>
      </p:pic>
      <p:pic>
        <p:nvPicPr>
          <p:cNvPr id="5" name="Picture 4">
            <a:hlinkClick r:id="rId5"/>
          </p:cNvPr>
          <p:cNvPicPr>
            <a:picLocks noChangeAspect="1"/>
          </p:cNvPicPr>
          <p:nvPr/>
        </p:nvPicPr>
        <p:blipFill>
          <a:blip r:embed="rId6" cstate="print"/>
          <a:stretch>
            <a:fillRect/>
          </a:stretch>
        </p:blipFill>
        <p:spPr>
          <a:xfrm>
            <a:off x="512764" y="1295401"/>
            <a:ext cx="1752600" cy="804224"/>
          </a:xfrm>
          <a:prstGeom prst="roundRect">
            <a:avLst>
              <a:gd name="adj" fmla="val 3159"/>
            </a:avLst>
          </a:prstGeom>
        </p:spPr>
      </p:pic>
      <p:pic>
        <p:nvPicPr>
          <p:cNvPr id="7" name="Picture 6">
            <a:hlinkClick r:id="rId7"/>
          </p:cNvPr>
          <p:cNvPicPr>
            <a:picLocks noChangeAspect="1"/>
          </p:cNvPicPr>
          <p:nvPr/>
        </p:nvPicPr>
        <p:blipFill>
          <a:blip r:embed="rId8" cstate="print"/>
          <a:stretch>
            <a:fillRect/>
          </a:stretch>
        </p:blipFill>
        <p:spPr>
          <a:xfrm>
            <a:off x="5468146" y="1295400"/>
            <a:ext cx="2040956" cy="804013"/>
          </a:xfrm>
          <a:prstGeom prst="roundRect">
            <a:avLst>
              <a:gd name="adj" fmla="val 3159"/>
            </a:avLst>
          </a:prstGeom>
        </p:spPr>
      </p:pic>
      <p:pic>
        <p:nvPicPr>
          <p:cNvPr id="8" name="Picture 7">
            <a:hlinkClick r:id="rId9"/>
          </p:cNvPr>
          <p:cNvPicPr>
            <a:picLocks noChangeAspect="1"/>
          </p:cNvPicPr>
          <p:nvPr/>
        </p:nvPicPr>
        <p:blipFill>
          <a:blip r:embed="rId10" cstate="print"/>
          <a:stretch>
            <a:fillRect/>
          </a:stretch>
        </p:blipFill>
        <p:spPr>
          <a:xfrm>
            <a:off x="2824428" y="1295400"/>
            <a:ext cx="2093874" cy="804013"/>
          </a:xfrm>
          <a:prstGeom prst="roundRect">
            <a:avLst>
              <a:gd name="adj" fmla="val 3159"/>
            </a:avLst>
          </a:prstGeom>
        </p:spPr>
      </p:pic>
      <p:pic>
        <p:nvPicPr>
          <p:cNvPr id="9" name="Picture 8">
            <a:hlinkClick r:id="rId11"/>
          </p:cNvPr>
          <p:cNvPicPr>
            <a:picLocks noChangeAspect="1"/>
          </p:cNvPicPr>
          <p:nvPr/>
        </p:nvPicPr>
        <p:blipFill>
          <a:blip r:embed="rId12" cstate="print"/>
          <a:stretch>
            <a:fillRect/>
          </a:stretch>
        </p:blipFill>
        <p:spPr>
          <a:xfrm>
            <a:off x="512764" y="5373443"/>
            <a:ext cx="3352800" cy="849557"/>
          </a:xfrm>
          <a:prstGeom prst="roundRect">
            <a:avLst>
              <a:gd name="adj" fmla="val 3159"/>
            </a:avLst>
          </a:prstGeom>
        </p:spPr>
      </p:pic>
      <p:sp>
        <p:nvSpPr>
          <p:cNvPr id="11" name="Title 10"/>
          <p:cNvSpPr>
            <a:spLocks noGrp="1"/>
          </p:cNvSpPr>
          <p:nvPr>
            <p:ph type="title"/>
          </p:nvPr>
        </p:nvSpPr>
        <p:spPr/>
        <p:txBody>
          <a:bodyPr/>
          <a:lstStyle/>
          <a:p>
            <a:r>
              <a:rPr lang="en-US" dirty="0"/>
              <a:t>OOP – Encapsulation</a:t>
            </a:r>
          </a:p>
        </p:txBody>
      </p:sp>
      <p:pic>
        <p:nvPicPr>
          <p:cNvPr id="13" name="Picture 12">
            <a:hlinkClick r:id="rId13"/>
          </p:cNvPr>
          <p:cNvPicPr>
            <a:picLocks noChangeAspect="1"/>
          </p:cNvPicPr>
          <p:nvPr/>
        </p:nvPicPr>
        <p:blipFill>
          <a:blip r:embed="rId14" cstate="print"/>
          <a:stretch>
            <a:fillRect/>
          </a:stretch>
        </p:blipFill>
        <p:spPr>
          <a:xfrm>
            <a:off x="4358563" y="5373443"/>
            <a:ext cx="2753589" cy="849556"/>
          </a:xfrm>
          <a:prstGeom prst="roundRect">
            <a:avLst>
              <a:gd name="adj" fmla="val 2953"/>
            </a:avLst>
          </a:prstGeom>
        </p:spPr>
      </p:pic>
      <p:pic>
        <p:nvPicPr>
          <p:cNvPr id="16" name="Picture 15">
            <a:hlinkClick r:id="rId15"/>
          </p:cNvPr>
          <p:cNvPicPr>
            <a:picLocks noChangeAspect="1"/>
          </p:cNvPicPr>
          <p:nvPr/>
        </p:nvPicPr>
        <p:blipFill>
          <a:blip r:embed="rId16" cstate="print"/>
          <a:stretch>
            <a:fillRect/>
          </a:stretch>
        </p:blipFill>
        <p:spPr>
          <a:xfrm>
            <a:off x="7633728" y="5373443"/>
            <a:ext cx="4073042" cy="849556"/>
          </a:xfrm>
          <a:prstGeom prst="roundRect">
            <a:avLst>
              <a:gd name="adj" fmla="val 3159"/>
            </a:avLst>
          </a:prstGeom>
        </p:spPr>
      </p:pic>
      <p:pic>
        <p:nvPicPr>
          <p:cNvPr id="18" name="Picture 17">
            <a:hlinkClick r:id="rId17"/>
          </p:cNvPr>
          <p:cNvPicPr>
            <a:picLocks noChangeAspect="1"/>
          </p:cNvPicPr>
          <p:nvPr/>
        </p:nvPicPr>
        <p:blipFill>
          <a:blip r:embed="rId18" cstate="print"/>
          <a:stretch>
            <a:fillRect/>
          </a:stretch>
        </p:blipFill>
        <p:spPr>
          <a:xfrm>
            <a:off x="8075612" y="1316222"/>
            <a:ext cx="3631158" cy="783191"/>
          </a:xfrm>
          <a:prstGeom prst="roundRect">
            <a:avLst>
              <a:gd name="adj" fmla="val 3159"/>
            </a:avLst>
          </a:prstGeom>
        </p:spPr>
      </p:pic>
      <p:pic>
        <p:nvPicPr>
          <p:cNvPr id="4" name="Picture 3">
            <a:hlinkClick r:id="rId19"/>
          </p:cNvPr>
          <p:cNvPicPr>
            <a:picLocks noChangeAspect="1"/>
          </p:cNvPicPr>
          <p:nvPr/>
        </p:nvPicPr>
        <p:blipFill>
          <a:blip r:embed="rId20" cstate="print"/>
          <a:stretch>
            <a:fillRect/>
          </a:stretch>
        </p:blipFill>
        <p:spPr>
          <a:xfrm>
            <a:off x="5713413" y="4251041"/>
            <a:ext cx="5993358" cy="550371"/>
          </a:xfrm>
          <a:prstGeom prst="roundRect">
            <a:avLst>
              <a:gd name="adj" fmla="val 3159"/>
            </a:avLst>
          </a:prstGeom>
        </p:spPr>
      </p:pic>
      <p:sp>
        <p:nvSpPr>
          <p:cNvPr id="17" name="Shape 514"/>
          <p:cNvSpPr txBox="1">
            <a:spLocks noGrp="1"/>
          </p:cNvSpPr>
          <p:nvPr>
            <p:ph type="body" idx="4294967295"/>
          </p:nvPr>
        </p:nvSpPr>
        <p:spPr>
          <a:xfrm>
            <a:off x="1529383" y="6400801"/>
            <a:ext cx="10482604" cy="363550"/>
          </a:xfrm>
          <a:prstGeom prst="rect">
            <a:avLst/>
          </a:prstGeom>
          <a:noFill/>
          <a:ln>
            <a:noFill/>
          </a:ln>
        </p:spPr>
        <p:txBody>
          <a:bodyPr lIns="36000" tIns="36000" rIns="36000" bIns="36000" anchor="t" anchorCtr="0">
            <a:noAutofit/>
          </a:bodyPr>
          <a:lstStyle/>
          <a:p>
            <a:pPr marL="0" marR="0" lvl="0" indent="0" algn="r" rtl="0">
              <a:lnSpc>
                <a:spcPct val="105000"/>
              </a:lnSpc>
              <a:spcBef>
                <a:spcPts val="0"/>
              </a:spcBef>
              <a:spcAft>
                <a:spcPts val="0"/>
              </a:spcAft>
              <a:buClr>
                <a:srgbClr val="F2B254"/>
              </a:buClr>
              <a:buSzPct val="25000"/>
              <a:buFont typeface="Noto Sans Symbols"/>
              <a:buNone/>
            </a:pPr>
            <a:r>
              <a:rPr lang="en-US" sz="1800" b="0" i="0" u="sng" strike="noStrike" cap="none" dirty="0">
                <a:solidFill>
                  <a:schemeClr val="hlink"/>
                </a:solidFill>
                <a:latin typeface="Calibri"/>
                <a:ea typeface="Calibri"/>
                <a:cs typeface="Calibri"/>
                <a:sym typeface="Calibri"/>
                <a:hlinkClick r:id="rId21"/>
              </a:rPr>
              <a:t>https://softuni.bg/java-basics-oop</a:t>
            </a:r>
            <a:r>
              <a:rPr lang="en-US" sz="1800" b="0" i="0" u="none" strike="noStrike" cap="none" dirty="0">
                <a:solidFill>
                  <a:schemeClr val="lt1"/>
                </a:solidFill>
                <a:latin typeface="Calibri"/>
                <a:ea typeface="Calibri"/>
                <a:cs typeface="Calibri"/>
                <a:sym typeface="Calibri"/>
              </a:rPr>
              <a:t>  </a:t>
            </a:r>
          </a:p>
        </p:txBody>
      </p:sp>
    </p:spTree>
    <p:extLst>
      <p:ext uri="{BB962C8B-B14F-4D97-AF65-F5344CB8AC3E}">
        <p14:creationId xmlns:p14="http://schemas.microsoft.com/office/powerpoint/2010/main" xmlns="" val="1849883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lnSpcReduction="10000"/>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294967295"/>
          </p:nvPr>
        </p:nvSpPr>
        <p:spPr>
          <a:xfrm>
            <a:off x="11566412" y="6525002"/>
            <a:ext cx="428822" cy="196477"/>
          </a:xfrm>
          <a:prstGeom prst="rect">
            <a:avLst/>
          </a:prstGeom>
        </p:spPr>
        <p:txBody>
          <a:bodyPr/>
          <a:lstStyle/>
          <a:p>
            <a:fld id="{C014DD1E-5D91-48A3-AD6D-45FBA980D106}" type="slidenum">
              <a:rPr lang="en-US" smtClean="0"/>
              <a:pPr/>
              <a:t>31</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license</a:t>
            </a:r>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xmlns="" val="2354422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p:cNvPr>
          <p:cNvPicPr>
            <a:picLocks noChangeAspect="1"/>
          </p:cNvPicPr>
          <p:nvPr/>
        </p:nvPicPr>
        <p:blipFill rotWithShape="1">
          <a:blip r:embed="rId8" cstate="print">
            <a:extLst>
              <a:ext uri="{28A0092B-C50C-407E-A947-70E740481C1C}">
                <a14:useLocalDpi xmlns:a14="http://schemas.microsoft.com/office/drawing/2010/main" xmlns=""/>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xmlns=""/>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xmlns=""/>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6">
            <a:hlinkClick r:id="rId6"/>
          </p:cNvPr>
          <p:cNvPicPr>
            <a:picLocks noChangeAspect="1" noChangeArrowheads="1"/>
          </p:cNvPicPr>
          <p:nvPr/>
        </p:nvPicPr>
        <p:blipFill>
          <a:blip r:embed="rId12" cstate="print">
            <a:extLst>
              <a:ext uri="{28A0092B-C50C-407E-A947-70E740481C1C}">
                <a14:useLocalDpi xmlns:a14="http://schemas.microsoft.com/office/drawing/2010/main" xmlns=""/>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xmlns="">
                <a:solidFill>
                  <a:srgbClr val="FFFFFF"/>
                </a:solidFill>
              </a14:hiddenFill>
            </a:ext>
          </a:extLst>
        </p:spPr>
      </p:pic>
      <p:pic>
        <p:nvPicPr>
          <p:cNvPr id="13" name="Picture 12">
            <a:hlinkClick r:id="rId7"/>
          </p:cNvPr>
          <p:cNvPicPr>
            <a:picLocks noChangeAspect="1"/>
          </p:cNvPicPr>
          <p:nvPr/>
        </p:nvPicPr>
        <p:blipFill>
          <a:blip r:embed="rId13" cstate="print">
            <a:extLst>
              <a:ext uri="{28A0092B-C50C-407E-A947-70E740481C1C}">
                <a14:useLocalDpi xmlns:a14="http://schemas.microsoft.com/office/drawing/2010/main" xmlns=""/>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xmlns=""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499340" y="5562600"/>
            <a:ext cx="8938472" cy="730969"/>
          </a:xfrm>
          <a:prstGeom prst="rect">
            <a:avLst/>
          </a:prstGeom>
          <a:noFill/>
          <a:ln>
            <a:noFill/>
          </a:ln>
        </p:spPr>
        <p:txBody>
          <a:bodyPr lIns="0" tIns="0" rIns="0" bIns="0" anchor="b" anchorCtr="0">
            <a:noAutofit/>
          </a:bodyPr>
          <a:lstStyle/>
          <a:p>
            <a:pPr marL="0" marR="0" lvl="0" indent="0" algn="ctr" rtl="0">
              <a:lnSpc>
                <a:spcPct val="95000"/>
              </a:lnSpc>
              <a:spcBef>
                <a:spcPts val="0"/>
              </a:spcBef>
              <a:spcAft>
                <a:spcPts val="0"/>
              </a:spcAft>
              <a:buClr>
                <a:srgbClr val="F3BE60"/>
              </a:buClr>
              <a:buSzPct val="25000"/>
              <a:buFont typeface="Calibri"/>
              <a:buNone/>
            </a:pPr>
            <a:r>
              <a:rPr lang="en-US" sz="5000" b="1" i="0" u="none" strike="noStrike" cap="none">
                <a:solidFill>
                  <a:srgbClr val="F3BE60"/>
                </a:solidFill>
                <a:latin typeface="Calibri"/>
                <a:ea typeface="Calibri"/>
                <a:cs typeface="Calibri"/>
                <a:sym typeface="Calibri"/>
              </a:rPr>
              <a:t>Fundamental Principles of OOP</a:t>
            </a:r>
          </a:p>
        </p:txBody>
      </p:sp>
      <p:pic>
        <p:nvPicPr>
          <p:cNvPr id="88" name="Shape 88"/>
          <p:cNvPicPr preferRelativeResize="0"/>
          <p:nvPr/>
        </p:nvPicPr>
        <p:blipFill rotWithShape="1">
          <a:blip r:embed="rId3">
            <a:alphaModFix/>
          </a:blip>
          <a:srcRect/>
          <a:stretch/>
        </p:blipFill>
        <p:spPr>
          <a:xfrm>
            <a:off x="3141650" y="990600"/>
            <a:ext cx="5905500" cy="417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marL="304747" marR="0" lvl="0" indent="-304747" algn="l" rtl="0">
              <a:lnSpc>
                <a:spcPct val="100000"/>
              </a:lnSpc>
              <a:spcBef>
                <a:spcPts val="0"/>
              </a:spcBef>
              <a:spcAft>
                <a:spcPts val="0"/>
              </a:spcAft>
              <a:buClr>
                <a:srgbClr val="F2B254"/>
              </a:buClr>
              <a:buSzPct val="100000"/>
              <a:buFont typeface="Noto Sans Symbols"/>
              <a:buChar char="▪"/>
            </a:pPr>
            <a:r>
              <a:rPr lang="en-US" sz="3400" b="0" i="0" u="none" strike="noStrike" cap="none" dirty="0">
                <a:solidFill>
                  <a:srgbClr val="92D050"/>
                </a:solidFill>
                <a:latin typeface="Calibri"/>
                <a:ea typeface="Calibri"/>
                <a:cs typeface="Calibri"/>
                <a:sym typeface="Calibri"/>
              </a:rPr>
              <a:t>Encapsulation</a:t>
            </a:r>
          </a:p>
          <a:p>
            <a:pPr marL="304747" marR="0" lvl="0" indent="-304747" algn="l" rtl="0">
              <a:lnSpc>
                <a:spcPct val="100000"/>
              </a:lnSpc>
              <a:spcBef>
                <a:spcPts val="0"/>
              </a:spcBef>
              <a:spcAft>
                <a:spcPts val="0"/>
              </a:spcAft>
              <a:buClr>
                <a:srgbClr val="F2B254"/>
              </a:buClr>
              <a:buSzPct val="100000"/>
              <a:buFont typeface="Noto Sans Symbols"/>
              <a:buChar char="▪"/>
            </a:pPr>
            <a:r>
              <a:rPr lang="en-US" sz="3400" b="0" i="0" u="none" strike="noStrike" cap="none" dirty="0">
                <a:solidFill>
                  <a:srgbClr val="F3CC5F"/>
                </a:solidFill>
                <a:latin typeface="Calibri"/>
                <a:ea typeface="Calibri"/>
                <a:cs typeface="Calibri"/>
                <a:sym typeface="Calibri"/>
              </a:rPr>
              <a:t>Inheritance</a:t>
            </a:r>
          </a:p>
          <a:p>
            <a:pPr marL="609493" marR="0" lvl="1" indent="-241192" algn="l" rtl="0">
              <a:lnSpc>
                <a:spcPct val="10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Inherit members from parent class</a:t>
            </a:r>
          </a:p>
          <a:p>
            <a:pPr marL="609493" marR="0" lvl="1" indent="-241192" algn="l" rtl="0">
              <a:lnSpc>
                <a:spcPct val="10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Inherit constructors from parent class</a:t>
            </a:r>
          </a:p>
          <a:p>
            <a:pPr marL="304747" marR="0" lvl="0" indent="-241247" algn="l" rtl="0">
              <a:lnSpc>
                <a:spcPct val="100000"/>
              </a:lnSpc>
              <a:spcBef>
                <a:spcPts val="1200"/>
              </a:spcBef>
              <a:spcAft>
                <a:spcPts val="0"/>
              </a:spcAft>
              <a:buClr>
                <a:schemeClr val="accent1"/>
              </a:buClr>
              <a:buSzPct val="80000"/>
              <a:buFont typeface="Noto Sans Symbols"/>
              <a:buChar char="▪"/>
            </a:pPr>
            <a:r>
              <a:rPr lang="en-US" sz="3400" b="0" i="0" u="none" strike="noStrike" cap="none" dirty="0">
                <a:solidFill>
                  <a:schemeClr val="bg1">
                    <a:lumMod val="75000"/>
                  </a:schemeClr>
                </a:solidFill>
                <a:latin typeface="Calibri"/>
                <a:ea typeface="Calibri"/>
                <a:cs typeface="Calibri"/>
                <a:sym typeface="Calibri"/>
              </a:rPr>
              <a:t>Polymorphism</a:t>
            </a:r>
          </a:p>
          <a:p>
            <a:pPr marL="304747" marR="0" lvl="0" indent="-241247" algn="l" rtl="0">
              <a:lnSpc>
                <a:spcPct val="100000"/>
              </a:lnSpc>
              <a:spcBef>
                <a:spcPts val="1200"/>
              </a:spcBef>
              <a:spcAft>
                <a:spcPts val="0"/>
              </a:spcAft>
              <a:buClr>
                <a:schemeClr val="accent1"/>
              </a:buClr>
              <a:buSzPct val="80000"/>
              <a:buFont typeface="Noto Sans Symbols"/>
              <a:buChar char="▪"/>
            </a:pPr>
            <a:r>
              <a:rPr lang="en-US" sz="3400" b="0" i="0" u="none" strike="noStrike" cap="none" dirty="0">
                <a:solidFill>
                  <a:schemeClr val="bg1">
                    <a:lumMod val="75000"/>
                  </a:schemeClr>
                </a:solidFill>
                <a:latin typeface="Calibri"/>
                <a:ea typeface="Calibri"/>
                <a:cs typeface="Calibri"/>
                <a:sym typeface="Calibri"/>
              </a:rPr>
              <a:t>Abstraction</a:t>
            </a:r>
          </a:p>
          <a:p>
            <a:pPr marL="0" marR="0" lvl="0" indent="0" algn="l" rtl="0">
              <a:lnSpc>
                <a:spcPct val="100000"/>
              </a:lnSpc>
              <a:spcBef>
                <a:spcPts val="1200"/>
              </a:spcBef>
              <a:spcAft>
                <a:spcPts val="0"/>
              </a:spcAft>
              <a:buClr>
                <a:srgbClr val="F2B254"/>
              </a:buClr>
              <a:buSzPct val="25000"/>
              <a:buFont typeface="Noto Sans Symbols"/>
              <a:buNone/>
            </a:pPr>
            <a:endParaRPr sz="2800" b="0" i="0" u="none" strike="noStrike" cap="none" dirty="0">
              <a:solidFill>
                <a:srgbClr val="ECE9E2"/>
              </a:solidFill>
              <a:latin typeface="Calibri"/>
              <a:ea typeface="Calibri"/>
              <a:cs typeface="Calibri"/>
              <a:sym typeface="Calibri"/>
            </a:endParaRPr>
          </a:p>
        </p:txBody>
      </p:sp>
      <p:sp>
        <p:nvSpPr>
          <p:cNvPr id="94" name="Shape 94"/>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Fundamental Principles of OOP</a:t>
            </a:r>
          </a:p>
        </p:txBody>
      </p:sp>
      <p:sp>
        <p:nvSpPr>
          <p:cNvPr id="95" name="Shape 95"/>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5</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p:cNvPicPr preferRelativeResize="0"/>
          <p:nvPr/>
        </p:nvPicPr>
        <p:blipFill rotWithShape="1">
          <a:blip r:embed="rId3">
            <a:alphaModFix/>
          </a:blip>
          <a:srcRect/>
          <a:stretch/>
        </p:blipFill>
        <p:spPr>
          <a:xfrm>
            <a:off x="2612283" y="685800"/>
            <a:ext cx="6606330" cy="4609704"/>
          </a:xfrm>
          <a:prstGeom prst="rect">
            <a:avLst/>
          </a:prstGeom>
          <a:noFill/>
          <a:ln>
            <a:noFill/>
          </a:ln>
        </p:spPr>
      </p:pic>
      <p:sp>
        <p:nvSpPr>
          <p:cNvPr id="107" name="Shape 107"/>
          <p:cNvSpPr txBox="1">
            <a:spLocks noGrp="1"/>
          </p:cNvSpPr>
          <p:nvPr>
            <p:ph type="title"/>
          </p:nvPr>
        </p:nvSpPr>
        <p:spPr>
          <a:xfrm>
            <a:off x="1446212" y="5656400"/>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a:solidFill>
                  <a:srgbClr val="F3BE60"/>
                </a:solidFill>
                <a:latin typeface="Calibri"/>
                <a:ea typeface="Calibri"/>
                <a:cs typeface="Calibri"/>
                <a:sym typeface="Calibri"/>
              </a:rPr>
              <a:t>Inheritance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7" name="Shape 127"/>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Types of Inheritance</a:t>
            </a:r>
          </a:p>
        </p:txBody>
      </p:sp>
      <p:grpSp>
        <p:nvGrpSpPr>
          <p:cNvPr id="27" name="Group 26"/>
          <p:cNvGrpSpPr/>
          <p:nvPr/>
        </p:nvGrpSpPr>
        <p:grpSpPr>
          <a:xfrm>
            <a:off x="819766" y="2874336"/>
            <a:ext cx="10549293" cy="1109328"/>
            <a:chOff x="879119" y="2236302"/>
            <a:chExt cx="10549293" cy="1109328"/>
          </a:xfrm>
        </p:grpSpPr>
        <p:sp>
          <p:nvSpPr>
            <p:cNvPr id="124" name="Shape 124"/>
            <p:cNvSpPr/>
            <p:nvPr/>
          </p:nvSpPr>
          <p:spPr>
            <a:xfrm flipH="1">
              <a:off x="7974911" y="2236302"/>
              <a:ext cx="3357588" cy="1109328"/>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25" name="Shape 125"/>
            <p:cNvSpPr/>
            <p:nvPr/>
          </p:nvSpPr>
          <p:spPr>
            <a:xfrm>
              <a:off x="879119" y="2404726"/>
              <a:ext cx="3357588" cy="804526"/>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28" name="Shape 128"/>
            <p:cNvSpPr txBox="1"/>
            <p:nvPr/>
          </p:nvSpPr>
          <p:spPr>
            <a:xfrm>
              <a:off x="881233" y="2549191"/>
              <a:ext cx="3512752" cy="519112"/>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derived class</a:t>
              </a:r>
            </a:p>
          </p:txBody>
        </p:sp>
        <p:sp>
          <p:nvSpPr>
            <p:cNvPr id="129" name="Shape 129"/>
            <p:cNvSpPr txBox="1"/>
            <p:nvPr/>
          </p:nvSpPr>
          <p:spPr>
            <a:xfrm>
              <a:off x="7915660" y="2278833"/>
              <a:ext cx="3512752" cy="954106"/>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dirty="0">
                  <a:solidFill>
                    <a:srgbClr val="ECE9E2"/>
                  </a:solidFill>
                  <a:latin typeface="Calibri"/>
                  <a:ea typeface="Calibri"/>
                  <a:cs typeface="Calibri"/>
                  <a:sym typeface="Calibri"/>
                </a:rPr>
                <a:t>base class /</a:t>
              </a:r>
            </a:p>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dirty="0">
                  <a:solidFill>
                    <a:srgbClr val="ECE9E2"/>
                  </a:solidFill>
                  <a:latin typeface="Calibri"/>
                  <a:ea typeface="Calibri"/>
                  <a:cs typeface="Calibri"/>
                  <a:sym typeface="Calibri"/>
                </a:rPr>
                <a:t>parent class</a:t>
              </a:r>
            </a:p>
          </p:txBody>
        </p:sp>
        <p:sp>
          <p:nvSpPr>
            <p:cNvPr id="130" name="Shape 130"/>
            <p:cNvSpPr txBox="1"/>
            <p:nvPr/>
          </p:nvSpPr>
          <p:spPr>
            <a:xfrm>
              <a:off x="4815551" y="2539667"/>
              <a:ext cx="2829245" cy="519112"/>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inherits</a:t>
              </a:r>
            </a:p>
          </p:txBody>
        </p:sp>
        <p:cxnSp>
          <p:nvCxnSpPr>
            <p:cNvPr id="141" name="Shape 141"/>
            <p:cNvCxnSpPr/>
            <p:nvPr/>
          </p:nvCxnSpPr>
          <p:spPr>
            <a:xfrm>
              <a:off x="4800737" y="2514600"/>
              <a:ext cx="2844059" cy="0"/>
            </a:xfrm>
            <a:prstGeom prst="straightConnector1">
              <a:avLst/>
            </a:prstGeom>
            <a:noFill/>
            <a:ln w="9525" cap="flat" cmpd="sng">
              <a:solidFill>
                <a:srgbClr val="ECE9E2"/>
              </a:solidFill>
              <a:prstDash val="solid"/>
              <a:round/>
              <a:headEnd type="none" w="med" len="med"/>
              <a:tailEnd type="none" w="med" len="med"/>
            </a:ln>
          </p:spPr>
        </p:cxnSp>
        <p:cxnSp>
          <p:nvCxnSpPr>
            <p:cNvPr id="142" name="Shape 142"/>
            <p:cNvCxnSpPr/>
            <p:nvPr/>
          </p:nvCxnSpPr>
          <p:spPr>
            <a:xfrm>
              <a:off x="4800737" y="3069266"/>
              <a:ext cx="2844059" cy="0"/>
            </a:xfrm>
            <a:prstGeom prst="straightConnector1">
              <a:avLst/>
            </a:prstGeom>
            <a:noFill/>
            <a:ln w="9525" cap="flat" cmpd="sng">
              <a:solidFill>
                <a:srgbClr val="ECE9E2"/>
              </a:solidFill>
              <a:prstDash val="solid"/>
              <a:round/>
              <a:headEnd type="none" w="med" len="med"/>
              <a:tailEnd type="none" w="med" len="med"/>
            </a:ln>
          </p:spPr>
        </p:cxnSp>
      </p:grpSp>
      <p:sp>
        <p:nvSpPr>
          <p:cNvPr id="143" name="Shape 143"/>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7</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7" name="Shape 127"/>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Types of Inheritance (2)</a:t>
            </a:r>
          </a:p>
        </p:txBody>
      </p:sp>
      <p:sp>
        <p:nvSpPr>
          <p:cNvPr id="136" name="Shape 136"/>
          <p:cNvSpPr txBox="1"/>
          <p:nvPr/>
        </p:nvSpPr>
        <p:spPr>
          <a:xfrm>
            <a:off x="7770812" y="3124200"/>
            <a:ext cx="3512752"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dirty="0">
                <a:solidFill>
                  <a:srgbClr val="ECE9E2"/>
                </a:solidFill>
                <a:latin typeface="Calibri"/>
                <a:ea typeface="Calibri"/>
                <a:cs typeface="Calibri"/>
                <a:sym typeface="Calibri"/>
              </a:rPr>
              <a:t>interface</a:t>
            </a:r>
          </a:p>
        </p:txBody>
      </p:sp>
      <p:grpSp>
        <p:nvGrpSpPr>
          <p:cNvPr id="27" name="Group 26"/>
          <p:cNvGrpSpPr/>
          <p:nvPr/>
        </p:nvGrpSpPr>
        <p:grpSpPr>
          <a:xfrm>
            <a:off x="1353370" y="3102937"/>
            <a:ext cx="9482085" cy="652126"/>
            <a:chOff x="1444120" y="3886200"/>
            <a:chExt cx="9482085" cy="652126"/>
          </a:xfrm>
        </p:grpSpPr>
        <p:sp>
          <p:nvSpPr>
            <p:cNvPr id="120" name="Shape 120"/>
            <p:cNvSpPr/>
            <p:nvPr/>
          </p:nvSpPr>
          <p:spPr>
            <a:xfrm>
              <a:off x="1444120" y="3886200"/>
              <a:ext cx="2341854" cy="652126"/>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22" name="Shape 122"/>
            <p:cNvSpPr/>
            <p:nvPr/>
          </p:nvSpPr>
          <p:spPr>
            <a:xfrm>
              <a:off x="8178057" y="3886200"/>
              <a:ext cx="2748148" cy="652126"/>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35" name="Shape 135"/>
            <p:cNvSpPr txBox="1"/>
            <p:nvPr/>
          </p:nvSpPr>
          <p:spPr>
            <a:xfrm>
              <a:off x="1677526" y="3938253"/>
              <a:ext cx="1920166"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class</a:t>
              </a:r>
            </a:p>
          </p:txBody>
        </p:sp>
        <p:sp>
          <p:nvSpPr>
            <p:cNvPr id="137" name="Shape 137"/>
            <p:cNvSpPr txBox="1"/>
            <p:nvPr/>
          </p:nvSpPr>
          <p:spPr>
            <a:xfrm>
              <a:off x="4815551" y="3943164"/>
              <a:ext cx="2829245"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implements</a:t>
              </a:r>
            </a:p>
          </p:txBody>
        </p:sp>
        <p:cxnSp>
          <p:nvCxnSpPr>
            <p:cNvPr id="139" name="Shape 139"/>
            <p:cNvCxnSpPr/>
            <p:nvPr/>
          </p:nvCxnSpPr>
          <p:spPr>
            <a:xfrm>
              <a:off x="4815551" y="3931903"/>
              <a:ext cx="2844059" cy="0"/>
            </a:xfrm>
            <a:prstGeom prst="straightConnector1">
              <a:avLst/>
            </a:prstGeom>
            <a:noFill/>
            <a:ln w="9525" cap="flat" cmpd="sng">
              <a:solidFill>
                <a:srgbClr val="ECE9E2"/>
              </a:solidFill>
              <a:prstDash val="solid"/>
              <a:round/>
              <a:headEnd type="none" w="med" len="med"/>
              <a:tailEnd type="none" w="med" len="med"/>
            </a:ln>
          </p:spPr>
        </p:cxnSp>
        <p:cxnSp>
          <p:nvCxnSpPr>
            <p:cNvPr id="140" name="Shape 140"/>
            <p:cNvCxnSpPr/>
            <p:nvPr/>
          </p:nvCxnSpPr>
          <p:spPr>
            <a:xfrm>
              <a:off x="4815551" y="4495800"/>
              <a:ext cx="2844059" cy="0"/>
            </a:xfrm>
            <a:prstGeom prst="straightConnector1">
              <a:avLst/>
            </a:prstGeom>
            <a:noFill/>
            <a:ln w="9525" cap="flat" cmpd="sng">
              <a:solidFill>
                <a:srgbClr val="ECE9E2"/>
              </a:solidFill>
              <a:prstDash val="solid"/>
              <a:round/>
              <a:headEnd type="none" w="med" len="med"/>
              <a:tailEnd type="none" w="med" len="med"/>
            </a:ln>
          </p:spPr>
        </p:cxnSp>
      </p:grpSp>
      <p:sp>
        <p:nvSpPr>
          <p:cNvPr id="143" name="Shape 143"/>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8</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7" name="Shape 127"/>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Types of Inheritance (3)</a:t>
            </a:r>
          </a:p>
        </p:txBody>
      </p:sp>
      <p:grpSp>
        <p:nvGrpSpPr>
          <p:cNvPr id="26" name="Group 25"/>
          <p:cNvGrpSpPr/>
          <p:nvPr/>
        </p:nvGrpSpPr>
        <p:grpSpPr>
          <a:xfrm>
            <a:off x="795888" y="3064836"/>
            <a:ext cx="10597049" cy="728328"/>
            <a:chOff x="789041" y="5139071"/>
            <a:chExt cx="10597049" cy="728328"/>
          </a:xfrm>
        </p:grpSpPr>
        <p:sp>
          <p:nvSpPr>
            <p:cNvPr id="121" name="Shape 121"/>
            <p:cNvSpPr/>
            <p:nvPr/>
          </p:nvSpPr>
          <p:spPr>
            <a:xfrm>
              <a:off x="789041" y="5139071"/>
              <a:ext cx="3604946" cy="728328"/>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23" name="Shape 123"/>
            <p:cNvSpPr/>
            <p:nvPr/>
          </p:nvSpPr>
          <p:spPr>
            <a:xfrm>
              <a:off x="7972795" y="5139071"/>
              <a:ext cx="3356160" cy="728328"/>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31" name="Shape 131"/>
            <p:cNvSpPr txBox="1"/>
            <p:nvPr/>
          </p:nvSpPr>
          <p:spPr>
            <a:xfrm>
              <a:off x="789041" y="5224798"/>
              <a:ext cx="3604946"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dirty="0">
                  <a:solidFill>
                    <a:srgbClr val="ECE9E2"/>
                  </a:solidFill>
                  <a:latin typeface="Calibri"/>
                  <a:ea typeface="Calibri"/>
                  <a:cs typeface="Calibri"/>
                  <a:sym typeface="Calibri"/>
                </a:rPr>
                <a:t>derived interface</a:t>
              </a:r>
            </a:p>
          </p:txBody>
        </p:sp>
        <p:sp>
          <p:nvSpPr>
            <p:cNvPr id="132" name="Shape 132"/>
            <p:cNvSpPr txBox="1"/>
            <p:nvPr/>
          </p:nvSpPr>
          <p:spPr>
            <a:xfrm>
              <a:off x="7873338" y="5231482"/>
              <a:ext cx="3512752"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base interface</a:t>
              </a:r>
            </a:p>
          </p:txBody>
        </p:sp>
        <p:sp>
          <p:nvSpPr>
            <p:cNvPr id="133" name="Shape 133"/>
            <p:cNvSpPr txBox="1"/>
            <p:nvPr/>
          </p:nvSpPr>
          <p:spPr>
            <a:xfrm>
              <a:off x="4815551" y="5229707"/>
              <a:ext cx="2844059"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extends</a:t>
              </a:r>
            </a:p>
          </p:txBody>
        </p:sp>
        <p:cxnSp>
          <p:nvCxnSpPr>
            <p:cNvPr id="134" name="Shape 134"/>
            <p:cNvCxnSpPr/>
            <p:nvPr/>
          </p:nvCxnSpPr>
          <p:spPr>
            <a:xfrm>
              <a:off x="4815551" y="5218446"/>
              <a:ext cx="2844059" cy="0"/>
            </a:xfrm>
            <a:prstGeom prst="straightConnector1">
              <a:avLst/>
            </a:prstGeom>
            <a:noFill/>
            <a:ln w="9525" cap="flat" cmpd="sng">
              <a:solidFill>
                <a:srgbClr val="ECE9E2"/>
              </a:solidFill>
              <a:prstDash val="solid"/>
              <a:round/>
              <a:headEnd type="none" w="med" len="med"/>
              <a:tailEnd type="none" w="med" len="med"/>
            </a:ln>
          </p:spPr>
        </p:cxnSp>
        <p:cxnSp>
          <p:nvCxnSpPr>
            <p:cNvPr id="138" name="Shape 138"/>
            <p:cNvCxnSpPr/>
            <p:nvPr/>
          </p:nvCxnSpPr>
          <p:spPr>
            <a:xfrm>
              <a:off x="4815551" y="5773112"/>
              <a:ext cx="2844059" cy="0"/>
            </a:xfrm>
            <a:prstGeom prst="straightConnector1">
              <a:avLst/>
            </a:prstGeom>
            <a:noFill/>
            <a:ln w="9525" cap="flat" cmpd="sng">
              <a:solidFill>
                <a:srgbClr val="ECE9E2"/>
              </a:solidFill>
              <a:prstDash val="solid"/>
              <a:round/>
              <a:headEnd type="none" w="med" len="med"/>
              <a:tailEnd type="none" w="med" len="med"/>
            </a:ln>
          </p:spPr>
        </p:cxnSp>
      </p:grpSp>
      <p:sp>
        <p:nvSpPr>
          <p:cNvPr id="143" name="Shape 143"/>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9</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oftUni 16x9">
  <a:themeElements>
    <a:clrScheme name="SoftUni Color The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1273</Words>
  <Application>Microsoft Office PowerPoint</Application>
  <PresentationFormat>Custom</PresentationFormat>
  <Paragraphs>256</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SoftUni 16x9</vt:lpstr>
      <vt:lpstr>Inheritance </vt:lpstr>
      <vt:lpstr>Table of Contents</vt:lpstr>
      <vt:lpstr>Questions</vt:lpstr>
      <vt:lpstr>Fundamental Principles of OOP</vt:lpstr>
      <vt:lpstr>Fundamental Principles of OOP</vt:lpstr>
      <vt:lpstr>Inheritance</vt:lpstr>
      <vt:lpstr>Types of Inheritance</vt:lpstr>
      <vt:lpstr>Types of Inheritance (2)</vt:lpstr>
      <vt:lpstr>Types of Inheritance (3)</vt:lpstr>
      <vt:lpstr>Inheritance – Benefits</vt:lpstr>
      <vt:lpstr>Examples - Incorrect</vt:lpstr>
      <vt:lpstr>Examples - Correct</vt:lpstr>
      <vt:lpstr>How to Define Inheritance?</vt:lpstr>
      <vt:lpstr>How to Define Inheritance? (2)</vt:lpstr>
      <vt:lpstr>Exercises in Class</vt:lpstr>
      <vt:lpstr>Inaccessible Members</vt:lpstr>
      <vt:lpstr>Inheritance – Example</vt:lpstr>
      <vt:lpstr>Class Hierarchies</vt:lpstr>
      <vt:lpstr>Simple Inheritance </vt:lpstr>
      <vt:lpstr>Access Modifiers in Java</vt:lpstr>
      <vt:lpstr>Inheritance: Important Aspects</vt:lpstr>
      <vt:lpstr>Inheritance: Important Aspects (2)</vt:lpstr>
      <vt:lpstr>Inheritance: Features</vt:lpstr>
      <vt:lpstr>Inheritance: Features (2)</vt:lpstr>
      <vt:lpstr>Exercises in Class</vt:lpstr>
      <vt:lpstr>Inheritance Hierarchies</vt:lpstr>
      <vt:lpstr>UML Class Diagram – Example</vt:lpstr>
      <vt:lpstr>Class Diagrams in IntelliJ Idea</vt:lpstr>
      <vt:lpstr>Summary</vt:lpstr>
      <vt:lpstr>OOP – Encapsulation</vt:lpstr>
      <vt:lpstr>License</vt:lpstr>
      <vt:lpstr>Free Trainings @ Software University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dc:title>
  <cp:lastModifiedBy>Todor Ilchev</cp:lastModifiedBy>
  <cp:revision>22</cp:revision>
  <dcterms:modified xsi:type="dcterms:W3CDTF">2016-06-29T14:41:15Z</dcterms:modified>
</cp:coreProperties>
</file>