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394" r:id="rId3"/>
    <p:sldId id="523" r:id="rId4"/>
    <p:sldId id="734" r:id="rId5"/>
    <p:sldId id="707" r:id="rId6"/>
    <p:sldId id="708" r:id="rId7"/>
    <p:sldId id="735" r:id="rId8"/>
    <p:sldId id="736" r:id="rId9"/>
    <p:sldId id="737" r:id="rId10"/>
    <p:sldId id="744" r:id="rId11"/>
    <p:sldId id="745" r:id="rId12"/>
    <p:sldId id="747" r:id="rId13"/>
    <p:sldId id="749" r:id="rId14"/>
    <p:sldId id="748" r:id="rId15"/>
    <p:sldId id="746" r:id="rId16"/>
    <p:sldId id="750" r:id="rId17"/>
    <p:sldId id="751" r:id="rId18"/>
    <p:sldId id="753" r:id="rId19"/>
    <p:sldId id="755" r:id="rId20"/>
    <p:sldId id="756" r:id="rId21"/>
    <p:sldId id="754" r:id="rId22"/>
    <p:sldId id="591" r:id="rId23"/>
    <p:sldId id="757" r:id="rId24"/>
    <p:sldId id="758" r:id="rId25"/>
    <p:sldId id="75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79863" autoAdjust="0"/>
  </p:normalViewPr>
  <p:slideViewPr>
    <p:cSldViewPr>
      <p:cViewPr varScale="1">
        <p:scale>
          <a:sx n="62" d="100"/>
          <a:sy n="62" d="100"/>
        </p:scale>
        <p:origin x="-672" y="-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notesViewPr>
    <p:cSldViewPr showGuides="1">
      <p:cViewPr>
        <p:scale>
          <a:sx n="150" d="100"/>
          <a:sy n="150" d="100"/>
        </p:scale>
        <p:origin x="-618" y="132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2016-07-01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2016-07-01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they can be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subclassed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ability of a subclass to override a method allows a class to inherit from a </a:t>
            </a:r>
            <a:r>
              <a:rPr lang="en-US" dirty="0" err="1"/>
              <a:t>superclass</a:t>
            </a:r>
            <a:r>
              <a:rPr lang="en-US" dirty="0"/>
              <a:t> whose behavior is “close enough” and then to modify behavior as needed.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subclass within the same package as the instance's </a:t>
            </a:r>
            <a:r>
              <a:rPr lang="en-US" dirty="0" err="1"/>
              <a:t>superclass</a:t>
            </a:r>
            <a:r>
              <a:rPr lang="en-US" dirty="0"/>
              <a:t> can override any </a:t>
            </a:r>
            <a:r>
              <a:rPr lang="en-US" dirty="0" err="1"/>
              <a:t>superclass</a:t>
            </a:r>
            <a:r>
              <a:rPr lang="en-US" dirty="0"/>
              <a:t> method that is not declared private or final.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17043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277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99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00677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491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bg-BG" dirty="0" smtClean="0"/>
              <a:t> (</a:t>
            </a:r>
            <a:r>
              <a:rPr lang="en-US" dirty="0" smtClean="0"/>
              <a:t>look at View -&gt; Notes Page)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 smtClean="0"/>
              <a:t>    Vegetarian </a:t>
            </a:r>
            <a:r>
              <a:rPr lang="en-US" sz="1800" noProof="1"/>
              <a:t>babyDeer = new Deer</a:t>
            </a:r>
            <a:r>
              <a:rPr lang="en-US" sz="1800" noProof="1" smtClean="0"/>
              <a:t>();</a:t>
            </a:r>
          </a:p>
          <a:p>
            <a:r>
              <a:rPr lang="en-US" sz="1800" noProof="1"/>
              <a:t> </a:t>
            </a:r>
            <a:r>
              <a:rPr lang="en-US" sz="1800" noProof="1" smtClean="0"/>
              <a:t>   Vegetarian babyElephant  = new Elephant();</a:t>
            </a:r>
          </a:p>
          <a:p>
            <a:endParaRPr lang="en-US" sz="1800" noProof="1"/>
          </a:p>
          <a:p>
            <a:r>
              <a:rPr lang="nn-NO" sz="1800" noProof="1" smtClean="0"/>
              <a:t>    List&lt;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 smtClean="0"/>
              <a:t>    vegetarianAnimals.add(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 smtClean="0"/>
              <a:t>    vegetarianAnimals.add(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 smtClean="0"/>
              <a:t>}</a:t>
            </a:r>
            <a:endParaRPr lang="en-US" sz="1800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more specific object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method</a:t>
            </a: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basics-oop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0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9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804229" y="3886200"/>
            <a:ext cx="2064163" cy="22652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252057" y="3795395"/>
            <a:ext cx="132914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431262"/>
            <a:ext cx="3942044" cy="3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400" b="1" dirty="0" smtClean="0">
                <a:solidFill>
                  <a:srgbClr val="F6D18E"/>
                </a:solidFill>
                <a:ea typeface="+mj-ea"/>
                <a:cs typeface="+mj-cs"/>
              </a:rPr>
              <a:t>Polymorphism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6D18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</a:pPr>
            <a:r>
              <a:rPr lang="en-US" sz="3600" dirty="0" smtClean="0"/>
              <a:t>Abstract Classes, Abstract Methods, Override Methods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bg-BG" b="1" dirty="0"/>
          </a:p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dirty="0"/>
              <a:t>instead of: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Why Polymorphism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58170" y="1752600"/>
            <a:ext cx="8074842" cy="1524000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000000">
                  <a:lumMod val="0"/>
                  <a:lumOff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innerShdw blurRad="508000">
              <a:prstClr val="black"/>
            </a:innerShdw>
          </a:effectLst>
        </p:spPr>
        <p:txBody>
          <a:bodyPr rtlCol="0" anchor="ctr"/>
          <a:lstStyle/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bg-BG" dirty="0" err="1">
                <a:solidFill>
                  <a:srgbClr val="2C8C8C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bg-BG" dirty="0">
                <a:solidFill>
                  <a:srgbClr val="2C8C8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deer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5812" y="4495800"/>
            <a:ext cx="8077200" cy="1524000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000000">
                  <a:lumMod val="0"/>
                  <a:lumOff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innerShdw blurRad="508000">
              <a:prstClr val="black"/>
            </a:innerShdw>
          </a:effectLst>
        </p:spPr>
        <p:txBody>
          <a:bodyPr rtlCol="0" anchor="ctr"/>
          <a:lstStyle/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bg-BG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C8C8C"/>
                </a:solidFill>
                <a:latin typeface="Courier New" pitchFamily="49" charset="0"/>
                <a:cs typeface="Courier New" pitchFamily="49" charset="0"/>
              </a:rPr>
              <a:t>Deer</a:t>
            </a:r>
            <a:r>
              <a:rPr lang="bg-BG" dirty="0">
                <a:solidFill>
                  <a:srgbClr val="2C8C8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deer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bg-B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Abstract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tilchev\Desktop\abstract-shap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743" y="1521765"/>
            <a:ext cx="6891338" cy="3814471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innerShdw blurRad="635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6442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classes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cannot be instantiated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6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abstract 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may or may not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/>
              <a:t>include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abstract methods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</a:t>
            </a:r>
            <a:r>
              <a:rPr lang="bg-BG" noProof="1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69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7" lvl="1" indent="0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  <a:p>
            <a:pPr marL="377887" lvl="1" indent="0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3412" y="1981200"/>
            <a:ext cx="8379641" cy="2590800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000000">
                  <a:lumMod val="0"/>
                  <a:lumOff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innerShdw blurRad="508000">
              <a:prstClr val="black"/>
            </a:innerShdw>
          </a:effectLst>
        </p:spPr>
        <p:txBody>
          <a:bodyPr rtlCol="0" anchor="ctr"/>
          <a:lstStyle/>
          <a:p>
            <a:pPr lvl="1"/>
            <a:r>
              <a:rPr lang="en-US" sz="3600" b="1" dirty="0">
                <a:solidFill>
                  <a:srgbClr val="000080"/>
                </a:solidFill>
              </a:rPr>
              <a:t>public abstract class </a:t>
            </a:r>
            <a:r>
              <a:rPr lang="en-US" sz="3600" dirty="0" err="1">
                <a:solidFill>
                  <a:srgbClr val="2C8C8C"/>
                </a:solidFill>
              </a:rPr>
              <a:t>GraphicObject</a:t>
            </a:r>
            <a:r>
              <a:rPr lang="en-US" sz="3600" dirty="0">
                <a:solidFill>
                  <a:srgbClr val="2C8C8C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3600" b="1" dirty="0">
                <a:solidFill>
                  <a:schemeClr val="bg1"/>
                </a:solidFill>
              </a:rPr>
              <a:t>    </a:t>
            </a:r>
            <a:r>
              <a:rPr lang="en-US" sz="3600" b="1" dirty="0">
                <a:solidFill>
                  <a:srgbClr val="000080"/>
                </a:solidFill>
              </a:rPr>
              <a:t>abstract void </a:t>
            </a:r>
            <a:r>
              <a:rPr lang="en-US" sz="3600" dirty="0">
                <a:solidFill>
                  <a:schemeClr val="bg1"/>
                </a:solidFill>
              </a:rPr>
              <a:t>draw();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}</a:t>
            </a:r>
            <a:endParaRPr lang="en-US" sz="3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13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314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800" dirty="0"/>
              <a:t>They function as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sz="4800" dirty="0"/>
              <a:t>classes</a:t>
            </a: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800" dirty="0"/>
              <a:t> which can be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extended</a:t>
            </a: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 -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2565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Override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C:\Users\tilchev\Desktop\Difference between method overloading and overriding in Jav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156" y="1281114"/>
            <a:ext cx="7148512" cy="3965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68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argument list should be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exactly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the same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as that of the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method.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Methods -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664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access level cannot be more restrictive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/>
              <a:t>than</a:t>
            </a:r>
            <a:endParaRPr lang="bg-BG" sz="4400" dirty="0"/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 the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r>
              <a:rPr lang="en-US" sz="4400" dirty="0"/>
              <a:t> method's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access level</a:t>
            </a:r>
            <a:r>
              <a:rPr lang="en-US" sz="4400" dirty="0"/>
              <a:t>.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Methods – Rules</a:t>
            </a:r>
            <a:r>
              <a:rPr lang="bg-BG" noProof="1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664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/>
              <a:t>A method declared final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sz="4000" dirty="0"/>
              <a:t> be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r>
              <a:rPr lang="en-US" sz="4000" dirty="0"/>
              <a:t>.</a:t>
            </a:r>
            <a:endParaRPr lang="bg-BG" sz="4000" dirty="0"/>
          </a:p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Methods – Rules</a:t>
            </a:r>
            <a:r>
              <a:rPr lang="bg-BG" noProof="1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664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Polymorphism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Abstract Classes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Abstract Methods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Override Methods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26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A method declared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 be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overridden </a:t>
            </a:r>
            <a:r>
              <a:rPr lang="en-US" sz="4400" dirty="0"/>
              <a:t>but can be re-declared.</a:t>
            </a:r>
            <a:endParaRPr lang="bg-BG" sz="4400" dirty="0"/>
          </a:p>
          <a:p>
            <a:pPr lvl="1" algn="ctr">
              <a:lnSpc>
                <a:spcPct val="100000"/>
              </a:lnSpc>
              <a:spcAft>
                <a:spcPts val="4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Methods – Rules (</a:t>
            </a:r>
            <a:r>
              <a:rPr lang="bg-BG" noProof="1"/>
              <a:t>4</a:t>
            </a:r>
            <a:r>
              <a:rPr lang="en-US" noProof="1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51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Polymorphism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Abstract 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Abstract Methods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Override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340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16" name="Picture 15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sp>
        <p:nvSpPr>
          <p:cNvPr id="17" name="Shape 514"/>
          <p:cNvSpPr txBox="1">
            <a:spLocks noGrp="1"/>
          </p:cNvSpPr>
          <p:nvPr>
            <p:ph type="body" idx="4294967295"/>
          </p:nvPr>
        </p:nvSpPr>
        <p:spPr>
          <a:xfrm>
            <a:off x="1529383" y="6400801"/>
            <a:ext cx="10482604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https://softuni.bg/java-basics-oop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84988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235442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#7332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820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tilchev\Desktop\c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838" y="1714500"/>
            <a:ext cx="386715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202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4000" dirty="0"/>
              <a:t> is the ability </a:t>
            </a:r>
            <a:endParaRPr lang="bg-BG" sz="4000" dirty="0"/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/>
              <a:t>to take on many forms</a:t>
            </a:r>
            <a:endParaRPr lang="bg-BG" sz="4000" dirty="0"/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99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(change)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some of the parent's methods</a:t>
            </a:r>
          </a:p>
          <a:p>
            <a:pPr lvl="1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1750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 -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2012" y="1981200"/>
            <a:ext cx="7924800" cy="3505200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000000">
                  <a:lumMod val="0"/>
                  <a:lumOff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innerShdw blurRad="508000">
              <a:prstClr val="black"/>
            </a:innerShdw>
          </a:effectLst>
        </p:spPr>
        <p:txBody>
          <a:bodyPr rtlCol="0" anchor="ctr"/>
          <a:lstStyle/>
          <a:p>
            <a:pPr lvl="1"/>
            <a:r>
              <a:rPr lang="en-US" b="1" dirty="0">
                <a:solidFill>
                  <a:srgbClr val="000080"/>
                </a:solidFill>
              </a:rPr>
              <a:t>public abstract class </a:t>
            </a:r>
            <a:r>
              <a:rPr lang="en-US" dirty="0">
                <a:solidFill>
                  <a:srgbClr val="2C8C8C"/>
                </a:solidFill>
              </a:rPr>
              <a:t>Animal </a:t>
            </a:r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>
                <a:solidFill>
                  <a:srgbClr val="2C8C8C"/>
                </a:solidFill>
              </a:rPr>
              <a:t>Deer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>
                <a:solidFill>
                  <a:srgbClr val="2C8C8C"/>
                </a:solidFill>
              </a:rPr>
              <a:t>Animal </a:t>
            </a:r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>
                <a:solidFill>
                  <a:srgbClr val="2C8C8C"/>
                </a:solidFill>
              </a:rPr>
              <a:t>Elephant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>
                <a:solidFill>
                  <a:srgbClr val="2C8C8C"/>
                </a:solidFill>
              </a:rPr>
              <a:t>Animal </a:t>
            </a:r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en-US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7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 – Example(2)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9171" y="3048000"/>
            <a:ext cx="7310482" cy="1524000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00000">
                <a:srgbClr val="000000">
                  <a:lumMod val="0"/>
                  <a:lumOff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innerShdw blurRad="508000">
              <a:prstClr val="black"/>
            </a:innerShdw>
          </a:effectLst>
        </p:spPr>
        <p:txBody>
          <a:bodyPr rtlCol="0" anchor="ctr"/>
          <a:lstStyle/>
          <a:p>
            <a:pPr lvl="1"/>
            <a:r>
              <a:rPr lang="en-US" sz="2800" dirty="0" smtClean="0">
                <a:solidFill>
                  <a:srgbClr val="2C8C8C"/>
                </a:solidFill>
              </a:rPr>
              <a:t>Animal </a:t>
            </a:r>
            <a:r>
              <a:rPr lang="en-US" sz="2800" dirty="0" err="1">
                <a:solidFill>
                  <a:schemeClr val="bg1"/>
                </a:solidFill>
              </a:rPr>
              <a:t>babyDeer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new </a:t>
            </a:r>
            <a:r>
              <a:rPr lang="en-US" sz="2800" dirty="0">
                <a:solidFill>
                  <a:srgbClr val="2C8C8C"/>
                </a:solidFill>
              </a:rPr>
              <a:t>Deer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rgbClr val="2C8C8C"/>
                </a:solidFill>
              </a:rPr>
              <a:t> Animal </a:t>
            </a:r>
            <a:r>
              <a:rPr lang="en-US" sz="2800" dirty="0" err="1">
                <a:solidFill>
                  <a:schemeClr val="bg1"/>
                </a:solidFill>
              </a:rPr>
              <a:t>babyElephant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new </a:t>
            </a:r>
            <a:r>
              <a:rPr lang="en-US" sz="2800" dirty="0">
                <a:solidFill>
                  <a:srgbClr val="2C8C8C"/>
                </a:solidFill>
              </a:rPr>
              <a:t>Elephant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37612" y="1600200"/>
            <a:ext cx="2971800" cy="1521481"/>
          </a:xfrm>
          <a:prstGeom prst="wedgeRoundRectCallout">
            <a:avLst>
              <a:gd name="adj1" fmla="val -64416"/>
              <a:gd name="adj2" fmla="val 8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Creating instance of Deer as Vegetarian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1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mix different data </a:t>
            </a:r>
            <a:r>
              <a:rPr lang="en-US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types 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the same collection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Why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3560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913</Words>
  <Application>Microsoft Office PowerPoint</Application>
  <PresentationFormat>Custom</PresentationFormat>
  <Paragraphs>179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 16x9</vt:lpstr>
      <vt:lpstr>Slide 1</vt:lpstr>
      <vt:lpstr>Table of Contents</vt:lpstr>
      <vt:lpstr>Questions</vt:lpstr>
      <vt:lpstr>Polymorphism</vt:lpstr>
      <vt:lpstr>Polymorphism</vt:lpstr>
      <vt:lpstr>Polymorphism Usage</vt:lpstr>
      <vt:lpstr>Polymorphism Usage - Example</vt:lpstr>
      <vt:lpstr>Polymorphism Usage – Example(2)</vt:lpstr>
      <vt:lpstr>Why Polymorphism</vt:lpstr>
      <vt:lpstr>Why Polymorphism</vt:lpstr>
      <vt:lpstr>Abstract Classes</vt:lpstr>
      <vt:lpstr>Abstract Classes</vt:lpstr>
      <vt:lpstr>Abstract Classes (2)</vt:lpstr>
      <vt:lpstr>Abstract Methods</vt:lpstr>
      <vt:lpstr>Abstract Classes - Purpose</vt:lpstr>
      <vt:lpstr>Override Methods</vt:lpstr>
      <vt:lpstr>Overriding Methods - Rules</vt:lpstr>
      <vt:lpstr>Overriding Methods – Rules (2)</vt:lpstr>
      <vt:lpstr>Overriding Methods – Rules (3)</vt:lpstr>
      <vt:lpstr>Overriding Methods – Rules (4)</vt:lpstr>
      <vt:lpstr>Summary</vt:lpstr>
      <vt:lpstr>Polymorphism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Java OOP  Course</dc:subject>
  <dc:creator/>
  <cp:keywords>Java, OOP, Basics,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2016-07-01T09:36:17Z</dcterms:modified>
  <cp:category>programming, software engineering, Java, OOP Basics,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