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31"/>
  </p:notesMasterIdLst>
  <p:handoutMasterIdLst>
    <p:handoutMasterId r:id="rId32"/>
  </p:handoutMasterIdLst>
  <p:sldIdLst>
    <p:sldId id="511" r:id="rId3"/>
    <p:sldId id="423" r:id="rId4"/>
    <p:sldId id="538" r:id="rId5"/>
    <p:sldId id="541" r:id="rId6"/>
    <p:sldId id="542" r:id="rId7"/>
    <p:sldId id="562" r:id="rId8"/>
    <p:sldId id="548" r:id="rId9"/>
    <p:sldId id="555" r:id="rId10"/>
    <p:sldId id="545" r:id="rId11"/>
    <p:sldId id="544" r:id="rId12"/>
    <p:sldId id="546" r:id="rId13"/>
    <p:sldId id="547" r:id="rId14"/>
    <p:sldId id="549" r:id="rId15"/>
    <p:sldId id="550" r:id="rId16"/>
    <p:sldId id="551" r:id="rId17"/>
    <p:sldId id="552" r:id="rId18"/>
    <p:sldId id="554" r:id="rId19"/>
    <p:sldId id="556" r:id="rId20"/>
    <p:sldId id="553" r:id="rId21"/>
    <p:sldId id="560" r:id="rId22"/>
    <p:sldId id="561" r:id="rId23"/>
    <p:sldId id="557" r:id="rId24"/>
    <p:sldId id="558" r:id="rId25"/>
    <p:sldId id="559" r:id="rId26"/>
    <p:sldId id="421" r:id="rId27"/>
    <p:sldId id="539" r:id="rId28"/>
    <p:sldId id="508" r:id="rId29"/>
    <p:sldId id="509" r:id="rId3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56E54FE-9564-4107-AD0A-624CDA57D888}">
          <p14:sldIdLst>
            <p14:sldId id="511"/>
            <p14:sldId id="423"/>
            <p14:sldId id="538"/>
          </p14:sldIdLst>
        </p14:section>
        <p14:section name="Varargs" id="{2B1207B3-F4C8-4E42-AFCB-85846E80A731}">
          <p14:sldIdLst>
            <p14:sldId id="541"/>
            <p14:sldId id="542"/>
            <p14:sldId id="562"/>
            <p14:sldId id="548"/>
            <p14:sldId id="555"/>
            <p14:sldId id="545"/>
            <p14:sldId id="544"/>
            <p14:sldId id="546"/>
            <p14:sldId id="547"/>
            <p14:sldId id="549"/>
            <p14:sldId id="550"/>
            <p14:sldId id="551"/>
            <p14:sldId id="552"/>
            <p14:sldId id="554"/>
            <p14:sldId id="556"/>
            <p14:sldId id="553"/>
            <p14:sldId id="560"/>
            <p14:sldId id="561"/>
            <p14:sldId id="557"/>
            <p14:sldId id="558"/>
            <p14:sldId id="559"/>
            <p14:sldId id="421"/>
            <p14:sldId id="539"/>
            <p14:sldId id="508"/>
            <p14:sldId id="5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3121"/>
    <a:srgbClr val="301301"/>
    <a:srgbClr val="2F1200"/>
    <a:srgbClr val="321300"/>
    <a:srgbClr val="F3BE60"/>
    <a:srgbClr val="663606"/>
    <a:srgbClr val="F9F0AB"/>
    <a:srgbClr val="F9E6AB"/>
    <a:srgbClr val="F9FAAB"/>
    <a:srgbClr val="76769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434" autoAdjust="0"/>
  </p:normalViewPr>
  <p:slideViewPr>
    <p:cSldViewPr>
      <p:cViewPr varScale="1">
        <p:scale>
          <a:sx n="74" d="100"/>
          <a:sy n="74" d="100"/>
        </p:scale>
        <p:origin x="36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25" d="100"/>
          <a:sy n="125" d="100"/>
        </p:scale>
        <p:origin x="1088" y="-64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3/21/2017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6549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752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45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87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99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0537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64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404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406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30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759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070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5198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4727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40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6221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989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236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450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795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57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01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0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10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34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381A-FFC9-41C1-AE93-640D0EA4DB19}" type="datetime1">
              <a:rPr lang="en-US" smtClean="0"/>
              <a:pPr/>
              <a:t>3/21/2017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27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2EAB7-764A-40FB-8F74-57FA0DA8A99D}" type="datetime1">
              <a:rPr lang="en-US" smtClean="0"/>
              <a:pPr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hyperlink" Target="http://www.infragistics.com/" TargetMode="External"/><Relationship Id="rId18" Type="http://schemas.openxmlformats.org/officeDocument/2006/relationships/image" Target="../media/image25.png"/><Relationship Id="rId3" Type="http://schemas.openxmlformats.org/officeDocument/2006/relationships/hyperlink" Target="http://www.luxoft.com/" TargetMode="External"/><Relationship Id="rId21" Type="http://schemas.openxmlformats.org/officeDocument/2006/relationships/hyperlink" Target="https://softuni.bg/java-advanced-oop" TargetMode="External"/><Relationship Id="rId7" Type="http://schemas.openxmlformats.org/officeDocument/2006/relationships/hyperlink" Target="http://smartit.bg/" TargetMode="External"/><Relationship Id="rId12" Type="http://schemas.openxmlformats.org/officeDocument/2006/relationships/image" Target="../media/image22.png"/><Relationship Id="rId17" Type="http://schemas.openxmlformats.org/officeDocument/2006/relationships/hyperlink" Target="http://www.superhosting.bg/" TargetMode="External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24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11" Type="http://schemas.openxmlformats.org/officeDocument/2006/relationships/hyperlink" Target="http://www.indeavr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netpeak.bg/" TargetMode="External"/><Relationship Id="rId10" Type="http://schemas.openxmlformats.org/officeDocument/2006/relationships/image" Target="../media/image21.png"/><Relationship Id="rId19" Type="http://schemas.openxmlformats.org/officeDocument/2006/relationships/hyperlink" Target="http://www.telenor.bg/" TargetMode="External"/><Relationship Id="rId4" Type="http://schemas.openxmlformats.org/officeDocument/2006/relationships/image" Target="../media/image18.png"/><Relationship Id="rId9" Type="http://schemas.openxmlformats.org/officeDocument/2006/relationships/hyperlink" Target="http://www.softwaregroup-bg.com/" TargetMode="External"/><Relationship Id="rId1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159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intro-java-book/" TargetMode="Externa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656012" y="1065832"/>
            <a:ext cx="8215099" cy="11715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ct val="25000"/>
              <a:buFont typeface="Calibri"/>
              <a:buNone/>
            </a:pPr>
            <a:r>
              <a:rPr lang="en-US" sz="5400" b="1" i="0" u="none" strike="noStrike" cap="none" dirty="0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rPr>
              <a:t>Iterators and Comparators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760412" y="4348942"/>
            <a:ext cx="3187613" cy="525134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b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2800" b="1" i="0" u="none" strike="noStrike" cap="non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rPr>
              <a:t>SoftUni Team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4"/>
          </p:nvPr>
        </p:nvSpPr>
        <p:spPr>
          <a:xfrm>
            <a:off x="760412" y="4818841"/>
            <a:ext cx="3187614" cy="444343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2300" b="1" i="0" u="none" strike="noStrike" cap="non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rPr>
              <a:t>Technical Trainers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6"/>
          </p:nvPr>
        </p:nvSpPr>
        <p:spPr>
          <a:xfrm>
            <a:off x="760412" y="5263182"/>
            <a:ext cx="3187613" cy="36355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rPr>
              <a:t>Software University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7"/>
          </p:nvPr>
        </p:nvSpPr>
        <p:spPr>
          <a:xfrm>
            <a:off x="760412" y="5604346"/>
            <a:ext cx="3187613" cy="331233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1600" b="1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http://softuni.bg</a:t>
            </a:r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1983" y="2972633"/>
            <a:ext cx="2175525" cy="761163"/>
          </a:xfrm>
          <a:prstGeom prst="roundRect">
            <a:avLst>
              <a:gd name="adj" fmla="val 3940"/>
            </a:avLst>
          </a:prstGeom>
          <a:solidFill>
            <a:srgbClr val="231F20">
              <a:alpha val="49411"/>
            </a:srgbClr>
          </a:solidFill>
          <a:ln w="9525" cap="flat" cmpd="sng">
            <a:solidFill>
              <a:srgbClr val="C87D0E">
                <a:alpha val="49411"/>
              </a:srgbClr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61" name="Shape 61"/>
          <p:cNvPicPr preferRelativeResize="0"/>
          <p:nvPr/>
        </p:nvPicPr>
        <p:blipFill rotWithShape="1">
          <a:blip r:embed="rId5">
            <a:alphaModFix/>
          </a:blip>
          <a:srcRect l="-2033" t="-11972" r="-4042" b="1046"/>
          <a:stretch/>
        </p:blipFill>
        <p:spPr>
          <a:xfrm>
            <a:off x="825157" y="1887142"/>
            <a:ext cx="2172350" cy="795695"/>
          </a:xfrm>
          <a:prstGeom prst="roundRect">
            <a:avLst>
              <a:gd name="adj" fmla="val 3940"/>
            </a:avLst>
          </a:prstGeom>
          <a:solidFill>
            <a:srgbClr val="231F20">
              <a:alpha val="49411"/>
            </a:srgbClr>
          </a:solidFill>
          <a:ln w="9525" cap="flat" cmpd="sng">
            <a:solidFill>
              <a:srgbClr val="C87D0E">
                <a:alpha val="49411"/>
              </a:srgbClr>
            </a:solidFill>
            <a:prstDash val="solid"/>
            <a:round/>
            <a:headEnd type="none" w="med" len="med"/>
            <a:tailEnd type="none" w="med" len="med"/>
          </a:ln>
        </p:spPr>
      </p:pic>
      <p:grpSp>
        <p:nvGrpSpPr>
          <p:cNvPr id="2" name="Group 1"/>
          <p:cNvGrpSpPr/>
          <p:nvPr/>
        </p:nvGrpSpPr>
        <p:grpSpPr>
          <a:xfrm>
            <a:off x="3975440" y="3415153"/>
            <a:ext cx="2807014" cy="2354809"/>
            <a:chOff x="4261429" y="3796677"/>
            <a:chExt cx="2807014" cy="2354809"/>
          </a:xfrm>
        </p:grpSpPr>
        <p:pic>
          <p:nvPicPr>
            <p:cNvPr id="18" name="Picture 17" descr="http://softuni.b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261429" y="3886200"/>
              <a:ext cx="2064163" cy="2265286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 rot="576164">
              <a:off x="5679217" y="3796677"/>
              <a:ext cx="1389226" cy="667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2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Java OOP</a:t>
              </a:r>
            </a:p>
            <a:p>
              <a:pPr algn="ctr">
                <a:lnSpc>
                  <a:spcPct val="85000"/>
                </a:lnSpc>
              </a:pPr>
              <a:r>
                <a:rPr lang="en-US" sz="2200" b="1" spc="5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Advanced</a:t>
              </a:r>
              <a:endPara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151" y="3497179"/>
            <a:ext cx="24384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573" y="2682837"/>
            <a:ext cx="2441920" cy="244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82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oot interface </a:t>
            </a:r>
            <a:r>
              <a:rPr lang="en-US" dirty="0"/>
              <a:t>of the Java collection </a:t>
            </a:r>
            <a:r>
              <a:rPr lang="en-US" dirty="0" smtClean="0"/>
              <a:t>classes</a:t>
            </a:r>
          </a:p>
          <a:p>
            <a:r>
              <a:rPr lang="en-US" dirty="0"/>
              <a:t>A class that implements 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Iterable&lt;T&gt; </a:t>
            </a:r>
            <a:r>
              <a:rPr lang="en-US" dirty="0"/>
              <a:t>can be used with the new for-loop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Iterable&lt;T&gt;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765418" y="3351324"/>
            <a:ext cx="6657989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 list = new ArrayList();</a:t>
            </a:r>
          </a:p>
          <a:p>
            <a:pPr fontAlgn="base"/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for(Object o : list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//do something o;    </a:t>
            </a: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32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6369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GB" dirty="0"/>
              <a:t>Abstract methods</a:t>
            </a:r>
          </a:p>
          <a:p>
            <a:pPr lvl="1"/>
            <a:r>
              <a:rPr lang="en-GB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iterator()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GB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GB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dirty="0"/>
              <a:t>Default methods</a:t>
            </a:r>
          </a:p>
          <a:p>
            <a:pPr lvl="1"/>
            <a:r>
              <a:rPr lang="en-US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noProof="1" smtClean="0">
                <a:latin typeface="Consolas" panose="020B0609020204030204" pitchFamily="49" charset="0"/>
              </a:rPr>
              <a:t>(Consumer</a:t>
            </a:r>
            <a:r>
              <a:rPr lang="en-US" dirty="0" smtClean="0">
                <a:latin typeface="Consolas" panose="020B0609020204030204" pitchFamily="49" charset="0"/>
              </a:rPr>
              <a:t>&lt;? </a:t>
            </a:r>
            <a:r>
              <a:rPr lang="en-US" dirty="0">
                <a:latin typeface="Consolas" panose="020B0609020204030204" pitchFamily="49" charset="0"/>
              </a:rPr>
              <a:t>super T&gt; action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spliterator</a:t>
            </a:r>
            <a:r>
              <a:rPr lang="en-US" dirty="0" smtClean="0">
                <a:latin typeface="Consolas" panose="020B0609020204030204" pitchFamily="49" charset="0"/>
              </a:rPr>
              <a:t>() </a:t>
            </a:r>
            <a:r>
              <a:rPr lang="en-US" sz="3400" dirty="0"/>
              <a:t>- used for parallel programming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Iterable&lt;T&gt; Methods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763829" y="2743200"/>
            <a:ext cx="665798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Iterable&lt;T&gt;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Iterator&lt;T&gt;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iterator();    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467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nables </a:t>
            </a:r>
            <a:r>
              <a:rPr lang="en-US" dirty="0"/>
              <a:t>you to cycle through a </a:t>
            </a:r>
            <a:r>
              <a:rPr lang="en-US" dirty="0" smtClean="0"/>
              <a:t>collection</a:t>
            </a:r>
          </a:p>
          <a:p>
            <a:r>
              <a:rPr lang="en-US" dirty="0" smtClean="0"/>
              <a:t>Nested class for </a:t>
            </a:r>
            <a:r>
              <a:rPr lang="en-US" b="1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Iterator&lt;T&gt;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Don't implement both </a:t>
            </a:r>
            <a:r>
              <a:rPr lang="en-US" b="1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Iterable&lt;T&gt; </a:t>
            </a:r>
            <a:r>
              <a:rPr lang="en-US" dirty="0" smtClean="0"/>
              <a:t>and </a:t>
            </a:r>
            <a:r>
              <a:rPr lang="en-US" b="1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Iterator&lt;T&gt; 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Iterator&lt;T&gt;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7159" y="2667000"/>
            <a:ext cx="10688999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class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Library&lt;T&gt;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implements </a:t>
            </a:r>
            <a:r>
              <a:rPr lang="en-US" sz="3400" b="1" noProof="1">
                <a:solidFill>
                  <a:srgbClr val="F3BE60"/>
                </a:solidFill>
                <a:latin typeface="+mj-lt"/>
                <a:ea typeface="+mj-ea"/>
                <a:cs typeface="+mj-cs"/>
              </a:rPr>
              <a:t>Iterable&lt;T&gt;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private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final class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LibIterator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implements </a:t>
            </a:r>
            <a:r>
              <a:rPr lang="en-US" sz="3400" b="1" noProof="1">
                <a:solidFill>
                  <a:srgbClr val="F3BE60"/>
                </a:solidFill>
                <a:latin typeface="+mj-lt"/>
                <a:ea typeface="+mj-ea"/>
                <a:cs typeface="+mj-cs"/>
              </a:rPr>
              <a:t>Iterator&lt;T&gt;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7159" y="5493540"/>
            <a:ext cx="1068899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MyClass implements Iterable&lt;T&gt;, Iterator&lt;T&gt; {}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805" y="5040777"/>
            <a:ext cx="1397968" cy="13979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805" y="1430377"/>
            <a:ext cx="1240567" cy="156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817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 smtClean="0"/>
              <a:t>Create a class Library, which implements </a:t>
            </a:r>
            <a:r>
              <a:rPr lang="en-US" b="1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Iterable&lt;Book&gt;</a:t>
            </a:r>
          </a:p>
          <a:p>
            <a:r>
              <a:rPr lang="en-US" dirty="0" smtClean="0"/>
              <a:t>Create nested class </a:t>
            </a:r>
            <a:r>
              <a:rPr lang="en-US" dirty="0" err="1" smtClean="0"/>
              <a:t>LibIterator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which implements </a:t>
            </a:r>
            <a:r>
              <a:rPr lang="en-US" b="1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Iterator&lt;Book&gt;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Library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217612" y="3477663"/>
            <a:ext cx="4018284" cy="2868105"/>
            <a:chOff x="7770812" y="1876139"/>
            <a:chExt cx="3124200" cy="2868105"/>
          </a:xfrm>
        </p:grpSpPr>
        <p:grpSp>
          <p:nvGrpSpPr>
            <p:cNvPr id="6" name="Group 5"/>
            <p:cNvGrpSpPr/>
            <p:nvPr/>
          </p:nvGrpSpPr>
          <p:grpSpPr>
            <a:xfrm>
              <a:off x="7770812" y="1876139"/>
              <a:ext cx="3124200" cy="1528673"/>
              <a:chOff x="5226904" y="1466400"/>
              <a:chExt cx="3124200" cy="1528673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9190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&lt;&lt;Iterator&lt;Book&gt;&gt;&gt;</a:t>
                </a:r>
              </a:p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LibIterator</a:t>
                </a:r>
                <a:endParaRPr lang="en-US" sz="1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5226904" y="2396471"/>
                <a:ext cx="3124200" cy="5986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-counter: int</a:t>
                </a:r>
              </a:p>
            </p:txBody>
          </p:sp>
        </p:grp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7770812" y="3404812"/>
              <a:ext cx="3124200" cy="13394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+hasNext(): Boolean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+next(): Book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955406" y="3507248"/>
            <a:ext cx="5825417" cy="2138272"/>
            <a:chOff x="7770812" y="1876139"/>
            <a:chExt cx="3124200" cy="2138272"/>
          </a:xfrm>
        </p:grpSpPr>
        <p:grpSp>
          <p:nvGrpSpPr>
            <p:cNvPr id="12" name="Group 11"/>
            <p:cNvGrpSpPr/>
            <p:nvPr/>
          </p:nvGrpSpPr>
          <p:grpSpPr>
            <a:xfrm>
              <a:off x="7770812" y="1876139"/>
              <a:ext cx="3124200" cy="1528673"/>
              <a:chOff x="5226904" y="1466400"/>
              <a:chExt cx="3124200" cy="1528673"/>
            </a:xfrm>
          </p:grpSpPr>
          <p:sp>
            <p:nvSpPr>
              <p:cNvPr id="14" name="Rectangle 3"/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9190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&lt;&lt;Iterable&lt;Book&gt;&gt;&gt;</a:t>
                </a:r>
              </a:p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Library</a:t>
                </a:r>
                <a:endParaRPr lang="en-US" sz="1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" name="Rectangle 4"/>
              <p:cNvSpPr>
                <a:spLocks noChangeArrowheads="1"/>
              </p:cNvSpPr>
              <p:nvPr/>
            </p:nvSpPr>
            <p:spPr bwMode="auto">
              <a:xfrm>
                <a:off x="5226904" y="2396471"/>
                <a:ext cx="3124200" cy="5986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-books: Book[]</a:t>
                </a:r>
              </a:p>
            </p:txBody>
          </p:sp>
        </p:grp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7770812" y="3404812"/>
              <a:ext cx="3124200" cy="60959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+iterator(): Iterator&lt;Book&gt;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64954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7012" y="1143000"/>
            <a:ext cx="11692022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class Library&lt;Book&gt;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implements Iterable&lt;Book&gt;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private Book[] books;</a:t>
            </a:r>
          </a:p>
          <a:p>
            <a:pPr fontAlgn="base">
              <a:spcBef>
                <a:spcPts val="18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Library(Book... books)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this.books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 books;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  </a:t>
            </a:r>
          </a:p>
          <a:p>
            <a:pPr fontAlgn="base">
              <a:spcBef>
                <a:spcPts val="18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@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Override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Iterator&lt;Book&gt;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iterator()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new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LibIterator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TODO: Add nested iterator, look for it on next slide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557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Library (2)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48401" y="1219200"/>
            <a:ext cx="11692022" cy="50629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private final class</a:t>
            </a: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LibIterator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implements Iterator&lt;Book&gt;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private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counter = 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fontAlgn="base">
              <a:spcBef>
                <a:spcPts val="18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public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boolean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hasNext()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if(this.counter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 books.length)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return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true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return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false;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public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Book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next()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counter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++;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return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books[counter - 1];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169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84" y="5011645"/>
            <a:ext cx="9806728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 err="1" smtClean="0"/>
              <a:t>Iterable</a:t>
            </a:r>
            <a:r>
              <a:rPr lang="en-GB" dirty="0" smtClean="0"/>
              <a:t>&lt;T</a:t>
            </a:r>
            <a:r>
              <a:rPr lang="en-GB" dirty="0"/>
              <a:t>&gt; </a:t>
            </a:r>
            <a:r>
              <a:rPr lang="en-GB" dirty="0" smtClean="0"/>
              <a:t>and Iterator&lt;T</a:t>
            </a:r>
            <a:r>
              <a:rPr lang="en-GB" dirty="0"/>
              <a:t>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012084" y="5831062"/>
            <a:ext cx="9806728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435" y="914400"/>
            <a:ext cx="3524026" cy="36375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720305"/>
            <a:ext cx="3962392" cy="381000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12" y="2720305"/>
            <a:ext cx="4341654" cy="596721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08758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2588" y="5358500"/>
            <a:ext cx="10563648" cy="737501"/>
          </a:xfrm>
        </p:spPr>
        <p:txBody>
          <a:bodyPr/>
          <a:lstStyle/>
          <a:p>
            <a:r>
              <a:rPr lang="en-US" sz="4800" noProof="1" smtClean="0">
                <a:cs typeface="Consolas" panose="020B0609020204030204" pitchFamily="49" charset="0"/>
              </a:rPr>
              <a:t>Comparable&lt;T&gt; vs Comparator &lt;T&gt;</a:t>
            </a:r>
            <a:endParaRPr lang="en-US" sz="4800" noProof="1"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2" y="8382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5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37980" y="1290454"/>
            <a:ext cx="11028432" cy="22909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Comparator provides a way for you to provide custom comparison logic for types that you have no control </a:t>
            </a:r>
            <a:r>
              <a:rPr lang="en-US" dirty="0" smtClean="0"/>
              <a:t>over</a:t>
            </a:r>
          </a:p>
          <a:p>
            <a:r>
              <a:rPr lang="en-US" dirty="0"/>
              <a:t>Comparable allows you to specify how objects that you are implementing get </a:t>
            </a:r>
            <a:r>
              <a:rPr lang="en-US" dirty="0" smtClean="0"/>
              <a:t>compared</a:t>
            </a:r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 &lt;E&gt; vs Comparable &lt;E&gt;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537980" y="990601"/>
            <a:ext cx="11119032" cy="20574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912812" y="3733800"/>
          <a:ext cx="10287000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00600"/>
                <a:gridCol w="5486400"/>
              </a:tblGrid>
              <a:tr h="402702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Comparable </a:t>
                      </a:r>
                      <a:endParaRPr lang="en-GB" sz="24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Comparator</a:t>
                      </a:r>
                      <a:endParaRPr lang="en-GB" sz="24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64349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 sorting sequence</a:t>
                      </a:r>
                      <a:endParaRPr lang="en-GB" sz="4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sorting sequence</a:t>
                      </a:r>
                      <a:endParaRPr lang="en-US" sz="3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4349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affects the original class</a:t>
                      </a:r>
                      <a:endParaRPr lang="en-GB" sz="32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doesn't affect the original class</a:t>
                      </a:r>
                      <a:endParaRPr lang="en-GB" sz="32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4349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compareTo</a:t>
                      </a:r>
                      <a:r>
                        <a:rPr lang="en-GB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compare() method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577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you to specify how objects that you are implementing get compared.</a:t>
            </a:r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Comparable &lt;E&gt;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93712" y="2362200"/>
            <a:ext cx="11201400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Student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implements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Comparable&lt;Student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 {  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private String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name;  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private 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age;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@Override  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compareTo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(Student st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 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if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(this.age == st.age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}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else if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(this.age &gt; st.age)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return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} 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else if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(this.age &lt; st.age)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return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-1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}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7525921" y="3363819"/>
            <a:ext cx="4012399" cy="1144959"/>
          </a:xfrm>
          <a:prstGeom prst="wedgeRoundRectCallout">
            <a:avLst>
              <a:gd name="adj1" fmla="val -32108"/>
              <a:gd name="adj2" fmla="val -101212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 data type of compared object</a:t>
            </a:r>
          </a:p>
        </p:txBody>
      </p:sp>
    </p:spTree>
    <p:extLst>
      <p:ext uri="{BB962C8B-B14F-4D97-AF65-F5344CB8AC3E}">
        <p14:creationId xmlns:p14="http://schemas.microsoft.com/office/powerpoint/2010/main" val="3761203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noProof="1" smtClean="0"/>
              <a:t>Variable Arguments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Iterators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mtClean="0"/>
              <a:t>Iterator</a:t>
            </a:r>
            <a:endParaRPr lang="en-US" dirty="0"/>
          </a:p>
          <a:p>
            <a:pPr lvl="1"/>
            <a:r>
              <a:rPr lang="en-US" noProof="1" smtClean="0"/>
              <a:t>ListIterator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Comparators</a:t>
            </a:r>
            <a:endParaRPr lang="en-US" dirty="0"/>
          </a:p>
          <a:p>
            <a:pPr lvl="1"/>
            <a:r>
              <a:rPr lang="en-US" dirty="0"/>
              <a:t>Comparable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80390" y="1669964"/>
            <a:ext cx="3550750" cy="45784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212" y="914400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3844580"/>
            <a:ext cx="2441920" cy="244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2367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 smtClean="0"/>
              <a:t>Expand Book by implementing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Comparable&lt;Book&gt;</a:t>
            </a:r>
          </a:p>
          <a:p>
            <a:r>
              <a:rPr lang="en-US" dirty="0" smtClean="0"/>
              <a:t>Book have to be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compared by name</a:t>
            </a:r>
          </a:p>
          <a:p>
            <a:pPr lvl="1"/>
            <a:r>
              <a:rPr lang="en-US" dirty="0" smtClean="0"/>
              <a:t>When name is equal,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compare</a:t>
            </a:r>
            <a:r>
              <a:rPr lang="en-US" dirty="0" smtClean="0"/>
              <a:t> them by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year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Comparable Book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275012" y="3352800"/>
            <a:ext cx="4953000" cy="2971800"/>
            <a:chOff x="7770812" y="1418939"/>
            <a:chExt cx="3124200" cy="2971800"/>
          </a:xfrm>
        </p:grpSpPr>
        <p:grpSp>
          <p:nvGrpSpPr>
            <p:cNvPr id="6" name="Group 5"/>
            <p:cNvGrpSpPr/>
            <p:nvPr/>
          </p:nvGrpSpPr>
          <p:grpSpPr>
            <a:xfrm>
              <a:off x="7770812" y="1418939"/>
              <a:ext cx="3124200" cy="2366872"/>
              <a:chOff x="5226904" y="1009200"/>
              <a:chExt cx="3124200" cy="2366872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5226904" y="1009200"/>
                <a:ext cx="3124200" cy="101946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&lt;&lt;Comparable&lt;Book&gt;&gt;&gt;</a:t>
                </a:r>
              </a:p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Book</a:t>
                </a:r>
                <a:endParaRPr lang="en-US" sz="1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5226904" y="2028661"/>
                <a:ext cx="3124200" cy="134741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-title: String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-year: int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-authors: List&lt;String&gt;</a:t>
                </a:r>
              </a:p>
            </p:txBody>
          </p:sp>
        </p:grp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7770812" y="3785811"/>
              <a:ext cx="3124200" cy="60492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+compareTo(Book): 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02698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Comparable Book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55612" y="1143000"/>
            <a:ext cx="112776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int compareTo(Book book)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if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.getTitle().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compareTo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.getTitle())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== 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(this.getYear()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book.getYear())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else if (this.getYear()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book.getYear())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-1;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else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this.getTitle().compareTo(book.getTitle());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267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way for you to provide custom comparison logic for types that you have no control over</a:t>
            </a:r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Comparable &lt;E&gt;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93712" y="2438400"/>
            <a:ext cx="11201400" cy="32624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StudentComparator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implements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Comparator&lt;Student&gt;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{ 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@Override 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int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compare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(Student first, Student second) { 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if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(first.age == second.age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}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else if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(first.age &gt; second.age)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return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} 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return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-5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777281" y="5467511"/>
            <a:ext cx="5315543" cy="1030706"/>
          </a:xfrm>
          <a:prstGeom prst="wedgeRoundRectCallout">
            <a:avLst>
              <a:gd name="adj1" fmla="val -16601"/>
              <a:gd name="adj2" fmla="val -79521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negative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int, when second object is greater</a:t>
            </a: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6358103" y="5494293"/>
            <a:ext cx="5315543" cy="1030706"/>
          </a:xfrm>
          <a:prstGeom prst="wedgeRoundRectCallout">
            <a:avLst>
              <a:gd name="adj1" fmla="val 5587"/>
              <a:gd name="adj2" fmla="val -123236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positive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int, when current object is greater</a:t>
            </a:r>
          </a:p>
        </p:txBody>
      </p: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6399211" y="5467511"/>
            <a:ext cx="5315543" cy="1030706"/>
          </a:xfrm>
          <a:prstGeom prst="wedgeRoundRectCallout">
            <a:avLst>
              <a:gd name="adj1" fmla="val 11321"/>
              <a:gd name="adj2" fmla="val -121950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positive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int, when current object is greater</a:t>
            </a:r>
          </a:p>
        </p:txBody>
      </p:sp>
    </p:spTree>
    <p:extLst>
      <p:ext uri="{BB962C8B-B14F-4D97-AF65-F5344CB8AC3E}">
        <p14:creationId xmlns:p14="http://schemas.microsoft.com/office/powerpoint/2010/main" val="603922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Create a class, which can compare two </a:t>
            </a:r>
            <a:r>
              <a:rPr lang="en-US" dirty="0" smtClean="0"/>
              <a:t>books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your BookComparator to sort list of Books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Book Comparator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591966" y="2258681"/>
            <a:ext cx="5004892" cy="1825351"/>
            <a:chOff x="7770812" y="1876139"/>
            <a:chExt cx="3124200" cy="1825351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7770812" y="1876139"/>
              <a:ext cx="3124200" cy="919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&lt;&lt;Comparator&lt;Book&gt;&gt;&gt;</a:t>
              </a:r>
            </a:p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BookComparator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7770812" y="2790539"/>
              <a:ext cx="3124200" cy="91095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+compare(Book, Book):int </a:t>
              </a:r>
              <a:endParaRPr lang="en-US" sz="2800" b="1" noProof="1" smtClean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99228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Book Comparator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03212" y="1430953"/>
            <a:ext cx="115062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class BookComparator implements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Comparator&lt;Book&gt;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@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Override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public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compare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(Book first, Book second) {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if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(first.getTitle().compareTo(second.getTitle()) == 0) {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if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(first.getYear()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second.getYear())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else</a:t>
            </a: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if</a:t>
            </a: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(first.getYear()</a:t>
            </a:r>
            <a:r>
              <a:rPr lang="en-US" sz="1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</a:t>
            </a:r>
            <a:r>
              <a:rPr lang="en-US" sz="1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second.getYear())</a:t>
            </a:r>
            <a:r>
              <a:rPr lang="en-US" sz="1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-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0;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else {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first.getTitle().compareTo(second.getTitle());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3884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r>
              <a:rPr lang="en-US" dirty="0" smtClean="0"/>
              <a:t>Variable arguments</a:t>
            </a:r>
          </a:p>
          <a:p>
            <a:r>
              <a:rPr lang="en-US" dirty="0" smtClean="0"/>
              <a:t>Iterable&lt;T&gt; </a:t>
            </a:r>
          </a:p>
          <a:p>
            <a:r>
              <a:rPr lang="en-US" dirty="0" smtClean="0"/>
              <a:t>Iterator&lt;T&gt;</a:t>
            </a:r>
            <a:endParaRPr lang="en-US" dirty="0"/>
          </a:p>
          <a:p>
            <a:r>
              <a:rPr lang="en-US" dirty="0" smtClean="0"/>
              <a:t>Comparable&lt;T&gt;</a:t>
            </a:r>
          </a:p>
          <a:p>
            <a:r>
              <a:rPr lang="en-US" dirty="0" smtClean="0"/>
              <a:t>Comparator&lt;T&gt;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371600"/>
            <a:ext cx="6324600" cy="469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Iterators and Comparators</a:t>
            </a:r>
            <a:endParaRPr lang="en-US" dirty="0"/>
          </a:p>
        </p:txBody>
      </p:sp>
      <p:pic>
        <p:nvPicPr>
          <p:cNvPr id="14" name="Picture 13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488168" y="1225325"/>
            <a:ext cx="1922519" cy="854925"/>
          </a:xfrm>
          <a:prstGeom prst="roundRect">
            <a:avLst>
              <a:gd name="adj" fmla="val 3159"/>
            </a:avLst>
          </a:prstGeom>
        </p:spPr>
      </p:pic>
      <p:sp>
        <p:nvSpPr>
          <p:cNvPr id="16" name="Text Placeholder 2"/>
          <p:cNvSpPr txBox="1">
            <a:spLocks/>
          </p:cNvSpPr>
          <p:nvPr/>
        </p:nvSpPr>
        <p:spPr>
          <a:xfrm>
            <a:off x="1559701" y="6431478"/>
            <a:ext cx="10482604" cy="363552"/>
          </a:xfrm>
          <a:prstGeom prst="rect">
            <a:avLst/>
          </a:prstGeom>
        </p:spPr>
        <p:txBody>
          <a:bodyPr vert="horz" wrap="square" lIns="36000" tIns="36000" rIns="36000" bIns="36000" rtlCol="0">
            <a:sp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1"/>
              </a:rPr>
              <a:t>https://softuni.bg/java-advanced-oop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6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GB" sz="2000" dirty="0">
                <a:hlinkClick r:id="rId5"/>
              </a:rPr>
              <a:t>Fundamentals of Computer Programming with Java</a:t>
            </a:r>
            <a:r>
              <a:rPr lang="en-US" sz="2000" dirty="0"/>
              <a:t>" book </a:t>
            </a:r>
            <a:r>
              <a:rPr lang="en-US" sz="2000" noProof="1"/>
              <a:t>by Svetlin Nakov &amp; </a:t>
            </a:r>
            <a:r>
              <a:rPr lang="en-US" sz="2000" dirty="0"/>
              <a:t>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OOP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1588033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691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3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 smtClean="0"/>
              <a:t>#</a:t>
            </a:r>
            <a:r>
              <a:rPr lang="en-US" sz="9600" b="1" dirty="0" err="1" smtClean="0"/>
              <a:t>JavaOOP</a:t>
            </a:r>
            <a:r>
              <a:rPr lang="en-US" sz="9600" b="1" dirty="0" smtClean="0"/>
              <a:t>-Advanced</a:t>
            </a:r>
            <a:endParaRPr lang="en-US" sz="54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87880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llows </a:t>
            </a:r>
            <a:r>
              <a:rPr lang="en-US" dirty="0"/>
              <a:t>the method to accept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zero</a:t>
            </a:r>
            <a:r>
              <a:rPr lang="en-US" dirty="0"/>
              <a:t> 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multiple</a:t>
            </a:r>
            <a:r>
              <a:rPr lang="en-US" dirty="0" smtClean="0"/>
              <a:t> arguments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Arguments (</a:t>
            </a:r>
            <a:r>
              <a:rPr lang="en-US" dirty="0" err="1"/>
              <a:t>varargs</a:t>
            </a:r>
            <a:r>
              <a:rPr lang="en-US" dirty="0"/>
              <a:t>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84212" y="1981200"/>
            <a:ext cx="10820400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display(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String... values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  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System.out.println("display method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invoked");  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32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 {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fontAlgn="base"/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("first");</a:t>
            </a:r>
          </a:p>
          <a:p>
            <a:pPr fontAlgn="base"/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("multiple", "Strings");</a:t>
            </a: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0"/>
          <p:cNvSpPr>
            <a:spLocks noChangeArrowheads="1"/>
          </p:cNvSpPr>
          <p:nvPr/>
        </p:nvSpPr>
        <p:spPr bwMode="auto">
          <a:xfrm>
            <a:off x="7008812" y="3962400"/>
            <a:ext cx="3109800" cy="851953"/>
          </a:xfrm>
          <a:prstGeom prst="wedgeRoundRectCallout">
            <a:avLst>
              <a:gd name="adj1" fmla="val -43168"/>
              <a:gd name="adj2" fmla="val -219361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Ellipsis syntax</a:t>
            </a:r>
          </a:p>
        </p:txBody>
      </p:sp>
    </p:spTree>
    <p:extLst>
      <p:ext uri="{BB962C8B-B14F-4D97-AF65-F5344CB8AC3E}">
        <p14:creationId xmlns:p14="http://schemas.microsoft.com/office/powerpoint/2010/main" val="30473302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600" dirty="0"/>
              <a:t>There can be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only one</a:t>
            </a:r>
            <a:r>
              <a:rPr lang="en-US" sz="3600" dirty="0"/>
              <a:t> variable argument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in the method</a:t>
            </a:r>
            <a:r>
              <a:rPr lang="en-US" sz="3600" dirty="0"/>
              <a:t>.</a:t>
            </a:r>
          </a:p>
          <a:p>
            <a:r>
              <a:rPr lang="en-US" sz="3600" dirty="0"/>
              <a:t>Variable </a:t>
            </a:r>
            <a:r>
              <a:rPr lang="en-US" sz="3600" dirty="0" smtClean="0"/>
              <a:t>argument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must</a:t>
            </a:r>
            <a:r>
              <a:rPr lang="en-US" sz="3600" dirty="0"/>
              <a:t> be the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last argument</a:t>
            </a:r>
            <a:r>
              <a:rPr lang="en-US" sz="3600" dirty="0"/>
              <a:t>.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</a:t>
            </a:r>
            <a:r>
              <a:rPr lang="en-US" dirty="0" smtClean="0"/>
              <a:t>Arguments Rules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79412" y="2895600"/>
            <a:ext cx="11430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display(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num,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String... values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  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System.out.println("display method invoked");  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9412" y="4808538"/>
            <a:ext cx="11430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method(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String... a, int... b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{}//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Compile time error  </a:t>
            </a:r>
          </a:p>
          <a:p>
            <a:pPr fontAlgn="base"/>
            <a:endParaRPr lang="en-US" sz="14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int... a, String b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{}//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Compile time error 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4047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 smtClean="0"/>
              <a:t>Create a class Book, which have:</a:t>
            </a:r>
          </a:p>
          <a:p>
            <a:pPr lvl="1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Year</a:t>
            </a:r>
          </a:p>
          <a:p>
            <a:pPr lvl="1"/>
            <a:r>
              <a:rPr lang="en-US" dirty="0" smtClean="0"/>
              <a:t>Authors</a:t>
            </a:r>
          </a:p>
          <a:p>
            <a:r>
              <a:rPr lang="en-US" dirty="0" smtClean="0"/>
              <a:t>Use only one constructor for book</a:t>
            </a:r>
          </a:p>
          <a:p>
            <a:r>
              <a:rPr lang="en-US" dirty="0" smtClean="0"/>
              <a:t>Authors can be anonymous, </a:t>
            </a:r>
            <a:br>
              <a:rPr lang="en-US" dirty="0" smtClean="0"/>
            </a:br>
            <a:r>
              <a:rPr lang="en-US" dirty="0" smtClean="0"/>
              <a:t>one or many</a:t>
            </a:r>
          </a:p>
          <a:p>
            <a:endParaRPr lang="en-US" dirty="0" smtClean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Book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827823" y="1503688"/>
            <a:ext cx="4953000" cy="4668748"/>
            <a:chOff x="7770812" y="1876139"/>
            <a:chExt cx="3124200" cy="4668748"/>
          </a:xfrm>
        </p:grpSpPr>
        <p:grpSp>
          <p:nvGrpSpPr>
            <p:cNvPr id="6" name="Group 5"/>
            <p:cNvGrpSpPr/>
            <p:nvPr/>
          </p:nvGrpSpPr>
          <p:grpSpPr>
            <a:xfrm>
              <a:off x="7770812" y="1876139"/>
              <a:ext cx="3124200" cy="1909672"/>
              <a:chOff x="5226904" y="1466400"/>
              <a:chExt cx="3124200" cy="1909672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56226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Book</a:t>
                </a:r>
                <a:endParaRPr lang="en-US" sz="1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5226904" y="2028661"/>
                <a:ext cx="3124200" cy="134741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-title: String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-year: int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 smtClean="0">
                    <a:latin typeface="Consolas" panose="020B0609020204030204" pitchFamily="49" charset="0"/>
                  </a:rPr>
                  <a:t>-authors: List&lt;String&gt;</a:t>
                </a:r>
              </a:p>
            </p:txBody>
          </p:sp>
        </p:grp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7770812" y="3785811"/>
              <a:ext cx="3124200" cy="27590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-setTitle(String)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-setAuthors(String…)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-setYear(int)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</a:t>
              </a:r>
              <a:r>
                <a:rPr lang="en-US" sz="2800" b="1" noProof="1" smtClean="0">
                  <a:latin typeface="Consolas" panose="020B0609020204030204" pitchFamily="49" charset="0"/>
                </a:rPr>
                <a:t>getTitle():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latin typeface="Consolas" panose="020B0609020204030204" pitchFamily="49" charset="0"/>
                </a:rPr>
                <a:t>+getYear():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</a:t>
              </a:r>
              <a:r>
                <a:rPr lang="en-US" sz="2800" b="1" noProof="1" smtClean="0">
                  <a:latin typeface="Consolas" panose="020B0609020204030204" pitchFamily="49" charset="0"/>
                </a:rPr>
                <a:t>getAuthors(): List&lt;String&gt;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1591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7012" y="990600"/>
            <a:ext cx="11692022" cy="56938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//TODO: Add fields</a:t>
            </a:r>
          </a:p>
          <a:p>
            <a:pPr fontAlgn="base"/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(String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title, int year,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String... authors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this.setTitle(title);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this.setYear(year);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this.setAuthors(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authors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//TODO: Add all other getters and setters</a:t>
            </a: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private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void setAuthors(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String... authors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if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authors.length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== 0) {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this.authors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 new ArrayList&lt;String&gt;();</a:t>
            </a: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else {</a:t>
            </a: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this.authors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 new ArrayList&lt;&gt;(Arrays.asList(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authors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));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435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6" y="5275400"/>
            <a:ext cx="8938472" cy="820600"/>
          </a:xfrm>
        </p:spPr>
        <p:txBody>
          <a:bodyPr/>
          <a:lstStyle/>
          <a:p>
            <a:r>
              <a:rPr lang="en-US" noProof="1" smtClean="0">
                <a:cs typeface="Consolas" panose="020B0609020204030204" pitchFamily="49" charset="0"/>
              </a:rPr>
              <a:t>Iterable&lt;T&gt; and Iterator&lt;T&gt;</a:t>
            </a:r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777" y="1219200"/>
            <a:ext cx="5539271" cy="344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85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Inheritance</a:t>
            </a:r>
            <a:r>
              <a:rPr lang="en-US" dirty="0">
                <a:latin typeface="+mn-lt"/>
                <a:ea typeface="+mn-ea"/>
                <a:cs typeface="+mn-cs"/>
              </a:rPr>
              <a:t> leads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hierarchies</a:t>
            </a:r>
            <a:r>
              <a:rPr lang="en-US" dirty="0">
                <a:latin typeface="+mn-lt"/>
                <a:ea typeface="+mn-ea"/>
                <a:cs typeface="+mn-cs"/>
              </a:rPr>
              <a:t> of classes and/or interfaces in an application:</a:t>
            </a:r>
            <a:endParaRPr lang="bg-BG" dirty="0">
              <a:latin typeface="+mn-lt"/>
              <a:ea typeface="+mn-ea"/>
              <a:cs typeface="+mn-cs"/>
            </a:endParaRP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Collections Hierarchy</a:t>
            </a:r>
            <a:endParaRPr lang="bg-BG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8012" y="2817482"/>
            <a:ext cx="6843729" cy="3200400"/>
            <a:chOff x="2377039" y="2743200"/>
            <a:chExt cx="6843729" cy="3200400"/>
          </a:xfrm>
        </p:grpSpPr>
        <p:grpSp>
          <p:nvGrpSpPr>
            <p:cNvPr id="5" name="Group 4"/>
            <p:cNvGrpSpPr/>
            <p:nvPr/>
          </p:nvGrpSpPr>
          <p:grpSpPr>
            <a:xfrm>
              <a:off x="2377039" y="2743200"/>
              <a:ext cx="6843729" cy="3200400"/>
              <a:chOff x="2453239" y="2438400"/>
              <a:chExt cx="6843729" cy="320040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453239" y="2438400"/>
                <a:ext cx="6843729" cy="3200400"/>
                <a:chOff x="2453239" y="2438400"/>
                <a:chExt cx="6843729" cy="3200400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2453239" y="2438400"/>
                  <a:ext cx="6843729" cy="3200400"/>
                  <a:chOff x="1874533" y="2269206"/>
                  <a:chExt cx="5134134" cy="2845690"/>
                </a:xfrm>
              </p:grpSpPr>
              <p:sp>
                <p:nvSpPr>
                  <p:cNvPr id="2058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70082" y="2269206"/>
                    <a:ext cx="1717364" cy="384175"/>
                  </a:xfrm>
                  <a:prstGeom prst="roundRect">
                    <a:avLst/>
                  </a:prstGeom>
                  <a:solidFill>
                    <a:srgbClr val="B5DBE5">
                      <a:alpha val="14902"/>
                    </a:srgbClr>
                  </a:solidFill>
                  <a:ln w="38100" algn="ctr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lnSpc>
                        <a:spcPct val="95000"/>
                      </a:lnSpc>
                      <a:defRPr/>
                    </a:pPr>
                    <a:r>
                      <a:rPr lang="en-US" b="1" noProof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rPr>
                      <a:t>Iterable</a:t>
                    </a:r>
                    <a:endParaRPr lang="en-US" b="1" noProof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endParaRPr>
                  </a:p>
                </p:txBody>
              </p:sp>
              <p:sp>
                <p:nvSpPr>
                  <p:cNvPr id="2060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57113" y="3917666"/>
                    <a:ext cx="1351554" cy="384175"/>
                  </a:xfrm>
                  <a:prstGeom prst="roundRect">
                    <a:avLst/>
                  </a:prstGeom>
                  <a:solidFill>
                    <a:srgbClr val="B5DBE5">
                      <a:alpha val="14902"/>
                    </a:srgbClr>
                  </a:solidFill>
                  <a:ln w="38100" algn="ctr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lnSpc>
                        <a:spcPct val="95000"/>
                      </a:lnSpc>
                      <a:defRPr/>
                    </a:pPr>
                    <a:r>
                      <a:rPr lang="en-US" b="1" noProof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rPr>
                      <a:t>Queue</a:t>
                    </a:r>
                    <a:endParaRPr lang="en-US" b="1" noProof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endParaRPr>
                  </a:p>
                </p:txBody>
              </p:sp>
              <p:sp>
                <p:nvSpPr>
                  <p:cNvPr id="2061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70081" y="4730721"/>
                    <a:ext cx="1752599" cy="384175"/>
                  </a:xfrm>
                  <a:prstGeom prst="roundRect">
                    <a:avLst/>
                  </a:prstGeom>
                  <a:solidFill>
                    <a:srgbClr val="B5DBE5">
                      <a:alpha val="14902"/>
                    </a:srgbClr>
                  </a:solidFill>
                  <a:ln w="38100" algn="ctr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lnSpc>
                        <a:spcPct val="95000"/>
                      </a:lnSpc>
                      <a:defRPr/>
                    </a:pPr>
                    <a:r>
                      <a:rPr lang="en-US" b="1" noProof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rPr>
                      <a:t>SortedSet</a:t>
                    </a:r>
                    <a:endParaRPr lang="en-US" b="1" noProof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endParaRPr>
                  </a:p>
                </p:txBody>
              </p:sp>
              <p:sp>
                <p:nvSpPr>
                  <p:cNvPr id="2063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70081" y="3104094"/>
                    <a:ext cx="1752599" cy="384175"/>
                  </a:xfrm>
                  <a:prstGeom prst="roundRect">
                    <a:avLst/>
                  </a:prstGeom>
                  <a:solidFill>
                    <a:srgbClr val="B5DBE5">
                      <a:alpha val="14902"/>
                    </a:srgbClr>
                  </a:solidFill>
                  <a:ln w="38100" algn="ctr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lnSpc>
                        <a:spcPct val="95000"/>
                      </a:lnSpc>
                      <a:defRPr/>
                    </a:pPr>
                    <a:r>
                      <a:rPr lang="en-US" b="1" noProof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rPr>
                      <a:t>Collection</a:t>
                    </a:r>
                    <a:endParaRPr lang="en-US" b="1" noProof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endParaRPr>
                  </a:p>
                </p:txBody>
              </p:sp>
              <p:sp>
                <p:nvSpPr>
                  <p:cNvPr id="40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70082" y="3917666"/>
                    <a:ext cx="1738609" cy="384175"/>
                  </a:xfrm>
                  <a:prstGeom prst="roundRect">
                    <a:avLst/>
                  </a:prstGeom>
                  <a:solidFill>
                    <a:srgbClr val="B5DBE5">
                      <a:alpha val="14902"/>
                    </a:srgbClr>
                  </a:solidFill>
                  <a:ln w="38100" algn="ctr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lnSpc>
                        <a:spcPct val="95000"/>
                      </a:lnSpc>
                      <a:defRPr/>
                    </a:pPr>
                    <a:r>
                      <a:rPr lang="en-US" b="1" noProof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rPr>
                      <a:t>Set</a:t>
                    </a:r>
                    <a:endParaRPr lang="en-US" b="1" noProof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endParaRPr>
                  </a:p>
                </p:txBody>
              </p:sp>
              <p:sp>
                <p:nvSpPr>
                  <p:cNvPr id="41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74533" y="3917666"/>
                    <a:ext cx="1344782" cy="384175"/>
                  </a:xfrm>
                  <a:prstGeom prst="roundRect">
                    <a:avLst/>
                  </a:prstGeom>
                  <a:solidFill>
                    <a:srgbClr val="B5DBE5">
                      <a:alpha val="14902"/>
                    </a:srgbClr>
                  </a:solidFill>
                  <a:ln w="38100" algn="ctr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lnSpc>
                        <a:spcPct val="95000"/>
                      </a:lnSpc>
                      <a:defRPr/>
                    </a:pPr>
                    <a:r>
                      <a:rPr lang="en-US" b="1" noProof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rPr>
                      <a:t>List</a:t>
                    </a:r>
                    <a:endParaRPr lang="en-US" b="1" noProof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endParaRPr>
                  </a:p>
                </p:txBody>
              </p:sp>
            </p:grpSp>
            <p:sp>
              <p:nvSpPr>
                <p:cNvPr id="2" name="Up Arrow 1"/>
                <p:cNvSpPr/>
                <p:nvPr/>
              </p:nvSpPr>
              <p:spPr>
                <a:xfrm>
                  <a:off x="5700301" y="2892340"/>
                  <a:ext cx="305703" cy="473243"/>
                </a:xfrm>
                <a:prstGeom prst="up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 sz="2800"/>
                </a:p>
              </p:txBody>
            </p:sp>
          </p:grpSp>
          <p:sp>
            <p:nvSpPr>
              <p:cNvPr id="39" name="Up Arrow 38"/>
              <p:cNvSpPr/>
              <p:nvPr/>
            </p:nvSpPr>
            <p:spPr>
              <a:xfrm>
                <a:off x="5704519" y="3810000"/>
                <a:ext cx="305703" cy="473243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2800"/>
              </a:p>
            </p:txBody>
          </p:sp>
          <p:sp>
            <p:nvSpPr>
              <p:cNvPr id="50" name="Text Box 18"/>
              <p:cNvSpPr txBox="1">
                <a:spLocks noChangeArrowheads="1"/>
              </p:cNvSpPr>
              <p:nvPr/>
            </p:nvSpPr>
            <p:spPr bwMode="auto">
              <a:xfrm>
                <a:off x="7493777" y="5206738"/>
                <a:ext cx="1801603" cy="432062"/>
              </a:xfrm>
              <a:prstGeom prst="roundRect">
                <a:avLst/>
              </a:prstGeom>
              <a:solidFill>
                <a:srgbClr val="B5DBE5">
                  <a:alpha val="14902"/>
                </a:srgbClr>
              </a:solidFill>
              <a:ln w="38100" algn="ctr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95000"/>
                  </a:lnSpc>
                  <a:defRPr/>
                </a:pPr>
                <a:r>
                  <a:rPr lang="en-US" b="1" noProof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Deque</a:t>
                </a:r>
                <a:endPara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endParaRPr>
              </a:p>
            </p:txBody>
          </p:sp>
          <p:sp>
            <p:nvSpPr>
              <p:cNvPr id="60" name="Up Arrow 59"/>
              <p:cNvSpPr/>
              <p:nvPr/>
            </p:nvSpPr>
            <p:spPr>
              <a:xfrm>
                <a:off x="5700300" y="4722388"/>
                <a:ext cx="305703" cy="473243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2800"/>
              </a:p>
            </p:txBody>
          </p:sp>
        </p:grpSp>
        <p:sp>
          <p:nvSpPr>
            <p:cNvPr id="61" name="Up Arrow 60"/>
            <p:cNvSpPr/>
            <p:nvPr/>
          </p:nvSpPr>
          <p:spPr>
            <a:xfrm>
              <a:off x="8167114" y="5027187"/>
              <a:ext cx="305703" cy="47324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6" name="Bent Arrow 5"/>
            <p:cNvSpPr/>
            <p:nvPr/>
          </p:nvSpPr>
          <p:spPr>
            <a:xfrm>
              <a:off x="3223435" y="3730340"/>
              <a:ext cx="1413746" cy="854243"/>
            </a:xfrm>
            <a:prstGeom prst="bentArrow">
              <a:avLst>
                <a:gd name="adj1" fmla="val 11759"/>
                <a:gd name="adj2" fmla="val 16310"/>
                <a:gd name="adj3" fmla="val 25000"/>
                <a:gd name="adj4" fmla="val 454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>
                <a:solidFill>
                  <a:schemeClr val="tx1"/>
                </a:solidFill>
              </a:endParaRPr>
            </a:p>
          </p:txBody>
        </p:sp>
        <p:sp>
          <p:nvSpPr>
            <p:cNvPr id="62" name="Bent Arrow 61"/>
            <p:cNvSpPr/>
            <p:nvPr/>
          </p:nvSpPr>
          <p:spPr>
            <a:xfrm flipH="1">
              <a:off x="6973371" y="3719804"/>
              <a:ext cx="1380932" cy="854243"/>
            </a:xfrm>
            <a:prstGeom prst="bentArrow">
              <a:avLst>
                <a:gd name="adj1" fmla="val 10208"/>
                <a:gd name="adj2" fmla="val 16310"/>
                <a:gd name="adj3" fmla="val 25000"/>
                <a:gd name="adj4" fmla="val 454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469531" y="3046503"/>
            <a:ext cx="2810780" cy="2758400"/>
            <a:chOff x="4713381" y="2438399"/>
            <a:chExt cx="2336190" cy="2286000"/>
          </a:xfrm>
        </p:grpSpPr>
        <p:grpSp>
          <p:nvGrpSpPr>
            <p:cNvPr id="68" name="Group 67"/>
            <p:cNvGrpSpPr/>
            <p:nvPr/>
          </p:nvGrpSpPr>
          <p:grpSpPr>
            <a:xfrm>
              <a:off x="4713381" y="2438399"/>
              <a:ext cx="2336190" cy="2286000"/>
              <a:chOff x="4713381" y="2438399"/>
              <a:chExt cx="2336190" cy="2286000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4713381" y="2438399"/>
                <a:ext cx="2336190" cy="2286000"/>
                <a:chOff x="3570081" y="2269205"/>
                <a:chExt cx="1752599" cy="2032636"/>
              </a:xfrm>
            </p:grpSpPr>
            <p:sp>
              <p:nvSpPr>
                <p:cNvPr id="7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570083" y="2269205"/>
                  <a:ext cx="1717364" cy="384175"/>
                </a:xfrm>
                <a:prstGeom prst="roundRect">
                  <a:avLst/>
                </a:prstGeom>
                <a:solidFill>
                  <a:srgbClr val="B5DBE5">
                    <a:alpha val="14902"/>
                  </a:srgbClr>
                </a:solidFill>
                <a:ln w="38100" algn="ctr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95000"/>
                    </a:lnSpc>
                    <a:defRPr/>
                  </a:pPr>
                  <a:r>
                    <a:rPr lang="en-US" b="1" noProof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rPr>
                    <a:t>Map</a:t>
                  </a:r>
                  <a:endParaRPr lang="en-US" b="1" noProof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endParaRPr>
                </a:p>
              </p:txBody>
            </p:sp>
            <p:sp>
              <p:nvSpPr>
                <p:cNvPr id="7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570081" y="3104094"/>
                  <a:ext cx="1752599" cy="384175"/>
                </a:xfrm>
                <a:prstGeom prst="roundRect">
                  <a:avLst/>
                </a:prstGeom>
                <a:solidFill>
                  <a:srgbClr val="B5DBE5">
                    <a:alpha val="14902"/>
                  </a:srgbClr>
                </a:solidFill>
                <a:ln w="38100" algn="ctr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95000"/>
                    </a:lnSpc>
                    <a:defRPr/>
                  </a:pPr>
                  <a:r>
                    <a:rPr lang="en-US" b="1" noProof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rPr>
                    <a:t>SortedMap</a:t>
                  </a:r>
                  <a:endParaRPr lang="en-US" b="1" noProof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endParaRPr>
                </a:p>
              </p:txBody>
            </p:sp>
            <p:sp>
              <p:nvSpPr>
                <p:cNvPr id="7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570082" y="3917666"/>
                  <a:ext cx="1738609" cy="384175"/>
                </a:xfrm>
                <a:prstGeom prst="roundRect">
                  <a:avLst/>
                </a:prstGeom>
                <a:solidFill>
                  <a:srgbClr val="B5DBE5">
                    <a:alpha val="14902"/>
                  </a:srgbClr>
                </a:solidFill>
                <a:ln w="38100" algn="ctr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95000"/>
                    </a:lnSpc>
                    <a:defRPr/>
                  </a:pPr>
                  <a:r>
                    <a:rPr lang="en-US" b="1" noProof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rPr>
                    <a:t>NavigableMap</a:t>
                  </a:r>
                  <a:endParaRPr lang="en-US" b="1" noProof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endParaRPr>
                </a:p>
              </p:txBody>
            </p:sp>
          </p:grpSp>
          <p:sp>
            <p:nvSpPr>
              <p:cNvPr id="73" name="Up Arrow 72"/>
              <p:cNvSpPr/>
              <p:nvPr/>
            </p:nvSpPr>
            <p:spPr>
              <a:xfrm>
                <a:off x="5700301" y="2892340"/>
                <a:ext cx="305703" cy="473243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2800"/>
              </a:p>
            </p:txBody>
          </p:sp>
        </p:grpSp>
        <p:sp>
          <p:nvSpPr>
            <p:cNvPr id="69" name="Up Arrow 68"/>
            <p:cNvSpPr/>
            <p:nvPr/>
          </p:nvSpPr>
          <p:spPr>
            <a:xfrm>
              <a:off x="5704519" y="3810000"/>
              <a:ext cx="305703" cy="47324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</p:spTree>
    <p:extLst>
      <p:ext uri="{BB962C8B-B14F-4D97-AF65-F5344CB8AC3E}">
        <p14:creationId xmlns:p14="http://schemas.microsoft.com/office/powerpoint/2010/main" val="17008088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1836</Words>
  <Application>Microsoft Office PowerPoint</Application>
  <PresentationFormat>Custom</PresentationFormat>
  <Paragraphs>377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Consolas</vt:lpstr>
      <vt:lpstr>Noto Sans Symbols</vt:lpstr>
      <vt:lpstr>Wingdings</vt:lpstr>
      <vt:lpstr>Wingdings 2</vt:lpstr>
      <vt:lpstr>SoftUni 16x9</vt:lpstr>
      <vt:lpstr>Iterators and Comparators</vt:lpstr>
      <vt:lpstr>Table of Contents</vt:lpstr>
      <vt:lpstr>Questions</vt:lpstr>
      <vt:lpstr>Variable Arguments (varargs)</vt:lpstr>
      <vt:lpstr>Variable Arguments Rules</vt:lpstr>
      <vt:lpstr>Problem: Book</vt:lpstr>
      <vt:lpstr>Solution: Book</vt:lpstr>
      <vt:lpstr>Iterable&lt;T&gt; and Iterator&lt;T&gt;</vt:lpstr>
      <vt:lpstr>Collections Hierarchy</vt:lpstr>
      <vt:lpstr>Iterable&lt;T&gt;</vt:lpstr>
      <vt:lpstr>Iterable&lt;T&gt; Methods</vt:lpstr>
      <vt:lpstr>Iterator&lt;T&gt;</vt:lpstr>
      <vt:lpstr>Problem: Library</vt:lpstr>
      <vt:lpstr>Solution: Library</vt:lpstr>
      <vt:lpstr>Solution: Library (2)</vt:lpstr>
      <vt:lpstr>Iterable&lt;T&gt; and Iterator&lt;T&gt;</vt:lpstr>
      <vt:lpstr>Comparable&lt;T&gt; vs Comparator &lt;T&gt;</vt:lpstr>
      <vt:lpstr>Comparator &lt;E&gt; vs Comparable &lt;E&gt;</vt:lpstr>
      <vt:lpstr>Comparable &lt;E&gt;</vt:lpstr>
      <vt:lpstr>Problem: Comparable Book</vt:lpstr>
      <vt:lpstr>Solution: Comparable Book</vt:lpstr>
      <vt:lpstr>Comparable &lt;E&gt;</vt:lpstr>
      <vt:lpstr>Problem: Book Comparator</vt:lpstr>
      <vt:lpstr>Solution: Book Comparator</vt:lpstr>
      <vt:lpstr>Summary</vt:lpstr>
      <vt:lpstr>Iterators and Comparators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and Abstraction in OOP</dc:title>
  <dc:subject>C# Basics Course</dc:subject>
  <dc:creator/>
  <cp:keywords>Principles, Fundamental, Inheritance, Abstraction, OOP,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2017-03-21T14:48:20Z</dcterms:modified>
  <cp:category>programming,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