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679" r:id="rId4"/>
    <p:sldId id="680" r:id="rId5"/>
    <p:sldId id="576" r:id="rId6"/>
    <p:sldId id="671" r:id="rId7"/>
    <p:sldId id="672" r:id="rId8"/>
    <p:sldId id="620" r:id="rId9"/>
    <p:sldId id="652" r:id="rId10"/>
    <p:sldId id="653" r:id="rId11"/>
    <p:sldId id="654" r:id="rId12"/>
    <p:sldId id="657" r:id="rId13"/>
    <p:sldId id="656" r:id="rId14"/>
    <p:sldId id="658" r:id="rId15"/>
    <p:sldId id="659" r:id="rId16"/>
    <p:sldId id="660" r:id="rId17"/>
    <p:sldId id="655" r:id="rId18"/>
    <p:sldId id="664" r:id="rId19"/>
    <p:sldId id="662" r:id="rId20"/>
    <p:sldId id="673" r:id="rId21"/>
    <p:sldId id="674" r:id="rId22"/>
    <p:sldId id="675" r:id="rId23"/>
    <p:sldId id="676" r:id="rId24"/>
    <p:sldId id="689" r:id="rId25"/>
    <p:sldId id="684" r:id="rId26"/>
    <p:sldId id="685" r:id="rId27"/>
    <p:sldId id="686" r:id="rId28"/>
    <p:sldId id="687" r:id="rId29"/>
    <p:sldId id="688" r:id="rId30"/>
    <p:sldId id="677" r:id="rId31"/>
    <p:sldId id="457" r:id="rId32"/>
    <p:sldId id="681" r:id="rId33"/>
    <p:sldId id="682" r:id="rId34"/>
    <p:sldId id="68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79"/>
            <p14:sldId id="680"/>
          </p14:sldIdLst>
        </p14:section>
        <p14:section name="Query Methods" id="{813DF7E2-74AB-4E3A-9B46-2566DC216237}">
          <p14:sldIdLst>
            <p14:sldId id="576"/>
            <p14:sldId id="671"/>
            <p14:sldId id="672"/>
            <p14:sldId id="620"/>
            <p14:sldId id="652"/>
            <p14:sldId id="653"/>
            <p14:sldId id="654"/>
            <p14:sldId id="657"/>
            <p14:sldId id="656"/>
            <p14:sldId id="658"/>
            <p14:sldId id="659"/>
            <p14:sldId id="660"/>
            <p14:sldId id="655"/>
            <p14:sldId id="664"/>
          </p14:sldIdLst>
        </p14:section>
        <p14:section name="Advanced Repositories" id="{4BCDD688-7B45-494B-AE3B-43D48CDFE7F7}">
          <p14:sldIdLst>
            <p14:sldId id="662"/>
            <p14:sldId id="673"/>
            <p14:sldId id="674"/>
            <p14:sldId id="675"/>
            <p14:sldId id="676"/>
          </p14:sldIdLst>
        </p14:section>
        <p14:section name="Spring Custom Configuration" id="{97B20FC7-9995-4559-A3C5-C63F24D8058C}">
          <p14:sldIdLst>
            <p14:sldId id="689"/>
            <p14:sldId id="684"/>
            <p14:sldId id="685"/>
            <p14:sldId id="686"/>
            <p14:sldId id="687"/>
            <p14:sldId id="688"/>
            <p14:sldId id="677"/>
          </p14:sldIdLst>
        </p14:section>
        <p14:section name="Summary" id="{BD60B6E9-85E7-49E8-9F66-AE28A5DD5D66}">
          <p14:sldIdLst>
            <p14:sldId id="457"/>
            <p14:sldId id="681"/>
            <p14:sldId id="682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85C0E"/>
    <a:srgbClr val="FBEEDC"/>
    <a:srgbClr val="CC0000"/>
    <a:srgbClr val="F0A22E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4" autoAdjust="0"/>
    <p:restoredTop sz="89926" autoAdjust="0"/>
  </p:normalViewPr>
  <p:slideViewPr>
    <p:cSldViewPr>
      <p:cViewPr varScale="1">
        <p:scale>
          <a:sx n="93" d="100"/>
          <a:sy n="93" d="100"/>
        </p:scale>
        <p:origin x="25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25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0" y="8747999"/>
            <a:ext cx="6308999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308998" y="8747999"/>
            <a:ext cx="547413" cy="39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6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5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1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11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914400"/>
            <a:ext cx="7884355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Data </a:t>
            </a:r>
            <a:br>
              <a:rPr lang="en-US" dirty="0" smtClean="0"/>
            </a:br>
            <a:r>
              <a:rPr lang="en-US" dirty="0" smtClean="0"/>
              <a:t>Advanced </a:t>
            </a:r>
            <a:r>
              <a:rPr lang="en-US" dirty="0"/>
              <a:t>Querying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008812" y="2164324"/>
            <a:ext cx="4800600" cy="13544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Query </a:t>
            </a:r>
            <a:r>
              <a:rPr lang="en-US" dirty="0" smtClean="0"/>
              <a:t>Methods, JPQL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   Advanced </a:t>
            </a:r>
            <a:r>
              <a:rPr lang="en-US" dirty="0"/>
              <a:t>Repositories</a:t>
            </a:r>
          </a:p>
          <a:p>
            <a:pPr>
              <a:lnSpc>
                <a:spcPct val="100000"/>
              </a:lnSpc>
            </a:pPr>
            <a:r>
              <a:rPr lang="en-US" dirty="0"/>
              <a:t>Spring configuration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5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7098" y="3940927"/>
            <a:ext cx="2133598" cy="2341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576164">
            <a:off x="5401824" y="3792497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Querying</a:t>
            </a:r>
            <a:endParaRPr lang="en-US" sz="2200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74" y="3940927"/>
            <a:ext cx="3996938" cy="22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04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88" y="0"/>
            <a:ext cx="12190413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JPQL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735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Functionalities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475255" y="1389623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JPQL</a:t>
            </a:r>
            <a:endParaRPr lang="bg-BG" sz="4400" dirty="0"/>
          </a:p>
        </p:txBody>
      </p:sp>
      <p:sp>
        <p:nvSpPr>
          <p:cNvPr id="6" name="Rectangle 5"/>
          <p:cNvSpPr/>
          <p:nvPr/>
        </p:nvSpPr>
        <p:spPr>
          <a:xfrm>
            <a:off x="231876" y="4800600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SELECT</a:t>
            </a:r>
            <a:endParaRPr lang="bg-BG" sz="4400" dirty="0"/>
          </a:p>
        </p:txBody>
      </p:sp>
      <p:sp>
        <p:nvSpPr>
          <p:cNvPr id="7" name="Rectangle 6"/>
          <p:cNvSpPr/>
          <p:nvPr/>
        </p:nvSpPr>
        <p:spPr>
          <a:xfrm>
            <a:off x="4475255" y="4800600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UPDATE</a:t>
            </a:r>
            <a:endParaRPr lang="bg-BG" sz="4400" dirty="0"/>
          </a:p>
        </p:txBody>
      </p:sp>
      <p:sp>
        <p:nvSpPr>
          <p:cNvPr id="8" name="Rectangle 7"/>
          <p:cNvSpPr/>
          <p:nvPr/>
        </p:nvSpPr>
        <p:spPr>
          <a:xfrm>
            <a:off x="8718634" y="4800600"/>
            <a:ext cx="327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DELETE</a:t>
            </a:r>
            <a:endParaRPr lang="bg-BG" sz="4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36976" y="2743200"/>
            <a:ext cx="1143000" cy="1524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23334" y="2743200"/>
            <a:ext cx="919078" cy="1524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79883" y="2766174"/>
            <a:ext cx="33672" cy="16255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Select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:names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79812" y="2899927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06235" y="4495800"/>
            <a:ext cx="3048000" cy="456568"/>
          </a:xfrm>
          <a:prstGeom prst="wedgeRoundRectCallout">
            <a:avLst>
              <a:gd name="adj1" fmla="val 13278"/>
              <a:gd name="adj2" fmla="val -1041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Alias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217612" y="4495800"/>
            <a:ext cx="3048000" cy="456568"/>
          </a:xfrm>
          <a:prstGeom prst="wedgeRoundRectCallout">
            <a:avLst>
              <a:gd name="adj1" fmla="val -21459"/>
              <a:gd name="adj2" fmla="val -107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528856" y="2899927"/>
            <a:ext cx="3048000" cy="456568"/>
          </a:xfrm>
          <a:prstGeom prst="wedgeRoundRectCallout">
            <a:avLst>
              <a:gd name="adj1" fmla="val -26196"/>
              <a:gd name="adj2" fmla="val 1101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28856" y="4495800"/>
            <a:ext cx="3048000" cy="456568"/>
          </a:xfrm>
          <a:prstGeom prst="wedgeRoundRectCallout">
            <a:avLst>
              <a:gd name="adj1" fmla="val 21699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Join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180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INNER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s.batch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b.batchDate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:batchDate"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043226" y="3009770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065212" y="5163895"/>
            <a:ext cx="3048000" cy="456568"/>
          </a:xfrm>
          <a:prstGeom prst="wedgeRoundRectCallout">
            <a:avLst>
              <a:gd name="adj1" fmla="val 13278"/>
              <a:gd name="adj2" fmla="val -1041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0412" y="2443359"/>
            <a:ext cx="3048000" cy="456568"/>
          </a:xfrm>
          <a:prstGeom prst="wedgeRoundRectCallout">
            <a:avLst>
              <a:gd name="adj1" fmla="val -6196"/>
              <a:gd name="adj2" fmla="val 1347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34635" y="3494320"/>
            <a:ext cx="3048000" cy="456568"/>
          </a:xfrm>
          <a:prstGeom prst="wedgeRoundRectCallout">
            <a:avLst>
              <a:gd name="adj1" fmla="val -88828"/>
              <a:gd name="adj2" fmla="val 855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Join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99012" y="5163895"/>
            <a:ext cx="3048000" cy="456568"/>
          </a:xfrm>
          <a:prstGeom prst="wedgeRoundRectCallout">
            <a:avLst>
              <a:gd name="adj1" fmla="val -24090"/>
              <a:gd name="adj2" fmla="val -107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Update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13919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"UPDATE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b.price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b.price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*1.10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:names"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2468386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Alias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27012" y="4707327"/>
            <a:ext cx="3048000" cy="456568"/>
          </a:xfrm>
          <a:prstGeom prst="wedgeRoundRectCallout">
            <a:avLst>
              <a:gd name="adj1" fmla="val 13278"/>
              <a:gd name="adj2" fmla="val -1041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08412" y="4723369"/>
            <a:ext cx="3048000" cy="456568"/>
          </a:xfrm>
          <a:prstGeom prst="wedgeRoundRectCallout">
            <a:avLst>
              <a:gd name="adj1" fmla="val -24090"/>
              <a:gd name="adj2" fmla="val -107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79412" y="2311243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Update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Delete Syntax</a:t>
            </a:r>
            <a:endParaRPr lang="bg-BG" dirty="0"/>
          </a:p>
        </p:txBody>
      </p:sp>
      <p:sp>
        <p:nvSpPr>
          <p:cNvPr id="5" name="Text Placeholder 5"/>
          <p:cNvSpPr txBox="1">
            <a:spLocks noGrp="1"/>
          </p:cNvSpPr>
          <p:nvPr>
            <p:ph idx="1"/>
          </p:nvPr>
        </p:nvSpPr>
        <p:spPr>
          <a:xfrm>
            <a:off x="188815" y="3128211"/>
            <a:ext cx="11804822" cy="9764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"DELETE FROM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BasicIngredient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b.name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:name"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865812" y="2311243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Alias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9412" y="4495085"/>
            <a:ext cx="3048000" cy="456568"/>
          </a:xfrm>
          <a:prstGeom prst="wedgeRoundRectCallout">
            <a:avLst>
              <a:gd name="adj1" fmla="val 13278"/>
              <a:gd name="adj2" fmla="val -1041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08412" y="4465014"/>
            <a:ext cx="3048000" cy="456568"/>
          </a:xfrm>
          <a:prstGeom prst="wedgeRoundRectCallout">
            <a:avLst>
              <a:gd name="adj1" fmla="val -29879"/>
              <a:gd name="adj2" fmla="val -10765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79412" y="2311243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Delete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BasicIngredientDao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JpaRepository&lt;BasicIngredient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Long&gt;{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@Query(value = "SELECT b FROM BasicIngredient AS b WHERE b.name IN :names")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List&lt;BasicIngredient&gt; findByNames(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@Param(value = "names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names);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674812" y="3817595"/>
            <a:ext cx="3048000" cy="456568"/>
          </a:xfrm>
          <a:prstGeom prst="wedgeRoundRectCallout">
            <a:avLst>
              <a:gd name="adj1" fmla="val -53038"/>
              <a:gd name="adj2" fmla="val -15684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1774" y="5193915"/>
            <a:ext cx="11118958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ingredients AS i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i.name IN (?)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1774" y="4659158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674812" y="2220287"/>
            <a:ext cx="3048000" cy="456568"/>
          </a:xfrm>
          <a:prstGeom prst="wedgeRoundRectCallout">
            <a:avLst>
              <a:gd name="adj1" fmla="val -33563"/>
              <a:gd name="adj2" fmla="val 855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161253" y="3935212"/>
            <a:ext cx="3048000" cy="456568"/>
          </a:xfrm>
          <a:prstGeom prst="wedgeRoundRectCallout">
            <a:avLst>
              <a:gd name="adj1" fmla="val -34091"/>
              <a:gd name="adj2" fmla="val -865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9455" y="3234644"/>
            <a:ext cx="4263557" cy="16904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91233" y="3857527"/>
            <a:ext cx="1970020" cy="22811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22812" y="5934627"/>
            <a:ext cx="3048000" cy="456568"/>
          </a:xfrm>
          <a:prstGeom prst="wedgeRoundRectCallout">
            <a:avLst>
              <a:gd name="adj1" fmla="val -66196"/>
              <a:gd name="adj2" fmla="val 188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6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@Table(name = "batches")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@NamedQuery(name = "ProductionBatch.findByDate",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query = "SELECT b FROM ProductionBatch AS b WHERE b.batchDate = :date")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ProductionBatch implements Batch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128243" y="1389855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Named Query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1774" y="4801957"/>
            <a:ext cx="1111895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Repository</a:t>
            </a:r>
            <a:b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ProductionBatchDao extends JpaRepository&lt;ProductionBatch, Long&gt;{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List&lt;ProductionBatch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findByDate(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@Param(value = "date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1774" y="42672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ProductionBatchDao.java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72504" y="3400959"/>
            <a:ext cx="3048000" cy="456568"/>
          </a:xfrm>
          <a:prstGeom prst="wedgeRoundRectCallout">
            <a:avLst>
              <a:gd name="adj1" fmla="val -30405"/>
              <a:gd name="adj2" fmla="val -1146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161253" y="3052493"/>
            <a:ext cx="3048000" cy="456568"/>
          </a:xfrm>
          <a:prstGeom prst="wedgeRoundRectCallout">
            <a:avLst>
              <a:gd name="adj1" fmla="val -34091"/>
              <a:gd name="adj2" fmla="val -865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484812" y="5569706"/>
            <a:ext cx="3048000" cy="456568"/>
          </a:xfrm>
          <a:prstGeom prst="wedgeRoundRectCallout">
            <a:avLst>
              <a:gd name="adj1" fmla="val -50407"/>
              <a:gd name="adj2" fmla="val 891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Name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6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09" y="0"/>
            <a:ext cx="12251534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2070" y="0"/>
            <a:ext cx="12272170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62709" y="2552700"/>
            <a:ext cx="12258535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Advanced Repositories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2048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Inheritance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4" y="1828800"/>
            <a:ext cx="11065828" cy="39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4294967295"/>
          </p:nvPr>
        </p:nvSpPr>
        <p:spPr>
          <a:xfrm>
            <a:off x="11566411" y="6525001"/>
            <a:ext cx="428822" cy="196476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"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90413" y="1151120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t" anchorCtr="0"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Query Methods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JPQL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Advanced </a:t>
            </a:r>
            <a:r>
              <a:rPr lang="en-US" sz="2800" dirty="0" smtClean="0"/>
              <a:t>Repositories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 smtClean="0"/>
              <a:t>Spring configuration</a:t>
            </a:r>
            <a:endParaRPr lang="en-US" sz="2800" dirty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-US" sz="2800" dirty="0" smtClean="0"/>
          </a:p>
          <a:p>
            <a:pPr marL="870003" indent="-51435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6250"/>
              <a:buFont typeface="+mj-lt"/>
              <a:buAutoNum type="arabicPeriod"/>
            </a:pPr>
            <a:endParaRPr lang="en" sz="3200"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88815" y="40341"/>
            <a:ext cx="9577596" cy="1110780"/>
          </a:xfrm>
          <a:prstGeom prst="rect">
            <a:avLst/>
          </a:prstGeom>
          <a:noFill/>
          <a:ln>
            <a:noFill/>
          </a:ln>
        </p:spPr>
        <p:txBody>
          <a:bodyPr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4" name="Shape 104"/>
          <p:cNvSpPr/>
          <p:nvPr/>
        </p:nvSpPr>
        <p:spPr>
          <a:xfrm rot="201516">
            <a:off x="5387759" y="3463723"/>
            <a:ext cx="1413327" cy="31701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0" b="1" i="0" u="none" strike="noStrike" cap="none" dirty="0">
              <a:solidFill>
                <a:srgbClr val="FFCA9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7789" y="2971800"/>
            <a:ext cx="2462505" cy="31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1684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@NoRepositoryBean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IngredientDao&lt;T extends Ingredient&gt; extends JpaRepository&lt;T, Long&gt;{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IngredientDao.java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046412" y="694553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a repository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01774" y="3960585"/>
            <a:ext cx="11118958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ChemicalIngredientDao extends IngredientDao&lt;BasicChemicalIngredient&gt;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List&lt;ChemicalIngredient&gt; findByChemicalFormula(String chemicalFormula);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95536" y="3426398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ChemicalIngredientDao.java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Repository Implementation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676400"/>
            <a:ext cx="4949928" cy="40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Inheritance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CustomShampooDao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create(BasicShampoo basicShampoo);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9906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CustomShampooDao.java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01774" y="3734587"/>
            <a:ext cx="11118958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CustomShampooDaoImpl implements CustomShampooDao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@PersistenceContext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EntityManager entityManager;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@Transactional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create(BasicShampoo basicShampoo){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entityManager.persist(basicShampoo);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95536" y="3200400"/>
            <a:ext cx="111251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CustomShampooDaoImpl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79812" y="3745916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Inject Entity Manager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58134" y="4596064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Single Transaction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4845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62" y="0"/>
            <a:ext cx="12272170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Spring Configuration</a:t>
            </a:r>
            <a:endParaRPr lang="en-US" sz="8000" b="1" dirty="0">
              <a:ln>
                <a:solidFill>
                  <a:schemeClr val="bg1"/>
                </a:solidFill>
              </a:ln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56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Properties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 = 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 = jdbc:mysql://localhost:3306/neck_and_elbow?useSSL=false&amp;createDatabaseIfNotExist=true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 = 1234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application.properties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3124200"/>
            <a:ext cx="3206640" cy="456568"/>
          </a:xfrm>
          <a:prstGeom prst="wedgeRoundRectCallout">
            <a:avLst>
              <a:gd name="adj1" fmla="val -54634"/>
              <a:gd name="adj2" fmla="val -5354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Connection properties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@EnableJpaRepositories(basePackages = "com.neckandelbows.dao")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@EnableTransactionManagement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@PropertySource(value = "application.properties" 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JavaConfig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//Add 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370012" y="922837"/>
            <a:ext cx="3048000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Configuration Class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75612" y="1154162"/>
            <a:ext cx="3230241" cy="456568"/>
          </a:xfrm>
          <a:prstGeom prst="wedgeRoundRectCallout">
            <a:avLst>
              <a:gd name="adj1" fmla="val -28301"/>
              <a:gd name="adj2" fmla="val 1066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Repositories Directory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89612" y="3200400"/>
            <a:ext cx="3230241" cy="456568"/>
          </a:xfrm>
          <a:prstGeom prst="wedgeRoundRectCallout">
            <a:avLst>
              <a:gd name="adj1" fmla="val -22325"/>
              <a:gd name="adj2" fmla="val -8469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Property File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23155" y="2194704"/>
            <a:ext cx="4760909" cy="416072"/>
          </a:xfrm>
          <a:prstGeom prst="wedgeRoundRectCallout">
            <a:avLst>
              <a:gd name="adj1" fmla="val -55036"/>
              <a:gd name="adj2" fmla="val -957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Enable Transaction Management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Environment environment;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DataSource dataSource()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 = new DriverManagerDataSource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    driverManagerDataSource.setDriverClassName(environment.getProperty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spring.datasource.driverClassName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driverManagerDataSource.setUrl(environment.getProperty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spring.datasource.url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driverManagerDataSource.setUsername(environment.getProperty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spring.datasource.username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driverManagerDataSource.setPassword(environment.getProperty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spring.datasource.password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driverManagerDataSource;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81105" y="2486375"/>
            <a:ext cx="3358667" cy="352143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Source Connection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4823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EntityManagerFactory entityManagerFactory()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HibernateJpaVendorAdapter vendorAdapter = new HibernateJpaVendorAdapter();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vendorAdapter.setDatabase(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Database.MYSQL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vendorAdapter.setGenerateDdl(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vendorAdapter.setShowSql(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LocalContainerEntityManagerFactoryBean factory = new LocalContainerEntityManagerFactoryBean();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factory.setJpaVendorAdapter(vendorAdapter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factory.setPackagesToScan(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"com.neckandelbows.domain"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factory.setDataSource(dataSource());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Properties jpaProperties = new Properties();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jpaProperties.setProperty(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"hibernate.hbm2ddl.auto","validate"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jpaProperties.setProperty(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"hibernate.format_sql", "true"</a:t>
            </a: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factory.setJpaProperties(jpaProperties);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factory.afterPropertiesSet</a:t>
            </a:r>
            <a:r>
              <a:rPr lang="en-US" sz="1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factory.getObject();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1759099"/>
            <a:ext cx="3358667" cy="352143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JPA Configuration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23212" y="4053748"/>
            <a:ext cx="3358667" cy="352143"/>
          </a:xfrm>
          <a:prstGeom prst="wedgeRoundRectCallout">
            <a:avLst>
              <a:gd name="adj1" fmla="val -55036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Models Package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</a:t>
            </a: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PlatformTransactionManager transactionManager()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JpaTransactionManager txManager = new JpaTransactionManager();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txManager.setEntityManagerFactory(entityManagerFactory());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txManager;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618412" y="1524787"/>
            <a:ext cx="3358667" cy="726978"/>
          </a:xfrm>
          <a:prstGeom prst="wedgeRoundRectCallout">
            <a:avLst>
              <a:gd name="adj1" fmla="val -55943"/>
              <a:gd name="adj2" fmla="val 87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Transaction Manager Configuration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Java-Based Configuration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@EnableJpaRepositories(basePackages = "com.neckandelbows.dao")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@EnableTransactionManagement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@PropertySource(value = "application.properties" 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JavaConfig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//Add 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CustomShampooDaoImpl shampooDaoImpl(){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new CustomShampooDaoImpl();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JavaConfig.java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3215865"/>
            <a:ext cx="3048000" cy="456568"/>
          </a:xfrm>
          <a:prstGeom prst="wedgeRoundRectCallout">
            <a:avLst>
              <a:gd name="adj1" fmla="val -46196"/>
              <a:gd name="adj2" fmla="val 13829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Bean Definition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>
                <a:solidFill>
                  <a:schemeClr val="tx2"/>
                </a:solidFill>
              </a:rPr>
              <a:t>#db-advanced</a:t>
            </a:r>
            <a:endParaRPr lang="en-US" sz="6000" b="1" noProof="1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232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Query Methods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JPQL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Advanced Repositories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Spring </a:t>
            </a:r>
            <a:r>
              <a:rPr lang="en-US" sz="3200" dirty="0" smtClean="0"/>
              <a:t>configuration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6" y="3505200"/>
            <a:ext cx="3908432" cy="28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Data </a:t>
            </a:r>
            <a:br>
              <a:rPr lang="en-US" dirty="0"/>
            </a:br>
            <a:r>
              <a:rPr lang="en-US" dirty="0"/>
              <a:t>Advanced Querying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4213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9966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4845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62" y="0"/>
            <a:ext cx="12272170" cy="6858000"/>
          </a:xfrm>
          <a:prstGeom prst="rect">
            <a:avLst/>
          </a:prstGeom>
          <a:solidFill>
            <a:srgbClr val="321300">
              <a:alpha val="19000"/>
            </a:srgbClr>
          </a:solidFill>
          <a:ln>
            <a:noFill/>
          </a:ln>
          <a:effectLst>
            <a:outerShdw blurRad="368300" dist="50800" dir="5400000" sx="1000" sy="1000" algn="ctr" rotWithShape="0">
              <a:srgbClr val="30130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42070" y="2552700"/>
            <a:ext cx="12203113" cy="17526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>
                  <a:solidFill>
                    <a:schemeClr val="bg1"/>
                  </a:solidFill>
                </a:ln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Query Methods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Facet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008843"/>
            <a:ext cx="7921308" cy="55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Facet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917345"/>
            <a:ext cx="8749348" cy="5607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3" y="3453876"/>
            <a:ext cx="51668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BasicShampooDao extends JpaRepository&lt;BasicShampoo, Long&gt;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List&lt;BasicShampoo&gt; findByBrand(String brand);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2357857"/>
            <a:ext cx="3048000" cy="456568"/>
          </a:xfrm>
          <a:prstGeom prst="wedgeRoundRectCallout">
            <a:avLst>
              <a:gd name="adj1" fmla="val -30406"/>
              <a:gd name="adj2" fmla="val 750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method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1774" y="4496587"/>
            <a:ext cx="11118958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shampoos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s.brand = ?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1774" y="39624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932612" y="3544642"/>
            <a:ext cx="3048000" cy="456568"/>
          </a:xfrm>
          <a:prstGeom prst="wedgeRoundRectCallout">
            <a:avLst>
              <a:gd name="adj1" fmla="val -36195"/>
              <a:gd name="adj2" fmla="val -830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110134" y="5751036"/>
            <a:ext cx="3048000" cy="456568"/>
          </a:xfrm>
          <a:prstGeom prst="wedgeRoundRectCallout">
            <a:avLst>
              <a:gd name="adj1" fmla="val -36195"/>
              <a:gd name="adj2" fmla="val -830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56012" y="3421197"/>
            <a:ext cx="3124200" cy="19890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smtClean="0"/>
              <a:t>Lookup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1290" y="1905000"/>
            <a:ext cx="11806419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List&lt;BasicShampoo</a:t>
            </a:r>
            <a:r>
              <a:rPr lang="en-US" sz="3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findByBrand(String brand</a:t>
            </a:r>
            <a:r>
              <a:rPr lang="en-US" sz="3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827212" y="2901715"/>
            <a:ext cx="3048000" cy="456568"/>
          </a:xfrm>
          <a:prstGeom prst="wedgeRoundRectCallout">
            <a:avLst>
              <a:gd name="adj1" fmla="val -33563"/>
              <a:gd name="adj2" fmla="val -1006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Type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27812" y="1569688"/>
            <a:ext cx="0" cy="1560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696771" y="1113120"/>
            <a:ext cx="3048000" cy="456568"/>
          </a:xfrm>
          <a:prstGeom prst="wedgeRoundRectCallout">
            <a:avLst>
              <a:gd name="adj1" fmla="val -33563"/>
              <a:gd name="adj2" fmla="val 891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88815" y="5334000"/>
            <a:ext cx="11806419" cy="11302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List&lt;BasicShampoo&gt;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findByBrandAndSize</a:t>
            </a:r>
            <a:b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brand, Size size);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42012" y="5239645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08812" y="5239645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0812" y="5239644"/>
            <a:ext cx="0" cy="780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351212" y="1127527"/>
            <a:ext cx="3048000" cy="456568"/>
          </a:xfrm>
          <a:prstGeom prst="wedgeRoundRectCallout">
            <a:avLst>
              <a:gd name="adj1" fmla="val 32753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Prefix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741612" y="4580121"/>
            <a:ext cx="3048000" cy="456568"/>
          </a:xfrm>
          <a:prstGeom prst="wedgeRoundRectCallout">
            <a:avLst>
              <a:gd name="adj1" fmla="val 32753"/>
              <a:gd name="adj2" fmla="val 9613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Prefix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942012" y="4580121"/>
            <a:ext cx="3048000" cy="456568"/>
          </a:xfrm>
          <a:prstGeom prst="wedgeRoundRectCallout">
            <a:avLst>
              <a:gd name="adj1" fmla="val -33563"/>
              <a:gd name="adj2" fmla="val 891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225171" y="6219275"/>
            <a:ext cx="3519600" cy="404369"/>
          </a:xfrm>
          <a:prstGeom prst="wedgeRoundRectCallout">
            <a:avLst>
              <a:gd name="adj1" fmla="val -14616"/>
              <a:gd name="adj2" fmla="val -1111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Predicate Keyword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927962" y="5440147"/>
            <a:ext cx="3048000" cy="456568"/>
          </a:xfrm>
          <a:prstGeom prst="wedgeRoundRectCallout">
            <a:avLst>
              <a:gd name="adj1" fmla="val -56721"/>
              <a:gd name="adj2" fmla="val -575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Field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524787"/>
            <a:ext cx="11118958" cy="2176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BasicShampooDao extends JpaRepository&lt;BasicShampoo, Long&gt;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List&lt;BasicShampoo&gt;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findByBrandAndSize(String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brand, Size size);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1774" y="9906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BasicShampooDao.java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5612" y="2357857"/>
            <a:ext cx="3048000" cy="456568"/>
          </a:xfrm>
          <a:prstGeom prst="wedgeRoundRectCallout">
            <a:avLst>
              <a:gd name="adj1" fmla="val -30406"/>
              <a:gd name="adj2" fmla="val 7505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Query method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1774" y="4496587"/>
            <a:ext cx="11118958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shampoos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s.brand = ?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s.size = ?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1774" y="3962400"/>
            <a:ext cx="1111895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3212" y="2358708"/>
            <a:ext cx="3048000" cy="456568"/>
          </a:xfrm>
          <a:prstGeom prst="wedgeRoundRectCallout">
            <a:avLst>
              <a:gd name="adj1" fmla="val -33563"/>
              <a:gd name="adj2" fmla="val 8559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56012" y="3348612"/>
            <a:ext cx="4701842" cy="20615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95454" y="3234992"/>
            <a:ext cx="5799358" cy="25480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18412" y="3505832"/>
            <a:ext cx="3048000" cy="456568"/>
          </a:xfrm>
          <a:prstGeom prst="wedgeRoundRectCallout">
            <a:avLst>
              <a:gd name="adj1" fmla="val -4616"/>
              <a:gd name="adj2" fmla="val -865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Paramater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919</Words>
  <Application>Microsoft Office PowerPoint</Application>
  <PresentationFormat>Custom</PresentationFormat>
  <Paragraphs>316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Spring Data  Advanced Querying</vt:lpstr>
      <vt:lpstr>Table of Contents</vt:lpstr>
      <vt:lpstr>Questions</vt:lpstr>
      <vt:lpstr>PowerPoint Presentation</vt:lpstr>
      <vt:lpstr>Spring Facet</vt:lpstr>
      <vt:lpstr>JPA Facet</vt:lpstr>
      <vt:lpstr>Query methods</vt:lpstr>
      <vt:lpstr>Query Lookup</vt:lpstr>
      <vt:lpstr>Query methods</vt:lpstr>
      <vt:lpstr>PowerPoint Presentation</vt:lpstr>
      <vt:lpstr>JPQL Functionalities</vt:lpstr>
      <vt:lpstr>JPQL Select Syntax</vt:lpstr>
      <vt:lpstr>JPQL Join Syntax</vt:lpstr>
      <vt:lpstr>JPQL Update Syntax</vt:lpstr>
      <vt:lpstr>JPQL Delete Syntax</vt:lpstr>
      <vt:lpstr>Query</vt:lpstr>
      <vt:lpstr>Named Query</vt:lpstr>
      <vt:lpstr>PowerPoint Presentation</vt:lpstr>
      <vt:lpstr>Repository Inheritance</vt:lpstr>
      <vt:lpstr>Repository Inheritance</vt:lpstr>
      <vt:lpstr>Custom Repository Implementation</vt:lpstr>
      <vt:lpstr>Repository Inheritance</vt:lpstr>
      <vt:lpstr>PowerPoint Presentation</vt:lpstr>
      <vt:lpstr>Application Properties</vt:lpstr>
      <vt:lpstr>Java-Based Configuration</vt:lpstr>
      <vt:lpstr>Java-Based Configuration</vt:lpstr>
      <vt:lpstr>Java-Based Configuration</vt:lpstr>
      <vt:lpstr>Java-Based Configuration</vt:lpstr>
      <vt:lpstr>Java-Based Configuration</vt:lpstr>
      <vt:lpstr>Summary</vt:lpstr>
      <vt:lpstr>Spring Data  Advanced Querying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2017-07-24T06:39:09Z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