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69" r:id="rId3"/>
  </p:sldMasterIdLst>
  <p:notesMasterIdLst>
    <p:notesMasterId r:id="rId26"/>
  </p:notesMasterIdLst>
  <p:handoutMasterIdLst>
    <p:handoutMasterId r:id="rId27"/>
  </p:handoutMasterIdLst>
  <p:sldIdLst>
    <p:sldId id="394" r:id="rId4"/>
    <p:sldId id="395" r:id="rId5"/>
    <p:sldId id="477" r:id="rId6"/>
    <p:sldId id="423" r:id="rId7"/>
    <p:sldId id="424" r:id="rId8"/>
    <p:sldId id="426" r:id="rId9"/>
    <p:sldId id="481" r:id="rId10"/>
    <p:sldId id="429" r:id="rId11"/>
    <p:sldId id="482" r:id="rId12"/>
    <p:sldId id="479" r:id="rId13"/>
    <p:sldId id="483" r:id="rId14"/>
    <p:sldId id="480" r:id="rId15"/>
    <p:sldId id="474" r:id="rId16"/>
    <p:sldId id="445" r:id="rId17"/>
    <p:sldId id="448" r:id="rId18"/>
    <p:sldId id="478" r:id="rId19"/>
    <p:sldId id="450" r:id="rId20"/>
    <p:sldId id="451" r:id="rId21"/>
    <p:sldId id="421" r:id="rId22"/>
    <p:sldId id="476" r:id="rId23"/>
    <p:sldId id="472" r:id="rId24"/>
    <p:sldId id="39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3" autoAdjust="0"/>
    <p:restoredTop sz="88610" autoAdjust="0"/>
  </p:normalViewPr>
  <p:slideViewPr>
    <p:cSldViewPr>
      <p:cViewPr varScale="1">
        <p:scale>
          <a:sx n="98" d="100"/>
          <a:sy n="98" d="100"/>
        </p:scale>
        <p:origin x="696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14000"/>
              </a:lnSpc>
            </a:pPr>
            <a:r>
              <a:rPr lang="en-US" dirty="0"/>
              <a:t>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/>
              <a:t>Objects describe particular instance of a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5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55996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360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86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36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2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4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5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java-basics-oop" TargetMode="External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Classes, Fields, Constructors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8176" y="3810000"/>
            <a:ext cx="2152473" cy="236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76164">
            <a:off x="6674549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(2)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608012" y="2133600"/>
            <a:ext cx="10896600" cy="2328445"/>
            <a:chOff x="608012" y="3733800"/>
            <a:chExt cx="10896600" cy="232844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08012" y="3938587"/>
              <a:ext cx="10896600" cy="2123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class Dog {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2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 name;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String breed;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int age;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List&lt;Dog&gt; children;</a:t>
              </a:r>
            </a:p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189412" y="3733800"/>
              <a:ext cx="2286000" cy="953453"/>
            </a:xfrm>
            <a:prstGeom prst="wedgeRoundRectCallout">
              <a:avLst>
                <a:gd name="adj1" fmla="val -87286"/>
                <a:gd name="adj2" fmla="val 65076"/>
                <a:gd name="adj3" fmla="val 16667"/>
              </a:avLst>
            </a:prstGeom>
            <a:solidFill>
              <a:srgbClr val="663606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Field declarations</a:t>
              </a:r>
              <a:endParaRPr lang="bg-BG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2393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2362200"/>
            <a:ext cx="11859776" cy="1752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6600" dirty="0"/>
              <a:t>Points to the </a:t>
            </a:r>
            <a:r>
              <a:rPr lang="en-US" sz="6600" b="1" dirty="0">
                <a:solidFill>
                  <a:schemeClr val="tx2">
                    <a:lumMod val="75000"/>
                  </a:schemeClr>
                </a:solidFill>
              </a:rPr>
              <a:t>current</a:t>
            </a:r>
            <a:endParaRPr lang="en-US" sz="6600" b="1" dirty="0"/>
          </a:p>
          <a:p>
            <a:pPr algn="ctr">
              <a:buNone/>
            </a:pPr>
            <a:r>
              <a:rPr lang="en-US" sz="6600" dirty="0"/>
              <a:t>instance of 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" Keyword</a:t>
            </a:r>
          </a:p>
        </p:txBody>
      </p:sp>
    </p:spTree>
    <p:extLst>
      <p:ext uri="{BB962C8B-B14F-4D97-AF65-F5344CB8AC3E}">
        <p14:creationId xmlns:p14="http://schemas.microsoft.com/office/powerpoint/2010/main" val="296376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" Keyword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2133600"/>
            <a:ext cx="108966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Dog(String name)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20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1446212" y="4876800"/>
            <a:ext cx="8938472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Fields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3BE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Exercises in class</a:t>
            </a:r>
          </a:p>
        </p:txBody>
      </p:sp>
    </p:spTree>
    <p:extLst>
      <p:ext uri="{BB962C8B-B14F-4D97-AF65-F5344CB8AC3E}">
        <p14:creationId xmlns:p14="http://schemas.microsoft.com/office/powerpoint/2010/main" val="98082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76800"/>
            <a:ext cx="9525000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9525000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Class Constructors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Documents\Courses\OOP\OOP Images\bob-the-builder-psd512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70" y="1066800"/>
            <a:ext cx="269024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3232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31812" y="1600200"/>
            <a:ext cx="11125200" cy="4524315"/>
            <a:chOff x="531812" y="1600200"/>
            <a:chExt cx="11125200" cy="4524315"/>
          </a:xfrm>
        </p:grpSpPr>
        <p:sp>
          <p:nvSpPr>
            <p:cNvPr id="715780" name="Rectangle 4"/>
            <p:cNvSpPr>
              <a:spLocks noChangeArrowheads="1"/>
            </p:cNvSpPr>
            <p:nvPr/>
          </p:nvSpPr>
          <p:spPr bwMode="auto">
            <a:xfrm>
              <a:off x="531812" y="1600200"/>
              <a:ext cx="11125200" cy="45243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class Person </a:t>
              </a:r>
              <a:r>
                <a:rPr lang="bg-BG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altLang="ko-K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String name;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int age;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endParaRPr lang="en-US" altLang="ko-K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	Person() {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this.name = null;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this.age = 0;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}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189412" y="2590800"/>
              <a:ext cx="4647008" cy="953453"/>
            </a:xfrm>
            <a:prstGeom prst="wedgeRoundRectCallout">
              <a:avLst>
                <a:gd name="adj1" fmla="val -66907"/>
                <a:gd name="adj2" fmla="val 83858"/>
                <a:gd name="adj3" fmla="val 16667"/>
              </a:avLst>
            </a:prstGeom>
            <a:solidFill>
              <a:srgbClr val="663606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As a rule constructors should initialize all class fields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3717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(3)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531812" y="1600200"/>
            <a:ext cx="11125199" cy="4572000"/>
            <a:chOff x="531812" y="1600200"/>
            <a:chExt cx="11125199" cy="4572000"/>
          </a:xfrm>
        </p:grpSpPr>
        <p:sp>
          <p:nvSpPr>
            <p:cNvPr id="3" name="Rectangle 2"/>
            <p:cNvSpPr/>
            <p:nvPr/>
          </p:nvSpPr>
          <p:spPr>
            <a:xfrm>
              <a:off x="531812" y="1600200"/>
              <a:ext cx="11125199" cy="457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class Person </a:t>
              </a:r>
              <a:r>
                <a:rPr lang="bg-BG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altLang="ko-K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String name;</a:t>
              </a:r>
            </a:p>
            <a:p>
              <a:pPr marL="282575" indent="-282575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int age;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endParaRPr lang="en-US" altLang="ko-K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ko-KR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Person(String name, int age) {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this.name = name;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this.age = age;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en-US" altLang="ko-KR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}</a:t>
              </a:r>
            </a:p>
            <a:p>
              <a:pPr marL="282575" indent="-282575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tabLst>
                  <a:tab pos="282575" algn="l"/>
                </a:tabLst>
              </a:pPr>
              <a:r>
                <a:rPr lang="bg-BG" altLang="ko-KR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altLang="ko-K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6627812" y="2438400"/>
              <a:ext cx="4647008" cy="527804"/>
            </a:xfrm>
            <a:prstGeom prst="wedgeRoundRectCallout">
              <a:avLst>
                <a:gd name="adj1" fmla="val -57139"/>
                <a:gd name="adj2" fmla="val 171649"/>
                <a:gd name="adj3" fmla="val 16667"/>
              </a:avLst>
            </a:prstGeom>
            <a:solidFill>
              <a:srgbClr val="663606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Constructor with parameters</a:t>
              </a:r>
              <a:endPara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3717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Constructors Calls</a:t>
            </a:r>
            <a:endParaRPr lang="bg-BG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379412" y="1170171"/>
            <a:ext cx="10462075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</a:t>
            </a:r>
            <a:r>
              <a:rPr lang="bg-BG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</a:t>
            </a: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xCoord, int yCoord)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102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2568"/>
            <a:ext cx="8938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5326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structure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fields, constructors</a:t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invoked when creating new class instances and initialize the object's internal state</a:t>
            </a:r>
            <a:endParaRPr lang="bg-BG" sz="32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375553"/>
            <a:ext cx="3178806" cy="23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Fields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Defining Classes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>
                <a:hlinkClick r:id="rId15"/>
              </a:rPr>
              <a:t>https</a:t>
            </a:r>
            <a:r>
              <a:rPr lang="en-US" dirty="0">
                <a:hlinkClick r:id="rId15"/>
              </a:rPr>
              <a:t>://softuni.bg/java-basics-oop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84988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#5938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185552"/>
            <a:ext cx="8938472" cy="820600"/>
          </a:xfrm>
        </p:spPr>
        <p:txBody>
          <a:bodyPr/>
          <a:lstStyle/>
          <a:p>
            <a:r>
              <a:rPr lang="en-US" dirty="0"/>
              <a:t>Defining Simple Classes</a:t>
            </a:r>
          </a:p>
        </p:txBody>
      </p:sp>
      <p:pic>
        <p:nvPicPr>
          <p:cNvPr id="5" name="Picture 2" descr="C:\Documents\Courses\OOP\OOP Images\tree_nuts.png.330x330_q85_crop_upsc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672152"/>
            <a:ext cx="5105400" cy="51054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37413" y="2709161"/>
            <a:ext cx="9713999" cy="143967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4000"/>
              </a:lnSpc>
              <a:buNone/>
            </a:pPr>
            <a:r>
              <a:rPr lang="en-US" sz="7200" dirty="0"/>
              <a:t>Model real-world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5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Versus Instance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5893" y="1523601"/>
            <a:ext cx="7197039" cy="4572399"/>
          </a:xfrm>
          <a:prstGeom prst="rect">
            <a:avLst/>
          </a:prstGeom>
          <a:effectLst>
            <a:innerShdw blurRad="876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616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and Members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98612" y="2213861"/>
            <a:ext cx="8229599" cy="2430279"/>
          </a:xfrm>
        </p:spPr>
        <p:txBody>
          <a:bodyPr>
            <a:noAutofit/>
          </a:bodyPr>
          <a:lstStyle/>
          <a:p>
            <a:pPr marL="709613" lvl="1" indent="-361950" algn="ctr">
              <a:lnSpc>
                <a:spcPct val="110000"/>
              </a:lnSpc>
              <a:buNone/>
            </a:pPr>
            <a:r>
              <a:rPr lang="en-US" sz="8000" dirty="0"/>
              <a:t>Declaration, Fields</a:t>
            </a:r>
          </a:p>
          <a:p>
            <a:pPr marL="709613" lvl="1" indent="-361950" algn="ctr">
              <a:lnSpc>
                <a:spcPct val="110000"/>
              </a:lnSpc>
              <a:buNone/>
            </a:pPr>
            <a:r>
              <a:rPr lang="en-US" sz="8000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57082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dirty="0"/>
              <a:t>Defining and Using Data Fields</a:t>
            </a:r>
          </a:p>
        </p:txBody>
      </p:sp>
      <p:pic>
        <p:nvPicPr>
          <p:cNvPr id="7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08212" y="1219200"/>
            <a:ext cx="7620000" cy="345281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8413" y="2709161"/>
            <a:ext cx="8951999" cy="1439679"/>
          </a:xfrm>
        </p:spPr>
        <p:txBody>
          <a:bodyPr>
            <a:noAutofit/>
          </a:bodyPr>
          <a:lstStyle/>
          <a:p>
            <a:pPr lvl="1" algn="ctr">
              <a:buNone/>
            </a:pPr>
            <a:r>
              <a:rPr lang="en-US" sz="6600" dirty="0"/>
              <a:t>Fields hold the internal 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 state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6170619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608</Words>
  <Application>Microsoft Office PowerPoint</Application>
  <PresentationFormat>Custom</PresentationFormat>
  <Paragraphs>152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HY중고딕</vt:lpstr>
      <vt:lpstr>Wingdings</vt:lpstr>
      <vt:lpstr>Wingdings 2</vt:lpstr>
      <vt:lpstr>SoftUni 16x9</vt:lpstr>
      <vt:lpstr>3_SoftUni 16x9</vt:lpstr>
      <vt:lpstr>Defining Classes</vt:lpstr>
      <vt:lpstr>Table of Contents</vt:lpstr>
      <vt:lpstr>Questions</vt:lpstr>
      <vt:lpstr>Defining Simple Classes</vt:lpstr>
      <vt:lpstr>Classes in OOP</vt:lpstr>
      <vt:lpstr>Class Versus Instance</vt:lpstr>
      <vt:lpstr>Class Definition and Members</vt:lpstr>
      <vt:lpstr>Fields</vt:lpstr>
      <vt:lpstr>Fields</vt:lpstr>
      <vt:lpstr>Fields (2)</vt:lpstr>
      <vt:lpstr>The "this" Keyword</vt:lpstr>
      <vt:lpstr>The "this" Keyword (2)</vt:lpstr>
      <vt:lpstr>PowerPoint Presentation</vt:lpstr>
      <vt:lpstr>Constructors</vt:lpstr>
      <vt:lpstr>Defining Constructors (2)</vt:lpstr>
      <vt:lpstr>Defining Constructors (3)</vt:lpstr>
      <vt:lpstr>Chaining Constructors Calls</vt:lpstr>
      <vt:lpstr>Constructors</vt:lpstr>
      <vt:lpstr>Summary</vt:lpstr>
      <vt:lpstr>OOP – Defining Classes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2016-06-20T11:30:57Z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