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394" r:id="rId4"/>
    <p:sldId id="523" r:id="rId5"/>
    <p:sldId id="734" r:id="rId6"/>
    <p:sldId id="707" r:id="rId7"/>
    <p:sldId id="708" r:id="rId8"/>
    <p:sldId id="735" r:id="rId9"/>
    <p:sldId id="736" r:id="rId10"/>
    <p:sldId id="737" r:id="rId11"/>
    <p:sldId id="727" r:id="rId12"/>
    <p:sldId id="738" r:id="rId13"/>
    <p:sldId id="739" r:id="rId14"/>
    <p:sldId id="740" r:id="rId15"/>
    <p:sldId id="741" r:id="rId16"/>
    <p:sldId id="742" r:id="rId17"/>
    <p:sldId id="743" r:id="rId18"/>
    <p:sldId id="591" r:id="rId19"/>
    <p:sldId id="725" r:id="rId20"/>
    <p:sldId id="393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67691"/>
    <a:srgbClr val="D2A010"/>
    <a:srgbClr val="FFFFFF"/>
    <a:srgbClr val="C6C0AA"/>
    <a:srgbClr val="F9F0AB"/>
    <a:srgbClr val="F9E6AB"/>
    <a:srgbClr val="F9FAAB"/>
    <a:srgbClr val="7676AA"/>
    <a:srgbClr val="603A14"/>
    <a:srgbClr val="E85C0E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 autoAdjust="0"/>
  </p:normalViewPr>
  <p:slideViewPr>
    <p:cSldViewPr>
      <p:cViewPr varScale="1">
        <p:scale>
          <a:sx n="77" d="100"/>
          <a:sy n="77" d="100"/>
        </p:scale>
        <p:origin x="-114" y="-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2016-06-21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2016-06-21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61708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416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17043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065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=""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2016-06-21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2016-06-21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java-basics-oop" TargetMode="External"/><Relationship Id="rId10" Type="http://schemas.openxmlformats.org/officeDocument/2006/relationships/image" Target="../media/image15.png"/><Relationship Id="rId19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 smtClean="0"/>
              <a:t>Static Variables &amp; Methods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1" y="3886200"/>
            <a:ext cx="2064163" cy="22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75239" y="3795395"/>
            <a:ext cx="132914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 marL="0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noProof="1" smtClean="0"/>
              <a:t>Placed between access modifier and return type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4" y="3810000"/>
            <a:ext cx="5867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noProof="1"/>
              <a:t>public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noProof="1"/>
              <a:t> String getUniversity name() { … }</a:t>
            </a:r>
          </a:p>
        </p:txBody>
      </p:sp>
    </p:spTree>
    <p:extLst>
      <p:ext uri="{BB962C8B-B14F-4D97-AF65-F5344CB8AC3E}">
        <p14:creationId xmlns="" xmlns:p14="http://schemas.microsoft.com/office/powerpoint/2010/main" val="21199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 marL="0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noProof="1" smtClean="0"/>
              <a:t>Invoke method without creating new instance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88468" y="3429000"/>
            <a:ext cx="6208712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noProof="1" smtClean="0"/>
              <a:t>public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noProof="1"/>
              <a:t> void main(String[] args) </a:t>
            </a:r>
            <a:r>
              <a:rPr lang="en-US" noProof="1" smtClean="0"/>
              <a:t>{</a:t>
            </a:r>
          </a:p>
          <a:p>
            <a:endParaRPr lang="en-US" noProof="1"/>
          </a:p>
          <a:p>
            <a:r>
              <a:rPr lang="en-US" noProof="1"/>
              <a:t>    System.out.println(Student.getUnivesity</a:t>
            </a:r>
            <a:r>
              <a:rPr lang="en-US" noProof="1" smtClean="0"/>
              <a:t>());</a:t>
            </a:r>
          </a:p>
          <a:p>
            <a:endParaRPr lang="en-US" noProof="1"/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1888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 marL="0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noProof="1" smtClean="0"/>
              <a:t>Can’t use non – static data members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noProof="1" smtClean="0"/>
              <a:t>Can’t use non – static methods directly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noProof="1" smtClean="0"/>
              <a:t> &amp;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super</a:t>
            </a:r>
            <a:r>
              <a:rPr lang="en-US" noProof="1" smtClean="0"/>
              <a:t> can’t be used in static </a:t>
            </a:r>
            <a:r>
              <a:rPr lang="en-US" noProof="1" smtClean="0"/>
              <a:t>con</a:t>
            </a:r>
            <a:r>
              <a:rPr lang="en-US" noProof="1" smtClean="0"/>
              <a:t>te</a:t>
            </a:r>
            <a:r>
              <a:rPr lang="en-US" noProof="1" smtClean="0"/>
              <a:t>xts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Methods - Restrictions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2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27889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Static Blocks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25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endParaRPr lang="en-US" noProof="1" smtClean="0"/>
          </a:p>
          <a:p>
            <a:pPr marL="0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noProof="1" smtClean="0"/>
              <a:t>Used to initialize static data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noProof="1" smtClean="0"/>
              <a:t>Static blocks are executed at the time of class loading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Blocks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32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Blocks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88468" y="2349916"/>
            <a:ext cx="6208712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noProof="1"/>
              <a:t>public class Main {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static {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    System.out.println(“Static block”);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}</a:t>
            </a:r>
          </a:p>
          <a:p>
            <a:r>
              <a:rPr lang="en-US" noProof="1"/>
              <a:t>    </a:t>
            </a:r>
          </a:p>
          <a:p>
            <a:r>
              <a:rPr lang="en-US" noProof="1"/>
              <a:t>    public static void main (String[] args) {</a:t>
            </a:r>
          </a:p>
          <a:p>
            <a:r>
              <a:rPr lang="en-US" noProof="1"/>
              <a:t>    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996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Static Variables</a:t>
            </a: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Static Methods</a:t>
            </a: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Static Blocks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5"/>
              </a:rPr>
              <a:t>https://softuni.bg/java-basics-oop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="" xmlns:p14="http://schemas.microsoft.com/office/powerpoint/2010/main" val="35924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Static Variables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Static Methods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Static Blocks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26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#1925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2005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2565" y="2743200"/>
            <a:ext cx="8938472" cy="820600"/>
          </a:xfrm>
        </p:spPr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Static Variables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02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noProof="1" smtClean="0"/>
              <a:t> keyword</a:t>
            </a:r>
            <a:endParaRPr lang="en-US" noProof="1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noProof="1" smtClean="0"/>
              <a:t>Marks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field</a:t>
            </a:r>
            <a:r>
              <a:rPr lang="en-US" noProof="1" smtClean="0"/>
              <a:t> of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noProof="1" smtClean="0"/>
              <a:t> as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noProof="1" smtClean="0"/>
              <a:t>Static elements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noProof="1" smtClean="0"/>
              <a:t>Belong to the class</a:t>
            </a:r>
            <a:endParaRPr lang="en-US" noProof="1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noProof="1" smtClean="0"/>
              <a:t>Only one instance exists</a:t>
            </a:r>
            <a:endParaRPr lang="en-US" noProof="1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Keyword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599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noProof="1" smtClean="0"/>
          </a:p>
          <a:p>
            <a:pPr marL="0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noProof="1" smtClean="0"/>
              <a:t>Makes your program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memory efficient</a:t>
            </a:r>
          </a:p>
          <a:p>
            <a:pPr marL="0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noProof="1" smtClean="0"/>
              <a:t>Can be used to refer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common property of all objects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Variable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Variable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1813" y="2623955"/>
            <a:ext cx="52315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noProof="1" smtClean="0"/>
              <a:t>Class Student {</a:t>
            </a:r>
          </a:p>
          <a:p>
            <a:r>
              <a:rPr lang="en-US" noProof="1" smtClean="0"/>
              <a:t>    </a:t>
            </a:r>
            <a:r>
              <a:rPr lang="en-US" noProof="1"/>
              <a:t>String name;</a:t>
            </a:r>
            <a:endParaRPr lang="en-US" noProof="1" smtClean="0"/>
          </a:p>
          <a:p>
            <a:r>
              <a:rPr lang="en-US" noProof="1" smtClean="0"/>
              <a:t>    Integer studentsNumber;</a:t>
            </a:r>
          </a:p>
          <a:p>
            <a:r>
              <a:rPr lang="en-US" noProof="1"/>
              <a:t> </a:t>
            </a:r>
            <a:r>
              <a:rPr lang="en-US" noProof="1" smtClean="0"/>
              <a:t> 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String university = “SoftUni”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237412" y="2057400"/>
            <a:ext cx="2984600" cy="1521481"/>
          </a:xfrm>
          <a:prstGeom prst="wedgeRoundRectCallout">
            <a:avLst>
              <a:gd name="adj1" fmla="val -67356"/>
              <a:gd name="adj2" fmla="val 760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 instance will have ‘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university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’ field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57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Variable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1813" y="2590800"/>
            <a:ext cx="52315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noProof="1"/>
              <a:t>Class Student {</a:t>
            </a:r>
          </a:p>
          <a:p>
            <a:r>
              <a:rPr lang="en-US" noProof="1"/>
              <a:t>    String name;</a:t>
            </a:r>
          </a:p>
          <a:p>
            <a:r>
              <a:rPr lang="en-US" noProof="1"/>
              <a:t>    Integer studentsNumber;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static String university = “SoftUni”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542212" y="1981200"/>
            <a:ext cx="2590800" cy="1521481"/>
          </a:xfrm>
          <a:prstGeom prst="wedgeRoundRectCallout">
            <a:avLst>
              <a:gd name="adj1" fmla="val -64416"/>
              <a:gd name="adj2" fmla="val 8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 smtClean="0"/>
              <a:t>Shared between all class instances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17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27889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Static Methods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085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461</Words>
  <Application>Microsoft Office PowerPoint</Application>
  <PresentationFormat>Custom</PresentationFormat>
  <Paragraphs>131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SoftUni 16x9</vt:lpstr>
      <vt:lpstr>5_SoftUni 16x9</vt:lpstr>
      <vt:lpstr>Static Members</vt:lpstr>
      <vt:lpstr>Table of Contents</vt:lpstr>
      <vt:lpstr>Questions</vt:lpstr>
      <vt:lpstr>Static Variables</vt:lpstr>
      <vt:lpstr>Static Keyword</vt:lpstr>
      <vt:lpstr>Static Variable</vt:lpstr>
      <vt:lpstr>Static Variable</vt:lpstr>
      <vt:lpstr>Static Variable</vt:lpstr>
      <vt:lpstr>Static Methods</vt:lpstr>
      <vt:lpstr>Static Methods</vt:lpstr>
      <vt:lpstr>Static Methods</vt:lpstr>
      <vt:lpstr>Static Methods - Restrictions</vt:lpstr>
      <vt:lpstr>Static Blocks</vt:lpstr>
      <vt:lpstr>Static Blocks</vt:lpstr>
      <vt:lpstr>Static Blocks</vt:lpstr>
      <vt:lpstr>Summary</vt:lpstr>
      <vt:lpstr>Static Members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2016-06-21T13:09:46Z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