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750" r:id="rId4"/>
    <p:sldId id="751" r:id="rId5"/>
    <p:sldId id="576" r:id="rId6"/>
    <p:sldId id="707" r:id="rId7"/>
    <p:sldId id="708" r:id="rId8"/>
    <p:sldId id="732" r:id="rId9"/>
    <p:sldId id="733" r:id="rId10"/>
    <p:sldId id="734" r:id="rId11"/>
    <p:sldId id="735" r:id="rId12"/>
    <p:sldId id="736" r:id="rId13"/>
    <p:sldId id="737" r:id="rId14"/>
    <p:sldId id="738" r:id="rId15"/>
    <p:sldId id="740" r:id="rId16"/>
    <p:sldId id="741" r:id="rId17"/>
    <p:sldId id="742" r:id="rId18"/>
    <p:sldId id="746" r:id="rId19"/>
    <p:sldId id="747" r:id="rId20"/>
    <p:sldId id="755" r:id="rId21"/>
    <p:sldId id="743" r:id="rId22"/>
    <p:sldId id="744" r:id="rId23"/>
    <p:sldId id="745" r:id="rId24"/>
    <p:sldId id="748" r:id="rId25"/>
    <p:sldId id="749" r:id="rId26"/>
    <p:sldId id="756" r:id="rId27"/>
    <p:sldId id="457" r:id="rId28"/>
    <p:sldId id="752" r:id="rId29"/>
    <p:sldId id="753" r:id="rId30"/>
    <p:sldId id="754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750"/>
            <p14:sldId id="751"/>
          </p14:sldIdLst>
        </p14:section>
        <p14:section name="XML" id="{813DF7E2-74AB-4E3A-9B46-2566DC216237}">
          <p14:sldIdLst>
            <p14:sldId id="576"/>
            <p14:sldId id="707"/>
            <p14:sldId id="708"/>
            <p14:sldId id="732"/>
            <p14:sldId id="733"/>
            <p14:sldId id="734"/>
            <p14:sldId id="735"/>
            <p14:sldId id="736"/>
            <p14:sldId id="737"/>
            <p14:sldId id="738"/>
            <p14:sldId id="740"/>
            <p14:sldId id="741"/>
            <p14:sldId id="742"/>
            <p14:sldId id="746"/>
            <p14:sldId id="747"/>
            <p14:sldId id="755"/>
            <p14:sldId id="743"/>
            <p14:sldId id="744"/>
            <p14:sldId id="745"/>
            <p14:sldId id="748"/>
            <p14:sldId id="749"/>
            <p14:sldId id="756"/>
          </p14:sldIdLst>
        </p14:section>
        <p14:section name="Summary" id="{BD60B6E9-85E7-49E8-9F66-AE28A5DD5D66}">
          <p14:sldIdLst>
            <p14:sldId id="457"/>
            <p14:sldId id="752"/>
            <p14:sldId id="753"/>
            <p14:sldId id="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5050"/>
    <a:srgbClr val="E85C0E"/>
    <a:srgbClr val="FBEEDC"/>
    <a:srgbClr val="F0A22E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4" autoAdjust="0"/>
    <p:restoredTop sz="79484" autoAdjust="0"/>
  </p:normalViewPr>
  <p:slideViewPr>
    <p:cSldViewPr>
      <p:cViewPr varScale="1">
        <p:scale>
          <a:sx n="87" d="100"/>
          <a:sy n="87" d="100"/>
        </p:scale>
        <p:origin x="96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8668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941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4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5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28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98812" y="822517"/>
            <a:ext cx="8417755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Auto Mapping Objects DTO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646612" y="1977052"/>
            <a:ext cx="7171259" cy="126640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 Mapping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– DTOs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 objects,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Model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mappings 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ModelMapper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1212" y="3940927"/>
            <a:ext cx="2133598" cy="23414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4788959" y="3463104"/>
            <a:ext cx="1935593" cy="955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DTO Concepts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Auto Mapping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Objects</a:t>
            </a:r>
            <a:endParaRPr lang="en-US" sz="22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679" y="4050438"/>
            <a:ext cx="4528192" cy="152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DTO </a:t>
            </a:r>
            <a:r>
              <a:rPr lang="en-US" dirty="0"/>
              <a:t>Usage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48574" y="1541903"/>
            <a:ext cx="545595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"employees")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"first_name")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firstName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"salary")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salary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@ManyToOne</a:t>
            </a:r>
            <a:endParaRPr lang="en-US" sz="14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@JoinColumn(name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“address_id")</a:t>
            </a:r>
            <a:endParaRPr lang="en-US" sz="1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 address;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//…}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43952" y="996387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43952" y="4861139"/>
            <a:ext cx="5460494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b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"addresses")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city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548488" y="4315623"/>
            <a:ext cx="5455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2735" y="2856471"/>
            <a:ext cx="545595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EmployeeDto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firstName;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salary;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addressCity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98113" y="2310955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EmployeeDTO.java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503612" y="4447973"/>
            <a:ext cx="3505200" cy="16480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27412" y="3276600"/>
            <a:ext cx="3581400" cy="6418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275012" y="2856471"/>
            <a:ext cx="3733800" cy="611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03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Mapper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8458653" y="2261321"/>
            <a:ext cx="3276600" cy="3536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Entities</a:t>
            </a:r>
            <a:endParaRPr lang="bg-BG" sz="2000" dirty="0"/>
          </a:p>
        </p:txBody>
      </p:sp>
      <p:sp>
        <p:nvSpPr>
          <p:cNvPr id="26" name="Rectangle 25"/>
          <p:cNvSpPr/>
          <p:nvPr/>
        </p:nvSpPr>
        <p:spPr>
          <a:xfrm>
            <a:off x="8948395" y="2978245"/>
            <a:ext cx="2357714" cy="108263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Address</a:t>
            </a:r>
            <a:br>
              <a:rPr lang="en-US" sz="1800" dirty="0" smtClean="0"/>
            </a:br>
            <a:r>
              <a:rPr lang="en-US" sz="1800" dirty="0" smtClean="0"/>
              <a:t>Entity</a:t>
            </a:r>
            <a:endParaRPr lang="bg-BG" sz="1800" dirty="0"/>
          </a:p>
        </p:txBody>
      </p:sp>
      <p:sp>
        <p:nvSpPr>
          <p:cNvPr id="27" name="Rectangle 26"/>
          <p:cNvSpPr/>
          <p:nvPr/>
        </p:nvSpPr>
        <p:spPr>
          <a:xfrm>
            <a:off x="8913812" y="4343401"/>
            <a:ext cx="2357714" cy="108263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Person</a:t>
            </a:r>
            <a:br>
              <a:rPr lang="en-US" sz="1800" dirty="0" smtClean="0"/>
            </a:br>
            <a:r>
              <a:rPr lang="en-US" sz="1800" dirty="0" smtClean="0"/>
              <a:t>Entity</a:t>
            </a:r>
            <a:endParaRPr lang="bg-BG" sz="1800" dirty="0"/>
          </a:p>
        </p:txBody>
      </p:sp>
      <p:sp>
        <p:nvSpPr>
          <p:cNvPr id="31" name="Rectangle 30"/>
          <p:cNvSpPr/>
          <p:nvPr/>
        </p:nvSpPr>
        <p:spPr>
          <a:xfrm>
            <a:off x="455612" y="3055919"/>
            <a:ext cx="2819400" cy="182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DTO</a:t>
            </a:r>
            <a:endParaRPr lang="bg-BG" sz="2000" dirty="0"/>
          </a:p>
        </p:txBody>
      </p:sp>
      <p:sp>
        <p:nvSpPr>
          <p:cNvPr id="22" name="Rectangle 21"/>
          <p:cNvSpPr/>
          <p:nvPr/>
        </p:nvSpPr>
        <p:spPr>
          <a:xfrm>
            <a:off x="684212" y="3589318"/>
            <a:ext cx="2357714" cy="108263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Person</a:t>
            </a:r>
            <a:br>
              <a:rPr lang="en-US" sz="1800" dirty="0" smtClean="0"/>
            </a:br>
            <a:r>
              <a:rPr lang="en-US" sz="1800" dirty="0" smtClean="0"/>
              <a:t>DTO</a:t>
            </a:r>
            <a:endParaRPr lang="bg-BG" sz="1800" dirty="0"/>
          </a:p>
        </p:txBody>
      </p:sp>
      <p:sp>
        <p:nvSpPr>
          <p:cNvPr id="23" name="Rectangle 22"/>
          <p:cNvSpPr/>
          <p:nvPr/>
        </p:nvSpPr>
        <p:spPr>
          <a:xfrm>
            <a:off x="4474424" y="3055919"/>
            <a:ext cx="2819400" cy="1828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Model Mapper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409880" y="3849374"/>
            <a:ext cx="9048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409882" y="4060881"/>
            <a:ext cx="904801" cy="17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18980" y="3867217"/>
            <a:ext cx="9048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418982" y="4078724"/>
            <a:ext cx="904801" cy="17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81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7" grpId="0" animBg="1"/>
      <p:bldP spid="3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Maven Dependency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1812" y="2209800"/>
            <a:ext cx="11118958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&lt;groupId&gt;org.modelmapper&lt;/groupId&gt;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&lt;artifactId&gt;modelmapper&lt;/artifactId&gt;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version&gt;1.1.0&lt;/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dependency&gt;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525574" y="1664284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Mapping Entity to DTO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1812" y="3352800"/>
            <a:ext cx="1111895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 modelMapper = new ModelMapper();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EmployeeDto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employeeDto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modelMapper.map(employee, EmployeeDto.class);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525574" y="2807284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Terminal.java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13412" y="4227064"/>
            <a:ext cx="1133702" cy="370656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Soruce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89812" y="4227064"/>
            <a:ext cx="1676400" cy="370656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Destination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2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Mapping Entity to DTO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48574" y="1541903"/>
            <a:ext cx="545595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"employees")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"first_name")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"salary")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@ManyToOne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@JoinColumn(name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“address_id")</a:t>
            </a:r>
            <a:endParaRPr lang="en-US" sz="1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Adress </a:t>
            </a:r>
            <a:r>
              <a:rPr lang="en-US" sz="14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//…}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43952" y="996387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48574" y="4871415"/>
            <a:ext cx="545595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  <a:b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"addresses")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548488" y="4325899"/>
            <a:ext cx="5455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2735" y="2856471"/>
            <a:ext cx="545595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EmployeeDto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addressCity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98113" y="2310955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EmployeeDto.java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427412" y="3887333"/>
            <a:ext cx="3505200" cy="4512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27412" y="3276600"/>
            <a:ext cx="3581400" cy="6418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275012" y="2799546"/>
            <a:ext cx="3733800" cy="6686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08812" y="3918462"/>
            <a:ext cx="1752600" cy="2101338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Mapping DTO to Entity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1812" y="3352800"/>
            <a:ext cx="1111895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 modelMapper = new ModelMapper();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= modelMapper.map(employeeDto, Employee.class);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525574" y="2807284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Terminal.java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13412" y="4227064"/>
            <a:ext cx="1133702" cy="370656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Soruce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89812" y="4227064"/>
            <a:ext cx="1676400" cy="370656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Destination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Mapping DTO to Entity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48574" y="1541903"/>
            <a:ext cx="545595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"employees")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"first_name")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"salary")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@ManyToOne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@JoinColumn(name = “address_id")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Adress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//…}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43952" y="996387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48574" y="4870769"/>
            <a:ext cx="545595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  <a:b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"addresses")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548488" y="4325253"/>
            <a:ext cx="5455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2735" y="2856471"/>
            <a:ext cx="545595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EmployeeDto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addressCity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98113" y="2310955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EmployeeDTO.java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03612" y="4325255"/>
            <a:ext cx="3505200" cy="17707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503612" y="3444978"/>
            <a:ext cx="3505200" cy="4412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75012" y="2856471"/>
            <a:ext cx="3733800" cy="5885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542212" y="3999876"/>
            <a:ext cx="1295400" cy="1029324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</a:t>
            </a:r>
            <a:r>
              <a:rPr lang="en-US" dirty="0"/>
              <a:t>Mapping DTO to Entity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48574" y="1541903"/>
            <a:ext cx="5455958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"employees")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"first_name")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"salary")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43952" y="996387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48488" y="4725426"/>
            <a:ext cx="545595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  <a:b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"addresses")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548402" y="4179910"/>
            <a:ext cx="5455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2735" y="2856471"/>
            <a:ext cx="545595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EmployeeDto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addressCity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98113" y="2310955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EmployeeDTO.java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03612" y="4422564"/>
            <a:ext cx="3505200" cy="161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503612" y="3444978"/>
            <a:ext cx="3505200" cy="4412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75012" y="2856471"/>
            <a:ext cx="3733800" cy="5885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xplosion 1 13"/>
          <p:cNvSpPr/>
          <p:nvPr/>
        </p:nvSpPr>
        <p:spPr>
          <a:xfrm>
            <a:off x="4547878" y="2252564"/>
            <a:ext cx="1886396" cy="1324875"/>
          </a:xfrm>
          <a:prstGeom prst="irregularSeal1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Not</a:t>
            </a:r>
            <a:br>
              <a:rPr lang="en-US" sz="2000" dirty="0" smtClean="0"/>
            </a:br>
            <a:r>
              <a:rPr lang="en-US" sz="2000" dirty="0" smtClean="0"/>
              <a:t>mapped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07035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Mapping DTO to Entity – Java 7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45990" y="3352800"/>
            <a:ext cx="11463422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 modelMapper = new ModelMapper();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PropertyMap&lt;EmployeeDto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Employee&gt; employeeMap = new PropertyMap&lt;EmployeeDto, Employee&gt;()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protected void configure() {</a:t>
            </a:r>
            <a:b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map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().setFirstName(source.getName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modelMapper.addMappings(employeeMap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).map(employeeDto,employee);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39752" y="2807284"/>
            <a:ext cx="114696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Terminal.java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03812" y="4045684"/>
            <a:ext cx="1295400" cy="450115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Property Map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266968" y="5181600"/>
            <a:ext cx="1676400" cy="370656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Set Destination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561012" y="5196669"/>
            <a:ext cx="1676400" cy="370656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 Source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950150" y="6252057"/>
            <a:ext cx="1295400" cy="450115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</a:t>
            </a:r>
            <a:b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Mapping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6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Mapping DTO to Entity – Java 8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45990" y="3352800"/>
            <a:ext cx="11463422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 modelMapper = new ModelMapper();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TypeMap&lt;EmployeeDto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Employee&gt; t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ypeMap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mapper.createTypeMap(EmployeeDto.class, Employee.class);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typeMap.addMappings(m -&gt; m.map(src -&gt; src.getName(), Employee::setFirtsName)); 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typeMap.map(employeeDto);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39752" y="2807284"/>
            <a:ext cx="114696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Terminal.java (ModelMappper v1.1.0)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770812" y="3080042"/>
            <a:ext cx="1295400" cy="450115"/>
          </a:xfrm>
          <a:prstGeom prst="wedgeRoundRectCallout">
            <a:avLst>
              <a:gd name="adj1" fmla="val -81532"/>
              <a:gd name="adj2" fmla="val 8950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Type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Map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923212" y="4780460"/>
            <a:ext cx="1843200" cy="370656"/>
          </a:xfrm>
          <a:prstGeom prst="wedgeRoundRectCallout">
            <a:avLst>
              <a:gd name="adj1" fmla="val -12932"/>
              <a:gd name="adj2" fmla="val -10363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Destination Setter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22812" y="4780460"/>
            <a:ext cx="1676400" cy="370656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 Source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751012" y="4767793"/>
            <a:ext cx="1295400" cy="450115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</a:t>
            </a:r>
            <a:b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Mapping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6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4294967295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DTO Concepts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Model Mapper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Mapping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Advanced </a:t>
            </a:r>
            <a:r>
              <a:rPr lang="en-US" sz="2800" dirty="0" smtClean="0"/>
              <a:t>Configuration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endParaRPr lang="en" sz="3200" dirty="0"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 dirty="0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7789" y="2971800"/>
            <a:ext cx="2462505" cy="31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</a:t>
            </a:r>
            <a:r>
              <a:rPr lang="en-US" dirty="0"/>
              <a:t>Mapping DTO to Entity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48574" y="1541903"/>
            <a:ext cx="5455958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"employees")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"first_name")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"salary")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43952" y="996387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48488" y="4725426"/>
            <a:ext cx="545595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  <a:b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"addresses")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//…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548402" y="4179910"/>
            <a:ext cx="5455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2735" y="2856471"/>
            <a:ext cx="545595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EmployeeDto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</a:t>
            </a: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4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98113" y="2310955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EmployeeDTO.java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03612" y="4422564"/>
            <a:ext cx="3505200" cy="161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503612" y="3444978"/>
            <a:ext cx="3505200" cy="4412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75012" y="2856471"/>
            <a:ext cx="3733800" cy="5885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xplosion 1 2"/>
          <p:cNvSpPr/>
          <p:nvPr/>
        </p:nvSpPr>
        <p:spPr>
          <a:xfrm>
            <a:off x="4662049" y="4759546"/>
            <a:ext cx="1886396" cy="1324875"/>
          </a:xfrm>
          <a:prstGeom prst="irregularSeal1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Not</a:t>
            </a:r>
            <a:br>
              <a:rPr lang="en-US" sz="2000" dirty="0" smtClean="0"/>
            </a:br>
            <a:r>
              <a:rPr lang="en-US" sz="2000" dirty="0" smtClean="0"/>
              <a:t>mapped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410228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Mapping DTO to Entity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90501" y="1677319"/>
            <a:ext cx="11463422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 modelMapper = new ModelMapper();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PropertyMap&lt;EmployeeDto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Employee&gt; employeeMap = new PropertyMap&lt;EmployeeDto, Employee&gt;()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protected void configure()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map(source.getCity(), destination.getAddress().getCity());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modelMapper.addMappings(employeeMap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).map(employeeDto,employee);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84263" y="1131803"/>
            <a:ext cx="114696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Terminal.java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48323" y="2370203"/>
            <a:ext cx="1295400" cy="450115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Property Map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11479" y="3506119"/>
            <a:ext cx="1676400" cy="370656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Set Destination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605523" y="3521188"/>
            <a:ext cx="1676400" cy="370656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 Source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994661" y="4576576"/>
            <a:ext cx="1295400" cy="450115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</a:t>
            </a:r>
            <a:b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Mapping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90501" y="5737179"/>
            <a:ext cx="11463422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typeMap.addMappings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(m 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 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m.map(</a:t>
            </a:r>
            <a:r>
              <a:rPr lang="en-US" sz="1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src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 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src.getCity(), 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(dest, v) -&gt; </a:t>
            </a:r>
            <a:r>
              <a:rPr lang="en-US" sz="1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dest.getAddress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sz="1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setCity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(v)));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typeMap.map(employeeDto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84263" y="5190564"/>
            <a:ext cx="114696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Terminal.java – Java 8 (ModelMappper v1.1.0)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79412" y="1905000"/>
            <a:ext cx="11463422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ModelMapper modelMapper = new ModelMapper();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modelMapper.createTypeMap(EmployeeDto.class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Employee.class);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modelMapper.validate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73174" y="1359484"/>
            <a:ext cx="114696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Terminal.java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9412" y="3950664"/>
            <a:ext cx="11463422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 Unmapped destination properties found in TypeMap[EmployeeDto -&gt; Employee]: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com.persons.domain.entities.Employee.setAddress()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com.persons.domain.entities.Employee.setId()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com.persons.domain.entities.Employee.setBirthday()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73174" y="3405148"/>
            <a:ext cx="114696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22812" y="2761734"/>
            <a:ext cx="1133702" cy="370656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Soruce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99212" y="2761734"/>
            <a:ext cx="1676400" cy="370656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Destination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4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Properties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09450" y="1840916"/>
            <a:ext cx="11463422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 modelMapper = new ModelMapper();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PropertyMap&lt;EmployeeDto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Employee&gt; employeeMap = new PropertyMap&lt;EmployeeDto, Employee&gt;()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protected void configure()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skip().setSalary(null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modelMapper.addMappings(employeeMap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).map(employeeDto,employee);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03212" y="1295400"/>
            <a:ext cx="114696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Terminal.java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467072" y="3822116"/>
            <a:ext cx="1219200" cy="457200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Skip Salary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7243" y="5931040"/>
            <a:ext cx="11463422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typeMap.addMappings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(mapper -&gt; </a:t>
            </a:r>
            <a:r>
              <a:rPr lang="en-US" sz="1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mapper.skip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::</a:t>
            </a:r>
            <a:r>
              <a:rPr lang="en-US" sz="1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setSalary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typeMap.map(employeeDto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5378027"/>
            <a:ext cx="114696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Terminal.java – Java 8 (ModelMappper v1.1.0)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7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Properties – Java 7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03212" y="1600200"/>
            <a:ext cx="11463422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 modelMapper = new ModelMapper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Converter&lt;String, String&gt; </a:t>
            </a:r>
            <a:r>
              <a:rPr lang="en-US" sz="18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stringConverter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AbstractConverter&lt;String, String&gt;()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protected String convert(String 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return s == null ? null : s.toUpperCase();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PropertyMap&lt;EmployeeDto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Employee&gt; employeeMap = new PropertyMap&lt;EmployeeDto, Employee&gt;()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protected void configure()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using(</a:t>
            </a:r>
            <a:r>
              <a:rPr lang="en-US" sz="18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stringConverter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).map().setFirstName(source.getName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modelMapper.addMappings(employeeMap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).map(employeeDto,employee);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296974" y="1054684"/>
            <a:ext cx="114696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Terminal.java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37212" y="3200400"/>
            <a:ext cx="2209800" cy="533400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Convert Strings to Upper Case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208212" y="5486400"/>
            <a:ext cx="2057400" cy="381000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Use Convertion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22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Properties – Java 8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85650" y="2526716"/>
            <a:ext cx="11463422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 modelMapper = new ModelMapper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Converter&lt;String, String&gt; 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toUppercase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ctx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-&gt; 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ctx.getSource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== null ? null : 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ctx.getSource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toUppercase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TypeMap&lt;EmployeeDto, Employee&gt; typeMap = mapper.createTypeMap(EmployeeDto.class,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Employee.class).</a:t>
            </a:r>
            <a:r>
              <a:rPr lang="en-US" sz="1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addMappings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(mapper 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 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mapper.using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toUppercase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).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EmployeeDto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::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::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setFirstName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typeMap.map(employeeDto);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85650" y="1961873"/>
            <a:ext cx="114696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Terminal.java - (ModelMappper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v1.1.0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595450" y="3704731"/>
            <a:ext cx="2209800" cy="533400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Convert Strings to Upper Case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67250" y="5269916"/>
            <a:ext cx="2057400" cy="381000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Use Convertion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12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DTO Concepts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Model Mapper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Mapping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Advanced Configuration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6" y="3505200"/>
            <a:ext cx="3908432" cy="28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 Mapping Objects DTO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994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265654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3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accent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>
                <a:solidFill>
                  <a:schemeClr val="tx2"/>
                </a:solidFill>
              </a:rPr>
              <a:t>#db-advanced</a:t>
            </a:r>
            <a:endParaRPr lang="en-US" sz="6000" b="1" noProof="1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74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99" y="-3747"/>
            <a:ext cx="12210655" cy="6861747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8597" y="2550826"/>
            <a:ext cx="12179525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DTO</a:t>
            </a:r>
            <a:endParaRPr lang="en-US" sz="8000" b="1" dirty="0">
              <a:ln>
                <a:solidFill>
                  <a:schemeClr val="bg1"/>
                </a:solidFill>
              </a:ln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solution</a:t>
            </a:r>
          </a:p>
          <a:p>
            <a:r>
              <a:rPr lang="en-US" dirty="0" smtClean="0"/>
              <a:t>Transfers data between Service and Presentation layers</a:t>
            </a:r>
          </a:p>
          <a:p>
            <a:r>
              <a:rPr lang="en-US" dirty="0" smtClean="0"/>
              <a:t>Optimizing performance by reducing unnecessary data</a:t>
            </a:r>
          </a:p>
          <a:p>
            <a:r>
              <a:rPr lang="en-US" dirty="0" smtClean="0"/>
              <a:t>Decoupling of layers</a:t>
            </a:r>
          </a:p>
          <a:p>
            <a:r>
              <a:rPr lang="en-US" dirty="0" smtClean="0"/>
              <a:t>Encapsulates the entities</a:t>
            </a:r>
          </a:p>
          <a:p>
            <a:r>
              <a:rPr lang="en-US" dirty="0" smtClean="0"/>
              <a:t>Flexible modification of the presentation layer</a:t>
            </a:r>
          </a:p>
          <a:p>
            <a:r>
              <a:rPr lang="en-US" dirty="0" smtClean="0"/>
              <a:t>Easier logic maintenance</a:t>
            </a:r>
          </a:p>
          <a:p>
            <a:r>
              <a:rPr lang="en-US" dirty="0" smtClean="0"/>
              <a:t>May contain logic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DTO Specifics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42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Usage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487623" y="2333405"/>
            <a:ext cx="1940381" cy="2971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Web Layer</a:t>
            </a:r>
            <a:endParaRPr lang="bg-BG" sz="2000" dirty="0"/>
          </a:p>
        </p:txBody>
      </p:sp>
      <p:sp>
        <p:nvSpPr>
          <p:cNvPr id="6" name="Rectangle 5"/>
          <p:cNvSpPr/>
          <p:nvPr/>
        </p:nvSpPr>
        <p:spPr>
          <a:xfrm>
            <a:off x="733913" y="3412726"/>
            <a:ext cx="1447800" cy="914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br>
              <a:rPr lang="en-US" dirty="0" smtClean="0"/>
            </a:br>
            <a:r>
              <a:rPr lang="en-US" dirty="0" smtClean="0"/>
              <a:t>View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4170239" y="2353664"/>
            <a:ext cx="3629011" cy="2971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Service</a:t>
            </a:r>
            <a:endParaRPr lang="bg-BG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914864" y="3471216"/>
            <a:ext cx="1543629" cy="2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02820" y="3471216"/>
            <a:ext cx="12090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914864" y="4701154"/>
            <a:ext cx="16135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602820" y="4465503"/>
            <a:ext cx="12090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48338" y="3167869"/>
            <a:ext cx="1261103" cy="69217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Address</a:t>
            </a:r>
            <a:br>
              <a:rPr lang="en-US" sz="1800" dirty="0" smtClean="0"/>
            </a:br>
            <a:r>
              <a:rPr lang="en-US" sz="1800" dirty="0" smtClean="0"/>
              <a:t>Entity</a:t>
            </a:r>
            <a:endParaRPr lang="bg-BG" sz="1800" dirty="0"/>
          </a:p>
        </p:txBody>
      </p:sp>
      <p:sp>
        <p:nvSpPr>
          <p:cNvPr id="27" name="Rectangle 26"/>
          <p:cNvSpPr/>
          <p:nvPr/>
        </p:nvSpPr>
        <p:spPr>
          <a:xfrm>
            <a:off x="6148338" y="4327126"/>
            <a:ext cx="1261103" cy="69217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Person</a:t>
            </a:r>
            <a:br>
              <a:rPr lang="en-US" sz="1800" dirty="0" smtClean="0"/>
            </a:br>
            <a:r>
              <a:rPr lang="en-US" sz="1800" dirty="0" smtClean="0"/>
              <a:t>Entity</a:t>
            </a:r>
            <a:endParaRPr lang="bg-BG" sz="1800" dirty="0"/>
          </a:p>
        </p:txBody>
      </p:sp>
      <p:sp>
        <p:nvSpPr>
          <p:cNvPr id="28" name="Rectangle 27"/>
          <p:cNvSpPr/>
          <p:nvPr/>
        </p:nvSpPr>
        <p:spPr>
          <a:xfrm>
            <a:off x="4556489" y="3185436"/>
            <a:ext cx="1261103" cy="183386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Service</a:t>
            </a:r>
            <a:endParaRPr lang="bg-BG" sz="1800" dirty="0"/>
          </a:p>
        </p:txBody>
      </p:sp>
      <p:sp>
        <p:nvSpPr>
          <p:cNvPr id="29" name="Rectangle 28"/>
          <p:cNvSpPr/>
          <p:nvPr/>
        </p:nvSpPr>
        <p:spPr>
          <a:xfrm>
            <a:off x="9753101" y="2353664"/>
            <a:ext cx="1940381" cy="29718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Repository Layer</a:t>
            </a:r>
            <a:endParaRPr lang="bg-BG" sz="2000" dirty="0"/>
          </a:p>
        </p:txBody>
      </p:sp>
      <p:sp>
        <p:nvSpPr>
          <p:cNvPr id="16" name="Can 15"/>
          <p:cNvSpPr/>
          <p:nvPr/>
        </p:nvSpPr>
        <p:spPr>
          <a:xfrm>
            <a:off x="10123752" y="3748826"/>
            <a:ext cx="1199078" cy="145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</a:t>
            </a:r>
            <a:endParaRPr lang="bg-BG" sz="2800" dirty="0"/>
          </a:p>
        </p:txBody>
      </p:sp>
      <p:sp>
        <p:nvSpPr>
          <p:cNvPr id="32" name="Explosion 1 31"/>
          <p:cNvSpPr/>
          <p:nvPr/>
        </p:nvSpPr>
        <p:spPr>
          <a:xfrm>
            <a:off x="6804246" y="2224438"/>
            <a:ext cx="1600200" cy="153186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Entity change</a:t>
            </a:r>
            <a:endParaRPr lang="bg-BG" sz="1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765424" y="1371600"/>
            <a:ext cx="1941284" cy="788225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What happens with the presentation layer?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3" name="Explosion 1 32"/>
          <p:cNvSpPr/>
          <p:nvPr/>
        </p:nvSpPr>
        <p:spPr>
          <a:xfrm>
            <a:off x="6754198" y="4607802"/>
            <a:ext cx="1600200" cy="153186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</a:t>
            </a:r>
            <a:r>
              <a:rPr lang="en-US" sz="1800" dirty="0" smtClean="0"/>
              <a:t>idirectional </a:t>
            </a:r>
            <a:endParaRPr lang="bg-BG" sz="1800" dirty="0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7862922" y="5938492"/>
            <a:ext cx="982951" cy="399110"/>
          </a:xfrm>
          <a:prstGeom prst="wedgeRoundRectCallout">
            <a:avLst>
              <a:gd name="adj1" fmla="val -34207"/>
              <a:gd name="adj2" fmla="val -8320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Cycling?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5" name="Explosion 1 34"/>
          <p:cNvSpPr/>
          <p:nvPr/>
        </p:nvSpPr>
        <p:spPr>
          <a:xfrm>
            <a:off x="1576518" y="2570499"/>
            <a:ext cx="1600200" cy="153186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Change</a:t>
            </a:r>
            <a:br>
              <a:rPr lang="en-US" sz="1800" dirty="0" smtClean="0"/>
            </a:br>
            <a:r>
              <a:rPr lang="en-US" sz="1800" dirty="0" smtClean="0"/>
              <a:t>presentation</a:t>
            </a:r>
            <a:endParaRPr lang="bg-BG" sz="1800" dirty="0"/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2242563" y="1765712"/>
            <a:ext cx="1941284" cy="634690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What happens with the entities?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7" name="Explosion 1 36"/>
          <p:cNvSpPr/>
          <p:nvPr/>
        </p:nvSpPr>
        <p:spPr>
          <a:xfrm>
            <a:off x="2873379" y="3796784"/>
            <a:ext cx="1600200" cy="153186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Big</a:t>
            </a:r>
            <a:br>
              <a:rPr lang="en-US" sz="1800" dirty="0" smtClean="0"/>
            </a:br>
            <a:r>
              <a:rPr lang="en-US" sz="1800" dirty="0" smtClean="0"/>
              <a:t>entities</a:t>
            </a:r>
            <a:endParaRPr lang="bg-BG" sz="1800" dirty="0"/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2761804" y="5408447"/>
            <a:ext cx="1941284" cy="634690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we need to send all the data?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2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26" grpId="0" animBg="1"/>
      <p:bldP spid="27" grpId="0" animBg="1"/>
      <p:bldP spid="28" grpId="0" animBg="1"/>
      <p:bldP spid="29" grpId="0" animBg="1"/>
      <p:bldP spid="16" grpId="0" animBg="1"/>
      <p:bldP spid="32" grpId="0" animBg="1"/>
      <p:bldP spid="2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Usage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3437" y="1840916"/>
            <a:ext cx="545595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"employees")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"first_name")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firstName;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"salary")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salary;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"birthday")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Date birthday;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@ManyToOne(cascade = CascadeType.ALL)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@JoinColumn(name = "address_id")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Address address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8815" y="1295400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26802" y="1840916"/>
            <a:ext cx="545595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  <a:b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"addresses")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city;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country;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@OneToMany(mappedBy = "address")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Set&lt;Employee&gt; employees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526716" y="1295400"/>
            <a:ext cx="5455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Explosion 1 13"/>
          <p:cNvSpPr/>
          <p:nvPr/>
        </p:nvSpPr>
        <p:spPr>
          <a:xfrm>
            <a:off x="3884612" y="1873573"/>
            <a:ext cx="1600200" cy="153186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Big</a:t>
            </a:r>
            <a:br>
              <a:rPr lang="en-US" sz="1800" dirty="0" smtClean="0"/>
            </a:br>
            <a:r>
              <a:rPr lang="en-US" sz="1800" dirty="0" smtClean="0"/>
              <a:t>entities</a:t>
            </a:r>
            <a:endParaRPr lang="bg-BG" sz="1800" dirty="0"/>
          </a:p>
        </p:txBody>
      </p:sp>
      <p:sp>
        <p:nvSpPr>
          <p:cNvPr id="15" name="Explosion 1 14"/>
          <p:cNvSpPr/>
          <p:nvPr/>
        </p:nvSpPr>
        <p:spPr>
          <a:xfrm>
            <a:off x="10514012" y="4250841"/>
            <a:ext cx="1600200" cy="153186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B</a:t>
            </a:r>
            <a:r>
              <a:rPr lang="en-US" sz="1800" smtClean="0"/>
              <a:t>idirectional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58411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Usage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3437" y="1840916"/>
            <a:ext cx="545595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"employees")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"first_name")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firstName;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"salary")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salary;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"birthday")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Date birthday;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@ManyToOne(cascade = CascadeType.ALL)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@JoinColumn(name = "address_id")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Address address</a:t>
            </a:r>
            <a:r>
              <a:rPr lang="en-US" sz="1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8815" y="1295400"/>
            <a:ext cx="546049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69" y="2667000"/>
            <a:ext cx="4915326" cy="246147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275012" y="3505472"/>
            <a:ext cx="3396257" cy="689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275012" y="4195267"/>
            <a:ext cx="3276600" cy="5942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9218612" y="4589923"/>
            <a:ext cx="1321354" cy="399110"/>
          </a:xfrm>
          <a:prstGeom prst="wedgeRoundRectCallout">
            <a:avLst>
              <a:gd name="adj1" fmla="val -34207"/>
              <a:gd name="adj2" fmla="val -8320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 Age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3591958" y="5334994"/>
            <a:ext cx="1321354" cy="399110"/>
          </a:xfrm>
          <a:prstGeom prst="wedgeRoundRectCallout">
            <a:avLst>
              <a:gd name="adj1" fmla="val -34207"/>
              <a:gd name="adj2" fmla="val -8320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 lastName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521946" y="5121118"/>
            <a:ext cx="2254726" cy="560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xplosion 1 20"/>
          <p:cNvSpPr/>
          <p:nvPr/>
        </p:nvSpPr>
        <p:spPr>
          <a:xfrm>
            <a:off x="4766501" y="5247051"/>
            <a:ext cx="1600200" cy="153186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Entity change</a:t>
            </a:r>
            <a:endParaRPr lang="bg-BG" sz="1800" dirty="0"/>
          </a:p>
        </p:txBody>
      </p:sp>
      <p:sp>
        <p:nvSpPr>
          <p:cNvPr id="26" name="Explosion 1 25"/>
          <p:cNvSpPr/>
          <p:nvPr/>
        </p:nvSpPr>
        <p:spPr>
          <a:xfrm>
            <a:off x="9206138" y="4968170"/>
            <a:ext cx="1600200" cy="153186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Change</a:t>
            </a:r>
            <a:br>
              <a:rPr lang="en-US" sz="1800" dirty="0" smtClean="0"/>
            </a:br>
            <a:r>
              <a:rPr lang="en-US" sz="1800" dirty="0" smtClean="0"/>
              <a:t>presentation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68424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1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DTO Usage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506796" y="3180141"/>
            <a:ext cx="1940381" cy="2971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Web Layer</a:t>
            </a:r>
            <a:endParaRPr lang="bg-BG" sz="2000" dirty="0"/>
          </a:p>
        </p:txBody>
      </p:sp>
      <p:sp>
        <p:nvSpPr>
          <p:cNvPr id="6" name="Rectangle 5"/>
          <p:cNvSpPr/>
          <p:nvPr/>
        </p:nvSpPr>
        <p:spPr>
          <a:xfrm>
            <a:off x="753086" y="4259462"/>
            <a:ext cx="1447800" cy="914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br>
              <a:rPr lang="en-US" dirty="0" smtClean="0"/>
            </a:br>
            <a:r>
              <a:rPr lang="en-US" dirty="0" smtClean="0"/>
              <a:t>View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4189412" y="3200400"/>
            <a:ext cx="3629011" cy="2971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Service</a:t>
            </a:r>
            <a:endParaRPr lang="bg-BG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934037" y="4317952"/>
            <a:ext cx="1543629" cy="2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946774" y="2499613"/>
            <a:ext cx="518877" cy="4875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934037" y="5547890"/>
            <a:ext cx="16135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7612" y="2405472"/>
            <a:ext cx="533399" cy="4901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67511" y="4014605"/>
            <a:ext cx="1261103" cy="69217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Address</a:t>
            </a:r>
            <a:br>
              <a:rPr lang="en-US" sz="1800" dirty="0" smtClean="0"/>
            </a:br>
            <a:r>
              <a:rPr lang="en-US" sz="1800" dirty="0" smtClean="0"/>
              <a:t>Entity</a:t>
            </a:r>
            <a:endParaRPr lang="bg-BG" sz="1800" dirty="0"/>
          </a:p>
        </p:txBody>
      </p:sp>
      <p:sp>
        <p:nvSpPr>
          <p:cNvPr id="27" name="Rectangle 26"/>
          <p:cNvSpPr/>
          <p:nvPr/>
        </p:nvSpPr>
        <p:spPr>
          <a:xfrm>
            <a:off x="6167511" y="5173862"/>
            <a:ext cx="1261103" cy="69217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Person</a:t>
            </a:r>
            <a:br>
              <a:rPr lang="en-US" sz="1800" dirty="0" smtClean="0"/>
            </a:br>
            <a:r>
              <a:rPr lang="en-US" sz="1800" dirty="0" smtClean="0"/>
              <a:t>Entity</a:t>
            </a:r>
            <a:endParaRPr lang="bg-BG" sz="1800" dirty="0"/>
          </a:p>
        </p:txBody>
      </p:sp>
      <p:sp>
        <p:nvSpPr>
          <p:cNvPr id="28" name="Rectangle 27"/>
          <p:cNvSpPr/>
          <p:nvPr/>
        </p:nvSpPr>
        <p:spPr>
          <a:xfrm>
            <a:off x="4575662" y="4032172"/>
            <a:ext cx="1261103" cy="183386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Service</a:t>
            </a:r>
            <a:endParaRPr lang="bg-BG" sz="1800" dirty="0"/>
          </a:p>
        </p:txBody>
      </p:sp>
      <p:sp>
        <p:nvSpPr>
          <p:cNvPr id="29" name="Rectangle 28"/>
          <p:cNvSpPr/>
          <p:nvPr/>
        </p:nvSpPr>
        <p:spPr>
          <a:xfrm>
            <a:off x="9772274" y="3200400"/>
            <a:ext cx="1940381" cy="29718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Repository Layer</a:t>
            </a:r>
            <a:endParaRPr lang="bg-BG" sz="2000" dirty="0"/>
          </a:p>
        </p:txBody>
      </p:sp>
      <p:sp>
        <p:nvSpPr>
          <p:cNvPr id="16" name="Can 15"/>
          <p:cNvSpPr/>
          <p:nvPr/>
        </p:nvSpPr>
        <p:spPr>
          <a:xfrm>
            <a:off x="10142925" y="4595562"/>
            <a:ext cx="1199078" cy="145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</a:t>
            </a:r>
            <a:endParaRPr lang="bg-BG" sz="2800" dirty="0"/>
          </a:p>
        </p:txBody>
      </p:sp>
      <p:sp>
        <p:nvSpPr>
          <p:cNvPr id="25" name="Rectangle 24"/>
          <p:cNvSpPr/>
          <p:nvPr/>
        </p:nvSpPr>
        <p:spPr>
          <a:xfrm>
            <a:off x="1710238" y="1519828"/>
            <a:ext cx="1261103" cy="69217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Person</a:t>
            </a:r>
            <a:br>
              <a:rPr lang="en-US" sz="1800" dirty="0" smtClean="0"/>
            </a:br>
            <a:r>
              <a:rPr lang="en-US" sz="1800" dirty="0" smtClean="0"/>
              <a:t>DTO</a:t>
            </a:r>
            <a:endParaRPr lang="bg-BG" sz="1800" dirty="0"/>
          </a:p>
        </p:txBody>
      </p:sp>
      <p:sp>
        <p:nvSpPr>
          <p:cNvPr id="30" name="Rectangle 29"/>
          <p:cNvSpPr/>
          <p:nvPr/>
        </p:nvSpPr>
        <p:spPr>
          <a:xfrm>
            <a:off x="3269762" y="1520265"/>
            <a:ext cx="1261103" cy="69217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Address</a:t>
            </a:r>
            <a:br>
              <a:rPr lang="en-US" sz="1800" dirty="0" smtClean="0"/>
            </a:br>
            <a:r>
              <a:rPr lang="en-US" sz="1800" dirty="0" smtClean="0"/>
              <a:t>DTO</a:t>
            </a:r>
            <a:endParaRPr lang="bg-BG" sz="1800" dirty="0"/>
          </a:p>
        </p:txBody>
      </p:sp>
      <p:sp>
        <p:nvSpPr>
          <p:cNvPr id="31" name="Rectangle 30"/>
          <p:cNvSpPr/>
          <p:nvPr/>
        </p:nvSpPr>
        <p:spPr>
          <a:xfrm>
            <a:off x="1522412" y="1027643"/>
            <a:ext cx="3242760" cy="1469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DTO</a:t>
            </a:r>
            <a:endParaRPr lang="bg-BG" sz="20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93652" y="2514601"/>
            <a:ext cx="496740" cy="4311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89012" y="2608905"/>
            <a:ext cx="504414" cy="4390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26" grpId="0" animBg="1"/>
      <p:bldP spid="27" grpId="0" animBg="1"/>
      <p:bldP spid="28" grpId="0" animBg="1"/>
      <p:bldP spid="29" grpId="0" animBg="1"/>
      <p:bldP spid="16" grpId="0" animBg="1"/>
      <p:bldP spid="25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1316</Words>
  <Application>Microsoft Office PowerPoint</Application>
  <PresentationFormat>Custom</PresentationFormat>
  <Paragraphs>473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Auto Mapping Objects DTO</vt:lpstr>
      <vt:lpstr>Table of Contents</vt:lpstr>
      <vt:lpstr>Questions</vt:lpstr>
      <vt:lpstr>PowerPoint Presentation</vt:lpstr>
      <vt:lpstr>DTO Specifics</vt:lpstr>
      <vt:lpstr>Entity Usage</vt:lpstr>
      <vt:lpstr>Entity Usage</vt:lpstr>
      <vt:lpstr>Entity Usage</vt:lpstr>
      <vt:lpstr>DTO Usage</vt:lpstr>
      <vt:lpstr>DTO Usage</vt:lpstr>
      <vt:lpstr>Model Mapper</vt:lpstr>
      <vt:lpstr>Model Maven Dependency</vt:lpstr>
      <vt:lpstr>Simple Mapping Entity to DTO</vt:lpstr>
      <vt:lpstr>Simple Mapping Entity to DTO</vt:lpstr>
      <vt:lpstr>Simple Mapping DTO to Entity</vt:lpstr>
      <vt:lpstr>Simple Mapping DTO to Entity</vt:lpstr>
      <vt:lpstr>Explicit Mapping DTO to Entity</vt:lpstr>
      <vt:lpstr>Explicit Mapping DTO to Entity – Java 7</vt:lpstr>
      <vt:lpstr>Explicit Mapping DTO to Entity – Java 8</vt:lpstr>
      <vt:lpstr>Deep Mapping DTO to Entity</vt:lpstr>
      <vt:lpstr>Deep Mapping DTO to Entity</vt:lpstr>
      <vt:lpstr>Validation</vt:lpstr>
      <vt:lpstr>Skipping Properties</vt:lpstr>
      <vt:lpstr>Converting Properties – Java 7</vt:lpstr>
      <vt:lpstr>Converting Properties – Java 8</vt:lpstr>
      <vt:lpstr>Summary</vt:lpstr>
      <vt:lpstr>Auto Mapping Objects DTO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2017-07-26T10:23:16Z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