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49"/>
  </p:notesMasterIdLst>
  <p:handoutMasterIdLst>
    <p:handoutMasterId r:id="rId50"/>
  </p:handoutMasterIdLst>
  <p:sldIdLst>
    <p:sldId id="394" r:id="rId4"/>
    <p:sldId id="395" r:id="rId5"/>
    <p:sldId id="598" r:id="rId6"/>
    <p:sldId id="578" r:id="rId7"/>
    <p:sldId id="544" r:id="rId8"/>
    <p:sldId id="584" r:id="rId9"/>
    <p:sldId id="602" r:id="rId10"/>
    <p:sldId id="580" r:id="rId11"/>
    <p:sldId id="581" r:id="rId12"/>
    <p:sldId id="583" r:id="rId13"/>
    <p:sldId id="545" r:id="rId14"/>
    <p:sldId id="532" r:id="rId15"/>
    <p:sldId id="571" r:id="rId16"/>
    <p:sldId id="582" r:id="rId17"/>
    <p:sldId id="546" r:id="rId18"/>
    <p:sldId id="569" r:id="rId19"/>
    <p:sldId id="570" r:id="rId20"/>
    <p:sldId id="585" r:id="rId21"/>
    <p:sldId id="455" r:id="rId22"/>
    <p:sldId id="589" r:id="rId23"/>
    <p:sldId id="586" r:id="rId24"/>
    <p:sldId id="587" r:id="rId25"/>
    <p:sldId id="590" r:id="rId26"/>
    <p:sldId id="591" r:id="rId27"/>
    <p:sldId id="592" r:id="rId28"/>
    <p:sldId id="593" r:id="rId29"/>
    <p:sldId id="594" r:id="rId30"/>
    <p:sldId id="574" r:id="rId31"/>
    <p:sldId id="595" r:id="rId32"/>
    <p:sldId id="596" r:id="rId33"/>
    <p:sldId id="536" r:id="rId34"/>
    <p:sldId id="597" r:id="rId35"/>
    <p:sldId id="575" r:id="rId36"/>
    <p:sldId id="599" r:id="rId37"/>
    <p:sldId id="576" r:id="rId38"/>
    <p:sldId id="577" r:id="rId39"/>
    <p:sldId id="600" r:id="rId40"/>
    <p:sldId id="601" r:id="rId41"/>
    <p:sldId id="572" r:id="rId42"/>
    <p:sldId id="573" r:id="rId43"/>
    <p:sldId id="478" r:id="rId44"/>
    <p:sldId id="421" r:id="rId45"/>
    <p:sldId id="603" r:id="rId46"/>
    <p:sldId id="352" r:id="rId47"/>
    <p:sldId id="393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B398"/>
    <a:srgbClr val="ADA485"/>
    <a:srgbClr val="F37D3B"/>
    <a:srgbClr val="E85C0E"/>
    <a:srgbClr val="FF6600"/>
    <a:srgbClr val="603A14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95" autoAdjust="0"/>
    <p:restoredTop sz="94595" autoAdjust="0"/>
  </p:normalViewPr>
  <p:slideViewPr>
    <p:cSldViewPr>
      <p:cViewPr varScale="1">
        <p:scale>
          <a:sx n="87" d="100"/>
          <a:sy n="87" d="100"/>
        </p:scale>
        <p:origin x="595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10/5/2016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3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540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34507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4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7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Notes Placeholder 5"/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foreach (KeyValuePair&lt;string, int&gt; keyValuePair in phonebook)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Console.WriteLine("name: {0}, mobile number: {1}",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keyValuePair.Key,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		keyValuePair.Value);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8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6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82470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3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6040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1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02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5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139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10/5/2016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85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74#5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fundamentals" TargetMode="External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655268"/>
            <a:ext cx="8125251" cy="138501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Dictionaries,</a:t>
            </a:r>
            <a:br>
              <a:rPr lang="en-US" dirty="0"/>
            </a:br>
            <a:r>
              <a:rPr lang="en-US" dirty="0"/>
              <a:t>Lambda and LINQ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286000"/>
            <a:ext cx="8125251" cy="1298864"/>
          </a:xfrm>
        </p:spPr>
        <p:txBody>
          <a:bodyPr>
            <a:normAutofit/>
          </a:bodyPr>
          <a:lstStyle/>
          <a:p>
            <a:r>
              <a:rPr lang="en-US" dirty="0"/>
              <a:t>Collections and Queries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830714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075472" y="3412131"/>
            <a:ext cx="1787669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Dictionaries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Lambda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 txBox="1">
            <a:spLocks/>
          </p:cNvSpPr>
          <p:nvPr/>
        </p:nvSpPr>
        <p:spPr>
          <a:xfrm>
            <a:off x="7632901" y="2597007"/>
            <a:ext cx="3962401" cy="2000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0" name="Text Placeholder 7"/>
          <p:cNvSpPr txBox="1">
            <a:spLocks/>
          </p:cNvSpPr>
          <p:nvPr/>
        </p:nvSpPr>
        <p:spPr>
          <a:xfrm>
            <a:off x="96148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1" name="Text Placeholder 7"/>
          <p:cNvSpPr txBox="1">
            <a:spLocks/>
          </p:cNvSpPr>
          <p:nvPr/>
        </p:nvSpPr>
        <p:spPr>
          <a:xfrm>
            <a:off x="7633652" y="368300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7632902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614103" y="3227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through dictionaries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329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614104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329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614104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32902" y="25908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7632903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14104" y="4141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76329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9614104" y="41357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8815" y="259080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KeyValuePair&lt;string, string&gt; keyValuePair    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41612" y="1863488"/>
            <a:ext cx="7444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Each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328" y="4476690"/>
            <a:ext cx="744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.Key              .Value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76336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14852" y="4135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336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5" name="Text Placeholder 7"/>
          <p:cNvSpPr txBox="1">
            <a:spLocks/>
          </p:cNvSpPr>
          <p:nvPr/>
        </p:nvSpPr>
        <p:spPr>
          <a:xfrm>
            <a:off x="9614852" y="32156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9614852" y="367853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47" name="Text Placeholder 7"/>
          <p:cNvSpPr txBox="1">
            <a:spLocks/>
          </p:cNvSpPr>
          <p:nvPr/>
        </p:nvSpPr>
        <p:spPr>
          <a:xfrm>
            <a:off x="7633652" y="36779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</p:spTree>
    <p:extLst>
      <p:ext uri="{BB962C8B-B14F-4D97-AF65-F5344CB8AC3E}">
        <p14:creationId xmlns:p14="http://schemas.microsoft.com/office/powerpoint/2010/main" val="12385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3.7037E-6 L -0.49518 0.1256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627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3.7037E-6 L -0.43892 0.1238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2.59259E-6 L -0.49518 0.059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29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2.59259E-6 L -0.43892 0.05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383E-6 -4.07407E-6 L -0.43892 -0.007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6" y="-3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5257E-6 -4.07407E-6 L -0.49518 -0.0074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9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Phonebook – Dictionary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65430" y="1259010"/>
            <a:ext cx="10486782" cy="4819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</a:rPr>
              <a:t>var phonebook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"John Smith"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"+1-555-8976";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"Lisa Smith"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"+1-555-1234";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"Sam Doe"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"+1-555-5030";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"Nakov"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"+359-899-555-592";</a:t>
            </a:r>
          </a:p>
          <a:p>
            <a:r>
              <a:rPr lang="en-US" dirty="0">
                <a:solidFill>
                  <a:schemeClr val="tx2"/>
                </a:solidFill>
              </a:rPr>
              <a:t>phonebook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>
                <a:solidFill>
                  <a:schemeClr val="tx2"/>
                </a:solidFill>
              </a:rPr>
              <a:t>"Nakov"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>
                <a:solidFill>
                  <a:schemeClr val="tx2"/>
                </a:solidFill>
              </a:rPr>
              <a:t> = "+359-2-981-9819";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phonebook.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Remove</a:t>
            </a:r>
            <a:r>
              <a:rPr lang="en-US" dirty="0">
                <a:solidFill>
                  <a:schemeClr val="tx2"/>
                </a:solidFill>
              </a:rPr>
              <a:t>("John Smith");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foreach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KeyValuePair</a:t>
            </a:r>
            <a:r>
              <a:rPr lang="en-US" dirty="0">
                <a:solidFill>
                  <a:schemeClr val="tx2"/>
                </a:solidFill>
              </a:rPr>
              <a:t>&lt;string, string&gt; pair in phonebook)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</a:rPr>
              <a:t>   Console.WriteLine("{0} --&gt; {1}",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dirty="0">
                <a:solidFill>
                  <a:schemeClr val="tx2"/>
                </a:solidFill>
              </a:rPr>
              <a:t>, pair.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Write a program to extract from given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sequence of words </a:t>
            </a:r>
            <a:r>
              <a:rPr lang="en-US" sz="3300" dirty="0"/>
              <a:t>all elements that present in it 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</a:rPr>
              <a:t>odd number of times</a:t>
            </a:r>
            <a:r>
              <a:rPr lang="en-US" sz="3300" dirty="0"/>
              <a:t> (case-insensitive)</a:t>
            </a:r>
          </a:p>
          <a:p>
            <a:pPr lvl="1"/>
            <a:r>
              <a:rPr lang="en-US" sz="3100" dirty="0"/>
              <a:t>Words are given in a single line, space separated</a:t>
            </a:r>
          </a:p>
          <a:p>
            <a:pPr lvl="1"/>
            <a:r>
              <a:rPr lang="en-US" sz="3100" dirty="0"/>
              <a:t>Print the result elements in lowercase, in their order of appearance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Odd Occurrences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1052" y="37474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 C# PHP PHP JAVA C java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494651" y="38889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64650" y="37474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java, c#,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1052" y="4585648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5 5 hi pi HO Hi 5 ho 3 hi pi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494651" y="472717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064650" y="4585648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5, hi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1052" y="5421754"/>
            <a:ext cx="631095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 a A SQL xx a xx a A a XX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94651" y="556328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4650" y="5421754"/>
            <a:ext cx="3051002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a, SQL, xx, c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6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Odd Occurrences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24116" y="1208841"/>
            <a:ext cx="10528096" cy="45158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string input = Console.ReadLine().ToLower();</a:t>
            </a:r>
          </a:p>
          <a:p>
            <a:r>
              <a:rPr lang="en-US" dirty="0"/>
              <a:t>string[] words = input.Split(' ');</a:t>
            </a:r>
          </a:p>
          <a:p>
            <a:pPr>
              <a:spcBef>
                <a:spcPts val="1200"/>
              </a:spcBef>
            </a:pPr>
            <a:r>
              <a:rPr lang="en-US" dirty="0"/>
              <a:t>var counts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Dictionary&lt;string,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dirty="0"/>
              <a:t>();</a:t>
            </a:r>
          </a:p>
          <a:p>
            <a:r>
              <a:rPr lang="en-US" dirty="0"/>
              <a:t>foreach (var word in words)</a:t>
            </a:r>
          </a:p>
          <a:p>
            <a:r>
              <a:rPr lang="en-US" dirty="0"/>
              <a:t>   if (counts.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dirty="0"/>
              <a:t>(word))</a:t>
            </a:r>
          </a:p>
          <a:p>
            <a:r>
              <a:rPr lang="en-US" dirty="0"/>
              <a:t>     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dirty="0"/>
              <a:t>;</a:t>
            </a:r>
          </a:p>
          <a:p>
            <a:r>
              <a:rPr lang="en-US" dirty="0"/>
              <a:t>   else counts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dirty="0"/>
              <a:t>word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;</a:t>
            </a:r>
          </a:p>
          <a:p>
            <a:pPr>
              <a:spcBef>
                <a:spcPts val="1200"/>
              </a:spcBef>
            </a:pPr>
            <a:r>
              <a:rPr lang="en-US" dirty="0"/>
              <a:t>var results = new List&lt;string&gt;();</a:t>
            </a:r>
          </a:p>
          <a:p>
            <a:r>
              <a:rPr lang="en-US" dirty="0"/>
              <a:t>foreach (var pair in counts)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TODO: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add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pair.Key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results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pair.Value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is odd</a:t>
            </a:r>
          </a:p>
          <a:p>
            <a:r>
              <a:rPr lang="en-US" dirty="0"/>
              <a:t>Console.WriteLine(string.Join(", ", results));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7847012" y="2727928"/>
            <a:ext cx="3505200" cy="1691672"/>
          </a:xfrm>
          <a:prstGeom prst="wedgeRoundRectCallout">
            <a:avLst>
              <a:gd name="adj1" fmla="val -66032"/>
              <a:gd name="adj2" fmla="val -5854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counts[word]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words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44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SortedDictionary&lt;K, 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</a:p>
          <a:p>
            <a:pPr marL="0" lvl="1" algn="ctr"/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8410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599611" y="2160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8411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599612" y="2617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32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4412" y="216408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</p:spTree>
    <p:extLst>
      <p:ext uri="{BB962C8B-B14F-4D97-AF65-F5344CB8AC3E}">
        <p14:creationId xmlns:p14="http://schemas.microsoft.com/office/powerpoint/2010/main" val="8586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</a:t>
            </a:r>
            <a:r>
              <a:rPr lang="en-US" noProof="1"/>
              <a:t>SortedDictionary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2" y="1295400"/>
            <a:ext cx="10820400" cy="5080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2"/>
                </a:solidFill>
              </a:rPr>
              <a:t>var events =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new SortedDictionary&lt;DateTime,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string&gt;();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DateTime(1998,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9,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"Google's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DateTime(1975,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"Microsoft's birth date";</a:t>
            </a:r>
          </a:p>
          <a:p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DateTime(2004,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2,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4)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"Facebook's birth date";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events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600" dirty="0">
                <a:solidFill>
                  <a:schemeClr val="tx2"/>
                </a:solidFill>
              </a:rPr>
              <a:t>new DateTime(2013,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11,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5)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=</a:t>
            </a:r>
            <a:r>
              <a:rPr lang="en-US" sz="26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600" dirty="0">
                <a:solidFill>
                  <a:schemeClr val="tx2"/>
                </a:solidFill>
              </a:rPr>
              <a:t>"SoftUni was founded";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2"/>
                </a:solidFill>
              </a:rPr>
              <a:t>foreach (var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entry</a:t>
            </a:r>
            <a:r>
              <a:rPr lang="en-US" sz="2600" dirty="0">
                <a:solidFill>
                  <a:schemeClr val="tx2"/>
                </a:solidFill>
              </a:rPr>
              <a:t> in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events</a:t>
            </a:r>
            <a:r>
              <a:rPr lang="en-US" sz="260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chemeClr val="tx2"/>
                </a:solidFill>
              </a:rPr>
              <a:t>{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Console.WriteLine("{0:dd-MMM-yyyy}: {1}", </a:t>
            </a:r>
          </a:p>
          <a:p>
            <a:r>
              <a:rPr lang="en-US" sz="2600" dirty="0">
                <a:solidFill>
                  <a:schemeClr val="tx2"/>
                </a:solidFill>
              </a:rPr>
              <a:t>     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2600" dirty="0">
                <a:solidFill>
                  <a:schemeClr val="tx2"/>
                </a:solidFill>
              </a:rPr>
              <a:t>, entry.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2600" dirty="0">
                <a:solidFill>
                  <a:schemeClr val="tx2"/>
                </a:solidFill>
              </a:rPr>
              <a:t>);</a:t>
            </a:r>
          </a:p>
          <a:p>
            <a:r>
              <a:rPr lang="en-US" sz="2600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750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them in ascending order </a:t>
            </a:r>
            <a:r>
              <a:rPr lang="en-US" dirty="0"/>
              <a:t>along with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of occurrences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8380" y="2707741"/>
            <a:ext cx="335280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8 2.5 2.5 8 2.5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8380" y="3907506"/>
            <a:ext cx="3352801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2.5 -&gt; 3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8 -&gt; 2 times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272380" y="3449361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34580" y="2707741"/>
            <a:ext cx="304186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1.5 5 1.5 3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50496" y="3907506"/>
            <a:ext cx="302555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1.5 -&gt;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5 -&gt; 1 times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003112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03261" y="2707741"/>
            <a:ext cx="326659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-2 0.33 0.33 2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219202" y="3907506"/>
            <a:ext cx="3249078" cy="15788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-2 -&gt; 1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0.33 -&gt; 2 times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2 -&gt; 1 times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9691340" y="3444908"/>
            <a:ext cx="304800" cy="313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1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00316" y="1181545"/>
            <a:ext cx="10375696" cy="46081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string[] nums = Console.ReadLine().Split(' ')</a:t>
            </a:r>
            <a:r>
              <a:rPr lang="bg-BG" sz="2800" dirty="0"/>
              <a:t>;</a:t>
            </a:r>
          </a:p>
          <a:p>
            <a:r>
              <a:rPr lang="en-US" sz="2800" dirty="0"/>
              <a:t>var counts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new SortedDictionary&lt;double,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int&gt;</a:t>
            </a:r>
            <a:r>
              <a:rPr lang="en-US" sz="2800" dirty="0"/>
              <a:t>();</a:t>
            </a:r>
          </a:p>
          <a:p>
            <a:r>
              <a:rPr lang="en-US" sz="2800" dirty="0"/>
              <a:t>foreach (var num in nums)</a:t>
            </a:r>
          </a:p>
          <a:p>
            <a:r>
              <a:rPr lang="en-US" sz="2800" dirty="0"/>
              <a:t>   double parsedNum = double.Parse(num);</a:t>
            </a:r>
          </a:p>
          <a:p>
            <a:r>
              <a:rPr lang="en-US" sz="2800" dirty="0"/>
              <a:t>   if (counts.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ContainsKey</a:t>
            </a:r>
            <a:r>
              <a:rPr lang="en-US" sz="2800" dirty="0"/>
              <a:t>(parsedNum))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parsedNum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]++</a:t>
            </a:r>
            <a:r>
              <a:rPr lang="en-US" sz="2800" dirty="0"/>
              <a:t>;</a:t>
            </a:r>
          </a:p>
          <a:p>
            <a:r>
              <a:rPr lang="en-US" sz="2800" dirty="0"/>
              <a:t>   else</a:t>
            </a:r>
          </a:p>
          <a:p>
            <a:r>
              <a:rPr lang="en-US" sz="2800" dirty="0"/>
              <a:t>      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parsedNum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2800" dirty="0"/>
              <a:t>;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foreach (var num in counts.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sz="2800" dirty="0"/>
              <a:t>)</a:t>
            </a:r>
          </a:p>
          <a:p>
            <a:r>
              <a:rPr lang="en-US" sz="2800" dirty="0"/>
              <a:t>    Console.WriteLine($"{num} -&gt; {counts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sz="2800" dirty="0"/>
              <a:t>num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sz="2800" dirty="0"/>
              <a:t>}");</a:t>
            </a:r>
            <a:endParaRPr lang="en-US" sz="28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725046" y="3352800"/>
            <a:ext cx="3415352" cy="1477657"/>
          </a:xfrm>
          <a:prstGeom prst="wedgeRoundRectCallout">
            <a:avLst>
              <a:gd name="adj1" fmla="val -43434"/>
              <a:gd name="adj2" fmla="val -1306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counts[num]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how many times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occurs in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4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46008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8256"/>
          </a:xfrm>
        </p:spPr>
        <p:txBody>
          <a:bodyPr/>
          <a:lstStyle/>
          <a:p>
            <a:r>
              <a:rPr lang="en-US" dirty="0"/>
              <a:t>Exercises in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12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89012" y="4783528"/>
            <a:ext cx="10263928" cy="820600"/>
          </a:xfrm>
        </p:spPr>
        <p:txBody>
          <a:bodyPr/>
          <a:lstStyle/>
          <a:p>
            <a:r>
              <a:rPr lang="en-US" dirty="0"/>
              <a:t>Lambda Functions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89012" y="5690936"/>
            <a:ext cx="10263928" cy="688256"/>
          </a:xfrm>
        </p:spPr>
        <p:txBody>
          <a:bodyPr/>
          <a:lstStyle/>
          <a:p>
            <a:pPr lvl="0"/>
            <a:r>
              <a:rPr lang="en-US" dirty="0"/>
              <a:t>LINQ in Action: Filtering, Mapping, Ordering</a:t>
            </a:r>
          </a:p>
        </p:txBody>
      </p:sp>
      <p:sp>
        <p:nvSpPr>
          <p:cNvPr id="7" name="TextBox 6"/>
          <p:cNvSpPr txBox="1"/>
          <p:nvPr/>
        </p:nvSpPr>
        <p:spPr>
          <a:xfrm rot="21003577">
            <a:off x="4492966" y="2784776"/>
            <a:ext cx="3256020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8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23909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Dictionary&lt;K,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V&gt;</a:t>
            </a:r>
          </a:p>
          <a:p>
            <a:pPr marL="712788" lvl="1" indent="-409575"/>
            <a:r>
              <a:rPr lang="en-US" dirty="0"/>
              <a:t>Mapping Keys to Values</a:t>
            </a: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Data Processing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Lambda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LINQ</a:t>
            </a:r>
            <a:endParaRPr lang="en-US" dirty="0"/>
          </a:p>
          <a:p>
            <a:pPr marL="712788" lvl="1" indent="-409575"/>
            <a:r>
              <a:rPr lang="en-US" dirty="0"/>
              <a:t>Filtering, Mapping, Ordering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12" y="1828800"/>
            <a:ext cx="3074424" cy="396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8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Min()</a:t>
            </a:r>
            <a:r>
              <a:rPr lang="en-US" dirty="0"/>
              <a:t> – Finds the smallest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Max()</a:t>
            </a:r>
            <a:r>
              <a:rPr lang="en-US" dirty="0"/>
              <a:t> – Finds the largest element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Sum()</a:t>
            </a:r>
            <a:r>
              <a:rPr lang="en-US" dirty="0"/>
              <a:t> – Finds the sum of all elements in a collection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Average()</a:t>
            </a:r>
            <a:r>
              <a:rPr lang="en-US" dirty="0"/>
              <a:t> – Finds the average of all elements in a collection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Operations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1828800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-5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1812" y="3293926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50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692852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54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1812" y="5956399"/>
            <a:ext cx="10882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{1, 2, 3, 4, -1, -5, 0, 50} =&gt; 6.75</a:t>
            </a:r>
          </a:p>
        </p:txBody>
      </p:sp>
    </p:spTree>
    <p:extLst>
      <p:ext uri="{BB962C8B-B14F-4D97-AF65-F5344CB8AC3E}">
        <p14:creationId xmlns:p14="http://schemas.microsoft.com/office/powerpoint/2010/main" val="29973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read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integers and print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</a:t>
            </a:r>
            <a:r>
              <a:rPr lang="en-US" dirty="0"/>
              <a:t> values: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Problem: Sum, Min, Max, Average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937419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446587" y="2667000"/>
            <a:ext cx="3080417" cy="30603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72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-5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37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14.4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99212" y="2667001"/>
            <a:ext cx="838200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23820" y="4043295"/>
            <a:ext cx="381000" cy="307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932988" y="2667001"/>
            <a:ext cx="3266824" cy="30603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135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 = 20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 = 50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Average = 33.75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616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900" dirty="0"/>
              <a:t>Solution: Sum, Min, Max</a:t>
            </a:r>
            <a:r>
              <a:rPr lang="bg-BG" sz="3900" dirty="0"/>
              <a:t>, </a:t>
            </a:r>
            <a:r>
              <a:rPr lang="en-US" sz="3900" dirty="0"/>
              <a:t>Average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9464" y="1450742"/>
            <a:ext cx="10572748" cy="43869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System.Linq;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int[n]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[i] = int.Parse(Console.ReadLine());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Console.WriteLine("Sum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Console.WriteLine("Min = {0}", nums.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110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print also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max</a:t>
            </a:r>
            <a:r>
              <a:rPr lang="bg-BG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and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average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values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041260" y="1164608"/>
            <a:ext cx="6091483" cy="1121392"/>
          </a:xfrm>
          <a:prstGeom prst="wedgeRoundRectCallout">
            <a:avLst>
              <a:gd name="adj1" fmla="val -57714"/>
              <a:gd name="adj2" fmla="val 58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System.Linq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enable LINQ functions like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.Max()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.Sum()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1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Collections on a Single Line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Select()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read collections: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1724" y="2143332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		.Split()</a:t>
            </a:r>
          </a:p>
          <a:p>
            <a:r>
              <a:rPr lang="en-US" noProof="1"/>
              <a:t>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(number =&gt; double.Parse(number));</a:t>
            </a:r>
          </a:p>
          <a:p>
            <a:r>
              <a:rPr lang="en-US" noProof="1">
                <a:solidFill>
                  <a:srgbClr val="ADA485"/>
                </a:solidFill>
              </a:rPr>
              <a:t>// </a:t>
            </a:r>
            <a:r>
              <a:rPr lang="bg-BG" noProof="1">
                <a:solidFill>
                  <a:srgbClr val="ADA485"/>
                </a:solidFill>
              </a:rPr>
              <a:t>		</a:t>
            </a:r>
            <a:r>
              <a:rPr lang="en-US" noProof="1">
                <a:solidFill>
                  <a:srgbClr val="ADA485"/>
                </a:solidFill>
              </a:rPr>
              <a:t>.Select(double.Parse);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124532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var nums = Console.ReadLine()</a:t>
            </a:r>
          </a:p>
          <a:p>
            <a:r>
              <a:rPr lang="en-US" noProof="1"/>
              <a:t>		.Split()</a:t>
            </a:r>
          </a:p>
          <a:p>
            <a:r>
              <a:rPr lang="en-US" noProof="1"/>
              <a:t>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noProof="1"/>
              <a:t>(int.Parse);</a:t>
            </a:r>
          </a:p>
          <a:p>
            <a:r>
              <a:rPr lang="en-US" noProof="1">
                <a:solidFill>
                  <a:srgbClr val="ADA485"/>
                </a:solidFill>
              </a:rPr>
              <a:t>// </a:t>
            </a:r>
            <a:r>
              <a:rPr lang="bg-BG" noProof="1">
                <a:solidFill>
                  <a:srgbClr val="ADA485"/>
                </a:solidFill>
              </a:rPr>
              <a:t>		</a:t>
            </a:r>
            <a:r>
              <a:rPr lang="en-US" noProof="1">
                <a:solidFill>
                  <a:srgbClr val="ADA485"/>
                </a:solidFill>
              </a:rPr>
              <a:t>.Select(number =&gt; int.Parse(number));</a:t>
            </a:r>
          </a:p>
        </p:txBody>
      </p:sp>
    </p:spTree>
    <p:extLst>
      <p:ext uri="{BB962C8B-B14F-4D97-AF65-F5344CB8AC3E}">
        <p14:creationId xmlns:p14="http://schemas.microsoft.com/office/powerpoint/2010/main" val="2382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convert collections: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also 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ToDictionary()</a:t>
            </a:r>
            <a:r>
              <a:rPr lang="en-US" dirty="0"/>
              <a:t> and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ToCharArray()</a:t>
            </a:r>
            <a:r>
              <a:rPr lang="en-US" dirty="0"/>
              <a:t> methods that we will see in the next slides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int[] nums = Console.ReadLine()</a:t>
            </a:r>
          </a:p>
          <a:p>
            <a:r>
              <a:rPr lang="en-US" sz="2000" noProof="1"/>
              <a:t>		.Split()</a:t>
            </a:r>
          </a:p>
          <a:p>
            <a:r>
              <a:rPr lang="en-US" sz="2000" noProof="1"/>
              <a:t>		.Select(number =&gt; int.Parse(number))</a:t>
            </a:r>
          </a:p>
          <a:p>
            <a:r>
              <a:rPr lang="en-US" sz="2000" noProof="1"/>
              <a:t>		.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000" noProof="1"/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3581400"/>
            <a:ext cx="10882200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000" noProof="1"/>
              <a:t>List&lt;double&gt; nums = Console.ReadLine()</a:t>
            </a:r>
          </a:p>
          <a:p>
            <a:r>
              <a:rPr lang="en-US" sz="2000" noProof="1"/>
              <a:t>		.Split()</a:t>
            </a:r>
          </a:p>
          <a:p>
            <a:r>
              <a:rPr lang="en-US" sz="2000" noProof="1"/>
              <a:t>		.Select(double.Parse)</a:t>
            </a:r>
          </a:p>
          <a:p>
            <a:r>
              <a:rPr lang="en-US" sz="2000" noProof="1"/>
              <a:t>		.</a:t>
            </a:r>
            <a:r>
              <a:rPr lang="en-US" sz="20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000" noProof="1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829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18288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7508" y="4572000"/>
            <a:ext cx="10882200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List&lt;int&gt; nums = { 1, 5, 2, 4, 3 };</a:t>
            </a:r>
          </a:p>
          <a:p>
            <a:r>
              <a:rPr lang="en-US" noProof="1"/>
              <a:t>nums = nums</a:t>
            </a:r>
          </a:p>
          <a:p>
            <a:r>
              <a:rPr lang="en-US" noProof="1"/>
              <a:t>	    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OrderByDescending</a:t>
            </a:r>
            <a:r>
              <a:rPr lang="en-US" noProof="1"/>
              <a:t>(num =&gt; num)</a:t>
            </a:r>
          </a:p>
          <a:p>
            <a:r>
              <a:rPr lang="en-US" noProof="1"/>
              <a:t>	</a:t>
            </a:r>
            <a:r>
              <a:rPr lang="bg-BG" noProof="1"/>
              <a:t>    </a:t>
            </a:r>
            <a:r>
              <a:rPr lang="en-US" noProof="1"/>
              <a:t>.ToList()</a:t>
            </a:r>
          </a:p>
        </p:txBody>
      </p:sp>
    </p:spTree>
    <p:extLst>
      <p:ext uri="{BB962C8B-B14F-4D97-AF65-F5344CB8AC3E}">
        <p14:creationId xmlns:p14="http://schemas.microsoft.com/office/powerpoint/2010/main" val="199533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more than 1 criteria: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Similar to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OrderByDescending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			there is also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ThenByDescending()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2133600"/>
            <a:ext cx="10882200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Dictionary&lt;int, string&gt; products = </a:t>
            </a:r>
          </a:p>
          <a:p>
            <a:r>
              <a:rPr lang="en-US" noProof="1"/>
              <a:t>			     new Dictionary&lt;int, string&gt;();</a:t>
            </a:r>
          </a:p>
          <a:p>
            <a:r>
              <a:rPr lang="en-US" noProof="1"/>
              <a:t>Dictionary&lt;int, string&gt; sortedDict = products</a:t>
            </a:r>
          </a:p>
          <a:p>
            <a:r>
              <a:rPr lang="en-US" noProof="1"/>
              <a:t>			.OrderBy(pair =&gt; pair.Key)</a:t>
            </a:r>
          </a:p>
          <a:p>
            <a:r>
              <a:rPr lang="en-US" noProof="1"/>
              <a:t>	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ThenBy</a:t>
            </a:r>
            <a:r>
              <a:rPr lang="en-US" noProof="1"/>
              <a:t>(pair =&gt; pair.Value)</a:t>
            </a:r>
          </a:p>
          <a:p>
            <a:r>
              <a:rPr lang="en-US" noProof="1"/>
              <a:t>			.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ToDictionary</a:t>
            </a:r>
            <a:r>
              <a:rPr lang="en-US" noProof="1"/>
              <a:t>(pair =&gt; pair.Key,</a:t>
            </a:r>
          </a:p>
          <a:p>
            <a:r>
              <a:rPr lang="en-US" noProof="1"/>
              <a:t>		 			pair =&gt; pair.Value);</a:t>
            </a:r>
          </a:p>
        </p:txBody>
      </p:sp>
    </p:spTree>
    <p:extLst>
      <p:ext uri="{BB962C8B-B14F-4D97-AF65-F5344CB8AC3E}">
        <p14:creationId xmlns:p14="http://schemas.microsoft.com/office/powerpoint/2010/main" val="1648641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Take/Skip N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Take()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Skip()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    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400" noProof="1"/>
              <a:t>(3)</a:t>
            </a:r>
          </a:p>
          <a:p>
            <a:r>
              <a:rPr lang="en-US" sz="2400" noProof="1"/>
              <a:t>	    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[1, 2, 3]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326892"/>
            <a:ext cx="10882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    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400" noProof="1"/>
              <a:t>(3)</a:t>
            </a:r>
          </a:p>
          <a:p>
            <a:r>
              <a:rPr lang="en-US" sz="2400" noProof="1"/>
              <a:t>	    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[4, 5, 6]</a:t>
            </a:r>
          </a:p>
        </p:txBody>
      </p:sp>
    </p:spTree>
    <p:extLst>
      <p:ext uri="{BB962C8B-B14F-4D97-AF65-F5344CB8AC3E}">
        <p14:creationId xmlns:p14="http://schemas.microsoft.com/office/powerpoint/2010/main" val="23158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list of real numbers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largest 3 of them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5412" y="2261901"/>
            <a:ext cx="35541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10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15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5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81516" y="2261900"/>
            <a:ext cx="19812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50 30 20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6385564" y="2365326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63068" y="3443597"/>
            <a:ext cx="14478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20 30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08372" y="3443596"/>
            <a:ext cx="1322696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30 20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385564" y="3531249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5412" y="4593747"/>
            <a:ext cx="35541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0 -5 -1 -3 -2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81516" y="4593746"/>
            <a:ext cx="1981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0 -1 -2</a:t>
            </a:r>
          </a:p>
        </p:txBody>
      </p:sp>
      <p:sp>
        <p:nvSpPr>
          <p:cNvPr id="14" name="Right Arrow 15"/>
          <p:cNvSpPr/>
          <p:nvPr/>
        </p:nvSpPr>
        <p:spPr>
          <a:xfrm>
            <a:off x="6385564" y="4697172"/>
            <a:ext cx="48340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1788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https://judge.softuni.bg/Contests/Practice/Index/174#3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65293" y="1676400"/>
            <a:ext cx="10668000" cy="34632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string[] strings = Console.ReadLine().Split(' ');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List&lt;int&gt; nums = strings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			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Select(int.Parse)</a:t>
            </a:r>
          </a:p>
          <a:p>
            <a:pPr>
              <a:lnSpc>
                <a:spcPct val="110000"/>
              </a:lnSpc>
            </a:pP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en-US" sz="2800" noProof="1"/>
              <a:t>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800" noProof="1"/>
              <a:t>();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sortedNums = 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OrderByDescending(x =&gt; x)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var largest3Nums = sortedNums.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</a:rPr>
              <a:t>Take(3)</a:t>
            </a:r>
            <a:r>
              <a:rPr lang="en-US" sz="2800" noProof="1"/>
              <a:t>;</a:t>
            </a:r>
          </a:p>
          <a:p>
            <a:pPr>
              <a:lnSpc>
                <a:spcPct val="110000"/>
              </a:lnSpc>
            </a:pPr>
            <a:r>
              <a:rPr lang="en-US" sz="2800" noProof="1"/>
              <a:t>Console.WriteLine(string.Join(" ", largest3Nums));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1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0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#Tech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93579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lambda expression is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anonymous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containing expressions and statements</a:t>
            </a:r>
          </a:p>
          <a:p>
            <a:pPr>
              <a:lnSpc>
                <a:spcPct val="100000"/>
              </a:lnSpc>
            </a:pPr>
            <a:r>
              <a:rPr lang="en-US" dirty="0"/>
              <a:t>Lambda expressions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lambda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00000"/>
              </a:lnSpc>
            </a:pPr>
            <a:r>
              <a:rPr lang="en-US" sz="3200" dirty="0"/>
              <a:t>Read as "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goes to</a:t>
            </a:r>
            <a:r>
              <a:rPr lang="en-US" sz="3200" dirty="0"/>
              <a:t>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left side specifies the input 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right side holds the expression or statement  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Lambda functions </a:t>
            </a:r>
            <a:r>
              <a:rPr lang="en-US" sz="3400" dirty="0"/>
              <a:t>are inline methods (functions) that take input parameters and return values:</a:t>
            </a: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7888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7888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5723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181775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349610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181775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19417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02634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02634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61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0536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400" noProof="1"/>
              <a:t>(num =&gt; num % 2 == 0)</a:t>
            </a:r>
          </a:p>
          <a:p>
            <a:r>
              <a:rPr lang="en-US" sz="2400" noProof="1"/>
              <a:t>	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373730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count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400" noProof="1"/>
              <a:t>(num =&gt; num % 2 == 0);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109215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Sorting with Lambda Functions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42850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Unique Elements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2, 3, 4, 5, 6, -2, 2, 0, 15, 3, 1, 0, 6};</a:t>
            </a:r>
          </a:p>
          <a:p>
            <a:r>
              <a:rPr lang="en-US" sz="2400" noProof="1"/>
              <a:t>nums = nums</a:t>
            </a:r>
          </a:p>
          <a:p>
            <a:r>
              <a:rPr lang="en-US" sz="2400" noProof="1"/>
              <a:t>	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2400" noProof="1"/>
              <a:t>()</a:t>
            </a:r>
          </a:p>
          <a:p>
            <a:r>
              <a:rPr lang="en-US" sz="2400" noProof="1"/>
              <a:t>	.ToArray();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text</a:t>
            </a:r>
            <a:r>
              <a:rPr lang="en-US" dirty="0"/>
              <a:t>, extract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words</a:t>
            </a:r>
            <a:r>
              <a:rPr lang="en-US" dirty="0"/>
              <a:t>, find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short words </a:t>
            </a:r>
            <a:r>
              <a:rPr lang="en-US" dirty="0"/>
              <a:t>(less than 5 characters) and print them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alphabetically</a:t>
            </a:r>
            <a:r>
              <a:rPr lang="en-US" dirty="0"/>
              <a:t>,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lower case</a:t>
            </a:r>
          </a:p>
          <a:p>
            <a:pPr lvl="1"/>
            <a:r>
              <a:rPr lang="en-US" dirty="0"/>
              <a:t>Use the following separators: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(space)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case-insensitive</a:t>
            </a:r>
            <a:r>
              <a:rPr lang="en-US" dirty="0"/>
              <a:t> matching; remove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duplicated</a:t>
            </a:r>
            <a:r>
              <a:rPr lang="en-US" dirty="0"/>
              <a:t> words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3863294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248542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  <p:sp>
        <p:nvSpPr>
          <p:cNvPr id="11" name="Curved Right Arrow 10"/>
          <p:cNvSpPr/>
          <p:nvPr/>
        </p:nvSpPr>
        <p:spPr>
          <a:xfrm>
            <a:off x="188815" y="4321142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Short Words Sorted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6620" y="1066800"/>
            <a:ext cx="114227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separators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sentence.Split(separators);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filter by word length 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Single Element from Collection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2067343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num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2400" noProof="1"/>
              <a:t>(x =&gt; x % 2 == 0);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 = 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1724" y="3505200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num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2400" noProof="1"/>
              <a:t>(x =&gt; x % 2 == 1);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 = 5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1724" y="4943057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int num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2400" noProof="1"/>
              <a:t>(x =&gt; x == 4);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 = 4</a:t>
            </a:r>
          </a:p>
        </p:txBody>
      </p:sp>
    </p:spTree>
    <p:extLst>
      <p:ext uri="{BB962C8B-B14F-4D97-AF65-F5344CB8AC3E}">
        <p14:creationId xmlns:p14="http://schemas.microsoft.com/office/powerpoint/2010/main" val="34141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Operations over Collections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6612" y="1957959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6};</a:t>
            </a:r>
          </a:p>
          <a:p>
            <a:r>
              <a:rPr lang="en-US" sz="2400" noProof="1"/>
              <a:t>nums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400" noProof="1"/>
              <a:t>();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8945" y="4038600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int[] nums = { 1, 2, 3, 4, 5, 6 };</a:t>
            </a:r>
          </a:p>
          <a:p>
            <a:r>
              <a:rPr lang="en-US" sz="2400" noProof="1"/>
              <a:t>int[] otherNums = { 7, 8, 9, 0 };</a:t>
            </a:r>
          </a:p>
          <a:p>
            <a:r>
              <a:rPr lang="en-US" sz="2400" noProof="1"/>
              <a:t>nums = nums.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400" noProof="1"/>
              <a:t>(otherNums); </a:t>
            </a:r>
          </a:p>
          <a:p>
            <a:r>
              <a:rPr lang="en-US" sz="24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 array of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fold</a:t>
            </a:r>
            <a:r>
              <a:rPr lang="en-US" dirty="0"/>
              <a:t> it like shown below, and print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upper and lower rows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integers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Fold and Sum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1326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1326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4023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1326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253701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Associative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556851"/>
            <a:ext cx="8938472" cy="68941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Dictionary&lt;Key, Value&gt;</a:t>
            </a:r>
          </a:p>
        </p:txBody>
      </p:sp>
      <p:sp>
        <p:nvSpPr>
          <p:cNvPr id="6" name="Oval 5"/>
          <p:cNvSpPr/>
          <p:nvPr/>
        </p:nvSpPr>
        <p:spPr>
          <a:xfrm>
            <a:off x="1979612" y="1295400"/>
            <a:ext cx="3505200" cy="3248722"/>
          </a:xfrm>
          <a:prstGeom prst="ellipse">
            <a:avLst/>
          </a:prstGeom>
          <a:solidFill>
            <a:schemeClr val="tx1">
              <a:lumMod val="50000"/>
              <a:alpha val="5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ivan</a:t>
            </a:r>
            <a:r>
              <a:rPr lang="bg-BG" sz="2800" dirty="0"/>
              <a:t> </a:t>
            </a:r>
            <a:endParaRPr lang="en-US" sz="2800" dirty="0"/>
          </a:p>
          <a:p>
            <a:pPr algn="ctr"/>
            <a:r>
              <a:rPr lang="en-US" sz="2800" dirty="0"/>
              <a:t>gosho</a:t>
            </a:r>
          </a:p>
          <a:p>
            <a:pPr algn="ctr"/>
            <a:r>
              <a:rPr lang="en-US" sz="2800" dirty="0"/>
              <a:t>pesho</a:t>
            </a:r>
          </a:p>
        </p:txBody>
      </p:sp>
      <p:cxnSp>
        <p:nvCxnSpPr>
          <p:cNvPr id="9" name="Straight Arrow Connector 8"/>
          <p:cNvCxnSpPr>
            <a:endCxn id="18" idx="1"/>
          </p:cNvCxnSpPr>
          <p:nvPr/>
        </p:nvCxnSpPr>
        <p:spPr>
          <a:xfrm>
            <a:off x="4265612" y="2514600"/>
            <a:ext cx="2743200" cy="5055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9" idx="1"/>
          </p:cNvCxnSpPr>
          <p:nvPr/>
        </p:nvCxnSpPr>
        <p:spPr>
          <a:xfrm>
            <a:off x="4265612" y="2916997"/>
            <a:ext cx="2743200" cy="6556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7" idx="1"/>
          </p:cNvCxnSpPr>
          <p:nvPr/>
        </p:nvCxnSpPr>
        <p:spPr>
          <a:xfrm flipV="1">
            <a:off x="4265612" y="2466201"/>
            <a:ext cx="2743200" cy="931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/>
          <p:cNvSpPr txBox="1">
            <a:spLocks/>
          </p:cNvSpPr>
          <p:nvPr/>
        </p:nvSpPr>
        <p:spPr>
          <a:xfrm>
            <a:off x="7008812" y="2189202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0845-346-356</a:t>
            </a:r>
            <a:endParaRPr lang="en-US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008812" y="2743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2350-452-167</a:t>
            </a:r>
            <a:endParaRPr lang="en-US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7008812" y="329565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1255-377-131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80684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Fold and Sum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15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005" y="6214907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https://judge.softuni.bg/Contests/Practice/Index/174#5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592"/>
            <a:ext cx="10363200" cy="820600"/>
          </a:xfrm>
        </p:spPr>
        <p:txBody>
          <a:bodyPr/>
          <a:lstStyle/>
          <a:p>
            <a:r>
              <a:rPr lang="en-US" dirty="0"/>
              <a:t>Lambda Expressions and LINQ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86" y="914400"/>
            <a:ext cx="3524026" cy="363756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46812" y="276360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21003577">
            <a:off x="928495" y="2849136"/>
            <a:ext cx="2977097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8000" b="1" dirty="0">
                <a:ln w="76200"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</a:rPr>
              <a:t>LINQ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542212" y="2895600"/>
            <a:ext cx="3733800" cy="1099744"/>
          </a:xfrm>
          <a:prstGeom prst="roundRect">
            <a:avLst>
              <a:gd name="adj" fmla="val 5188"/>
            </a:avLst>
          </a:prstGeom>
          <a:solidFill>
            <a:srgbClr val="3D4344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27000" sx="105000" sy="105000" algn="ctr" rotWithShape="0">
              <a:prstClr val="black">
                <a:alpha val="50000"/>
              </a:prstClr>
            </a:outerShdw>
          </a:effectLst>
          <a:scene3d>
            <a:camera prst="perspectiveHeroicExtremeLeftFacing"/>
            <a:lightRig rig="threePt" dir="t"/>
          </a:scene3d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% 2 == 0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</a:t>
            </a:r>
            <a:r>
              <a:rPr lang="bg-BG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pic>
        <p:nvPicPr>
          <p:cNvPr id="11" name="Picture 2" descr="http://upload.wikimedia.org/wikipedia/commons/thumb/e/ee/Lambda_uc_lc.svg/800px-Lambda_uc_lc.svg.png"/>
          <p:cNvPicPr>
            <a:picLocks noChangeAspect="1" noChangeArrowheads="1"/>
          </p:cNvPicPr>
          <p:nvPr/>
        </p:nvPicPr>
        <p:blipFill rotWithShape="1">
          <a:blip r:embed="rId3" cstate="print"/>
          <a:srcRect l="4650" t="-10480" r="3968" b="9170"/>
          <a:stretch/>
        </p:blipFill>
        <p:spPr bwMode="auto">
          <a:xfrm>
            <a:off x="2284412" y="1341804"/>
            <a:ext cx="1703958" cy="944196"/>
          </a:xfrm>
          <a:prstGeom prst="roundRect">
            <a:avLst>
              <a:gd name="adj" fmla="val 6322"/>
            </a:avLst>
          </a:prstGeom>
          <a:solidFill>
            <a:srgbClr val="FFFFFF"/>
          </a:solidFill>
          <a:scene3d>
            <a:camera prst="perspectiveHeroicExtremeRightFacing"/>
            <a:lightRig rig="threePt" dir="t"/>
          </a:scene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8995">
            <a:off x="8419598" y="951508"/>
            <a:ext cx="1716805" cy="1744056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72809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78851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Dictionaries</a:t>
            </a:r>
            <a:r>
              <a:rPr lang="en-US" sz="3200" dirty="0"/>
              <a:t> hold {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value</a:t>
            </a:r>
            <a:r>
              <a:rPr lang="en-US" sz="3200" dirty="0">
                <a:sym typeface="Wingdings" panose="05000000000000000000" pitchFamily="2" charset="2"/>
              </a:rPr>
              <a:t>} pairs</a:t>
            </a:r>
          </a:p>
          <a:p>
            <a:pPr lvl="1">
              <a:spcBef>
                <a:spcPts val="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.Keys</a:t>
            </a:r>
            <a:r>
              <a:rPr lang="en-US" sz="3000" dirty="0">
                <a:sym typeface="Wingdings" panose="05000000000000000000" pitchFamily="2" charset="2"/>
              </a:rPr>
              <a:t> holds a set of unique keys</a:t>
            </a:r>
          </a:p>
          <a:p>
            <a:pPr lvl="1">
              <a:spcBef>
                <a:spcPts val="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.Values</a:t>
            </a:r>
            <a:r>
              <a:rPr lang="en-US" sz="3000" dirty="0">
                <a:sym typeface="Wingdings" panose="05000000000000000000" pitchFamily="2" charset="2"/>
              </a:rPr>
              <a:t> holds a collection of values</a:t>
            </a:r>
          </a:p>
          <a:p>
            <a:pPr lvl="1">
              <a:spcBef>
                <a:spcPts val="0"/>
              </a:spcBef>
            </a:pPr>
            <a:r>
              <a:rPr lang="en-US" sz="3000" dirty="0">
                <a:sym typeface="Wingdings" panose="05000000000000000000" pitchFamily="2" charset="2"/>
              </a:rPr>
              <a:t>When you iterate over dictionary you use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KeyValuePair&lt;K, V&gt;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Lambda</a:t>
            </a:r>
            <a:r>
              <a:rPr lang="en-US" sz="3200" dirty="0">
                <a:sym typeface="Wingdings" panose="05000000000000000000" pitchFamily="2" charset="2"/>
              </a:rPr>
              <a:t>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LINQ</a:t>
            </a:r>
            <a:r>
              <a:rPr lang="en-US" sz="3200" dirty="0">
                <a:sym typeface="Wingdings" panose="05000000000000000000" pitchFamily="2" charset="2"/>
              </a:rPr>
              <a:t> dramatically simplifies collection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822" y="1371600"/>
            <a:ext cx="3196990" cy="23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295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Dictionaries, Lambda and LINQ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55208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30650" y="2380769"/>
            <a:ext cx="1922519" cy="854925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95617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24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309768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Associative arrays</a:t>
            </a:r>
            <a:r>
              <a:rPr lang="en-US" dirty="0"/>
              <a:t> are arrays indexed by 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pairs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 (Maps, Dictionaries)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9612" y="3151094"/>
            <a:ext cx="5359306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Traditional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6206471" y="3143375"/>
            <a:ext cx="5486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3400" dirty="0">
                <a:solidFill>
                  <a:prstClr val="white"/>
                </a:solidFill>
              </a:rPr>
              <a:t>Associative array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9612" y="3931801"/>
            <a:ext cx="5359306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831089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257297"/>
              </p:ext>
            </p:extLst>
          </p:nvPr>
        </p:nvGraphicFramePr>
        <p:xfrm>
          <a:off x="1680500" y="5166240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6206471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388951"/>
              </p:ext>
            </p:extLst>
          </p:nvPr>
        </p:nvGraphicFramePr>
        <p:xfrm>
          <a:off x="6532879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41712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68654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6404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404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 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SortedDictionary&lt;K, V&gt;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Have property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the number of key-value pairs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Keys</a:t>
            </a:r>
            <a:r>
              <a:rPr lang="en-US" dirty="0"/>
              <a:t> – a set of unique keys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Values</a:t>
            </a:r>
            <a:r>
              <a:rPr lang="en-US" dirty="0"/>
              <a:t> – a collection of all values</a:t>
            </a:r>
            <a:endParaRPr lang="bg-BG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Basic operations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1812" y="2861398"/>
            <a:ext cx="1088220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Dictionary&lt;string, int&gt; dict = new Dictionary&lt;string, int&gt;();</a:t>
            </a:r>
          </a:p>
          <a:p>
            <a:r>
              <a:rPr lang="en-US" sz="2400" noProof="1"/>
              <a:t>foreach(var key in dict.Keys)</a:t>
            </a:r>
          </a:p>
          <a:p>
            <a:r>
              <a:rPr lang="en-US" sz="2400" noProof="1"/>
              <a:t>	Console.WriteLine(key);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812" y="4953000"/>
            <a:ext cx="10882200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noProof="1"/>
              <a:t>foreach(var value in dict.Values)</a:t>
            </a:r>
          </a:p>
          <a:p>
            <a:r>
              <a:rPr lang="en-US" sz="2400" noProof="1"/>
              <a:t>	Console.WriteLine(value);</a:t>
            </a:r>
          </a:p>
        </p:txBody>
      </p:sp>
    </p:spTree>
    <p:extLst>
      <p:ext uri="{BB962C8B-B14F-4D97-AF65-F5344CB8AC3E}">
        <p14:creationId xmlns:p14="http://schemas.microsoft.com/office/powerpoint/2010/main" val="25373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2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,</a:t>
            </a:r>
            <a:r>
              <a:rPr lang="en-US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SortedDictionary&lt;K, V&gt;</a:t>
            </a:r>
            <a:r>
              <a:rPr lang="bg-BG" noProof="1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219199"/>
            <a:ext cx="11049000" cy="550227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Boolean </a:t>
            </a:r>
            <a:r>
              <a:rPr lang="en-US" noProof="1"/>
              <a:t>methods: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noProof="1"/>
              <a:t> – checks if a key is present in the dictionary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/>
              <a:t>checks if a value is present in the dictionary</a:t>
            </a:r>
          </a:p>
          <a:p>
            <a:pPr lvl="1">
              <a:spcBef>
                <a:spcPts val="1200"/>
              </a:spcBef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TryGetValue() 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noProof="1"/>
              <a:t>check if a key is present in the dictionary and ouputs the value, or returns the default value of the type.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5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295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010785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295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010785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295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010785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46427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7 L 0.37874 0.2333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1166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23449 L 0.62255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1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0.00717 L 0.62256 3.7037E-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0595 L 0.62256 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6667 L 0.62255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28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49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0414E-6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4 0.1 L 0.62255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91" y="-50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6 -0.12616 L 0.62256 0.0002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 txBox="1">
            <a:spLocks/>
          </p:cNvSpPr>
          <p:nvPr/>
        </p:nvSpPr>
        <p:spPr>
          <a:xfrm>
            <a:off x="7618411" y="1530207"/>
            <a:ext cx="3962399" cy="47402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2002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Dictionary&lt;K, V&gt;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8410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8411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599612" y="3075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8411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599612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8411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599612" y="39895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8411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599612" y="44467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8411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599612" y="49039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8411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599612" y="53611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8411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599612" y="5818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4" name="TextBox 33"/>
          <p:cNvSpPr txBox="1"/>
          <p:nvPr/>
        </p:nvSpPr>
        <p:spPr>
          <a:xfrm>
            <a:off x="7618412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013202" y="3075166"/>
            <a:ext cx="3352799" cy="1495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6" name="TextBox 35"/>
          <p:cNvSpPr txBox="1"/>
          <p:nvPr/>
        </p:nvSpPr>
        <p:spPr>
          <a:xfrm>
            <a:off x="4418012" y="3075166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endParaRPr lang="en-US" sz="2000" dirty="0"/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3212" y="216472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8411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599612" y="2617905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18412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599613" y="21602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84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599612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84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599612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184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599612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0881-123-978</a:t>
            </a:r>
          </a:p>
        </p:txBody>
      </p:sp>
    </p:spTree>
    <p:extLst>
      <p:ext uri="{BB962C8B-B14F-4D97-AF65-F5344CB8AC3E}">
        <p14:creationId xmlns:p14="http://schemas.microsoft.com/office/powerpoint/2010/main" val="3703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0.00115 L 3.94634E-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1.11111E-6 L -3.72493E-6 -0.0664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2493E-6 -2.96296E-6 L -3.72493E-6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4634E-6 -0.00092 L 3.94634E-6 -0.0664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0</TotalTime>
  <Words>2686</Words>
  <Application>Microsoft Office PowerPoint</Application>
  <PresentationFormat>Custom</PresentationFormat>
  <Paragraphs>550</Paragraphs>
  <Slides>45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Arial Black</vt:lpstr>
      <vt:lpstr>Calibri</vt:lpstr>
      <vt:lpstr>Consolas</vt:lpstr>
      <vt:lpstr>Wingdings</vt:lpstr>
      <vt:lpstr>Wingdings 2</vt:lpstr>
      <vt:lpstr>SoftUni 16x9</vt:lpstr>
      <vt:lpstr>1_SoftUni 16x9</vt:lpstr>
      <vt:lpstr>Dictionaries, Lambda and LINQ</vt:lpstr>
      <vt:lpstr>Table of Contents</vt:lpstr>
      <vt:lpstr>Questions?</vt:lpstr>
      <vt:lpstr>Associative Arrays</vt:lpstr>
      <vt:lpstr>Associative Arrays (Maps, Dictionaries)</vt:lpstr>
      <vt:lpstr>Dictionary&lt;K, V&gt;, SortedDictionary&lt;K, V&gt;</vt:lpstr>
      <vt:lpstr>Dictionary&lt;K, V&gt;, SortedDictionary&lt;K, V&gt;(2)</vt:lpstr>
      <vt:lpstr>Dictionary&lt;K, V&gt; – Add()</vt:lpstr>
      <vt:lpstr>Dictionary&lt;K, V&gt; – Remove()</vt:lpstr>
      <vt:lpstr>Looping through dictionaries</vt:lpstr>
      <vt:lpstr>Phonebook – Dictionary Example</vt:lpstr>
      <vt:lpstr>Problem: Odd Occurrences</vt:lpstr>
      <vt:lpstr>Solution: Odd Occurrences</vt:lpstr>
      <vt:lpstr>SortedDictionary&lt;K, V&gt; – Example</vt:lpstr>
      <vt:lpstr>Events – SortedDictionary Example</vt:lpstr>
      <vt:lpstr>Problem: Count Real Numbers </vt:lpstr>
      <vt:lpstr>Solution: Count Real Numbers</vt:lpstr>
      <vt:lpstr>Associative Arrays</vt:lpstr>
      <vt:lpstr>Lambda Functions and LINQ</vt:lpstr>
      <vt:lpstr>Math Operations</vt:lpstr>
      <vt:lpstr>Problem: Sum, Min, Max, Average</vt:lpstr>
      <vt:lpstr>Solution: Sum, Min, Max, Average</vt:lpstr>
      <vt:lpstr>Reading Collections on a Single Line</vt:lpstr>
      <vt:lpstr>Converting Collections</vt:lpstr>
      <vt:lpstr>Sorting Collections</vt:lpstr>
      <vt:lpstr>Sorting Collections(2)</vt:lpstr>
      <vt:lpstr>Take/Skip N Elements from Collection</vt:lpstr>
      <vt:lpstr>Problem: Largest 3 Numbers</vt:lpstr>
      <vt:lpstr>Solution: Largest 3 Numbers</vt:lpstr>
      <vt:lpstr>Lambda Expressions</vt:lpstr>
      <vt:lpstr>Lambda Functions</vt:lpstr>
      <vt:lpstr>Filter Collections</vt:lpstr>
      <vt:lpstr>Filtering and Sorting with Lambda Functions</vt:lpstr>
      <vt:lpstr>Getting Unique Elements from Collection</vt:lpstr>
      <vt:lpstr>Problem: Short Words Sorted</vt:lpstr>
      <vt:lpstr>Solution: Short Words Sorted</vt:lpstr>
      <vt:lpstr>Take Single Element from Collection</vt:lpstr>
      <vt:lpstr>Other Operations over Collections</vt:lpstr>
      <vt:lpstr>Problem: Fold and Sum</vt:lpstr>
      <vt:lpstr>Solution: Fold and Sum</vt:lpstr>
      <vt:lpstr>Lambda Expressions and LINQ</vt:lpstr>
      <vt:lpstr>Summary</vt:lpstr>
      <vt:lpstr>Dictionaries, Lambda and LINQ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Dictionaries, Lambda and LINQ</dc:title>
  <dc:subject>Programming Fundamentals Course</dc:subject>
  <dc:creator/>
  <cp:keywords>C#, programming, course, SoftUni, Software University</cp:keywords>
  <dc:description>Programming Fundamentals Course @ SoftUni - https://softuni.bg/courses/programming-fundamentals</dc:description>
  <cp:lastModifiedBy/>
  <cp:revision>1</cp:revision>
  <dcterms:created xsi:type="dcterms:W3CDTF">2014-01-02T17:00:34Z</dcterms:created>
  <dcterms:modified xsi:type="dcterms:W3CDTF">2016-10-05T12:05:27Z</dcterms:modified>
  <cp:category>computer programming;programming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