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79" r:id="rId4"/>
    <p:sldId id="280" r:id="rId5"/>
    <p:sldId id="281" r:id="rId6"/>
    <p:sldId id="282" r:id="rId7"/>
    <p:sldId id="276" r:id="rId8"/>
    <p:sldId id="285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3A7DC-93A1-4ADB-A0C3-6449D7BC620F}" v="469" dt="2023-04-04T19:39:27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7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8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6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8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6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2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2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243D86-12F0-453D-A6EB-74BDD2269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2146" y="3427060"/>
            <a:ext cx="8713797" cy="2803417"/>
          </a:xfrm>
        </p:spPr>
        <p:txBody>
          <a:bodyPr anchor="t">
            <a:normAutofit/>
          </a:bodyPr>
          <a:lstStyle/>
          <a:p>
            <a:pPr algn="ctr"/>
            <a:r>
              <a:rPr lang="en-US" sz="6000" dirty="0" err="1"/>
              <a:t>CourseProject</a:t>
            </a:r>
            <a:r>
              <a:rPr lang="en-US" sz="6000" dirty="0"/>
              <a:t>-PI</a:t>
            </a:r>
            <a:br>
              <a:rPr lang="en-US" dirty="0"/>
            </a:br>
            <a:r>
              <a:rPr lang="en-US" sz="1600" b="0" dirty="0">
                <a:ea typeface="+mj-lt"/>
                <a:cs typeface="+mj-lt"/>
              </a:rPr>
              <a:t>6. </a:t>
            </a:r>
            <a:r>
              <a:rPr lang="en-US" sz="1600" b="0" dirty="0" err="1">
                <a:ea typeface="+mj-lt"/>
                <a:cs typeface="+mj-lt"/>
              </a:rPr>
              <a:t>Да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се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състави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програма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за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обработка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масива</a:t>
            </a:r>
            <a:r>
              <a:rPr lang="en-US" sz="1600" b="0" dirty="0">
                <a:ea typeface="+mj-lt"/>
                <a:cs typeface="+mj-lt"/>
              </a:rPr>
              <a:t> A[N,N], </a:t>
            </a:r>
            <a:r>
              <a:rPr lang="en-US" sz="1600" b="0" dirty="0" err="1">
                <a:ea typeface="+mj-lt"/>
                <a:cs typeface="+mj-lt"/>
              </a:rPr>
              <a:t>където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данните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са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цели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числа</a:t>
            </a:r>
            <a:r>
              <a:rPr lang="en-US" sz="1600" b="0" dirty="0">
                <a:ea typeface="+mj-lt"/>
                <a:cs typeface="+mj-lt"/>
              </a:rPr>
              <a:t> в </a:t>
            </a:r>
            <a:r>
              <a:rPr lang="en-US" sz="1600" b="0" dirty="0" err="1">
                <a:ea typeface="+mj-lt"/>
                <a:cs typeface="+mj-lt"/>
              </a:rPr>
              <a:t>интервала</a:t>
            </a:r>
            <a:r>
              <a:rPr lang="en-US" sz="1600" b="0" dirty="0">
                <a:ea typeface="+mj-lt"/>
                <a:cs typeface="+mj-lt"/>
              </a:rPr>
              <a:t> [-500;500]. </a:t>
            </a:r>
            <a:r>
              <a:rPr lang="en-US" sz="1600" b="0" dirty="0" err="1">
                <a:ea typeface="+mj-lt"/>
                <a:cs typeface="+mj-lt"/>
              </a:rPr>
              <a:t>Програмата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да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извърши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следните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действия</a:t>
            </a:r>
            <a:r>
              <a:rPr lang="en-US" sz="1600" b="0" dirty="0">
                <a:ea typeface="+mj-lt"/>
                <a:cs typeface="+mj-lt"/>
              </a:rPr>
              <a:t>: • </a:t>
            </a:r>
            <a:r>
              <a:rPr lang="en-US" sz="1600" b="0" dirty="0" err="1">
                <a:ea typeface="+mj-lt"/>
                <a:cs typeface="+mj-lt"/>
              </a:rPr>
              <a:t>отпечатване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условието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задачата</a:t>
            </a:r>
            <a:r>
              <a:rPr lang="en-US" sz="1600" b="0" dirty="0">
                <a:ea typeface="+mj-lt"/>
                <a:cs typeface="+mj-lt"/>
              </a:rPr>
              <a:t>; • </a:t>
            </a:r>
            <a:r>
              <a:rPr lang="en-US" sz="1600" b="0" dirty="0" err="1">
                <a:ea typeface="+mj-lt"/>
                <a:cs typeface="+mj-lt"/>
              </a:rPr>
              <a:t>отпечатване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имената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автора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програмата</a:t>
            </a:r>
            <a:r>
              <a:rPr lang="en-US" sz="1600" b="0" dirty="0">
                <a:ea typeface="+mj-lt"/>
                <a:cs typeface="+mj-lt"/>
              </a:rPr>
              <a:t>; • </a:t>
            </a:r>
            <a:r>
              <a:rPr lang="en-US" sz="1600" b="0" dirty="0" err="1">
                <a:ea typeface="+mj-lt"/>
                <a:cs typeface="+mj-lt"/>
              </a:rPr>
              <a:t>въвеждане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входните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данни</a:t>
            </a:r>
            <a:r>
              <a:rPr lang="en-US" sz="1600" b="0" dirty="0">
                <a:ea typeface="+mj-lt"/>
                <a:cs typeface="+mj-lt"/>
              </a:rPr>
              <a:t>; • </a:t>
            </a:r>
            <a:r>
              <a:rPr lang="en-US" sz="1600" b="0" dirty="0" err="1">
                <a:ea typeface="+mj-lt"/>
                <a:cs typeface="+mj-lt"/>
              </a:rPr>
              <a:t>отпечатване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входните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данни</a:t>
            </a:r>
            <a:r>
              <a:rPr lang="en-US" sz="1600" b="0" dirty="0">
                <a:ea typeface="+mj-lt"/>
                <a:cs typeface="+mj-lt"/>
              </a:rPr>
              <a:t>; • а) </a:t>
            </a:r>
            <a:r>
              <a:rPr lang="en-US" sz="1600" b="0" dirty="0" err="1">
                <a:ea typeface="+mj-lt"/>
                <a:cs typeface="+mj-lt"/>
              </a:rPr>
              <a:t>да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се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образува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едномерен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масив</a:t>
            </a:r>
            <a:r>
              <a:rPr lang="en-US" sz="1600" b="0" dirty="0">
                <a:ea typeface="+mj-lt"/>
                <a:cs typeface="+mj-lt"/>
              </a:rPr>
              <a:t> C[N], </a:t>
            </a:r>
            <a:r>
              <a:rPr lang="en-US" sz="1600" b="0" dirty="0" err="1">
                <a:ea typeface="+mj-lt"/>
                <a:cs typeface="+mj-lt"/>
              </a:rPr>
              <a:t>елементите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който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са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максималните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елементи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от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всяка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колона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масива</a:t>
            </a:r>
            <a:r>
              <a:rPr lang="en-US" sz="1600" b="0" dirty="0">
                <a:ea typeface="+mj-lt"/>
                <a:cs typeface="+mj-lt"/>
              </a:rPr>
              <a:t> А; • б) </a:t>
            </a:r>
            <a:r>
              <a:rPr lang="en-US" sz="1600" b="0" dirty="0" err="1">
                <a:ea typeface="+mj-lt"/>
                <a:cs typeface="+mj-lt"/>
              </a:rPr>
              <a:t>полученият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масив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да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се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сортира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по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големина</a:t>
            </a:r>
            <a:r>
              <a:rPr lang="en-US" sz="1600" b="0" dirty="0">
                <a:ea typeface="+mj-lt"/>
                <a:cs typeface="+mj-lt"/>
              </a:rPr>
              <a:t>; • </a:t>
            </a:r>
            <a:r>
              <a:rPr lang="en-US" sz="1600" b="0" dirty="0" err="1">
                <a:ea typeface="+mj-lt"/>
                <a:cs typeface="+mj-lt"/>
              </a:rPr>
              <a:t>отпечатване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получените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резултати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след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обработка</a:t>
            </a:r>
            <a:r>
              <a:rPr lang="en-US" sz="1600" b="0" dirty="0">
                <a:ea typeface="+mj-lt"/>
                <a:cs typeface="+mj-lt"/>
              </a:rPr>
              <a:t> а) и </a:t>
            </a:r>
            <a:r>
              <a:rPr lang="en-US" sz="1600" b="0" dirty="0" err="1">
                <a:ea typeface="+mj-lt"/>
                <a:cs typeface="+mj-lt"/>
              </a:rPr>
              <a:t>след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обработка</a:t>
            </a:r>
            <a:r>
              <a:rPr lang="en-US" sz="1600" b="0" dirty="0">
                <a:ea typeface="+mj-lt"/>
                <a:cs typeface="+mj-lt"/>
              </a:rPr>
              <a:t> б)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7098C-5DBF-2145-D3BC-4B30300F77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5602" r="-2" b="21554"/>
          <a:stretch/>
        </p:blipFill>
        <p:spPr>
          <a:xfrm>
            <a:off x="20" y="-32761"/>
            <a:ext cx="12191979" cy="293818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3761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01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243D86-12F0-453D-A6EB-74BDD2269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2146" y="3427060"/>
            <a:ext cx="8713797" cy="2803417"/>
          </a:xfrm>
        </p:spPr>
        <p:txBody>
          <a:bodyPr anchor="t">
            <a:normAutofit/>
          </a:bodyPr>
          <a:lstStyle/>
          <a:p>
            <a:pPr algn="ctr"/>
            <a:r>
              <a:rPr lang="en-US" sz="6000" dirty="0" err="1"/>
              <a:t>CourseProject</a:t>
            </a:r>
            <a:r>
              <a:rPr lang="en-US" sz="6000" dirty="0"/>
              <a:t>-PI</a:t>
            </a:r>
            <a:br>
              <a:rPr lang="en-US" dirty="0"/>
            </a:br>
            <a:r>
              <a:rPr lang="en-US" sz="1600" b="0" dirty="0">
                <a:ea typeface="+mj-lt"/>
                <a:cs typeface="+mj-lt"/>
              </a:rPr>
              <a:t>6. </a:t>
            </a:r>
            <a:r>
              <a:rPr lang="en-US" sz="1600" b="0" dirty="0" err="1">
                <a:ea typeface="+mj-lt"/>
                <a:cs typeface="+mj-lt"/>
              </a:rPr>
              <a:t>Да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се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състави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програма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за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обработка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масива</a:t>
            </a:r>
            <a:r>
              <a:rPr lang="en-US" sz="1600" b="0" dirty="0">
                <a:ea typeface="+mj-lt"/>
                <a:cs typeface="+mj-lt"/>
              </a:rPr>
              <a:t> A[N,N], </a:t>
            </a:r>
            <a:r>
              <a:rPr lang="en-US" sz="1600" b="0" dirty="0" err="1">
                <a:ea typeface="+mj-lt"/>
                <a:cs typeface="+mj-lt"/>
              </a:rPr>
              <a:t>където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данните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са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цели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числа</a:t>
            </a:r>
            <a:r>
              <a:rPr lang="en-US" sz="1600" b="0" dirty="0">
                <a:ea typeface="+mj-lt"/>
                <a:cs typeface="+mj-lt"/>
              </a:rPr>
              <a:t> в </a:t>
            </a:r>
            <a:r>
              <a:rPr lang="en-US" sz="1600" b="0" dirty="0" err="1">
                <a:ea typeface="+mj-lt"/>
                <a:cs typeface="+mj-lt"/>
              </a:rPr>
              <a:t>интервала</a:t>
            </a:r>
            <a:r>
              <a:rPr lang="en-US" sz="1600" b="0" dirty="0">
                <a:ea typeface="+mj-lt"/>
                <a:cs typeface="+mj-lt"/>
              </a:rPr>
              <a:t> [-500;500]. </a:t>
            </a:r>
            <a:r>
              <a:rPr lang="en-US" sz="1600" b="0" dirty="0" err="1">
                <a:ea typeface="+mj-lt"/>
                <a:cs typeface="+mj-lt"/>
              </a:rPr>
              <a:t>Програмата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да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извърши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следните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действия</a:t>
            </a:r>
            <a:r>
              <a:rPr lang="en-US" sz="1600" b="0" dirty="0">
                <a:ea typeface="+mj-lt"/>
                <a:cs typeface="+mj-lt"/>
              </a:rPr>
              <a:t>: • </a:t>
            </a:r>
            <a:r>
              <a:rPr lang="en-US" sz="1600" b="0" dirty="0" err="1">
                <a:ea typeface="+mj-lt"/>
                <a:cs typeface="+mj-lt"/>
              </a:rPr>
              <a:t>отпечатване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условието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задачата</a:t>
            </a:r>
            <a:r>
              <a:rPr lang="en-US" sz="1600" b="0" dirty="0">
                <a:ea typeface="+mj-lt"/>
                <a:cs typeface="+mj-lt"/>
              </a:rPr>
              <a:t>; • </a:t>
            </a:r>
            <a:r>
              <a:rPr lang="en-US" sz="1600" b="0" dirty="0" err="1">
                <a:ea typeface="+mj-lt"/>
                <a:cs typeface="+mj-lt"/>
              </a:rPr>
              <a:t>отпечатване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имената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автора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програмата</a:t>
            </a:r>
            <a:r>
              <a:rPr lang="en-US" sz="1600" b="0" dirty="0">
                <a:ea typeface="+mj-lt"/>
                <a:cs typeface="+mj-lt"/>
              </a:rPr>
              <a:t>; • </a:t>
            </a:r>
            <a:r>
              <a:rPr lang="en-US" sz="1600" b="0" dirty="0" err="1">
                <a:ea typeface="+mj-lt"/>
                <a:cs typeface="+mj-lt"/>
              </a:rPr>
              <a:t>въвеждане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входните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данни</a:t>
            </a:r>
            <a:r>
              <a:rPr lang="en-US" sz="1600" b="0" dirty="0">
                <a:ea typeface="+mj-lt"/>
                <a:cs typeface="+mj-lt"/>
              </a:rPr>
              <a:t>; • </a:t>
            </a:r>
            <a:r>
              <a:rPr lang="en-US" sz="1600" b="0" dirty="0" err="1">
                <a:ea typeface="+mj-lt"/>
                <a:cs typeface="+mj-lt"/>
              </a:rPr>
              <a:t>отпечатване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входните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данни</a:t>
            </a:r>
            <a:r>
              <a:rPr lang="en-US" sz="1600" b="0" dirty="0">
                <a:ea typeface="+mj-lt"/>
                <a:cs typeface="+mj-lt"/>
              </a:rPr>
              <a:t>; • а) </a:t>
            </a:r>
            <a:r>
              <a:rPr lang="en-US" sz="1600" b="0" dirty="0" err="1">
                <a:ea typeface="+mj-lt"/>
                <a:cs typeface="+mj-lt"/>
              </a:rPr>
              <a:t>да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се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образува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едномерен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масив</a:t>
            </a:r>
            <a:r>
              <a:rPr lang="en-US" sz="1600" b="0" dirty="0">
                <a:ea typeface="+mj-lt"/>
                <a:cs typeface="+mj-lt"/>
              </a:rPr>
              <a:t> C[N], </a:t>
            </a:r>
            <a:r>
              <a:rPr lang="en-US" sz="1600" b="0" dirty="0" err="1">
                <a:ea typeface="+mj-lt"/>
                <a:cs typeface="+mj-lt"/>
              </a:rPr>
              <a:t>елементите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който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са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максималните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елементи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от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всяка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колона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масива</a:t>
            </a:r>
            <a:r>
              <a:rPr lang="en-US" sz="1600" b="0" dirty="0">
                <a:ea typeface="+mj-lt"/>
                <a:cs typeface="+mj-lt"/>
              </a:rPr>
              <a:t> А; • б) </a:t>
            </a:r>
            <a:r>
              <a:rPr lang="en-US" sz="1600" b="0" dirty="0" err="1">
                <a:ea typeface="+mj-lt"/>
                <a:cs typeface="+mj-lt"/>
              </a:rPr>
              <a:t>полученият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масив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да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се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сортира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по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големина</a:t>
            </a:r>
            <a:r>
              <a:rPr lang="en-US" sz="1600" b="0" dirty="0">
                <a:ea typeface="+mj-lt"/>
                <a:cs typeface="+mj-lt"/>
              </a:rPr>
              <a:t>; • </a:t>
            </a:r>
            <a:r>
              <a:rPr lang="en-US" sz="1600" b="0" dirty="0" err="1">
                <a:ea typeface="+mj-lt"/>
                <a:cs typeface="+mj-lt"/>
              </a:rPr>
              <a:t>отпечатване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на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получените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резултати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след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обработка</a:t>
            </a:r>
            <a:r>
              <a:rPr lang="en-US" sz="1600" b="0" dirty="0">
                <a:ea typeface="+mj-lt"/>
                <a:cs typeface="+mj-lt"/>
              </a:rPr>
              <a:t> а) и </a:t>
            </a:r>
            <a:r>
              <a:rPr lang="en-US" sz="1600" b="0" dirty="0" err="1">
                <a:ea typeface="+mj-lt"/>
                <a:cs typeface="+mj-lt"/>
              </a:rPr>
              <a:t>след</a:t>
            </a:r>
            <a:r>
              <a:rPr lang="en-US" sz="1600" b="0" dirty="0">
                <a:ea typeface="+mj-lt"/>
                <a:cs typeface="+mj-lt"/>
              </a:rPr>
              <a:t> </a:t>
            </a:r>
            <a:r>
              <a:rPr lang="en-US" sz="1600" b="0" dirty="0" err="1">
                <a:ea typeface="+mj-lt"/>
                <a:cs typeface="+mj-lt"/>
              </a:rPr>
              <a:t>обработка</a:t>
            </a:r>
            <a:r>
              <a:rPr lang="en-US" sz="1600" b="0" dirty="0">
                <a:ea typeface="+mj-lt"/>
                <a:cs typeface="+mj-lt"/>
              </a:rPr>
              <a:t> б)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7098C-5DBF-2145-D3BC-4B30300F77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5602" r="-2" b="21554"/>
          <a:stretch/>
        </p:blipFill>
        <p:spPr>
          <a:xfrm>
            <a:off x="20" y="-32761"/>
            <a:ext cx="12191979" cy="293818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3761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2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9C7098C-5DBF-2145-D3BC-4B30300F7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6" r="33980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B6A4C8-210E-9EAA-A0E1-B808BFE16140}"/>
              </a:ext>
            </a:extLst>
          </p:cNvPr>
          <p:cNvSpPr txBox="1"/>
          <p:nvPr/>
        </p:nvSpPr>
        <p:spPr>
          <a:xfrm>
            <a:off x="1301302" y="590281"/>
            <a:ext cx="67882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ea typeface="+mn-lt"/>
                <a:cs typeface="+mn-lt"/>
              </a:rPr>
              <a:t>Обяснение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кода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неговата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работа</a:t>
            </a:r>
            <a:r>
              <a:rPr lang="en-US" sz="2000" dirty="0">
                <a:ea typeface="+mn-lt"/>
                <a:cs typeface="+mn-lt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1FF21-57EF-7383-235B-BEBCB4E52B37}"/>
              </a:ext>
            </a:extLst>
          </p:cNvPr>
          <p:cNvSpPr txBox="1"/>
          <p:nvPr/>
        </p:nvSpPr>
        <p:spPr>
          <a:xfrm>
            <a:off x="491007" y="4775916"/>
            <a:ext cx="66675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В </a:t>
            </a:r>
            <a:r>
              <a:rPr lang="en-US" sz="1400" dirty="0" err="1">
                <a:ea typeface="+mn-lt"/>
                <a:cs typeface="+mn-lt"/>
              </a:rPr>
              <a:t>началото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кода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вкарват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библиотеките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които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ще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влязат</a:t>
            </a:r>
            <a:r>
              <a:rPr lang="en-US" sz="1400" dirty="0">
                <a:ea typeface="+mn-lt"/>
                <a:cs typeface="+mn-lt"/>
              </a:rPr>
              <a:t> в </a:t>
            </a:r>
            <a:r>
              <a:rPr lang="en-US" sz="1400" dirty="0" err="1">
                <a:ea typeface="+mn-lt"/>
                <a:cs typeface="+mn-lt"/>
              </a:rPr>
              <a:t>употреба</a:t>
            </a:r>
            <a:r>
              <a:rPr lang="en-US" sz="1400" dirty="0">
                <a:ea typeface="+mn-lt"/>
                <a:cs typeface="+mn-lt"/>
              </a:rPr>
              <a:t>. </a:t>
            </a:r>
            <a:r>
              <a:rPr lang="en-US" sz="1400" dirty="0" err="1">
                <a:ea typeface="+mn-lt"/>
                <a:cs typeface="+mn-lt"/>
              </a:rPr>
              <a:t>След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това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козолата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изписва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името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автора</a:t>
            </a:r>
            <a:r>
              <a:rPr lang="en-US" sz="1400" dirty="0">
                <a:ea typeface="+mn-lt"/>
                <a:cs typeface="+mn-lt"/>
              </a:rPr>
              <a:t> и </a:t>
            </a:r>
            <a:r>
              <a:rPr lang="en-US" sz="1400" dirty="0" err="1">
                <a:ea typeface="+mn-lt"/>
                <a:cs typeface="+mn-lt"/>
              </a:rPr>
              <a:t>какво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изисква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от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потребителя</a:t>
            </a:r>
            <a:r>
              <a:rPr lang="en-US" sz="1400" dirty="0">
                <a:ea typeface="+mn-lt"/>
                <a:cs typeface="+mn-lt"/>
              </a:rPr>
              <a:t>. </a:t>
            </a:r>
            <a:r>
              <a:rPr lang="en-US" sz="1400" dirty="0" err="1">
                <a:ea typeface="+mn-lt"/>
                <a:cs typeface="+mn-lt"/>
              </a:rPr>
              <a:t>Програмата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изчаква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потребителя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да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въведе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стойноста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N </a:t>
            </a:r>
            <a:r>
              <a:rPr lang="en-US" sz="1400" dirty="0" err="1">
                <a:ea typeface="+mn-lt"/>
                <a:cs typeface="+mn-lt"/>
              </a:rPr>
              <a:t>от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клавиатурата</a:t>
            </a:r>
            <a:r>
              <a:rPr lang="en-US" sz="1400" dirty="0">
                <a:ea typeface="+mn-lt"/>
                <a:cs typeface="+mn-lt"/>
              </a:rPr>
              <a:t>. </a:t>
            </a:r>
            <a:r>
              <a:rPr lang="en-US" sz="1400" dirty="0" err="1">
                <a:ea typeface="+mn-lt"/>
                <a:cs typeface="+mn-lt"/>
              </a:rPr>
              <a:t>Когото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бива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въведена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стойността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N </a:t>
            </a:r>
            <a:r>
              <a:rPr lang="en-US" sz="1400" dirty="0" err="1">
                <a:ea typeface="+mn-lt"/>
                <a:cs typeface="+mn-lt"/>
              </a:rPr>
              <a:t>програмата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казва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потрибетля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стойност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ще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въвежда</a:t>
            </a:r>
            <a:r>
              <a:rPr lang="en-US" sz="1400" dirty="0">
                <a:ea typeface="+mn-lt"/>
                <a:cs typeface="+mn-lt"/>
              </a:rPr>
              <a:t> в </a:t>
            </a:r>
            <a:r>
              <a:rPr lang="en-US" sz="1400" dirty="0" err="1">
                <a:ea typeface="+mn-lt"/>
                <a:cs typeface="+mn-lt"/>
              </a:rPr>
              <a:t>даденият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интервал</a:t>
            </a:r>
            <a:r>
              <a:rPr lang="en-US" sz="1400" dirty="0">
                <a:ea typeface="+mn-lt"/>
                <a:cs typeface="+mn-lt"/>
              </a:rPr>
              <a:t>. </a:t>
            </a:r>
            <a:r>
              <a:rPr lang="en-US" sz="1400" dirty="0" err="1">
                <a:ea typeface="+mn-lt"/>
                <a:cs typeface="+mn-lt"/>
              </a:rPr>
              <a:t>След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което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матрицата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бива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изпринтирана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конзолата</a:t>
            </a:r>
            <a:r>
              <a:rPr lang="en-US" sz="1400" dirty="0">
                <a:ea typeface="+mn-lt"/>
                <a:cs typeface="+mn-lt"/>
              </a:rPr>
              <a:t>.</a:t>
            </a:r>
          </a:p>
          <a:p>
            <a:endParaRPr lang="en-US" dirty="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4711D0F-C3C6-1471-6A78-831364CB7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74995"/>
            <a:ext cx="4964805" cy="335674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0CA8483-D036-5E01-5C8A-134AD3A14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499" y="2707590"/>
            <a:ext cx="3333480" cy="20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7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2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302F9B76-EAD0-4590-99F1-B6F64C0A8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6A4C8-210E-9EAA-A0E1-B808BFE16140}"/>
              </a:ext>
            </a:extLst>
          </p:cNvPr>
          <p:cNvSpPr txBox="1"/>
          <p:nvPr/>
        </p:nvSpPr>
        <p:spPr>
          <a:xfrm>
            <a:off x="1088136" y="1086265"/>
            <a:ext cx="9914372" cy="11997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cap="none" baseline="0" dirty="0">
              <a:latin typeface="+mj-lt"/>
              <a:ea typeface="+mj-ea"/>
              <a:cs typeface="+mj-cs"/>
            </a:endParaRPr>
          </a:p>
        </p:txBody>
      </p:sp>
      <p:cxnSp>
        <p:nvCxnSpPr>
          <p:cNvPr id="38" name="Straight Connector 3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791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9C7098C-5DBF-2145-D3BC-4B30300F7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3" r="22135" b="-3"/>
          <a:stretch/>
        </p:blipFill>
        <p:spPr>
          <a:xfrm>
            <a:off x="1" y="2657474"/>
            <a:ext cx="4024009" cy="4215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1FF21-57EF-7383-235B-BEBCB4E52B37}"/>
              </a:ext>
            </a:extLst>
          </p:cNvPr>
          <p:cNvSpPr txBox="1"/>
          <p:nvPr/>
        </p:nvSpPr>
        <p:spPr>
          <a:xfrm>
            <a:off x="4843959" y="370912"/>
            <a:ext cx="3741420" cy="36890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sz="1500" dirty="0">
                <a:ea typeface="+mn-lt"/>
                <a:cs typeface="+mn-lt"/>
              </a:rPr>
              <a:t>С </a:t>
            </a:r>
            <a:r>
              <a:rPr lang="en-US" sz="1500" dirty="0" err="1">
                <a:ea typeface="+mn-lt"/>
                <a:cs typeface="+mn-lt"/>
              </a:rPr>
              <a:t>помоща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на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два</a:t>
            </a:r>
            <a:r>
              <a:rPr lang="en-US" sz="1500" dirty="0">
                <a:ea typeface="+mn-lt"/>
                <a:cs typeface="+mn-lt"/>
              </a:rPr>
              <a:t> for </a:t>
            </a:r>
            <a:r>
              <a:rPr lang="en-US" sz="1500" dirty="0" err="1">
                <a:ea typeface="+mn-lt"/>
                <a:cs typeface="+mn-lt"/>
              </a:rPr>
              <a:t>цикъла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обхождаме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цялата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матрица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по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колони</a:t>
            </a:r>
            <a:r>
              <a:rPr lang="en-US" sz="1500" dirty="0">
                <a:ea typeface="+mn-lt"/>
                <a:cs typeface="+mn-lt"/>
              </a:rPr>
              <a:t> и </a:t>
            </a:r>
            <a:r>
              <a:rPr lang="en-US" sz="1500" dirty="0" err="1">
                <a:ea typeface="+mn-lt"/>
                <a:cs typeface="+mn-lt"/>
              </a:rPr>
              <a:t>чрез</a:t>
            </a:r>
            <a:r>
              <a:rPr lang="en-US" sz="1500" dirty="0">
                <a:ea typeface="+mn-lt"/>
                <a:cs typeface="+mn-lt"/>
              </a:rPr>
              <a:t> if </a:t>
            </a:r>
            <a:r>
              <a:rPr lang="en-US" sz="1500" dirty="0" err="1">
                <a:ea typeface="+mn-lt"/>
                <a:cs typeface="+mn-lt"/>
              </a:rPr>
              <a:t>проверка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следим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кое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от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числата</a:t>
            </a:r>
            <a:r>
              <a:rPr lang="en-US" sz="1500" dirty="0">
                <a:ea typeface="+mn-lt"/>
                <a:cs typeface="+mn-lt"/>
              </a:rPr>
              <a:t> е  с </a:t>
            </a:r>
            <a:r>
              <a:rPr lang="en-US" sz="1500" dirty="0" err="1">
                <a:ea typeface="+mn-lt"/>
                <a:cs typeface="+mn-lt"/>
              </a:rPr>
              <a:t>най-голяма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стойност</a:t>
            </a:r>
            <a:r>
              <a:rPr lang="en-US" sz="1500" dirty="0">
                <a:ea typeface="+mn-lt"/>
                <a:cs typeface="+mn-lt"/>
              </a:rPr>
              <a:t>. </a:t>
            </a:r>
            <a:r>
              <a:rPr lang="en-US" sz="1500" dirty="0" err="1">
                <a:ea typeface="+mn-lt"/>
                <a:cs typeface="+mn-lt"/>
              </a:rPr>
              <a:t>Запазва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се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най-голямото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от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числата</a:t>
            </a:r>
            <a:r>
              <a:rPr lang="en-US" sz="1500" dirty="0">
                <a:ea typeface="+mn-lt"/>
                <a:cs typeface="+mn-lt"/>
              </a:rPr>
              <a:t> в </a:t>
            </a:r>
            <a:r>
              <a:rPr lang="en-US" sz="1500" dirty="0" err="1">
                <a:ea typeface="+mn-lt"/>
                <a:cs typeface="+mn-lt"/>
              </a:rPr>
              <a:t>отделен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масив</a:t>
            </a:r>
            <a:r>
              <a:rPr lang="en-US" sz="1500" dirty="0">
                <a:ea typeface="+mn-lt"/>
                <a:cs typeface="+mn-lt"/>
              </a:rPr>
              <a:t> и </a:t>
            </a:r>
            <a:r>
              <a:rPr lang="en-US" sz="1500" dirty="0" err="1">
                <a:ea typeface="+mn-lt"/>
                <a:cs typeface="+mn-lt"/>
              </a:rPr>
              <a:t>едновременно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се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принтира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на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козолата</a:t>
            </a:r>
            <a:r>
              <a:rPr lang="en-US" sz="1500" dirty="0">
                <a:ea typeface="+mn-lt"/>
                <a:cs typeface="+mn-lt"/>
              </a:rPr>
              <a:t> в </a:t>
            </a:r>
            <a:r>
              <a:rPr lang="en-US" sz="1500" dirty="0" err="1">
                <a:ea typeface="+mn-lt"/>
                <a:cs typeface="+mn-lt"/>
              </a:rPr>
              <a:t>коя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колона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кое</a:t>
            </a:r>
            <a:r>
              <a:rPr lang="en-US" sz="1500" dirty="0">
                <a:ea typeface="+mn-lt"/>
                <a:cs typeface="+mn-lt"/>
              </a:rPr>
              <a:t> е </a:t>
            </a:r>
            <a:r>
              <a:rPr lang="en-US" sz="1500" dirty="0" err="1">
                <a:ea typeface="+mn-lt"/>
                <a:cs typeface="+mn-lt"/>
              </a:rPr>
              <a:t>най-голямото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число</a:t>
            </a:r>
            <a:r>
              <a:rPr lang="en-US" sz="1500" dirty="0">
                <a:ea typeface="+mn-lt"/>
                <a:cs typeface="+mn-lt"/>
              </a:rPr>
              <a:t>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endParaRPr lang="en-US" sz="1500"/>
          </a:p>
        </p:txBody>
      </p:sp>
      <p:pic>
        <p:nvPicPr>
          <p:cNvPr id="2" name="Picture 7" descr="Text&#10;&#10;Description automatically generated">
            <a:extLst>
              <a:ext uri="{FF2B5EF4-FFF2-40B4-BE49-F238E27FC236}">
                <a16:creationId xmlns:a16="http://schemas.microsoft.com/office/drawing/2014/main" id="{8D00C468-E8FB-5440-7702-DDA1259A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5" y="51474"/>
            <a:ext cx="3816438" cy="2965486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F4CE817B-01D3-BA31-6625-BA3591E27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" y="3838571"/>
            <a:ext cx="5318974" cy="1477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84D03D-AD90-F522-B0C4-FB344C393932}"/>
              </a:ext>
            </a:extLst>
          </p:cNvPr>
          <p:cNvSpPr txBox="1"/>
          <p:nvPr/>
        </p:nvSpPr>
        <p:spPr>
          <a:xfrm>
            <a:off x="5452056" y="4110507"/>
            <a:ext cx="48832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z-Cyrl-AZ">
                <a:latin typeface="Avenir Next LT Pro"/>
                <a:ea typeface="Avenir Next LT Pro"/>
                <a:cs typeface="Avenir Next LT Pro"/>
              </a:rPr>
              <a:t>С един </a:t>
            </a:r>
            <a:r>
              <a:rPr lang="en-US">
                <a:latin typeface="Avenir Next LT Pro"/>
                <a:ea typeface="Avenir Next LT Pro"/>
                <a:cs typeface="Avenir Next LT Pro"/>
              </a:rPr>
              <a:t>for </a:t>
            </a:r>
            <a:r>
              <a:rPr lang="az-Cyrl-AZ">
                <a:latin typeface="Avenir Next LT Pro"/>
                <a:ea typeface="Avenir Next LT Pro"/>
                <a:cs typeface="Avenir Next LT Pro"/>
              </a:rPr>
              <a:t>цикъл се принитира запазеният масив от всички максимални елементи от матрицата.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6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9C7098C-5DBF-2145-D3BC-4B30300F7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6" r="33980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BAEC26-8051-8C1F-4C26-F494C9AB53F8}"/>
              </a:ext>
            </a:extLst>
          </p:cNvPr>
          <p:cNvSpPr txBox="1"/>
          <p:nvPr/>
        </p:nvSpPr>
        <p:spPr>
          <a:xfrm>
            <a:off x="8532254" y="1341548"/>
            <a:ext cx="32519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z-Cyrl-AZ">
                <a:solidFill>
                  <a:schemeClr val="bg1"/>
                </a:solidFill>
                <a:latin typeface="Avenir Next LT Pro"/>
              </a:rPr>
              <a:t>С два </a:t>
            </a:r>
            <a:r>
              <a:rPr lang="en-US" dirty="0">
                <a:solidFill>
                  <a:schemeClr val="bg1"/>
                </a:solidFill>
                <a:latin typeface="Avenir Next LT Pro"/>
              </a:rPr>
              <a:t>for </a:t>
            </a:r>
            <a:r>
              <a:rPr lang="az-Cyrl-AZ">
                <a:solidFill>
                  <a:schemeClr val="bg1"/>
                </a:solidFill>
                <a:latin typeface="Avenir Next LT Pro"/>
              </a:rPr>
              <a:t>цикъла си осигоряваме достатъчно итерации да подредим масива от максималните числа с помоща на допълнителна променлива.</a:t>
            </a:r>
            <a:r>
              <a:rPr lang="az-Cyrl-AZ">
                <a:solidFill>
                  <a:schemeClr val="bg1"/>
                </a:solidFill>
                <a:latin typeface="Avenir Next LT Pro"/>
                <a:ea typeface="Avenir Next LT Pro"/>
                <a:cs typeface="Avenir Next LT Pro"/>
              </a:rPr>
              <a:t> 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B6C24CF7-CF4D-9549-B924-06E082FFF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77" y="1249670"/>
            <a:ext cx="4438917" cy="2931252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748AAD66-E2C2-11FE-EB3A-2E18DC57A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76" y="4183379"/>
            <a:ext cx="6188298" cy="1303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96F28E-39C8-7A2A-53CF-1CB6CF671506}"/>
              </a:ext>
            </a:extLst>
          </p:cNvPr>
          <p:cNvSpPr txBox="1"/>
          <p:nvPr/>
        </p:nvSpPr>
        <p:spPr>
          <a:xfrm>
            <a:off x="8569816" y="4314422"/>
            <a:ext cx="30748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Принтира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се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на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конзолата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подрединият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масив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след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което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програмата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приключва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своята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работа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88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9C7098C-5DBF-2145-D3BC-4B30300F7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6" r="33980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B6A4C8-210E-9EAA-A0E1-B808BFE16140}"/>
              </a:ext>
            </a:extLst>
          </p:cNvPr>
          <p:cNvSpPr txBox="1"/>
          <p:nvPr/>
        </p:nvSpPr>
        <p:spPr>
          <a:xfrm>
            <a:off x="1301302" y="590281"/>
            <a:ext cx="67882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ea typeface="+mn-lt"/>
                <a:cs typeface="+mn-lt"/>
              </a:rPr>
              <a:t>Обяснение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кода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неговата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работа</a:t>
            </a:r>
            <a:r>
              <a:rPr lang="en-US" sz="2000" dirty="0">
                <a:ea typeface="+mn-lt"/>
                <a:cs typeface="+mn-lt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1FF21-57EF-7383-235B-BEBCB4E52B37}"/>
              </a:ext>
            </a:extLst>
          </p:cNvPr>
          <p:cNvSpPr txBox="1"/>
          <p:nvPr/>
        </p:nvSpPr>
        <p:spPr>
          <a:xfrm>
            <a:off x="491007" y="4775916"/>
            <a:ext cx="66675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В </a:t>
            </a:r>
            <a:r>
              <a:rPr lang="en-US" sz="1400" dirty="0" err="1">
                <a:ea typeface="+mn-lt"/>
                <a:cs typeface="+mn-lt"/>
              </a:rPr>
              <a:t>началото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кода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вкарват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библиотеките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които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ще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влязат</a:t>
            </a:r>
            <a:r>
              <a:rPr lang="en-US" sz="1400" dirty="0">
                <a:ea typeface="+mn-lt"/>
                <a:cs typeface="+mn-lt"/>
              </a:rPr>
              <a:t> в </a:t>
            </a:r>
            <a:r>
              <a:rPr lang="en-US" sz="1400" dirty="0" err="1">
                <a:ea typeface="+mn-lt"/>
                <a:cs typeface="+mn-lt"/>
              </a:rPr>
              <a:t>употреба</a:t>
            </a:r>
            <a:r>
              <a:rPr lang="en-US" sz="1400" dirty="0">
                <a:ea typeface="+mn-lt"/>
                <a:cs typeface="+mn-lt"/>
              </a:rPr>
              <a:t>. </a:t>
            </a:r>
            <a:r>
              <a:rPr lang="en-US" sz="1400" dirty="0" err="1">
                <a:ea typeface="+mn-lt"/>
                <a:cs typeface="+mn-lt"/>
              </a:rPr>
              <a:t>След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това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козолата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изписва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името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автора</a:t>
            </a:r>
            <a:r>
              <a:rPr lang="en-US" sz="1400" dirty="0">
                <a:ea typeface="+mn-lt"/>
                <a:cs typeface="+mn-lt"/>
              </a:rPr>
              <a:t> и </a:t>
            </a:r>
            <a:r>
              <a:rPr lang="en-US" sz="1400" dirty="0" err="1">
                <a:ea typeface="+mn-lt"/>
                <a:cs typeface="+mn-lt"/>
              </a:rPr>
              <a:t>какво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изисква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от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потребителя</a:t>
            </a:r>
            <a:r>
              <a:rPr lang="en-US" sz="1400" dirty="0">
                <a:ea typeface="+mn-lt"/>
                <a:cs typeface="+mn-lt"/>
              </a:rPr>
              <a:t>. </a:t>
            </a:r>
            <a:r>
              <a:rPr lang="en-US" sz="1400" dirty="0" err="1">
                <a:ea typeface="+mn-lt"/>
                <a:cs typeface="+mn-lt"/>
              </a:rPr>
              <a:t>Програмата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изчаква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потребителя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да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въведе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стойноста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N </a:t>
            </a:r>
            <a:r>
              <a:rPr lang="en-US" sz="1400" dirty="0" err="1">
                <a:ea typeface="+mn-lt"/>
                <a:cs typeface="+mn-lt"/>
              </a:rPr>
              <a:t>от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клавиатурата</a:t>
            </a:r>
            <a:r>
              <a:rPr lang="en-US" sz="1400" dirty="0">
                <a:ea typeface="+mn-lt"/>
                <a:cs typeface="+mn-lt"/>
              </a:rPr>
              <a:t>. </a:t>
            </a:r>
            <a:r>
              <a:rPr lang="en-US" sz="1400" dirty="0" err="1">
                <a:ea typeface="+mn-lt"/>
                <a:cs typeface="+mn-lt"/>
              </a:rPr>
              <a:t>Когото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бива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въведена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стойността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N </a:t>
            </a:r>
            <a:r>
              <a:rPr lang="en-US" sz="1400" dirty="0" err="1">
                <a:ea typeface="+mn-lt"/>
                <a:cs typeface="+mn-lt"/>
              </a:rPr>
              <a:t>програмата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казва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потрибетля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стойност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ще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въвежда</a:t>
            </a:r>
            <a:r>
              <a:rPr lang="en-US" sz="1400" dirty="0">
                <a:ea typeface="+mn-lt"/>
                <a:cs typeface="+mn-lt"/>
              </a:rPr>
              <a:t> в </a:t>
            </a:r>
            <a:r>
              <a:rPr lang="en-US" sz="1400" dirty="0" err="1">
                <a:ea typeface="+mn-lt"/>
                <a:cs typeface="+mn-lt"/>
              </a:rPr>
              <a:t>даденият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интервал</a:t>
            </a:r>
            <a:r>
              <a:rPr lang="en-US" sz="1400" dirty="0">
                <a:ea typeface="+mn-lt"/>
                <a:cs typeface="+mn-lt"/>
              </a:rPr>
              <a:t>. </a:t>
            </a:r>
            <a:r>
              <a:rPr lang="en-US" sz="1400" dirty="0" err="1">
                <a:ea typeface="+mn-lt"/>
                <a:cs typeface="+mn-lt"/>
              </a:rPr>
              <a:t>След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което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матрицата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бива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изпринтирана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конзолата</a:t>
            </a:r>
            <a:r>
              <a:rPr lang="en-US" sz="1400" dirty="0">
                <a:ea typeface="+mn-lt"/>
                <a:cs typeface="+mn-lt"/>
              </a:rPr>
              <a:t>.</a:t>
            </a:r>
          </a:p>
          <a:p>
            <a:endParaRPr lang="en-US" dirty="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4711D0F-C3C6-1471-6A78-831364CB7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74995"/>
            <a:ext cx="4964805" cy="335674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0CA8483-D036-5E01-5C8A-134AD3A14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499" y="2707590"/>
            <a:ext cx="3333480" cy="20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3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9646" y="1092848"/>
            <a:ext cx="9958753" cy="680144"/>
          </a:xfrm>
        </p:spPr>
        <p:txBody>
          <a:bodyPr anchor="t">
            <a:normAutofit/>
          </a:bodyPr>
          <a:lstStyle/>
          <a:p>
            <a:r>
              <a:rPr lang="en-US" sz="4000" dirty="0"/>
              <a:t>Zero Test 1,2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A96786A-7A3A-9645-C21B-5BDCB828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18" y="2846575"/>
            <a:ext cx="5313887" cy="3917247"/>
          </a:xfrm>
          <a:prstGeom prst="rect">
            <a:avLst/>
          </a:prstGeom>
        </p:spPr>
      </p:pic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FBFE70CA-1BA5-128D-68BD-FD80BFB9F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894" y="2953898"/>
            <a:ext cx="5590936" cy="3809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BD2371-6D9A-2A46-E973-D79A3CCED1F6}"/>
              </a:ext>
            </a:extLst>
          </p:cNvPr>
          <p:cNvSpPr txBox="1"/>
          <p:nvPr/>
        </p:nvSpPr>
        <p:spPr>
          <a:xfrm>
            <a:off x="1065190" y="1711816"/>
            <a:ext cx="1019577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клавиатурата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въвежда</a:t>
            </a:r>
            <a:r>
              <a:rPr lang="en-US" dirty="0">
                <a:ea typeface="+mn-lt"/>
                <a:cs typeface="+mn-lt"/>
              </a:rPr>
              <a:t> N </a:t>
            </a:r>
            <a:r>
              <a:rPr lang="en-US" dirty="0" err="1">
                <a:ea typeface="+mn-lt"/>
                <a:cs typeface="+mn-lt"/>
              </a:rPr>
              <a:t>което</a:t>
            </a:r>
            <a:r>
              <a:rPr lang="en-US" dirty="0">
                <a:ea typeface="+mn-lt"/>
                <a:cs typeface="+mn-lt"/>
              </a:rPr>
              <a:t> е </a:t>
            </a:r>
            <a:r>
              <a:rPr lang="en-US" dirty="0" err="1">
                <a:ea typeface="+mn-lt"/>
                <a:cs typeface="+mn-lt"/>
              </a:rPr>
              <a:t>равно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3. </a:t>
            </a:r>
            <a:r>
              <a:rPr lang="en-US" dirty="0" err="1">
                <a:ea typeface="+mn-lt"/>
                <a:cs typeface="+mn-lt"/>
              </a:rPr>
              <a:t>След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което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въвеждат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чилсата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матрицата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След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тяхното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въвеждане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принтира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цялата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матрица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максималните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всяка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колона</a:t>
            </a:r>
            <a:r>
              <a:rPr lang="en-US" dirty="0">
                <a:ea typeface="+mn-lt"/>
                <a:cs typeface="+mn-lt"/>
              </a:rPr>
              <a:t>. В </a:t>
            </a:r>
            <a:r>
              <a:rPr lang="en-US" dirty="0" err="1">
                <a:ea typeface="+mn-lt"/>
                <a:cs typeface="+mn-lt"/>
              </a:rPr>
              <a:t>края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програмата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принтира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масива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всички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максимални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колони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след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същият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масив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обаче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низходящ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ред</a:t>
            </a:r>
            <a:r>
              <a:rPr lang="en-US" dirty="0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95953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9C7098C-5DBF-2145-D3BC-4B30300F7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6" r="33980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CCA3C3BE-71A1-6B7C-04FC-209C54E44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4" y="80327"/>
            <a:ext cx="9958753" cy="680144"/>
          </a:xfrm>
        </p:spPr>
        <p:txBody>
          <a:bodyPr anchor="t">
            <a:normAutofit/>
          </a:bodyPr>
          <a:lstStyle/>
          <a:p>
            <a:r>
              <a:rPr lang="en-US" sz="4000" dirty="0"/>
              <a:t>Sorce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FE80A-4455-C9B9-DFA6-D10BD745C0C2}"/>
              </a:ext>
            </a:extLst>
          </p:cNvPr>
          <p:cNvSpPr txBox="1"/>
          <p:nvPr/>
        </p:nvSpPr>
        <p:spPr>
          <a:xfrm>
            <a:off x="801144" y="576719"/>
            <a:ext cx="2977541" cy="72327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#include&lt;stdio.h&gt;</a:t>
            </a:r>
          </a:p>
          <a:p>
            <a:r>
              <a:rPr lang="en-US" sz="1600" dirty="0">
                <a:ea typeface="+mn-lt"/>
                <a:cs typeface="+mn-lt"/>
              </a:rPr>
              <a:t>#include&lt;stdlib.h&gt;</a:t>
            </a:r>
          </a:p>
          <a:p>
            <a:r>
              <a:rPr lang="en-US" sz="1600" dirty="0">
                <a:ea typeface="+mn-lt"/>
                <a:cs typeface="+mn-lt"/>
              </a:rPr>
              <a:t>int main()</a:t>
            </a:r>
          </a:p>
          <a:p>
            <a:r>
              <a:rPr lang="en-US" sz="1600" dirty="0">
                <a:ea typeface="+mn-lt"/>
                <a:cs typeface="+mn-lt"/>
              </a:rPr>
              <a:t>{</a:t>
            </a:r>
          </a:p>
          <a:p>
            <a:r>
              <a:rPr lang="en-US" sz="1600" dirty="0">
                <a:ea typeface="+mn-lt"/>
                <a:cs typeface="+mn-lt"/>
              </a:rPr>
              <a:t>int </a:t>
            </a:r>
            <a:r>
              <a:rPr lang="en-US" sz="1600" dirty="0" err="1">
                <a:ea typeface="+mn-lt"/>
                <a:cs typeface="+mn-lt"/>
              </a:rPr>
              <a:t>N,i,j</a:t>
            </a:r>
            <a:r>
              <a:rPr lang="en-US" sz="1600" dirty="0">
                <a:ea typeface="+mn-lt"/>
                <a:cs typeface="+mn-lt"/>
              </a:rPr>
              <a:t>;</a:t>
            </a:r>
          </a:p>
          <a:p>
            <a:r>
              <a:rPr lang="en-US" sz="1600" dirty="0" err="1">
                <a:ea typeface="+mn-lt"/>
                <a:cs typeface="+mn-lt"/>
              </a:rPr>
              <a:t>printf</a:t>
            </a:r>
            <a:r>
              <a:rPr lang="en-US" sz="1600" dirty="0">
                <a:ea typeface="+mn-lt"/>
                <a:cs typeface="+mn-lt"/>
              </a:rPr>
              <a:t>("Venelin </a:t>
            </a:r>
            <a:r>
              <a:rPr lang="en-US" sz="1600" dirty="0" err="1">
                <a:ea typeface="+mn-lt"/>
                <a:cs typeface="+mn-lt"/>
              </a:rPr>
              <a:t>Vladislavov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Venelinov</a:t>
            </a:r>
            <a:r>
              <a:rPr lang="en-US" sz="1600" dirty="0">
                <a:ea typeface="+mn-lt"/>
                <a:cs typeface="+mn-lt"/>
              </a:rPr>
              <a:t>\n");</a:t>
            </a:r>
          </a:p>
          <a:p>
            <a:r>
              <a:rPr lang="en-US" sz="1600" dirty="0" err="1">
                <a:ea typeface="+mn-lt"/>
                <a:cs typeface="+mn-lt"/>
              </a:rPr>
              <a:t>printf</a:t>
            </a:r>
            <a:r>
              <a:rPr lang="en-US" sz="1600" dirty="0">
                <a:ea typeface="+mn-lt"/>
                <a:cs typeface="+mn-lt"/>
              </a:rPr>
              <a:t>("</a:t>
            </a:r>
            <a:r>
              <a:rPr lang="en-US" sz="1600" dirty="0" err="1">
                <a:ea typeface="+mn-lt"/>
                <a:cs typeface="+mn-lt"/>
              </a:rPr>
              <a:t>vuvedete</a:t>
            </a:r>
            <a:r>
              <a:rPr lang="en-US" sz="1600" dirty="0">
                <a:ea typeface="+mn-lt"/>
                <a:cs typeface="+mn-lt"/>
              </a:rPr>
              <a:t> N=");</a:t>
            </a:r>
          </a:p>
          <a:p>
            <a:r>
              <a:rPr lang="en-US" sz="1600" dirty="0" err="1">
                <a:ea typeface="+mn-lt"/>
                <a:cs typeface="+mn-lt"/>
              </a:rPr>
              <a:t>scanf</a:t>
            </a:r>
            <a:r>
              <a:rPr lang="en-US" sz="1600" dirty="0">
                <a:ea typeface="+mn-lt"/>
                <a:cs typeface="+mn-lt"/>
              </a:rPr>
              <a:t>("%</a:t>
            </a:r>
            <a:r>
              <a:rPr lang="en-US" sz="1600" dirty="0" err="1">
                <a:ea typeface="+mn-lt"/>
                <a:cs typeface="+mn-lt"/>
              </a:rPr>
              <a:t>d",&amp;N</a:t>
            </a:r>
            <a:r>
              <a:rPr lang="en-US" sz="1600" dirty="0">
                <a:ea typeface="+mn-lt"/>
                <a:cs typeface="+mn-lt"/>
              </a:rPr>
              <a:t>);</a:t>
            </a:r>
          </a:p>
          <a:p>
            <a:r>
              <a:rPr lang="en-US" sz="1600" dirty="0">
                <a:ea typeface="+mn-lt"/>
                <a:cs typeface="+mn-lt"/>
              </a:rPr>
              <a:t>int </a:t>
            </a:r>
            <a:r>
              <a:rPr lang="en-US" sz="1600" dirty="0" err="1">
                <a:ea typeface="+mn-lt"/>
                <a:cs typeface="+mn-lt"/>
              </a:rPr>
              <a:t>max,minimax,maxArrayPosition</a:t>
            </a:r>
            <a:r>
              <a:rPr lang="en-US" sz="1600" dirty="0">
                <a:ea typeface="+mn-lt"/>
                <a:cs typeface="+mn-lt"/>
              </a:rPr>
              <a:t>=0,maxArray[N],A[N][N],helper;</a:t>
            </a: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for(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=0;i&lt;</a:t>
            </a:r>
            <a:r>
              <a:rPr lang="en-US" sz="1600" dirty="0" err="1">
                <a:ea typeface="+mn-lt"/>
                <a:cs typeface="+mn-lt"/>
              </a:rPr>
              <a:t>N;i</a:t>
            </a:r>
            <a:r>
              <a:rPr lang="en-US" sz="1600" dirty="0">
                <a:ea typeface="+mn-lt"/>
                <a:cs typeface="+mn-lt"/>
              </a:rPr>
              <a:t>++)</a:t>
            </a:r>
          </a:p>
          <a:p>
            <a:r>
              <a:rPr lang="en-US" sz="1600" dirty="0">
                <a:ea typeface="+mn-lt"/>
                <a:cs typeface="+mn-lt"/>
              </a:rPr>
              <a:t>{</a:t>
            </a:r>
          </a:p>
          <a:p>
            <a:r>
              <a:rPr lang="en-US" sz="1600" dirty="0">
                <a:ea typeface="+mn-lt"/>
                <a:cs typeface="+mn-lt"/>
              </a:rPr>
              <a:t>for(j=0;j&lt;</a:t>
            </a:r>
            <a:r>
              <a:rPr lang="en-US" sz="1600" dirty="0" err="1">
                <a:ea typeface="+mn-lt"/>
                <a:cs typeface="+mn-lt"/>
              </a:rPr>
              <a:t>N;j</a:t>
            </a:r>
            <a:r>
              <a:rPr lang="en-US" sz="1600" dirty="0">
                <a:ea typeface="+mn-lt"/>
                <a:cs typeface="+mn-lt"/>
              </a:rPr>
              <a:t>++)</a:t>
            </a:r>
          </a:p>
          <a:p>
            <a:r>
              <a:rPr lang="en-US" sz="1600" dirty="0">
                <a:ea typeface="+mn-lt"/>
                <a:cs typeface="+mn-lt"/>
              </a:rPr>
              <a:t>{</a:t>
            </a:r>
          </a:p>
          <a:p>
            <a:r>
              <a:rPr lang="en-US" sz="1600" dirty="0">
                <a:ea typeface="+mn-lt"/>
                <a:cs typeface="+mn-lt"/>
              </a:rPr>
              <a:t>do{</a:t>
            </a:r>
          </a:p>
          <a:p>
            <a:r>
              <a:rPr lang="en-US" sz="1600" dirty="0" err="1">
                <a:ea typeface="+mn-lt"/>
                <a:cs typeface="+mn-lt"/>
              </a:rPr>
              <a:t>printf</a:t>
            </a:r>
            <a:r>
              <a:rPr lang="en-US" sz="1600" dirty="0">
                <a:ea typeface="+mn-lt"/>
                <a:cs typeface="+mn-lt"/>
              </a:rPr>
              <a:t>("</a:t>
            </a:r>
            <a:r>
              <a:rPr lang="en-US" sz="1600" dirty="0" err="1">
                <a:ea typeface="+mn-lt"/>
                <a:cs typeface="+mn-lt"/>
              </a:rPr>
              <a:t>vavedete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chislata</a:t>
            </a:r>
            <a:r>
              <a:rPr lang="en-US" sz="1600" dirty="0">
                <a:ea typeface="+mn-lt"/>
                <a:cs typeface="+mn-lt"/>
              </a:rPr>
              <a:t> [%d] [%d]=",</a:t>
            </a:r>
            <a:r>
              <a:rPr lang="en-US" sz="1600" dirty="0" err="1">
                <a:ea typeface="+mn-lt"/>
                <a:cs typeface="+mn-lt"/>
              </a:rPr>
              <a:t>i,j</a:t>
            </a:r>
            <a:r>
              <a:rPr lang="en-US" sz="1600" dirty="0">
                <a:ea typeface="+mn-lt"/>
                <a:cs typeface="+mn-lt"/>
              </a:rPr>
              <a:t>);</a:t>
            </a:r>
          </a:p>
          <a:p>
            <a:r>
              <a:rPr lang="en-US" sz="1600" dirty="0" err="1">
                <a:ea typeface="+mn-lt"/>
                <a:cs typeface="+mn-lt"/>
              </a:rPr>
              <a:t>scanf</a:t>
            </a:r>
            <a:r>
              <a:rPr lang="en-US" sz="1600" dirty="0">
                <a:ea typeface="+mn-lt"/>
                <a:cs typeface="+mn-lt"/>
              </a:rPr>
              <a:t>("%</a:t>
            </a:r>
            <a:r>
              <a:rPr lang="en-US" sz="1600" dirty="0" err="1">
                <a:ea typeface="+mn-lt"/>
                <a:cs typeface="+mn-lt"/>
              </a:rPr>
              <a:t>d",&amp;A</a:t>
            </a:r>
            <a:r>
              <a:rPr lang="en-US" sz="1600" dirty="0">
                <a:ea typeface="+mn-lt"/>
                <a:cs typeface="+mn-lt"/>
              </a:rPr>
              <a:t>[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][j]);}</a:t>
            </a:r>
          </a:p>
          <a:p>
            <a:r>
              <a:rPr lang="en-US" sz="1600" dirty="0">
                <a:ea typeface="+mn-lt"/>
                <a:cs typeface="+mn-lt"/>
              </a:rPr>
              <a:t>while( (A[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][j]&gt;500) || (A[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][j]&lt;-500));</a:t>
            </a:r>
          </a:p>
          <a:p>
            <a:r>
              <a:rPr lang="en-US" sz="1600" dirty="0">
                <a:ea typeface="+mn-lt"/>
                <a:cs typeface="+mn-lt"/>
              </a:rPr>
              <a:t>} </a:t>
            </a:r>
          </a:p>
          <a:p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5E7B5-110E-5F25-56A1-FDA7EFD66B16}"/>
              </a:ext>
            </a:extLst>
          </p:cNvPr>
          <p:cNvSpPr txBox="1"/>
          <p:nvPr/>
        </p:nvSpPr>
        <p:spPr>
          <a:xfrm>
            <a:off x="3703006" y="122650"/>
            <a:ext cx="2492157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ea typeface="+mn-lt"/>
                <a:cs typeface="+mn-lt"/>
              </a:rPr>
              <a:t>printf</a:t>
            </a:r>
            <a:r>
              <a:rPr lang="en-US" sz="1600" dirty="0">
                <a:ea typeface="+mn-lt"/>
                <a:cs typeface="+mn-lt"/>
              </a:rPr>
              <a:t>("\n");}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for(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=0;i&lt;</a:t>
            </a:r>
            <a:r>
              <a:rPr lang="en-US" sz="1600" dirty="0" err="1">
                <a:ea typeface="+mn-lt"/>
                <a:cs typeface="+mn-lt"/>
              </a:rPr>
              <a:t>N;i</a:t>
            </a:r>
            <a:r>
              <a:rPr lang="en-US" sz="1600" dirty="0">
                <a:ea typeface="+mn-lt"/>
                <a:cs typeface="+mn-lt"/>
              </a:rPr>
              <a:t>++){</a:t>
            </a:r>
          </a:p>
          <a:p>
            <a:r>
              <a:rPr lang="en-US" sz="1600" dirty="0">
                <a:ea typeface="+mn-lt"/>
                <a:cs typeface="+mn-lt"/>
              </a:rPr>
              <a:t>for(j=0;j&lt;</a:t>
            </a:r>
            <a:r>
              <a:rPr lang="en-US" sz="1600" dirty="0" err="1">
                <a:ea typeface="+mn-lt"/>
                <a:cs typeface="+mn-lt"/>
              </a:rPr>
              <a:t>N;j</a:t>
            </a:r>
            <a:r>
              <a:rPr lang="en-US" sz="1600" dirty="0">
                <a:ea typeface="+mn-lt"/>
                <a:cs typeface="+mn-lt"/>
              </a:rPr>
              <a:t>++){</a:t>
            </a:r>
          </a:p>
          <a:p>
            <a:r>
              <a:rPr lang="en-US" sz="1600" dirty="0" err="1">
                <a:ea typeface="+mn-lt"/>
                <a:cs typeface="+mn-lt"/>
              </a:rPr>
              <a:t>printf</a:t>
            </a:r>
            <a:r>
              <a:rPr lang="en-US" sz="1600" dirty="0">
                <a:ea typeface="+mn-lt"/>
                <a:cs typeface="+mn-lt"/>
              </a:rPr>
              <a:t>("%d" " ",A[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][j]);</a:t>
            </a:r>
          </a:p>
          <a:p>
            <a:r>
              <a:rPr lang="en-US" sz="1600" dirty="0">
                <a:ea typeface="+mn-lt"/>
                <a:cs typeface="+mn-lt"/>
              </a:rPr>
              <a:t>} </a:t>
            </a:r>
          </a:p>
          <a:p>
            <a:r>
              <a:rPr lang="en-US" sz="1600" dirty="0" err="1">
                <a:ea typeface="+mn-lt"/>
                <a:cs typeface="+mn-lt"/>
              </a:rPr>
              <a:t>printf</a:t>
            </a:r>
            <a:r>
              <a:rPr lang="en-US" sz="1600" dirty="0">
                <a:ea typeface="+mn-lt"/>
                <a:cs typeface="+mn-lt"/>
              </a:rPr>
              <a:t>("\n");</a:t>
            </a:r>
          </a:p>
          <a:p>
            <a:r>
              <a:rPr lang="en-US" sz="1600" dirty="0">
                <a:ea typeface="+mn-lt"/>
                <a:cs typeface="+mn-lt"/>
              </a:rPr>
              <a:t>}</a:t>
            </a:r>
          </a:p>
          <a:p>
            <a:r>
              <a:rPr lang="en-US" sz="1600" dirty="0" err="1">
                <a:ea typeface="+mn-lt"/>
                <a:cs typeface="+mn-lt"/>
              </a:rPr>
              <a:t>printf</a:t>
            </a:r>
            <a:r>
              <a:rPr lang="en-US" sz="1600" dirty="0">
                <a:ea typeface="+mn-lt"/>
                <a:cs typeface="+mn-lt"/>
              </a:rPr>
              <a:t>("\n");</a:t>
            </a:r>
          </a:p>
          <a:p>
            <a:r>
              <a:rPr lang="en-US" sz="1600" dirty="0">
                <a:ea typeface="+mn-lt"/>
                <a:cs typeface="+mn-lt"/>
              </a:rPr>
              <a:t>for(j=0;j&lt;</a:t>
            </a:r>
            <a:r>
              <a:rPr lang="en-US" sz="1600" dirty="0" err="1">
                <a:ea typeface="+mn-lt"/>
                <a:cs typeface="+mn-lt"/>
              </a:rPr>
              <a:t>N;j</a:t>
            </a:r>
            <a:r>
              <a:rPr lang="en-US" sz="1600" dirty="0">
                <a:ea typeface="+mn-lt"/>
                <a:cs typeface="+mn-lt"/>
              </a:rPr>
              <a:t>++){</a:t>
            </a:r>
          </a:p>
          <a:p>
            <a:r>
              <a:rPr lang="en-US" sz="1600" dirty="0">
                <a:ea typeface="+mn-lt"/>
                <a:cs typeface="+mn-lt"/>
              </a:rPr>
              <a:t>max=A[0][j];</a:t>
            </a:r>
          </a:p>
          <a:p>
            <a:r>
              <a:rPr lang="en-US" sz="1600" dirty="0">
                <a:ea typeface="+mn-lt"/>
                <a:cs typeface="+mn-lt"/>
              </a:rPr>
              <a:t>for(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=0;i&lt;</a:t>
            </a:r>
            <a:r>
              <a:rPr lang="en-US" sz="1600" dirty="0" err="1">
                <a:ea typeface="+mn-lt"/>
                <a:cs typeface="+mn-lt"/>
              </a:rPr>
              <a:t>N;i</a:t>
            </a:r>
            <a:r>
              <a:rPr lang="en-US" sz="1600" dirty="0">
                <a:ea typeface="+mn-lt"/>
                <a:cs typeface="+mn-lt"/>
              </a:rPr>
              <a:t>++){</a:t>
            </a:r>
          </a:p>
          <a:p>
            <a:r>
              <a:rPr lang="en-US" sz="1600" dirty="0">
                <a:ea typeface="+mn-lt"/>
                <a:cs typeface="+mn-lt"/>
              </a:rPr>
              <a:t>if(max&lt;A[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][j]){</a:t>
            </a:r>
          </a:p>
          <a:p>
            <a:r>
              <a:rPr lang="en-US" sz="1600" dirty="0">
                <a:ea typeface="+mn-lt"/>
                <a:cs typeface="+mn-lt"/>
              </a:rPr>
              <a:t>max=A[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][j];</a:t>
            </a:r>
          </a:p>
          <a:p>
            <a:r>
              <a:rPr lang="en-US" sz="1600" dirty="0">
                <a:ea typeface="+mn-lt"/>
                <a:cs typeface="+mn-lt"/>
              </a:rPr>
              <a:t>} </a:t>
            </a:r>
          </a:p>
          <a:p>
            <a:r>
              <a:rPr lang="en-US" sz="1600" dirty="0">
                <a:ea typeface="+mn-lt"/>
                <a:cs typeface="+mn-lt"/>
              </a:rPr>
              <a:t>}</a:t>
            </a:r>
          </a:p>
          <a:p>
            <a:r>
              <a:rPr lang="en-US" sz="1600" dirty="0" err="1">
                <a:ea typeface="+mn-lt"/>
                <a:cs typeface="+mn-lt"/>
              </a:rPr>
              <a:t>printf</a:t>
            </a:r>
            <a:r>
              <a:rPr lang="en-US" sz="1600" dirty="0">
                <a:ea typeface="+mn-lt"/>
                <a:cs typeface="+mn-lt"/>
              </a:rPr>
              <a:t>("za </a:t>
            </a:r>
            <a:r>
              <a:rPr lang="en-US" sz="1600" dirty="0" err="1">
                <a:ea typeface="+mn-lt"/>
                <a:cs typeface="+mn-lt"/>
              </a:rPr>
              <a:t>kolona</a:t>
            </a:r>
            <a:r>
              <a:rPr lang="en-US" sz="1600" dirty="0">
                <a:ea typeface="+mn-lt"/>
                <a:cs typeface="+mn-lt"/>
              </a:rPr>
              <a:t> %d max element e %d\n",</a:t>
            </a:r>
            <a:r>
              <a:rPr lang="en-US" sz="1600" dirty="0" err="1">
                <a:ea typeface="+mn-lt"/>
                <a:cs typeface="+mn-lt"/>
              </a:rPr>
              <a:t>j,max</a:t>
            </a:r>
            <a:r>
              <a:rPr lang="en-US" sz="1600" dirty="0">
                <a:ea typeface="+mn-lt"/>
                <a:cs typeface="+mn-lt"/>
              </a:rPr>
              <a:t>);</a:t>
            </a:r>
          </a:p>
          <a:p>
            <a:r>
              <a:rPr lang="en-US" sz="1600" dirty="0" err="1">
                <a:ea typeface="+mn-lt"/>
                <a:cs typeface="+mn-lt"/>
              </a:rPr>
              <a:t>maxArray</a:t>
            </a:r>
            <a:r>
              <a:rPr lang="en-US" sz="1600" dirty="0">
                <a:ea typeface="+mn-lt"/>
                <a:cs typeface="+mn-lt"/>
              </a:rPr>
              <a:t>[</a:t>
            </a:r>
            <a:r>
              <a:rPr lang="en-US" sz="1600" dirty="0" err="1">
                <a:ea typeface="+mn-lt"/>
                <a:cs typeface="+mn-lt"/>
              </a:rPr>
              <a:t>maxArrayPosition</a:t>
            </a:r>
            <a:r>
              <a:rPr lang="en-US" sz="1600" dirty="0">
                <a:ea typeface="+mn-lt"/>
                <a:cs typeface="+mn-lt"/>
              </a:rPr>
              <a:t>]=max;</a:t>
            </a:r>
          </a:p>
          <a:p>
            <a:r>
              <a:rPr lang="en-US" sz="1600" dirty="0" err="1">
                <a:ea typeface="+mn-lt"/>
                <a:cs typeface="+mn-lt"/>
              </a:rPr>
              <a:t>maxArrayPosition</a:t>
            </a:r>
            <a:r>
              <a:rPr lang="en-US" sz="1600" dirty="0">
                <a:ea typeface="+mn-lt"/>
                <a:cs typeface="+mn-lt"/>
              </a:rPr>
              <a:t>++;</a:t>
            </a:r>
          </a:p>
          <a:p>
            <a:r>
              <a:rPr lang="en-US" sz="1600" dirty="0">
                <a:ea typeface="+mn-lt"/>
                <a:cs typeface="+mn-lt"/>
              </a:rPr>
              <a:t>}</a:t>
            </a:r>
          </a:p>
          <a:p>
            <a:r>
              <a:rPr lang="en-US" sz="1600" dirty="0" err="1">
                <a:ea typeface="+mn-lt"/>
                <a:cs typeface="+mn-lt"/>
              </a:rPr>
              <a:t>printf</a:t>
            </a:r>
            <a:r>
              <a:rPr lang="en-US" sz="1600" dirty="0">
                <a:ea typeface="+mn-lt"/>
                <a:cs typeface="+mn-lt"/>
              </a:rPr>
              <a:t>("\n");</a:t>
            </a:r>
          </a:p>
          <a:p>
            <a:r>
              <a:rPr lang="en-US" sz="1600" dirty="0" err="1">
                <a:ea typeface="+mn-lt"/>
                <a:cs typeface="+mn-lt"/>
              </a:rPr>
              <a:t>printf</a:t>
            </a:r>
            <a:r>
              <a:rPr lang="en-US" sz="1600" dirty="0">
                <a:ea typeface="+mn-lt"/>
                <a:cs typeface="+mn-lt"/>
              </a:rPr>
              <a:t>("</a:t>
            </a:r>
            <a:r>
              <a:rPr lang="en-US" sz="1600" dirty="0" err="1">
                <a:ea typeface="+mn-lt"/>
                <a:cs typeface="+mn-lt"/>
              </a:rPr>
              <a:t>Masiva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ot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maximalnite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chisla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ot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vsichki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koloni</a:t>
            </a:r>
            <a:r>
              <a:rPr lang="en-US" sz="1600" dirty="0">
                <a:ea typeface="+mn-lt"/>
                <a:cs typeface="+mn-lt"/>
              </a:rPr>
              <a:t> e:");</a:t>
            </a:r>
          </a:p>
          <a:p>
            <a:endParaRPr lang="en-US" sz="1600" dirty="0"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7D790-18C8-5181-5123-AD5F58E4FF83}"/>
              </a:ext>
            </a:extLst>
          </p:cNvPr>
          <p:cNvSpPr txBox="1"/>
          <p:nvPr/>
        </p:nvSpPr>
        <p:spPr>
          <a:xfrm>
            <a:off x="6093391" y="80898"/>
            <a:ext cx="2244246" cy="62786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for (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=0;i&lt;</a:t>
            </a:r>
            <a:r>
              <a:rPr lang="en-US" sz="1600" dirty="0" err="1">
                <a:ea typeface="+mn-lt"/>
                <a:cs typeface="+mn-lt"/>
              </a:rPr>
              <a:t>N;i</a:t>
            </a:r>
            <a:r>
              <a:rPr lang="en-US" sz="1600" dirty="0">
                <a:ea typeface="+mn-lt"/>
                <a:cs typeface="+mn-lt"/>
              </a:rPr>
              <a:t>++){</a:t>
            </a:r>
            <a:endParaRPr lang="en-US" dirty="0"/>
          </a:p>
          <a:p>
            <a:r>
              <a:rPr lang="en-US" sz="1600" dirty="0" err="1">
                <a:ea typeface="+mn-lt"/>
                <a:cs typeface="+mn-lt"/>
              </a:rPr>
              <a:t>printf</a:t>
            </a:r>
            <a:r>
              <a:rPr lang="en-US" sz="1600" dirty="0">
                <a:ea typeface="+mn-lt"/>
                <a:cs typeface="+mn-lt"/>
              </a:rPr>
              <a:t>("%d ",</a:t>
            </a:r>
            <a:r>
              <a:rPr lang="en-US" sz="1600" dirty="0" err="1">
                <a:ea typeface="+mn-lt"/>
                <a:cs typeface="+mn-lt"/>
              </a:rPr>
              <a:t>maxArray</a:t>
            </a:r>
            <a:r>
              <a:rPr lang="en-US" sz="1600" dirty="0">
                <a:ea typeface="+mn-lt"/>
                <a:cs typeface="+mn-lt"/>
              </a:rPr>
              <a:t>[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]);</a:t>
            </a:r>
          </a:p>
          <a:p>
            <a:r>
              <a:rPr lang="en-US" sz="1600" dirty="0">
                <a:ea typeface="+mn-lt"/>
                <a:cs typeface="+mn-lt"/>
              </a:rPr>
              <a:t>}</a:t>
            </a:r>
          </a:p>
          <a:p>
            <a:r>
              <a:rPr lang="en-US" sz="1600" dirty="0" err="1">
                <a:ea typeface="+mn-lt"/>
                <a:cs typeface="+mn-lt"/>
              </a:rPr>
              <a:t>printf</a:t>
            </a:r>
            <a:r>
              <a:rPr lang="en-US" sz="1600" dirty="0">
                <a:ea typeface="+mn-lt"/>
                <a:cs typeface="+mn-lt"/>
              </a:rPr>
              <a:t>("\n");</a:t>
            </a:r>
          </a:p>
          <a:p>
            <a:r>
              <a:rPr lang="en-US" sz="1600" dirty="0">
                <a:ea typeface="+mn-lt"/>
                <a:cs typeface="+mn-lt"/>
              </a:rPr>
              <a:t>for (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 = 0; 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 &lt; N-1; 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++) {</a:t>
            </a:r>
          </a:p>
          <a:p>
            <a:r>
              <a:rPr lang="en-US" sz="1600" dirty="0">
                <a:ea typeface="+mn-lt"/>
                <a:cs typeface="+mn-lt"/>
              </a:rPr>
              <a:t>   for (j = 0; j &lt; N-i-1; </a:t>
            </a:r>
            <a:r>
              <a:rPr lang="en-US" sz="1600" dirty="0" err="1">
                <a:ea typeface="+mn-lt"/>
                <a:cs typeface="+mn-lt"/>
              </a:rPr>
              <a:t>j++</a:t>
            </a:r>
            <a:r>
              <a:rPr lang="en-US" sz="1600" dirty="0">
                <a:ea typeface="+mn-lt"/>
                <a:cs typeface="+mn-lt"/>
              </a:rPr>
              <a:t>){</a:t>
            </a:r>
          </a:p>
          <a:p>
            <a:r>
              <a:rPr lang="en-US" sz="1600" dirty="0">
                <a:ea typeface="+mn-lt"/>
                <a:cs typeface="+mn-lt"/>
              </a:rPr>
              <a:t>        if (</a:t>
            </a:r>
            <a:r>
              <a:rPr lang="en-US" sz="1600" dirty="0" err="1">
                <a:ea typeface="+mn-lt"/>
                <a:cs typeface="+mn-lt"/>
              </a:rPr>
              <a:t>maxArray</a:t>
            </a:r>
            <a:r>
              <a:rPr lang="en-US" sz="1600" dirty="0">
                <a:ea typeface="+mn-lt"/>
                <a:cs typeface="+mn-lt"/>
              </a:rPr>
              <a:t>[j] &lt; </a:t>
            </a:r>
            <a:r>
              <a:rPr lang="en-US" sz="1600" dirty="0" err="1">
                <a:ea typeface="+mn-lt"/>
                <a:cs typeface="+mn-lt"/>
              </a:rPr>
              <a:t>maxArray</a:t>
            </a:r>
            <a:r>
              <a:rPr lang="en-US" sz="1600" dirty="0">
                <a:ea typeface="+mn-lt"/>
                <a:cs typeface="+mn-lt"/>
              </a:rPr>
              <a:t>[j+1]) {</a:t>
            </a:r>
          </a:p>
          <a:p>
            <a:r>
              <a:rPr lang="en-US" sz="1600" dirty="0">
                <a:ea typeface="+mn-lt"/>
                <a:cs typeface="+mn-lt"/>
              </a:rPr>
              <a:t>            helper = </a:t>
            </a:r>
            <a:r>
              <a:rPr lang="en-US" sz="1600" dirty="0" err="1">
                <a:ea typeface="+mn-lt"/>
                <a:cs typeface="+mn-lt"/>
              </a:rPr>
              <a:t>maxArray</a:t>
            </a:r>
            <a:r>
              <a:rPr lang="en-US" sz="1600" dirty="0">
                <a:ea typeface="+mn-lt"/>
                <a:cs typeface="+mn-lt"/>
              </a:rPr>
              <a:t>[j];</a:t>
            </a:r>
          </a:p>
          <a:p>
            <a:r>
              <a:rPr lang="en-US" sz="1600" dirty="0">
                <a:ea typeface="+mn-lt"/>
                <a:cs typeface="+mn-lt"/>
              </a:rPr>
              <a:t>            </a:t>
            </a:r>
            <a:r>
              <a:rPr lang="en-US" sz="1600" dirty="0" err="1">
                <a:ea typeface="+mn-lt"/>
                <a:cs typeface="+mn-lt"/>
              </a:rPr>
              <a:t>maxArray</a:t>
            </a:r>
            <a:r>
              <a:rPr lang="en-US" sz="1600" dirty="0">
                <a:ea typeface="+mn-lt"/>
                <a:cs typeface="+mn-lt"/>
              </a:rPr>
              <a:t>[j] = </a:t>
            </a:r>
            <a:r>
              <a:rPr lang="en-US" sz="1600" dirty="0" err="1">
                <a:ea typeface="+mn-lt"/>
                <a:cs typeface="+mn-lt"/>
              </a:rPr>
              <a:t>maxArray</a:t>
            </a:r>
            <a:r>
              <a:rPr lang="en-US" sz="1600" dirty="0">
                <a:ea typeface="+mn-lt"/>
                <a:cs typeface="+mn-lt"/>
              </a:rPr>
              <a:t>[j+1];</a:t>
            </a:r>
          </a:p>
          <a:p>
            <a:r>
              <a:rPr lang="en-US" sz="1600" dirty="0">
                <a:ea typeface="+mn-lt"/>
                <a:cs typeface="+mn-lt"/>
              </a:rPr>
              <a:t>            </a:t>
            </a:r>
            <a:r>
              <a:rPr lang="en-US" sz="1600" dirty="0" err="1">
                <a:ea typeface="+mn-lt"/>
                <a:cs typeface="+mn-lt"/>
              </a:rPr>
              <a:t>maxArray</a:t>
            </a:r>
            <a:r>
              <a:rPr lang="en-US" sz="1600" dirty="0">
                <a:ea typeface="+mn-lt"/>
                <a:cs typeface="+mn-lt"/>
              </a:rPr>
              <a:t>[j+1] = helper;</a:t>
            </a:r>
          </a:p>
          <a:p>
            <a:r>
              <a:rPr lang="en-US" sz="1600" dirty="0">
                <a:ea typeface="+mn-lt"/>
                <a:cs typeface="+mn-lt"/>
              </a:rPr>
              <a:t>            }</a:t>
            </a:r>
          </a:p>
          <a:p>
            <a:r>
              <a:rPr lang="en-US" sz="1600" dirty="0">
                <a:ea typeface="+mn-lt"/>
                <a:cs typeface="+mn-lt"/>
              </a:rPr>
              <a:t>        }</a:t>
            </a:r>
          </a:p>
          <a:p>
            <a:r>
              <a:rPr lang="en-US" sz="1600" dirty="0">
                <a:ea typeface="+mn-lt"/>
                <a:cs typeface="+mn-lt"/>
              </a:rPr>
              <a:t>    }</a:t>
            </a:r>
          </a:p>
          <a:p>
            <a:r>
              <a:rPr lang="en-US" sz="1600" dirty="0">
                <a:ea typeface="+mn-lt"/>
                <a:cs typeface="+mn-lt"/>
              </a:rPr>
              <a:t>    </a:t>
            </a:r>
            <a:r>
              <a:rPr lang="en-US" sz="1600" dirty="0" err="1">
                <a:ea typeface="+mn-lt"/>
                <a:cs typeface="+mn-lt"/>
              </a:rPr>
              <a:t>printf</a:t>
            </a:r>
            <a:r>
              <a:rPr lang="en-US" sz="1600" dirty="0">
                <a:ea typeface="+mn-lt"/>
                <a:cs typeface="+mn-lt"/>
              </a:rPr>
              <a:t>("</a:t>
            </a:r>
            <a:r>
              <a:rPr lang="en-US" sz="1600" dirty="0" err="1">
                <a:ea typeface="+mn-lt"/>
                <a:cs typeface="+mn-lt"/>
              </a:rPr>
              <a:t>Masiva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ot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maximalnite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chisla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ot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vsichki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koloni</a:t>
            </a:r>
            <a:r>
              <a:rPr lang="en-US" sz="1600" dirty="0">
                <a:ea typeface="+mn-lt"/>
                <a:cs typeface="+mn-lt"/>
              </a:rPr>
              <a:t> v </a:t>
            </a:r>
            <a:r>
              <a:rPr lang="en-US" sz="1600" dirty="0" err="1">
                <a:ea typeface="+mn-lt"/>
                <a:cs typeface="+mn-lt"/>
              </a:rPr>
              <a:t>nizhodyasht</a:t>
            </a:r>
            <a:r>
              <a:rPr lang="en-US" sz="1600" dirty="0">
                <a:ea typeface="+mn-lt"/>
                <a:cs typeface="+mn-lt"/>
              </a:rPr>
              <a:t> red e:");</a:t>
            </a:r>
          </a:p>
          <a:p>
            <a:r>
              <a:rPr lang="en-US" sz="1600" dirty="0">
                <a:ea typeface="+mn-lt"/>
                <a:cs typeface="+mn-lt"/>
              </a:rPr>
              <a:t>   </a:t>
            </a:r>
          </a:p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6D63F2-BB21-0D9A-B04A-6C52C5FD773F}"/>
              </a:ext>
            </a:extLst>
          </p:cNvPr>
          <p:cNvSpPr txBox="1"/>
          <p:nvPr/>
        </p:nvSpPr>
        <p:spPr>
          <a:xfrm>
            <a:off x="8541184" y="221814"/>
            <a:ext cx="2948835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for (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=0;i&lt;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N;i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++)</a:t>
            </a:r>
          </a:p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   {</a:t>
            </a:r>
          </a:p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   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printf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("%d ",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maxArray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[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]);</a:t>
            </a:r>
          </a:p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   }</a:t>
            </a:r>
          </a:p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   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printf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("\n");</a:t>
            </a:r>
          </a:p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system ("pause");</a:t>
            </a:r>
          </a:p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return 0;</a:t>
            </a:r>
          </a:p>
          <a:p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C875A6B1-AFA1-45EF-9E6F-BEC6F321B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057"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4314" y="1088571"/>
            <a:ext cx="9958356" cy="2050908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Благодаря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за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вниманието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0794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1B3029"/>
      </a:dk2>
      <a:lt2>
        <a:srgbClr val="F2F3F0"/>
      </a:lt2>
      <a:accent1>
        <a:srgbClr val="6C2CE7"/>
      </a:accent1>
      <a:accent2>
        <a:srgbClr val="2634D8"/>
      </a:accent2>
      <a:accent3>
        <a:srgbClr val="2986E7"/>
      </a:accent3>
      <a:accent4>
        <a:srgbClr val="16BDCE"/>
      </a:accent4>
      <a:accent5>
        <a:srgbClr val="23C48F"/>
      </a:accent5>
      <a:accent6>
        <a:srgbClr val="16C844"/>
      </a:accent6>
      <a:hlink>
        <a:srgbClr val="339B8B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BjornVTI</vt:lpstr>
      <vt:lpstr>CourseProject-PI 6. Да се състави програма за обработка на масива A[N,N], където данните са цели числа в интервала [-500;500]. Програмата да извърши следните действия: • отпечатване на условието на задачата; • отпечатване на имената на автора на програмата; • въвеждане на входните данни; • отпечатване на входните данни; • а) да се образува едномерен масив C[N], елементите на който са максималните елементи от всяка колона на масива А; • б) полученият масив да се сортира по големина; • отпечатване на получените резултати след обработка а) и след обработка б)</vt:lpstr>
      <vt:lpstr>CourseProject-PI 6. Да се състави програма за обработка на масива A[N,N], където данните са цели числа в интервала [-500;500]. Програмата да извърши следните действия: • отпечатване на условието на задачата; • отпечатване на имената на автора на програмата; • въвеждане на входните данни; • отпечатване на входните данни; • а) да се образува едномерен масив C[N], елементите на който са максималните елементи от всяка колона на масива А; • б) полученият масив да се сортира по големина; • отпечатване на получените резултати след обработка а) и след обработка б)</vt:lpstr>
      <vt:lpstr>PowerPoint Presentation</vt:lpstr>
      <vt:lpstr>PowerPoint Presentation</vt:lpstr>
      <vt:lpstr>PowerPoint Presentation</vt:lpstr>
      <vt:lpstr>PowerPoint Presentation</vt:lpstr>
      <vt:lpstr>Zero Test 1,2</vt:lpstr>
      <vt:lpstr>Sorce Code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176</cp:revision>
  <dcterms:created xsi:type="dcterms:W3CDTF">2023-04-04T19:03:11Z</dcterms:created>
  <dcterms:modified xsi:type="dcterms:W3CDTF">2023-04-04T19:39:43Z</dcterms:modified>
</cp:coreProperties>
</file>